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82" r:id="rId3"/>
    <p:sldId id="259" r:id="rId4"/>
    <p:sldId id="256" r:id="rId5"/>
    <p:sldId id="281" r:id="rId6"/>
    <p:sldId id="266" r:id="rId7"/>
    <p:sldId id="270" r:id="rId8"/>
    <p:sldId id="273" r:id="rId9"/>
    <p:sldId id="277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ck, Michael (RD-RE )" initials="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149" autoAdjust="0"/>
  </p:normalViewPr>
  <p:slideViewPr>
    <p:cSldViewPr snapToGrid="0">
      <p:cViewPr>
        <p:scale>
          <a:sx n="33" d="100"/>
          <a:sy n="33" d="100"/>
        </p:scale>
        <p:origin x="2586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6E3EF-8065-47C8-9C5E-90A852FDF62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16651-D605-4BF4-8BA1-867F7D4B0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9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Investment into the platform-based ecosystem has to lead industry </a:t>
            </a:r>
            <a:r>
              <a:rPr lang="en-GB" b="1" dirty="0" smtClean="0"/>
              <a:t>from the traditional “pipe” approach – characterised by a hierarchical organisations of supply chains </a:t>
            </a:r>
            <a:r>
              <a:rPr lang="en-GB" dirty="0" smtClean="0"/>
              <a:t>– into the next industrial revolution platform economy, where the </a:t>
            </a:r>
            <a:r>
              <a:rPr lang="en-GB" b="1" dirty="0" smtClean="0"/>
              <a:t>platform enables a network-like interaction between all players</a:t>
            </a:r>
            <a:r>
              <a:rPr lang="en-GB" dirty="0" smtClean="0"/>
              <a:t>, helping to dynamically establish the business links whenever an opportunity can be exploited.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What is common to most platforms is that they make connections between “creators” and “extractors” of value and the platform generates a profit from making these connections, either by taking a commission or advertising.</a:t>
            </a:r>
          </a:p>
          <a:p>
            <a:pPr>
              <a:defRPr/>
            </a:pP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Implicitly this will lead to a transition from a “product”- to a “service”-based approach and from project-limited activities to operationally sustained environments</a:t>
            </a:r>
          </a:p>
          <a:p>
            <a:pPr>
              <a:defRPr/>
            </a:pPr>
            <a:endParaRPr lang="en-GB" dirty="0" smtClean="0">
              <a:ea typeface="+mn-ea"/>
              <a:cs typeface="+mn-cs"/>
            </a:endParaRPr>
          </a:p>
          <a:p>
            <a:r>
              <a:rPr lang="en-GB" altLang="en-US" dirty="0" smtClean="0"/>
              <a:t>Platforms implement a “</a:t>
            </a:r>
            <a:r>
              <a:rPr lang="en-GB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economy</a:t>
            </a:r>
            <a:r>
              <a:rPr lang="en-GB" altLang="en-US" dirty="0" smtClean="0"/>
              <a:t>” attractive also for the young generation, allowing owners of partial assets to conveniently integrate their competence into a bigger overall picture. Europe needs to take leadership to develop adequate trust-, revenue- ad risk-sharing models to be the champion in this new EO economy. These models can help to provide services e.g. by SMEs at a cost level acceptable to the market, where the “Pipe” approach characterized by big operators could not arrive .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Science can take enormous profit in using these environments to advance the speed and dimension of </a:t>
            </a:r>
            <a:r>
              <a:rPr lang="en-GB" altLang="en-US" dirty="0" err="1" smtClean="0"/>
              <a:t>scientifical</a:t>
            </a:r>
            <a:r>
              <a:rPr lang="en-GB" altLang="en-US" dirty="0" smtClean="0"/>
              <a:t> results making full use of the co-creation and co-engineering capabilities of a shared platform.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0D58438-E5A9-4D9F-B36E-6B6C87C91AC5}" type="slidenum">
              <a:rPr lang="en-US" altLang="en-US" sz="1100" smtClean="0"/>
              <a:pPr/>
              <a:t>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7659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DATA</a:t>
            </a:r>
            <a:r>
              <a:rPr lang="en-US" dirty="0" smtClean="0"/>
              <a:t> (bottom line):  </a:t>
            </a:r>
            <a:r>
              <a:rPr lang="en-US" b="1" dirty="0" smtClean="0"/>
              <a:t>Copernicus, Landsat (USGS), in-situ &amp; GIS, thematic info</a:t>
            </a:r>
          </a:p>
          <a:p>
            <a:endParaRPr lang="en-US" b="1" dirty="0" smtClean="0"/>
          </a:p>
          <a:p>
            <a:r>
              <a:rPr lang="en-US" b="1" dirty="0" smtClean="0"/>
              <a:t>Data services:   </a:t>
            </a:r>
            <a:r>
              <a:rPr lang="en-US" b="1" baseline="0" dirty="0" smtClean="0"/>
              <a:t> </a:t>
            </a:r>
            <a:r>
              <a:rPr lang="en-US" b="1" dirty="0" smtClean="0"/>
              <a:t>Sentinel data Hub (and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EOBrowser</a:t>
            </a:r>
            <a:r>
              <a:rPr lang="en-US" b="1" baseline="0" dirty="0" smtClean="0"/>
              <a:t>), X-cube, </a:t>
            </a:r>
            <a:r>
              <a:rPr lang="en-US" b="1" baseline="0" dirty="0" err="1" smtClean="0"/>
              <a:t>etc</a:t>
            </a:r>
            <a:endParaRPr lang="en-US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Interfaces:         Python, OGC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Cloud facilities: CREODIAS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endParaRPr lang="en-US" b="1" baseline="0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Open Geospatial Consortium (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OGC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an international consortium driven to make geospatial information and services FAIR - Findable, Accessible, Interoperable, and Reusable.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General </a:t>
            </a:r>
            <a:r>
              <a:rPr lang="en-US" dirty="0"/>
              <a:t>concept of the Euro Data Cube:</a:t>
            </a:r>
            <a:br>
              <a:rPr lang="en-US" dirty="0"/>
            </a:br>
            <a:r>
              <a:rPr lang="en-US" dirty="0"/>
              <a:t>-works with large volumes of data, which are hosted on various clouds (DIAS et al)</a:t>
            </a:r>
          </a:p>
          <a:p>
            <a:r>
              <a:rPr lang="en-US" dirty="0"/>
              <a:t>-Euro Data Cube is on top of the cloud infrastructure, providing services for data processing (on-the-fly processing, batch processing, multi-temporal analysis, vector data service. Very important fact being is that it provides access to _complete_ data archives – Sentinel-1,-2,-3,5p, Landsat, MODIS, etc.</a:t>
            </a:r>
          </a:p>
          <a:p>
            <a:r>
              <a:rPr lang="en-US" dirty="0"/>
              <a:t>-Euro Data Cube also offers hosted app execution and Jupyter Notebooks for data scientists</a:t>
            </a:r>
          </a:p>
          <a:p>
            <a:r>
              <a:rPr lang="en-US" dirty="0"/>
              <a:t>-users can contribute their algorithms, applications and data</a:t>
            </a:r>
          </a:p>
          <a:p>
            <a:r>
              <a:rPr lang="en-US" dirty="0"/>
              <a:t>-the data can be served via standard APIs, including OGC standard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0549-666E-5347-B91D-E5591E42E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Earth System Data Lab (ESDL) seeks to be a service to the scientific community to </a:t>
            </a:r>
            <a:r>
              <a:rPr lang="en-GB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greatly facilitate access and exploitation of multivariate data sets in Earth Sciences.</a:t>
            </a:r>
          </a:p>
          <a:p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16651-D605-4BF4-8BA1-867F7D4B0F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4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 err="1" smtClean="0"/>
              <a:t>EarthCare</a:t>
            </a:r>
            <a:r>
              <a:rPr lang="en-GB" dirty="0" smtClean="0"/>
              <a:t> </a:t>
            </a:r>
            <a:r>
              <a:rPr lang="en-US" dirty="0" smtClean="0"/>
              <a:t>extends our knowledge of aerosols and clouds with a “high-sophisticated” instrumentation (LIDAR [ATLID], multi-spectral [MSI], radiometer [BBR], cloud radar </a:t>
            </a:r>
            <a:r>
              <a:rPr lang="en-GB" baseline="0" dirty="0" smtClean="0"/>
              <a:t>[CPR: JAXA])</a:t>
            </a:r>
            <a:endParaRPr lang="en-GB" dirty="0" smtClean="0"/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 smtClean="0"/>
              <a:t>Biomas</a:t>
            </a:r>
            <a:r>
              <a:rPr lang="en-GB" b="1" baseline="0" dirty="0" smtClean="0"/>
              <a:t>s</a:t>
            </a:r>
            <a:r>
              <a:rPr lang="en-GB" baseline="0" dirty="0" smtClean="0"/>
              <a:t> </a:t>
            </a:r>
            <a:r>
              <a:rPr lang="en-US" baseline="0" dirty="0" smtClean="0"/>
              <a:t>takes up the budget of biomass - especially in the tropics and gives us a level of knowledge with an accuracy of up to ~ 15-20%</a:t>
            </a:r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With </a:t>
            </a:r>
            <a:r>
              <a:rPr lang="en-US" b="1" baseline="0" dirty="0" smtClean="0"/>
              <a:t>Flex</a:t>
            </a:r>
            <a:r>
              <a:rPr lang="en-US" baseline="0" dirty="0" smtClean="0"/>
              <a:t>, the fluorescence of the vegetation stress of plants from space is determined for the first time</a:t>
            </a:r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baseline="0" dirty="0" smtClean="0"/>
              <a:t>FORUM</a:t>
            </a:r>
            <a:r>
              <a:rPr lang="en-GB" baseline="0" dirty="0" smtClean="0"/>
              <a:t> </a:t>
            </a:r>
            <a:r>
              <a:rPr lang="en-US" baseline="0" dirty="0" smtClean="0"/>
              <a:t>as just been selected and fills the gap in atmospheric measurement in the long-wave IR spectral range. As a result, the radiation budget of the earth can be determined with much higher accuracy and an essential prerequisite for better climate predictions can be met. </a:t>
            </a:r>
            <a:r>
              <a:rPr lang="en-US" baseline="0" smtClean="0"/>
              <a:t>The mission also provides valuable information about water vapor and the water cycle in the climate.</a:t>
            </a:r>
            <a:endParaRPr lang="en-GB" baseline="0" dirty="0" smtClean="0"/>
          </a:p>
          <a:p>
            <a:pPr marL="87312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3550" y="693738"/>
            <a:ext cx="6157913" cy="3465512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For BIOMASS</a:t>
            </a:r>
            <a:r>
              <a:rPr lang="en-GB" altLang="en-US" baseline="0" dirty="0"/>
              <a:t> we plan a new way to make available the data. All data will be available in a cloud and be a accessible through a platform which will include data processing capacities, access to </a:t>
            </a:r>
            <a:r>
              <a:rPr lang="en-GB" altLang="en-US" baseline="0" dirty="0" err="1"/>
              <a:t>auxilliary</a:t>
            </a:r>
            <a:r>
              <a:rPr lang="en-GB" altLang="en-US" baseline="0" dirty="0"/>
              <a:t> data (ground data, </a:t>
            </a:r>
            <a:r>
              <a:rPr lang="en-GB" altLang="en-US" baseline="0" dirty="0" err="1"/>
              <a:t>lidar</a:t>
            </a:r>
            <a:r>
              <a:rPr lang="en-GB" altLang="en-US" baseline="0" dirty="0"/>
              <a:t> data).</a:t>
            </a:r>
          </a:p>
          <a:p>
            <a:endParaRPr lang="en-GB" altLang="en-US" baseline="0" dirty="0"/>
          </a:p>
          <a:p>
            <a:r>
              <a:rPr lang="en-GB" altLang="en-US" baseline="0" dirty="0"/>
              <a:t>The aim is to build a community that works on Biomass together. At the moment there is also the vision for a joint ESA NASA platform including the data fro GEDI and NISAR.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4259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88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814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9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F82CA-3CDA-B146-9140-A9FF7F1B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EB9D-8AC6-1848-9403-7BB98E119DAF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E2B06-B9CE-8441-9C24-E529D296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3F0CA-068D-8748-9ADB-147554B1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7E1A-4E70-DB48-94D0-931B9B2A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938213"/>
            <a:ext cx="9789584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2" y="1884362"/>
            <a:ext cx="10259484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7853" y="122239"/>
            <a:ext cx="719878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67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 51.51 BO Besonderheiten des RFM - Aufgaben der Fachtechnik - J. Terasa - &gt; 23.01.2018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122239"/>
            <a:ext cx="1593851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1067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3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2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5A51-B59D-4D90-9AF1-B5B3646EA7EC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earth.esa.int/web/guest/home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hub.copernicus.eu/userguide/" TargetMode="External"/><Relationship Id="rId5" Type="http://schemas.openxmlformats.org/officeDocument/2006/relationships/hyperlink" Target="https://scihub.copernicus.eu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18" Type="http://schemas.openxmlformats.org/officeDocument/2006/relationships/image" Target="../media/image29.jpeg"/><Relationship Id="rId26" Type="http://schemas.openxmlformats.org/officeDocument/2006/relationships/image" Target="../media/image35.png"/><Relationship Id="rId39" Type="http://schemas.openxmlformats.org/officeDocument/2006/relationships/image" Target="../media/image47.jpeg"/><Relationship Id="rId3" Type="http://schemas.openxmlformats.org/officeDocument/2006/relationships/image" Target="../media/image18.emf"/><Relationship Id="rId21" Type="http://schemas.openxmlformats.org/officeDocument/2006/relationships/image" Target="../media/image32.png"/><Relationship Id="rId34" Type="http://schemas.openxmlformats.org/officeDocument/2006/relationships/image" Target="../media/image42.png"/><Relationship Id="rId7" Type="http://schemas.openxmlformats.org/officeDocument/2006/relationships/image" Target="../media/image11.svg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5" Type="http://schemas.openxmlformats.org/officeDocument/2006/relationships/image" Target="../media/image34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29" Type="http://schemas.microsoft.com/office/2007/relationships/hdphoto" Target="../media/hdphoto3.wdp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5.svg"/><Relationship Id="rId24" Type="http://schemas.microsoft.com/office/2007/relationships/hdphoto" Target="../media/hdphoto2.wdp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26.emf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36" Type="http://schemas.openxmlformats.org/officeDocument/2006/relationships/image" Target="../media/image44.png"/><Relationship Id="rId10" Type="http://schemas.openxmlformats.org/officeDocument/2006/relationships/image" Target="../media/image23.png"/><Relationship Id="rId19" Type="http://schemas.openxmlformats.org/officeDocument/2006/relationships/image" Target="../media/image30.jpeg"/><Relationship Id="rId31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13.svg"/><Relationship Id="rId14" Type="http://schemas.openxmlformats.org/officeDocument/2006/relationships/image" Target="../media/image25.png"/><Relationship Id="rId22" Type="http://schemas.microsoft.com/office/2007/relationships/hdphoto" Target="../media/hdphoto1.wdp"/><Relationship Id="rId27" Type="http://schemas.openxmlformats.org/officeDocument/2006/relationships/image" Target="../media/image36.png"/><Relationship Id="rId30" Type="http://schemas.openxmlformats.org/officeDocument/2006/relationships/image" Target="../media/image38.png"/><Relationship Id="rId35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9L4-fq48Ev0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51" t="15478" r="50906" b="11652"/>
          <a:stretch/>
        </p:blipFill>
        <p:spPr>
          <a:xfrm>
            <a:off x="0" y="10214"/>
            <a:ext cx="12192000" cy="6847786"/>
          </a:xfrm>
          <a:prstGeom prst="rect">
            <a:avLst/>
          </a:prstGeom>
        </p:spPr>
      </p:pic>
      <p:sp>
        <p:nvSpPr>
          <p:cNvPr id="5" name="Google Shape;39;p5"/>
          <p:cNvSpPr txBox="1"/>
          <p:nvPr/>
        </p:nvSpPr>
        <p:spPr>
          <a:xfrm>
            <a:off x="272373" y="2631330"/>
            <a:ext cx="7937770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ESA contribution to EO data democracy: data access and availability, future perspectives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0;p5"/>
          <p:cNvSpPr txBox="1">
            <a:spLocks/>
          </p:cNvSpPr>
          <p:nvPr/>
        </p:nvSpPr>
        <p:spPr>
          <a:xfrm>
            <a:off x="253136" y="4601859"/>
            <a:ext cx="8180969" cy="19545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Session 4: Expanding our work on data democracy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endParaRPr lang="en-GB" sz="18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Francesco Sarti, </a:t>
            </a:r>
            <a:r>
              <a:rPr lang="en-GB" sz="1800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Amalia</a:t>
            </a: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Castro Gomez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</a:rPr>
              <a:t>Sunnyvale, California</a:t>
            </a: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8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10437" y="122582"/>
            <a:ext cx="11218279" cy="737829"/>
          </a:xfrm>
        </p:spPr>
        <p:txBody>
          <a:bodyPr/>
          <a:lstStyle/>
          <a:p>
            <a:r>
              <a:rPr lang="de-DE" dirty="0" smtClean="0"/>
              <a:t>Copernicus </a:t>
            </a:r>
            <a:r>
              <a:rPr lang="de-DE" dirty="0"/>
              <a:t>Space </a:t>
            </a:r>
            <a:r>
              <a:rPr lang="de-DE" dirty="0" err="1"/>
              <a:t>Component</a:t>
            </a:r>
            <a:r>
              <a:rPr lang="de-DE" dirty="0"/>
              <a:t>   </a:t>
            </a:r>
            <a:r>
              <a:rPr lang="de-DE" dirty="0" smtClean="0"/>
              <a:t>@ Space19+</a:t>
            </a:r>
            <a:endParaRPr lang="de-DE" dirty="0"/>
          </a:p>
        </p:txBody>
      </p:sp>
      <p:sp>
        <p:nvSpPr>
          <p:cNvPr id="6" name="Rounded Rectangle 16"/>
          <p:cNvSpPr/>
          <p:nvPr/>
        </p:nvSpPr>
        <p:spPr>
          <a:xfrm>
            <a:off x="190508" y="899992"/>
            <a:ext cx="11838209" cy="5275336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47997" rIns="121912" bIns="60956" rtlCol="0" anchor="t" anchorCtr="0"/>
          <a:lstStyle/>
          <a:p>
            <a:pPr algn="ctr" defTabSz="12190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“High Priority Candidate Missions”</a:t>
            </a:r>
          </a:p>
        </p:txBody>
      </p:sp>
      <p:pic>
        <p:nvPicPr>
          <p:cNvPr id="7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34" y="1711565"/>
            <a:ext cx="2348911" cy="13208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4" descr="Afbeeldingsresultaat voor cryosa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8" y="3210798"/>
            <a:ext cx="2347527" cy="1321263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5" descr="C:\Users\ALAHCEM\Downloads\Untitled Cropped (1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7" y="4706775"/>
            <a:ext cx="2347527" cy="13186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3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721169"/>
              </p:ext>
            </p:extLst>
          </p:nvPr>
        </p:nvGraphicFramePr>
        <p:xfrm>
          <a:off x="230678" y="1603580"/>
          <a:ext cx="11856726" cy="48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4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7147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54432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CO2M </a:t>
                      </a:r>
                      <a:r>
                        <a:rPr lang="en-GB" sz="21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GB" sz="21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br>
                        <a:rPr lang="en-GB" sz="21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21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spectrometer</a:t>
                      </a:r>
                      <a:endParaRPr lang="en-GB" sz="2100" b="0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of anthropogenic CO2 emissions at regional and local level (cities / industrial plants)</a:t>
                      </a:r>
                    </a:p>
                    <a:p>
                      <a:pPr algn="l"/>
                      <a:endParaRPr lang="en-US" sz="19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Spectrometer, Cloud Imager, Multi-angle Polarimeter</a:t>
                      </a:r>
                      <a:br>
                        <a:rPr lang="da-DK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ca. 2x2 km²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3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@ 40°N</a:t>
                      </a:r>
                      <a:b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2025/26</a:t>
                      </a:r>
                      <a:endParaRPr lang="en-GB" sz="16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PICE/CRISTAL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polar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Ice &amp; snow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topography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sea ice concentrations in the Arctic</a:t>
                      </a:r>
                      <a:endParaRPr lang="de-DE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Radar-Altimeter,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Radiom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20m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365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Satellit)</a:t>
                      </a:r>
                      <a:r>
                        <a:rPr lang="de-DE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Start: 2026/27</a:t>
                      </a: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CIMR</a:t>
                      </a:r>
                      <a:b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Passive microwave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Measures</a:t>
                      </a:r>
                      <a:r>
                        <a:rPr lang="en-US" sz="19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 t</a:t>
                      </a:r>
                      <a:r>
                        <a:rPr lang="en-US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hickness of ice sheets and sea ice as well as snow depths for climate change applications</a:t>
                      </a:r>
                    </a:p>
                    <a:p>
                      <a:pPr algn="l"/>
                      <a:endParaRPr lang="en-US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GB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Microwave-Radiometer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5km </a:t>
                      </a:r>
                      <a:r>
                        <a:rPr lang="en-GB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Seaice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15km SST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revisit:</a:t>
                      </a:r>
                      <a: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&lt; daily</a:t>
                      </a:r>
                      <a:b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2028</a:t>
                      </a:r>
                      <a:endParaRPr lang="en-GB" sz="16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2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10437" y="122582"/>
            <a:ext cx="11218279" cy="737829"/>
          </a:xfrm>
        </p:spPr>
        <p:txBody>
          <a:bodyPr/>
          <a:lstStyle/>
          <a:p>
            <a:r>
              <a:rPr lang="de-DE" dirty="0" smtClean="0"/>
              <a:t>Copernicus </a:t>
            </a:r>
            <a:r>
              <a:rPr lang="de-DE" dirty="0"/>
              <a:t>Space </a:t>
            </a:r>
            <a:r>
              <a:rPr lang="de-DE" dirty="0" err="1"/>
              <a:t>Component</a:t>
            </a:r>
            <a:r>
              <a:rPr lang="de-DE" dirty="0"/>
              <a:t>   </a:t>
            </a:r>
            <a:r>
              <a:rPr lang="de-DE" dirty="0" smtClean="0"/>
              <a:t>@ Space19+</a:t>
            </a:r>
            <a:endParaRPr lang="de-DE" dirty="0"/>
          </a:p>
        </p:txBody>
      </p:sp>
      <p:sp>
        <p:nvSpPr>
          <p:cNvPr id="6" name="Rounded Rectangle 16"/>
          <p:cNvSpPr/>
          <p:nvPr/>
        </p:nvSpPr>
        <p:spPr>
          <a:xfrm>
            <a:off x="190508" y="899992"/>
            <a:ext cx="11838209" cy="5275336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47997" rIns="121912" bIns="60956" rtlCol="0" anchor="t" anchorCtr="0"/>
          <a:lstStyle/>
          <a:p>
            <a:pPr algn="ctr" defTabSz="12190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Priority Candidate Missions</a:t>
            </a:r>
          </a:p>
        </p:txBody>
      </p:sp>
      <p:pic>
        <p:nvPicPr>
          <p:cNvPr id="10" name="Picture 3" descr="C:\Users\ALAHCEM\Desktop\lsar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4706775"/>
            <a:ext cx="2348909" cy="13186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 descr="C:\Users\ALAHCEM\Desktop\orb0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3210798"/>
            <a:ext cx="2348909" cy="1321263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2" descr="Afbeeldingsresultaat voor landsat surface temperatur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711565"/>
            <a:ext cx="2348909" cy="13208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3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72845"/>
              </p:ext>
            </p:extLst>
          </p:nvPr>
        </p:nvGraphicFramePr>
        <p:xfrm>
          <a:off x="1" y="1508788"/>
          <a:ext cx="12178145" cy="4782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4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49813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LSTM</a:t>
                      </a:r>
                      <a:b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surface temperature</a:t>
                      </a:r>
                    </a:p>
                    <a:p>
                      <a:pPr algn="l"/>
                      <a:endParaRPr lang="en-GB" sz="2100" b="0" baseline="-250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Evapotranspiration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etc.</a:t>
                      </a:r>
                      <a:endParaRPr lang="en-GB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VIS/NIR/SWIR/TIR</a:t>
                      </a:r>
                      <a:br>
                        <a:rPr lang="en-GB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 &lt;50m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1-3 Days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2027</a:t>
                      </a: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7485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Chime</a:t>
                      </a: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Hyperspectral</a:t>
                      </a:r>
                    </a:p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mission</a:t>
                      </a:r>
                      <a:endParaRPr kumimoji="0" lang="en-GB" sz="2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e.g.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endParaRPr lang="en-GB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Spectrometer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400 - 2500nm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 	30 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11,5</a:t>
                      </a:r>
                      <a:r>
                        <a:rPr lang="de-DE" sz="18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Days 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2027/28</a:t>
                      </a: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0507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ROSE L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L-Band SAR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especially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forest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soil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movements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etc.</a:t>
                      </a:r>
                    </a:p>
                    <a:p>
                      <a:pPr algn="ctr"/>
                      <a:endParaRPr lang="de-DE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L-Band SAR (voll polarisiert)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</a:t>
                      </a:r>
                      <a:r>
                        <a:rPr lang="de-DE" sz="18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50m²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every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6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2025/26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1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929" y="4449194"/>
            <a:ext cx="11977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datasets accessible </a:t>
            </a:r>
            <a:r>
              <a:rPr lang="en-GB" sz="2800" u="sng" dirty="0" smtClean="0">
                <a:solidFill>
                  <a:srgbClr val="FF0000"/>
                </a:solidFill>
              </a:rPr>
              <a:t>for free by everyone </a:t>
            </a:r>
            <a:r>
              <a:rPr lang="en-GB" sz="2800" dirty="0" smtClean="0"/>
              <a:t>(also outside ESA Member States)</a:t>
            </a:r>
          </a:p>
          <a:p>
            <a:endParaRPr lang="en-GB" sz="2800" dirty="0" smtClean="0"/>
          </a:p>
          <a:p>
            <a:r>
              <a:rPr lang="en-GB" sz="2800" dirty="0" smtClean="0"/>
              <a:t>Registration and access </a:t>
            </a:r>
            <a:r>
              <a:rPr lang="en-GB" sz="2800" b="1" dirty="0" smtClean="0"/>
              <a:t>procedures vary a bit </a:t>
            </a:r>
            <a:r>
              <a:rPr lang="en-GB" sz="2800" dirty="0" smtClean="0"/>
              <a:t>(see next slide), especially for </a:t>
            </a:r>
            <a:r>
              <a:rPr lang="en-GB" sz="2800" b="1" dirty="0" smtClean="0"/>
              <a:t>Third Party Mission </a:t>
            </a:r>
            <a:r>
              <a:rPr lang="en-GB" sz="2800" dirty="0" smtClean="0"/>
              <a:t>(restrictions on quota and user type)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5602" y="1403004"/>
            <a:ext cx="2477025" cy="2508073"/>
            <a:chOff x="146419" y="529637"/>
            <a:chExt cx="2477025" cy="2508073"/>
          </a:xfrm>
        </p:grpSpPr>
        <p:pic>
          <p:nvPicPr>
            <p:cNvPr id="7" name="Picture 5" descr="EnvisatA_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73" y="1413541"/>
              <a:ext cx="2291013" cy="162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6419" y="529637"/>
              <a:ext cx="24770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/>
                <a:t>Heritage Missions </a:t>
              </a:r>
            </a:p>
            <a:p>
              <a:pPr algn="ctr"/>
              <a:r>
                <a:rPr lang="en-GB" sz="2400" dirty="0" smtClean="0"/>
                <a:t>(ERS &amp; Envisat)</a:t>
              </a:r>
              <a:endParaRPr lang="en-GB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41867" y="1688246"/>
            <a:ext cx="2676117" cy="2291049"/>
            <a:chOff x="2869772" y="264080"/>
            <a:chExt cx="2676117" cy="22910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77" y="972191"/>
              <a:ext cx="2218494" cy="15829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69772" y="264080"/>
              <a:ext cx="26761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Third</a:t>
              </a:r>
              <a:r>
                <a:rPr lang="en-GB" dirty="0" smtClean="0"/>
                <a:t> </a:t>
              </a:r>
              <a:r>
                <a:rPr lang="en-GB" sz="2400" dirty="0"/>
                <a:t>Party</a:t>
              </a:r>
              <a:r>
                <a:rPr lang="en-GB" dirty="0" smtClean="0"/>
                <a:t> </a:t>
              </a:r>
              <a:r>
                <a:rPr lang="en-GB" sz="2400" dirty="0"/>
                <a:t>Missions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20529" y="1689624"/>
            <a:ext cx="2764218" cy="2265922"/>
            <a:chOff x="136014" y="2698509"/>
            <a:chExt cx="2764218" cy="226592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7" y="3412711"/>
              <a:ext cx="2197833" cy="155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6014" y="2698509"/>
              <a:ext cx="2764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Copernicus</a:t>
              </a:r>
              <a:r>
                <a:rPr lang="en-GB" dirty="0" smtClean="0"/>
                <a:t> </a:t>
              </a:r>
              <a:r>
                <a:rPr lang="en-GB" sz="2400" dirty="0"/>
                <a:t>Sentinels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50573" y="1688246"/>
            <a:ext cx="2268577" cy="2222831"/>
            <a:chOff x="278725" y="4584024"/>
            <a:chExt cx="2268577" cy="2222831"/>
          </a:xfrm>
        </p:grpSpPr>
        <p:pic>
          <p:nvPicPr>
            <p:cNvPr id="16" name="Picture 15" descr="SMOS in orbi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25" y="5196091"/>
              <a:ext cx="2268577" cy="161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31382" y="4584024"/>
              <a:ext cx="2060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Earth</a:t>
              </a:r>
              <a:r>
                <a:rPr lang="en-GB" dirty="0" smtClean="0"/>
                <a:t> </a:t>
              </a:r>
              <a:r>
                <a:rPr lang="en-GB" sz="2400" dirty="0"/>
                <a:t>Explorers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0930" y="254866"/>
            <a:ext cx="2886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0000FF"/>
                </a:solidFill>
              </a:rPr>
              <a:t>ESA EO data:</a:t>
            </a:r>
          </a:p>
        </p:txBody>
      </p:sp>
    </p:spTree>
    <p:extLst>
      <p:ext uri="{BB962C8B-B14F-4D97-AF65-F5344CB8AC3E}">
        <p14:creationId xmlns:p14="http://schemas.microsoft.com/office/powerpoint/2010/main" val="29830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97037" y="1012742"/>
            <a:ext cx="11187474" cy="1477328"/>
            <a:chOff x="397037" y="1165142"/>
            <a:chExt cx="11187474" cy="1477328"/>
          </a:xfrm>
        </p:grpSpPr>
        <p:grpSp>
          <p:nvGrpSpPr>
            <p:cNvPr id="15" name="Group 14"/>
            <p:cNvGrpSpPr/>
            <p:nvPr/>
          </p:nvGrpSpPr>
          <p:grpSpPr>
            <a:xfrm>
              <a:off x="397037" y="1303836"/>
              <a:ext cx="3103929" cy="1146111"/>
              <a:chOff x="396468" y="964041"/>
              <a:chExt cx="3103929" cy="1146111"/>
            </a:xfrm>
          </p:grpSpPr>
          <p:pic>
            <p:nvPicPr>
              <p:cNvPr id="4" name="Picture 5" descr="EnvisatA_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68" y="964041"/>
                <a:ext cx="1616676" cy="1146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050320" y="1301526"/>
                <a:ext cx="1450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ERS &amp; Envisat</a:t>
                </a:r>
                <a:endParaRPr lang="en-GB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091461" y="1165142"/>
              <a:ext cx="74930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Free datasets </a:t>
              </a:r>
            </a:p>
            <a:p>
              <a:r>
                <a:rPr lang="en-GB" dirty="0" smtClean="0"/>
                <a:t>Search/browse products openly.</a:t>
              </a:r>
            </a:p>
            <a:p>
              <a:r>
                <a:rPr lang="en-GB" dirty="0" smtClean="0"/>
                <a:t>Download after registration at </a:t>
              </a:r>
              <a:r>
                <a:rPr lang="en-GB" dirty="0" smtClean="0">
                  <a:hlinkClick r:id="rId3"/>
                </a:rPr>
                <a:t>https://earth.esa.int/web/guest/home</a:t>
              </a:r>
              <a:r>
                <a:rPr lang="en-GB" dirty="0" smtClean="0"/>
                <a:t> </a:t>
              </a:r>
            </a:p>
            <a:p>
              <a:r>
                <a:rPr lang="en-GB" dirty="0" smtClean="0"/>
                <a:t>(EO-SSO account in My </a:t>
              </a:r>
              <a:r>
                <a:rPr lang="en-GB" dirty="0" err="1" smtClean="0"/>
                <a:t>Earthnet</a:t>
              </a:r>
              <a:r>
                <a:rPr lang="en-GB" dirty="0" smtClean="0"/>
                <a:t>), via On-The-Fly processing.</a:t>
              </a:r>
            </a:p>
            <a:p>
              <a:r>
                <a:rPr lang="en-GB" dirty="0" smtClean="0"/>
                <a:t>Immediate access to data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3787" y="3976586"/>
            <a:ext cx="11526557" cy="1232518"/>
            <a:chOff x="363787" y="3885146"/>
            <a:chExt cx="11526557" cy="1232518"/>
          </a:xfrm>
        </p:grpSpPr>
        <p:grpSp>
          <p:nvGrpSpPr>
            <p:cNvPr id="13" name="Group 12"/>
            <p:cNvGrpSpPr/>
            <p:nvPr/>
          </p:nvGrpSpPr>
          <p:grpSpPr>
            <a:xfrm>
              <a:off x="363787" y="3885146"/>
              <a:ext cx="3791434" cy="1232518"/>
              <a:chOff x="393894" y="3435795"/>
              <a:chExt cx="3791434" cy="1232518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894" y="3435795"/>
                <a:ext cx="1619250" cy="1232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050320" y="3867388"/>
                <a:ext cx="2135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Copernicus Sentinels</a:t>
                </a:r>
                <a:endParaRPr lang="en-GB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152419" y="3901241"/>
              <a:ext cx="773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Free, full and open data policy. </a:t>
              </a:r>
            </a:p>
            <a:p>
              <a:r>
                <a:rPr lang="en-GB" dirty="0" smtClean="0"/>
                <a:t>Self registration at  Copernicus Open Access Hub </a:t>
              </a:r>
              <a:r>
                <a:rPr lang="en-GB" dirty="0" smtClean="0">
                  <a:solidFill>
                    <a:srgbClr val="0070C0"/>
                  </a:solidFill>
                  <a:hlinkClick r:id="rId5"/>
                </a:rPr>
                <a:t>https://scihub.copernicus.eu/</a:t>
              </a:r>
              <a:endParaRPr lang="en-GB" dirty="0" smtClean="0">
                <a:solidFill>
                  <a:srgbClr val="0070C0"/>
                </a:solidFill>
              </a:endParaRPr>
            </a:p>
            <a:p>
              <a:r>
                <a:rPr lang="en-GB" dirty="0" smtClean="0"/>
                <a:t>Access is immediate data from last 12-18 months. Older data are available via Long Term Archive </a:t>
              </a:r>
              <a:r>
                <a:rPr lang="en-GB" dirty="0" smtClean="0">
                  <a:hlinkClick r:id="rId6"/>
                </a:rPr>
                <a:t>https://scihub.copernicus.eu/userguide/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0412" y="2552773"/>
            <a:ext cx="10571258" cy="1230713"/>
            <a:chOff x="380412" y="2613733"/>
            <a:chExt cx="10571258" cy="1230713"/>
          </a:xfrm>
        </p:grpSpPr>
        <p:grpSp>
          <p:nvGrpSpPr>
            <p:cNvPr id="12" name="Group 11"/>
            <p:cNvGrpSpPr/>
            <p:nvPr/>
          </p:nvGrpSpPr>
          <p:grpSpPr>
            <a:xfrm>
              <a:off x="380412" y="2613733"/>
              <a:ext cx="3218781" cy="1147893"/>
              <a:chOff x="396468" y="4762252"/>
              <a:chExt cx="3218781" cy="1147893"/>
            </a:xfrm>
          </p:grpSpPr>
          <p:pic>
            <p:nvPicPr>
              <p:cNvPr id="7" name="Picture 6" descr="SMOS in orbit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68" y="4762252"/>
                <a:ext cx="1616676" cy="1147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013144" y="5242652"/>
                <a:ext cx="1602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Earth Explorers</a:t>
                </a:r>
                <a:endParaRPr lang="en-GB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169044" y="2644117"/>
              <a:ext cx="67826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Free datasets. </a:t>
              </a:r>
            </a:p>
            <a:p>
              <a:r>
                <a:rPr lang="en-GB" dirty="0" smtClean="0"/>
                <a:t>No registration needed for some. Others are accessible from </a:t>
              </a:r>
              <a:r>
                <a:rPr lang="en-GB" dirty="0" smtClean="0">
                  <a:solidFill>
                    <a:srgbClr val="0070C0"/>
                  </a:solidFill>
                </a:rPr>
                <a:t>	``</a:t>
              </a:r>
            </a:p>
            <a:p>
              <a:r>
                <a:rPr lang="en-GB" dirty="0" smtClean="0"/>
                <a:t>(EO-SSO account in My </a:t>
              </a:r>
              <a:r>
                <a:rPr lang="en-GB" dirty="0" err="1" smtClean="0"/>
                <a:t>Earthnet</a:t>
              </a:r>
              <a:r>
                <a:rPr lang="en-GB" dirty="0" smtClean="0"/>
                <a:t>)</a:t>
              </a:r>
            </a:p>
            <a:p>
              <a:r>
                <a:rPr lang="en-GB" dirty="0" smtClean="0"/>
                <a:t>Access is immediate</a:t>
              </a:r>
              <a:endParaRPr lang="en-GB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7037" y="5435895"/>
            <a:ext cx="11633476" cy="1200329"/>
            <a:chOff x="330537" y="5205612"/>
            <a:chExt cx="11633476" cy="1200329"/>
          </a:xfrm>
        </p:grpSpPr>
        <p:grpSp>
          <p:nvGrpSpPr>
            <p:cNvPr id="14" name="Group 13"/>
            <p:cNvGrpSpPr/>
            <p:nvPr/>
          </p:nvGrpSpPr>
          <p:grpSpPr>
            <a:xfrm>
              <a:off x="330537" y="5273579"/>
              <a:ext cx="3694424" cy="945399"/>
              <a:chOff x="396468" y="2204091"/>
              <a:chExt cx="3694424" cy="9453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68" y="2204091"/>
                <a:ext cx="1616676" cy="94539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013144" y="2492124"/>
                <a:ext cx="2077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Third Party Missions</a:t>
                </a:r>
                <a:endParaRPr lang="en-GB" dirty="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4119169" y="5205612"/>
              <a:ext cx="78448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Registration needed at </a:t>
              </a:r>
              <a:r>
                <a:rPr lang="en-GB" dirty="0" smtClean="0">
                  <a:hlinkClick r:id="rId3"/>
                </a:rPr>
                <a:t>https://earth.esa.int/web/guest/home</a:t>
              </a:r>
              <a:r>
                <a:rPr lang="en-GB" dirty="0" smtClean="0"/>
                <a:t> </a:t>
              </a:r>
            </a:p>
            <a:p>
              <a:r>
                <a:rPr lang="en-GB" dirty="0" smtClean="0"/>
                <a:t>(EO-SSO account in My </a:t>
              </a:r>
              <a:r>
                <a:rPr lang="en-GB" dirty="0" err="1" smtClean="0"/>
                <a:t>Earthnet</a:t>
              </a:r>
              <a:r>
                <a:rPr lang="en-GB" dirty="0" smtClean="0"/>
                <a:t>) and, depending on the TPM, immediate access, or after a few days, or after a few weeks (</a:t>
              </a:r>
              <a:r>
                <a:rPr lang="en-GB" b="1" i="1" dirty="0" smtClean="0"/>
                <a:t>if project proposal needed </a:t>
              </a:r>
              <a:r>
                <a:rPr lang="en-GB" dirty="0" smtClean="0"/>
                <a:t>for TPM restrained datasets)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8392" y="228872"/>
            <a:ext cx="8560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00FF"/>
                </a:solidFill>
              </a:rPr>
              <a:t>Extra info on ESA EO data Access</a:t>
            </a:r>
            <a:endParaRPr lang="en-GB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887" y="156510"/>
            <a:ext cx="1133856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 smtClean="0"/>
          </a:p>
          <a:p>
            <a:pPr lvl="0" algn="ctr"/>
            <a:r>
              <a:rPr lang="en-US" sz="4000" b="1" dirty="0">
                <a:solidFill>
                  <a:srgbClr val="0000FF"/>
                </a:solidFill>
              </a:rPr>
              <a:t>Facilitating EO data user uptake:</a:t>
            </a:r>
          </a:p>
          <a:p>
            <a:pPr lvl="0"/>
            <a:endParaRPr lang="en-US" sz="2400" dirty="0"/>
          </a:p>
          <a:p>
            <a:pPr lvl="0"/>
            <a:endParaRPr lang="en-US" dirty="0">
              <a:solidFill>
                <a:srgbClr val="0000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Large number of </a:t>
            </a:r>
            <a:r>
              <a:rPr lang="en-US" sz="2800" b="1" dirty="0" smtClean="0"/>
              <a:t>face-to-face trainings </a:t>
            </a:r>
            <a:r>
              <a:rPr lang="en-US" sz="2800" dirty="0" smtClean="0"/>
              <a:t>(majority in Europe but not only)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Increasing number of ESA </a:t>
            </a:r>
            <a:r>
              <a:rPr lang="en-US" sz="2800" b="1" dirty="0"/>
              <a:t>EO MOOCs </a:t>
            </a:r>
            <a:r>
              <a:rPr lang="en-US" sz="2800" dirty="0"/>
              <a:t>(free and open to anybody), webinars (also via RUS)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Further development of free </a:t>
            </a:r>
            <a:r>
              <a:rPr lang="en-US" sz="2800" b="1" dirty="0" smtClean="0"/>
              <a:t>ESA EO toolboxes, and web-based tools </a:t>
            </a:r>
            <a:r>
              <a:rPr lang="en-US" sz="2800" dirty="0" smtClean="0"/>
              <a:t>for EO education (</a:t>
            </a:r>
            <a:r>
              <a:rPr lang="en-US" sz="2800" dirty="0" err="1" smtClean="0"/>
              <a:t>EOBrowser</a:t>
            </a:r>
            <a:r>
              <a:rPr lang="en-US" sz="2800" dirty="0"/>
              <a:t>)</a:t>
            </a:r>
            <a:r>
              <a:rPr lang="en-US" sz="2800" dirty="0" smtClean="0"/>
              <a:t> </a:t>
            </a:r>
            <a:endParaRPr lang="en-US" sz="2800" dirty="0"/>
          </a:p>
          <a:p>
            <a:pPr lvl="0"/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Intention to provide </a:t>
            </a:r>
            <a:r>
              <a:rPr lang="en-US" sz="2800" b="1" dirty="0" smtClean="0">
                <a:solidFill>
                  <a:srgbClr val="FF0000"/>
                </a:solidFill>
              </a:rPr>
              <a:t>(limited) </a:t>
            </a:r>
            <a:r>
              <a:rPr lang="en-US" sz="2800" b="1" u="sng" dirty="0" smtClean="0">
                <a:solidFill>
                  <a:srgbClr val="FF0000"/>
                </a:solidFill>
              </a:rPr>
              <a:t>access to ESA Thematic Exploitation Platforms &amp; Euro Data Cube for training and CB purposes, also outside Europe, via CEOS WG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CapD</a:t>
            </a:r>
            <a:endParaRPr lang="en-US" u="sng" dirty="0" smtClean="0"/>
          </a:p>
        </p:txBody>
      </p:sp>
      <p:sp>
        <p:nvSpPr>
          <p:cNvPr id="2" name="Down Arrow 1"/>
          <p:cNvSpPr/>
          <p:nvPr/>
        </p:nvSpPr>
        <p:spPr>
          <a:xfrm rot="3697008">
            <a:off x="11097494" y="4405754"/>
            <a:ext cx="762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5264" y="520525"/>
            <a:ext cx="11602873" cy="697299"/>
          </a:xfrm>
        </p:spPr>
        <p:txBody>
          <a:bodyPr>
            <a:noAutofit/>
          </a:bodyPr>
          <a:lstStyle/>
          <a:p>
            <a:pPr algn="ctr"/>
            <a:r>
              <a:rPr lang="en-US" altLang="en-US" sz="2600" dirty="0" smtClean="0">
                <a:solidFill>
                  <a:srgbClr val="00B0F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 new </a:t>
            </a:r>
            <a:r>
              <a:rPr lang="en-US" altLang="en-US" sz="2600" dirty="0">
                <a:solidFill>
                  <a:srgbClr val="00B0F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approach </a:t>
            </a:r>
            <a:r>
              <a:rPr lang="en-US" sz="2600" b="1" dirty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for training and </a:t>
            </a:r>
            <a:r>
              <a:rPr lang="en-US" sz="2600" b="1" dirty="0" smtClean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for data access</a:t>
            </a:r>
            <a:endParaRPr lang="en-US" altLang="en-US" sz="2600" b="1" dirty="0">
              <a:solidFill>
                <a:srgbClr val="FF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00" name="TextBox 10"/>
          <p:cNvSpPr txBox="1">
            <a:spLocks noChangeArrowheads="1"/>
          </p:cNvSpPr>
          <p:nvPr/>
        </p:nvSpPr>
        <p:spPr bwMode="auto">
          <a:xfrm>
            <a:off x="133815" y="1103972"/>
            <a:ext cx="49056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dirty="0">
                <a:latin typeface="+mn-lt"/>
                <a:ea typeface="+mn-ea"/>
              </a:rPr>
              <a:t>From hierarchical supply chain (</a:t>
            </a:r>
            <a:r>
              <a:rPr lang="en-GB" altLang="en-US" sz="2200" dirty="0">
                <a:solidFill>
                  <a:srgbClr val="00B0F0"/>
                </a:solidFill>
                <a:ea typeface="+mj-ea"/>
                <a:cs typeface="Verdana" panose="020B0604030504040204" pitchFamily="34" charset="0"/>
              </a:rPr>
              <a:t>PRODUCTS</a:t>
            </a:r>
            <a:r>
              <a:rPr lang="en-GB" altLang="en-US" dirty="0">
                <a:latin typeface="+mn-lt"/>
                <a:ea typeface="+mn-ea"/>
              </a:rPr>
              <a:t>)….. </a:t>
            </a:r>
            <a:endParaRPr lang="en-GB" altLang="en-US" dirty="0" smtClean="0">
              <a:latin typeface="+mn-lt"/>
              <a:ea typeface="+mn-ea"/>
            </a:endParaRPr>
          </a:p>
          <a:p>
            <a:pPr algn="ctr"/>
            <a:r>
              <a:rPr lang="en-GB" altLang="en-US" dirty="0" smtClean="0">
                <a:latin typeface="+mn-lt"/>
                <a:ea typeface="+mn-ea"/>
              </a:rPr>
              <a:t>….to </a:t>
            </a:r>
            <a:r>
              <a:rPr lang="en-GB" altLang="en-US" dirty="0">
                <a:latin typeface="+mn-lt"/>
                <a:ea typeface="+mn-ea"/>
              </a:rPr>
              <a:t>network-like interaction between all players (</a:t>
            </a:r>
            <a:r>
              <a:rPr lang="en-GB" altLang="en-US" sz="2200" dirty="0">
                <a:solidFill>
                  <a:srgbClr val="00B0F0"/>
                </a:solidFill>
                <a:ea typeface="+mj-ea"/>
                <a:cs typeface="Verdana" panose="020B0604030504040204" pitchFamily="34" charset="0"/>
              </a:rPr>
              <a:t>SERVICES</a:t>
            </a:r>
            <a:r>
              <a:rPr lang="en-GB" altLang="en-US" dirty="0">
                <a:latin typeface="+mn-lt"/>
                <a:ea typeface="+mn-ea"/>
              </a:rPr>
              <a:t>) </a:t>
            </a:r>
          </a:p>
          <a:p>
            <a:pPr algn="ctr" eaLnBrk="1" hangingPunct="1"/>
            <a:endParaRPr lang="en-GB" altLang="en-US" dirty="0">
              <a:latin typeface="+mn-lt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709" y="2587085"/>
            <a:ext cx="5933403" cy="3847171"/>
            <a:chOff x="5205252" y="2584784"/>
            <a:chExt cx="7187215" cy="4335591"/>
          </a:xfrm>
        </p:grpSpPr>
        <p:grpSp>
          <p:nvGrpSpPr>
            <p:cNvPr id="4" name="Group 3"/>
            <p:cNvGrpSpPr/>
            <p:nvPr/>
          </p:nvGrpSpPr>
          <p:grpSpPr>
            <a:xfrm>
              <a:off x="5205252" y="2584784"/>
              <a:ext cx="7187215" cy="4335591"/>
              <a:chOff x="4785973" y="2461666"/>
              <a:chExt cx="7187215" cy="433559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785973" y="2786307"/>
                <a:ext cx="7187215" cy="4010950"/>
                <a:chOff x="1397064" y="1291168"/>
                <a:chExt cx="9889164" cy="5330307"/>
              </a:xfrm>
            </p:grpSpPr>
            <p:pic>
              <p:nvPicPr>
                <p:cNvPr id="20" name="Picture 1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77784" y="3060701"/>
                  <a:ext cx="3223683" cy="1606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397066" y="5913152"/>
                  <a:ext cx="3294527" cy="5692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n-US" sz="1400" dirty="0"/>
                    <a:t>Software vendors</a:t>
                  </a:r>
                  <a:endParaRPr lang="en-GB" sz="1400" dirty="0"/>
                </a:p>
              </p:txBody>
            </p:sp>
            <p:pic>
              <p:nvPicPr>
                <p:cNvPr id="22" name="Picture 1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650" t="8527" b="65285"/>
                <a:stretch>
                  <a:fillRect/>
                </a:stretch>
              </p:blipFill>
              <p:spPr bwMode="auto">
                <a:xfrm>
                  <a:off x="1397064" y="3154802"/>
                  <a:ext cx="1111249" cy="11324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4" descr="http://www.uudesktop.com/uploads/allimg/121004/1-1210041539250-L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94" t="2267" r="26884" b="7143"/>
                <a:stretch>
                  <a:fillRect/>
                </a:stretch>
              </p:blipFill>
              <p:spPr bwMode="auto">
                <a:xfrm>
                  <a:off x="9064915" y="2947135"/>
                  <a:ext cx="1174751" cy="1308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Down Arrow 25"/>
                <p:cNvSpPr/>
                <p:nvPr/>
              </p:nvSpPr>
              <p:spPr>
                <a:xfrm rot="7561988">
                  <a:off x="6958652" y="4140471"/>
                  <a:ext cx="1013553" cy="1206372"/>
                </a:xfrm>
                <a:prstGeom prst="downArrow">
                  <a:avLst>
                    <a:gd name="adj1" fmla="val 52213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 eaLnBrk="1" hangingPunct="1">
                    <a:defRPr/>
                  </a:pPr>
                  <a:r>
                    <a:rPr lang="en-GB" sz="1100" dirty="0"/>
                    <a:t>Data</a:t>
                  </a:r>
                </a:p>
              </p:txBody>
            </p:sp>
            <p:pic>
              <p:nvPicPr>
                <p:cNvPr id="28" name="Picture 34" descr="http://www.pascoessoftwareengineering.com/images/data-database-icon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96255" y="4881034"/>
                  <a:ext cx="606013" cy="512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28" descr="http://www.consultdolphin.com/wp-content/uploads/2015/02/big-data-icon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8685" y="5427134"/>
                  <a:ext cx="732367" cy="5990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8" descr="http://www.consultdolphin.com/wp-content/uploads/2015/02/big-data-icon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2867" y="5420784"/>
                  <a:ext cx="732367" cy="599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Down Arrow 32"/>
                <p:cNvSpPr/>
                <p:nvPr/>
              </p:nvSpPr>
              <p:spPr>
                <a:xfrm rot="10800000">
                  <a:off x="5417742" y="4255235"/>
                  <a:ext cx="1013553" cy="1129972"/>
                </a:xfrm>
                <a:prstGeom prst="downArrow">
                  <a:avLst>
                    <a:gd name="adj1" fmla="val 53461"/>
                    <a:gd name="adj2" fmla="val 48269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 eaLnBrk="1" hangingPunct="1">
                    <a:defRPr/>
                  </a:pPr>
                  <a:r>
                    <a:rPr lang="en-GB" sz="1100" dirty="0"/>
                    <a:t>ICT</a:t>
                  </a:r>
                </a:p>
              </p:txBody>
            </p:sp>
            <p:sp>
              <p:nvSpPr>
                <p:cNvPr id="34" name="Down Arrow 33"/>
                <p:cNvSpPr/>
                <p:nvPr/>
              </p:nvSpPr>
              <p:spPr>
                <a:xfrm rot="13710257">
                  <a:off x="3937001" y="4169834"/>
                  <a:ext cx="1013884" cy="1327151"/>
                </a:xfrm>
                <a:prstGeom prst="downArrow">
                  <a:avLst>
                    <a:gd name="adj1" fmla="val 52306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anchor="ctr"/>
                <a:lstStyle/>
                <a:p>
                  <a:pPr algn="ctr" eaLnBrk="1" hangingPunct="1">
                    <a:defRPr/>
                  </a:pPr>
                  <a:r>
                    <a:rPr lang="en-GB" sz="1100" dirty="0"/>
                    <a:t>Tools</a:t>
                  </a:r>
                </a:p>
              </p:txBody>
            </p:sp>
            <p:sp>
              <p:nvSpPr>
                <p:cNvPr id="35" name="Down Arrow 34"/>
                <p:cNvSpPr/>
                <p:nvPr/>
              </p:nvSpPr>
              <p:spPr>
                <a:xfrm rot="10800000">
                  <a:off x="5340351" y="2012951"/>
                  <a:ext cx="1013883" cy="11176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2400"/>
                </a:p>
              </p:txBody>
            </p:sp>
            <p:pic>
              <p:nvPicPr>
                <p:cNvPr id="36" name="Picture 36" descr="https://cdn4.iconfinder.com/data/icons/business-money-icons/32/Rising_Results-512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4567" y="2245785"/>
                  <a:ext cx="38946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Curved Left Arrow 36"/>
                <p:cNvSpPr/>
                <p:nvPr/>
              </p:nvSpPr>
              <p:spPr>
                <a:xfrm rot="10800000" flipV="1">
                  <a:off x="4121152" y="1350434"/>
                  <a:ext cx="1111249" cy="2002367"/>
                </a:xfrm>
                <a:prstGeom prst="curvedLeftArrow">
                  <a:avLst>
                    <a:gd name="adj1" fmla="val 28369"/>
                    <a:gd name="adj2" fmla="val 55084"/>
                    <a:gd name="adj3" fmla="val 4075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Curved Left Arrow 37"/>
                <p:cNvSpPr/>
                <p:nvPr/>
              </p:nvSpPr>
              <p:spPr>
                <a:xfrm rot="10800000" flipH="1" flipV="1">
                  <a:off x="6358467" y="1291168"/>
                  <a:ext cx="1225551" cy="2072217"/>
                </a:xfrm>
                <a:prstGeom prst="curved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240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9" name="Picture 38" descr="http://www.myiconfinder.com/uploads/iconsets/b01bfb35f0ae1ecfedc08465d38de52c-documents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2479" y="1965885"/>
                  <a:ext cx="635000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38" descr="http://www.myiconfinder.com/uploads/iconsets/b01bfb35f0ae1ecfedc08465d38de52c-documents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2017" y="1960033"/>
                  <a:ext cx="635000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1" name="Group 7"/>
                <p:cNvGrpSpPr>
                  <a:grpSpLocks/>
                </p:cNvGrpSpPr>
                <p:nvPr/>
              </p:nvGrpSpPr>
              <p:grpSpPr bwMode="auto">
                <a:xfrm>
                  <a:off x="3081868" y="5124451"/>
                  <a:ext cx="563033" cy="778933"/>
                  <a:chOff x="3458617" y="1241453"/>
                  <a:chExt cx="422457" cy="584688"/>
                </a:xfrm>
              </p:grpSpPr>
              <p:pic>
                <p:nvPicPr>
                  <p:cNvPr id="42" name="Picture 40" descr="http://www.citbizs.com.au/images/squares/system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58617" y="1478178"/>
                    <a:ext cx="347963" cy="3479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" name="Picture 40" descr="http://www.citbizs.com.au/images/squares/system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33111" y="1241453"/>
                    <a:ext cx="347963" cy="3479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4691593" y="6052189"/>
                  <a:ext cx="3404662" cy="5692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n-US" sz="1400" dirty="0" smtClean="0"/>
                    <a:t>Cloud Providers</a:t>
                  </a:r>
                  <a:endParaRPr lang="en-GB" sz="1400" dirty="0"/>
                </a:p>
              </p:txBody>
            </p:sp>
            <p:sp>
              <p:nvSpPr>
                <p:cNvPr id="48" name="Down Arrow 47"/>
                <p:cNvSpPr/>
                <p:nvPr/>
              </p:nvSpPr>
              <p:spPr>
                <a:xfrm rot="16200000">
                  <a:off x="3027923" y="2765455"/>
                  <a:ext cx="1013883" cy="2053105"/>
                </a:xfrm>
                <a:prstGeom prst="downArrow">
                  <a:avLst>
                    <a:gd name="adj1" fmla="val 50357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anchor="ctr"/>
                <a:lstStyle/>
                <a:p>
                  <a:pPr algn="ctr" eaLnBrk="1" hangingPunct="1">
                    <a:defRPr/>
                  </a:pPr>
                  <a:r>
                    <a:rPr lang="en-GB" sz="1100" dirty="0" smtClean="0"/>
                    <a:t>Algorithms</a:t>
                  </a:r>
                  <a:endParaRPr lang="en-GB" sz="1100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399261" y="5878338"/>
                  <a:ext cx="2886967" cy="5576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n-US" sz="1400" dirty="0"/>
                    <a:t>Data Owners</a:t>
                  </a:r>
                  <a:endParaRPr lang="en-GB" sz="1400" dirty="0"/>
                </a:p>
              </p:txBody>
            </p:sp>
            <p:sp>
              <p:nvSpPr>
                <p:cNvPr id="50" name="Down Arrow 49"/>
                <p:cNvSpPr/>
                <p:nvPr/>
              </p:nvSpPr>
              <p:spPr>
                <a:xfrm rot="16200000" flipV="1">
                  <a:off x="7510641" y="2847379"/>
                  <a:ext cx="1013553" cy="1628399"/>
                </a:xfrm>
                <a:prstGeom prst="downArrow">
                  <a:avLst>
                    <a:gd name="adj1" fmla="val 50357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 eaLnBrk="1" hangingPunct="1">
                    <a:defRPr/>
                  </a:pPr>
                  <a:r>
                    <a:rPr lang="en-GB" sz="1100" dirty="0"/>
                    <a:t>expertise</a:t>
                  </a: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671923" y="3097517"/>
                  <a:ext cx="2601852" cy="150564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2400" b="1" spc="67" dirty="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FFFF00"/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</a:rPr>
                    <a:t>Sharing</a:t>
                  </a:r>
                </a:p>
                <a:p>
                  <a:pPr algn="ctr" eaLnBrk="1" hangingPunct="1">
                    <a:defRPr/>
                  </a:pPr>
                  <a:r>
                    <a:rPr lang="en-US" sz="2400" b="1" spc="67" dirty="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FFFF00"/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</a:rPr>
                    <a:t>Platform</a:t>
                  </a:r>
                </a:p>
              </p:txBody>
            </p:sp>
            <p:pic>
              <p:nvPicPr>
                <p:cNvPr id="53" name="Picture 5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44613" y="4975234"/>
                  <a:ext cx="1117600" cy="8487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16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07901" y="4655987"/>
                  <a:ext cx="412748" cy="11599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6" name="Picture 2" descr="http://images.clipartpanda.com/world-map-clipart-black-and-white-earth_and_user_vector_graphic_267125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3660" y="2461666"/>
                <a:ext cx="632002" cy="774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" name="Picture 34" descr="http://www.pascoessoftwareengineering.com/images/data-databas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6256" y="5778242"/>
              <a:ext cx="440435" cy="38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34" descr="http://www.pascoessoftwareengineering.com/images/data-databas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040" y="5808251"/>
              <a:ext cx="440435" cy="38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266458" y="1310840"/>
            <a:ext cx="6925542" cy="1613473"/>
            <a:chOff x="5266458" y="1732841"/>
            <a:chExt cx="6925542" cy="1613473"/>
          </a:xfrm>
        </p:grpSpPr>
        <p:pic>
          <p:nvPicPr>
            <p:cNvPr id="51" name="Picture 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86"/>
            <a:stretch/>
          </p:blipFill>
          <p:spPr bwMode="auto">
            <a:xfrm>
              <a:off x="5266458" y="1732841"/>
              <a:ext cx="6925542" cy="78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40"/>
            <a:stretch/>
          </p:blipFill>
          <p:spPr bwMode="auto">
            <a:xfrm>
              <a:off x="6262577" y="2565921"/>
              <a:ext cx="5181952" cy="78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TextBox 57"/>
          <p:cNvSpPr txBox="1"/>
          <p:nvPr/>
        </p:nvSpPr>
        <p:spPr>
          <a:xfrm>
            <a:off x="5620208" y="2997322"/>
            <a:ext cx="66873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T</a:t>
            </a:r>
            <a:r>
              <a:rPr lang="en-GB" sz="2400" b="1" dirty="0" smtClean="0"/>
              <a:t>ailored </a:t>
            </a:r>
            <a:r>
              <a:rPr lang="en-GB" sz="2400" b="1" dirty="0"/>
              <a:t>environment </a:t>
            </a:r>
            <a:r>
              <a:rPr lang="en-GB" sz="2400" dirty="0"/>
              <a:t>(data, algorithms, tools) for </a:t>
            </a:r>
            <a:r>
              <a:rPr lang="en-GB" sz="2400" dirty="0" smtClean="0"/>
              <a:t>specific </a:t>
            </a:r>
            <a:r>
              <a:rPr lang="en-GB" sz="2400" dirty="0"/>
              <a:t>community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Thematic expert advice </a:t>
            </a:r>
            <a:r>
              <a:rPr lang="en-GB" sz="2400" dirty="0" smtClean="0"/>
              <a:t>on how to use the data</a:t>
            </a:r>
            <a:endParaRPr lang="en-GB" sz="2400" dirty="0"/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Hosting your algorithm </a:t>
            </a:r>
            <a:r>
              <a:rPr lang="en-GB" sz="2400" dirty="0"/>
              <a:t>on a scalable cloud environment, ready for operational use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Sharing your data </a:t>
            </a:r>
            <a:r>
              <a:rPr lang="en-GB" sz="2400" b="1" dirty="0" smtClean="0"/>
              <a:t>&amp; results </a:t>
            </a:r>
            <a:r>
              <a:rPr lang="en-GB" sz="2400" dirty="0" smtClean="0"/>
              <a:t>with community</a:t>
            </a:r>
            <a:endParaRPr lang="en-GB" sz="2400" dirty="0"/>
          </a:p>
          <a:p>
            <a:pPr>
              <a:defRPr/>
            </a:pPr>
            <a:endParaRPr lang="en-GB" sz="2400" dirty="0"/>
          </a:p>
          <a:p>
            <a:pPr algn="ctr">
              <a:defRPr/>
            </a:pPr>
            <a:r>
              <a:rPr lang="en-GB" sz="2400" dirty="0"/>
              <a:t>Sponsored use available via Network of Resources “</a:t>
            </a:r>
            <a:r>
              <a:rPr lang="en-GB" sz="2400" dirty="0" err="1"/>
              <a:t>nor.cloudeo.store</a:t>
            </a:r>
            <a:r>
              <a:rPr lang="en-GB" sz="2400" dirty="0"/>
              <a:t>”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79752" y="-294814"/>
            <a:ext cx="11693235" cy="135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Thematic Exploitation Platforms (TEPs)</a:t>
            </a:r>
          </a:p>
        </p:txBody>
      </p:sp>
    </p:spTree>
    <p:extLst>
      <p:ext uri="{BB962C8B-B14F-4D97-AF65-F5344CB8AC3E}">
        <p14:creationId xmlns:p14="http://schemas.microsoft.com/office/powerpoint/2010/main" val="2077176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9DC597E-E4C5-48CE-A442-4369CEFD8B1A}"/>
              </a:ext>
            </a:extLst>
          </p:cNvPr>
          <p:cNvSpPr/>
          <p:nvPr/>
        </p:nvSpPr>
        <p:spPr>
          <a:xfrm>
            <a:off x="853562" y="4012859"/>
            <a:ext cx="11095978" cy="1084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81CF81C-E495-4A0B-AB01-9956F69C8C58}"/>
              </a:ext>
            </a:extLst>
          </p:cNvPr>
          <p:cNvSpPr/>
          <p:nvPr/>
        </p:nvSpPr>
        <p:spPr>
          <a:xfrm>
            <a:off x="853562" y="1331011"/>
            <a:ext cx="11095978" cy="250184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01862C10-0F20-41BD-9420-AC5505D837EB}"/>
              </a:ext>
            </a:extLst>
          </p:cNvPr>
          <p:cNvSpPr>
            <a:spLocks noChangeAspect="1"/>
          </p:cNvSpPr>
          <p:nvPr/>
        </p:nvSpPr>
        <p:spPr>
          <a:xfrm>
            <a:off x="1401719" y="1516138"/>
            <a:ext cx="5366064" cy="1620501"/>
          </a:xfrm>
          <a:prstGeom prst="rect">
            <a:avLst/>
          </a:prstGeom>
          <a:solidFill>
            <a:schemeClr val="bg1"/>
          </a:solidFill>
          <a:ln>
            <a:solidFill>
              <a:srgbClr val="014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155F81-D789-1F44-BEBD-BAF78A841020}"/>
              </a:ext>
            </a:extLst>
          </p:cNvPr>
          <p:cNvGrpSpPr/>
          <p:nvPr/>
        </p:nvGrpSpPr>
        <p:grpSpPr>
          <a:xfrm>
            <a:off x="510119" y="2028155"/>
            <a:ext cx="749899" cy="1097677"/>
            <a:chOff x="397134" y="2162266"/>
            <a:chExt cx="749899" cy="1097677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1624787-57F4-456B-8BCF-BF4620CF6986}"/>
                </a:ext>
              </a:extLst>
            </p:cNvPr>
            <p:cNvSpPr/>
            <p:nvPr/>
          </p:nvSpPr>
          <p:spPr>
            <a:xfrm>
              <a:off x="397134" y="2162266"/>
              <a:ext cx="749899" cy="109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799"/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28D872E-684C-4E1B-BA97-3502322C1D0F}"/>
                </a:ext>
              </a:extLst>
            </p:cNvPr>
            <p:cNvGrpSpPr/>
            <p:nvPr/>
          </p:nvGrpSpPr>
          <p:grpSpPr>
            <a:xfrm>
              <a:off x="424157" y="2244910"/>
              <a:ext cx="681637" cy="1015033"/>
              <a:chOff x="259060" y="3021454"/>
              <a:chExt cx="681815" cy="1015297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911E3FE-358E-4B2E-A1B0-A26E109B1A66}"/>
                  </a:ext>
                </a:extLst>
              </p:cNvPr>
              <p:cNvSpPr txBox="1"/>
              <p:nvPr/>
            </p:nvSpPr>
            <p:spPr>
              <a:xfrm>
                <a:off x="259060" y="3636641"/>
                <a:ext cx="6799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rgbClr val="004174"/>
                    </a:solidFill>
                  </a:rPr>
                  <a:t>DATA</a:t>
                </a:r>
                <a:br>
                  <a:rPr lang="en-GB" sz="1000" b="1" dirty="0">
                    <a:solidFill>
                      <a:srgbClr val="004174"/>
                    </a:solidFill>
                  </a:rPr>
                </a:br>
                <a:r>
                  <a:rPr lang="en-GB" sz="1000" b="1" dirty="0">
                    <a:solidFill>
                      <a:srgbClr val="004174"/>
                    </a:solidFill>
                  </a:rPr>
                  <a:t>SERVICES</a:t>
                </a:r>
              </a:p>
            </p:txBody>
          </p:sp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44ECABB4-4875-46BA-8C18-0FAD499F1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183" y="3021454"/>
                <a:ext cx="651692" cy="648000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157D47C4-6C79-4A06-A144-B477FE5CC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7360" y="806463"/>
            <a:ext cx="1766341" cy="608400"/>
          </a:xfrm>
          <a:prstGeom prst="rect">
            <a:avLst/>
          </a:prstGeom>
          <a:ln>
            <a:solidFill>
              <a:srgbClr val="242F3E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42517FC-89AD-4768-9A22-AE18FBC06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233" y="806463"/>
            <a:ext cx="1416711" cy="607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nhaltsplatzhalter 26" descr="Pfeil Kurve im Uhrzeigersinn">
            <a:extLst>
              <a:ext uri="{FF2B5EF4-FFF2-40B4-BE49-F238E27FC236}">
                <a16:creationId xmlns:a16="http://schemas.microsoft.com/office/drawing/2014/main" id="{91A26B8B-40AE-4ABC-B1EB-34A5F340F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649367" y="721497"/>
            <a:ext cx="357940" cy="471332"/>
          </a:xfrm>
          <a:prstGeom prst="rect">
            <a:avLst/>
          </a:prstGeom>
        </p:spPr>
      </p:pic>
      <p:pic>
        <p:nvPicPr>
          <p:cNvPr id="16" name="Inhaltsplatzhalter 26" descr="Pfeil Kurve im Uhrzeigersinn">
            <a:extLst>
              <a:ext uri="{FF2B5EF4-FFF2-40B4-BE49-F238E27FC236}">
                <a16:creationId xmlns:a16="http://schemas.microsoft.com/office/drawing/2014/main" id="{038E1F3C-C385-47E5-A7D4-43027F597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214304" y="705582"/>
            <a:ext cx="380296" cy="500771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97ED54F3-D5CA-4FC9-B852-C0FDDFA3012F}"/>
              </a:ext>
            </a:extLst>
          </p:cNvPr>
          <p:cNvSpPr/>
          <p:nvPr/>
        </p:nvSpPr>
        <p:spPr>
          <a:xfrm>
            <a:off x="1396488" y="3222365"/>
            <a:ext cx="2476162" cy="411296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rgbClr val="004174"/>
                </a:solidFill>
              </a:rPr>
              <a:t>Access to full archives</a:t>
            </a:r>
            <a:endParaRPr lang="en-GB" sz="2000" dirty="0">
              <a:solidFill>
                <a:srgbClr val="004174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254CF8A6-7B3C-412E-BB55-E92CCE5F55F5}"/>
              </a:ext>
            </a:extLst>
          </p:cNvPr>
          <p:cNvSpPr/>
          <p:nvPr/>
        </p:nvSpPr>
        <p:spPr>
          <a:xfrm>
            <a:off x="9221666" y="5221196"/>
            <a:ext cx="2217065" cy="759846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b="1" dirty="0">
                <a:solidFill>
                  <a:srgbClr val="00B0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Thematic </a:t>
            </a:r>
          </a:p>
          <a:p>
            <a:pPr algn="r"/>
            <a:r>
              <a:rPr lang="en-GB" sz="1600" b="1" dirty="0" smtClean="0">
                <a:solidFill>
                  <a:srgbClr val="00B0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GB" sz="1600" dirty="0">
              <a:solidFill>
                <a:srgbClr val="00B0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0D3A6F56-CBEC-4BA7-AABC-8177293A3984}"/>
              </a:ext>
            </a:extLst>
          </p:cNvPr>
          <p:cNvSpPr/>
          <p:nvPr/>
        </p:nvSpPr>
        <p:spPr>
          <a:xfrm>
            <a:off x="4037388" y="3223399"/>
            <a:ext cx="2714295" cy="410263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rgbClr val="004174"/>
                </a:solidFill>
              </a:rPr>
              <a:t>Analysis Ready Data</a:t>
            </a:r>
          </a:p>
        </p:txBody>
      </p:sp>
      <p:pic>
        <p:nvPicPr>
          <p:cNvPr id="51" name="Inhaltsplatzhalter 50" descr="Hügelszenerie">
            <a:extLst>
              <a:ext uri="{FF2B5EF4-FFF2-40B4-BE49-F238E27FC236}">
                <a16:creationId xmlns:a16="http://schemas.microsoft.com/office/drawing/2014/main" id="{0B1D2F63-9D84-44D0-97E2-D8B39C6B0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4668" y="5251262"/>
            <a:ext cx="674475" cy="674475"/>
          </a:xfr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BD2F3153-CA81-45D0-A1F2-376F192A9FF0}"/>
              </a:ext>
            </a:extLst>
          </p:cNvPr>
          <p:cNvSpPr txBox="1"/>
          <p:nvPr/>
        </p:nvSpPr>
        <p:spPr>
          <a:xfrm>
            <a:off x="1702199" y="2414546"/>
            <a:ext cx="1579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on-the-fly &amp;</a:t>
            </a:r>
          </a:p>
          <a:p>
            <a:pPr algn="ctr"/>
            <a:r>
              <a:rPr lang="en-GB" sz="1600" dirty="0">
                <a:solidFill>
                  <a:srgbClr val="004174"/>
                </a:solidFill>
              </a:rPr>
              <a:t>batch processing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8F0D696-B064-4D14-9CAB-FC360313BB65}"/>
              </a:ext>
            </a:extLst>
          </p:cNvPr>
          <p:cNvSpPr txBox="1"/>
          <p:nvPr/>
        </p:nvSpPr>
        <p:spPr>
          <a:xfrm>
            <a:off x="6007307" y="188556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GeoDB</a:t>
            </a:r>
            <a:endParaRPr lang="en-GB" sz="1600" dirty="0"/>
          </a:p>
        </p:txBody>
      </p:sp>
      <p:pic>
        <p:nvPicPr>
          <p:cNvPr id="64" name="Grafik 63" descr="Welt">
            <a:extLst>
              <a:ext uri="{FF2B5EF4-FFF2-40B4-BE49-F238E27FC236}">
                <a16:creationId xmlns:a16="http://schemas.microsoft.com/office/drawing/2014/main" id="{199F77CC-ED1C-4EA9-9103-C8F836317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50354" y="1715883"/>
            <a:ext cx="659712" cy="614054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A3AF5018-9556-4078-A372-BA6B93796101}"/>
              </a:ext>
            </a:extLst>
          </p:cNvPr>
          <p:cNvSpPr txBox="1"/>
          <p:nvPr/>
        </p:nvSpPr>
        <p:spPr>
          <a:xfrm>
            <a:off x="3703211" y="2411226"/>
            <a:ext cx="1605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4174"/>
                </a:solidFill>
              </a:rPr>
              <a:t>multi-temporal</a:t>
            </a:r>
          </a:p>
          <a:p>
            <a:r>
              <a:rPr lang="en-GB" sz="1600" dirty="0">
                <a:solidFill>
                  <a:srgbClr val="004174"/>
                </a:solidFill>
              </a:rPr>
              <a:t>analysis (</a:t>
            </a:r>
            <a:r>
              <a:rPr lang="en-GB" sz="1600" dirty="0" err="1">
                <a:solidFill>
                  <a:srgbClr val="004174"/>
                </a:solidFill>
              </a:rPr>
              <a:t>xarray</a:t>
            </a:r>
            <a:r>
              <a:rPr lang="en-GB" sz="1600" dirty="0">
                <a:solidFill>
                  <a:srgbClr val="004174"/>
                </a:solidFill>
              </a:rPr>
              <a:t>)  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20D80297-354E-4767-8BEE-68083C64A3EA}"/>
              </a:ext>
            </a:extLst>
          </p:cNvPr>
          <p:cNvSpPr txBox="1"/>
          <p:nvPr/>
        </p:nvSpPr>
        <p:spPr>
          <a:xfrm>
            <a:off x="5313194" y="2418056"/>
            <a:ext cx="1173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vector data </a:t>
            </a:r>
          </a:p>
          <a:p>
            <a:pPr algn="ctr"/>
            <a:r>
              <a:rPr lang="en-GB" sz="1600" dirty="0">
                <a:solidFill>
                  <a:srgbClr val="004174"/>
                </a:solidFill>
              </a:rPr>
              <a:t>service</a:t>
            </a: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A4EE1AAB-EBA2-4DA6-87E4-29E26E9C84D7}"/>
              </a:ext>
            </a:extLst>
          </p:cNvPr>
          <p:cNvSpPr/>
          <p:nvPr/>
        </p:nvSpPr>
        <p:spPr>
          <a:xfrm>
            <a:off x="7026003" y="5213263"/>
            <a:ext cx="1811263" cy="744169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7F7F7F"/>
                </a:solidFill>
              </a:rPr>
              <a:t>EO commercial </a:t>
            </a:r>
          </a:p>
          <a:p>
            <a:pPr algn="r"/>
            <a:r>
              <a:rPr lang="en-GB" sz="1400" dirty="0">
                <a:solidFill>
                  <a:srgbClr val="7F7F7F"/>
                </a:solidFill>
              </a:rPr>
              <a:t>in-situ sensor</a:t>
            </a:r>
          </a:p>
          <a:p>
            <a:pPr algn="r"/>
            <a:r>
              <a:rPr lang="en-GB" sz="1400" dirty="0">
                <a:solidFill>
                  <a:srgbClr val="7F7F7F"/>
                </a:solidFill>
              </a:rPr>
              <a:t>GIS data</a:t>
            </a:r>
            <a:endParaRPr lang="en-GB" sz="1400" dirty="0">
              <a:solidFill>
                <a:srgbClr val="00B0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 descr="Karte mit Lagemarkierung">
            <a:extLst>
              <a:ext uri="{FF2B5EF4-FFF2-40B4-BE49-F238E27FC236}">
                <a16:creationId xmlns:a16="http://schemas.microsoft.com/office/drawing/2014/main" id="{03648673-1BD2-4B69-9B40-0B76A97A6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05009" y="5302005"/>
            <a:ext cx="674011" cy="674011"/>
          </a:xfrm>
          <a:prstGeom prst="rect">
            <a:avLst/>
          </a:prstGeom>
        </p:spPr>
      </p:pic>
      <p:pic>
        <p:nvPicPr>
          <p:cNvPr id="23" name="Picture 2" descr="Image result for mundiwebservices">
            <a:extLst>
              <a:ext uri="{FF2B5EF4-FFF2-40B4-BE49-F238E27FC236}">
                <a16:creationId xmlns:a16="http://schemas.microsoft.com/office/drawing/2014/main" id="{AD1C311F-B288-477B-A0F9-C74110433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8" t="31035" r="11091" b="33551"/>
          <a:stretch/>
        </p:blipFill>
        <p:spPr bwMode="auto">
          <a:xfrm>
            <a:off x="4257980" y="4271371"/>
            <a:ext cx="1803732" cy="5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hteck 82">
            <a:extLst>
              <a:ext uri="{FF2B5EF4-FFF2-40B4-BE49-F238E27FC236}">
                <a16:creationId xmlns:a16="http://schemas.microsoft.com/office/drawing/2014/main" id="{9F9A3461-33E5-4D30-AE06-5569941C8099}"/>
              </a:ext>
            </a:extLst>
          </p:cNvPr>
          <p:cNvSpPr/>
          <p:nvPr/>
        </p:nvSpPr>
        <p:spPr>
          <a:xfrm>
            <a:off x="517167" y="4054058"/>
            <a:ext cx="749899" cy="96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4993F704-2E95-47D7-8CDB-1573E94B5F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7" y="4088030"/>
            <a:ext cx="649228" cy="64783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ADDE5B5-E2BD-4631-9C7C-8E73C84298C6}"/>
              </a:ext>
            </a:extLst>
          </p:cNvPr>
          <p:cNvSpPr txBox="1"/>
          <p:nvPr/>
        </p:nvSpPr>
        <p:spPr>
          <a:xfrm>
            <a:off x="528241" y="4761176"/>
            <a:ext cx="742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rgbClr val="004174"/>
                </a:solidFill>
              </a:rPr>
              <a:t>CLOUD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28AF074-3137-42EF-93D8-A62ABED7873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809" y="4266753"/>
            <a:ext cx="2083137" cy="551270"/>
          </a:xfrm>
          <a:prstGeom prst="rect">
            <a:avLst/>
          </a:prstGeom>
        </p:spPr>
      </p:pic>
      <p:pic>
        <p:nvPicPr>
          <p:cNvPr id="1026" name="Picture 2" descr="Image result for aws logo">
            <a:extLst>
              <a:ext uri="{FF2B5EF4-FFF2-40B4-BE49-F238E27FC236}">
                <a16:creationId xmlns:a16="http://schemas.microsoft.com/office/drawing/2014/main" id="{325C2C65-0AC1-6143-8D40-8953B375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745" y="4301989"/>
            <a:ext cx="684776" cy="5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wekeo logo">
            <a:extLst>
              <a:ext uri="{FF2B5EF4-FFF2-40B4-BE49-F238E27FC236}">
                <a16:creationId xmlns:a16="http://schemas.microsoft.com/office/drawing/2014/main" id="{FEB6E345-7CA4-1F48-B4A2-C4BE9B62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5748" y="4277025"/>
            <a:ext cx="863963" cy="5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andsat logo">
            <a:extLst>
              <a:ext uri="{FF2B5EF4-FFF2-40B4-BE49-F238E27FC236}">
                <a16:creationId xmlns:a16="http://schemas.microsoft.com/office/drawing/2014/main" id="{BB2BB18C-8489-F745-A75A-EC59AA40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213" y="5186245"/>
            <a:ext cx="1482731" cy="778444"/>
          </a:xfrm>
          <a:prstGeom prst="rect">
            <a:avLst/>
          </a:prstGeom>
          <a:noFill/>
          <a:ln>
            <a:solidFill>
              <a:srgbClr val="242F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pernicus eyes on earth logo">
            <a:extLst>
              <a:ext uri="{FF2B5EF4-FFF2-40B4-BE49-F238E27FC236}">
                <a16:creationId xmlns:a16="http://schemas.microsoft.com/office/drawing/2014/main" id="{B079A4E8-CC5E-6846-AAB5-1AC7F312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629" y="5210239"/>
            <a:ext cx="2356619" cy="754449"/>
          </a:xfrm>
          <a:prstGeom prst="rect">
            <a:avLst/>
          </a:prstGeom>
          <a:noFill/>
          <a:ln>
            <a:solidFill>
              <a:srgbClr val="242F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clipart data storage">
            <a:extLst>
              <a:ext uri="{FF2B5EF4-FFF2-40B4-BE49-F238E27FC236}">
                <a16:creationId xmlns:a16="http://schemas.microsoft.com/office/drawing/2014/main" id="{4662AB7F-C92E-A641-88A4-3451085C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05" l="9961" r="99609">
                        <a14:foregroundMark x1="56445" y1="49805" x2="56445" y2="49805"/>
                        <a14:foregroundMark x1="39258" y1="67773" x2="39258" y2="67773"/>
                        <a14:foregroundMark x1="38867" y1="88867" x2="38867" y2="88867"/>
                        <a14:foregroundMark x1="70898" y1="78906" x2="70898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643" y="4128760"/>
            <a:ext cx="722677" cy="7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loud computing icons">
            <a:extLst>
              <a:ext uri="{FF2B5EF4-FFF2-40B4-BE49-F238E27FC236}">
                <a16:creationId xmlns:a16="http://schemas.microsoft.com/office/drawing/2014/main" id="{5B622FD4-D2F5-334C-A71C-D1F9228B9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97" b="96703" l="0" r="98131">
                        <a14:foregroundMark x1="38318" y1="75824" x2="38318" y2="75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04883" y="4089082"/>
            <a:ext cx="945791" cy="80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">
            <a:extLst>
              <a:ext uri="{FF2B5EF4-FFF2-40B4-BE49-F238E27FC236}">
                <a16:creationId xmlns:a16="http://schemas.microsoft.com/office/drawing/2014/main" id="{04D70449-4766-334D-B0EA-4E22C36A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549" y="1677963"/>
            <a:ext cx="922006" cy="7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hteck 45">
            <a:extLst>
              <a:ext uri="{FF2B5EF4-FFF2-40B4-BE49-F238E27FC236}">
                <a16:creationId xmlns:a16="http://schemas.microsoft.com/office/drawing/2014/main" id="{6C22CB0E-A82E-404B-B0FA-4E13DFF5592B}"/>
              </a:ext>
            </a:extLst>
          </p:cNvPr>
          <p:cNvSpPr>
            <a:spLocks noChangeAspect="1"/>
          </p:cNvSpPr>
          <p:nvPr/>
        </p:nvSpPr>
        <p:spPr>
          <a:xfrm>
            <a:off x="6939984" y="1512772"/>
            <a:ext cx="2886111" cy="1620501"/>
          </a:xfrm>
          <a:prstGeom prst="rect">
            <a:avLst/>
          </a:prstGeom>
          <a:solidFill>
            <a:schemeClr val="bg1"/>
          </a:solidFill>
          <a:ln>
            <a:solidFill>
              <a:srgbClr val="014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pic>
        <p:nvPicPr>
          <p:cNvPr id="1044" name="Picture 20" descr="Image result for julyter notebook logo">
            <a:extLst>
              <a:ext uri="{FF2B5EF4-FFF2-40B4-BE49-F238E27FC236}">
                <a16:creationId xmlns:a16="http://schemas.microsoft.com/office/drawing/2014/main" id="{04E0B870-B031-6A4F-B5D4-8C82932D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235" y="1748852"/>
            <a:ext cx="1492666" cy="6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1308B1-4E29-8848-B66B-B60BD32DB65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931" y="1952873"/>
            <a:ext cx="1069389" cy="299066"/>
          </a:xfrm>
          <a:prstGeom prst="rect">
            <a:avLst/>
          </a:prstGeom>
        </p:spPr>
      </p:pic>
      <p:sp>
        <p:nvSpPr>
          <p:cNvPr id="69" name="Textfeld 73">
            <a:extLst>
              <a:ext uri="{FF2B5EF4-FFF2-40B4-BE49-F238E27FC236}">
                <a16:creationId xmlns:a16="http://schemas.microsoft.com/office/drawing/2014/main" id="{CA65F5B2-7874-5B48-9DD6-E1C8D75E8319}"/>
              </a:ext>
            </a:extLst>
          </p:cNvPr>
          <p:cNvSpPr txBox="1"/>
          <p:nvPr/>
        </p:nvSpPr>
        <p:spPr>
          <a:xfrm>
            <a:off x="7082402" y="2369116"/>
            <a:ext cx="111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hosted app engine</a:t>
            </a:r>
          </a:p>
        </p:txBody>
      </p:sp>
      <p:sp>
        <p:nvSpPr>
          <p:cNvPr id="70" name="Textfeld 73">
            <a:extLst>
              <a:ext uri="{FF2B5EF4-FFF2-40B4-BE49-F238E27FC236}">
                <a16:creationId xmlns:a16="http://schemas.microsoft.com/office/drawing/2014/main" id="{B7C275B3-1336-B142-806D-3C92FE10CBB2}"/>
              </a:ext>
            </a:extLst>
          </p:cNvPr>
          <p:cNvSpPr txBox="1"/>
          <p:nvPr/>
        </p:nvSpPr>
        <p:spPr>
          <a:xfrm>
            <a:off x="8452234" y="2412215"/>
            <a:ext cx="111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4174"/>
                </a:solidFill>
              </a:rPr>
              <a:t>jupyter</a:t>
            </a:r>
            <a:r>
              <a:rPr lang="en-GB" sz="1600" dirty="0">
                <a:solidFill>
                  <a:srgbClr val="004174"/>
                </a:solidFill>
              </a:rPr>
              <a:t> Notebooks</a:t>
            </a:r>
          </a:p>
        </p:txBody>
      </p:sp>
      <p:pic>
        <p:nvPicPr>
          <p:cNvPr id="1046" name="Picture 22" descr="Image result for algorithm clipart">
            <a:extLst>
              <a:ext uri="{FF2B5EF4-FFF2-40B4-BE49-F238E27FC236}">
                <a16:creationId xmlns:a16="http://schemas.microsoft.com/office/drawing/2014/main" id="{15D1D82F-BE68-7A4D-B617-BEF1002B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56000" y1="65659" x2="56000" y2="65659"/>
                        <a14:foregroundMark x1="52889" y1="23901" x2="52889" y2="2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2325" y="1547648"/>
            <a:ext cx="919539" cy="7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feld 73">
            <a:extLst>
              <a:ext uri="{FF2B5EF4-FFF2-40B4-BE49-F238E27FC236}">
                <a16:creationId xmlns:a16="http://schemas.microsoft.com/office/drawing/2014/main" id="{3B467F43-5F17-9C4C-B078-4CF3A3AE524A}"/>
              </a:ext>
            </a:extLst>
          </p:cNvPr>
          <p:cNvSpPr txBox="1"/>
          <p:nvPr/>
        </p:nvSpPr>
        <p:spPr>
          <a:xfrm>
            <a:off x="9821696" y="220641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Algorithms</a:t>
            </a:r>
          </a:p>
        </p:txBody>
      </p:sp>
      <p:pic>
        <p:nvPicPr>
          <p:cNvPr id="1048" name="Picture 24" descr="Image result for applications clipart">
            <a:extLst>
              <a:ext uri="{FF2B5EF4-FFF2-40B4-BE49-F238E27FC236}">
                <a16:creationId xmlns:a16="http://schemas.microsoft.com/office/drawing/2014/main" id="{4D89BF6F-464F-A14C-AFBE-64EDE4AA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9744" y="1567372"/>
            <a:ext cx="724081" cy="7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feld 73">
            <a:extLst>
              <a:ext uri="{FF2B5EF4-FFF2-40B4-BE49-F238E27FC236}">
                <a16:creationId xmlns:a16="http://schemas.microsoft.com/office/drawing/2014/main" id="{D42D9F0E-A1F0-BF46-8B72-D69DB3BEC1B8}"/>
              </a:ext>
            </a:extLst>
          </p:cNvPr>
          <p:cNvSpPr txBox="1"/>
          <p:nvPr/>
        </p:nvSpPr>
        <p:spPr>
          <a:xfrm>
            <a:off x="10821864" y="220641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Apps</a:t>
            </a:r>
          </a:p>
        </p:txBody>
      </p:sp>
      <p:pic>
        <p:nvPicPr>
          <p:cNvPr id="82" name="Grafik 44">
            <a:extLst>
              <a:ext uri="{FF2B5EF4-FFF2-40B4-BE49-F238E27FC236}">
                <a16:creationId xmlns:a16="http://schemas.microsoft.com/office/drawing/2014/main" id="{8885D692-F53F-7F4A-B5E0-BFD628982F01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82" y="657989"/>
            <a:ext cx="2457154" cy="675977"/>
          </a:xfrm>
          <a:prstGeom prst="rect">
            <a:avLst/>
          </a:prstGeom>
        </p:spPr>
      </p:pic>
      <p:pic>
        <p:nvPicPr>
          <p:cNvPr id="1052" name="Picture 28" descr="File:GIS (14294) - The Noun Project.svg">
            <a:extLst>
              <a:ext uri="{FF2B5EF4-FFF2-40B4-BE49-F238E27FC236}">
                <a16:creationId xmlns:a16="http://schemas.microsoft.com/office/drawing/2014/main" id="{0274C309-B053-984A-BEF9-0EF112BA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967" y="2566270"/>
            <a:ext cx="645701" cy="8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feld 73">
            <a:extLst>
              <a:ext uri="{FF2B5EF4-FFF2-40B4-BE49-F238E27FC236}">
                <a16:creationId xmlns:a16="http://schemas.microsoft.com/office/drawing/2014/main" id="{A9E3F146-F862-A040-A135-9827B76F5287}"/>
              </a:ext>
            </a:extLst>
          </p:cNvPr>
          <p:cNvSpPr txBox="1"/>
          <p:nvPr/>
        </p:nvSpPr>
        <p:spPr>
          <a:xfrm>
            <a:off x="10327320" y="341502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Data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7F4821-410F-7E44-91A9-59457B535F44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31" y="1791431"/>
            <a:ext cx="2325087" cy="599005"/>
          </a:xfrm>
          <a:prstGeom prst="rect">
            <a:avLst/>
          </a:prstGeom>
        </p:spPr>
      </p:pic>
      <p:pic>
        <p:nvPicPr>
          <p:cNvPr id="85" name="Picture 2" descr="Image result for brockmann consult">
            <a:extLst>
              <a:ext uri="{FF2B5EF4-FFF2-40B4-BE49-F238E27FC236}">
                <a16:creationId xmlns:a16="http://schemas.microsoft.com/office/drawing/2014/main" id="{080D8612-1692-434C-8C5E-CA05F8DB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539" y="6017314"/>
            <a:ext cx="1940472" cy="8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Date Placeholder 3">
            <a:extLst>
              <a:ext uri="{FF2B5EF4-FFF2-40B4-BE49-F238E27FC236}">
                <a16:creationId xmlns:a16="http://schemas.microsoft.com/office/drawing/2014/main" id="{540CFB69-E4A4-6847-A217-03964FD2391D}"/>
              </a:ext>
            </a:extLst>
          </p:cNvPr>
          <p:cNvSpPr txBox="1">
            <a:spLocks/>
          </p:cNvSpPr>
          <p:nvPr/>
        </p:nvSpPr>
        <p:spPr>
          <a:xfrm>
            <a:off x="1006048" y="6407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083C-847C-4C4C-B21D-2B5D32B63843}" type="datetimeFigureOut">
              <a:rPr lang="en-SI"/>
              <a:pPr/>
              <a:t>03/10/2020</a:t>
            </a:fld>
            <a:endParaRPr lang="en-SI"/>
          </a:p>
        </p:txBody>
      </p:sp>
      <p:pic>
        <p:nvPicPr>
          <p:cNvPr id="87" name="Picture 86" descr="Dopis_Zacetni_Sinergise_samologo">
            <a:extLst>
              <a:ext uri="{FF2B5EF4-FFF2-40B4-BE49-F238E27FC236}">
                <a16:creationId xmlns:a16="http://schemas.microsoft.com/office/drawing/2014/main" id="{35F7BB3C-8C45-194A-B220-A1B5B421550B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94" y="6160162"/>
            <a:ext cx="2064794" cy="51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" descr="Image result for eox logo">
            <a:extLst>
              <a:ext uri="{FF2B5EF4-FFF2-40B4-BE49-F238E27FC236}">
                <a16:creationId xmlns:a16="http://schemas.microsoft.com/office/drawing/2014/main" id="{20D1E048-644F-6B44-88C4-F172DDD1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042" y="6075469"/>
            <a:ext cx="1212377" cy="6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Image result for planet labs logo">
            <a:extLst>
              <a:ext uri="{FF2B5EF4-FFF2-40B4-BE49-F238E27FC236}">
                <a16:creationId xmlns:a16="http://schemas.microsoft.com/office/drawing/2014/main" id="{8046AEE4-7266-5D47-9C3B-C7F00A6C3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603" y="6122580"/>
            <a:ext cx="1188259" cy="5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8BBF0E3-BFA5-0F42-B07D-E9437A6B193D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461" y="6089508"/>
            <a:ext cx="2650212" cy="682766"/>
          </a:xfrm>
          <a:prstGeom prst="rect">
            <a:avLst/>
          </a:prstGeom>
        </p:spPr>
      </p:pic>
      <p:pic>
        <p:nvPicPr>
          <p:cNvPr id="91" name="Picture 8" descr="Image result for gisat logo">
            <a:extLst>
              <a:ext uri="{FF2B5EF4-FFF2-40B4-BE49-F238E27FC236}">
                <a16:creationId xmlns:a16="http://schemas.microsoft.com/office/drawing/2014/main" id="{D6AD3B26-611B-AC43-85BF-B0DB28F1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936" y="5998332"/>
            <a:ext cx="1700837" cy="8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38EACF-AF0B-5E4C-9033-27203ABFB91A}"/>
              </a:ext>
            </a:extLst>
          </p:cNvPr>
          <p:cNvCxnSpPr/>
          <p:nvPr/>
        </p:nvCxnSpPr>
        <p:spPr>
          <a:xfrm>
            <a:off x="167849" y="6049130"/>
            <a:ext cx="12188825" cy="60204"/>
          </a:xfrm>
          <a:prstGeom prst="line">
            <a:avLst/>
          </a:prstGeom>
          <a:ln w="63500">
            <a:solidFill>
              <a:srgbClr val="0041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rest api clipart">
            <a:extLst>
              <a:ext uri="{FF2B5EF4-FFF2-40B4-BE49-F238E27FC236}">
                <a16:creationId xmlns:a16="http://schemas.microsoft.com/office/drawing/2014/main" id="{A96700C3-785E-FC42-8608-CAD9589D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032" y="820601"/>
            <a:ext cx="1427111" cy="608400"/>
          </a:xfrm>
          <a:prstGeom prst="rect">
            <a:avLst/>
          </a:prstGeom>
          <a:noFill/>
          <a:ln>
            <a:solidFill>
              <a:srgbClr val="0041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nhaltsplatzhalter 26" descr="Pfeil Kurve im Uhrzeigersinn">
            <a:extLst>
              <a:ext uri="{FF2B5EF4-FFF2-40B4-BE49-F238E27FC236}">
                <a16:creationId xmlns:a16="http://schemas.microsoft.com/office/drawing/2014/main" id="{1A46C39C-CBF9-9B46-B5AF-7E076CA34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279374" y="707677"/>
            <a:ext cx="398055" cy="524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0"/>
          <a:srcRect l="25151" t="33455" r="63599" b="30545"/>
          <a:stretch/>
        </p:blipFill>
        <p:spPr>
          <a:xfrm>
            <a:off x="3725911" y="1489529"/>
            <a:ext cx="1525089" cy="1525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1"/>
          <a:srcRect l="13250" t="23733" r="64667" b="45600"/>
          <a:stretch/>
        </p:blipFill>
        <p:spPr>
          <a:xfrm>
            <a:off x="654860" y="1601042"/>
            <a:ext cx="2981570" cy="1293889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8" y="5292438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5"/>
          <p:cNvSpPr/>
          <p:nvPr/>
        </p:nvSpPr>
        <p:spPr>
          <a:xfrm>
            <a:off x="-124687" y="2687777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ight Arrow 66"/>
          <p:cNvSpPr/>
          <p:nvPr/>
        </p:nvSpPr>
        <p:spPr>
          <a:xfrm>
            <a:off x="-138541" y="4142504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146663" y="-115275"/>
            <a:ext cx="9675201" cy="743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Data Access via European Data Cube </a:t>
            </a:r>
          </a:p>
        </p:txBody>
      </p:sp>
    </p:spTree>
    <p:extLst>
      <p:ext uri="{BB962C8B-B14F-4D97-AF65-F5344CB8AC3E}">
        <p14:creationId xmlns:p14="http://schemas.microsoft.com/office/powerpoint/2010/main" val="35724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CE280-A0D1-B344-BD17-C2783311651F}"/>
              </a:ext>
            </a:extLst>
          </p:cNvPr>
          <p:cNvSpPr/>
          <p:nvPr/>
        </p:nvSpPr>
        <p:spPr>
          <a:xfrm>
            <a:off x="684681" y="1391479"/>
            <a:ext cx="292532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www.earthsystemdatalab.net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154" y="284213"/>
            <a:ext cx="108328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B0F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One particular array for multi-temporal scientific analysis (</a:t>
            </a:r>
            <a:r>
              <a:rPr lang="en-GB" sz="2600" dirty="0" err="1">
                <a:solidFill>
                  <a:srgbClr val="00B0F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xcube</a:t>
            </a:r>
            <a:r>
              <a:rPr lang="en-GB" sz="2600" dirty="0">
                <a:solidFill>
                  <a:srgbClr val="00B0F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) is the </a:t>
            </a:r>
            <a:r>
              <a:rPr lang="en-GB" sz="2600" u="sng" dirty="0">
                <a:solidFill>
                  <a:srgbClr val="FF000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Earth System </a:t>
            </a:r>
            <a:r>
              <a:rPr lang="en-GB" sz="2600" u="sng" dirty="0" err="1">
                <a:solidFill>
                  <a:srgbClr val="FF000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datalab</a:t>
            </a:r>
            <a:r>
              <a:rPr lang="en-GB" sz="2600" u="sng" dirty="0">
                <a:solidFill>
                  <a:srgbClr val="FF000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:  </a:t>
            </a:r>
          </a:p>
          <a:p>
            <a:endParaRPr lang="en-GB" dirty="0"/>
          </a:p>
        </p:txBody>
      </p:sp>
      <p:pic>
        <p:nvPicPr>
          <p:cNvPr id="7" name="6EC74A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4354" y="2433788"/>
            <a:ext cx="6371445" cy="3746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4553" y="1357666"/>
            <a:ext cx="258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Please click on the image below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6330" y="1873405"/>
            <a:ext cx="48686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Earth System Data Lab (ESDL) is a </a:t>
            </a:r>
            <a:r>
              <a:rPr lang="en-GB" sz="2400" b="1" dirty="0" smtClean="0"/>
              <a:t>multi-variable data set of essential earth variables</a:t>
            </a:r>
            <a:r>
              <a:rPr lang="en-GB" sz="2400" dirty="0" smtClean="0"/>
              <a:t>. Each of them can be represented as a </a:t>
            </a:r>
            <a:r>
              <a:rPr lang="en-GB" sz="2400" b="1" dirty="0" smtClean="0"/>
              <a:t>stream of spatial data or a </a:t>
            </a:r>
            <a:r>
              <a:rPr lang="en-GB" sz="2400" b="1" dirty="0" err="1" smtClean="0"/>
              <a:t>datacube</a:t>
            </a:r>
            <a:r>
              <a:rPr lang="en-GB" sz="2400" b="1" dirty="0" smtClean="0"/>
              <a:t> (</a:t>
            </a:r>
            <a:r>
              <a:rPr lang="en-GB" sz="2400" b="1" dirty="0" err="1" smtClean="0"/>
              <a:t>lat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lon</a:t>
            </a:r>
            <a:r>
              <a:rPr lang="en-GB" sz="2400" b="1" dirty="0" smtClean="0"/>
              <a:t>, time). </a:t>
            </a:r>
            <a:r>
              <a:rPr lang="en-GB" sz="2400" dirty="0" smtClean="0"/>
              <a:t>A subset of ECVs can be selected in order to evidence </a:t>
            </a:r>
            <a:r>
              <a:rPr lang="en-GB" sz="2400" b="1" dirty="0" err="1" smtClean="0"/>
              <a:t>intercorrelations</a:t>
            </a:r>
            <a:r>
              <a:rPr lang="en-GB" sz="2400" b="1" dirty="0" smtClean="0"/>
              <a:t> in time/space</a:t>
            </a:r>
            <a:r>
              <a:rPr lang="en-GB" sz="2400" dirty="0"/>
              <a:t>:</a:t>
            </a:r>
            <a:r>
              <a:rPr lang="en-GB" sz="2400" dirty="0" smtClean="0"/>
              <a:t> </a:t>
            </a:r>
            <a:r>
              <a:rPr lang="en-GB" sz="2400" dirty="0"/>
              <a:t>s</a:t>
            </a:r>
            <a:r>
              <a:rPr lang="en-GB" sz="2400" dirty="0" smtClean="0"/>
              <a:t>trong anomalies thereof (represented as dense clouds) correspond to extreme events like droughts (see example)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688155" y="3105279"/>
            <a:ext cx="5109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  <a:hlinkClick r:id="rId6"/>
              </a:rPr>
              <a:t>Extracted from www.youtube.com/watch?v=9L4-fq48Ev0</a:t>
            </a:r>
            <a:endParaRPr lang="en-GB" sz="1100" i="1" dirty="0" smtClean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452624" y="1728445"/>
            <a:ext cx="490654" cy="761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3947532" y="5508701"/>
            <a:ext cx="613318" cy="36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8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9242"/>
            <a:ext cx="12190379" cy="4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24106" y="820500"/>
            <a:ext cx="6498621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9" rIns="91424" bIns="4571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>
              <a:defRPr/>
            </a:pPr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Block 2 –</a:t>
            </a: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</a:t>
            </a: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55" y="1539209"/>
            <a:ext cx="62895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GB" sz="2600" dirty="0">
                <a:solidFill>
                  <a:srgbClr val="00B0F0"/>
                </a:solidFill>
                <a:latin typeface="Verdana" panose="020B0604030504040204" pitchFamily="34" charset="0"/>
                <a:ea typeface="+mj-ea"/>
                <a:cs typeface="Verdana" panose="020B0604030504040204" pitchFamily="34" charset="0"/>
              </a:rPr>
              <a:t>Earth Explorers </a:t>
            </a:r>
            <a:r>
              <a:rPr lang="en-GB" sz="2800" dirty="0"/>
              <a:t>to be </a:t>
            </a:r>
            <a:r>
              <a:rPr lang="en-GB" sz="2800" dirty="0" smtClean="0"/>
              <a:t>launched:</a:t>
            </a:r>
            <a:endParaRPr lang="en-GB" sz="2800" dirty="0"/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u="sng" dirty="0">
                <a:solidFill>
                  <a:srgbClr val="0000FF"/>
                </a:solidFill>
              </a:rPr>
              <a:t>Biomass (2022</a:t>
            </a:r>
            <a:r>
              <a:rPr lang="en-GB" sz="2800" u="sng" dirty="0" smtClean="0">
                <a:solidFill>
                  <a:srgbClr val="0000FF"/>
                </a:solidFill>
              </a:rPr>
              <a:t>)</a:t>
            </a:r>
            <a:endParaRPr lang="en-GB" sz="2800" u="sng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Earth Care (2022</a:t>
            </a:r>
            <a:r>
              <a:rPr lang="en-GB" sz="2800" dirty="0" smtClean="0"/>
              <a:t>) </a:t>
            </a:r>
            <a:endParaRPr lang="en-GB" sz="2800" dirty="0"/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 smtClean="0"/>
              <a:t>Flex </a:t>
            </a:r>
            <a:r>
              <a:rPr lang="en-GB" sz="2800" dirty="0"/>
              <a:t>(2024)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64" y="812164"/>
            <a:ext cx="1859280" cy="2398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1188" y="3505777"/>
            <a:ext cx="1720667" cy="2326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320" y="3487841"/>
            <a:ext cx="1745648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3311" y="828785"/>
            <a:ext cx="1738544" cy="23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0169" y="-195542"/>
            <a:ext cx="117500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endParaRPr lang="en-GB" b="1" dirty="0"/>
          </a:p>
          <a:p>
            <a:pPr lvl="0"/>
            <a:r>
              <a:rPr lang="en-US" sz="4000" b="1" dirty="0">
                <a:solidFill>
                  <a:srgbClr val="0000FF"/>
                </a:solidFill>
              </a:rPr>
              <a:t>Perspectives on future ESA and </a:t>
            </a:r>
            <a:r>
              <a:rPr lang="en-US" sz="4000" b="1" dirty="0" smtClean="0">
                <a:solidFill>
                  <a:srgbClr val="0000FF"/>
                </a:solidFill>
              </a:rPr>
              <a:t>Copernicus EO </a:t>
            </a:r>
            <a:r>
              <a:rPr lang="en-US" sz="4000" b="1" dirty="0">
                <a:solidFill>
                  <a:srgbClr val="0000FF"/>
                </a:solidFill>
              </a:rPr>
              <a:t>data:</a:t>
            </a:r>
          </a:p>
          <a:p>
            <a:pPr lvl="0"/>
            <a:r>
              <a:rPr lang="en-US" b="1" dirty="0" smtClean="0"/>
              <a:t> </a:t>
            </a:r>
          </a:p>
          <a:p>
            <a:pPr lvl="0"/>
            <a:endParaRPr lang="en-US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3119C-EA72-DB40-8814-2B26DC23CC07}"/>
              </a:ext>
            </a:extLst>
          </p:cNvPr>
          <p:cNvSpPr txBox="1">
            <a:spLocks/>
          </p:cNvSpPr>
          <p:nvPr/>
        </p:nvSpPr>
        <p:spPr bwMode="auto">
          <a:xfrm>
            <a:off x="3267305" y="2118735"/>
            <a:ext cx="4960033" cy="36656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80990" indent="-380990">
              <a:buFont typeface="Arial" pitchFamily="34" charset="0"/>
              <a:buChar char="•"/>
            </a:pPr>
            <a:r>
              <a:rPr lang="en-US" sz="2000" kern="0" dirty="0">
                <a:latin typeface="Calibri" panose="020F0502020204030204" pitchFamily="34" charset="0"/>
              </a:rPr>
              <a:t>All </a:t>
            </a:r>
            <a:r>
              <a:rPr lang="en-US" sz="2000" kern="0" dirty="0" smtClean="0">
                <a:latin typeface="Calibri" panose="020F0502020204030204" pitchFamily="34" charset="0"/>
              </a:rPr>
              <a:t>scientific </a:t>
            </a:r>
            <a:r>
              <a:rPr lang="en-US" sz="2000" kern="0" dirty="0">
                <a:latin typeface="Calibri" panose="020F0502020204030204" pitchFamily="34" charset="0"/>
              </a:rPr>
              <a:t>BIOMASS </a:t>
            </a:r>
            <a:r>
              <a:rPr lang="en-US" sz="2000" kern="0" dirty="0" smtClean="0">
                <a:latin typeface="Calibri" panose="020F0502020204030204" pitchFamily="34" charset="0"/>
              </a:rPr>
              <a:t>products: free &amp; open</a:t>
            </a:r>
            <a:endParaRPr lang="en-US" sz="2000" kern="0" dirty="0">
              <a:latin typeface="Calibri" panose="020F0502020204030204" pitchFamily="34" charset="0"/>
            </a:endParaRPr>
          </a:p>
          <a:p>
            <a:pPr marL="380990" indent="-380990">
              <a:buFont typeface="Arial" pitchFamily="34" charset="0"/>
              <a:buChar char="•"/>
            </a:pPr>
            <a:r>
              <a:rPr lang="en-US" sz="2000" kern="0" dirty="0">
                <a:latin typeface="Calibri" panose="020F0502020204030204" pitchFamily="34" charset="0"/>
              </a:rPr>
              <a:t>For the first time, the source code of </a:t>
            </a:r>
            <a:r>
              <a:rPr lang="en-US" sz="2000" kern="0" dirty="0" smtClean="0">
                <a:latin typeface="Calibri" panose="020F0502020204030204" pitchFamily="34" charset="0"/>
              </a:rPr>
              <a:t>all </a:t>
            </a:r>
            <a:r>
              <a:rPr lang="en-US" sz="2000" kern="0" dirty="0">
                <a:latin typeface="Calibri" panose="020F0502020204030204" pitchFamily="34" charset="0"/>
              </a:rPr>
              <a:t>scientific processors </a:t>
            </a:r>
            <a:r>
              <a:rPr lang="en-US" sz="2000" kern="0" dirty="0" smtClean="0">
                <a:latin typeface="Calibri" panose="020F0502020204030204" pitchFamily="34" charset="0"/>
              </a:rPr>
              <a:t>free </a:t>
            </a:r>
            <a:r>
              <a:rPr lang="en-US" sz="2000" kern="0" dirty="0">
                <a:latin typeface="Calibri" panose="020F0502020204030204" pitchFamily="34" charset="0"/>
              </a:rPr>
              <a:t>and open.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000" u="sng" kern="0" dirty="0" smtClean="0">
                <a:latin typeface="Calibri" panose="020F0502020204030204" pitchFamily="34" charset="0"/>
              </a:rPr>
              <a:t>data availability time frame:</a:t>
            </a:r>
            <a:endParaRPr lang="en-US" sz="2000" u="sng" kern="0" dirty="0">
              <a:latin typeface="Calibri" panose="020F0502020204030204" pitchFamily="34" charset="0"/>
            </a:endParaRPr>
          </a:p>
          <a:p>
            <a:pPr marL="1537162" lvl="1" indent="-457189">
              <a:buFont typeface="Police système"/>
              <a:buChar char="-"/>
            </a:pPr>
            <a:r>
              <a:rPr lang="en-US" sz="2000" b="1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Mid-2023</a:t>
            </a:r>
            <a:r>
              <a:rPr lang="en-US" sz="2000" kern="0" dirty="0">
                <a:solidFill>
                  <a:srgbClr val="0000FF"/>
                </a:solidFill>
                <a:latin typeface="Calibri" panose="020F0502020204030204" pitchFamily="34" charset="0"/>
              </a:rPr>
              <a:t>: First data (L1) available.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000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End-2024</a:t>
            </a:r>
            <a:r>
              <a:rPr lang="en-US" sz="2000" kern="0" dirty="0">
                <a:solidFill>
                  <a:srgbClr val="0000FF"/>
                </a:solidFill>
                <a:latin typeface="Calibri" panose="020F0502020204030204" pitchFamily="34" charset="0"/>
              </a:rPr>
              <a:t>: Global biophysical measurements </a:t>
            </a:r>
            <a:r>
              <a:rPr lang="en-US" sz="2000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available</a:t>
            </a:r>
            <a:r>
              <a:rPr lang="en-US" sz="2000" kern="0" dirty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821259" y="2230245"/>
            <a:ext cx="446046" cy="211873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7825488" y="1364209"/>
            <a:ext cx="4156588" cy="187763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67" b="1" i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An innovative operations concept</a:t>
            </a: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: users access a work environment containing </a:t>
            </a:r>
            <a:r>
              <a:rPr lang="en-US" sz="1867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data </a:t>
            </a: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and resources </a:t>
            </a:r>
            <a:r>
              <a:rPr lang="en-US" sz="1867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required (no need to download data):</a:t>
            </a:r>
            <a:r>
              <a:rPr lang="en-US" sz="20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ＭＳ Ｐゴシック" pitchFamily="34" charset="-128"/>
              </a:rPr>
              <a:t>Virtual </a:t>
            </a:r>
            <a:r>
              <a:rPr lang="en-US" sz="2000" b="1" i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itchFamily="34" charset="-128"/>
              </a:rPr>
              <a:t>open and collaborative </a:t>
            </a:r>
            <a:r>
              <a:rPr lang="en-US" sz="20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ＭＳ Ｐゴシック" pitchFamily="34" charset="-128"/>
              </a:rPr>
              <a:t>environment (Exploitation platform)</a:t>
            </a:r>
            <a:endParaRPr lang="en-US" sz="2000" b="1" i="1" dirty="0">
              <a:solidFill>
                <a:srgbClr val="FFFF00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8102757" y="3270934"/>
            <a:ext cx="3890470" cy="210358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67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bringing </a:t>
            </a: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together: 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Data storage (EO and non-EO data)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Computing and network resources, hosted </a:t>
            </a:r>
            <a:r>
              <a:rPr lang="en-GB" sz="1867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processing</a:t>
            </a:r>
            <a:endParaRPr lang="en-GB" sz="1867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Collaborative </a:t>
            </a:r>
            <a:r>
              <a:rPr lang="en-GB" sz="1867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tools &amp; toolboxes</a:t>
            </a:r>
            <a:endParaRPr lang="en-GB" sz="1867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Communication tools (social network)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669" y="191871"/>
            <a:ext cx="10734684" cy="10612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eaLnBrk="1" hangingPunct="1"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US" sz="2933" b="1" dirty="0"/>
              <a:t>New model for working with EO data: The Biomass Mission Algorithm and Analysis Platform</a:t>
            </a:r>
          </a:p>
        </p:txBody>
      </p:sp>
      <p:pic>
        <p:nvPicPr>
          <p:cNvPr id="5" name="Picture 4" descr="C:\Users\Clement Albinet\Desktop\Nasa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34" y="2377466"/>
            <a:ext cx="1131153" cy="9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5301895" y="5096101"/>
            <a:ext cx="2183925" cy="59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19" y="4550223"/>
            <a:ext cx="1650124" cy="8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77" y="5337395"/>
            <a:ext cx="1466839" cy="63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Clement Albinet\Desktop\42_digital_logo_dark_blue_sign_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43" y="2241388"/>
            <a:ext cx="1620591" cy="10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C8CC6A-FBC2-A04C-9BF2-A15C35673C33}"/>
              </a:ext>
            </a:extLst>
          </p:cNvPr>
          <p:cNvSpPr/>
          <p:nvPr/>
        </p:nvSpPr>
        <p:spPr>
          <a:xfrm>
            <a:off x="545721" y="1238089"/>
            <a:ext cx="7371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</a:rPr>
              <a:t>Joint Mission Algorithm and Analysis Platform model</a:t>
            </a:r>
          </a:p>
        </p:txBody>
      </p:sp>
      <p:grpSp>
        <p:nvGrpSpPr>
          <p:cNvPr id="12" name="Groupe 2">
            <a:extLst>
              <a:ext uri="{FF2B5EF4-FFF2-40B4-BE49-F238E27FC236}">
                <a16:creationId xmlns:a16="http://schemas.microsoft.com/office/drawing/2014/main" id="{7B91A33D-226F-8B42-9577-5ED7FDF3B3B3}"/>
              </a:ext>
            </a:extLst>
          </p:cNvPr>
          <p:cNvGrpSpPr/>
          <p:nvPr/>
        </p:nvGrpSpPr>
        <p:grpSpPr>
          <a:xfrm>
            <a:off x="955753" y="2228941"/>
            <a:ext cx="7135853" cy="3904303"/>
            <a:chOff x="1765738" y="1156062"/>
            <a:chExt cx="5351890" cy="2928227"/>
          </a:xfrm>
        </p:grpSpPr>
        <p:sp>
          <p:nvSpPr>
            <p:cNvPr id="13" name="Ellipse 21">
              <a:extLst>
                <a:ext uri="{FF2B5EF4-FFF2-40B4-BE49-F238E27FC236}">
                  <a16:creationId xmlns:a16="http://schemas.microsoft.com/office/drawing/2014/main" id="{5F5E0D0F-65FD-9A43-8828-C55E803AA875}"/>
                </a:ext>
              </a:extLst>
            </p:cNvPr>
            <p:cNvSpPr/>
            <p:nvPr/>
          </p:nvSpPr>
          <p:spPr>
            <a:xfrm>
              <a:off x="1765738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4" name="Ellipse 22">
              <a:extLst>
                <a:ext uri="{FF2B5EF4-FFF2-40B4-BE49-F238E27FC236}">
                  <a16:creationId xmlns:a16="http://schemas.microsoft.com/office/drawing/2014/main" id="{0FB5D7B1-36A2-514B-94FE-8374DDFE2B82}"/>
                </a:ext>
              </a:extLst>
            </p:cNvPr>
            <p:cNvSpPr/>
            <p:nvPr/>
          </p:nvSpPr>
          <p:spPr>
            <a:xfrm>
              <a:off x="3470491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15" name="ZoneTexte 1">
            <a:extLst>
              <a:ext uri="{FF2B5EF4-FFF2-40B4-BE49-F238E27FC236}">
                <a16:creationId xmlns:a16="http://schemas.microsoft.com/office/drawing/2014/main" id="{73D20CA2-135A-0A45-AA8D-B3CEBEB64E67}"/>
              </a:ext>
            </a:extLst>
          </p:cNvPr>
          <p:cNvSpPr txBox="1"/>
          <p:nvPr/>
        </p:nvSpPr>
        <p:spPr>
          <a:xfrm>
            <a:off x="1416731" y="3538355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16" name="ZoneTexte 23">
            <a:extLst>
              <a:ext uri="{FF2B5EF4-FFF2-40B4-BE49-F238E27FC236}">
                <a16:creationId xmlns:a16="http://schemas.microsoft.com/office/drawing/2014/main" id="{81AABDAD-432E-AB45-8D72-1D464B33796E}"/>
              </a:ext>
            </a:extLst>
          </p:cNvPr>
          <p:cNvSpPr txBox="1"/>
          <p:nvPr/>
        </p:nvSpPr>
        <p:spPr>
          <a:xfrm>
            <a:off x="6133337" y="3594108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17" name="ZoneTexte 24">
            <a:extLst>
              <a:ext uri="{FF2B5EF4-FFF2-40B4-BE49-F238E27FC236}">
                <a16:creationId xmlns:a16="http://schemas.microsoft.com/office/drawing/2014/main" id="{A12CD78C-2DB9-ED43-B839-01C5569BD828}"/>
              </a:ext>
            </a:extLst>
          </p:cNvPr>
          <p:cNvSpPr txBox="1"/>
          <p:nvPr/>
        </p:nvSpPr>
        <p:spPr>
          <a:xfrm>
            <a:off x="3795058" y="2735754"/>
            <a:ext cx="1591056" cy="159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MAAP</a:t>
            </a:r>
          </a:p>
          <a:p>
            <a:pPr algn="ctr"/>
            <a:endParaRPr lang="fr-FR" sz="933" dirty="0"/>
          </a:p>
          <a:p>
            <a:pPr algn="ctr"/>
            <a:r>
              <a:rPr lang="fr-FR" sz="1867" dirty="0"/>
              <a:t>Joint </a:t>
            </a:r>
            <a:r>
              <a:rPr lang="fr-FR" sz="1867" dirty="0" err="1"/>
              <a:t>access</a:t>
            </a:r>
            <a:r>
              <a:rPr lang="fr-FR" sz="1867" dirty="0"/>
              <a:t> to data and </a:t>
            </a:r>
            <a:r>
              <a:rPr lang="fr-FR" sz="1867" dirty="0" err="1"/>
              <a:t>algorithms</a:t>
            </a:r>
            <a:endParaRPr lang="fr-FR" sz="1867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22795" t="34144" r="8494" b="25062"/>
          <a:stretch/>
        </p:blipFill>
        <p:spPr>
          <a:xfrm>
            <a:off x="-3" y="2273423"/>
            <a:ext cx="12192003" cy="392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372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1719</Words>
  <Application>Microsoft Office PowerPoint</Application>
  <PresentationFormat>Widescreen</PresentationFormat>
  <Paragraphs>198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Calibri Light</vt:lpstr>
      <vt:lpstr>Helvetica Neue</vt:lpstr>
      <vt:lpstr>Police système</vt:lpstr>
      <vt:lpstr>Times New Roman</vt:lpstr>
      <vt:lpstr>Verdana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A new approach for training and for data access</vt:lpstr>
      <vt:lpstr>PowerPoint Presentation</vt:lpstr>
      <vt:lpstr>PowerPoint Presentation</vt:lpstr>
      <vt:lpstr>PowerPoint Presentation</vt:lpstr>
      <vt:lpstr>PowerPoint Presentation</vt:lpstr>
      <vt:lpstr>Copernicus Space Component   @ Space19+</vt:lpstr>
      <vt:lpstr>Copernicus Space Component   @ Space19+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Sarti</dc:creator>
  <cp:lastModifiedBy>Francesco Sarti</cp:lastModifiedBy>
  <cp:revision>57</cp:revision>
  <dcterms:created xsi:type="dcterms:W3CDTF">2020-03-04T15:14:25Z</dcterms:created>
  <dcterms:modified xsi:type="dcterms:W3CDTF">2020-03-10T16:46:00Z</dcterms:modified>
</cp:coreProperties>
</file>