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1" r:id="rId2"/>
    <p:sldId id="260" r:id="rId3"/>
    <p:sldId id="259" r:id="rId4"/>
    <p:sldId id="256" r:id="rId5"/>
    <p:sldId id="261" r:id="rId6"/>
    <p:sldId id="262" r:id="rId7"/>
    <p:sldId id="263" r:id="rId8"/>
    <p:sldId id="265" r:id="rId9"/>
    <p:sldId id="266" r:id="rId10"/>
    <p:sldId id="269" r:id="rId11"/>
    <p:sldId id="270" r:id="rId12"/>
    <p:sldId id="272" r:id="rId13"/>
    <p:sldId id="273" r:id="rId14"/>
    <p:sldId id="276" r:id="rId15"/>
    <p:sldId id="277" r:id="rId16"/>
    <p:sldId id="278" r:id="rId17"/>
    <p:sldId id="279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ock, Michael (RD-RE )" initials="M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306" autoAdjust="0"/>
  </p:normalViewPr>
  <p:slideViewPr>
    <p:cSldViewPr snapToGrid="0">
      <p:cViewPr varScale="1">
        <p:scale>
          <a:sx n="69" d="100"/>
          <a:sy n="69" d="100"/>
        </p:scale>
        <p:origin x="118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86E3EF-8065-47C8-9C5E-90A852FDF62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616651-D605-4BF4-8BA1-867F7D4B0F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29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Subject to case-by-case restrictions, TPM data may be distributed ALSO</a:t>
            </a:r>
            <a:r>
              <a:rPr lang="en-GB" baseline="0" dirty="0" smtClean="0"/>
              <a:t> to users outside Europe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16651-D605-4BF4-8BA1-867F7D4B0FA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902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0" dirty="0">
                <a:solidFill>
                  <a:schemeClr val="tx1"/>
                </a:solidFill>
                <a:latin typeface="Calibri" panose="020F0502020204030204" pitchFamily="34" charset="0"/>
              </a:rPr>
              <a:t>L1a: SLC</a:t>
            </a:r>
          </a:p>
          <a:p>
            <a:r>
              <a:rPr lang="en-US" sz="1200" kern="0" dirty="0">
                <a:solidFill>
                  <a:schemeClr val="tx1"/>
                </a:solidFill>
                <a:latin typeface="Calibri" panose="020F0502020204030204" pitchFamily="34" charset="0"/>
              </a:rPr>
              <a:t>L1b: GRD: Ground Detected</a:t>
            </a:r>
          </a:p>
          <a:p>
            <a:endParaRPr lang="en-US" sz="1200" kern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US" sz="1200" kern="0" dirty="0">
                <a:solidFill>
                  <a:schemeClr val="tx1"/>
                </a:solidFill>
                <a:latin typeface="Calibri" panose="020F0502020204030204" pitchFamily="34" charset="0"/>
              </a:rPr>
              <a:t>L2 (local) / L3 (global):</a:t>
            </a:r>
          </a:p>
          <a:p>
            <a:r>
              <a:rPr lang="en-US" sz="1200" kern="0" dirty="0">
                <a:solidFill>
                  <a:schemeClr val="tx1"/>
                </a:solidFill>
                <a:latin typeface="Calibri" panose="020F0502020204030204" pitchFamily="34" charset="0"/>
              </a:rPr>
              <a:t>AGB: Above Ground Biomass</a:t>
            </a:r>
          </a:p>
          <a:p>
            <a:r>
              <a:rPr lang="en-US" sz="1200" kern="0" dirty="0">
                <a:solidFill>
                  <a:schemeClr val="tx1"/>
                </a:solidFill>
                <a:latin typeface="Calibri" panose="020F0502020204030204" pitchFamily="34" charset="0"/>
              </a:rPr>
              <a:t>FH: Forest Height</a:t>
            </a:r>
          </a:p>
          <a:p>
            <a:r>
              <a:rPr lang="en-US" sz="1200" kern="0" dirty="0">
                <a:solidFill>
                  <a:schemeClr val="tx1"/>
                </a:solidFill>
                <a:latin typeface="Calibri" panose="020F0502020204030204" pitchFamily="34" charset="0"/>
              </a:rPr>
              <a:t>FD: Forest Disturbance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172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63550" y="693738"/>
            <a:ext cx="6157913" cy="3465512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/>
              <a:t>For BIOMASS</a:t>
            </a:r>
            <a:r>
              <a:rPr lang="en-GB" altLang="en-US" baseline="0" dirty="0"/>
              <a:t> we plan a new way to make available the data. All data will be available in a cloud and be a accessible through a platform which will include data processing capacities, access to </a:t>
            </a:r>
            <a:r>
              <a:rPr lang="en-GB" altLang="en-US" baseline="0" dirty="0" err="1"/>
              <a:t>auxilliary</a:t>
            </a:r>
            <a:r>
              <a:rPr lang="en-GB" altLang="en-US" baseline="0" dirty="0"/>
              <a:t> data (ground data, </a:t>
            </a:r>
            <a:r>
              <a:rPr lang="en-GB" altLang="en-US" baseline="0" dirty="0" err="1"/>
              <a:t>lidar</a:t>
            </a:r>
            <a:r>
              <a:rPr lang="en-GB" altLang="en-US" baseline="0" dirty="0"/>
              <a:t> data).</a:t>
            </a:r>
          </a:p>
          <a:p>
            <a:endParaRPr lang="en-GB" altLang="en-US" baseline="0" dirty="0"/>
          </a:p>
          <a:p>
            <a:r>
              <a:rPr lang="en-GB" altLang="en-US" baseline="0" dirty="0"/>
              <a:t>The aim is to build a community that works on Biomass together. At the moment there is also the vision for a joint ESA NASA platform including the data fro GEDI and NISAR. </a:t>
            </a:r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94259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0" dirty="0">
                <a:solidFill>
                  <a:schemeClr val="tx1"/>
                </a:solidFill>
                <a:latin typeface="Calibri" panose="020F0502020204030204" pitchFamily="34" charset="0"/>
              </a:rPr>
              <a:t>3 innovative instruments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3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3889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8146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Investment into the platform-based ecosystem has to lead industry </a:t>
            </a:r>
            <a:r>
              <a:rPr lang="en-GB" b="1" dirty="0" smtClean="0"/>
              <a:t>from the traditional “pipe” approach – characterised by a hierarchical organisations of supply chains </a:t>
            </a:r>
            <a:r>
              <a:rPr lang="en-GB" dirty="0" smtClean="0"/>
              <a:t>– into the next industrial revolution platform economy, where the </a:t>
            </a:r>
            <a:r>
              <a:rPr lang="en-GB" b="1" dirty="0" smtClean="0"/>
              <a:t>platform enables a network-like interaction between all players</a:t>
            </a:r>
            <a:r>
              <a:rPr lang="en-GB" dirty="0" smtClean="0"/>
              <a:t>, helping to dynamically establish the business links whenever an opportunity can be exploited.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What is common to most platforms is that they make connections between “creators” and “extractors” of value and the platform generates a profit from making these connections, either by taking a commission or advertising.</a:t>
            </a:r>
          </a:p>
          <a:p>
            <a:pPr>
              <a:defRPr/>
            </a:pPr>
            <a:endParaRPr lang="en-GB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GB" dirty="0" smtClean="0">
                <a:ea typeface="+mn-ea"/>
                <a:cs typeface="+mn-cs"/>
              </a:rPr>
              <a:t>Implicitly this will lead to a transition from a “product”- to a “service”-based approach and from project-limited activities to operationally sustained environments</a:t>
            </a:r>
            <a:endParaRPr lang="en-GB" dirty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862013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862013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862013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862013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0D58438-E5A9-4D9F-B36E-6B6C87C91AC5}" type="slidenum">
              <a:rPr lang="en-US" altLang="en-US" sz="1100" smtClean="0"/>
              <a:pPr/>
              <a:t>5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3477181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GB" altLang="en-US" dirty="0" smtClean="0"/>
              <a:t>Platforms implement a “</a:t>
            </a:r>
            <a:r>
              <a:rPr lang="en-GB" altLang="en-US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sharing economy</a:t>
            </a:r>
            <a:r>
              <a:rPr lang="en-GB" altLang="en-US" dirty="0" smtClean="0"/>
              <a:t>” attractive also for the young generation, allowing owners of partial assets to conveniently integrate their competence into a bigger overall picture. Europe needs to take leadership to develop adequate trust-, revenue- ad risk-sharing models to be the champion in this new EO economy. These models can help to provide services e.g. by SMEs at a cost level acceptable to the market, where the “Pipe” approach characterized by big operators could not arrive .</a:t>
            </a:r>
          </a:p>
          <a:p>
            <a:endParaRPr lang="en-GB" altLang="en-US" dirty="0" smtClean="0"/>
          </a:p>
          <a:p>
            <a:r>
              <a:rPr lang="en-GB" altLang="en-US" dirty="0" smtClean="0"/>
              <a:t>Science can take enormous profit in using these environments to advance the speed and dimension of </a:t>
            </a:r>
            <a:r>
              <a:rPr lang="en-GB" altLang="en-US" dirty="0" err="1" smtClean="0"/>
              <a:t>scientifical</a:t>
            </a:r>
            <a:r>
              <a:rPr lang="en-GB" altLang="en-US" dirty="0" smtClean="0"/>
              <a:t> results making full use of the co-creation and co-engineering capabilities of a shared platform.</a:t>
            </a: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862013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862013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862013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862013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337B328-4625-4E2C-945E-EE26B8AFC444}" type="slidenum">
              <a:rPr lang="en-US" altLang="en-US" sz="1100" smtClean="0"/>
              <a:pPr/>
              <a:t>6</a:t>
            </a:fld>
            <a:endParaRPr lang="en-US" altLang="en-US" sz="1100" smtClean="0"/>
          </a:p>
        </p:txBody>
      </p:sp>
    </p:spTree>
    <p:extLst>
      <p:ext uri="{BB962C8B-B14F-4D97-AF65-F5344CB8AC3E}">
        <p14:creationId xmlns:p14="http://schemas.microsoft.com/office/powerpoint/2010/main" val="3513665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Blog offers thematic expert advice</a:t>
            </a:r>
          </a:p>
          <a:p>
            <a:endParaRPr lang="en-GB" dirty="0" smtClean="0"/>
          </a:p>
          <a:p>
            <a:r>
              <a:rPr lang="en-GB" dirty="0" smtClean="0"/>
              <a:t>Algorithms, data,</a:t>
            </a:r>
            <a:r>
              <a:rPr lang="en-GB" baseline="0" dirty="0" smtClean="0"/>
              <a:t> r</a:t>
            </a:r>
            <a:r>
              <a:rPr lang="en-GB" dirty="0" smtClean="0"/>
              <a:t>esults may be shared (totally</a:t>
            </a:r>
            <a:r>
              <a:rPr lang="en-GB" baseline="0" dirty="0" smtClean="0"/>
              <a:t> or partially or not at all; EC recommendations for sharing)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16651-D605-4BF4-8BA1-867F7D4B0FA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15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created /</a:t>
            </a:r>
            <a:r>
              <a:rPr lang="en-US" baseline="0" dirty="0" smtClean="0"/>
              <a:t> developed by ESA, but pre-existing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30549-666E-5347-B91D-E5591E42EE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057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DATA</a:t>
            </a:r>
            <a:r>
              <a:rPr lang="en-US" dirty="0" smtClean="0"/>
              <a:t> (bottom line):  </a:t>
            </a:r>
            <a:r>
              <a:rPr lang="en-US" b="1" dirty="0" smtClean="0"/>
              <a:t>Copernicus, Landsat (USGS), in-situ &amp; GIS, thematic info</a:t>
            </a:r>
          </a:p>
          <a:p>
            <a:endParaRPr lang="en-US" b="1" dirty="0" smtClean="0"/>
          </a:p>
          <a:p>
            <a:r>
              <a:rPr lang="en-US" b="1" dirty="0" smtClean="0"/>
              <a:t>Data services:   </a:t>
            </a:r>
            <a:r>
              <a:rPr lang="en-US" b="1" baseline="0" dirty="0" smtClean="0"/>
              <a:t> </a:t>
            </a:r>
            <a:r>
              <a:rPr lang="en-US" b="1" dirty="0" smtClean="0"/>
              <a:t>Sentinel data Hub (and</a:t>
            </a:r>
            <a:r>
              <a:rPr lang="en-US" b="1" baseline="0" dirty="0" smtClean="0"/>
              <a:t> </a:t>
            </a:r>
            <a:r>
              <a:rPr lang="en-US" b="1" baseline="0" dirty="0" err="1" smtClean="0"/>
              <a:t>EOBrowser</a:t>
            </a:r>
            <a:r>
              <a:rPr lang="en-US" b="1" baseline="0" dirty="0" smtClean="0"/>
              <a:t>), X-cube, </a:t>
            </a:r>
            <a:r>
              <a:rPr lang="en-US" b="1" baseline="0" dirty="0" err="1" smtClean="0"/>
              <a:t>etc</a:t>
            </a:r>
            <a:endParaRPr lang="en-US" b="1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baseline="0" dirty="0" smtClean="0"/>
              <a:t>Interfaces:         Python, OGC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baseline="0" dirty="0" smtClean="0"/>
              <a:t>Cloud facilities: CREODIAS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baseline="0" dirty="0" smtClean="0"/>
          </a:p>
          <a:p>
            <a:endParaRPr lang="en-US" b="1" baseline="0" dirty="0" smtClean="0"/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Open Geospatial Consortium (</a:t>
            </a:r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OGC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is an international consortium driven to make geospatial information and services FAIR - Findable, Accessible, Interoperable, and Reusable.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General </a:t>
            </a:r>
            <a:r>
              <a:rPr lang="en-US" dirty="0"/>
              <a:t>concept of the Euro Data Cube:</a:t>
            </a:r>
            <a:br>
              <a:rPr lang="en-US" dirty="0"/>
            </a:br>
            <a:r>
              <a:rPr lang="en-US" dirty="0"/>
              <a:t>-works with large volumes of data, which are hosted on various clouds (DIAS et al)</a:t>
            </a:r>
          </a:p>
          <a:p>
            <a:r>
              <a:rPr lang="en-US" dirty="0"/>
              <a:t>-Euro Data Cube is on top of the cloud infrastructure, providing services for data processing (on-the-fly processing, batch processing, multi-temporal analysis, vector data service. Very important fact being is that it provides access to _complete_ data archives – Sentinel-1,-2,-3,5p, Landsat, MODIS, etc.</a:t>
            </a:r>
          </a:p>
          <a:p>
            <a:r>
              <a:rPr lang="en-US" dirty="0"/>
              <a:t>-Euro Data Cube also offers hosted app execution and Jupyter Notebooks for data scientists</a:t>
            </a:r>
          </a:p>
          <a:p>
            <a:r>
              <a:rPr lang="en-US" dirty="0"/>
              <a:t>-users can contribute their algorithms, applications and data</a:t>
            </a:r>
          </a:p>
          <a:p>
            <a:r>
              <a:rPr lang="en-US" dirty="0"/>
              <a:t>-the data can be served via standard APIs, including OGC standard 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30549-666E-5347-B91D-E5591E42EE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330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 column: monthly statistics of Sen Hub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30549-666E-5347-B91D-E5591E42EE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21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Earth System Data Lab (ESDL) seeks to be a service to the scientific community to </a:t>
            </a:r>
            <a:r>
              <a:rPr lang="en-GB" sz="1200" b="1" i="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greatly facilitate access and exploitation of multivariate data sets in Earth Sciences.</a:t>
            </a:r>
          </a:p>
          <a:p>
            <a:endParaRPr lang="en-GB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616651-D605-4BF4-8BA1-867F7D4B0FA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041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6700" lvl="1" indent="-1793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b="1" dirty="0" err="1" smtClean="0"/>
              <a:t>EarthCare</a:t>
            </a:r>
            <a:r>
              <a:rPr lang="en-GB" dirty="0" smtClean="0"/>
              <a:t> </a:t>
            </a:r>
            <a:r>
              <a:rPr lang="en-US" dirty="0" smtClean="0"/>
              <a:t>extends our knowledge of aerosols and clouds with a “high-sophisticated” instrumentation (LIDAR [ATLID], multi-spectral [MSI], radiometer [BBR], cloud radar </a:t>
            </a:r>
            <a:r>
              <a:rPr lang="en-GB" baseline="0" dirty="0" smtClean="0"/>
              <a:t>[CPR: JAXA])</a:t>
            </a:r>
            <a:endParaRPr lang="en-GB" dirty="0" smtClean="0"/>
          </a:p>
          <a:p>
            <a:pPr marL="266700" lvl="1" indent="-1793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b="1" dirty="0" smtClean="0"/>
              <a:t>Biomas</a:t>
            </a:r>
            <a:r>
              <a:rPr lang="en-GB" b="1" baseline="0" dirty="0" smtClean="0"/>
              <a:t>s</a:t>
            </a:r>
            <a:r>
              <a:rPr lang="en-GB" baseline="0" dirty="0" smtClean="0"/>
              <a:t> </a:t>
            </a:r>
            <a:r>
              <a:rPr lang="en-US" baseline="0" dirty="0" smtClean="0"/>
              <a:t>takes up the budget of biomass - especially in the tropics and gives us a level of knowledge with an accuracy of up to ~ 15-20%</a:t>
            </a:r>
          </a:p>
          <a:p>
            <a:pPr marL="266700" lvl="1" indent="-1793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baseline="0" dirty="0" smtClean="0"/>
              <a:t>With </a:t>
            </a:r>
            <a:r>
              <a:rPr lang="en-US" b="1" baseline="0" dirty="0" smtClean="0"/>
              <a:t>Flex</a:t>
            </a:r>
            <a:r>
              <a:rPr lang="en-US" baseline="0" dirty="0" smtClean="0"/>
              <a:t>, the fluorescence of the vegetation stress of plants from space is determined for the first time</a:t>
            </a:r>
          </a:p>
          <a:p>
            <a:pPr marL="266700" lvl="1" indent="-179388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GB" b="1" baseline="0" dirty="0" smtClean="0"/>
              <a:t>FORUM</a:t>
            </a:r>
            <a:r>
              <a:rPr lang="en-GB" baseline="0" dirty="0" smtClean="0"/>
              <a:t> </a:t>
            </a:r>
            <a:r>
              <a:rPr lang="en-US" baseline="0" dirty="0" smtClean="0"/>
              <a:t>as just been selected and fills the gap in atmospheric measurement in the long-wave IR spectral range. As a result, the radiation budget of the earth can be determined with much higher accuracy and an essential prerequisite for better climate predictions can be met. </a:t>
            </a:r>
            <a:r>
              <a:rPr lang="en-US" baseline="0" smtClean="0"/>
              <a:t>The mission also provides valuable information about water vapor and the water cycle in the climate.</a:t>
            </a:r>
            <a:endParaRPr lang="en-GB" baseline="0" dirty="0" smtClean="0"/>
          </a:p>
          <a:p>
            <a:pPr marL="87312" lvl="1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8DF57D7-2670-4E78-96DD-D9B22805124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81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2894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861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499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F82CA-3CDA-B146-9140-A9FF7F1B8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5EB9D-8AC6-1848-9403-7BB98E119DAF}" type="datetimeFigureOut">
              <a:rPr lang="en-US" smtClean="0"/>
              <a:t>3/8/2020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AE2B06-B9CE-8441-9C24-E529D2960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3F0CA-068D-8748-9ADB-147554B19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97E1A-4E70-DB48-94D0-931B9B2AE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65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938213"/>
            <a:ext cx="9789584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Mastertitelformat bearbeiten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524002" y="1884362"/>
            <a:ext cx="10259484" cy="399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 smtClean="0"/>
              <a:t>Mastertextformat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</a:p>
        </p:txBody>
      </p:sp>
      <p:sp>
        <p:nvSpPr>
          <p:cNvPr id="10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17853" y="122239"/>
            <a:ext cx="7198783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067">
                <a:solidFill>
                  <a:srgbClr val="686868"/>
                </a:solidFill>
                <a:cs typeface="+mn-cs"/>
              </a:defRPr>
            </a:lvl1pPr>
          </a:lstStyle>
          <a:p>
            <a:pPr>
              <a:defRPr/>
            </a:pPr>
            <a:r>
              <a:rPr lang="de-DE" smtClean="0"/>
              <a:t>&gt;  51.51 BO Besonderheiten des RFM - Aufgaben der Fachtechnik - J. Terasa - &gt; 23.01.2018</a:t>
            </a:r>
            <a:endParaRPr lang="de-DE" dirty="0"/>
          </a:p>
        </p:txBody>
      </p:sp>
      <p:sp>
        <p:nvSpPr>
          <p:cNvPr id="11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24000" y="122239"/>
            <a:ext cx="1593851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1067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dirty="0" smtClean="0"/>
              <a:t>www.DLR.de  •  Folie </a:t>
            </a:r>
            <a:fld id="{18C7CB6D-895A-4F21-B0E7-2185F6FE5534}" type="slidenum">
              <a:rPr smtClean="0"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5323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386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30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789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65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867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402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523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24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65A51-B59D-4D90-9AF1-B5B3646EA7E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800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65A51-B59D-4D90-9AF1-B5B3646EA7EC}" type="datetimeFigureOut">
              <a:rPr lang="en-GB" smtClean="0"/>
              <a:t>08/03/2020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7F3DC-BA2A-41CC-904B-7C4937D9408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18" Type="http://schemas.openxmlformats.org/officeDocument/2006/relationships/image" Target="../media/image60.svg"/><Relationship Id="rId3" Type="http://schemas.openxmlformats.org/officeDocument/2006/relationships/image" Target="../media/image61.png"/><Relationship Id="rId21" Type="http://schemas.openxmlformats.org/officeDocument/2006/relationships/image" Target="../media/image72.png"/><Relationship Id="rId7" Type="http://schemas.microsoft.com/office/2007/relationships/hdphoto" Target="../media/hdphoto4.wdp"/><Relationship Id="rId12" Type="http://schemas.openxmlformats.org/officeDocument/2006/relationships/image" Target="../media/image54.sv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8.sv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66.png"/><Relationship Id="rId5" Type="http://schemas.openxmlformats.org/officeDocument/2006/relationships/image" Target="../media/image48.svg"/><Relationship Id="rId15" Type="http://schemas.openxmlformats.org/officeDocument/2006/relationships/image" Target="../media/image68.png"/><Relationship Id="rId10" Type="http://schemas.openxmlformats.org/officeDocument/2006/relationships/image" Target="../media/image52.svg"/><Relationship Id="rId19" Type="http://schemas.openxmlformats.org/officeDocument/2006/relationships/image" Target="../media/image70.png"/><Relationship Id="rId4" Type="http://schemas.openxmlformats.org/officeDocument/2006/relationships/image" Target="../media/image62.png"/><Relationship Id="rId9" Type="http://schemas.openxmlformats.org/officeDocument/2006/relationships/image" Target="../media/image65.png"/><Relationship Id="rId14" Type="http://schemas.openxmlformats.org/officeDocument/2006/relationships/image" Target="../media/image5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youtube.com/watch?v=9L4-fq48Ev0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7.pn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scihub.copernicus.eu/userguide/" TargetMode="External"/><Relationship Id="rId3" Type="http://schemas.openxmlformats.org/officeDocument/2006/relationships/image" Target="../media/image3.jpeg"/><Relationship Id="rId7" Type="http://schemas.openxmlformats.org/officeDocument/2006/relationships/hyperlink" Target="https://scihub.copernicus.eu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arth.esa.int/web/guest/home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11" Type="http://schemas.openxmlformats.org/officeDocument/2006/relationships/image" Target="../media/image14.png"/><Relationship Id="rId5" Type="http://schemas.openxmlformats.org/officeDocument/2006/relationships/image" Target="../media/image19.jpeg"/><Relationship Id="rId15" Type="http://schemas.openxmlformats.org/officeDocument/2006/relationships/image" Target="../media/image22.png"/><Relationship Id="rId10" Type="http://schemas.openxmlformats.org/officeDocument/2006/relationships/image" Target="../media/image10.png"/><Relationship Id="rId4" Type="http://schemas.openxmlformats.org/officeDocument/2006/relationships/image" Target="../media/image18.png"/><Relationship Id="rId9" Type="http://schemas.openxmlformats.org/officeDocument/2006/relationships/image" Target="../media/image9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7.svg"/><Relationship Id="rId18" Type="http://schemas.openxmlformats.org/officeDocument/2006/relationships/image" Target="../media/image40.jpeg"/><Relationship Id="rId26" Type="http://schemas.openxmlformats.org/officeDocument/2006/relationships/image" Target="../media/image46.png"/><Relationship Id="rId39" Type="http://schemas.openxmlformats.org/officeDocument/2006/relationships/image" Target="../media/image25.png"/><Relationship Id="rId3" Type="http://schemas.openxmlformats.org/officeDocument/2006/relationships/image" Target="../media/image29.emf"/><Relationship Id="rId21" Type="http://schemas.openxmlformats.org/officeDocument/2006/relationships/image" Target="../media/image43.png"/><Relationship Id="rId34" Type="http://schemas.openxmlformats.org/officeDocument/2006/relationships/image" Target="../media/image53.png"/><Relationship Id="rId42" Type="http://schemas.openxmlformats.org/officeDocument/2006/relationships/image" Target="../media/image60.png"/><Relationship Id="rId7" Type="http://schemas.openxmlformats.org/officeDocument/2006/relationships/image" Target="../media/image11.svg"/><Relationship Id="rId12" Type="http://schemas.openxmlformats.org/officeDocument/2006/relationships/image" Target="../media/image35.png"/><Relationship Id="rId17" Type="http://schemas.openxmlformats.org/officeDocument/2006/relationships/image" Target="../media/image39.jpeg"/><Relationship Id="rId25" Type="http://schemas.openxmlformats.org/officeDocument/2006/relationships/image" Target="../media/image45.png"/><Relationship Id="rId33" Type="http://schemas.openxmlformats.org/officeDocument/2006/relationships/image" Target="../media/image52.png"/><Relationship Id="rId38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8.png"/><Relationship Id="rId20" Type="http://schemas.openxmlformats.org/officeDocument/2006/relationships/image" Target="../media/image42.jpeg"/><Relationship Id="rId29" Type="http://schemas.microsoft.com/office/2007/relationships/hdphoto" Target="../media/hdphoto3.wdp"/><Relationship Id="rId41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15.svg"/><Relationship Id="rId24" Type="http://schemas.microsoft.com/office/2007/relationships/hdphoto" Target="../media/hdphoto2.wdp"/><Relationship Id="rId32" Type="http://schemas.openxmlformats.org/officeDocument/2006/relationships/image" Target="../media/image51.png"/><Relationship Id="rId37" Type="http://schemas.openxmlformats.org/officeDocument/2006/relationships/image" Target="../media/image56.png"/><Relationship Id="rId40" Type="http://schemas.openxmlformats.org/officeDocument/2006/relationships/image" Target="../media/image58.jpeg"/><Relationship Id="rId5" Type="http://schemas.openxmlformats.org/officeDocument/2006/relationships/image" Target="../media/image31.png"/><Relationship Id="rId15" Type="http://schemas.openxmlformats.org/officeDocument/2006/relationships/image" Target="../media/image37.emf"/><Relationship Id="rId23" Type="http://schemas.openxmlformats.org/officeDocument/2006/relationships/image" Target="../media/image44.png"/><Relationship Id="rId28" Type="http://schemas.openxmlformats.org/officeDocument/2006/relationships/image" Target="../media/image48.png"/><Relationship Id="rId36" Type="http://schemas.openxmlformats.org/officeDocument/2006/relationships/image" Target="../media/image55.png"/><Relationship Id="rId10" Type="http://schemas.openxmlformats.org/officeDocument/2006/relationships/image" Target="../media/image34.png"/><Relationship Id="rId19" Type="http://schemas.openxmlformats.org/officeDocument/2006/relationships/image" Target="../media/image41.jpeg"/><Relationship Id="rId31" Type="http://schemas.openxmlformats.org/officeDocument/2006/relationships/image" Target="../media/image50.png"/><Relationship Id="rId4" Type="http://schemas.openxmlformats.org/officeDocument/2006/relationships/image" Target="../media/image30.png"/><Relationship Id="rId9" Type="http://schemas.openxmlformats.org/officeDocument/2006/relationships/image" Target="../media/image13.svg"/><Relationship Id="rId14" Type="http://schemas.openxmlformats.org/officeDocument/2006/relationships/image" Target="../media/image36.png"/><Relationship Id="rId22" Type="http://schemas.microsoft.com/office/2007/relationships/hdphoto" Target="../media/hdphoto1.wdp"/><Relationship Id="rId27" Type="http://schemas.openxmlformats.org/officeDocument/2006/relationships/image" Target="../media/image47.png"/><Relationship Id="rId30" Type="http://schemas.openxmlformats.org/officeDocument/2006/relationships/image" Target="../media/image49.png"/><Relationship Id="rId35" Type="http://schemas.openxmlformats.org/officeDocument/2006/relationships/image" Target="../media/image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551" t="15478" r="50906" b="11652"/>
          <a:stretch/>
        </p:blipFill>
        <p:spPr>
          <a:xfrm>
            <a:off x="0" y="10214"/>
            <a:ext cx="12192000" cy="6847786"/>
          </a:xfrm>
          <a:prstGeom prst="rect">
            <a:avLst/>
          </a:prstGeom>
        </p:spPr>
      </p:pic>
      <p:sp>
        <p:nvSpPr>
          <p:cNvPr id="5" name="Google Shape;39;p5"/>
          <p:cNvSpPr txBox="1"/>
          <p:nvPr/>
        </p:nvSpPr>
        <p:spPr>
          <a:xfrm>
            <a:off x="272373" y="2631330"/>
            <a:ext cx="7937770" cy="1855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ESA contribution to EO data democracy: data access and availability, future perspectives 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40;p5"/>
          <p:cNvSpPr txBox="1">
            <a:spLocks/>
          </p:cNvSpPr>
          <p:nvPr/>
        </p:nvSpPr>
        <p:spPr>
          <a:xfrm>
            <a:off x="253136" y="4601859"/>
            <a:ext cx="8180969" cy="195458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Session 4: Expanding our work on data democracy</a:t>
            </a:r>
            <a:endParaRPr lang="en-GB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</a:pPr>
            <a:endParaRPr lang="en-GB" sz="1800" dirty="0" smtClean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ESA</a:t>
            </a:r>
            <a:endParaRPr lang="en-GB" dirty="0" smtClean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Clr>
                <a:schemeClr val="lt1"/>
              </a:buClr>
              <a:buSzPts val="1800"/>
              <a:buFont typeface="Arial"/>
              <a:buNone/>
            </a:pPr>
            <a:r>
              <a:rPr lang="en-GB" sz="18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Francesco Sarti, </a:t>
            </a:r>
            <a:r>
              <a:rPr lang="en-GB" sz="1800" dirty="0" err="1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Amalia</a:t>
            </a:r>
            <a:r>
              <a:rPr lang="en-GB" sz="1800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Castro Gomez</a:t>
            </a:r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1800"/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1800"/>
              <a:buFont typeface="Arial" panose="020B0604020202020204" pitchFamily="34" charset="0"/>
              <a:buNone/>
            </a:pPr>
            <a:r>
              <a:rPr lang="en-GB" sz="18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CEOS WGCapD-9 Annual Meeting</a:t>
            </a:r>
            <a:endParaRPr lang="en-GB" dirty="0" smtClean="0"/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1800"/>
              <a:buFont typeface="Arial" panose="020B0604020202020204" pitchFamily="34" charset="0"/>
              <a:buNone/>
            </a:pPr>
            <a:r>
              <a:rPr lang="en-GB" sz="1800" dirty="0" smtClean="0">
                <a:solidFill>
                  <a:srgbClr val="FFFFFF"/>
                </a:solidFill>
              </a:rPr>
              <a:t>Sunnyvale, California</a:t>
            </a:r>
            <a:endParaRPr lang="en-GB" sz="1800" dirty="0" smtClean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1800"/>
              <a:buFont typeface="Arial" panose="020B0604020202020204" pitchFamily="34" charset="0"/>
              <a:buNone/>
            </a:pPr>
            <a:r>
              <a:rPr lang="en-GB" sz="1800" dirty="0" smtClean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10-12 March 2020</a:t>
            </a:r>
            <a:endParaRPr lang="en-GB" dirty="0" smtClean="0"/>
          </a:p>
          <a:p>
            <a:pPr marL="0" indent="0">
              <a:spcBef>
                <a:spcPts val="0"/>
              </a:spcBef>
              <a:buClr>
                <a:srgbClr val="000000"/>
              </a:buClr>
              <a:buSzPts val="1800"/>
              <a:buFont typeface="Arial" panose="020B0604020202020204" pitchFamily="34" charset="0"/>
              <a:buNone/>
            </a:pPr>
            <a:endParaRPr lang="en-GB" sz="1800" dirty="0" smtClean="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spcBef>
                <a:spcPts val="0"/>
              </a:spcBef>
              <a:buClr>
                <a:srgbClr val="FFFFFF"/>
              </a:buClr>
              <a:buSzPts val="1800"/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384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3AFB8F-7D15-4A70-9BF2-1AAEB3964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60" y="893"/>
            <a:ext cx="12211068" cy="685621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3AAAB6-C9A7-4C1A-B466-EE75C15E2026}"/>
              </a:ext>
            </a:extLst>
          </p:cNvPr>
          <p:cNvSpPr/>
          <p:nvPr/>
        </p:nvSpPr>
        <p:spPr>
          <a:xfrm>
            <a:off x="3335213" y="866151"/>
            <a:ext cx="8760491" cy="5879775"/>
          </a:xfrm>
          <a:prstGeom prst="rect">
            <a:avLst/>
          </a:prstGeom>
          <a:solidFill>
            <a:srgbClr val="142A2A">
              <a:alpha val="62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1799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51A0E9-FE05-4401-9E15-8B6E07B0FBC5}"/>
              </a:ext>
            </a:extLst>
          </p:cNvPr>
          <p:cNvSpPr/>
          <p:nvPr/>
        </p:nvSpPr>
        <p:spPr>
          <a:xfrm>
            <a:off x="96300" y="882667"/>
            <a:ext cx="3138713" cy="5879775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179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96DC2B-6F11-45AB-844C-9DEC6F71BADF}"/>
              </a:ext>
            </a:extLst>
          </p:cNvPr>
          <p:cNvSpPr/>
          <p:nvPr/>
        </p:nvSpPr>
        <p:spPr>
          <a:xfrm rot="16200000">
            <a:off x="5749783" y="-5557924"/>
            <a:ext cx="692439" cy="11999405"/>
          </a:xfrm>
          <a:prstGeom prst="rect">
            <a:avLst/>
          </a:prstGeom>
          <a:solidFill>
            <a:srgbClr val="162D2D">
              <a:alpha val="74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1799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38C082-7005-4F8C-A8AE-2E514221060F}"/>
              </a:ext>
            </a:extLst>
          </p:cNvPr>
          <p:cNvSpPr txBox="1"/>
          <p:nvPr/>
        </p:nvSpPr>
        <p:spPr>
          <a:xfrm>
            <a:off x="436803" y="211009"/>
            <a:ext cx="3265766" cy="46153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sl-SI" sz="2399" b="1" dirty="0">
                <a:solidFill>
                  <a:srgbClr val="C9D8B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Statistics – April 2019</a:t>
            </a:r>
            <a:endParaRPr lang="en-GB" sz="2399" b="1" dirty="0">
              <a:solidFill>
                <a:srgbClr val="C9D8B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97E17C-6299-43D4-84E0-91AD9C0BEC92}"/>
              </a:ext>
            </a:extLst>
          </p:cNvPr>
          <p:cNvSpPr txBox="1"/>
          <p:nvPr/>
        </p:nvSpPr>
        <p:spPr>
          <a:xfrm>
            <a:off x="3546745" y="950864"/>
            <a:ext cx="2709167" cy="615393"/>
          </a:xfrm>
          <a:prstGeom prst="rect">
            <a:avLst/>
          </a:prstGeom>
          <a:noFill/>
          <a:effectLst>
            <a:outerShdw blurRad="50800" dist="12700" dir="3720000" algn="l" rotWithShape="0">
              <a:prstClr val="black">
                <a:alpha val="2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l-SI" sz="3399" b="1" dirty="0">
                <a:solidFill>
                  <a:schemeClr val="bg1"/>
                </a:solidFill>
              </a:rPr>
              <a:t>EO Browser</a:t>
            </a:r>
            <a:endParaRPr lang="en-GB" sz="3399" b="1" dirty="0">
              <a:solidFill>
                <a:schemeClr val="bg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3ADFB32-01E3-493A-A7CA-1764009B6658}"/>
              </a:ext>
            </a:extLst>
          </p:cNvPr>
          <p:cNvSpPr/>
          <p:nvPr/>
        </p:nvSpPr>
        <p:spPr>
          <a:xfrm>
            <a:off x="96298" y="1627638"/>
            <a:ext cx="3138714" cy="742804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SI" sz="1799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C56F2B-7C8D-47A5-BDE8-047EFBFCA1A5}"/>
              </a:ext>
            </a:extLst>
          </p:cNvPr>
          <p:cNvSpPr/>
          <p:nvPr/>
        </p:nvSpPr>
        <p:spPr>
          <a:xfrm>
            <a:off x="96297" y="2539214"/>
            <a:ext cx="3138714" cy="742804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SI" sz="1799" dirty="0">
              <a:solidFill>
                <a:schemeClr val="bg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76FA6EB-BB8B-48AF-BFB9-CA45FED5FCAF}"/>
              </a:ext>
            </a:extLst>
          </p:cNvPr>
          <p:cNvSpPr/>
          <p:nvPr/>
        </p:nvSpPr>
        <p:spPr>
          <a:xfrm>
            <a:off x="96053" y="3449207"/>
            <a:ext cx="3138714" cy="742804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SI" sz="1799">
              <a:solidFill>
                <a:schemeClr val="bg1"/>
              </a:solidFill>
            </a:endParaRP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0A929FD-0E16-43DC-8A25-FD57480198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75013" y="330794"/>
            <a:ext cx="749177" cy="273006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39F0F51D-7607-444F-B80D-9BCDAD3E1501}"/>
              </a:ext>
            </a:extLst>
          </p:cNvPr>
          <p:cNvSpPr/>
          <p:nvPr/>
        </p:nvSpPr>
        <p:spPr>
          <a:xfrm>
            <a:off x="3334045" y="1627638"/>
            <a:ext cx="3138714" cy="742804"/>
          </a:xfrm>
          <a:prstGeom prst="rect">
            <a:avLst/>
          </a:prstGeom>
          <a:solidFill>
            <a:schemeClr val="bg1">
              <a:alpha val="8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1799">
              <a:solidFill>
                <a:schemeClr val="bg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D30CE5C-609E-4F7E-9078-8E18491AB8D1}"/>
              </a:ext>
            </a:extLst>
          </p:cNvPr>
          <p:cNvSpPr/>
          <p:nvPr/>
        </p:nvSpPr>
        <p:spPr>
          <a:xfrm>
            <a:off x="3334961" y="2542802"/>
            <a:ext cx="3138714" cy="742804"/>
          </a:xfrm>
          <a:prstGeom prst="rect">
            <a:avLst/>
          </a:prstGeom>
          <a:solidFill>
            <a:schemeClr val="bg1">
              <a:alpha val="8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1799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3057955-F70E-4BA3-9BB0-540D957B43D5}"/>
              </a:ext>
            </a:extLst>
          </p:cNvPr>
          <p:cNvSpPr txBox="1"/>
          <p:nvPr/>
        </p:nvSpPr>
        <p:spPr>
          <a:xfrm>
            <a:off x="1064378" y="1851629"/>
            <a:ext cx="2228110" cy="476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sl-SI" sz="3199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k</a:t>
            </a:r>
          </a:p>
          <a:p>
            <a:pPr>
              <a:lnSpc>
                <a:spcPts val="1500"/>
              </a:lnSpc>
            </a:pPr>
            <a:r>
              <a:rPr lang="sl-SI" sz="15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registered users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2C4A92-0E7C-4D66-B5D0-466D84C53DCD}"/>
              </a:ext>
            </a:extLst>
          </p:cNvPr>
          <p:cNvSpPr txBox="1"/>
          <p:nvPr/>
        </p:nvSpPr>
        <p:spPr>
          <a:xfrm>
            <a:off x="1072113" y="2764028"/>
            <a:ext cx="2228110" cy="476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sl-SI" sz="3199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185 M</a:t>
            </a:r>
          </a:p>
          <a:p>
            <a:pPr>
              <a:lnSpc>
                <a:spcPts val="1500"/>
              </a:lnSpc>
            </a:pPr>
            <a:r>
              <a:rPr lang="sl-SI" sz="15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processed requests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9FB57FB-3306-4D05-8DFD-56C69CDC643A}"/>
              </a:ext>
            </a:extLst>
          </p:cNvPr>
          <p:cNvSpPr txBox="1"/>
          <p:nvPr/>
        </p:nvSpPr>
        <p:spPr>
          <a:xfrm>
            <a:off x="1053975" y="3678731"/>
            <a:ext cx="2228110" cy="476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sl-SI" sz="3199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PB</a:t>
            </a:r>
          </a:p>
          <a:p>
            <a:pPr>
              <a:lnSpc>
                <a:spcPts val="1500"/>
              </a:lnSpc>
            </a:pPr>
            <a:r>
              <a:rPr lang="sl-SI" sz="15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 satellite imagery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4930B98-B156-4AD6-9EE8-90CDA4413457}"/>
              </a:ext>
            </a:extLst>
          </p:cNvPr>
          <p:cNvSpPr/>
          <p:nvPr/>
        </p:nvSpPr>
        <p:spPr>
          <a:xfrm>
            <a:off x="96053" y="4358444"/>
            <a:ext cx="3138714" cy="742804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1799">
              <a:solidFill>
                <a:schemeClr val="bg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129D70C-8FB6-4F55-8668-C51AD6EEB0CF}"/>
              </a:ext>
            </a:extLst>
          </p:cNvPr>
          <p:cNvSpPr txBox="1"/>
          <p:nvPr/>
        </p:nvSpPr>
        <p:spPr>
          <a:xfrm>
            <a:off x="1050353" y="4590167"/>
            <a:ext cx="2228110" cy="476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sl-SI" sz="3199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300 TB</a:t>
            </a:r>
          </a:p>
          <a:p>
            <a:pPr>
              <a:lnSpc>
                <a:spcPts val="1500"/>
              </a:lnSpc>
            </a:pPr>
            <a:r>
              <a:rPr lang="sl-SI" sz="15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added every month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8CBD4F0-8208-4EDC-ACD8-ADFF87C2F941}"/>
              </a:ext>
            </a:extLst>
          </p:cNvPr>
          <p:cNvSpPr/>
          <p:nvPr/>
        </p:nvSpPr>
        <p:spPr>
          <a:xfrm>
            <a:off x="93610" y="5263252"/>
            <a:ext cx="3138714" cy="1495301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1799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39A243-ED39-4265-925F-69C31560D908}"/>
              </a:ext>
            </a:extLst>
          </p:cNvPr>
          <p:cNvSpPr txBox="1"/>
          <p:nvPr/>
        </p:nvSpPr>
        <p:spPr>
          <a:xfrm>
            <a:off x="158593" y="945272"/>
            <a:ext cx="2995827" cy="615393"/>
          </a:xfrm>
          <a:prstGeom prst="rect">
            <a:avLst/>
          </a:prstGeom>
          <a:noFill/>
          <a:effectLst>
            <a:outerShdw blurRad="50800" dist="12700" dir="3720000" algn="l" rotWithShape="0">
              <a:prstClr val="black">
                <a:alpha val="2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sz="3399" b="1" dirty="0">
                <a:solidFill>
                  <a:schemeClr val="bg1"/>
                </a:solidFill>
              </a:rPr>
              <a:t>Sentinel Hub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6A9B7FE-B7AC-4EFC-9DAA-05E352137ECF}"/>
              </a:ext>
            </a:extLst>
          </p:cNvPr>
          <p:cNvSpPr txBox="1"/>
          <p:nvPr/>
        </p:nvSpPr>
        <p:spPr>
          <a:xfrm>
            <a:off x="429914" y="5447180"/>
            <a:ext cx="2228110" cy="2717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sl-SI" sz="1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sl-SI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Sentinel missions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AA4989F-017E-4F26-BE25-53B532523586}"/>
              </a:ext>
            </a:extLst>
          </p:cNvPr>
          <p:cNvSpPr txBox="1"/>
          <p:nvPr/>
        </p:nvSpPr>
        <p:spPr>
          <a:xfrm>
            <a:off x="429914" y="5765709"/>
            <a:ext cx="2228110" cy="2717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sl-SI" sz="15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sl-SI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Landsat missions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EBC75F-22D1-4B7D-B46B-CF0BB3E3D11D}"/>
              </a:ext>
            </a:extLst>
          </p:cNvPr>
          <p:cNvSpPr txBox="1"/>
          <p:nvPr/>
        </p:nvSpPr>
        <p:spPr>
          <a:xfrm>
            <a:off x="4455780" y="1861558"/>
            <a:ext cx="2228110" cy="476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sl-SI" sz="3199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31 k</a:t>
            </a:r>
          </a:p>
          <a:p>
            <a:pPr>
              <a:lnSpc>
                <a:spcPts val="1500"/>
              </a:lnSpc>
            </a:pPr>
            <a:r>
              <a:rPr lang="sl-SI" sz="15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monthly visitors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97250CE-DCB4-4101-9AFF-21137A62BD54}"/>
              </a:ext>
            </a:extLst>
          </p:cNvPr>
          <p:cNvGrpSpPr/>
          <p:nvPr/>
        </p:nvGrpSpPr>
        <p:grpSpPr>
          <a:xfrm>
            <a:off x="6707904" y="1125774"/>
            <a:ext cx="5135621" cy="2456749"/>
            <a:chOff x="7506777" y="4781619"/>
            <a:chExt cx="5218323" cy="249631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FFA8D33-C799-4715-AEA4-7C843897C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6777" y="4781619"/>
              <a:ext cx="5218323" cy="249631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453BA1-2C0B-4791-9E69-48DD1A1D7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32176" y="4800355"/>
              <a:ext cx="1128759" cy="1931431"/>
            </a:xfrm>
            <a:prstGeom prst="rect">
              <a:avLst/>
            </a:prstGeom>
          </p:spPr>
        </p:pic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8D3DB955-243C-46F0-93CE-6E31E4FFD27F}"/>
              </a:ext>
            </a:extLst>
          </p:cNvPr>
          <p:cNvSpPr txBox="1"/>
          <p:nvPr/>
        </p:nvSpPr>
        <p:spPr>
          <a:xfrm>
            <a:off x="4448254" y="2764932"/>
            <a:ext cx="2526981" cy="476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sl-SI" sz="3199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 M</a:t>
            </a:r>
          </a:p>
          <a:p>
            <a:pPr>
              <a:lnSpc>
                <a:spcPts val="1500"/>
              </a:lnSpc>
            </a:pPr>
            <a:r>
              <a:rPr lang="sl-SI" sz="1500" dirty="0">
                <a:solidFill>
                  <a:schemeClr val="accent3">
                    <a:lumMod val="60000"/>
                    <a:lumOff val="4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processed requests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7325772-4DC6-4744-B239-FEC85DD3C3A3}"/>
              </a:ext>
            </a:extLst>
          </p:cNvPr>
          <p:cNvSpPr txBox="1"/>
          <p:nvPr/>
        </p:nvSpPr>
        <p:spPr>
          <a:xfrm>
            <a:off x="429914" y="6069802"/>
            <a:ext cx="2228110" cy="2717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sl-SI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MODIS</a:t>
            </a:r>
            <a:endParaRPr lang="sl-SI" sz="13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C4FC9A4-118F-497A-A157-A1995A82CF88}"/>
              </a:ext>
            </a:extLst>
          </p:cNvPr>
          <p:cNvSpPr txBox="1"/>
          <p:nvPr/>
        </p:nvSpPr>
        <p:spPr>
          <a:xfrm>
            <a:off x="429914" y="6347081"/>
            <a:ext cx="2228110" cy="2717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22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sl-SI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Envisat</a:t>
            </a:r>
            <a:endParaRPr lang="sl-SI" sz="13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808B4797-FAC4-4FD2-8D64-4F3A7BC3FC6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17750" y="1784751"/>
            <a:ext cx="478461" cy="44145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EDF214A4-A5D0-4BE2-9159-37B50AAF422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971965" y="1714534"/>
            <a:ext cx="335172" cy="5599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756FB84C-5538-451E-9B03-5EA898AB91E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1137983">
            <a:off x="515404" y="2643017"/>
            <a:ext cx="473254" cy="5408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7973298D-3C51-4915-824F-E7361160C61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 rot="6413365">
            <a:off x="3904245" y="2647542"/>
            <a:ext cx="473254" cy="5408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6D645A07-66CB-438A-8146-1AE9407665E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32388" y="3597139"/>
            <a:ext cx="456377" cy="4563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A2EB5F23-A690-4D6E-859C-2364189DEF7F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509923" y="4480468"/>
            <a:ext cx="478076" cy="4883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19D78D99-8B0D-47E0-9663-322E39A5AA7A}"/>
              </a:ext>
            </a:extLst>
          </p:cNvPr>
          <p:cNvSpPr/>
          <p:nvPr/>
        </p:nvSpPr>
        <p:spPr>
          <a:xfrm>
            <a:off x="9739524" y="3763709"/>
            <a:ext cx="2113114" cy="271542"/>
          </a:xfrm>
          <a:prstGeom prst="rect">
            <a:avLst/>
          </a:prstGeom>
          <a:solidFill>
            <a:schemeClr val="bg1">
              <a:alpha val="8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1799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183C0DA-775A-440C-88D9-D38CB68D71E3}"/>
              </a:ext>
            </a:extLst>
          </p:cNvPr>
          <p:cNvSpPr txBox="1"/>
          <p:nvPr/>
        </p:nvSpPr>
        <p:spPr>
          <a:xfrm>
            <a:off x="9795647" y="3753228"/>
            <a:ext cx="2166240" cy="28469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GB" sz="11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Open-source and free to use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2CD35428-B4A5-44A9-9BC8-23989667422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3421" y="4041875"/>
            <a:ext cx="5474385" cy="23342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3F4B4F3C-2451-44E7-9DF0-7C88AD78A98C}"/>
              </a:ext>
            </a:extLst>
          </p:cNvPr>
          <p:cNvSpPr/>
          <p:nvPr/>
        </p:nvSpPr>
        <p:spPr>
          <a:xfrm>
            <a:off x="9734161" y="6298547"/>
            <a:ext cx="2113114" cy="271542"/>
          </a:xfrm>
          <a:prstGeom prst="rect">
            <a:avLst/>
          </a:prstGeom>
          <a:solidFill>
            <a:schemeClr val="bg1">
              <a:alpha val="8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sz="1799">
              <a:solidFill>
                <a:schemeClr val="bg1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6D3F365-8859-4D83-9AE3-33FEFB110F90}"/>
              </a:ext>
            </a:extLst>
          </p:cNvPr>
          <p:cNvSpPr txBox="1"/>
          <p:nvPr/>
        </p:nvSpPr>
        <p:spPr>
          <a:xfrm>
            <a:off x="9741790" y="6304797"/>
            <a:ext cx="2562848" cy="27186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sl-SI" sz="11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Visitors from 159 countries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34B9249-891C-461F-9915-A3321B2706BD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0999" y="-192612"/>
            <a:ext cx="1774531" cy="133089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FBF4BC4-FFC1-3B4A-B2FE-3C745F0748AA}"/>
              </a:ext>
            </a:extLst>
          </p:cNvPr>
          <p:cNvSpPr/>
          <p:nvPr/>
        </p:nvSpPr>
        <p:spPr>
          <a:xfrm>
            <a:off x="248413" y="3601567"/>
            <a:ext cx="3138714" cy="742804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SI" sz="1799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E0BFCD2-5238-6C41-A83D-C4814AE62F5F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0061" y="3753227"/>
            <a:ext cx="2819544" cy="277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4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xcube brockmann esdl">
            <a:extLst>
              <a:ext uri="{FF2B5EF4-FFF2-40B4-BE49-F238E27FC236}">
                <a16:creationId xmlns:a16="http://schemas.microsoft.com/office/drawing/2014/main" id="{B8D0483B-499C-FB40-BB66-9B2EC9662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301" y="1074927"/>
            <a:ext cx="110744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BCE280-A0D1-B344-BD17-C2783311651F}"/>
              </a:ext>
            </a:extLst>
          </p:cNvPr>
          <p:cNvSpPr/>
          <p:nvPr/>
        </p:nvSpPr>
        <p:spPr>
          <a:xfrm>
            <a:off x="2601082" y="4404867"/>
            <a:ext cx="3039615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www.earthsystemdatalab.net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0196" y="5202698"/>
            <a:ext cx="6411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>
                <a:solidFill>
                  <a:srgbClr val="0000FF"/>
                </a:solidFill>
                <a:hlinkClick r:id="rId4"/>
              </a:rPr>
              <a:t>https://</a:t>
            </a:r>
            <a:r>
              <a:rPr lang="en-GB" sz="2400" i="1" dirty="0" smtClean="0">
                <a:solidFill>
                  <a:srgbClr val="0000FF"/>
                </a:solidFill>
                <a:hlinkClick r:id="rId4"/>
              </a:rPr>
              <a:t>www.youtube.com/watch?v=9L4-fq48Ev0</a:t>
            </a:r>
            <a:endParaRPr lang="en-GB" i="1" dirty="0" smtClean="0">
              <a:solidFill>
                <a:srgbClr val="0000FF"/>
              </a:solidFill>
            </a:endParaRPr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550984" y="234462"/>
            <a:ext cx="1083283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One particular array for </a:t>
            </a:r>
            <a:r>
              <a:rPr lang="en-GB" sz="2000" dirty="0" smtClean="0">
                <a:solidFill>
                  <a:srgbClr val="004174"/>
                </a:solidFill>
              </a:rPr>
              <a:t>multi-temporal scientific analysis </a:t>
            </a:r>
            <a:r>
              <a:rPr lang="en-GB" sz="2000" dirty="0">
                <a:solidFill>
                  <a:srgbClr val="004174"/>
                </a:solidFill>
              </a:rPr>
              <a:t>(</a:t>
            </a:r>
            <a:r>
              <a:rPr lang="en-GB" sz="2000" b="1" dirty="0" err="1" smtClean="0">
                <a:solidFill>
                  <a:srgbClr val="004174"/>
                </a:solidFill>
              </a:rPr>
              <a:t>xcube</a:t>
            </a:r>
            <a:r>
              <a:rPr lang="en-GB" sz="2000" dirty="0" smtClean="0">
                <a:solidFill>
                  <a:srgbClr val="004174"/>
                </a:solidFill>
              </a:rPr>
              <a:t>) is the Earth System </a:t>
            </a:r>
            <a:r>
              <a:rPr lang="en-GB" sz="2000" dirty="0" err="1" smtClean="0">
                <a:solidFill>
                  <a:srgbClr val="004174"/>
                </a:solidFill>
              </a:rPr>
              <a:t>datalab</a:t>
            </a:r>
            <a:r>
              <a:rPr lang="en-GB" sz="2000" dirty="0" smtClean="0">
                <a:solidFill>
                  <a:srgbClr val="004174"/>
                </a:solidFill>
              </a:rPr>
              <a:t>:  </a:t>
            </a:r>
            <a:endParaRPr lang="en-GB" sz="2000" dirty="0">
              <a:solidFill>
                <a:srgbClr val="004174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180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60762" y="892184"/>
            <a:ext cx="85898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 </a:t>
            </a:r>
            <a:endParaRPr lang="en-GB" b="1" dirty="0"/>
          </a:p>
          <a:p>
            <a:pPr lvl="0"/>
            <a:r>
              <a:rPr lang="en-US" sz="3600" b="1" dirty="0">
                <a:solidFill>
                  <a:srgbClr val="0000FF"/>
                </a:solidFill>
              </a:rPr>
              <a:t>Perspectives on </a:t>
            </a:r>
            <a:r>
              <a:rPr lang="en-US" sz="3600" b="1" dirty="0" smtClean="0">
                <a:solidFill>
                  <a:srgbClr val="0000FF"/>
                </a:solidFill>
              </a:rPr>
              <a:t>future ESA and Copernicus </a:t>
            </a:r>
          </a:p>
          <a:p>
            <a:pPr lvl="0"/>
            <a:r>
              <a:rPr lang="en-US" sz="3600" b="1" dirty="0" smtClean="0">
                <a:solidFill>
                  <a:srgbClr val="0000FF"/>
                </a:solidFill>
              </a:rPr>
              <a:t>EO data:</a:t>
            </a:r>
          </a:p>
          <a:p>
            <a:pPr lvl="0"/>
            <a:r>
              <a:rPr lang="en-US" b="1" dirty="0" smtClean="0"/>
              <a:t> </a:t>
            </a:r>
          </a:p>
          <a:p>
            <a:pPr lvl="0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109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-48683" y="-12899"/>
            <a:ext cx="12239061" cy="6954011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00206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9330" y="-12899"/>
            <a:ext cx="2024741" cy="999747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79242"/>
            <a:ext cx="12190379" cy="47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190506" y="168285"/>
            <a:ext cx="6542492" cy="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4" tIns="45719" rIns="91424" bIns="45719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70C0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defTabSz="1219170">
              <a:defRPr/>
            </a:pPr>
            <a:r>
              <a:rPr lang="en-GB" sz="32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Block 2 – Research Missions</a:t>
            </a:r>
          </a:p>
        </p:txBody>
      </p:sp>
      <p:sp>
        <p:nvSpPr>
          <p:cNvPr id="2" name="Rectangle 1"/>
          <p:cNvSpPr/>
          <p:nvPr/>
        </p:nvSpPr>
        <p:spPr>
          <a:xfrm>
            <a:off x="190506" y="1604797"/>
            <a:ext cx="6289537" cy="3169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defRPr/>
            </a:pPr>
            <a:r>
              <a:rPr lang="en-GB" sz="3733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Earth Explorers to be launched</a:t>
            </a:r>
          </a:p>
          <a:p>
            <a:pPr>
              <a:spcBef>
                <a:spcPts val="800"/>
              </a:spcBef>
              <a:defRPr/>
            </a:pPr>
            <a:r>
              <a:rPr lang="en-GB" sz="3733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Biomass (2022), </a:t>
            </a:r>
          </a:p>
          <a:p>
            <a:pPr>
              <a:spcBef>
                <a:spcPts val="800"/>
              </a:spcBef>
              <a:defRPr/>
            </a:pPr>
            <a:r>
              <a:rPr lang="en-GB" sz="3733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Earth Care (2022), </a:t>
            </a:r>
            <a:br>
              <a:rPr lang="en-GB" sz="3733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733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Flex (2024</a:t>
            </a:r>
            <a:r>
              <a:rPr lang="en-GB" sz="2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997" y="893938"/>
            <a:ext cx="1859280" cy="23984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4197" y="3587551"/>
            <a:ext cx="1720667" cy="23265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1643" y="3525011"/>
            <a:ext cx="1745648" cy="240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6320" y="910559"/>
            <a:ext cx="1738544" cy="236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330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72F5837-1E17-E14E-AFCD-21B0AA30C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The BIOMASS mission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4C3119C-EA72-DB40-8814-2B26DC23CC07}"/>
              </a:ext>
            </a:extLst>
          </p:cNvPr>
          <p:cNvSpPr txBox="1">
            <a:spLocks/>
          </p:cNvSpPr>
          <p:nvPr/>
        </p:nvSpPr>
        <p:spPr bwMode="auto">
          <a:xfrm>
            <a:off x="757082" y="1247007"/>
            <a:ext cx="10352476" cy="470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spAutoFit/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tx1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380990" indent="-380990">
              <a:buFont typeface="Arial" pitchFamily="34" charset="0"/>
              <a:buChar char="•"/>
            </a:pPr>
            <a:r>
              <a:rPr lang="en-US" sz="2400" kern="0" dirty="0">
                <a:latin typeface="Calibri" panose="020F0502020204030204" pitchFamily="34" charset="0"/>
              </a:rPr>
              <a:t>All the scientific BIOMASS products will be free and open.</a:t>
            </a:r>
          </a:p>
          <a:p>
            <a:pPr marL="380990" indent="-380990">
              <a:buFont typeface="Arial" pitchFamily="34" charset="0"/>
              <a:buChar char="•"/>
            </a:pPr>
            <a:r>
              <a:rPr lang="en-US" sz="2400" kern="0" dirty="0">
                <a:latin typeface="Calibri" panose="020F0502020204030204" pitchFamily="34" charset="0"/>
              </a:rPr>
              <a:t>For the first time, the source code of the all the scientific processors will be free and open.</a:t>
            </a:r>
          </a:p>
          <a:p>
            <a:pPr marL="380990" indent="-380990">
              <a:buFont typeface="Arial" pitchFamily="34" charset="0"/>
              <a:buChar char="•"/>
            </a:pPr>
            <a:r>
              <a:rPr lang="en-US" sz="2400" u="sng" kern="0" dirty="0">
                <a:latin typeface="Calibri" panose="020F0502020204030204" pitchFamily="34" charset="0"/>
              </a:rPr>
              <a:t>Current time frame and data availability:</a:t>
            </a:r>
          </a:p>
          <a:p>
            <a:pPr marL="1537162" lvl="1" indent="-457189">
              <a:buFont typeface="Police système"/>
              <a:buChar char="-"/>
            </a:pPr>
            <a:r>
              <a:rPr lang="en-US" sz="2133" b="1" kern="0" dirty="0">
                <a:solidFill>
                  <a:schemeClr val="tx1"/>
                </a:solidFill>
                <a:latin typeface="Calibri" panose="020F0502020204030204" pitchFamily="34" charset="0"/>
              </a:rPr>
              <a:t>2005</a:t>
            </a:r>
            <a:r>
              <a:rPr lang="en-US" sz="2133" kern="0" dirty="0">
                <a:solidFill>
                  <a:schemeClr val="tx1"/>
                </a:solidFill>
                <a:latin typeface="Calibri" panose="020F0502020204030204" pitchFamily="34" charset="0"/>
              </a:rPr>
              <a:t>: A P-band SAR payload was proposed to provide the spatial distribution and dynamics of forest biomass.</a:t>
            </a:r>
          </a:p>
          <a:p>
            <a:pPr marL="1537162" lvl="1" indent="-457189">
              <a:buFont typeface="Police système"/>
              <a:buChar char="-"/>
            </a:pPr>
            <a:r>
              <a:rPr lang="en-US" sz="2133" b="1" kern="0" dirty="0">
                <a:solidFill>
                  <a:schemeClr val="tx1"/>
                </a:solidFill>
                <a:latin typeface="Calibri" panose="020F0502020204030204" pitchFamily="34" charset="0"/>
              </a:rPr>
              <a:t>2013</a:t>
            </a:r>
            <a:r>
              <a:rPr lang="en-US" sz="2133" kern="0" dirty="0">
                <a:solidFill>
                  <a:schemeClr val="tx1"/>
                </a:solidFill>
                <a:latin typeface="Calibri" panose="020F0502020204030204" pitchFamily="34" charset="0"/>
              </a:rPr>
              <a:t>: Biomass selected to become the 7th ESA Earth Explorer Mission.</a:t>
            </a:r>
          </a:p>
          <a:p>
            <a:pPr marL="1537162" lvl="1" indent="-457189">
              <a:buFont typeface="Police système"/>
              <a:buChar char="-"/>
            </a:pPr>
            <a:r>
              <a:rPr lang="en-US" sz="2133" kern="0" dirty="0">
                <a:solidFill>
                  <a:schemeClr val="tx1"/>
                </a:solidFill>
                <a:latin typeface="Calibri" panose="020F0502020204030204" pitchFamily="34" charset="0"/>
              </a:rPr>
              <a:t>End of </a:t>
            </a:r>
            <a:r>
              <a:rPr lang="en-US" sz="2133" b="1" kern="0" dirty="0">
                <a:solidFill>
                  <a:schemeClr val="tx1"/>
                </a:solidFill>
                <a:latin typeface="Calibri" panose="020F0502020204030204" pitchFamily="34" charset="0"/>
              </a:rPr>
              <a:t>2022</a:t>
            </a:r>
            <a:r>
              <a:rPr lang="en-US" sz="2133" kern="0" dirty="0">
                <a:solidFill>
                  <a:schemeClr val="tx1"/>
                </a:solidFill>
                <a:latin typeface="Calibri" panose="020F0502020204030204" pitchFamily="34" charset="0"/>
              </a:rPr>
              <a:t>: Expected launch.</a:t>
            </a:r>
          </a:p>
          <a:p>
            <a:pPr marL="1537162" lvl="1" indent="-457189">
              <a:buFont typeface="Police système"/>
              <a:buChar char="-"/>
            </a:pPr>
            <a:r>
              <a:rPr lang="en-US" sz="2133" b="1" kern="0" dirty="0">
                <a:solidFill>
                  <a:srgbClr val="0000FF"/>
                </a:solidFill>
                <a:latin typeface="Calibri" panose="020F0502020204030204" pitchFamily="34" charset="0"/>
              </a:rPr>
              <a:t>Mid-2023</a:t>
            </a:r>
            <a:r>
              <a:rPr lang="en-US" sz="2133" kern="0" dirty="0">
                <a:solidFill>
                  <a:srgbClr val="0000FF"/>
                </a:solidFill>
                <a:latin typeface="Calibri" panose="020F0502020204030204" pitchFamily="34" charset="0"/>
              </a:rPr>
              <a:t>: First data (L1) available.</a:t>
            </a:r>
          </a:p>
          <a:p>
            <a:pPr marL="1537162" lvl="1" indent="-457189">
              <a:buFont typeface="Police système"/>
              <a:buChar char="-"/>
            </a:pPr>
            <a:r>
              <a:rPr lang="en-US" sz="2133" b="1" kern="0" dirty="0">
                <a:solidFill>
                  <a:srgbClr val="0000FF"/>
                </a:solidFill>
                <a:latin typeface="Calibri" panose="020F0502020204030204" pitchFamily="34" charset="0"/>
              </a:rPr>
              <a:t>End-2024</a:t>
            </a:r>
            <a:r>
              <a:rPr lang="en-US" sz="2133" kern="0" dirty="0">
                <a:solidFill>
                  <a:srgbClr val="0000FF"/>
                </a:solidFill>
                <a:latin typeface="Calibri" panose="020F0502020204030204" pitchFamily="34" charset="0"/>
              </a:rPr>
              <a:t>: Global biophysical measurements  (AGB, FH, FD) available.</a:t>
            </a:r>
          </a:p>
        </p:txBody>
      </p:sp>
      <p:pic>
        <p:nvPicPr>
          <p:cNvPr id="5" name="Picture 2" descr="C:\Users\Clement Albinet\Desktop\logo_biomass.jpg">
            <a:extLst>
              <a:ext uri="{FF2B5EF4-FFF2-40B4-BE49-F238E27FC236}">
                <a16:creationId xmlns:a16="http://schemas.microsoft.com/office/drawing/2014/main" id="{E22765EC-B8A7-6542-B157-578F9C43BB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9" t="38565" r="8497" b="38948"/>
          <a:stretch/>
        </p:blipFill>
        <p:spPr bwMode="auto">
          <a:xfrm>
            <a:off x="6373640" y="57419"/>
            <a:ext cx="3745779" cy="106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353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4" name="Group 2053"/>
          <p:cNvGrpSpPr>
            <a:grpSpLocks/>
          </p:cNvGrpSpPr>
          <p:nvPr/>
        </p:nvGrpSpPr>
        <p:grpSpPr bwMode="auto">
          <a:xfrm>
            <a:off x="338668" y="1621542"/>
            <a:ext cx="5001683" cy="1338263"/>
            <a:chOff x="179512" y="1296251"/>
            <a:chExt cx="3750989" cy="1337761"/>
          </a:xfrm>
        </p:grpSpPr>
        <p:sp>
          <p:nvSpPr>
            <p:cNvPr id="2049" name="Rectangle 2048"/>
            <p:cNvSpPr/>
            <p:nvPr/>
          </p:nvSpPr>
          <p:spPr>
            <a:xfrm>
              <a:off x="179512" y="1296251"/>
              <a:ext cx="3744639" cy="1337761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2400" dirty="0">
                <a:latin typeface="Calibri" panose="020F0502020204030204" pitchFamily="34" charset="0"/>
              </a:endParaRPr>
            </a:p>
          </p:txBody>
        </p:sp>
        <p:sp>
          <p:nvSpPr>
            <p:cNvPr id="12312" name="Rectangle 2050"/>
            <p:cNvSpPr>
              <a:spLocks noChangeArrowheads="1"/>
            </p:cNvSpPr>
            <p:nvPr/>
          </p:nvSpPr>
          <p:spPr bwMode="auto">
            <a:xfrm>
              <a:off x="186085" y="1338736"/>
              <a:ext cx="3744416" cy="420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Verdana" pitchFamily="34" charset="0"/>
                <a:defRPr sz="1600">
                  <a:solidFill>
                    <a:schemeClr val="bg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1pPr>
              <a:lvl2pPr marL="742950" indent="-28575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+mj-lt"/>
                <a:defRPr sz="1600">
                  <a:solidFill>
                    <a:schemeClr val="bg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2pPr>
              <a:lvl3pPr marL="1143000" indent="-22860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+mj-lt"/>
                <a:defRPr sz="1600">
                  <a:solidFill>
                    <a:schemeClr val="bg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3pPr>
              <a:lvl4pPr marL="1600200" indent="-22860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+mj-lt"/>
                <a:defRPr sz="1600">
                  <a:solidFill>
                    <a:schemeClr val="bg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4pPr>
              <a:lvl5pPr marL="2057400" indent="-228600">
                <a:lnSpc>
                  <a:spcPct val="119000"/>
                </a:lnSpc>
                <a:spcBef>
                  <a:spcPct val="20000"/>
                </a:spcBef>
                <a:buClr>
                  <a:schemeClr val="accent1"/>
                </a:buClr>
                <a:buFont typeface="+mj-lt"/>
                <a:defRPr sz="1600">
                  <a:solidFill>
                    <a:schemeClr val="bg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5pPr>
              <a:lvl6pPr marL="2514600" indent="-22860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+mj-lt"/>
                <a:defRPr sz="1600">
                  <a:solidFill>
                    <a:schemeClr val="bg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6pPr>
              <a:lvl7pPr marL="2971800" indent="-22860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+mj-lt"/>
                <a:defRPr sz="1600">
                  <a:solidFill>
                    <a:schemeClr val="bg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7pPr>
              <a:lvl8pPr marL="3429000" indent="-22860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+mj-lt"/>
                <a:defRPr sz="1600">
                  <a:solidFill>
                    <a:schemeClr val="bg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8pPr>
              <a:lvl9pPr marL="3886200" indent="-228600" fontAlgn="base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+mj-lt"/>
                <a:defRPr sz="1600">
                  <a:solidFill>
                    <a:schemeClr val="bg2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2133" b="1" i="1" dirty="0">
                  <a:solidFill>
                    <a:schemeClr val="bg1"/>
                  </a:solidFill>
                  <a:latin typeface="Calibri" pitchFamily="34" charset="0"/>
                  <a:ea typeface="MS PGothic" pitchFamily="34" charset="-128"/>
                </a:rPr>
                <a:t>Exploitation Platform</a:t>
              </a:r>
            </a:p>
          </p:txBody>
        </p:sp>
      </p:grpSp>
      <p:pic>
        <p:nvPicPr>
          <p:cNvPr id="12291" name="Picture 2" descr="http://t2.gstatic.com/images?q=tbn:ANd9GcQHehrCPOaiKECSPjO6uqVpFC0NbUs-nOgOziQthTmxAaNqWL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717" y="3693231"/>
            <a:ext cx="3810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3572938" y="2058108"/>
            <a:ext cx="1629833" cy="809625"/>
          </a:xfrm>
          <a:prstGeom prst="roundRect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3691636" y="2162879"/>
            <a:ext cx="1392432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t>EO data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t>non-EO data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38153" y="2026357"/>
            <a:ext cx="1547284" cy="809625"/>
          </a:xfrm>
          <a:prstGeom prst="roundRect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701754" y="2162881"/>
            <a:ext cx="1041247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t>EO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t>software</a:t>
            </a:r>
          </a:p>
        </p:txBody>
      </p:sp>
      <p:cxnSp>
        <p:nvCxnSpPr>
          <p:cNvPr id="13" name="Elbow Connector 12"/>
          <p:cNvCxnSpPr/>
          <p:nvPr/>
        </p:nvCxnSpPr>
        <p:spPr>
          <a:xfrm rot="5400000">
            <a:off x="1309691" y="3140251"/>
            <a:ext cx="1514475" cy="1153583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5">
                <a:lumMod val="50000"/>
              </a:schemeClr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2051054" y="2040645"/>
            <a:ext cx="1460500" cy="8096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12298" name="TextBox 11"/>
          <p:cNvSpPr txBox="1">
            <a:spLocks noChangeArrowheads="1"/>
          </p:cNvSpPr>
          <p:nvPr/>
        </p:nvSpPr>
        <p:spPr bwMode="auto">
          <a:xfrm>
            <a:off x="2219964" y="2162881"/>
            <a:ext cx="1120563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t>ICT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t>resources</a:t>
            </a:r>
          </a:p>
        </p:txBody>
      </p:sp>
      <p:cxnSp>
        <p:nvCxnSpPr>
          <p:cNvPr id="32" name="Elbow Connector 31"/>
          <p:cNvCxnSpPr/>
          <p:nvPr/>
        </p:nvCxnSpPr>
        <p:spPr>
          <a:xfrm rot="16200000" flipH="1">
            <a:off x="2175407" y="3682116"/>
            <a:ext cx="1793875" cy="349251"/>
          </a:xfrm>
          <a:prstGeom prst="bentConnector3">
            <a:avLst>
              <a:gd name="adj1" fmla="val 41927"/>
            </a:avLst>
          </a:prstGeom>
          <a:ln w="38100">
            <a:solidFill>
              <a:schemeClr val="accent5">
                <a:lumMod val="50000"/>
              </a:schemeClr>
            </a:solidFill>
            <a:prstDash val="sysDash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174751" y="2745492"/>
            <a:ext cx="1557867" cy="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3014135" y="2739141"/>
            <a:ext cx="1557867" cy="0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1134536" y="2170817"/>
            <a:ext cx="3333749" cy="0"/>
          </a:xfrm>
          <a:prstGeom prst="straightConnector1">
            <a:avLst/>
          </a:prstGeom>
          <a:ln w="28575">
            <a:solidFill>
              <a:schemeClr val="accent1">
                <a:lumMod val="75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reeform 30"/>
          <p:cNvSpPr/>
          <p:nvPr/>
        </p:nvSpPr>
        <p:spPr>
          <a:xfrm>
            <a:off x="1054101" y="4734630"/>
            <a:ext cx="3596216" cy="636588"/>
          </a:xfrm>
          <a:custGeom>
            <a:avLst/>
            <a:gdLst>
              <a:gd name="connsiteX0" fmla="*/ 0 w 2697932"/>
              <a:gd name="connsiteY0" fmla="*/ 0 h 637163"/>
              <a:gd name="connsiteX1" fmla="*/ 135802 w 2697932"/>
              <a:gd name="connsiteY1" fmla="*/ 280657 h 637163"/>
              <a:gd name="connsiteX2" fmla="*/ 353085 w 2697932"/>
              <a:gd name="connsiteY2" fmla="*/ 416459 h 637163"/>
              <a:gd name="connsiteX3" fmla="*/ 660903 w 2697932"/>
              <a:gd name="connsiteY3" fmla="*/ 534154 h 637163"/>
              <a:gd name="connsiteX4" fmla="*/ 1104523 w 2697932"/>
              <a:gd name="connsiteY4" fmla="*/ 624689 h 637163"/>
              <a:gd name="connsiteX5" fmla="*/ 1774479 w 2697932"/>
              <a:gd name="connsiteY5" fmla="*/ 624689 h 637163"/>
              <a:gd name="connsiteX6" fmla="*/ 2245259 w 2697932"/>
              <a:gd name="connsiteY6" fmla="*/ 516047 h 637163"/>
              <a:gd name="connsiteX7" fmla="*/ 2498756 w 2697932"/>
              <a:gd name="connsiteY7" fmla="*/ 334978 h 637163"/>
              <a:gd name="connsiteX8" fmla="*/ 2697932 w 2697932"/>
              <a:gd name="connsiteY8" fmla="*/ 63374 h 637163"/>
              <a:gd name="connsiteX9" fmla="*/ 2697932 w 2697932"/>
              <a:gd name="connsiteY9" fmla="*/ 63374 h 63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7932" h="637163">
                <a:moveTo>
                  <a:pt x="0" y="0"/>
                </a:moveTo>
                <a:cubicBezTo>
                  <a:pt x="38477" y="105623"/>
                  <a:pt x="76955" y="211247"/>
                  <a:pt x="135802" y="280657"/>
                </a:cubicBezTo>
                <a:cubicBezTo>
                  <a:pt x="194649" y="350067"/>
                  <a:pt x="265568" y="374210"/>
                  <a:pt x="353085" y="416459"/>
                </a:cubicBezTo>
                <a:cubicBezTo>
                  <a:pt x="440602" y="458708"/>
                  <a:pt x="535663" y="499449"/>
                  <a:pt x="660903" y="534154"/>
                </a:cubicBezTo>
                <a:cubicBezTo>
                  <a:pt x="786143" y="568859"/>
                  <a:pt x="918927" y="609600"/>
                  <a:pt x="1104523" y="624689"/>
                </a:cubicBezTo>
                <a:cubicBezTo>
                  <a:pt x="1290119" y="639778"/>
                  <a:pt x="1584356" y="642796"/>
                  <a:pt x="1774479" y="624689"/>
                </a:cubicBezTo>
                <a:cubicBezTo>
                  <a:pt x="1964602" y="606582"/>
                  <a:pt x="2124546" y="564332"/>
                  <a:pt x="2245259" y="516047"/>
                </a:cubicBezTo>
                <a:cubicBezTo>
                  <a:pt x="2365972" y="467762"/>
                  <a:pt x="2423311" y="410423"/>
                  <a:pt x="2498756" y="334978"/>
                </a:cubicBezTo>
                <a:cubicBezTo>
                  <a:pt x="2574201" y="259533"/>
                  <a:pt x="2697932" y="63374"/>
                  <a:pt x="2697932" y="63374"/>
                </a:cubicBezTo>
                <a:lnTo>
                  <a:pt x="2697932" y="63374"/>
                </a:lnTo>
              </a:path>
            </a:pathLst>
          </a:custGeom>
          <a:noFill/>
          <a:ln w="38100"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latin typeface="Calibri" panose="020F0502020204030204" pitchFamily="34" charset="0"/>
            </a:endParaRPr>
          </a:p>
        </p:txBody>
      </p:sp>
      <p:sp>
        <p:nvSpPr>
          <p:cNvPr id="37" name="Freeform 36"/>
          <p:cNvSpPr/>
          <p:nvPr/>
        </p:nvSpPr>
        <p:spPr>
          <a:xfrm rot="10800000">
            <a:off x="1054101" y="3872621"/>
            <a:ext cx="3596216" cy="638175"/>
          </a:xfrm>
          <a:custGeom>
            <a:avLst/>
            <a:gdLst>
              <a:gd name="connsiteX0" fmla="*/ 0 w 2697932"/>
              <a:gd name="connsiteY0" fmla="*/ 0 h 637163"/>
              <a:gd name="connsiteX1" fmla="*/ 135802 w 2697932"/>
              <a:gd name="connsiteY1" fmla="*/ 280657 h 637163"/>
              <a:gd name="connsiteX2" fmla="*/ 353085 w 2697932"/>
              <a:gd name="connsiteY2" fmla="*/ 416459 h 637163"/>
              <a:gd name="connsiteX3" fmla="*/ 660903 w 2697932"/>
              <a:gd name="connsiteY3" fmla="*/ 534154 h 637163"/>
              <a:gd name="connsiteX4" fmla="*/ 1104523 w 2697932"/>
              <a:gd name="connsiteY4" fmla="*/ 624689 h 637163"/>
              <a:gd name="connsiteX5" fmla="*/ 1774479 w 2697932"/>
              <a:gd name="connsiteY5" fmla="*/ 624689 h 637163"/>
              <a:gd name="connsiteX6" fmla="*/ 2245259 w 2697932"/>
              <a:gd name="connsiteY6" fmla="*/ 516047 h 637163"/>
              <a:gd name="connsiteX7" fmla="*/ 2498756 w 2697932"/>
              <a:gd name="connsiteY7" fmla="*/ 334978 h 637163"/>
              <a:gd name="connsiteX8" fmla="*/ 2697932 w 2697932"/>
              <a:gd name="connsiteY8" fmla="*/ 63374 h 637163"/>
              <a:gd name="connsiteX9" fmla="*/ 2697932 w 2697932"/>
              <a:gd name="connsiteY9" fmla="*/ 63374 h 637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7932" h="637163">
                <a:moveTo>
                  <a:pt x="0" y="0"/>
                </a:moveTo>
                <a:cubicBezTo>
                  <a:pt x="38477" y="105623"/>
                  <a:pt x="76955" y="211247"/>
                  <a:pt x="135802" y="280657"/>
                </a:cubicBezTo>
                <a:cubicBezTo>
                  <a:pt x="194649" y="350067"/>
                  <a:pt x="265568" y="374210"/>
                  <a:pt x="353085" y="416459"/>
                </a:cubicBezTo>
                <a:cubicBezTo>
                  <a:pt x="440602" y="458708"/>
                  <a:pt x="535663" y="499449"/>
                  <a:pt x="660903" y="534154"/>
                </a:cubicBezTo>
                <a:cubicBezTo>
                  <a:pt x="786143" y="568859"/>
                  <a:pt x="918927" y="609600"/>
                  <a:pt x="1104523" y="624689"/>
                </a:cubicBezTo>
                <a:cubicBezTo>
                  <a:pt x="1290119" y="639778"/>
                  <a:pt x="1584356" y="642796"/>
                  <a:pt x="1774479" y="624689"/>
                </a:cubicBezTo>
                <a:cubicBezTo>
                  <a:pt x="1964602" y="606582"/>
                  <a:pt x="2124546" y="564332"/>
                  <a:pt x="2245259" y="516047"/>
                </a:cubicBezTo>
                <a:cubicBezTo>
                  <a:pt x="2365972" y="467762"/>
                  <a:pt x="2423311" y="410423"/>
                  <a:pt x="2498756" y="334978"/>
                </a:cubicBezTo>
                <a:cubicBezTo>
                  <a:pt x="2574201" y="259533"/>
                  <a:pt x="2697932" y="63374"/>
                  <a:pt x="2697932" y="63374"/>
                </a:cubicBezTo>
                <a:lnTo>
                  <a:pt x="2697932" y="63374"/>
                </a:lnTo>
              </a:path>
            </a:pathLst>
          </a:custGeom>
          <a:noFill/>
          <a:ln w="38100">
            <a:headEnd type="arrow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2400" dirty="0">
              <a:latin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768909" y="1364209"/>
            <a:ext cx="6213168" cy="2103589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1867" b="1" i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An innovative operations concept</a:t>
            </a:r>
            <a:r>
              <a:rPr lang="en-US" sz="1867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: users access a work environment containing the data and resources required, as opposed to downloading and replicating the data ‘at home’. </a:t>
            </a:r>
            <a:br>
              <a:rPr lang="en-US" sz="1867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</a:br>
            <a:endParaRPr lang="en-US" sz="1867" dirty="0">
              <a:solidFill>
                <a:schemeClr val="bg1"/>
              </a:solidFill>
              <a:latin typeface="Calibri" panose="020F0502020204030204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US" sz="1867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  <a:sym typeface="Wingdings" pitchFamily="2" charset="2"/>
              </a:rPr>
              <a:t> </a:t>
            </a:r>
            <a:r>
              <a:rPr lang="en-US" sz="1867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a scenario for data intensive exploitation gradually complementing the traditional operations concept for the ground segment</a:t>
            </a:r>
            <a:endParaRPr lang="en-US" sz="1867" strike="sngStrike" dirty="0">
              <a:solidFill>
                <a:schemeClr val="bg1"/>
              </a:solidFill>
              <a:latin typeface="Calibri" panose="020F0502020204030204" pitchFamily="34" charset="0"/>
              <a:ea typeface="ＭＳ Ｐゴシック" pitchFamily="34" charset="-128"/>
            </a:endParaRPr>
          </a:p>
        </p:txBody>
      </p:sp>
      <p:sp>
        <p:nvSpPr>
          <p:cNvPr id="2052" name="Rectangle 2051"/>
          <p:cNvSpPr/>
          <p:nvPr/>
        </p:nvSpPr>
        <p:spPr>
          <a:xfrm>
            <a:off x="5767874" y="3070205"/>
            <a:ext cx="6214533" cy="3170483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i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Exploitation platform </a:t>
            </a:r>
          </a:p>
          <a:p>
            <a:pPr algn="ctr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=</a:t>
            </a:r>
            <a:r>
              <a:rPr lang="en-US" sz="2133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 </a:t>
            </a:r>
          </a:p>
          <a:p>
            <a:pPr algn="ctr">
              <a:defRPr/>
            </a:pPr>
            <a:r>
              <a:rPr lang="en-US" sz="2400" b="1" i="1" dirty="0">
                <a:solidFill>
                  <a:srgbClr val="FFFF00"/>
                </a:solidFill>
                <a:latin typeface="Calibri" panose="020F0502020204030204" pitchFamily="34" charset="0"/>
                <a:ea typeface="ＭＳ Ｐゴシック" pitchFamily="34" charset="-128"/>
              </a:rPr>
              <a:t>Virtual open and collaborative environment </a:t>
            </a:r>
          </a:p>
          <a:p>
            <a:pPr algn="ctr">
              <a:defRPr/>
            </a:pPr>
            <a:endParaRPr lang="en-US" sz="1867" b="1" i="1" dirty="0">
              <a:solidFill>
                <a:schemeClr val="bg1"/>
              </a:solidFill>
              <a:latin typeface="Calibri" panose="020F0502020204030204" pitchFamily="34" charset="0"/>
              <a:ea typeface="ＭＳ Ｐゴシック" pitchFamily="34" charset="-128"/>
            </a:endParaRPr>
          </a:p>
          <a:p>
            <a:pPr>
              <a:defRPr/>
            </a:pPr>
            <a:r>
              <a:rPr lang="en-US" sz="1867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bringing together: </a:t>
            </a:r>
          </a:p>
          <a:p>
            <a:pPr marL="241294" indent="-241294">
              <a:buFont typeface="Arial" pitchFamily="34" charset="0"/>
              <a:buChar char="•"/>
              <a:defRPr/>
            </a:pPr>
            <a:r>
              <a:rPr lang="en-GB" sz="1867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Data storage </a:t>
            </a:r>
            <a:r>
              <a:rPr lang="en-GB" sz="1867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(EO and non-EO data)</a:t>
            </a:r>
          </a:p>
          <a:p>
            <a:pPr marL="241294" indent="-241294">
              <a:buFont typeface="Arial" pitchFamily="34" charset="0"/>
              <a:buChar char="•"/>
              <a:defRPr/>
            </a:pPr>
            <a:r>
              <a:rPr lang="en-GB" sz="1867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Computing and </a:t>
            </a:r>
            <a:r>
              <a:rPr lang="en-GB" sz="1867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network resources, hosted processing</a:t>
            </a:r>
          </a:p>
          <a:p>
            <a:pPr marL="241294" indent="-241294">
              <a:buFont typeface="Arial" pitchFamily="34" charset="0"/>
              <a:buChar char="•"/>
              <a:defRPr/>
            </a:pPr>
            <a:r>
              <a:rPr lang="en-GB" sz="1867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Concurrent design </a:t>
            </a:r>
            <a:r>
              <a:rPr lang="en-GB" sz="1867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and test bench functions</a:t>
            </a:r>
          </a:p>
          <a:p>
            <a:pPr marL="241294" indent="-241294">
              <a:buFont typeface="Arial" pitchFamily="34" charset="0"/>
              <a:buChar char="•"/>
              <a:defRPr/>
            </a:pPr>
            <a:r>
              <a:rPr lang="en-GB" sz="1867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Collaborative tools </a:t>
            </a:r>
            <a:r>
              <a:rPr lang="en-GB" sz="1867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(processing tools, user toolboxes, …)</a:t>
            </a:r>
          </a:p>
          <a:p>
            <a:pPr marL="241294" indent="-241294">
              <a:buFont typeface="Arial" pitchFamily="34" charset="0"/>
              <a:buChar char="•"/>
              <a:defRPr/>
            </a:pPr>
            <a:r>
              <a:rPr lang="en-GB" sz="1867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Communication tools </a:t>
            </a:r>
            <a:r>
              <a:rPr lang="en-GB" sz="1867" dirty="0">
                <a:solidFill>
                  <a:schemeClr val="bg1"/>
                </a:solidFill>
                <a:latin typeface="Calibri" panose="020F0502020204030204" pitchFamily="34" charset="0"/>
                <a:ea typeface="ＭＳ Ｐゴシック" pitchFamily="34" charset="-128"/>
              </a:rPr>
              <a:t>(social network) and documentation</a:t>
            </a:r>
          </a:p>
        </p:txBody>
      </p:sp>
      <p:sp>
        <p:nvSpPr>
          <p:cNvPr id="2053" name="TextBox 2052"/>
          <p:cNvSpPr txBox="1">
            <a:spLocks noChangeArrowheads="1"/>
          </p:cNvSpPr>
          <p:nvPr/>
        </p:nvSpPr>
        <p:spPr bwMode="auto">
          <a:xfrm rot="-1186213">
            <a:off x="675053" y="3422441"/>
            <a:ext cx="1314784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t>Community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 rot="1307611">
            <a:off x="3484444" y="3527215"/>
            <a:ext cx="1493550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Verdana" pitchFamily="34" charset="0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>
              <a:lnSpc>
                <a:spcPct val="119000"/>
              </a:lnSpc>
              <a:spcBef>
                <a:spcPct val="20000"/>
              </a:spcBef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defRPr sz="1600">
                <a:solidFill>
                  <a:schemeClr val="bg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867">
                <a:solidFill>
                  <a:schemeClr val="tx1"/>
                </a:solidFill>
                <a:latin typeface="Calibri" pitchFamily="34" charset="0"/>
                <a:ea typeface="MS PGothic" pitchFamily="34" charset="-128"/>
              </a:rPr>
              <a:t>Collaboration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669" y="191871"/>
            <a:ext cx="10734684" cy="1061213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eaLnBrk="1" hangingPunct="1">
              <a:defRPr sz="2200" b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  <a:lvl2pPr eaLnBrk="1" hangingPunct="1">
              <a:defRPr sz="2200" b="1">
                <a:solidFill>
                  <a:schemeClr val="bg1"/>
                </a:solidFill>
              </a:defRPr>
            </a:lvl2pPr>
            <a:lvl3pPr eaLnBrk="1" hangingPunct="1">
              <a:defRPr sz="2200" b="1">
                <a:solidFill>
                  <a:schemeClr val="bg1"/>
                </a:solidFill>
              </a:defRPr>
            </a:lvl3pPr>
            <a:lvl4pPr eaLnBrk="1" hangingPunct="1">
              <a:defRPr sz="2200" b="1">
                <a:solidFill>
                  <a:schemeClr val="bg1"/>
                </a:solidFill>
              </a:defRPr>
            </a:lvl4pPr>
            <a:lvl5pPr eaLnBrk="1" hangingPunct="1">
              <a:defRPr sz="2200" b="1">
                <a:solidFill>
                  <a:schemeClr val="bg1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bg1"/>
                </a:solidFill>
              </a:defRPr>
            </a:lvl9pPr>
          </a:lstStyle>
          <a:p>
            <a:r>
              <a:rPr lang="en-US" sz="2933" b="1" dirty="0"/>
              <a:t>New model for working with EO data: The Biomass Mission Algorithm and Analysis Platform</a:t>
            </a:r>
          </a:p>
        </p:txBody>
      </p:sp>
    </p:spTree>
    <p:extLst>
      <p:ext uri="{BB962C8B-B14F-4D97-AF65-F5344CB8AC3E}">
        <p14:creationId xmlns:p14="http://schemas.microsoft.com/office/powerpoint/2010/main" val="35048372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C:\Users\Clement Albinet\Desktop\Nasa-logo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869" y="2522439"/>
            <a:ext cx="1131153" cy="968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Clement Albinet\Desktop\logo_biomas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9" t="38565" r="8497" b="38948"/>
          <a:stretch/>
        </p:blipFill>
        <p:spPr bwMode="auto">
          <a:xfrm>
            <a:off x="9963103" y="3123252"/>
            <a:ext cx="2183925" cy="61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1846545" y="5582365"/>
            <a:ext cx="7818679" cy="51373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rabicPeriod"/>
              <a:defRPr sz="16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227138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AutoNum type="alphaLcPeriod"/>
              <a:defRPr sz="1600">
                <a:solidFill>
                  <a:schemeClr val="bg2"/>
                </a:solidFill>
                <a:latin typeface="+mn-lt"/>
              </a:defRPr>
            </a:lvl2pPr>
            <a:lvl3pPr marL="1825625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3pPr>
            <a:lvl4pPr marL="2424113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4pPr>
            <a:lvl5pPr marL="30226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ctr">
              <a:buClrTx/>
              <a:buNone/>
            </a:pPr>
            <a:r>
              <a:rPr lang="en-GB" sz="2133" b="1" i="1" dirty="0">
                <a:solidFill>
                  <a:schemeClr val="tx1"/>
                </a:solidFill>
                <a:latin typeface="Calibri" panose="020F0502020204030204" pitchFamily="34" charset="0"/>
              </a:rPr>
              <a:t>Up to date data and algorithms      +       Collaborative community</a:t>
            </a:r>
          </a:p>
        </p:txBody>
      </p:sp>
      <p:pic>
        <p:nvPicPr>
          <p:cNvPr id="10" name="Picture 3" descr="C:\Users\Clement Albinet\Desktop\NISAR_Mission_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11" y="2375747"/>
            <a:ext cx="1650124" cy="82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DF45787C-177D-410A-841A-554F572ACBC6" descr="DD786376-BD0C-4340-81C3-66C73CF67AA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53" y="3753928"/>
            <a:ext cx="1466839" cy="6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A27ABBC1-1229-6640-9D52-F12F8E7253F7}"/>
              </a:ext>
            </a:extLst>
          </p:cNvPr>
          <p:cNvSpPr txBox="1"/>
          <p:nvPr/>
        </p:nvSpPr>
        <p:spPr>
          <a:xfrm>
            <a:off x="676763" y="64456"/>
            <a:ext cx="7640355" cy="4205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33" b="1" i="1" dirty="0">
                <a:latin typeface="Calibri" panose="020F0502020204030204" pitchFamily="34" charset="0"/>
              </a:rPr>
              <a:t>Unified user access to the functions of a joint ESA/NASA MAAP</a:t>
            </a:r>
          </a:p>
        </p:txBody>
      </p:sp>
      <p:pic>
        <p:nvPicPr>
          <p:cNvPr id="18" name="Picture 17" descr="C:\Users\Clement Albinet\Desktop\42_digital_logo_dark_blue_sign_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942" y="2523206"/>
            <a:ext cx="1620591" cy="10291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2C8CC6A-FBC2-A04C-9BF2-A15C35673C33}"/>
              </a:ext>
            </a:extLst>
          </p:cNvPr>
          <p:cNvSpPr/>
          <p:nvPr/>
        </p:nvSpPr>
        <p:spPr>
          <a:xfrm>
            <a:off x="333852" y="925863"/>
            <a:ext cx="11524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latin typeface="Calibri" panose="020F0502020204030204" pitchFamily="34" charset="0"/>
              </a:rPr>
              <a:t>Joint Mission Algorithm and Analysis Platform model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B91A33D-226F-8B42-9577-5ED7FDF3B3B3}"/>
              </a:ext>
            </a:extLst>
          </p:cNvPr>
          <p:cNvGrpSpPr/>
          <p:nvPr/>
        </p:nvGrpSpPr>
        <p:grpSpPr>
          <a:xfrm>
            <a:off x="2528074" y="1604481"/>
            <a:ext cx="7135853" cy="3904303"/>
            <a:chOff x="1765738" y="1156062"/>
            <a:chExt cx="5351890" cy="2928227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5F5E0D0F-65FD-9A43-8828-C55E803AA875}"/>
                </a:ext>
              </a:extLst>
            </p:cNvPr>
            <p:cNvSpPr/>
            <p:nvPr/>
          </p:nvSpPr>
          <p:spPr>
            <a:xfrm>
              <a:off x="1765738" y="1156062"/>
              <a:ext cx="3647137" cy="2928227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0FB5D7B1-36A2-514B-94FE-8374DDFE2B82}"/>
                </a:ext>
              </a:extLst>
            </p:cNvPr>
            <p:cNvSpPr/>
            <p:nvPr/>
          </p:nvSpPr>
          <p:spPr>
            <a:xfrm>
              <a:off x="3470491" y="1156062"/>
              <a:ext cx="3647137" cy="2928227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3D20CA2-135A-0A45-AA8D-B3CEBEB64E67}"/>
              </a:ext>
            </a:extLst>
          </p:cNvPr>
          <p:cNvSpPr txBox="1"/>
          <p:nvPr/>
        </p:nvSpPr>
        <p:spPr>
          <a:xfrm>
            <a:off x="2977901" y="3627571"/>
            <a:ext cx="15240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67" dirty="0"/>
              <a:t>Data and </a:t>
            </a:r>
            <a:r>
              <a:rPr lang="fr-FR" sz="1867" dirty="0" err="1"/>
              <a:t>computing</a:t>
            </a:r>
            <a:endParaRPr lang="fr-FR" sz="1867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1AABDAD-432E-AB45-8D72-1D464B33796E}"/>
              </a:ext>
            </a:extLst>
          </p:cNvPr>
          <p:cNvSpPr txBox="1"/>
          <p:nvPr/>
        </p:nvSpPr>
        <p:spPr>
          <a:xfrm>
            <a:off x="7672205" y="3627571"/>
            <a:ext cx="152400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67" dirty="0"/>
              <a:t>Data and </a:t>
            </a:r>
            <a:r>
              <a:rPr lang="fr-FR" sz="1867" dirty="0" err="1"/>
              <a:t>computing</a:t>
            </a:r>
            <a:endParaRPr lang="fr-FR" sz="1867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A12CD78C-2DB9-ED43-B839-01C5569BD828}"/>
              </a:ext>
            </a:extLst>
          </p:cNvPr>
          <p:cNvSpPr txBox="1"/>
          <p:nvPr/>
        </p:nvSpPr>
        <p:spPr>
          <a:xfrm>
            <a:off x="5300472" y="2646551"/>
            <a:ext cx="1591056" cy="159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MAAP</a:t>
            </a:r>
          </a:p>
          <a:p>
            <a:pPr algn="ctr"/>
            <a:endParaRPr lang="fr-FR" sz="933" dirty="0"/>
          </a:p>
          <a:p>
            <a:pPr algn="ctr"/>
            <a:r>
              <a:rPr lang="fr-FR" sz="1867" dirty="0"/>
              <a:t>Joint </a:t>
            </a:r>
            <a:r>
              <a:rPr lang="fr-FR" sz="1867" dirty="0" err="1"/>
              <a:t>access</a:t>
            </a:r>
            <a:r>
              <a:rPr lang="fr-FR" sz="1867" dirty="0"/>
              <a:t> to data and </a:t>
            </a:r>
            <a:r>
              <a:rPr lang="fr-FR" sz="1867" dirty="0" err="1"/>
              <a:t>algorithms</a:t>
            </a:r>
            <a:endParaRPr lang="fr-FR" sz="1867" dirty="0"/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5A5B03A8-39D2-2A44-86E2-8C652DBC809C}"/>
              </a:ext>
            </a:extLst>
          </p:cNvPr>
          <p:cNvSpPr txBox="1"/>
          <p:nvPr/>
        </p:nvSpPr>
        <p:spPr>
          <a:xfrm rot="21146518">
            <a:off x="9630155" y="1644703"/>
            <a:ext cx="2432152" cy="10770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en-GB" sz="2133" b="1" i="1" dirty="0">
                <a:latin typeface="Calibri" panose="020F0502020204030204" pitchFamily="34" charset="0"/>
              </a:rPr>
              <a:t>Approved during bilateral ESA-NASA meeting!</a:t>
            </a:r>
          </a:p>
        </p:txBody>
      </p:sp>
      <p:pic>
        <p:nvPicPr>
          <p:cNvPr id="21" name="Picture 8" descr="C:\Users\Clement Albinet\Desktop\Nasa-logo.gif">
            <a:extLst>
              <a:ext uri="{FF2B5EF4-FFF2-40B4-BE49-F238E27FC236}">
                <a16:creationId xmlns:a16="http://schemas.microsoft.com/office/drawing/2014/main" id="{8ECE8824-A74D-D046-A3FC-A1D414C62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444" y="57101"/>
            <a:ext cx="1166965" cy="99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67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A817726-9D2A-284F-9038-B2BD03B8956D}"/>
              </a:ext>
            </a:extLst>
          </p:cNvPr>
          <p:cNvSpPr txBox="1">
            <a:spLocks/>
          </p:cNvSpPr>
          <p:nvPr/>
        </p:nvSpPr>
        <p:spPr>
          <a:xfrm>
            <a:off x="8406675" y="2521443"/>
            <a:ext cx="3564608" cy="26330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380990" indent="-380990">
              <a:buFont typeface="Arial" pitchFamily="34" charset="0"/>
              <a:buChar char="•"/>
            </a:pPr>
            <a:r>
              <a:rPr lang="en-US" sz="2133" kern="0" dirty="0">
                <a:solidFill>
                  <a:schemeClr val="tx1"/>
                </a:solidFill>
                <a:latin typeface="Calibri" panose="020F0502020204030204" pitchFamily="34" charset="0"/>
              </a:rPr>
              <a:t>ESA mission</a:t>
            </a:r>
          </a:p>
          <a:p>
            <a:pPr marL="380990" indent="-380990">
              <a:buFont typeface="Arial" pitchFamily="34" charset="0"/>
              <a:buChar char="•"/>
            </a:pPr>
            <a:r>
              <a:rPr lang="en-US" sz="2133" kern="0" dirty="0">
                <a:solidFill>
                  <a:schemeClr val="tx1"/>
                </a:solidFill>
                <a:latin typeface="Calibri" panose="020F0502020204030204" pitchFamily="34" charset="0"/>
              </a:rPr>
              <a:t>First fully polarimetric     P-band SAR in Space</a:t>
            </a:r>
          </a:p>
          <a:p>
            <a:pPr marL="380990" indent="-380990">
              <a:buFont typeface="Arial" pitchFamily="34" charset="0"/>
              <a:buChar char="•"/>
            </a:pPr>
            <a:r>
              <a:rPr lang="en-US" sz="2133" b="1" kern="0" dirty="0">
                <a:solidFill>
                  <a:schemeClr val="tx1"/>
                </a:solidFill>
                <a:latin typeface="Calibri" panose="020F0502020204030204" pitchFamily="34" charset="0"/>
              </a:rPr>
              <a:t>Global maps of forest biomass and forest height</a:t>
            </a:r>
          </a:p>
          <a:p>
            <a:pPr marL="380990" indent="-380990">
              <a:buFont typeface="Arial" pitchFamily="34" charset="0"/>
              <a:buChar char="•"/>
            </a:pPr>
            <a:r>
              <a:rPr lang="en-US" sz="2133" kern="0" dirty="0">
                <a:solidFill>
                  <a:schemeClr val="tx1"/>
                </a:solidFill>
                <a:latin typeface="Calibri" panose="020F0502020204030204" pitchFamily="34" charset="0"/>
              </a:rPr>
              <a:t>Launch planned in 2022</a:t>
            </a:r>
          </a:p>
        </p:txBody>
      </p:sp>
      <p:pic>
        <p:nvPicPr>
          <p:cNvPr id="4" name="Picture 2" descr="C:\Users\Clement Albinet\Desktop\logo_biomass.jpg">
            <a:extLst>
              <a:ext uri="{FF2B5EF4-FFF2-40B4-BE49-F238E27FC236}">
                <a16:creationId xmlns:a16="http://schemas.microsoft.com/office/drawing/2014/main" id="{D111DABD-297F-9440-A99E-D458681D2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9" t="38565" r="8497" b="38948"/>
          <a:stretch/>
        </p:blipFill>
        <p:spPr bwMode="auto">
          <a:xfrm>
            <a:off x="8821933" y="1649312"/>
            <a:ext cx="2734091" cy="77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Clement Albinet\Desktop\NISAR_Mission_Logo.png">
            <a:extLst>
              <a:ext uri="{FF2B5EF4-FFF2-40B4-BE49-F238E27FC236}">
                <a16:creationId xmlns:a16="http://schemas.microsoft.com/office/drawing/2014/main" id="{026898FA-021F-174A-89FE-0C62FC286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743" y="1345039"/>
            <a:ext cx="2051259" cy="1037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DF45787C-177D-410A-841A-554F572ACBC6" descr="DD786376-BD0C-4340-81C3-66C73CF67AA4">
            <a:extLst>
              <a:ext uri="{FF2B5EF4-FFF2-40B4-BE49-F238E27FC236}">
                <a16:creationId xmlns:a16="http://schemas.microsoft.com/office/drawing/2014/main" id="{C85C3C76-9E02-BE49-ABB2-5E699FB77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795" y="1594078"/>
            <a:ext cx="1862800" cy="82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0D60BDC-A9CB-D244-8B07-972C4F48C861}"/>
              </a:ext>
            </a:extLst>
          </p:cNvPr>
          <p:cNvSpPr txBox="1">
            <a:spLocks/>
          </p:cNvSpPr>
          <p:nvPr/>
        </p:nvSpPr>
        <p:spPr bwMode="auto">
          <a:xfrm>
            <a:off x="3896527" y="2521443"/>
            <a:ext cx="4305364" cy="3445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60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08038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buNone/>
              <a:defRPr sz="1600">
                <a:solidFill>
                  <a:schemeClr val="bg2"/>
                </a:solidFill>
                <a:latin typeface="Verdana"/>
                <a:cs typeface="Verdana"/>
              </a:defRPr>
            </a:lvl2pPr>
            <a:lvl3pPr marL="1406525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buNone/>
              <a:defRPr sz="1600">
                <a:solidFill>
                  <a:schemeClr val="bg2"/>
                </a:solidFill>
                <a:latin typeface="Verdana"/>
                <a:cs typeface="Verdana"/>
              </a:defRPr>
            </a:lvl3pPr>
            <a:lvl4pPr marL="200501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buNone/>
              <a:defRPr sz="1600">
                <a:solidFill>
                  <a:schemeClr val="bg2"/>
                </a:solidFill>
                <a:latin typeface="Verdana"/>
                <a:cs typeface="Verdana"/>
              </a:defRPr>
            </a:lvl4pPr>
            <a:lvl5pPr marL="26035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buNone/>
              <a:defRPr sz="1600">
                <a:solidFill>
                  <a:schemeClr val="bg2"/>
                </a:solidFill>
                <a:latin typeface="Verdan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kern="0" dirty="0">
                <a:solidFill>
                  <a:schemeClr val="tx1"/>
                </a:solidFill>
                <a:latin typeface="Calibri" panose="020F0502020204030204" pitchFamily="34" charset="0"/>
              </a:rPr>
              <a:t>NASA-ISRO mission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kern="0" dirty="0">
                <a:solidFill>
                  <a:schemeClr val="tx1"/>
                </a:solidFill>
                <a:latin typeface="Calibri" panose="020F0502020204030204" pitchFamily="34" charset="0"/>
              </a:rPr>
              <a:t>L- spaceborne SAR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b="1" kern="0" dirty="0">
                <a:solidFill>
                  <a:schemeClr val="tx1"/>
                </a:solidFill>
                <a:latin typeface="Calibri" panose="020F0502020204030204" pitchFamily="34" charset="0"/>
              </a:rPr>
              <a:t>Ecosystem disturbances, ice-sheet collapse, and natural hazards such as earthquakes, tsunamis, volcanoes and landslides</a:t>
            </a:r>
            <a:r>
              <a:rPr lang="en-US" sz="2133" kern="0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kern="0" dirty="0">
                <a:solidFill>
                  <a:schemeClr val="tx1"/>
                </a:solidFill>
                <a:latin typeface="Calibri" panose="020F0502020204030204" pitchFamily="34" charset="0"/>
              </a:rPr>
              <a:t>Launch planned in 2022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D1529F-81EF-A340-A336-DAD5A0C4BA97}"/>
              </a:ext>
            </a:extLst>
          </p:cNvPr>
          <p:cNvSpPr txBox="1">
            <a:spLocks/>
          </p:cNvSpPr>
          <p:nvPr/>
        </p:nvSpPr>
        <p:spPr bwMode="auto">
          <a:xfrm>
            <a:off x="185783" y="2521443"/>
            <a:ext cx="3710744" cy="305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160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08038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buNone/>
              <a:defRPr sz="1600">
                <a:solidFill>
                  <a:schemeClr val="bg2"/>
                </a:solidFill>
                <a:latin typeface="Verdana"/>
                <a:cs typeface="Verdana"/>
              </a:defRPr>
            </a:lvl2pPr>
            <a:lvl3pPr marL="1406525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buNone/>
              <a:defRPr sz="1600">
                <a:solidFill>
                  <a:schemeClr val="bg2"/>
                </a:solidFill>
                <a:latin typeface="Verdana"/>
                <a:cs typeface="Verdana"/>
              </a:defRPr>
            </a:lvl3pPr>
            <a:lvl4pPr marL="2005013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buNone/>
              <a:defRPr sz="1600">
                <a:solidFill>
                  <a:schemeClr val="bg2"/>
                </a:solidFill>
                <a:latin typeface="Verdana"/>
                <a:cs typeface="Verdana"/>
              </a:defRPr>
            </a:lvl4pPr>
            <a:lvl5pPr marL="26035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/>
              <a:buNone/>
              <a:defRPr sz="1600">
                <a:solidFill>
                  <a:schemeClr val="bg2"/>
                </a:solidFill>
                <a:latin typeface="Verdan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kern="0" dirty="0">
                <a:solidFill>
                  <a:schemeClr val="tx1"/>
                </a:solidFill>
                <a:latin typeface="Calibri" panose="020F0502020204030204" pitchFamily="34" charset="0"/>
              </a:rPr>
              <a:t>NASA mission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kern="0" dirty="0">
                <a:solidFill>
                  <a:schemeClr val="tx1"/>
                </a:solidFill>
                <a:latin typeface="Calibri" panose="020F0502020204030204" pitchFamily="34" charset="0"/>
              </a:rPr>
              <a:t>space-borne LIDAR on ISS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b="1" kern="0" dirty="0">
                <a:solidFill>
                  <a:schemeClr val="tx1"/>
                </a:solidFill>
                <a:latin typeface="Calibri" panose="020F0502020204030204" pitchFamily="34" charset="0"/>
              </a:rPr>
              <a:t>Vertical structure of Earth's tropical and temperate forests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>
                <a:solidFill>
                  <a:schemeClr val="tx1"/>
                </a:solidFill>
                <a:latin typeface="Calibri" panose="020F0502020204030204" pitchFamily="34" charset="0"/>
              </a:rPr>
              <a:t>Launched in December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1012E8-CA97-7040-A103-09BDE61C3419}"/>
              </a:ext>
            </a:extLst>
          </p:cNvPr>
          <p:cNvSpPr/>
          <p:nvPr/>
        </p:nvSpPr>
        <p:spPr>
          <a:xfrm>
            <a:off x="340685" y="129157"/>
            <a:ext cx="58880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>
                <a:latin typeface="Calibri" panose="020F0502020204030204" pitchFamily="34" charset="0"/>
              </a:rPr>
              <a:t>3 innovative missions, 1 goal</a:t>
            </a:r>
          </a:p>
        </p:txBody>
      </p:sp>
    </p:spTree>
    <p:extLst>
      <p:ext uri="{BB962C8B-B14F-4D97-AF65-F5344CB8AC3E}">
        <p14:creationId xmlns:p14="http://schemas.microsoft.com/office/powerpoint/2010/main" val="272253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310437" y="122582"/>
            <a:ext cx="11218279" cy="737829"/>
          </a:xfrm>
        </p:spPr>
        <p:txBody>
          <a:bodyPr/>
          <a:lstStyle/>
          <a:p>
            <a:r>
              <a:rPr lang="de-DE" dirty="0" smtClean="0"/>
              <a:t>Copernicus </a:t>
            </a:r>
            <a:r>
              <a:rPr lang="de-DE" dirty="0"/>
              <a:t>Space </a:t>
            </a:r>
            <a:r>
              <a:rPr lang="de-DE" dirty="0" err="1"/>
              <a:t>Component</a:t>
            </a:r>
            <a:r>
              <a:rPr lang="de-DE" dirty="0"/>
              <a:t>   </a:t>
            </a:r>
            <a:r>
              <a:rPr lang="de-DE" dirty="0" smtClean="0"/>
              <a:t>@ Space19+</a:t>
            </a:r>
            <a:endParaRPr lang="de-DE" dirty="0"/>
          </a:p>
        </p:txBody>
      </p:sp>
      <p:sp>
        <p:nvSpPr>
          <p:cNvPr id="6" name="Rounded Rectangle 16"/>
          <p:cNvSpPr/>
          <p:nvPr/>
        </p:nvSpPr>
        <p:spPr>
          <a:xfrm>
            <a:off x="190508" y="899992"/>
            <a:ext cx="11838209" cy="5275336"/>
          </a:xfrm>
          <a:prstGeom prst="roundRect">
            <a:avLst>
              <a:gd name="adj" fmla="val 573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47997" rIns="121912" bIns="60956" rtlCol="0" anchor="t" anchorCtr="0"/>
          <a:lstStyle/>
          <a:p>
            <a:pPr algn="ctr" defTabSz="12190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“High Priority Candidate Missions”</a:t>
            </a:r>
          </a:p>
        </p:txBody>
      </p:sp>
      <p:pic>
        <p:nvPicPr>
          <p:cNvPr id="7" name="Picture 2" descr="C:\Users\ALAHCEM\Downloads\PIA12339 Croppe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834" y="1711565"/>
            <a:ext cx="2348911" cy="1320860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8" name="Picture 4" descr="Afbeeldingsresultaat voor cryosa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18" y="3210798"/>
            <a:ext cx="2347527" cy="1321263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" name="Picture 5" descr="C:\Users\ALAHCEM\Downloads\Untitled Cropped (1)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17" y="4706775"/>
            <a:ext cx="2347527" cy="1318660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graphicFrame>
        <p:nvGraphicFramePr>
          <p:cNvPr id="13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721169"/>
              </p:ext>
            </p:extLst>
          </p:nvPr>
        </p:nvGraphicFramePr>
        <p:xfrm>
          <a:off x="230678" y="1603580"/>
          <a:ext cx="11856726" cy="486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4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0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4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87147">
                  <a:extLst>
                    <a:ext uri="{9D8B030D-6E8A-4147-A177-3AD203B41FA5}">
                      <a16:colId xmlns:a16="http://schemas.microsoft.com/office/drawing/2014/main" val="664230087"/>
                    </a:ext>
                  </a:extLst>
                </a:gridCol>
              </a:tblGrid>
              <a:tr h="1544320"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700" b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100" b="0" baseline="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CO2M </a:t>
                      </a:r>
                      <a:r>
                        <a:rPr lang="en-GB" sz="21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</a:t>
                      </a:r>
                      <a:r>
                        <a:rPr lang="en-GB" sz="2100" b="0" baseline="-25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br>
                        <a:rPr lang="en-GB" sz="2100" b="0" baseline="-250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GB" sz="210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Imaging spectrometer</a:t>
                      </a:r>
                      <a:endParaRPr lang="en-GB" sz="2100" b="0" baseline="-250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Monitoring of anthropogenic CO2 emissions at regional and local level (cities / industrial plants)</a:t>
                      </a:r>
                    </a:p>
                    <a:p>
                      <a:pPr algn="l"/>
                      <a:endParaRPr lang="en-US" sz="1900" b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Instrument: Spectrometer, Cloud Imager, Multi-angle Polarimeter</a:t>
                      </a:r>
                      <a:br>
                        <a:rPr lang="da-DK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6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resolution</a:t>
                      </a:r>
                      <a:r>
                        <a:rPr lang="de-DE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ca. 2x2 km²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revisit</a:t>
                      </a:r>
                      <a:r>
                        <a:rPr lang="de-DE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3 </a:t>
                      </a:r>
                      <a:r>
                        <a:rPr lang="de-DE" sz="16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</a:t>
                      </a:r>
                      <a:r>
                        <a:rPr lang="de-DE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@ 40°N</a:t>
                      </a:r>
                      <a:br>
                        <a:rPr lang="de-DE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Start: 2025/26</a:t>
                      </a:r>
                      <a:endParaRPr lang="en-GB" sz="16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160">
                <a:tc>
                  <a:txBody>
                    <a:bodyPr/>
                    <a:lstStyle/>
                    <a:p>
                      <a:pPr marL="0" marR="0" lvl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7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PICE/CRISTAL</a:t>
                      </a:r>
                    </a:p>
                    <a:p>
                      <a:pPr marL="0" marR="0" lvl="0" indent="0" algn="ctr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polar</a:t>
                      </a:r>
                    </a:p>
                    <a:p>
                      <a:pPr marL="0" marR="0" lvl="0" indent="0" algn="ctr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Ice &amp; snow</a:t>
                      </a:r>
                    </a:p>
                    <a:p>
                      <a:pPr marL="0" marR="0" lvl="0" indent="0" algn="ctr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topography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Monitoring sea ice concentrations in the Arctic</a:t>
                      </a:r>
                      <a:endParaRPr lang="de-DE" sz="19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Instrument: Radar-Altimeter, </a:t>
                      </a:r>
                      <a:r>
                        <a:rPr lang="de-DE" sz="16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Radiom</a:t>
                      </a:r>
                      <a:r>
                        <a:rPr lang="de-DE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resolution</a:t>
                      </a:r>
                      <a:r>
                        <a:rPr lang="de-DE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20m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revisit</a:t>
                      </a:r>
                      <a:r>
                        <a:rPr lang="de-DE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365 </a:t>
                      </a:r>
                      <a:r>
                        <a:rPr lang="de-DE" sz="16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</a:t>
                      </a:r>
                      <a:r>
                        <a:rPr lang="de-DE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de-DE" sz="16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with</a:t>
                      </a:r>
                      <a:r>
                        <a:rPr lang="de-DE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 Satellit)</a:t>
                      </a:r>
                      <a:r>
                        <a:rPr lang="de-DE" sz="1600" b="0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Start: 2026/27</a:t>
                      </a:r>
                      <a:endParaRPr lang="en-GB" sz="27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800"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7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CIMR</a:t>
                      </a:r>
                      <a:br>
                        <a:rPr lang="en-GB" sz="2100" b="0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GB" sz="21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Passive microwave</a:t>
                      </a: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Measures</a:t>
                      </a:r>
                      <a:r>
                        <a:rPr lang="en-US" sz="1900" b="0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the t</a:t>
                      </a:r>
                      <a:r>
                        <a:rPr lang="en-US" sz="19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hickness of ice sheets and sea ice as well as snow depths for climate change applications</a:t>
                      </a:r>
                    </a:p>
                    <a:p>
                      <a:pPr algn="l"/>
                      <a:endParaRPr lang="en-US" sz="19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en-GB" sz="19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Instrument: Microwave-Radiometer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resolution</a:t>
                      </a:r>
                      <a:r>
                        <a:rPr lang="en-GB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5km </a:t>
                      </a:r>
                      <a:r>
                        <a:rPr lang="en-GB" sz="16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Seaice</a:t>
                      </a:r>
                      <a:r>
                        <a:rPr lang="en-GB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15km SST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revisit:</a:t>
                      </a:r>
                      <a:r>
                        <a:rPr lang="en-GB" sz="1600" b="0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&lt; daily</a:t>
                      </a:r>
                      <a:br>
                        <a:rPr lang="en-GB" sz="1600" b="0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GB" sz="1600" b="0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Start: 2028</a:t>
                      </a:r>
                      <a:endParaRPr lang="en-GB" sz="16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7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42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310437" y="122582"/>
            <a:ext cx="11218279" cy="737829"/>
          </a:xfrm>
        </p:spPr>
        <p:txBody>
          <a:bodyPr/>
          <a:lstStyle/>
          <a:p>
            <a:r>
              <a:rPr lang="de-DE" dirty="0" smtClean="0"/>
              <a:t>Copernicus </a:t>
            </a:r>
            <a:r>
              <a:rPr lang="de-DE" dirty="0"/>
              <a:t>Space </a:t>
            </a:r>
            <a:r>
              <a:rPr lang="de-DE" dirty="0" err="1"/>
              <a:t>Component</a:t>
            </a:r>
            <a:r>
              <a:rPr lang="de-DE" dirty="0"/>
              <a:t>   </a:t>
            </a:r>
            <a:r>
              <a:rPr lang="de-DE" dirty="0" smtClean="0"/>
              <a:t>@ Space19+</a:t>
            </a:r>
            <a:endParaRPr lang="de-DE" dirty="0"/>
          </a:p>
        </p:txBody>
      </p:sp>
      <p:sp>
        <p:nvSpPr>
          <p:cNvPr id="6" name="Rounded Rectangle 16"/>
          <p:cNvSpPr/>
          <p:nvPr/>
        </p:nvSpPr>
        <p:spPr>
          <a:xfrm>
            <a:off x="190508" y="899992"/>
            <a:ext cx="11838209" cy="5275336"/>
          </a:xfrm>
          <a:prstGeom prst="roundRect">
            <a:avLst>
              <a:gd name="adj" fmla="val 5730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2" tIns="47997" rIns="121912" bIns="60956" rtlCol="0" anchor="t" anchorCtr="0"/>
          <a:lstStyle/>
          <a:p>
            <a:pPr algn="ctr" defTabSz="12190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 Priority Candidate Missions</a:t>
            </a:r>
          </a:p>
        </p:txBody>
      </p:sp>
      <p:pic>
        <p:nvPicPr>
          <p:cNvPr id="10" name="Picture 3" descr="C:\Users\ALAHCEM\Desktop\lsar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60" y="4706775"/>
            <a:ext cx="2348909" cy="1318660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1" name="Picture 4" descr="C:\Users\ALAHCEM\Desktop\orb000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60" y="3210798"/>
            <a:ext cx="2348909" cy="1321263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2" name="Picture 2" descr="Afbeeldingsresultaat voor landsat surface temperatur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60" y="1711565"/>
            <a:ext cx="2348909" cy="1320860"/>
          </a:xfrm>
          <a:prstGeom prst="roundRect">
            <a:avLst>
              <a:gd name="adj" fmla="val 8594"/>
            </a:avLst>
          </a:prstGeom>
          <a:noFill/>
          <a:ln w="190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/>
        </p:spPr>
      </p:pic>
      <p:graphicFrame>
        <p:nvGraphicFramePr>
          <p:cNvPr id="13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9572845"/>
              </p:ext>
            </p:extLst>
          </p:nvPr>
        </p:nvGraphicFramePr>
        <p:xfrm>
          <a:off x="1" y="1508788"/>
          <a:ext cx="12178145" cy="47821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5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545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23855">
                  <a:extLst>
                    <a:ext uri="{9D8B030D-6E8A-4147-A177-3AD203B41FA5}">
                      <a16:colId xmlns:a16="http://schemas.microsoft.com/office/drawing/2014/main" val="664230087"/>
                    </a:ext>
                  </a:extLst>
                </a:gridCol>
              </a:tblGrid>
              <a:tr h="1498130"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700" b="0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LSTM</a:t>
                      </a:r>
                      <a:br>
                        <a:rPr lang="en-GB" sz="2100" b="0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GB" sz="21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surface temperature</a:t>
                      </a:r>
                    </a:p>
                    <a:p>
                      <a:pPr algn="l"/>
                      <a:endParaRPr lang="en-GB" sz="2100" b="0" baseline="-25000" dirty="0" smtClean="0"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Evapotranspiration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agricultural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applications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etc.</a:t>
                      </a:r>
                      <a:endParaRPr lang="en-GB" sz="19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Instrument: VIS/NIR/SWIR/TIR</a:t>
                      </a:r>
                      <a:br>
                        <a:rPr lang="en-GB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Res: &lt;50m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Revisit</a:t>
                      </a: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1-3 Days</a:t>
                      </a:r>
                      <a:b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Start: 2027</a:t>
                      </a:r>
                      <a:endParaRPr lang="en-GB" sz="18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7485">
                <a:tc>
                  <a:txBody>
                    <a:bodyPr/>
                    <a:lstStyle/>
                    <a:p>
                      <a:pPr marL="0" marR="0" lvl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27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Chime</a:t>
                      </a:r>
                      <a:r>
                        <a:rPr lang="en-GB" sz="21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/>
                      </a:r>
                      <a:br>
                        <a:rPr lang="en-GB" sz="21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en-GB" sz="21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Hyperspectral</a:t>
                      </a:r>
                    </a:p>
                    <a:p>
                      <a:pPr marL="0" marR="0" lvl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mission</a:t>
                      </a:r>
                      <a:endParaRPr kumimoji="0" lang="en-GB" sz="2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Resource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&amp;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management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e.g.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Agriculture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nutrients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soil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mineral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raw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materials</a:t>
                      </a:r>
                      <a:r>
                        <a:rPr lang="de-DE" sz="1900" b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de-DE" sz="1900" b="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etc</a:t>
                      </a:r>
                      <a:endParaRPr lang="en-GB" sz="19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Instrument: </a:t>
                      </a:r>
                      <a:r>
                        <a:rPr lang="de-DE" sz="18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Spectrometer</a:t>
                      </a: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b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400 - 2500nm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Res: 	30 m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Revisit</a:t>
                      </a: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11,5</a:t>
                      </a:r>
                      <a:r>
                        <a:rPr lang="de-DE" sz="1800" b="0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Days </a:t>
                      </a: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(2 </a:t>
                      </a:r>
                      <a:r>
                        <a:rPr lang="de-DE" sz="18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Sats</a:t>
                      </a: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b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Start: 2027/28</a:t>
                      </a:r>
                      <a:endParaRPr lang="en-GB" sz="18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0507"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7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kern="1200" dirty="0" smtClean="0"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ROSE L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1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L-Band SAR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1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9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Vegetation </a:t>
                      </a:r>
                      <a:r>
                        <a:rPr lang="de-DE" sz="19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parameters</a:t>
                      </a:r>
                      <a:r>
                        <a:rPr lang="de-DE" sz="19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</a:t>
                      </a:r>
                      <a:r>
                        <a:rPr lang="de-DE" sz="19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especially</a:t>
                      </a:r>
                      <a:r>
                        <a:rPr lang="de-DE" sz="19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9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forest</a:t>
                      </a:r>
                      <a:r>
                        <a:rPr lang="de-DE" sz="19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), </a:t>
                      </a:r>
                      <a:r>
                        <a:rPr lang="de-DE" sz="19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soil</a:t>
                      </a:r>
                      <a:r>
                        <a:rPr lang="de-DE" sz="19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9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movements</a:t>
                      </a:r>
                      <a:r>
                        <a:rPr lang="de-DE" sz="19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etc.</a:t>
                      </a:r>
                    </a:p>
                    <a:p>
                      <a:pPr algn="ctr"/>
                      <a:endParaRPr lang="de-DE" sz="19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GB" sz="19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Instrument: L-Band SAR (voll polarisiert)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Res:</a:t>
                      </a:r>
                      <a:r>
                        <a:rPr lang="de-DE" sz="1800" b="0" kern="120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50m²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Revisit</a:t>
                      </a: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  <a:r>
                        <a:rPr lang="de-DE" sz="18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every</a:t>
                      </a: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6 </a:t>
                      </a:r>
                      <a:r>
                        <a:rPr lang="de-DE" sz="18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days</a:t>
                      </a: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(2 </a:t>
                      </a:r>
                      <a:r>
                        <a:rPr lang="de-DE" sz="1800" b="0" kern="1200" dirty="0" err="1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Sats</a:t>
                      </a: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b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de-DE" sz="1800" b="0" kern="12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Start: 2025/26</a:t>
                      </a:r>
                    </a:p>
                    <a:p>
                      <a:pPr marL="0" marR="0" indent="0" algn="l" defTabSz="68568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kern="12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711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2884" y="254455"/>
            <a:ext cx="1173757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/>
              <a:t>ESA EO data have always been since the very beginning “</a:t>
            </a:r>
            <a:r>
              <a:rPr lang="en-US" sz="2800" b="1" dirty="0" smtClean="0"/>
              <a:t>free</a:t>
            </a:r>
            <a:r>
              <a:rPr lang="en-US" sz="2800" dirty="0" smtClean="0"/>
              <a:t>” and easily accessible for research and training purpose, also outside ESA MS, the only real restriction related to the amount of data (users had to submit a request, explaining the purpose of their request, the processing SW, etc.)</a:t>
            </a:r>
          </a:p>
          <a:p>
            <a:pPr lvl="0"/>
            <a:endParaRPr lang="en-US" sz="2800" dirty="0"/>
          </a:p>
          <a:p>
            <a:pPr lvl="0"/>
            <a:r>
              <a:rPr lang="en-US" sz="2800" dirty="0" smtClean="0"/>
              <a:t>Nowadays, both </a:t>
            </a:r>
            <a:r>
              <a:rPr lang="en-US" sz="2800" b="1" dirty="0" smtClean="0"/>
              <a:t>EO data from Copernicus and from ESA </a:t>
            </a:r>
            <a:r>
              <a:rPr lang="en-US" sz="2800" dirty="0" smtClean="0"/>
              <a:t>are free and basically open, however </a:t>
            </a:r>
            <a:r>
              <a:rPr lang="en-US" sz="2800" b="1" dirty="0" smtClean="0"/>
              <a:t>the procedure for data access is not the same </a:t>
            </a:r>
            <a:r>
              <a:rPr lang="en-US" sz="2800" dirty="0" smtClean="0"/>
              <a:t>in the 2 cases:</a:t>
            </a:r>
          </a:p>
          <a:p>
            <a:pPr lvl="0"/>
            <a:endParaRPr lang="en-US" sz="2800" dirty="0"/>
          </a:p>
          <a:p>
            <a:pPr lvl="0"/>
            <a:r>
              <a:rPr lang="en-US" sz="2800" b="1" dirty="0" smtClean="0">
                <a:solidFill>
                  <a:srgbClr val="FF0000"/>
                </a:solidFill>
              </a:rPr>
              <a:t>COPERNICUS data</a:t>
            </a:r>
            <a:r>
              <a:rPr lang="en-US" sz="2800" dirty="0" smtClean="0"/>
              <a:t>:  Sentinel data hub (plus a number of other servers), free and open to all users        </a:t>
            </a:r>
          </a:p>
          <a:p>
            <a:pPr lvl="0"/>
            <a:endParaRPr lang="en-US" sz="2800" dirty="0" smtClean="0"/>
          </a:p>
          <a:p>
            <a:pPr lvl="0"/>
            <a:r>
              <a:rPr lang="en-US" sz="2800" b="1" dirty="0">
                <a:solidFill>
                  <a:srgbClr val="FF0000"/>
                </a:solidFill>
              </a:rPr>
              <a:t>ESA EO data access</a:t>
            </a:r>
            <a:r>
              <a:rPr lang="en-US" sz="2800" dirty="0" smtClean="0"/>
              <a:t>:  most data are freely accessible, only a part needing a registration </a:t>
            </a:r>
            <a:r>
              <a:rPr lang="en-US" sz="2800" dirty="0" smtClean="0"/>
              <a:t>and/or </a:t>
            </a:r>
            <a:r>
              <a:rPr lang="en-US" sz="2800" dirty="0" smtClean="0"/>
              <a:t>project submission.  </a:t>
            </a:r>
            <a:r>
              <a:rPr lang="en-US" sz="2800" b="1" dirty="0"/>
              <a:t>R</a:t>
            </a:r>
            <a:r>
              <a:rPr lang="en-US" sz="2800" b="1" dirty="0" smtClean="0"/>
              <a:t>estrictions </a:t>
            </a:r>
            <a:r>
              <a:rPr lang="en-US" sz="2800" dirty="0" smtClean="0"/>
              <a:t>(in terms of quota and user types) </a:t>
            </a:r>
            <a:r>
              <a:rPr lang="en-US" sz="2800" b="1" dirty="0"/>
              <a:t>a</a:t>
            </a:r>
            <a:r>
              <a:rPr lang="en-US" sz="2800" b="1" dirty="0" smtClean="0"/>
              <a:t>pply on ESA TPM data </a:t>
            </a:r>
            <a:r>
              <a:rPr lang="en-US" sz="2800" dirty="0" smtClean="0"/>
              <a:t>(see next slide)</a:t>
            </a: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195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97037" y="1303836"/>
            <a:ext cx="3103929" cy="1146111"/>
            <a:chOff x="396468" y="964041"/>
            <a:chExt cx="3103929" cy="1146111"/>
          </a:xfrm>
        </p:grpSpPr>
        <p:pic>
          <p:nvPicPr>
            <p:cNvPr id="4" name="Picture 5" descr="EnvisatA_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468" y="964041"/>
              <a:ext cx="1616676" cy="1146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2050320" y="1301526"/>
              <a:ext cx="1450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ERS &amp; Envisat</a:t>
              </a:r>
              <a:endParaRPr lang="en-GB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30537" y="5273579"/>
            <a:ext cx="3694424" cy="945399"/>
            <a:chOff x="396468" y="2204091"/>
            <a:chExt cx="3694424" cy="9453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468" y="2204091"/>
              <a:ext cx="1616676" cy="94539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013144" y="2492124"/>
              <a:ext cx="20777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Third Party Missions</a:t>
              </a:r>
              <a:endParaRPr lang="en-GB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63787" y="3885146"/>
            <a:ext cx="3791434" cy="1232518"/>
            <a:chOff x="393894" y="3435795"/>
            <a:chExt cx="3791434" cy="1232518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894" y="3435795"/>
              <a:ext cx="1619250" cy="1232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050320" y="3867388"/>
              <a:ext cx="21350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Copernicus Sentinels</a:t>
              </a:r>
              <a:endParaRPr lang="en-GB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80412" y="2613733"/>
            <a:ext cx="3218781" cy="1147893"/>
            <a:chOff x="396468" y="4762252"/>
            <a:chExt cx="3218781" cy="1147893"/>
          </a:xfrm>
        </p:grpSpPr>
        <p:pic>
          <p:nvPicPr>
            <p:cNvPr id="7" name="Picture 6" descr="SMOS in orbi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468" y="4762252"/>
              <a:ext cx="1616676" cy="1147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013144" y="5242652"/>
              <a:ext cx="16021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Earth Explorers</a:t>
              </a:r>
              <a:endParaRPr lang="en-GB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091461" y="1165142"/>
            <a:ext cx="7493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Free datasets </a:t>
            </a:r>
          </a:p>
          <a:p>
            <a:r>
              <a:rPr lang="en-GB" dirty="0" smtClean="0"/>
              <a:t>Search/browse products openly.</a:t>
            </a:r>
          </a:p>
          <a:p>
            <a:r>
              <a:rPr lang="en-GB" dirty="0" smtClean="0"/>
              <a:t>Download after registration at </a:t>
            </a:r>
            <a:r>
              <a:rPr lang="en-GB" dirty="0" smtClean="0">
                <a:hlinkClick r:id="rId6"/>
              </a:rPr>
              <a:t>https://earth.esa.int/web/guest/home</a:t>
            </a:r>
            <a:r>
              <a:rPr lang="en-GB" dirty="0" smtClean="0"/>
              <a:t> </a:t>
            </a:r>
          </a:p>
          <a:p>
            <a:r>
              <a:rPr lang="en-GB" dirty="0" smtClean="0"/>
              <a:t>(EO-SSO account in My </a:t>
            </a:r>
            <a:r>
              <a:rPr lang="en-GB" dirty="0" err="1" smtClean="0"/>
              <a:t>Earthnet</a:t>
            </a:r>
            <a:r>
              <a:rPr lang="en-GB" dirty="0" smtClean="0"/>
              <a:t>), via On-The-Fly processing.</a:t>
            </a:r>
          </a:p>
          <a:p>
            <a:r>
              <a:rPr lang="en-GB" dirty="0" smtClean="0"/>
              <a:t>Immediate access to data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4152419" y="3901241"/>
            <a:ext cx="77379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Free, full and open data policy. </a:t>
            </a:r>
          </a:p>
          <a:p>
            <a:r>
              <a:rPr lang="en-GB" dirty="0" smtClean="0"/>
              <a:t>Self registration at  Copernicus Open Access Hub </a:t>
            </a:r>
            <a:r>
              <a:rPr lang="en-GB" dirty="0" smtClean="0">
                <a:solidFill>
                  <a:srgbClr val="0070C0"/>
                </a:solidFill>
                <a:hlinkClick r:id="rId7"/>
              </a:rPr>
              <a:t>https://scihub.copernicus.eu/</a:t>
            </a:r>
            <a:endParaRPr lang="en-GB" dirty="0" smtClean="0">
              <a:solidFill>
                <a:srgbClr val="0070C0"/>
              </a:solidFill>
            </a:endParaRPr>
          </a:p>
          <a:p>
            <a:r>
              <a:rPr lang="en-GB" dirty="0" smtClean="0"/>
              <a:t>Access is immediate data from last 12-18 months. Older data are available via Long Term Archive </a:t>
            </a:r>
            <a:r>
              <a:rPr lang="en-GB" dirty="0" smtClean="0">
                <a:hlinkClick r:id="rId8"/>
              </a:rPr>
              <a:t>https://scihub.copernicus.eu/userguide/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69044" y="2644117"/>
            <a:ext cx="67826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Free datasets. </a:t>
            </a:r>
          </a:p>
          <a:p>
            <a:r>
              <a:rPr lang="en-GB" dirty="0" smtClean="0"/>
              <a:t>No registration needed for some. Others are accessible from </a:t>
            </a:r>
            <a:r>
              <a:rPr lang="en-GB" dirty="0" smtClean="0">
                <a:solidFill>
                  <a:srgbClr val="0070C0"/>
                </a:solidFill>
              </a:rPr>
              <a:t>	``</a:t>
            </a:r>
          </a:p>
          <a:p>
            <a:r>
              <a:rPr lang="en-GB" dirty="0" smtClean="0"/>
              <a:t>(EO-SSO account in My </a:t>
            </a:r>
            <a:r>
              <a:rPr lang="en-GB" dirty="0" err="1" smtClean="0"/>
              <a:t>Earthnet</a:t>
            </a:r>
            <a:r>
              <a:rPr lang="en-GB" dirty="0" smtClean="0"/>
              <a:t>)</a:t>
            </a:r>
          </a:p>
          <a:p>
            <a:r>
              <a:rPr lang="en-GB" dirty="0" smtClean="0"/>
              <a:t>Access is immediate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4119169" y="5205612"/>
            <a:ext cx="78448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Registration needed at </a:t>
            </a:r>
            <a:r>
              <a:rPr lang="en-GB" dirty="0" smtClean="0">
                <a:hlinkClick r:id="rId6"/>
              </a:rPr>
              <a:t>https://earth.esa.int/web/guest/home</a:t>
            </a:r>
            <a:r>
              <a:rPr lang="en-GB" dirty="0" smtClean="0"/>
              <a:t> </a:t>
            </a:r>
          </a:p>
          <a:p>
            <a:r>
              <a:rPr lang="en-GB" dirty="0" smtClean="0"/>
              <a:t>(EO-SSO account in My </a:t>
            </a:r>
            <a:r>
              <a:rPr lang="en-GB" dirty="0" err="1" smtClean="0"/>
              <a:t>Earthnet</a:t>
            </a:r>
            <a:r>
              <a:rPr lang="en-GB" dirty="0" smtClean="0"/>
              <a:t>) and, depending on the TPM, immediate access, or after a few days, or after a few weeks (</a:t>
            </a:r>
            <a:r>
              <a:rPr lang="en-GB" b="1" i="1" dirty="0" smtClean="0"/>
              <a:t>if project proposal needed </a:t>
            </a:r>
            <a:r>
              <a:rPr lang="en-GB" dirty="0" smtClean="0"/>
              <a:t>for TPM restrained datasets)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8393" y="228872"/>
            <a:ext cx="4422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0000FF"/>
                </a:solidFill>
              </a:rPr>
              <a:t>ESA EO data Access</a:t>
            </a:r>
            <a:endParaRPr lang="en-GB" sz="4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2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8887" y="293670"/>
            <a:ext cx="11338561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dirty="0" smtClean="0"/>
          </a:p>
          <a:p>
            <a:pPr lvl="0" algn="ctr"/>
            <a:r>
              <a:rPr lang="en-US" sz="3200" b="1" dirty="0" smtClean="0"/>
              <a:t>Facilitating EO data user uptake:</a:t>
            </a:r>
          </a:p>
          <a:p>
            <a:pPr lvl="0"/>
            <a:endParaRPr lang="en-US" sz="2400" dirty="0"/>
          </a:p>
          <a:p>
            <a:pPr lvl="0"/>
            <a:endParaRPr lang="en-US" dirty="0">
              <a:solidFill>
                <a:srgbClr val="0000FF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Large number of </a:t>
            </a:r>
            <a:r>
              <a:rPr lang="en-US" sz="2800" b="1" dirty="0" smtClean="0">
                <a:solidFill>
                  <a:srgbClr val="0000FF"/>
                </a:solidFill>
              </a:rPr>
              <a:t>face-to-face trainings </a:t>
            </a:r>
            <a:r>
              <a:rPr lang="en-US" sz="2800" dirty="0" smtClean="0">
                <a:solidFill>
                  <a:srgbClr val="0000FF"/>
                </a:solidFill>
              </a:rPr>
              <a:t>(majority in Europe but not only)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FF"/>
                </a:solidFill>
              </a:rPr>
              <a:t>Increasing number of ESA </a:t>
            </a:r>
            <a:r>
              <a:rPr lang="en-US" sz="2800" b="1" dirty="0">
                <a:solidFill>
                  <a:srgbClr val="0000FF"/>
                </a:solidFill>
              </a:rPr>
              <a:t>EO MOOCs </a:t>
            </a:r>
            <a:r>
              <a:rPr lang="en-US" sz="2800" dirty="0">
                <a:solidFill>
                  <a:srgbClr val="0000FF"/>
                </a:solidFill>
              </a:rPr>
              <a:t>(free and open to anybody), webinars (also via RUS)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0000FF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Further development of free </a:t>
            </a:r>
            <a:r>
              <a:rPr lang="en-US" sz="2800" b="1" dirty="0" smtClean="0">
                <a:solidFill>
                  <a:srgbClr val="0000FF"/>
                </a:solidFill>
              </a:rPr>
              <a:t>ESA EO toolboxes, and web-based tools </a:t>
            </a:r>
            <a:r>
              <a:rPr lang="en-US" sz="2800" dirty="0" smtClean="0">
                <a:solidFill>
                  <a:srgbClr val="0000FF"/>
                </a:solidFill>
              </a:rPr>
              <a:t>for EO education (</a:t>
            </a:r>
            <a:r>
              <a:rPr lang="en-US" sz="2800" dirty="0" err="1" smtClean="0">
                <a:solidFill>
                  <a:srgbClr val="0000FF"/>
                </a:solidFill>
              </a:rPr>
              <a:t>EOBrowser</a:t>
            </a:r>
            <a:r>
              <a:rPr lang="en-US" sz="2800" dirty="0">
                <a:solidFill>
                  <a:srgbClr val="0000FF"/>
                </a:solidFill>
              </a:rPr>
              <a:t>)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  <a:p>
            <a:pPr lvl="0"/>
            <a:endParaRPr lang="en-US" sz="2800" dirty="0">
              <a:solidFill>
                <a:srgbClr val="0000FF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Intention to provide </a:t>
            </a:r>
            <a:r>
              <a:rPr lang="en-US" sz="2800" b="1" dirty="0" smtClean="0">
                <a:solidFill>
                  <a:srgbClr val="FF0000"/>
                </a:solidFill>
              </a:rPr>
              <a:t>(limited) </a:t>
            </a:r>
            <a:r>
              <a:rPr lang="en-US" sz="2800" b="1" u="sng" dirty="0" smtClean="0">
                <a:solidFill>
                  <a:srgbClr val="FF0000"/>
                </a:solidFill>
              </a:rPr>
              <a:t>access to ESA TEP’s &amp; Euro Data Cube for training and CB purposes, also outside Europe, via CEOS WG </a:t>
            </a:r>
            <a:r>
              <a:rPr lang="en-US" sz="2800" b="1" u="sng" dirty="0" err="1" smtClean="0">
                <a:solidFill>
                  <a:srgbClr val="FF0000"/>
                </a:solidFill>
              </a:rPr>
              <a:t>CapD</a:t>
            </a:r>
            <a:endParaRPr lang="en-US" u="sng" dirty="0" smtClean="0"/>
          </a:p>
        </p:txBody>
      </p:sp>
      <p:sp>
        <p:nvSpPr>
          <p:cNvPr id="2" name="Down Arrow 1"/>
          <p:cNvSpPr/>
          <p:nvPr/>
        </p:nvSpPr>
        <p:spPr>
          <a:xfrm rot="3697008">
            <a:off x="11097494" y="4405754"/>
            <a:ext cx="7620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68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190751" y="183592"/>
            <a:ext cx="8782050" cy="697299"/>
          </a:xfrm>
        </p:spPr>
        <p:txBody>
          <a:bodyPr>
            <a:noAutofit/>
          </a:bodyPr>
          <a:lstStyle/>
          <a:p>
            <a:r>
              <a:rPr lang="en-US" altLang="en-US" sz="2900" dirty="0">
                <a:solidFill>
                  <a:srgbClr val="00B0F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Platform Technology enables a new approach </a:t>
            </a:r>
            <a:r>
              <a:rPr lang="en-US" sz="2900" b="1" dirty="0">
                <a:solidFill>
                  <a:srgbClr val="FF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for training and </a:t>
            </a:r>
            <a:r>
              <a:rPr lang="en-US" sz="2900" b="1" dirty="0" smtClean="0">
                <a:solidFill>
                  <a:srgbClr val="FF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for </a:t>
            </a:r>
            <a:r>
              <a:rPr lang="en-US" sz="2900" b="1" dirty="0" smtClean="0">
                <a:solidFill>
                  <a:srgbClr val="FF000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data access</a:t>
            </a:r>
            <a:endParaRPr lang="en-US" altLang="en-US" sz="2900" b="1" dirty="0">
              <a:solidFill>
                <a:srgbClr val="FF000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09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1" y="1501176"/>
            <a:ext cx="6307667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10"/>
          <p:cNvSpPr txBox="1">
            <a:spLocks noChangeArrowheads="1"/>
          </p:cNvSpPr>
          <p:nvPr/>
        </p:nvSpPr>
        <p:spPr bwMode="auto">
          <a:xfrm>
            <a:off x="635001" y="1435559"/>
            <a:ext cx="3966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200" b="1" dirty="0"/>
              <a:t>From </a:t>
            </a:r>
            <a:r>
              <a:rPr lang="en-GB" altLang="en-US" sz="3200" b="1" dirty="0" smtClean="0"/>
              <a:t>“PIPES” </a:t>
            </a:r>
            <a:r>
              <a:rPr lang="en-GB" altLang="en-US" sz="3200" b="1" dirty="0"/>
              <a:t>…</a:t>
            </a:r>
          </a:p>
        </p:txBody>
      </p:sp>
      <p:sp>
        <p:nvSpPr>
          <p:cNvPr id="4101" name="TextBox 53"/>
          <p:cNvSpPr txBox="1">
            <a:spLocks noChangeArrowheads="1"/>
          </p:cNvSpPr>
          <p:nvPr/>
        </p:nvSpPr>
        <p:spPr bwMode="auto">
          <a:xfrm>
            <a:off x="6125634" y="5205343"/>
            <a:ext cx="41488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GB" altLang="en-US" sz="3200" b="1"/>
              <a:t>… to PLATFORMS</a:t>
            </a:r>
          </a:p>
        </p:txBody>
      </p:sp>
      <p:pic>
        <p:nvPicPr>
          <p:cNvPr id="4102" name="Picture 28" descr="http://www.consultdolphin.com/wp-content/uploads/2015/02/big-data-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85" y="4820109"/>
            <a:ext cx="732367" cy="60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34" descr="http://www.pascoessoftwareengineering.com/images/data-database-ic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17" y="4202043"/>
            <a:ext cx="607483" cy="51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6" descr="https://cdn4.iconfinder.com/data/icons/business-money-icons/32/Rising_Results-51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085" y="5205342"/>
            <a:ext cx="535516" cy="50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38" descr="http://www.myiconfinder.com/uploads/iconsets/b01bfb35f0ae1ecfedc08465d38de52c-document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151" y="3702509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32" descr="http://www.sumo.com.au/imgs/sumo-icons/appdev.png?sfvrsn=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634" y="3573391"/>
            <a:ext cx="76623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4" descr="http://www.uudesktop.com/uploads/allimg/121004/1-1210041539250-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4" t="2267" r="26884" b="7143"/>
          <a:stretch>
            <a:fillRect/>
          </a:stretch>
        </p:blipFill>
        <p:spPr bwMode="auto">
          <a:xfrm>
            <a:off x="2487084" y="3840091"/>
            <a:ext cx="776816" cy="87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0" t="8527" b="65285"/>
          <a:stretch>
            <a:fillRect/>
          </a:stretch>
        </p:blipFill>
        <p:spPr bwMode="auto">
          <a:xfrm>
            <a:off x="789517" y="2508709"/>
            <a:ext cx="700616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40" descr="http://www.citbizs.com.au/images/squares/system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67" y="3238959"/>
            <a:ext cx="463551" cy="46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8" name="Straight Arrow Connector 67"/>
          <p:cNvCxnSpPr>
            <a:endCxn id="4102" idx="1"/>
          </p:cNvCxnSpPr>
          <p:nvPr/>
        </p:nvCxnSpPr>
        <p:spPr>
          <a:xfrm>
            <a:off x="1189568" y="4494142"/>
            <a:ext cx="1234017" cy="626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>
            <a:off x="3033185" y="5463576"/>
            <a:ext cx="952500" cy="5693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1490134" y="3238959"/>
            <a:ext cx="893233" cy="1689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13" name="Picture 2" descr="http://images.clipartpanda.com/world-map-clipart-black-and-white-earth_and_user_vector_graphic_26712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684" y="5751442"/>
            <a:ext cx="844549" cy="103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1" y="3255892"/>
            <a:ext cx="11176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TextBox 56"/>
          <p:cNvSpPr txBox="1"/>
          <p:nvPr/>
        </p:nvSpPr>
        <p:spPr>
          <a:xfrm>
            <a:off x="1665817" y="1964725"/>
            <a:ext cx="2794548" cy="9131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GB" sz="2667" b="1" dirty="0">
                <a:solidFill>
                  <a:schemeClr val="bg1">
                    <a:lumMod val="50000"/>
                  </a:schemeClr>
                </a:solidFill>
              </a:rPr>
              <a:t>… </a:t>
            </a:r>
            <a:r>
              <a:rPr lang="en-GB" sz="2667" b="1" dirty="0">
                <a:solidFill>
                  <a:srgbClr val="FF0000"/>
                </a:solidFill>
              </a:rPr>
              <a:t>PRODUCTS</a:t>
            </a:r>
            <a:br>
              <a:rPr lang="en-GB" sz="2667" b="1" dirty="0">
                <a:solidFill>
                  <a:srgbClr val="FF0000"/>
                </a:solidFill>
              </a:rPr>
            </a:br>
            <a:r>
              <a:rPr lang="en-GB" sz="2667" b="1" dirty="0">
                <a:solidFill>
                  <a:srgbClr val="FF0000"/>
                </a:solidFill>
              </a:rPr>
              <a:t>    </a:t>
            </a:r>
            <a:r>
              <a:rPr lang="en-GB" sz="2667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(project-limited)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320367" y="5711225"/>
            <a:ext cx="5822951" cy="9131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GB" sz="2667" b="1" dirty="0">
                <a:solidFill>
                  <a:schemeClr val="bg1">
                    <a:lumMod val="50000"/>
                  </a:schemeClr>
                </a:solidFill>
              </a:rPr>
              <a:t>  … </a:t>
            </a:r>
            <a:r>
              <a:rPr lang="en-GB" sz="2667" b="1" dirty="0">
                <a:solidFill>
                  <a:srgbClr val="FF0000"/>
                </a:solidFill>
              </a:rPr>
              <a:t>SERVICES</a:t>
            </a:r>
            <a:r>
              <a:rPr lang="en-GB" sz="2667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br>
              <a:rPr lang="en-GB" sz="2667" b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GB" sz="2667" b="1" dirty="0">
                <a:solidFill>
                  <a:schemeClr val="bg1">
                    <a:lumMod val="50000"/>
                  </a:schemeClr>
                </a:solidFill>
              </a:rPr>
              <a:t>      (operationally sustained)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2862" y="102616"/>
            <a:ext cx="1758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0000FF"/>
                </a:solidFill>
              </a:rPr>
              <a:t>TEPs:</a:t>
            </a:r>
            <a:endParaRPr lang="en-GB" sz="4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885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784" y="3060701"/>
            <a:ext cx="3223683" cy="160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1"/>
          <p:cNvSpPr>
            <a:spLocks noGrp="1"/>
          </p:cNvSpPr>
          <p:nvPr>
            <p:ph type="title"/>
          </p:nvPr>
        </p:nvSpPr>
        <p:spPr>
          <a:xfrm>
            <a:off x="190500" y="198968"/>
            <a:ext cx="9567333" cy="573617"/>
          </a:xfrm>
        </p:spPr>
        <p:txBody>
          <a:bodyPr>
            <a:normAutofit fontScale="90000"/>
          </a:bodyPr>
          <a:lstStyle/>
          <a:p>
            <a:r>
              <a:rPr lang="en-US" altLang="en-US" smtClean="0">
                <a:solidFill>
                  <a:srgbClr val="00B0F0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… of co-creation, co-engineering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85951" y="5183717"/>
            <a:ext cx="1519767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dirty="0"/>
              <a:t>Software vendors</a:t>
            </a:r>
            <a:endParaRPr lang="en-GB" sz="1400" dirty="0"/>
          </a:p>
        </p:txBody>
      </p:sp>
      <p:pic>
        <p:nvPicPr>
          <p:cNvPr id="6149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0" t="8527" b="65285"/>
          <a:stretch>
            <a:fillRect/>
          </a:stretch>
        </p:blipFill>
        <p:spPr bwMode="auto">
          <a:xfrm>
            <a:off x="1107018" y="1960034"/>
            <a:ext cx="1111249" cy="113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80017" y="3122084"/>
            <a:ext cx="1496483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400" dirty="0"/>
              <a:t>Scientists</a:t>
            </a:r>
          </a:p>
          <a:p>
            <a:pPr algn="ctr" eaLnBrk="1" hangingPunct="1">
              <a:defRPr/>
            </a:pPr>
            <a:r>
              <a:rPr lang="en-US" sz="1400" dirty="0"/>
              <a:t>Researchers</a:t>
            </a:r>
            <a:endParaRPr lang="en-GB" sz="1400" dirty="0"/>
          </a:p>
        </p:txBody>
      </p:sp>
      <p:pic>
        <p:nvPicPr>
          <p:cNvPr id="6151" name="Picture 24" descr="http://www.uudesktop.com/uploads/allimg/121004/1-1210041539250-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4" t="2267" r="26884" b="7143"/>
          <a:stretch>
            <a:fillRect/>
          </a:stretch>
        </p:blipFill>
        <p:spPr bwMode="auto">
          <a:xfrm>
            <a:off x="9626601" y="1813985"/>
            <a:ext cx="1174751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2" descr="http://images.clipartpanda.com/world-map-clipart-black-and-white-earth_and_user_vector_graphic_2671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067" y="931334"/>
            <a:ext cx="1240367" cy="151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212417" y="996952"/>
            <a:ext cx="1615016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b="1" dirty="0"/>
              <a:t>Community</a:t>
            </a:r>
            <a:endParaRPr lang="en-GB" sz="1400" b="1" dirty="0"/>
          </a:p>
        </p:txBody>
      </p:sp>
      <p:sp>
        <p:nvSpPr>
          <p:cNvPr id="30" name="Down Arrow 29"/>
          <p:cNvSpPr/>
          <p:nvPr/>
        </p:nvSpPr>
        <p:spPr>
          <a:xfrm rot="7561988">
            <a:off x="6958652" y="4140471"/>
            <a:ext cx="1013553" cy="1206372"/>
          </a:xfrm>
          <a:prstGeom prst="downArrow">
            <a:avLst>
              <a:gd name="adj1" fmla="val 5221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GB" sz="2667" dirty="0"/>
              <a:t>Data</a:t>
            </a:r>
          </a:p>
        </p:txBody>
      </p:sp>
      <p:grpSp>
        <p:nvGrpSpPr>
          <p:cNvPr id="6155" name="Group 4"/>
          <p:cNvGrpSpPr>
            <a:grpSpLocks/>
          </p:cNvGrpSpPr>
          <p:nvPr/>
        </p:nvGrpSpPr>
        <p:grpSpPr bwMode="auto">
          <a:xfrm>
            <a:off x="8096251" y="4881034"/>
            <a:ext cx="1011767" cy="918633"/>
            <a:chOff x="7000168" y="1422200"/>
            <a:chExt cx="760031" cy="688902"/>
          </a:xfrm>
        </p:grpSpPr>
        <p:pic>
          <p:nvPicPr>
            <p:cNvPr id="6181" name="Picture 34" descr="http://www.pascoessoftwareengineering.com/images/data-database-icon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0168" y="1422200"/>
              <a:ext cx="455231" cy="384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2" name="Picture 34" descr="http://www.pascoessoftwareengineering.com/images/data-database-icon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2568" y="1574600"/>
              <a:ext cx="455231" cy="384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3" name="Picture 34" descr="http://www.pascoessoftwareengineering.com/images/data-database-icon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4968" y="1727000"/>
              <a:ext cx="455231" cy="384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6" name="Picture 28" descr="http://www.consultdolphin.com/wp-content/uploads/2015/02/big-data-ic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685" y="5427134"/>
            <a:ext cx="732367" cy="59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28" descr="http://www.consultdolphin.com/wp-content/uploads/2015/02/big-data-ico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867" y="5420784"/>
            <a:ext cx="732367" cy="59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Down Arrow 38"/>
          <p:cNvSpPr/>
          <p:nvPr/>
        </p:nvSpPr>
        <p:spPr>
          <a:xfrm rot="10800000">
            <a:off x="5417742" y="4255235"/>
            <a:ext cx="1013553" cy="1129972"/>
          </a:xfrm>
          <a:prstGeom prst="downArrow">
            <a:avLst>
              <a:gd name="adj1" fmla="val 53461"/>
              <a:gd name="adj2" fmla="val 4826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GB" sz="2400" dirty="0"/>
              <a:t>ICT</a:t>
            </a:r>
          </a:p>
        </p:txBody>
      </p:sp>
      <p:sp>
        <p:nvSpPr>
          <p:cNvPr id="43" name="Down Arrow 42"/>
          <p:cNvSpPr/>
          <p:nvPr/>
        </p:nvSpPr>
        <p:spPr>
          <a:xfrm rot="13710257">
            <a:off x="3937001" y="4169834"/>
            <a:ext cx="1013884" cy="1327151"/>
          </a:xfrm>
          <a:prstGeom prst="downArrow">
            <a:avLst>
              <a:gd name="adj1" fmla="val 5230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 eaLnBrk="1" hangingPunct="1">
              <a:defRPr/>
            </a:pPr>
            <a:r>
              <a:rPr lang="en-GB" sz="2400" dirty="0"/>
              <a:t>Tools</a:t>
            </a:r>
          </a:p>
        </p:txBody>
      </p:sp>
      <p:sp>
        <p:nvSpPr>
          <p:cNvPr id="44" name="Down Arrow 43"/>
          <p:cNvSpPr/>
          <p:nvPr/>
        </p:nvSpPr>
        <p:spPr>
          <a:xfrm rot="10800000">
            <a:off x="5340351" y="2012951"/>
            <a:ext cx="1013883" cy="1117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400"/>
          </a:p>
        </p:txBody>
      </p:sp>
      <p:pic>
        <p:nvPicPr>
          <p:cNvPr id="6161" name="Picture 36" descr="https://cdn4.iconfinder.com/data/icons/business-money-icons/32/Rising_Results-51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567" y="2245785"/>
            <a:ext cx="38946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Curved Left Arrow 51"/>
          <p:cNvSpPr/>
          <p:nvPr/>
        </p:nvSpPr>
        <p:spPr>
          <a:xfrm rot="10800000" flipV="1">
            <a:off x="4121152" y="1350434"/>
            <a:ext cx="1111249" cy="2002367"/>
          </a:xfrm>
          <a:prstGeom prst="curvedLeftArrow">
            <a:avLst>
              <a:gd name="adj1" fmla="val 28369"/>
              <a:gd name="adj2" fmla="val 55084"/>
              <a:gd name="adj3" fmla="val 40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400">
              <a:solidFill>
                <a:schemeClr val="tx1"/>
              </a:solidFill>
            </a:endParaRPr>
          </a:p>
        </p:txBody>
      </p:sp>
      <p:sp>
        <p:nvSpPr>
          <p:cNvPr id="53" name="Curved Left Arrow 52"/>
          <p:cNvSpPr/>
          <p:nvPr/>
        </p:nvSpPr>
        <p:spPr>
          <a:xfrm rot="10800000" flipH="1" flipV="1">
            <a:off x="6358467" y="1291168"/>
            <a:ext cx="1225551" cy="207221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2400">
              <a:solidFill>
                <a:schemeClr val="tx1"/>
              </a:solidFill>
            </a:endParaRPr>
          </a:p>
        </p:txBody>
      </p:sp>
      <p:pic>
        <p:nvPicPr>
          <p:cNvPr id="6164" name="Picture 38" descr="http://www.myiconfinder.com/uploads/iconsets/b01bfb35f0ae1ecfedc08465d38de52c-document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900" y="2006600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Picture 38" descr="http://www.myiconfinder.com/uploads/iconsets/b01bfb35f0ae1ecfedc08465d38de52c-documents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017" y="1960033"/>
            <a:ext cx="6350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66" name="Group 7"/>
          <p:cNvGrpSpPr>
            <a:grpSpLocks/>
          </p:cNvGrpSpPr>
          <p:nvPr/>
        </p:nvGrpSpPr>
        <p:grpSpPr bwMode="auto">
          <a:xfrm>
            <a:off x="3081868" y="5124451"/>
            <a:ext cx="563033" cy="778933"/>
            <a:chOff x="3458617" y="1241453"/>
            <a:chExt cx="422457" cy="584688"/>
          </a:xfrm>
        </p:grpSpPr>
        <p:pic>
          <p:nvPicPr>
            <p:cNvPr id="6179" name="Picture 40" descr="http://www.citbizs.com.au/images/squares/system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8617" y="1478178"/>
              <a:ext cx="347963" cy="347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80" name="Picture 40" descr="http://www.citbizs.com.au/images/squares/system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3111" y="1241453"/>
              <a:ext cx="347963" cy="347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67" name="Group 5"/>
          <p:cNvGrpSpPr>
            <a:grpSpLocks/>
          </p:cNvGrpSpPr>
          <p:nvPr/>
        </p:nvGrpSpPr>
        <p:grpSpPr bwMode="auto">
          <a:xfrm>
            <a:off x="2315634" y="3007785"/>
            <a:ext cx="802217" cy="1035049"/>
            <a:chOff x="2437541" y="2040300"/>
            <a:chExt cx="602487" cy="777356"/>
          </a:xfrm>
        </p:grpSpPr>
        <p:pic>
          <p:nvPicPr>
            <p:cNvPr id="6177" name="Picture 32" descr="http://www.sumo.com.au/imgs/sumo-icons/appdev.png?sfvrsn=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4685" y="2040300"/>
              <a:ext cx="575343" cy="476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78" name="Picture 32" descr="http://www.sumo.com.au/imgs/sumo-icons/appdev.png?sfvrsn=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7541" y="2341509"/>
              <a:ext cx="575343" cy="476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8" name="TextBox 47"/>
          <p:cNvSpPr txBox="1"/>
          <p:nvPr/>
        </p:nvSpPr>
        <p:spPr>
          <a:xfrm>
            <a:off x="6212418" y="4881033"/>
            <a:ext cx="1517649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dirty="0"/>
              <a:t>Cloud</a:t>
            </a:r>
            <a:br>
              <a:rPr lang="en-US" sz="1400" dirty="0"/>
            </a:br>
            <a:r>
              <a:rPr lang="en-US" sz="1400" dirty="0"/>
              <a:t>Providers</a:t>
            </a:r>
            <a:endParaRPr lang="en-GB" sz="1400" dirty="0"/>
          </a:p>
        </p:txBody>
      </p:sp>
      <p:sp>
        <p:nvSpPr>
          <p:cNvPr id="49" name="Down Arrow 48"/>
          <p:cNvSpPr/>
          <p:nvPr/>
        </p:nvSpPr>
        <p:spPr>
          <a:xfrm rot="16200000">
            <a:off x="3399367" y="3136901"/>
            <a:ext cx="1013884" cy="1310217"/>
          </a:xfrm>
          <a:prstGeom prst="downArrow">
            <a:avLst>
              <a:gd name="adj1" fmla="val 5035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 eaLnBrk="1" hangingPunct="1">
              <a:defRPr/>
            </a:pPr>
            <a:r>
              <a:rPr lang="en-GB" sz="2400" dirty="0" err="1"/>
              <a:t>Algos</a:t>
            </a:r>
            <a:endParaRPr lang="en-GB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9205385" y="4800601"/>
            <a:ext cx="1517649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dirty="0"/>
              <a:t>Data Owners</a:t>
            </a:r>
            <a:endParaRPr lang="en-GB" sz="1400" dirty="0"/>
          </a:p>
        </p:txBody>
      </p:sp>
      <p:sp>
        <p:nvSpPr>
          <p:cNvPr id="51" name="Down Arrow 50"/>
          <p:cNvSpPr/>
          <p:nvPr/>
        </p:nvSpPr>
        <p:spPr>
          <a:xfrm rot="16200000" flipV="1">
            <a:off x="7510641" y="2847379"/>
            <a:ext cx="1013553" cy="1628399"/>
          </a:xfrm>
          <a:prstGeom prst="downArrow">
            <a:avLst>
              <a:gd name="adj1" fmla="val 5035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eaLnBrk="1" hangingPunct="1">
              <a:defRPr/>
            </a:pPr>
            <a:r>
              <a:rPr lang="en-GB" sz="2133" dirty="0"/>
              <a:t>expertise</a:t>
            </a:r>
          </a:p>
        </p:txBody>
      </p:sp>
      <p:pic>
        <p:nvPicPr>
          <p:cNvPr id="6172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7113">
            <a:off x="8900584" y="3130551"/>
            <a:ext cx="1354667" cy="102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897722" y="3160469"/>
            <a:ext cx="1984197" cy="12412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733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Sharing</a:t>
            </a:r>
          </a:p>
          <a:p>
            <a:pPr algn="ctr" eaLnBrk="1" hangingPunct="1">
              <a:defRPr/>
            </a:pPr>
            <a:r>
              <a:rPr lang="en-US" sz="3733" b="1" spc="67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Platform</a:t>
            </a:r>
          </a:p>
        </p:txBody>
      </p:sp>
      <p:pic>
        <p:nvPicPr>
          <p:cNvPr id="6174" name="Picture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651" y="5124451"/>
            <a:ext cx="1117600" cy="84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5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3918" y="4773084"/>
            <a:ext cx="412749" cy="1159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071100" y="3060700"/>
            <a:ext cx="1585384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dirty="0"/>
              <a:t>Value </a:t>
            </a:r>
          </a:p>
          <a:p>
            <a:pPr eaLnBrk="1" hangingPunct="1">
              <a:defRPr/>
            </a:pPr>
            <a:r>
              <a:rPr lang="en-US" sz="1400" dirty="0"/>
              <a:t>Adders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870574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831273" y="-13856"/>
            <a:ext cx="10522527" cy="1358179"/>
          </a:xfrm>
        </p:spPr>
        <p:txBody>
          <a:bodyPr/>
          <a:lstStyle/>
          <a:p>
            <a:r>
              <a:rPr lang="en-GB" altLang="en-US" b="1" i="1" dirty="0" smtClean="0">
                <a:solidFill>
                  <a:schemeClr val="accent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Thematic</a:t>
            </a:r>
            <a:r>
              <a:rPr lang="en-GB" altLang="en-US" dirty="0" smtClean="0">
                <a:solidFill>
                  <a:schemeClr val="accent1"/>
                </a:solidFill>
                <a:latin typeface="Verdana" panose="020B0604030504040204" pitchFamily="34" charset="0"/>
                <a:cs typeface="Verdana" panose="020B0604030504040204" pitchFamily="34" charset="0"/>
              </a:rPr>
              <a:t> Exploitation Platforms</a:t>
            </a:r>
          </a:p>
        </p:txBody>
      </p:sp>
      <p:pic>
        <p:nvPicPr>
          <p:cNvPr id="819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896" y="1131534"/>
            <a:ext cx="12578283" cy="808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1672" y="3417997"/>
            <a:ext cx="1169323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en-GB" sz="2400" dirty="0"/>
              <a:t>Offer a </a:t>
            </a:r>
            <a:r>
              <a:rPr lang="en-GB" sz="2400" b="1" dirty="0"/>
              <a:t>tailored environment </a:t>
            </a:r>
            <a:r>
              <a:rPr lang="en-GB" sz="2400" dirty="0"/>
              <a:t>(data, algorithms, tools) for the specific community</a:t>
            </a:r>
          </a:p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en-GB" sz="2400" b="1" dirty="0"/>
              <a:t>Thematic expert advice </a:t>
            </a:r>
            <a:r>
              <a:rPr lang="en-GB" sz="2400" dirty="0"/>
              <a:t>on what can be done with what data</a:t>
            </a:r>
          </a:p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en-GB" sz="2400" b="1" dirty="0"/>
              <a:t>Hosting your algorithm </a:t>
            </a:r>
            <a:r>
              <a:rPr lang="en-GB" sz="2400" dirty="0"/>
              <a:t>on a scalable cloud environment, ready for operational use</a:t>
            </a:r>
          </a:p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en-GB" sz="2400" b="1" dirty="0"/>
              <a:t>Sharing your data </a:t>
            </a:r>
            <a:r>
              <a:rPr lang="en-GB" sz="2400" dirty="0"/>
              <a:t>with the community</a:t>
            </a:r>
          </a:p>
          <a:p>
            <a:pPr marL="457189" indent="-457189">
              <a:buFont typeface="Arial" panose="020B0604020202020204" pitchFamily="34" charset="0"/>
              <a:buChar char="•"/>
              <a:defRPr/>
            </a:pPr>
            <a:r>
              <a:rPr lang="en-GB" sz="2400" b="1" dirty="0"/>
              <a:t>Sharing your results </a:t>
            </a:r>
            <a:r>
              <a:rPr lang="en-GB" sz="2400" dirty="0"/>
              <a:t>with the community</a:t>
            </a:r>
          </a:p>
          <a:p>
            <a:pPr marL="457189" indent="-457189">
              <a:buFont typeface="Arial" panose="020B0604020202020204" pitchFamily="34" charset="0"/>
              <a:buChar char="•"/>
              <a:defRPr/>
            </a:pPr>
            <a:endParaRPr lang="en-GB" sz="2400" dirty="0"/>
          </a:p>
          <a:p>
            <a:pPr marL="457189" indent="-457189">
              <a:buFont typeface="Arial" panose="020B0604020202020204" pitchFamily="34" charset="0"/>
              <a:buChar char="•"/>
              <a:defRPr/>
            </a:pPr>
            <a:endParaRPr lang="en-GB" sz="2400" dirty="0"/>
          </a:p>
          <a:p>
            <a:pPr marL="457189" indent="-457189">
              <a:buFont typeface="Arial" panose="020B0604020202020204" pitchFamily="34" charset="0"/>
              <a:buChar char="•"/>
              <a:defRPr/>
            </a:pPr>
            <a:endParaRPr lang="en-GB" sz="2400" dirty="0"/>
          </a:p>
          <a:p>
            <a:pPr>
              <a:defRPr/>
            </a:pPr>
            <a:r>
              <a:rPr lang="en-GB" sz="2400" dirty="0"/>
              <a:t>Sponsored use available via Network of Resources “</a:t>
            </a:r>
            <a:r>
              <a:rPr lang="en-GB" sz="2400" dirty="0" err="1"/>
              <a:t>nor.cloudeo.store</a:t>
            </a:r>
            <a:r>
              <a:rPr lang="en-GB" sz="24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9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8859" y="2380193"/>
            <a:ext cx="10360501" cy="1470025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Euro Data Cube 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20" y="3941993"/>
            <a:ext cx="8532178" cy="1752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Euro Data Cube Consortium</a:t>
            </a:r>
          </a:p>
        </p:txBody>
      </p:sp>
      <p:pic>
        <p:nvPicPr>
          <p:cNvPr id="4" name="Picture 3" descr="sentinel_hub_logo_whit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326" y="198644"/>
            <a:ext cx="3849872" cy="66467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93E0E10-5EFF-4642-A314-6C7BB5B44797}"/>
              </a:ext>
            </a:extLst>
          </p:cNvPr>
          <p:cNvGrpSpPr/>
          <p:nvPr/>
        </p:nvGrpSpPr>
        <p:grpSpPr>
          <a:xfrm>
            <a:off x="1588" y="0"/>
            <a:ext cx="12188825" cy="1020726"/>
            <a:chOff x="-1" y="0"/>
            <a:chExt cx="12188825" cy="1020726"/>
          </a:xfrm>
        </p:grpSpPr>
        <p:sp>
          <p:nvSpPr>
            <p:cNvPr id="9" name="Google Shape;136;p16">
              <a:extLst>
                <a:ext uri="{FF2B5EF4-FFF2-40B4-BE49-F238E27FC236}">
                  <a16:creationId xmlns:a16="http://schemas.microsoft.com/office/drawing/2014/main" id="{DD3A7019-8E7A-2548-9752-5D76E0C0DEDF}"/>
                </a:ext>
              </a:extLst>
            </p:cNvPr>
            <p:cNvSpPr/>
            <p:nvPr/>
          </p:nvSpPr>
          <p:spPr>
            <a:xfrm>
              <a:off x="-1" y="0"/>
              <a:ext cx="12188825" cy="1020726"/>
            </a:xfrm>
            <a:prstGeom prst="rect">
              <a:avLst/>
            </a:prstGeom>
            <a:solidFill>
              <a:srgbClr val="00417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10" name="Google Shape;138;p16">
              <a:extLst>
                <a:ext uri="{FF2B5EF4-FFF2-40B4-BE49-F238E27FC236}">
                  <a16:creationId xmlns:a16="http://schemas.microsoft.com/office/drawing/2014/main" id="{D61B7B06-3BD8-734D-A537-FE87594A977F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88899" y="204317"/>
              <a:ext cx="2211024" cy="61209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45F916F-0FA4-0741-8A0F-428D45F3FF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0907" y="5111484"/>
            <a:ext cx="1429010" cy="14290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5AE69C-9F14-8F49-912C-35D8472CA4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6965" y="5133936"/>
            <a:ext cx="1406558" cy="14065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ABD48A-1E34-4A47-8643-40E76752CA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670" y="5537907"/>
            <a:ext cx="2451768" cy="57616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920261" y="7954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i="1" dirty="0" smtClean="0">
                <a:solidFill>
                  <a:srgbClr val="0000FF"/>
                </a:solidFill>
              </a:rPr>
              <a:t>Data Access via European Data Cube </a:t>
            </a:r>
            <a:endParaRPr lang="en-GB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3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9DC597E-E4C5-48CE-A442-4369CEFD8B1A}"/>
              </a:ext>
            </a:extLst>
          </p:cNvPr>
          <p:cNvSpPr/>
          <p:nvPr/>
        </p:nvSpPr>
        <p:spPr>
          <a:xfrm>
            <a:off x="853562" y="4012859"/>
            <a:ext cx="11095978" cy="10849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99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81CF81C-E495-4A0B-AB01-9956F69C8C58}"/>
              </a:ext>
            </a:extLst>
          </p:cNvPr>
          <p:cNvSpPr/>
          <p:nvPr/>
        </p:nvSpPr>
        <p:spPr>
          <a:xfrm>
            <a:off x="853562" y="1331011"/>
            <a:ext cx="11095978" cy="2501845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99" dirty="0"/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01862C10-0F20-41BD-9420-AC5505D837EB}"/>
              </a:ext>
            </a:extLst>
          </p:cNvPr>
          <p:cNvSpPr>
            <a:spLocks noChangeAspect="1"/>
          </p:cNvSpPr>
          <p:nvPr/>
        </p:nvSpPr>
        <p:spPr>
          <a:xfrm>
            <a:off x="1401719" y="1516138"/>
            <a:ext cx="5366064" cy="1620501"/>
          </a:xfrm>
          <a:prstGeom prst="rect">
            <a:avLst/>
          </a:prstGeom>
          <a:solidFill>
            <a:schemeClr val="bg1"/>
          </a:solidFill>
          <a:ln>
            <a:solidFill>
              <a:srgbClr val="014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99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5155F81-D789-1F44-BEBD-BAF78A841020}"/>
              </a:ext>
            </a:extLst>
          </p:cNvPr>
          <p:cNvGrpSpPr/>
          <p:nvPr/>
        </p:nvGrpSpPr>
        <p:grpSpPr>
          <a:xfrm>
            <a:off x="510119" y="2028155"/>
            <a:ext cx="749899" cy="1097677"/>
            <a:chOff x="397134" y="2162266"/>
            <a:chExt cx="749899" cy="1097677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1624787-57F4-456B-8BCF-BF4620CF6986}"/>
                </a:ext>
              </a:extLst>
            </p:cNvPr>
            <p:cNvSpPr/>
            <p:nvPr/>
          </p:nvSpPr>
          <p:spPr>
            <a:xfrm>
              <a:off x="397134" y="2162266"/>
              <a:ext cx="749899" cy="10927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 sz="1799"/>
            </a:p>
          </p:txBody>
        </p:sp>
        <p:grpSp>
          <p:nvGrpSpPr>
            <p:cNvPr id="4" name="Gruppieren 3">
              <a:extLst>
                <a:ext uri="{FF2B5EF4-FFF2-40B4-BE49-F238E27FC236}">
                  <a16:creationId xmlns:a16="http://schemas.microsoft.com/office/drawing/2014/main" id="{A28D872E-684C-4E1B-BA97-3502322C1D0F}"/>
                </a:ext>
              </a:extLst>
            </p:cNvPr>
            <p:cNvGrpSpPr/>
            <p:nvPr/>
          </p:nvGrpSpPr>
          <p:grpSpPr>
            <a:xfrm>
              <a:off x="424157" y="2244910"/>
              <a:ext cx="681637" cy="1015033"/>
              <a:chOff x="259060" y="3021454"/>
              <a:chExt cx="681815" cy="1015297"/>
            </a:xfrm>
          </p:grpSpPr>
          <p:sp>
            <p:nvSpPr>
              <p:cNvPr id="5" name="Textfeld 4">
                <a:extLst>
                  <a:ext uri="{FF2B5EF4-FFF2-40B4-BE49-F238E27FC236}">
                    <a16:creationId xmlns:a16="http://schemas.microsoft.com/office/drawing/2014/main" id="{4911E3FE-358E-4B2E-A1B0-A26E109B1A66}"/>
                  </a:ext>
                </a:extLst>
              </p:cNvPr>
              <p:cNvSpPr txBox="1"/>
              <p:nvPr/>
            </p:nvSpPr>
            <p:spPr>
              <a:xfrm>
                <a:off x="259060" y="3636641"/>
                <a:ext cx="6799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000" b="1" dirty="0">
                    <a:solidFill>
                      <a:srgbClr val="004174"/>
                    </a:solidFill>
                  </a:rPr>
                  <a:t>DATA</a:t>
                </a:r>
                <a:br>
                  <a:rPr lang="en-GB" sz="1000" b="1" dirty="0">
                    <a:solidFill>
                      <a:srgbClr val="004174"/>
                    </a:solidFill>
                  </a:rPr>
                </a:br>
                <a:r>
                  <a:rPr lang="en-GB" sz="1000" b="1" dirty="0">
                    <a:solidFill>
                      <a:srgbClr val="004174"/>
                    </a:solidFill>
                  </a:rPr>
                  <a:t>SERVICES</a:t>
                </a:r>
              </a:p>
            </p:txBody>
          </p:sp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44ECABB4-4875-46BA-8C18-0FAD499F19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9183" y="3021454"/>
                <a:ext cx="651692" cy="648000"/>
              </a:xfrm>
              <a:prstGeom prst="rect">
                <a:avLst/>
              </a:prstGeom>
            </p:spPr>
          </p:pic>
        </p:grpSp>
      </p:grpSp>
      <p:pic>
        <p:nvPicPr>
          <p:cNvPr id="19" name="Grafik 18">
            <a:extLst>
              <a:ext uri="{FF2B5EF4-FFF2-40B4-BE49-F238E27FC236}">
                <a16:creationId xmlns:a16="http://schemas.microsoft.com/office/drawing/2014/main" id="{157D47C4-6C79-4A06-A144-B477FE5CC6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7360" y="806463"/>
            <a:ext cx="1766341" cy="608400"/>
          </a:xfrm>
          <a:prstGeom prst="rect">
            <a:avLst/>
          </a:prstGeom>
          <a:ln>
            <a:solidFill>
              <a:srgbClr val="242F3E"/>
            </a:solidFill>
          </a:ln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42517FC-89AD-4768-9A22-AE18FBC06C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3233" y="806463"/>
            <a:ext cx="1416711" cy="6071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nhaltsplatzhalter 26" descr="Pfeil Kurve im Uhrzeigersinn">
            <a:extLst>
              <a:ext uri="{FF2B5EF4-FFF2-40B4-BE49-F238E27FC236}">
                <a16:creationId xmlns:a16="http://schemas.microsoft.com/office/drawing/2014/main" id="{91A26B8B-40AE-4ABC-B1EB-34A5F340FD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5649367" y="228044"/>
            <a:ext cx="732679" cy="964786"/>
          </a:xfrm>
          <a:prstGeom prst="rect">
            <a:avLst/>
          </a:prstGeom>
        </p:spPr>
      </p:pic>
      <p:pic>
        <p:nvPicPr>
          <p:cNvPr id="16" name="Inhaltsplatzhalter 26" descr="Pfeil Kurve im Uhrzeigersinn">
            <a:extLst>
              <a:ext uri="{FF2B5EF4-FFF2-40B4-BE49-F238E27FC236}">
                <a16:creationId xmlns:a16="http://schemas.microsoft.com/office/drawing/2014/main" id="{038E1F3C-C385-47E5-A7D4-43027F5974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7214305" y="241568"/>
            <a:ext cx="732679" cy="964786"/>
          </a:xfrm>
          <a:prstGeom prst="rect">
            <a:avLst/>
          </a:prstGeom>
        </p:spPr>
      </p:pic>
      <p:sp>
        <p:nvSpPr>
          <p:cNvPr id="52" name="Rechteck 51">
            <a:extLst>
              <a:ext uri="{FF2B5EF4-FFF2-40B4-BE49-F238E27FC236}">
                <a16:creationId xmlns:a16="http://schemas.microsoft.com/office/drawing/2014/main" id="{97ED54F3-D5CA-4FC9-B852-C0FDDFA3012F}"/>
              </a:ext>
            </a:extLst>
          </p:cNvPr>
          <p:cNvSpPr/>
          <p:nvPr/>
        </p:nvSpPr>
        <p:spPr>
          <a:xfrm>
            <a:off x="1396488" y="3222365"/>
            <a:ext cx="2476162" cy="411296"/>
          </a:xfrm>
          <a:prstGeom prst="rect">
            <a:avLst/>
          </a:prstGeom>
          <a:solidFill>
            <a:schemeClr val="bg1"/>
          </a:solidFill>
          <a:ln>
            <a:solidFill>
              <a:srgbClr val="242F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dirty="0">
                <a:solidFill>
                  <a:srgbClr val="004174"/>
                </a:solidFill>
              </a:rPr>
              <a:t>Access to full archives</a:t>
            </a:r>
            <a:endParaRPr lang="en-GB" sz="2000" dirty="0">
              <a:solidFill>
                <a:srgbClr val="004174"/>
              </a:solidFill>
            </a:endParaRP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254CF8A6-7B3C-412E-BB55-E92CCE5F55F5}"/>
              </a:ext>
            </a:extLst>
          </p:cNvPr>
          <p:cNvSpPr/>
          <p:nvPr/>
        </p:nvSpPr>
        <p:spPr>
          <a:xfrm>
            <a:off x="9221666" y="5012495"/>
            <a:ext cx="2343474" cy="968547"/>
          </a:xfrm>
          <a:prstGeom prst="rect">
            <a:avLst/>
          </a:prstGeom>
          <a:solidFill>
            <a:schemeClr val="bg1"/>
          </a:solidFill>
          <a:ln>
            <a:solidFill>
              <a:srgbClr val="242F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600" b="1" dirty="0">
                <a:solidFill>
                  <a:srgbClr val="00B0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Thematic </a:t>
            </a:r>
          </a:p>
          <a:p>
            <a:pPr algn="r"/>
            <a:r>
              <a:rPr lang="en-GB" sz="1600" b="1" dirty="0" smtClean="0">
                <a:solidFill>
                  <a:srgbClr val="00B09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en-GB" sz="1600" dirty="0">
              <a:solidFill>
                <a:srgbClr val="00B0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0D3A6F56-CBEC-4BA7-AABC-8177293A3984}"/>
              </a:ext>
            </a:extLst>
          </p:cNvPr>
          <p:cNvSpPr/>
          <p:nvPr/>
        </p:nvSpPr>
        <p:spPr>
          <a:xfrm>
            <a:off x="4037388" y="3223399"/>
            <a:ext cx="2714295" cy="410263"/>
          </a:xfrm>
          <a:prstGeom prst="rect">
            <a:avLst/>
          </a:prstGeom>
          <a:solidFill>
            <a:schemeClr val="bg1"/>
          </a:solidFill>
          <a:ln>
            <a:solidFill>
              <a:srgbClr val="242F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dirty="0">
                <a:solidFill>
                  <a:srgbClr val="004174"/>
                </a:solidFill>
              </a:rPr>
              <a:t>Analysis Ready Data</a:t>
            </a:r>
          </a:p>
        </p:txBody>
      </p:sp>
      <p:pic>
        <p:nvPicPr>
          <p:cNvPr id="51" name="Inhaltsplatzhalter 50" descr="Hügelszenerie">
            <a:extLst>
              <a:ext uri="{FF2B5EF4-FFF2-40B4-BE49-F238E27FC236}">
                <a16:creationId xmlns:a16="http://schemas.microsoft.com/office/drawing/2014/main" id="{0B1D2F63-9D84-44D0-97E2-D8B39C6B0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254668" y="5182044"/>
            <a:ext cx="743694" cy="743694"/>
          </a:xfrm>
        </p:spPr>
      </p:pic>
      <p:sp>
        <p:nvSpPr>
          <p:cNvPr id="55" name="Textfeld 54">
            <a:extLst>
              <a:ext uri="{FF2B5EF4-FFF2-40B4-BE49-F238E27FC236}">
                <a16:creationId xmlns:a16="http://schemas.microsoft.com/office/drawing/2014/main" id="{BD2F3153-CA81-45D0-A1F2-376F192A9FF0}"/>
              </a:ext>
            </a:extLst>
          </p:cNvPr>
          <p:cNvSpPr txBox="1"/>
          <p:nvPr/>
        </p:nvSpPr>
        <p:spPr>
          <a:xfrm>
            <a:off x="1702199" y="2414546"/>
            <a:ext cx="1579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004174"/>
                </a:solidFill>
              </a:rPr>
              <a:t>on-the-fly &amp;</a:t>
            </a:r>
          </a:p>
          <a:p>
            <a:pPr algn="ctr"/>
            <a:r>
              <a:rPr lang="en-GB" sz="1600" dirty="0">
                <a:solidFill>
                  <a:srgbClr val="004174"/>
                </a:solidFill>
              </a:rPr>
              <a:t>batch processing</a:t>
            </a: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18F0D696-B064-4D14-9CAB-FC360313BB65}"/>
              </a:ext>
            </a:extLst>
          </p:cNvPr>
          <p:cNvSpPr txBox="1"/>
          <p:nvPr/>
        </p:nvSpPr>
        <p:spPr>
          <a:xfrm>
            <a:off x="6007307" y="1885560"/>
            <a:ext cx="764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/>
              <a:t>GeoDB</a:t>
            </a:r>
            <a:endParaRPr lang="en-GB" sz="1600" dirty="0"/>
          </a:p>
        </p:txBody>
      </p:sp>
      <p:pic>
        <p:nvPicPr>
          <p:cNvPr id="64" name="Grafik 63" descr="Welt">
            <a:extLst>
              <a:ext uri="{FF2B5EF4-FFF2-40B4-BE49-F238E27FC236}">
                <a16:creationId xmlns:a16="http://schemas.microsoft.com/office/drawing/2014/main" id="{199F77CC-ED1C-4EA9-9103-C8F8363178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350354" y="1715883"/>
            <a:ext cx="659712" cy="614054"/>
          </a:xfrm>
          <a:prstGeom prst="rect">
            <a:avLst/>
          </a:prstGeom>
        </p:spPr>
      </p:pic>
      <p:sp>
        <p:nvSpPr>
          <p:cNvPr id="65" name="Textfeld 64">
            <a:extLst>
              <a:ext uri="{FF2B5EF4-FFF2-40B4-BE49-F238E27FC236}">
                <a16:creationId xmlns:a16="http://schemas.microsoft.com/office/drawing/2014/main" id="{A3AF5018-9556-4078-A372-BA6B93796101}"/>
              </a:ext>
            </a:extLst>
          </p:cNvPr>
          <p:cNvSpPr txBox="1"/>
          <p:nvPr/>
        </p:nvSpPr>
        <p:spPr>
          <a:xfrm>
            <a:off x="3703211" y="2411226"/>
            <a:ext cx="1605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4174"/>
                </a:solidFill>
              </a:rPr>
              <a:t>multi-temporal</a:t>
            </a:r>
          </a:p>
          <a:p>
            <a:r>
              <a:rPr lang="en-GB" sz="1600" dirty="0">
                <a:solidFill>
                  <a:srgbClr val="004174"/>
                </a:solidFill>
              </a:rPr>
              <a:t>analysis (</a:t>
            </a:r>
            <a:r>
              <a:rPr lang="en-GB" sz="1600" dirty="0" err="1">
                <a:solidFill>
                  <a:srgbClr val="004174"/>
                </a:solidFill>
              </a:rPr>
              <a:t>xarray</a:t>
            </a:r>
            <a:r>
              <a:rPr lang="en-GB" sz="1600" dirty="0">
                <a:solidFill>
                  <a:srgbClr val="004174"/>
                </a:solidFill>
              </a:rPr>
              <a:t>)  </a:t>
            </a: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20D80297-354E-4767-8BEE-68083C64A3EA}"/>
              </a:ext>
            </a:extLst>
          </p:cNvPr>
          <p:cNvSpPr txBox="1"/>
          <p:nvPr/>
        </p:nvSpPr>
        <p:spPr>
          <a:xfrm>
            <a:off x="5313194" y="2418056"/>
            <a:ext cx="1173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004174"/>
                </a:solidFill>
              </a:rPr>
              <a:t>vector data </a:t>
            </a:r>
          </a:p>
          <a:p>
            <a:pPr algn="ctr"/>
            <a:r>
              <a:rPr lang="en-GB" sz="1600" dirty="0">
                <a:solidFill>
                  <a:srgbClr val="004174"/>
                </a:solidFill>
              </a:rPr>
              <a:t>service</a:t>
            </a:r>
          </a:p>
        </p:txBody>
      </p:sp>
      <p:sp>
        <p:nvSpPr>
          <p:cNvPr id="77" name="Rechteck 76">
            <a:extLst>
              <a:ext uri="{FF2B5EF4-FFF2-40B4-BE49-F238E27FC236}">
                <a16:creationId xmlns:a16="http://schemas.microsoft.com/office/drawing/2014/main" id="{A4EE1AAB-EBA2-4DA6-87E4-29E26E9C84D7}"/>
              </a:ext>
            </a:extLst>
          </p:cNvPr>
          <p:cNvSpPr/>
          <p:nvPr/>
        </p:nvSpPr>
        <p:spPr>
          <a:xfrm>
            <a:off x="7026003" y="5009669"/>
            <a:ext cx="1804565" cy="947764"/>
          </a:xfrm>
          <a:prstGeom prst="rect">
            <a:avLst/>
          </a:prstGeom>
          <a:solidFill>
            <a:schemeClr val="bg1"/>
          </a:solidFill>
          <a:ln>
            <a:solidFill>
              <a:srgbClr val="242F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1400" dirty="0">
                <a:solidFill>
                  <a:srgbClr val="7F7F7F"/>
                </a:solidFill>
              </a:rPr>
              <a:t>EO commercial </a:t>
            </a:r>
          </a:p>
          <a:p>
            <a:pPr algn="r"/>
            <a:r>
              <a:rPr lang="en-GB" sz="1400" dirty="0">
                <a:solidFill>
                  <a:srgbClr val="7F7F7F"/>
                </a:solidFill>
              </a:rPr>
              <a:t>in-situ sensor</a:t>
            </a:r>
          </a:p>
          <a:p>
            <a:pPr algn="r"/>
            <a:r>
              <a:rPr lang="en-GB" sz="1400" dirty="0">
                <a:solidFill>
                  <a:srgbClr val="7F7F7F"/>
                </a:solidFill>
              </a:rPr>
              <a:t>GIS data</a:t>
            </a:r>
            <a:endParaRPr lang="en-GB" sz="1400" dirty="0">
              <a:solidFill>
                <a:srgbClr val="00B09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Grafik 17" descr="Karte mit Lagemarkierung">
            <a:extLst>
              <a:ext uri="{FF2B5EF4-FFF2-40B4-BE49-F238E27FC236}">
                <a16:creationId xmlns:a16="http://schemas.microsoft.com/office/drawing/2014/main" id="{03648673-1BD2-4B69-9B40-0B76A97A67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105009" y="5302005"/>
            <a:ext cx="674011" cy="674011"/>
          </a:xfrm>
          <a:prstGeom prst="rect">
            <a:avLst/>
          </a:prstGeom>
        </p:spPr>
      </p:pic>
      <p:pic>
        <p:nvPicPr>
          <p:cNvPr id="23" name="Picture 2" descr="Image result for mundiwebservices">
            <a:extLst>
              <a:ext uri="{FF2B5EF4-FFF2-40B4-BE49-F238E27FC236}">
                <a16:creationId xmlns:a16="http://schemas.microsoft.com/office/drawing/2014/main" id="{AD1C311F-B288-477B-A0F9-C74110433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88" t="31035" r="11091" b="33551"/>
          <a:stretch/>
        </p:blipFill>
        <p:spPr bwMode="auto">
          <a:xfrm>
            <a:off x="4257980" y="4271371"/>
            <a:ext cx="1803732" cy="54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hteck 82">
            <a:extLst>
              <a:ext uri="{FF2B5EF4-FFF2-40B4-BE49-F238E27FC236}">
                <a16:creationId xmlns:a16="http://schemas.microsoft.com/office/drawing/2014/main" id="{9F9A3461-33E5-4D30-AE06-5569941C8099}"/>
              </a:ext>
            </a:extLst>
          </p:cNvPr>
          <p:cNvSpPr/>
          <p:nvPr/>
        </p:nvSpPr>
        <p:spPr>
          <a:xfrm>
            <a:off x="517167" y="4054058"/>
            <a:ext cx="749899" cy="961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99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4993F704-2E95-47D7-8CDB-1573E94B5FA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7" y="4088030"/>
            <a:ext cx="649228" cy="647831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FADDE5B5-E2BD-4631-9C7C-8E73C84298C6}"/>
              </a:ext>
            </a:extLst>
          </p:cNvPr>
          <p:cNvSpPr txBox="1"/>
          <p:nvPr/>
        </p:nvSpPr>
        <p:spPr>
          <a:xfrm>
            <a:off x="528241" y="4761176"/>
            <a:ext cx="7423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>
                <a:solidFill>
                  <a:srgbClr val="004174"/>
                </a:solidFill>
              </a:rPr>
              <a:t>CLOUD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28AF074-3137-42EF-93D8-A62ABED7873C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0809" y="4266753"/>
            <a:ext cx="2083137" cy="551270"/>
          </a:xfrm>
          <a:prstGeom prst="rect">
            <a:avLst/>
          </a:prstGeom>
        </p:spPr>
      </p:pic>
      <p:pic>
        <p:nvPicPr>
          <p:cNvPr id="1026" name="Picture 2" descr="Image result for aws logo">
            <a:extLst>
              <a:ext uri="{FF2B5EF4-FFF2-40B4-BE49-F238E27FC236}">
                <a16:creationId xmlns:a16="http://schemas.microsoft.com/office/drawing/2014/main" id="{325C2C65-0AC1-6143-8D40-8953B3752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3745" y="4301989"/>
            <a:ext cx="684776" cy="51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wekeo logo">
            <a:extLst>
              <a:ext uri="{FF2B5EF4-FFF2-40B4-BE49-F238E27FC236}">
                <a16:creationId xmlns:a16="http://schemas.microsoft.com/office/drawing/2014/main" id="{FEB6E345-7CA4-1F48-B4A2-C4BE9B62C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65748" y="4277025"/>
            <a:ext cx="863963" cy="55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landsat logo">
            <a:extLst>
              <a:ext uri="{FF2B5EF4-FFF2-40B4-BE49-F238E27FC236}">
                <a16:creationId xmlns:a16="http://schemas.microsoft.com/office/drawing/2014/main" id="{BB2BB18C-8489-F745-A75A-EC59AA403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7213" y="4999889"/>
            <a:ext cx="1837690" cy="964800"/>
          </a:xfrm>
          <a:prstGeom prst="rect">
            <a:avLst/>
          </a:prstGeom>
          <a:noFill/>
          <a:ln>
            <a:solidFill>
              <a:srgbClr val="242F3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copernicus eyes on earth logo">
            <a:extLst>
              <a:ext uri="{FF2B5EF4-FFF2-40B4-BE49-F238E27FC236}">
                <a16:creationId xmlns:a16="http://schemas.microsoft.com/office/drawing/2014/main" id="{B079A4E8-CC5E-6846-AAB5-1AC7F3124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92628" y="4999889"/>
            <a:ext cx="3013679" cy="964800"/>
          </a:xfrm>
          <a:prstGeom prst="rect">
            <a:avLst/>
          </a:prstGeom>
          <a:noFill/>
          <a:ln>
            <a:solidFill>
              <a:srgbClr val="242F3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Image result for clipart data storage">
            <a:extLst>
              <a:ext uri="{FF2B5EF4-FFF2-40B4-BE49-F238E27FC236}">
                <a16:creationId xmlns:a16="http://schemas.microsoft.com/office/drawing/2014/main" id="{4662AB7F-C92E-A641-88A4-3451085C0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screen">
            <a:alphaModFix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805" l="9961" r="99609">
                        <a14:foregroundMark x1="56445" y1="49805" x2="56445" y2="49805"/>
                        <a14:foregroundMark x1="39258" y1="67773" x2="39258" y2="67773"/>
                        <a14:foregroundMark x1="38867" y1="88867" x2="38867" y2="88867"/>
                        <a14:foregroundMark x1="70898" y1="78906" x2="70898" y2="78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4643" y="4128760"/>
            <a:ext cx="722677" cy="72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Cloud computing icons">
            <a:extLst>
              <a:ext uri="{FF2B5EF4-FFF2-40B4-BE49-F238E27FC236}">
                <a16:creationId xmlns:a16="http://schemas.microsoft.com/office/drawing/2014/main" id="{5B622FD4-D2F5-334C-A71C-D1F9228B9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screen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3297" b="96703" l="0" r="98131">
                        <a14:foregroundMark x1="38318" y1="75824" x2="38318" y2="75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04883" y="4089082"/>
            <a:ext cx="945791" cy="80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ogo">
            <a:extLst>
              <a:ext uri="{FF2B5EF4-FFF2-40B4-BE49-F238E27FC236}">
                <a16:creationId xmlns:a16="http://schemas.microsoft.com/office/drawing/2014/main" id="{04D70449-4766-334D-B0EA-4E22C36A0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0549" y="1677963"/>
            <a:ext cx="922006" cy="70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hteck 45">
            <a:extLst>
              <a:ext uri="{FF2B5EF4-FFF2-40B4-BE49-F238E27FC236}">
                <a16:creationId xmlns:a16="http://schemas.microsoft.com/office/drawing/2014/main" id="{6C22CB0E-A82E-404B-B0FA-4E13DFF5592B}"/>
              </a:ext>
            </a:extLst>
          </p:cNvPr>
          <p:cNvSpPr>
            <a:spLocks noChangeAspect="1"/>
          </p:cNvSpPr>
          <p:nvPr/>
        </p:nvSpPr>
        <p:spPr>
          <a:xfrm>
            <a:off x="6939984" y="1512772"/>
            <a:ext cx="2886111" cy="1620501"/>
          </a:xfrm>
          <a:prstGeom prst="rect">
            <a:avLst/>
          </a:prstGeom>
          <a:solidFill>
            <a:schemeClr val="bg1"/>
          </a:solidFill>
          <a:ln>
            <a:solidFill>
              <a:srgbClr val="0141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799"/>
          </a:p>
        </p:txBody>
      </p:sp>
      <p:pic>
        <p:nvPicPr>
          <p:cNvPr id="1044" name="Picture 20" descr="Image result for julyter notebook logo">
            <a:extLst>
              <a:ext uri="{FF2B5EF4-FFF2-40B4-BE49-F238E27FC236}">
                <a16:creationId xmlns:a16="http://schemas.microsoft.com/office/drawing/2014/main" id="{04E0B870-B031-6A4F-B5D4-8C82932D3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1235" y="1748852"/>
            <a:ext cx="1492666" cy="64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A1308B1-4E29-8848-B66B-B60BD32DB654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3931" y="1952873"/>
            <a:ext cx="1069389" cy="299066"/>
          </a:xfrm>
          <a:prstGeom prst="rect">
            <a:avLst/>
          </a:prstGeom>
        </p:spPr>
      </p:pic>
      <p:sp>
        <p:nvSpPr>
          <p:cNvPr id="69" name="Textfeld 73">
            <a:extLst>
              <a:ext uri="{FF2B5EF4-FFF2-40B4-BE49-F238E27FC236}">
                <a16:creationId xmlns:a16="http://schemas.microsoft.com/office/drawing/2014/main" id="{CA65F5B2-7874-5B48-9DD6-E1C8D75E8319}"/>
              </a:ext>
            </a:extLst>
          </p:cNvPr>
          <p:cNvSpPr txBox="1"/>
          <p:nvPr/>
        </p:nvSpPr>
        <p:spPr>
          <a:xfrm>
            <a:off x="7082402" y="2369116"/>
            <a:ext cx="111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4174"/>
                </a:solidFill>
              </a:rPr>
              <a:t>hosted app engine</a:t>
            </a:r>
          </a:p>
        </p:txBody>
      </p:sp>
      <p:sp>
        <p:nvSpPr>
          <p:cNvPr id="70" name="Textfeld 73">
            <a:extLst>
              <a:ext uri="{FF2B5EF4-FFF2-40B4-BE49-F238E27FC236}">
                <a16:creationId xmlns:a16="http://schemas.microsoft.com/office/drawing/2014/main" id="{B7C275B3-1336-B142-806D-3C92FE10CBB2}"/>
              </a:ext>
            </a:extLst>
          </p:cNvPr>
          <p:cNvSpPr txBox="1"/>
          <p:nvPr/>
        </p:nvSpPr>
        <p:spPr>
          <a:xfrm>
            <a:off x="8452234" y="2412215"/>
            <a:ext cx="1111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>
                <a:solidFill>
                  <a:srgbClr val="004174"/>
                </a:solidFill>
              </a:rPr>
              <a:t>jupyter</a:t>
            </a:r>
            <a:r>
              <a:rPr lang="en-GB" sz="1600" dirty="0">
                <a:solidFill>
                  <a:srgbClr val="004174"/>
                </a:solidFill>
              </a:rPr>
              <a:t> Notebooks</a:t>
            </a:r>
          </a:p>
        </p:txBody>
      </p:sp>
      <p:pic>
        <p:nvPicPr>
          <p:cNvPr id="1046" name="Picture 22" descr="Image result for algorithm clipart">
            <a:extLst>
              <a:ext uri="{FF2B5EF4-FFF2-40B4-BE49-F238E27FC236}">
                <a16:creationId xmlns:a16="http://schemas.microsoft.com/office/drawing/2014/main" id="{15D1D82F-BE68-7A4D-B617-BEF1002BF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>
                        <a14:foregroundMark x1="56000" y1="65659" x2="56000" y2="65659"/>
                        <a14:foregroundMark x1="52889" y1="23901" x2="52889" y2="23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2325" y="1547648"/>
            <a:ext cx="919539" cy="74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Textfeld 73">
            <a:extLst>
              <a:ext uri="{FF2B5EF4-FFF2-40B4-BE49-F238E27FC236}">
                <a16:creationId xmlns:a16="http://schemas.microsoft.com/office/drawing/2014/main" id="{3B467F43-5F17-9C4C-B078-4CF3A3AE524A}"/>
              </a:ext>
            </a:extLst>
          </p:cNvPr>
          <p:cNvSpPr txBox="1"/>
          <p:nvPr/>
        </p:nvSpPr>
        <p:spPr>
          <a:xfrm>
            <a:off x="9821696" y="2206416"/>
            <a:ext cx="1111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4174"/>
                </a:solidFill>
              </a:rPr>
              <a:t>Algorithms</a:t>
            </a:r>
          </a:p>
        </p:txBody>
      </p:sp>
      <p:pic>
        <p:nvPicPr>
          <p:cNvPr id="1048" name="Picture 24" descr="Image result for applications clipart">
            <a:extLst>
              <a:ext uri="{FF2B5EF4-FFF2-40B4-BE49-F238E27FC236}">
                <a16:creationId xmlns:a16="http://schemas.microsoft.com/office/drawing/2014/main" id="{4D89BF6F-464F-A14C-AFBE-64EDE4AA7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29744" y="1567372"/>
            <a:ext cx="724081" cy="72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Textfeld 73">
            <a:extLst>
              <a:ext uri="{FF2B5EF4-FFF2-40B4-BE49-F238E27FC236}">
                <a16:creationId xmlns:a16="http://schemas.microsoft.com/office/drawing/2014/main" id="{D42D9F0E-A1F0-BF46-8B72-D69DB3BEC1B8}"/>
              </a:ext>
            </a:extLst>
          </p:cNvPr>
          <p:cNvSpPr txBox="1"/>
          <p:nvPr/>
        </p:nvSpPr>
        <p:spPr>
          <a:xfrm>
            <a:off x="10821864" y="2206416"/>
            <a:ext cx="1111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4174"/>
                </a:solidFill>
              </a:rPr>
              <a:t>Apps</a:t>
            </a:r>
          </a:p>
        </p:txBody>
      </p:sp>
      <p:pic>
        <p:nvPicPr>
          <p:cNvPr id="82" name="Grafik 44">
            <a:extLst>
              <a:ext uri="{FF2B5EF4-FFF2-40B4-BE49-F238E27FC236}">
                <a16:creationId xmlns:a16="http://schemas.microsoft.com/office/drawing/2014/main" id="{8885D692-F53F-7F4A-B5E0-BFD628982F01}"/>
              </a:ext>
            </a:extLst>
          </p:cNvPr>
          <p:cNvPicPr>
            <a:picLocks noChangeAspect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581" y="312793"/>
            <a:ext cx="3711935" cy="1021174"/>
          </a:xfrm>
          <a:prstGeom prst="rect">
            <a:avLst/>
          </a:prstGeom>
        </p:spPr>
      </p:pic>
      <p:pic>
        <p:nvPicPr>
          <p:cNvPr id="1052" name="Picture 28" descr="File:GIS (14294) - The Noun Project.svg">
            <a:extLst>
              <a:ext uri="{FF2B5EF4-FFF2-40B4-BE49-F238E27FC236}">
                <a16:creationId xmlns:a16="http://schemas.microsoft.com/office/drawing/2014/main" id="{0274C309-B053-984A-BEF9-0EF112BA8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4967" y="2566270"/>
            <a:ext cx="645701" cy="86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feld 73">
            <a:extLst>
              <a:ext uri="{FF2B5EF4-FFF2-40B4-BE49-F238E27FC236}">
                <a16:creationId xmlns:a16="http://schemas.microsoft.com/office/drawing/2014/main" id="{A9E3F146-F862-A040-A135-9827B76F5287}"/>
              </a:ext>
            </a:extLst>
          </p:cNvPr>
          <p:cNvSpPr txBox="1"/>
          <p:nvPr/>
        </p:nvSpPr>
        <p:spPr>
          <a:xfrm>
            <a:off x="10327320" y="3415026"/>
            <a:ext cx="1111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4174"/>
                </a:solidFill>
              </a:rPr>
              <a:t>Data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17F4821-410F-7E44-91A9-59457B535F44}"/>
              </a:ext>
            </a:extLst>
          </p:cNvPr>
          <p:cNvPicPr>
            <a:picLocks noChangeAspect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6031" y="1791431"/>
            <a:ext cx="2325087" cy="599005"/>
          </a:xfrm>
          <a:prstGeom prst="rect">
            <a:avLst/>
          </a:prstGeom>
        </p:spPr>
      </p:pic>
      <p:pic>
        <p:nvPicPr>
          <p:cNvPr id="85" name="Picture 2" descr="Image result for brockmann consult">
            <a:extLst>
              <a:ext uri="{FF2B5EF4-FFF2-40B4-BE49-F238E27FC236}">
                <a16:creationId xmlns:a16="http://schemas.microsoft.com/office/drawing/2014/main" id="{080D8612-1692-434C-8C5E-CA05F8DBF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7539" y="6017314"/>
            <a:ext cx="1940472" cy="83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Date Placeholder 3">
            <a:extLst>
              <a:ext uri="{FF2B5EF4-FFF2-40B4-BE49-F238E27FC236}">
                <a16:creationId xmlns:a16="http://schemas.microsoft.com/office/drawing/2014/main" id="{540CFB69-E4A4-6847-A217-03964FD2391D}"/>
              </a:ext>
            </a:extLst>
          </p:cNvPr>
          <p:cNvSpPr txBox="1">
            <a:spLocks/>
          </p:cNvSpPr>
          <p:nvPr/>
        </p:nvSpPr>
        <p:spPr>
          <a:xfrm>
            <a:off x="1006048" y="64071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21083C-847C-4C4C-B21D-2B5D32B63843}" type="datetimeFigureOut">
              <a:rPr lang="en-SI"/>
              <a:pPr/>
              <a:t>03/08/2020</a:t>
            </a:fld>
            <a:endParaRPr lang="en-SI"/>
          </a:p>
        </p:txBody>
      </p:sp>
      <p:pic>
        <p:nvPicPr>
          <p:cNvPr id="87" name="Picture 86" descr="Dopis_Zacetni_Sinergise_samologo">
            <a:extLst>
              <a:ext uri="{FF2B5EF4-FFF2-40B4-BE49-F238E27FC236}">
                <a16:creationId xmlns:a16="http://schemas.microsoft.com/office/drawing/2014/main" id="{35F7BB3C-8C45-194A-B220-A1B5B421550B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294" y="6160162"/>
            <a:ext cx="2064794" cy="513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Picture 4" descr="Image result for eox logo">
            <a:extLst>
              <a:ext uri="{FF2B5EF4-FFF2-40B4-BE49-F238E27FC236}">
                <a16:creationId xmlns:a16="http://schemas.microsoft.com/office/drawing/2014/main" id="{20D1E048-644F-6B44-88C4-F172DDD17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9042" y="6075469"/>
            <a:ext cx="1212377" cy="67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6" descr="Image result for planet labs logo">
            <a:extLst>
              <a:ext uri="{FF2B5EF4-FFF2-40B4-BE49-F238E27FC236}">
                <a16:creationId xmlns:a16="http://schemas.microsoft.com/office/drawing/2014/main" id="{8046AEE4-7266-5D47-9C3B-C7F00A6C3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9603" y="6122580"/>
            <a:ext cx="1188259" cy="58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D8BBF0E3-BFA5-0F42-B07D-E9437A6B193D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461" y="6089508"/>
            <a:ext cx="2650212" cy="682766"/>
          </a:xfrm>
          <a:prstGeom prst="rect">
            <a:avLst/>
          </a:prstGeom>
        </p:spPr>
      </p:pic>
      <p:pic>
        <p:nvPicPr>
          <p:cNvPr id="91" name="Picture 8" descr="Image result for gisat logo">
            <a:extLst>
              <a:ext uri="{FF2B5EF4-FFF2-40B4-BE49-F238E27FC236}">
                <a16:creationId xmlns:a16="http://schemas.microsoft.com/office/drawing/2014/main" id="{D6AD3B26-611B-AC43-85BF-B0DB28F1B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6936" y="5998332"/>
            <a:ext cx="1700837" cy="80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Google Shape;138;p16">
            <a:extLst>
              <a:ext uri="{FF2B5EF4-FFF2-40B4-BE49-F238E27FC236}">
                <a16:creationId xmlns:a16="http://schemas.microsoft.com/office/drawing/2014/main" id="{6403209B-A7E8-C744-A233-52E82F69408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6747" y="204317"/>
            <a:ext cx="2211024" cy="6120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538EACF-AF0B-5E4C-9033-27203ABFB91A}"/>
              </a:ext>
            </a:extLst>
          </p:cNvPr>
          <p:cNvCxnSpPr/>
          <p:nvPr/>
        </p:nvCxnSpPr>
        <p:spPr>
          <a:xfrm>
            <a:off x="167849" y="6049130"/>
            <a:ext cx="12188825" cy="60204"/>
          </a:xfrm>
          <a:prstGeom prst="line">
            <a:avLst/>
          </a:prstGeom>
          <a:ln w="63500">
            <a:solidFill>
              <a:srgbClr val="00417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age result for rest api clipart">
            <a:extLst>
              <a:ext uri="{FF2B5EF4-FFF2-40B4-BE49-F238E27FC236}">
                <a16:creationId xmlns:a16="http://schemas.microsoft.com/office/drawing/2014/main" id="{A96700C3-785E-FC42-8608-CAD9589DE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2032" y="820601"/>
            <a:ext cx="1427111" cy="608400"/>
          </a:xfrm>
          <a:prstGeom prst="rect">
            <a:avLst/>
          </a:prstGeom>
          <a:noFill/>
          <a:ln>
            <a:solidFill>
              <a:srgbClr val="00417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Inhaltsplatzhalter 26" descr="Pfeil Kurve im Uhrzeigersinn">
            <a:extLst>
              <a:ext uri="{FF2B5EF4-FFF2-40B4-BE49-F238E27FC236}">
                <a16:creationId xmlns:a16="http://schemas.microsoft.com/office/drawing/2014/main" id="{1A46C39C-CBF9-9B46-B5AF-7E076CA34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flipH="1">
            <a:off x="9079807" y="228044"/>
            <a:ext cx="732679" cy="964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1"/>
          <a:srcRect l="25151" t="33455" r="63599" b="30545"/>
          <a:stretch/>
        </p:blipFill>
        <p:spPr>
          <a:xfrm>
            <a:off x="3916929" y="-66147"/>
            <a:ext cx="1820643" cy="18206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2"/>
          <a:srcRect l="13250" t="23733" r="64667" b="45600"/>
          <a:stretch/>
        </p:blipFill>
        <p:spPr>
          <a:xfrm>
            <a:off x="158292" y="151039"/>
            <a:ext cx="3579187" cy="1553232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>
            <a:off x="8" y="5292438"/>
            <a:ext cx="762000" cy="489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6" name="Right Arrow 65"/>
          <p:cNvSpPr/>
          <p:nvPr/>
        </p:nvSpPr>
        <p:spPr>
          <a:xfrm>
            <a:off x="-124687" y="2687777"/>
            <a:ext cx="762000" cy="489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ight Arrow 66"/>
          <p:cNvSpPr/>
          <p:nvPr/>
        </p:nvSpPr>
        <p:spPr>
          <a:xfrm>
            <a:off x="-138541" y="4142504"/>
            <a:ext cx="762000" cy="489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44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6" grpId="0" animBg="1"/>
      <p:bldP spid="6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2123</Words>
  <Application>Microsoft Office PowerPoint</Application>
  <PresentationFormat>Widescreen</PresentationFormat>
  <Paragraphs>284</Paragraphs>
  <Slides>19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ＭＳ Ｐゴシック</vt:lpstr>
      <vt:lpstr>ＭＳ Ｐゴシック</vt:lpstr>
      <vt:lpstr>Arial</vt:lpstr>
      <vt:lpstr>Calibri</vt:lpstr>
      <vt:lpstr>Calibri Light</vt:lpstr>
      <vt:lpstr>Cambria</vt:lpstr>
      <vt:lpstr>Helvetica Neue</vt:lpstr>
      <vt:lpstr>Police système</vt:lpstr>
      <vt:lpstr>Times New Roman</vt:lpstr>
      <vt:lpstr>Verdana</vt:lpstr>
      <vt:lpstr>Wingdings</vt:lpstr>
      <vt:lpstr>ヒラギノ角ゴ Pro W3</vt:lpstr>
      <vt:lpstr>Office Theme</vt:lpstr>
      <vt:lpstr>PowerPoint Presentation</vt:lpstr>
      <vt:lpstr>PowerPoint Presentation</vt:lpstr>
      <vt:lpstr>PowerPoint Presentation</vt:lpstr>
      <vt:lpstr>PowerPoint Presentation</vt:lpstr>
      <vt:lpstr>Platform Technology enables a new approach for training and for data access</vt:lpstr>
      <vt:lpstr>… of co-creation, co-engineering</vt:lpstr>
      <vt:lpstr>Thematic Exploitation Platforms</vt:lpstr>
      <vt:lpstr>Euro Data Cube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BIOMASS mission</vt:lpstr>
      <vt:lpstr>PowerPoint Presentation</vt:lpstr>
      <vt:lpstr>PowerPoint Presentation</vt:lpstr>
      <vt:lpstr>PowerPoint Presentation</vt:lpstr>
      <vt:lpstr>Copernicus Space Component   @ Space19+</vt:lpstr>
      <vt:lpstr>Copernicus Space Component   @ Space19+</vt:lpstr>
    </vt:vector>
  </TitlesOfParts>
  <Company>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Sarti</dc:creator>
  <cp:lastModifiedBy>Francesco Sarti</cp:lastModifiedBy>
  <cp:revision>36</cp:revision>
  <dcterms:created xsi:type="dcterms:W3CDTF">2020-03-04T15:14:25Z</dcterms:created>
  <dcterms:modified xsi:type="dcterms:W3CDTF">2020-03-08T15:58:55Z</dcterms:modified>
</cp:coreProperties>
</file>