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8"/>
  </p:notesMasterIdLst>
  <p:sldIdLst>
    <p:sldId id="256" r:id="rId2"/>
    <p:sldId id="258" r:id="rId3"/>
    <p:sldId id="259" r:id="rId4"/>
    <p:sldId id="260" r:id="rId5"/>
    <p:sldId id="261" r:id="rId6"/>
    <p:sldId id="262" r:id="rId7"/>
  </p:sldIdLst>
  <p:sldSz cx="12192000" cy="6858000"/>
  <p:notesSz cx="6985000" cy="9283700"/>
  <p:embeddedFontLst>
    <p:embeddedFont>
      <p:font typeface="Calibri" panose="020F0502020204030204" pitchFamily="34" charset="0"/>
      <p:regular r:id="rId9"/>
      <p:bold r:id="rId10"/>
      <p:italic r:id="rId11"/>
      <p:boldItalic r:id="rId12"/>
    </p:embeddedFont>
    <p:embeddedFont>
      <p:font typeface="Helvetica Neue"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0"/>
    <p:restoredTop sz="94695"/>
  </p:normalViewPr>
  <p:slideViewPr>
    <p:cSldViewPr snapToGrid="0">
      <p:cViewPr varScale="1">
        <p:scale>
          <a:sx n="54" d="100"/>
          <a:sy n="54" d="100"/>
        </p:scale>
        <p:origin x="114" y="660"/>
      </p:cViewPr>
      <p:guideLst/>
    </p:cSldViewPr>
  </p:slideViewPr>
  <p:notesTextViewPr>
    <p:cViewPr>
      <p:scale>
        <a:sx n="1" d="1"/>
        <a:sy n="1" d="1"/>
      </p:scale>
      <p:origin x="0" y="0"/>
    </p:cViewPr>
  </p:notesTextViewPr>
  <p:notesViewPr>
    <p:cSldViewPr snapToGrid="0">
      <p:cViewPr varScale="1">
        <p:scale>
          <a:sx n="85" d="100"/>
          <a:sy n="85" d="100"/>
        </p:scale>
        <p:origin x="3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7" name="Google Shape;57;p4: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6: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71" name="Google Shape;71;p6: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dirty="0"/>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520312" y="107903"/>
            <a:ext cx="2507906" cy="993132"/>
          </a:xfrm>
          <a:prstGeom prst="rect">
            <a:avLst/>
          </a:prstGeom>
          <a:noFill/>
          <a:ln>
            <a:noFill/>
          </a:ln>
        </p:spPr>
      </p:pic>
      <p:sp>
        <p:nvSpPr>
          <p:cNvPr id="25" name="Google Shape;25;p2"/>
          <p:cNvSpPr txBox="1"/>
          <p:nvPr/>
        </p:nvSpPr>
        <p:spPr>
          <a:xfrm>
            <a:off x="520312" y="1159220"/>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dirty="0">
                <a:solidFill>
                  <a:schemeClr val="lt1"/>
                </a:solidFill>
                <a:latin typeface="+mn-lt"/>
                <a:ea typeface="Helvetica Neue"/>
                <a:cs typeface="Helvetica Neue"/>
                <a:sym typeface="Helvetica Neue"/>
              </a:rPr>
              <a:t>Committee on Earth Observation Satellites</a:t>
            </a:r>
            <a:endParaRPr dirty="0">
              <a:latin typeface="+mn-lt"/>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mn-lt"/>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dirty="0"/>
          </a:p>
        </p:txBody>
      </p:sp>
      <p:sp>
        <p:nvSpPr>
          <p:cNvPr id="31" name="Google Shape;31;p3"/>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800"/>
              <a:buFont typeface="Arial"/>
              <a:buNone/>
              <a:defRPr sz="2800" b="1" i="0" u="none" strike="noStrike" cap="none">
                <a:solidFill>
                  <a:schemeClr val="lt1"/>
                </a:solidFill>
                <a:latin typeface="+mn-lt"/>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dirty="0">
                <a:solidFill>
                  <a:schemeClr val="dk2"/>
                </a:solidFill>
                <a:latin typeface="+mn-lt"/>
                <a:ea typeface="Helvetica Neue"/>
                <a:cs typeface="Helvetica Neue"/>
                <a:sym typeface="Helvetica Neue"/>
              </a:rPr>
              <a:t>WGCapD-9 Annual Meeting March 10-12, 2020</a:t>
            </a:r>
            <a:endParaRPr sz="1100" b="0" i="1" u="none" strike="noStrike" cap="none" dirty="0">
              <a:solidFill>
                <a:schemeClr val="dk2"/>
              </a:solidFill>
              <a:latin typeface="+mn-lt"/>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eos-cove.org/en/data_polic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p:nvPr/>
        </p:nvSpPr>
        <p:spPr>
          <a:xfrm>
            <a:off x="490266" y="1759226"/>
            <a:ext cx="7192141" cy="185538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800" b="1" dirty="0">
                <a:solidFill>
                  <a:schemeClr val="lt1"/>
                </a:solidFill>
                <a:latin typeface="+mn-lt"/>
                <a:ea typeface="Helvetica Neue"/>
                <a:cs typeface="Helvetica Neue"/>
                <a:sym typeface="Helvetica Neue"/>
              </a:rPr>
              <a:t>SEO Overview on Data Democracy Initiatives</a:t>
            </a:r>
            <a:endParaRPr sz="1800" dirty="0">
              <a:latin typeface="+mn-lt"/>
            </a:endParaRPr>
          </a:p>
        </p:txBody>
      </p:sp>
      <p:sp>
        <p:nvSpPr>
          <p:cNvPr id="40" name="Google Shape;40;p5"/>
          <p:cNvSpPr txBox="1">
            <a:spLocks noGrp="1"/>
          </p:cNvSpPr>
          <p:nvPr>
            <p:ph type="subTitle" idx="1"/>
          </p:nvPr>
        </p:nvSpPr>
        <p:spPr>
          <a:xfrm>
            <a:off x="424006" y="3588103"/>
            <a:ext cx="8180969" cy="20308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Font typeface="Arial"/>
              <a:buNone/>
            </a:pPr>
            <a:r>
              <a:rPr lang="en-US" sz="1800" dirty="0">
                <a:latin typeface="+mn-lt"/>
                <a:ea typeface="Helvetica Neue"/>
                <a:cs typeface="Helvetica Neue"/>
                <a:sym typeface="Helvetica Neue"/>
              </a:rPr>
              <a:t>Session </a:t>
            </a:r>
            <a:r>
              <a:rPr lang="en-US" sz="1800" dirty="0" smtClean="0">
                <a:latin typeface="+mn-lt"/>
                <a:ea typeface="Helvetica Neue"/>
                <a:cs typeface="Helvetica Neue"/>
                <a:sym typeface="Helvetica Neue"/>
              </a:rPr>
              <a:t>4: </a:t>
            </a:r>
            <a:r>
              <a:rPr lang="en-US" sz="1800" dirty="0">
                <a:latin typeface="+mn-lt"/>
                <a:ea typeface="Helvetica Neue"/>
                <a:cs typeface="Helvetica Neue"/>
                <a:sym typeface="Helvetica Neue"/>
              </a:rPr>
              <a:t>Expanding our work on data democracy</a:t>
            </a:r>
            <a:endParaRPr dirty="0">
              <a:latin typeface="+mn-lt"/>
            </a:endParaRPr>
          </a:p>
          <a:p>
            <a:pPr marL="0" lvl="0" indent="0" algn="l" rtl="0">
              <a:spcBef>
                <a:spcPts val="0"/>
              </a:spcBef>
              <a:spcAft>
                <a:spcPts val="0"/>
              </a:spcAft>
              <a:buClr>
                <a:schemeClr val="lt1"/>
              </a:buClr>
              <a:buSzPts val="1800"/>
              <a:buFont typeface="Arial"/>
              <a:buNone/>
            </a:pPr>
            <a:r>
              <a:rPr lang="en-US" sz="1800" dirty="0">
                <a:latin typeface="+mn-lt"/>
                <a:ea typeface="Helvetica Neue"/>
                <a:cs typeface="Helvetica Neue"/>
                <a:sym typeface="Helvetica Neue"/>
              </a:rPr>
              <a:t>NASA, CEOS SEO</a:t>
            </a:r>
            <a:endParaRPr dirty="0">
              <a:latin typeface="+mn-lt"/>
            </a:endParaRPr>
          </a:p>
          <a:p>
            <a:pPr marL="0" lvl="0" indent="0" algn="l" rtl="0">
              <a:spcBef>
                <a:spcPts val="0"/>
              </a:spcBef>
              <a:spcAft>
                <a:spcPts val="0"/>
              </a:spcAft>
              <a:buClr>
                <a:srgbClr val="FFFFFF"/>
              </a:buClr>
              <a:buSzPts val="1800"/>
              <a:buNone/>
            </a:pPr>
            <a:r>
              <a:rPr lang="en-US" sz="1800" dirty="0">
                <a:latin typeface="+mn-lt"/>
                <a:ea typeface="Helvetica Neue"/>
                <a:cs typeface="Helvetica Neue"/>
                <a:sym typeface="Helvetica Neue"/>
              </a:rPr>
              <a:t>Brian Killough</a:t>
            </a:r>
            <a:endParaRPr sz="1800" dirty="0">
              <a:latin typeface="+mn-lt"/>
              <a:ea typeface="Helvetica Neue"/>
              <a:cs typeface="Helvetica Neue"/>
              <a:sym typeface="Helvetica Neue"/>
            </a:endParaRPr>
          </a:p>
          <a:p>
            <a:pPr marL="0" lvl="0" indent="0" algn="l" rtl="0">
              <a:spcBef>
                <a:spcPts val="0"/>
              </a:spcBef>
              <a:spcAft>
                <a:spcPts val="0"/>
              </a:spcAft>
              <a:buClr>
                <a:srgbClr val="FFFFFF"/>
              </a:buClr>
              <a:buSzPts val="1800"/>
              <a:buNone/>
            </a:pPr>
            <a:endParaRPr sz="1800" dirty="0">
              <a:solidFill>
                <a:srgbClr val="FFFFFF"/>
              </a:solidFill>
              <a:latin typeface="+mn-lt"/>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mn-lt"/>
                <a:ea typeface="Helvetica Neue"/>
                <a:cs typeface="Helvetica Neue"/>
                <a:sym typeface="Helvetica Neue"/>
              </a:rPr>
              <a:t>CEOS WGCapD-9 Annual Meeting</a:t>
            </a:r>
            <a:endParaRPr dirty="0">
              <a:latin typeface="+mn-lt"/>
            </a:endParaRPr>
          </a:p>
          <a:p>
            <a:pPr marL="0" lvl="0" indent="0" algn="l" rtl="0">
              <a:spcBef>
                <a:spcPts val="0"/>
              </a:spcBef>
              <a:spcAft>
                <a:spcPts val="0"/>
              </a:spcAft>
              <a:buClr>
                <a:srgbClr val="FFFFFF"/>
              </a:buClr>
              <a:buSzPts val="1800"/>
              <a:buNone/>
            </a:pPr>
            <a:r>
              <a:rPr lang="en-US" sz="1800" dirty="0">
                <a:solidFill>
                  <a:srgbClr val="FFFFFF"/>
                </a:solidFill>
                <a:latin typeface="+mn-lt"/>
              </a:rPr>
              <a:t>Virtual Meeting</a:t>
            </a:r>
            <a:endParaRPr sz="1800" dirty="0">
              <a:solidFill>
                <a:srgbClr val="FFFFFF"/>
              </a:solidFill>
              <a:latin typeface="+mn-lt"/>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mn-lt"/>
                <a:ea typeface="Helvetica Neue"/>
                <a:cs typeface="Helvetica Neue"/>
                <a:sym typeface="Helvetica Neue"/>
              </a:rPr>
              <a:t>10-12 March 2020</a:t>
            </a:r>
            <a:endParaRPr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latin typeface="+mn-lt"/>
              </a:rPr>
              <a:t>2</a:t>
            </a:fld>
            <a:endParaRPr>
              <a:solidFill>
                <a:srgbClr val="1F497D"/>
              </a:solidFill>
              <a:latin typeface="+mn-lt"/>
            </a:endParaRPr>
          </a:p>
        </p:txBody>
      </p:sp>
      <p:sp>
        <p:nvSpPr>
          <p:cNvPr id="53" name="Google Shape;53;p7"/>
          <p:cNvSpPr txBox="1">
            <a:spLocks noGrp="1"/>
          </p:cNvSpPr>
          <p:nvPr>
            <p:ph type="body" idx="1"/>
          </p:nvPr>
        </p:nvSpPr>
        <p:spPr>
          <a:xfrm>
            <a:off x="166255" y="1402773"/>
            <a:ext cx="9044006" cy="5101935"/>
          </a:xfrm>
          <a:prstGeom prst="rect">
            <a:avLst/>
          </a:prstGeom>
          <a:noFill/>
          <a:ln>
            <a:noFill/>
          </a:ln>
        </p:spPr>
        <p:txBody>
          <a:bodyPr spcFirstLastPara="1" wrap="square" lIns="91425" tIns="45700" rIns="91425" bIns="45700" anchor="t" anchorCtr="0">
            <a:noAutofit/>
          </a:bodyPr>
          <a:lstStyle/>
          <a:p>
            <a:pPr marL="330200" indent="-342900">
              <a:buSzPts val="2200"/>
              <a:buFont typeface="Wingdings" pitchFamily="2" charset="2"/>
              <a:buChar char="§"/>
            </a:pPr>
            <a:r>
              <a:rPr lang="en-US" dirty="0">
                <a:latin typeface="+mn-lt"/>
              </a:rPr>
              <a:t>The CEOS SEO maintains a database of CEOS data policies in relation to missions and instruments. This database is not well known, but represents the most comprehensive summary of CEOS data policies and data democracy. It is updated annually.</a:t>
            </a:r>
          </a:p>
          <a:p>
            <a:pPr marL="787400" lvl="1" indent="-342900">
              <a:buSzPts val="2200"/>
              <a:buFont typeface="Courier New" panose="02070309020205020404" pitchFamily="49" charset="0"/>
              <a:buChar char="o"/>
            </a:pPr>
            <a:r>
              <a:rPr lang="en-US" dirty="0">
                <a:hlinkClick r:id="rId3"/>
              </a:rPr>
              <a:t>https://ceos-cove.org/en/data_policy/</a:t>
            </a:r>
            <a:endParaRPr lang="en-US" dirty="0">
              <a:latin typeface="+mn-lt"/>
            </a:endParaRPr>
          </a:p>
          <a:p>
            <a:pPr marL="787400" lvl="1" indent="-342900">
              <a:buSzPts val="2200"/>
              <a:buFont typeface="Courier New" panose="02070309020205020404" pitchFamily="49" charset="0"/>
              <a:buChar char="o"/>
            </a:pPr>
            <a:r>
              <a:rPr lang="en-US" dirty="0"/>
              <a:t>60 CEOS Agencies, 32 countries, 164 active missions, </a:t>
            </a:r>
            <a:br>
              <a:rPr lang="en-US" dirty="0"/>
            </a:br>
            <a:r>
              <a:rPr lang="en-US" dirty="0"/>
              <a:t>65% free/open (unrestricted) data</a:t>
            </a:r>
          </a:p>
          <a:p>
            <a:pPr marL="330200" indent="-342900">
              <a:buSzPts val="2200"/>
              <a:buFont typeface="Wingdings" pitchFamily="2" charset="2"/>
              <a:buChar char="§"/>
            </a:pPr>
            <a:r>
              <a:rPr lang="en-US" dirty="0"/>
              <a:t>The CEOS SEO is working on a new initiative (not part of the current </a:t>
            </a:r>
            <a:r>
              <a:rPr lang="en-US" dirty="0" err="1"/>
              <a:t>WGCapD</a:t>
            </a:r>
            <a:r>
              <a:rPr lang="en-US" dirty="0"/>
              <a:t> plan) to create an online cloud-based “Data Cube Sandbox” tool based on the Landsat Collection-2 release.</a:t>
            </a:r>
          </a:p>
          <a:p>
            <a:pPr marL="787400" lvl="1" indent="-342900">
              <a:buSzPts val="2200"/>
              <a:buFont typeface="Courier New" panose="02070309020205020404" pitchFamily="49" charset="0"/>
              <a:buChar char="o"/>
            </a:pPr>
            <a:r>
              <a:rPr lang="en-US" dirty="0"/>
              <a:t>This will allow users to rapidly run analyses anywhere in the world and demonstrate the power of Landsat data for various applications. </a:t>
            </a:r>
          </a:p>
          <a:p>
            <a:pPr marL="787400" lvl="1" indent="-342900">
              <a:buSzPts val="2200"/>
              <a:buFont typeface="Courier New" panose="02070309020205020404" pitchFamily="49" charset="0"/>
              <a:buChar char="o"/>
            </a:pPr>
            <a:r>
              <a:rPr lang="en-US" dirty="0">
                <a:latin typeface="+mn-lt"/>
              </a:rPr>
              <a:t>This creates a new opportunity for webinars and tutorials and may be linked to the CB-45 task (</a:t>
            </a:r>
            <a:r>
              <a:rPr lang="en-US" dirty="0" err="1">
                <a:latin typeface="+mn-lt"/>
              </a:rPr>
              <a:t>Jupyter</a:t>
            </a:r>
            <a:r>
              <a:rPr lang="en-US" dirty="0">
                <a:latin typeface="+mn-lt"/>
              </a:rPr>
              <a:t> Notebooks Webinar)</a:t>
            </a:r>
          </a:p>
        </p:txBody>
      </p:sp>
      <p:sp>
        <p:nvSpPr>
          <p:cNvPr id="54" name="Google Shape;54;p7"/>
          <p:cNvSpPr txBox="1">
            <a:spLocks noGrp="1"/>
          </p:cNvSpPr>
          <p:nvPr>
            <p:ph type="body" idx="2"/>
          </p:nvPr>
        </p:nvSpPr>
        <p:spPr>
          <a:xfrm>
            <a:off x="2393681" y="254438"/>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sz="4000" dirty="0">
                <a:latin typeface="+mn-lt"/>
              </a:rPr>
              <a:t>Data Democracy Update</a:t>
            </a:r>
            <a:endParaRPr sz="4000" dirty="0">
              <a:latin typeface="+mn-lt"/>
            </a:endParaRPr>
          </a:p>
        </p:txBody>
      </p:sp>
      <p:pic>
        <p:nvPicPr>
          <p:cNvPr id="2" name="Picture 1">
            <a:extLst>
              <a:ext uri="{FF2B5EF4-FFF2-40B4-BE49-F238E27FC236}">
                <a16:creationId xmlns:a16="http://schemas.microsoft.com/office/drawing/2014/main" id="{21D2CAA0-83BF-6D41-A84A-0B2D228DC506}"/>
              </a:ext>
            </a:extLst>
          </p:cNvPr>
          <p:cNvPicPr>
            <a:picLocks noChangeAspect="1"/>
          </p:cNvPicPr>
          <p:nvPr/>
        </p:nvPicPr>
        <p:blipFill>
          <a:blip r:embed="rId4"/>
          <a:stretch>
            <a:fillRect/>
          </a:stretch>
        </p:blipFill>
        <p:spPr>
          <a:xfrm>
            <a:off x="9303241" y="3030724"/>
            <a:ext cx="2380759" cy="3356779"/>
          </a:xfrm>
          <a:prstGeom prst="rect">
            <a:avLst/>
          </a:prstGeom>
          <a:ln w="2540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8"/>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latin typeface="+mn-lt"/>
              </a:rPr>
              <a:t>3</a:t>
            </a:fld>
            <a:endParaRPr>
              <a:solidFill>
                <a:srgbClr val="1F497D"/>
              </a:solidFill>
              <a:latin typeface="+mn-lt"/>
            </a:endParaRPr>
          </a:p>
        </p:txBody>
      </p:sp>
      <p:sp>
        <p:nvSpPr>
          <p:cNvPr id="60" name="Google Shape;60;p8"/>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p>
            <a:pPr marL="330200" indent="-342900">
              <a:buSzPts val="2200"/>
              <a:buFont typeface="Wingdings" pitchFamily="2" charset="2"/>
              <a:buChar char="§"/>
            </a:pPr>
            <a:r>
              <a:rPr lang="en-US" dirty="0">
                <a:latin typeface="+mn-lt"/>
              </a:rPr>
              <a:t>More recent CEOS mission launches have added a large amount of new free/open data to the user community. </a:t>
            </a:r>
          </a:p>
          <a:p>
            <a:pPr marL="787400" lvl="1" indent="-342900">
              <a:buSzPts val="2200"/>
              <a:buFont typeface="Courier New" panose="02070309020205020404" pitchFamily="49" charset="0"/>
              <a:buChar char="o"/>
            </a:pPr>
            <a:r>
              <a:rPr lang="en-US" dirty="0"/>
              <a:t>30 new missions in 2018</a:t>
            </a:r>
          </a:p>
          <a:p>
            <a:pPr marL="787400" lvl="1" indent="-342900">
              <a:buSzPts val="2200"/>
              <a:buFont typeface="Courier New" panose="02070309020205020404" pitchFamily="49" charset="0"/>
              <a:buChar char="o"/>
            </a:pPr>
            <a:r>
              <a:rPr lang="en-US" dirty="0">
                <a:latin typeface="+mn-lt"/>
              </a:rPr>
              <a:t>15 new missions in 2019</a:t>
            </a:r>
          </a:p>
          <a:p>
            <a:pPr marL="787400" lvl="1" indent="-342900">
              <a:buSzPts val="2200"/>
              <a:buFont typeface="Courier New" panose="02070309020205020404" pitchFamily="49" charset="0"/>
              <a:buChar char="o"/>
            </a:pPr>
            <a:r>
              <a:rPr lang="en-US" dirty="0">
                <a:latin typeface="+mn-lt"/>
              </a:rPr>
              <a:t>~40 possible new missions in 2020</a:t>
            </a:r>
          </a:p>
          <a:p>
            <a:pPr marL="330200" indent="-342900">
              <a:buSzPts val="2200"/>
              <a:buFont typeface="Wingdings" pitchFamily="2" charset="2"/>
              <a:buChar char="§"/>
            </a:pPr>
            <a:r>
              <a:rPr lang="en-US" dirty="0"/>
              <a:t>The impact of this new data is rather significant and the need for capacity building is increasing. </a:t>
            </a:r>
          </a:p>
          <a:p>
            <a:pPr marL="330200" indent="-342900">
              <a:buSzPts val="2200"/>
              <a:buFont typeface="Wingdings" pitchFamily="2" charset="2"/>
              <a:buChar char="§"/>
            </a:pPr>
            <a:r>
              <a:rPr lang="en-US" dirty="0"/>
              <a:t>The new </a:t>
            </a:r>
            <a:r>
              <a:rPr lang="en-US" b="1" dirty="0"/>
              <a:t>Digital Earth Africa </a:t>
            </a:r>
            <a:r>
              <a:rPr lang="en-US" dirty="0"/>
              <a:t>initiative will use most of its $30M of funds for capacity building. This region will be a focus for many CB initiatives in the coming years. The CB-65 deliverable is linked to this activity.</a:t>
            </a:r>
          </a:p>
          <a:p>
            <a:pPr marL="330200" indent="-342900">
              <a:buSzPts val="2200"/>
              <a:buFont typeface="Wingdings" pitchFamily="2" charset="2"/>
              <a:buChar char="§"/>
            </a:pPr>
            <a:r>
              <a:rPr lang="en-US" dirty="0">
                <a:latin typeface="+mn-lt"/>
              </a:rPr>
              <a:t>The new release of </a:t>
            </a:r>
            <a:r>
              <a:rPr lang="en-US" b="1" dirty="0">
                <a:latin typeface="+mn-lt"/>
              </a:rPr>
              <a:t>Landsat Collection-2 </a:t>
            </a:r>
            <a:r>
              <a:rPr lang="en-US" dirty="0">
                <a:latin typeface="+mn-lt"/>
              </a:rPr>
              <a:t>data is another example of a new data release that could have capacity building implications. </a:t>
            </a:r>
            <a:r>
              <a:rPr lang="en-US" dirty="0"/>
              <a:t>This is one of the most-used datasets in the world and now it will be on the Amazon Cloud.</a:t>
            </a:r>
            <a:endParaRPr lang="en-US" dirty="0">
              <a:latin typeface="+mn-lt"/>
            </a:endParaRPr>
          </a:p>
          <a:p>
            <a:pPr marL="330200" indent="-342900">
              <a:buSzPts val="2200"/>
              <a:buFont typeface="Wingdings" pitchFamily="2" charset="2"/>
              <a:buChar char="§"/>
            </a:pPr>
            <a:r>
              <a:rPr lang="en-US" dirty="0" err="1"/>
              <a:t>WGCapD</a:t>
            </a:r>
            <a:r>
              <a:rPr lang="en-US" dirty="0"/>
              <a:t> may want to include the DE-Africa training events in its new database and calendar </a:t>
            </a:r>
            <a:br>
              <a:rPr lang="en-US" dirty="0"/>
            </a:br>
            <a:r>
              <a:rPr lang="en-US" dirty="0"/>
              <a:t>(CB-21). Contact Adam Lewis (GA) for more information. </a:t>
            </a:r>
            <a:endParaRPr lang="en-US" dirty="0">
              <a:latin typeface="+mn-lt"/>
            </a:endParaRPr>
          </a:p>
        </p:txBody>
      </p:sp>
      <p:sp>
        <p:nvSpPr>
          <p:cNvPr id="61" name="Google Shape;61;p8"/>
          <p:cNvSpPr txBox="1">
            <a:spLocks noGrp="1"/>
          </p:cNvSpPr>
          <p:nvPr>
            <p:ph type="body" idx="2"/>
          </p:nvPr>
        </p:nvSpPr>
        <p:spPr>
          <a:xfrm>
            <a:off x="2381310" y="353292"/>
            <a:ext cx="78603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sz="3600" dirty="0">
                <a:latin typeface="+mn-lt"/>
              </a:rPr>
              <a:t>How data is making a difference</a:t>
            </a:r>
            <a:endParaRPr sz="36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4</a:t>
            </a:fld>
            <a:endParaRPr>
              <a:solidFill>
                <a:srgbClr val="1F497D"/>
              </a:solidFill>
            </a:endParaRPr>
          </a:p>
        </p:txBody>
      </p:sp>
      <p:sp>
        <p:nvSpPr>
          <p:cNvPr id="67" name="Google Shape;67;p9"/>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p>
            <a:pPr marL="330200" indent="-342900">
              <a:buSzPts val="2200"/>
              <a:buFont typeface="Wingdings" pitchFamily="2" charset="2"/>
              <a:buChar char="§"/>
            </a:pPr>
            <a:r>
              <a:rPr lang="en-US" sz="2400" dirty="0">
                <a:latin typeface="+mn-lt"/>
              </a:rPr>
              <a:t>As we annually update the list of active CEOS missions, it is often very difficult to get the status of decommissioned missions. This is typically the most challenging for missions from China, Russia and other smaller CEOS Agencies. </a:t>
            </a:r>
          </a:p>
          <a:p>
            <a:pPr marL="787400" lvl="1" indent="-342900">
              <a:buSzPts val="2200"/>
              <a:buFont typeface="Courier New" panose="02070309020205020404" pitchFamily="49" charset="0"/>
              <a:buChar char="o"/>
            </a:pPr>
            <a:r>
              <a:rPr lang="en-US" sz="2400" dirty="0"/>
              <a:t>For example, we are uncertain about the status of 33 of our 164 active missions. </a:t>
            </a:r>
          </a:p>
          <a:p>
            <a:pPr marL="787400" lvl="1" indent="-342900">
              <a:buSzPts val="2200"/>
              <a:buFont typeface="Courier New" panose="02070309020205020404" pitchFamily="49" charset="0"/>
              <a:buChar char="o"/>
            </a:pPr>
            <a:r>
              <a:rPr lang="en-US" sz="2400" dirty="0"/>
              <a:t>We will continue to work this issue, but we are not sure there are any good solutions</a:t>
            </a:r>
          </a:p>
          <a:p>
            <a:pPr marL="330200" indent="-342900">
              <a:buSzPts val="2200"/>
              <a:buFont typeface="Wingdings" pitchFamily="2" charset="2"/>
              <a:buChar char="§"/>
            </a:pPr>
            <a:r>
              <a:rPr lang="en-US" sz="2400" b="1" dirty="0"/>
              <a:t>Another challenge </a:t>
            </a:r>
            <a:r>
              <a:rPr lang="en-US" sz="2400" dirty="0"/>
              <a:t>... though we have lots of new free/open data, it is often NOT easy to access and is often regionally limited. For example, how can we get China and Russia data into ARD format and on easily accessible cloud frameworks? Downloading data is no longer a good option for the future. </a:t>
            </a:r>
          </a:p>
        </p:txBody>
      </p:sp>
      <p:sp>
        <p:nvSpPr>
          <p:cNvPr id="68" name="Google Shape;68;p9"/>
          <p:cNvSpPr txBox="1">
            <a:spLocks noGrp="1"/>
          </p:cNvSpPr>
          <p:nvPr>
            <p:ph type="body" idx="2"/>
          </p:nvPr>
        </p:nvSpPr>
        <p:spPr>
          <a:xfrm>
            <a:off x="2467821" y="353292"/>
            <a:ext cx="8142514"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sz="4000" dirty="0">
                <a:latin typeface="+mn-lt"/>
              </a:rPr>
              <a:t>Learning from challenges</a:t>
            </a:r>
            <a:endParaRPr sz="40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0"/>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latin typeface="+mn-lt"/>
              </a:rPr>
              <a:t>5</a:t>
            </a:fld>
            <a:endParaRPr>
              <a:solidFill>
                <a:srgbClr val="1F497D"/>
              </a:solidFill>
              <a:latin typeface="+mn-lt"/>
            </a:endParaRPr>
          </a:p>
        </p:txBody>
      </p:sp>
      <p:sp>
        <p:nvSpPr>
          <p:cNvPr id="74" name="Google Shape;74;p10"/>
          <p:cNvSpPr txBox="1">
            <a:spLocks noGrp="1"/>
          </p:cNvSpPr>
          <p:nvPr>
            <p:ph type="body" idx="1"/>
          </p:nvPr>
        </p:nvSpPr>
        <p:spPr>
          <a:xfrm>
            <a:off x="493142" y="1533940"/>
            <a:ext cx="11137849" cy="4787348"/>
          </a:xfrm>
          <a:prstGeom prst="rect">
            <a:avLst/>
          </a:prstGeom>
          <a:noFill/>
          <a:ln>
            <a:noFill/>
          </a:ln>
        </p:spPr>
        <p:txBody>
          <a:bodyPr spcFirstLastPara="1" wrap="square" lIns="91425" tIns="45700" rIns="91425" bIns="45700" anchor="t" anchorCtr="0">
            <a:noAutofit/>
          </a:bodyPr>
          <a:lstStyle/>
          <a:p>
            <a:pPr marL="330200" indent="-342900">
              <a:buSzPts val="2200"/>
              <a:buFont typeface="Wingdings" pitchFamily="2" charset="2"/>
              <a:buChar char="§"/>
            </a:pPr>
            <a:r>
              <a:rPr lang="en-US" sz="2800" b="1" dirty="0">
                <a:latin typeface="+mn-lt"/>
              </a:rPr>
              <a:t>Lesson Learned </a:t>
            </a:r>
            <a:r>
              <a:rPr lang="en-US" sz="2800" dirty="0">
                <a:latin typeface="+mn-lt"/>
              </a:rPr>
              <a:t>... </a:t>
            </a:r>
            <a:r>
              <a:rPr lang="en-US" sz="2800" dirty="0"/>
              <a:t>t</a:t>
            </a:r>
            <a:r>
              <a:rPr lang="en-US" sz="2800" dirty="0">
                <a:latin typeface="+mn-lt"/>
              </a:rPr>
              <a:t>he world is moving to cloud computing and downloading data is no longer the preferred way to get data.</a:t>
            </a:r>
          </a:p>
          <a:p>
            <a:pPr marL="330200" indent="-342900">
              <a:buSzPts val="2200"/>
              <a:buFont typeface="Wingdings" pitchFamily="2" charset="2"/>
              <a:buChar char="§"/>
            </a:pPr>
            <a:r>
              <a:rPr lang="en-US" sz="2800" b="1" dirty="0"/>
              <a:t>My opinion </a:t>
            </a:r>
            <a:r>
              <a:rPr lang="en-US" sz="2800" dirty="0"/>
              <a:t>... we need more training and capacity building for tools and services related to using cloud computing and new technologies (e.g. data cubes)</a:t>
            </a:r>
            <a:endParaRPr sz="2800" dirty="0">
              <a:latin typeface="+mn-lt"/>
            </a:endParaRPr>
          </a:p>
          <a:p>
            <a:pPr marL="768927" lvl="1" indent="-184727" algn="l" rtl="0">
              <a:spcBef>
                <a:spcPts val="500"/>
              </a:spcBef>
              <a:spcAft>
                <a:spcPts val="0"/>
              </a:spcAft>
              <a:buClr>
                <a:srgbClr val="002569"/>
              </a:buClr>
              <a:buSzPts val="2000"/>
              <a:buNone/>
            </a:pPr>
            <a:endParaRPr sz="2800" dirty="0">
              <a:latin typeface="+mn-lt"/>
            </a:endParaRPr>
          </a:p>
          <a:p>
            <a:pPr marL="768927" lvl="1" indent="-184727" algn="l" rtl="0">
              <a:spcBef>
                <a:spcPts val="500"/>
              </a:spcBef>
              <a:spcAft>
                <a:spcPts val="0"/>
              </a:spcAft>
              <a:buClr>
                <a:srgbClr val="002569"/>
              </a:buClr>
              <a:buSzPts val="2000"/>
              <a:buNone/>
            </a:pPr>
            <a:endParaRPr sz="2800" dirty="0">
              <a:latin typeface="+mn-lt"/>
            </a:endParaRPr>
          </a:p>
        </p:txBody>
      </p:sp>
      <p:sp>
        <p:nvSpPr>
          <p:cNvPr id="75" name="Google Shape;75;p10"/>
          <p:cNvSpPr txBox="1">
            <a:spLocks noGrp="1"/>
          </p:cNvSpPr>
          <p:nvPr>
            <p:ph type="body" idx="2"/>
          </p:nvPr>
        </p:nvSpPr>
        <p:spPr>
          <a:xfrm>
            <a:off x="2300199" y="353292"/>
            <a:ext cx="8142514"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sz="3600" dirty="0">
                <a:latin typeface="+mn-lt"/>
              </a:rPr>
              <a:t>Key takeaways and lessons learned </a:t>
            </a:r>
            <a:endParaRPr sz="36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latin typeface="+mn-lt"/>
              </a:rPr>
              <a:t>6</a:t>
            </a:fld>
            <a:endParaRPr>
              <a:solidFill>
                <a:srgbClr val="1F497D"/>
              </a:solidFill>
              <a:latin typeface="+mn-lt"/>
            </a:endParaRPr>
          </a:p>
        </p:txBody>
      </p:sp>
      <p:sp>
        <p:nvSpPr>
          <p:cNvPr id="81" name="Google Shape;81;p11"/>
          <p:cNvSpPr txBox="1">
            <a:spLocks noGrp="1"/>
          </p:cNvSpPr>
          <p:nvPr>
            <p:ph type="body" idx="1"/>
          </p:nvPr>
        </p:nvSpPr>
        <p:spPr>
          <a:xfrm>
            <a:off x="513823" y="1522043"/>
            <a:ext cx="11164354" cy="4852253"/>
          </a:xfrm>
          <a:prstGeom prst="rect">
            <a:avLst/>
          </a:prstGeom>
          <a:noFill/>
          <a:ln>
            <a:noFill/>
          </a:ln>
        </p:spPr>
        <p:txBody>
          <a:bodyPr spcFirstLastPara="1" wrap="square" lIns="91425" tIns="45700" rIns="91425" bIns="45700" anchor="t" anchorCtr="0">
            <a:noAutofit/>
          </a:bodyPr>
          <a:lstStyle/>
          <a:p>
            <a:pPr marL="330200" indent="-342900">
              <a:buSzPts val="2200"/>
              <a:buFont typeface="Wingdings" pitchFamily="2" charset="2"/>
              <a:buChar char="§"/>
            </a:pPr>
            <a:r>
              <a:rPr lang="en-US" sz="2400" b="1" smtClean="0">
                <a:latin typeface="+mn-lt"/>
              </a:rPr>
              <a:t>Recommendations</a:t>
            </a:r>
            <a:r>
              <a:rPr lang="en-US" sz="2400" smtClean="0">
                <a:latin typeface="+mn-lt"/>
              </a:rPr>
              <a:t> </a:t>
            </a:r>
            <a:r>
              <a:rPr lang="en-US" sz="2400" dirty="0">
                <a:latin typeface="+mn-lt"/>
              </a:rPr>
              <a:t>... consider new webinars, training, and tutorials related to promotion and use of new CEOS datasets. Can we take advantage of cloud computing, the COVE tool (CB-43), </a:t>
            </a:r>
            <a:r>
              <a:rPr lang="en-US" sz="2400" dirty="0" err="1">
                <a:latin typeface="+mn-lt"/>
              </a:rPr>
              <a:t>Jupyter</a:t>
            </a:r>
            <a:r>
              <a:rPr lang="en-US" sz="2400" dirty="0">
                <a:latin typeface="+mn-lt"/>
              </a:rPr>
              <a:t> notebooks (CB-45)?</a:t>
            </a:r>
          </a:p>
          <a:p>
            <a:pPr marL="330200" indent="-342900">
              <a:buSzPts val="2200"/>
              <a:buFont typeface="Wingdings" pitchFamily="2" charset="2"/>
              <a:buChar char="§"/>
            </a:pPr>
            <a:r>
              <a:rPr lang="en-US" sz="2400" dirty="0"/>
              <a:t>There are </a:t>
            </a:r>
            <a:r>
              <a:rPr lang="en-US" sz="2400" b="1" dirty="0"/>
              <a:t>opportunities</a:t>
            </a:r>
            <a:r>
              <a:rPr lang="en-US" sz="2400" dirty="0"/>
              <a:t> surrounding the SDGs. We have a current task (CB-42) on this topic, led by NASA, and focused on 11.3.1 (urbanization). </a:t>
            </a:r>
          </a:p>
          <a:p>
            <a:pPr marL="330200" indent="-342900">
              <a:buSzPts val="2200"/>
              <a:buFont typeface="Wingdings" pitchFamily="2" charset="2"/>
              <a:buChar char="§"/>
            </a:pPr>
            <a:r>
              <a:rPr lang="en-US" sz="2400" dirty="0">
                <a:latin typeface="+mn-lt"/>
              </a:rPr>
              <a:t>There are </a:t>
            </a:r>
            <a:r>
              <a:rPr lang="en-US" sz="2400" b="1" dirty="0">
                <a:latin typeface="+mn-lt"/>
              </a:rPr>
              <a:t>opportunities</a:t>
            </a:r>
            <a:r>
              <a:rPr lang="en-US" sz="2400" dirty="0">
                <a:latin typeface="+mn-lt"/>
              </a:rPr>
              <a:t> to focus on datasets beyond NASA (MODIS, Landsat), NOAA (oceans, atmosphere) and ESA/EC (Sentinels). For example, can we think about ways to get China, Russia and India data more easily accessible for the broader user community? Again, downloading and processing data are NOT valid solutions.</a:t>
            </a:r>
          </a:p>
        </p:txBody>
      </p:sp>
      <p:sp>
        <p:nvSpPr>
          <p:cNvPr id="82" name="Google Shape;82;p11"/>
          <p:cNvSpPr txBox="1">
            <a:spLocks noGrp="1"/>
          </p:cNvSpPr>
          <p:nvPr>
            <p:ph type="body" idx="2"/>
          </p:nvPr>
        </p:nvSpPr>
        <p:spPr>
          <a:xfrm>
            <a:off x="2326702" y="353292"/>
            <a:ext cx="7294375"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sz="3600" dirty="0">
                <a:latin typeface="+mn-lt"/>
              </a:rPr>
              <a:t>Opportunities for </a:t>
            </a:r>
            <a:r>
              <a:rPr lang="en-US" sz="3600" dirty="0" err="1">
                <a:latin typeface="+mn-lt"/>
              </a:rPr>
              <a:t>WGCapD</a:t>
            </a:r>
            <a:endParaRPr sz="3600" dirty="0">
              <a:latin typeface="+mn-lt"/>
            </a:endParaRPr>
          </a:p>
        </p:txBody>
      </p:sp>
    </p:spTree>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686</Words>
  <Application>Microsoft Office PowerPoint</Application>
  <PresentationFormat>Widescreen</PresentationFormat>
  <Paragraphs>41</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Avenir</vt:lpstr>
      <vt:lpstr>Courier New</vt:lpstr>
      <vt:lpstr>Arial</vt:lpstr>
      <vt:lpstr>Calibri</vt:lpstr>
      <vt:lpstr>Helvetica Neue</vt:lpstr>
      <vt:lpstr>Noto Sans Symbols</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Childs, Lauren M. (LARC-E3)[DEVELOP]</cp:lastModifiedBy>
  <cp:revision>21</cp:revision>
  <dcterms:modified xsi:type="dcterms:W3CDTF">2020-03-09T21:59:12Z</dcterms:modified>
</cp:coreProperties>
</file>