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60" r:id="rId2"/>
  </p:sldMasterIdLst>
  <p:notesMasterIdLst>
    <p:notesMasterId r:id="rId7"/>
  </p:notesMasterIdLst>
  <p:handoutMasterIdLst>
    <p:handoutMasterId r:id="rId8"/>
  </p:handoutMasterIdLst>
  <p:sldIdLst>
    <p:sldId id="293" r:id="rId3"/>
    <p:sldId id="290" r:id="rId4"/>
    <p:sldId id="291" r:id="rId5"/>
    <p:sldId id="295" r:id="rId6"/>
  </p:sldIdLst>
  <p:sldSz cx="9144000" cy="5143500" type="screen16x9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59" autoAdjust="0"/>
    <p:restoredTop sz="94479" autoAdjust="0"/>
  </p:normalViewPr>
  <p:slideViewPr>
    <p:cSldViewPr snapToGrid="0" snapToObjects="1">
      <p:cViewPr varScale="1">
        <p:scale>
          <a:sx n="71" d="100"/>
          <a:sy n="71" d="100"/>
        </p:scale>
        <p:origin x="78" y="6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1735FE4-AD0B-4030-B0CA-F78DD5C29457}" type="datetimeFigureOut">
              <a:rPr lang="en-US"/>
              <a:pPr/>
              <a:t>3/8/2020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3B358A6-CE75-4FB4-97A2-DE9C86EA7A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4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B84161CA-8BC9-474A-B06B-F28276952733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5D35AA88-BB92-4498-B111-192E34C264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478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0496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8D902BB-E564-49A0-9599-047DF6F45368}" type="datetimeFigureOut">
              <a:rPr lang="en-US"/>
              <a:pPr/>
              <a:t>3/8/2020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077BFC3-2B7E-4169-85DE-D43FE21C84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08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18C14F4-0D28-44E5-9A58-00849E81776A}" type="datetimeFigureOut">
              <a:rPr lang="en-US"/>
              <a:pPr/>
              <a:t>3/8/2020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0C77D7C-880E-48F4-990C-99B48D3E7E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90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4F8D6BA-9CA4-42C1-9264-4C90BDE1D951}" type="datetimeFigureOut">
              <a:rPr lang="en-US"/>
              <a:pPr/>
              <a:t>3/8/2020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3869F63-5A4B-4110-B6A7-44B8B69311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76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22789" y="1869687"/>
            <a:ext cx="7772400" cy="54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22790" y="2885299"/>
            <a:ext cx="4471225" cy="165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1800"/>
              <a:buFont typeface="Arial"/>
              <a:buNone/>
              <a:defRPr sz="135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28650" y="485575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028950" y="4855752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7239000" y="4910139"/>
            <a:ext cx="1905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2789" y="913054"/>
            <a:ext cx="2507906" cy="74484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 txBox="1"/>
          <p:nvPr/>
        </p:nvSpPr>
        <p:spPr>
          <a:xfrm>
            <a:off x="622790" y="1684977"/>
            <a:ext cx="2806211" cy="15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8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Committee on Earth Observation Satellites</a:t>
            </a:r>
            <a:endParaRPr/>
          </a:p>
        </p:txBody>
      </p:sp>
      <p:pic>
        <p:nvPicPr>
          <p:cNvPr id="23" name="Google Shape;23;p2"/>
          <p:cNvPicPr preferRelativeResize="0"/>
          <p:nvPr/>
        </p:nvPicPr>
        <p:blipFill rotWithShape="1">
          <a:blip r:embed="rId3">
            <a:alphaModFix/>
          </a:blip>
          <a:srcRect t="24395"/>
          <a:stretch/>
        </p:blipFill>
        <p:spPr>
          <a:xfrm>
            <a:off x="0" y="-51180"/>
            <a:ext cx="9144000" cy="5194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7092" y="913054"/>
            <a:ext cx="1880930" cy="74484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"/>
          <p:cNvSpPr txBox="1"/>
          <p:nvPr/>
        </p:nvSpPr>
        <p:spPr>
          <a:xfrm>
            <a:off x="467092" y="1684976"/>
            <a:ext cx="2104658" cy="15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8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Committee on Earth Observation Satellites</a:t>
            </a:r>
            <a:endParaRPr/>
          </a:p>
        </p:txBody>
      </p:sp>
      <p:sp>
        <p:nvSpPr>
          <p:cNvPr id="26" name="Google Shape;26;p2"/>
          <p:cNvSpPr txBox="1"/>
          <p:nvPr/>
        </p:nvSpPr>
        <p:spPr>
          <a:xfrm>
            <a:off x="467092" y="1885951"/>
            <a:ext cx="4309682" cy="744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467092" y="2819400"/>
            <a:ext cx="3608144" cy="190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09660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>
            <a:spLocks noGrp="1"/>
          </p:cNvSpPr>
          <p:nvPr>
            <p:ph type="sldNum" idx="12"/>
          </p:nvPr>
        </p:nvSpPr>
        <p:spPr>
          <a:xfrm>
            <a:off x="8763000" y="4972053"/>
            <a:ext cx="304800" cy="140464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825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spcBef>
                <a:spcPts val="0"/>
              </a:spcBef>
              <a:buNone/>
              <a:defRPr sz="825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spcBef>
                <a:spcPts val="0"/>
              </a:spcBef>
              <a:buNone/>
              <a:defRPr sz="825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spcBef>
                <a:spcPts val="0"/>
              </a:spcBef>
              <a:buNone/>
              <a:defRPr sz="825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spcBef>
                <a:spcPts val="0"/>
              </a:spcBef>
              <a:buNone/>
              <a:defRPr sz="825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spcBef>
                <a:spcPts val="0"/>
              </a:spcBef>
              <a:buNone/>
              <a:defRPr sz="825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spcBef>
                <a:spcPts val="0"/>
              </a:spcBef>
              <a:buNone/>
              <a:defRPr sz="825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spcBef>
                <a:spcPts val="0"/>
              </a:spcBef>
              <a:buNone/>
              <a:defRPr sz="825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spcBef>
                <a:spcPts val="0"/>
              </a:spcBef>
              <a:buNone/>
              <a:defRPr sz="825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1"/>
          </p:nvPr>
        </p:nvSpPr>
        <p:spPr>
          <a:xfrm>
            <a:off x="124691" y="1052080"/>
            <a:ext cx="8884227" cy="382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266700" algn="l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266700" algn="l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sz="15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marR="0" lvl="2" indent="-266700" algn="l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sz="15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-266700" algn="l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sz="15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marR="0" lvl="4" indent="-266700" algn="l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7400" marR="0" lvl="5" indent="-171450" algn="l" rtl="0">
              <a:spcBef>
                <a:spcPts val="375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spcBef>
                <a:spcPts val="375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spcBef>
                <a:spcPts val="375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spcBef>
                <a:spcPts val="375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2"/>
          </p:nvPr>
        </p:nvSpPr>
        <p:spPr>
          <a:xfrm>
            <a:off x="1665515" y="265415"/>
            <a:ext cx="495300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171450" algn="l" rtl="0"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285750" algn="l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85750" algn="l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85750" algn="l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171450" algn="l" rtl="0">
              <a:spcBef>
                <a:spcPts val="375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spcBef>
                <a:spcPts val="375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spcBef>
                <a:spcPts val="375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spcBef>
                <a:spcPts val="375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3158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7239000" y="4910139"/>
            <a:ext cx="1905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0142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6BFB5B6-A18B-4B52-88A6-67DFBF20F635}" type="datetimeFigureOut">
              <a:rPr lang="en-US"/>
              <a:pPr/>
              <a:t>3/8/2020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DE25F44-DDC8-4B12-ACC7-B80B6D6555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31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CDE436A-BF48-43E6-9BAE-B6B10A718FAC}" type="datetimeFigureOut">
              <a:rPr lang="en-US"/>
              <a:pPr/>
              <a:t>3/8/2020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1CE42AA-EF8C-497A-8A7D-03D6B1766D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55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2F5CC53-280B-4D9A-BF0A-3D0749F42AA1}" type="datetimeFigureOut">
              <a:rPr lang="en-US"/>
              <a:pPr/>
              <a:t>3/8/2020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C3E0545-4718-4E55-90EF-295D10CEAA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08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807339B-25E3-470C-9F28-604493DE54E6}" type="datetimeFigureOut">
              <a:rPr lang="en-US"/>
              <a:pPr/>
              <a:t>3/8/2020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EAAE387-B0C3-434D-B787-3D5B9B50C7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5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0BEFFC0-52DF-4DFF-9224-2BA9D77A11B5}" type="datetimeFigureOut">
              <a:rPr lang="en-US"/>
              <a:pPr/>
              <a:t>3/8/2020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0C5AED7-4671-456E-82EA-3E99D965F3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7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33D773F-6375-4D8A-BB90-7919C6D29AF4}" type="datetimeFigureOut">
              <a:rPr lang="en-US"/>
              <a:pPr/>
              <a:t>3/8/2020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E778F98-3D5E-43D1-A44F-96CC662A19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5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4FCF885-845B-45A4-97B4-FFD18F54DFDB}" type="datetimeFigureOut">
              <a:rPr lang="en-US"/>
              <a:pPr/>
              <a:t>3/8/2020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30A7EEC-91A5-4934-8B8A-42BB7B64ED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25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5918817-BF0D-4F0C-B5BA-D424D66F02EB}" type="datetimeFigureOut">
              <a:rPr lang="en-US"/>
              <a:pPr/>
              <a:t>3/8/2020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FF00EEF-0301-4EAF-B4E8-A913E482B5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5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DRAGO4_PPT_insid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7239000" y="4910139"/>
            <a:ext cx="1905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35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35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35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35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35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35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35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35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35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  <p:grpSp>
        <p:nvGrpSpPr>
          <p:cNvPr id="11" name="Google Shape;11;p1"/>
          <p:cNvGrpSpPr/>
          <p:nvPr/>
        </p:nvGrpSpPr>
        <p:grpSpPr>
          <a:xfrm>
            <a:off x="0" y="1"/>
            <a:ext cx="9144000" cy="950000"/>
            <a:chOff x="0" y="1156447"/>
            <a:chExt cx="12192000" cy="1266667"/>
          </a:xfrm>
        </p:grpSpPr>
        <p:pic>
          <p:nvPicPr>
            <p:cNvPr id="12" name="Google Shape;12;p1"/>
            <p:cNvPicPr preferRelativeResize="0"/>
            <p:nvPr/>
          </p:nvPicPr>
          <p:blipFill rotWithShape="1">
            <a:blip r:embed="rId6">
              <a:alphaModFix/>
            </a:blip>
            <a:srcRect r="17922"/>
            <a:stretch/>
          </p:blipFill>
          <p:spPr>
            <a:xfrm>
              <a:off x="0" y="1156447"/>
              <a:ext cx="8364071" cy="1266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1"/>
            <p:cNvPicPr preferRelativeResize="0"/>
            <p:nvPr/>
          </p:nvPicPr>
          <p:blipFill rotWithShape="1">
            <a:blip r:embed="rId6">
              <a:alphaModFix/>
            </a:blip>
            <a:srcRect l="58457"/>
            <a:stretch/>
          </p:blipFill>
          <p:spPr>
            <a:xfrm>
              <a:off x="7958571" y="1156447"/>
              <a:ext cx="4233429" cy="1266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14;p1"/>
          <p:cNvSpPr/>
          <p:nvPr/>
        </p:nvSpPr>
        <p:spPr>
          <a:xfrm>
            <a:off x="76200" y="4972051"/>
            <a:ext cx="2362200" cy="140464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WGCapD-9 Annual Meeting March 10-12, 2020</a:t>
            </a:r>
            <a:endParaRPr sz="825" b="0" i="1" u="none" strike="noStrike" cap="non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40523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/>
        </p:nvSpPr>
        <p:spPr>
          <a:xfrm>
            <a:off x="67237" y="1885950"/>
            <a:ext cx="5780684" cy="139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GB" sz="3000" b="1" kern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ESA partnership with China for advanced scientific EO </a:t>
            </a:r>
            <a:r>
              <a:rPr lang="en-GB" sz="3000" b="1" kern="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training-DRAGON Programme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332621" y="3349255"/>
            <a:ext cx="6135727" cy="152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en-US" sz="1350" dirty="0" smtClean="0">
                <a:latin typeface="Helvetica Neue"/>
                <a:ea typeface="Helvetica Neue"/>
                <a:cs typeface="Helvetica Neue"/>
                <a:sym typeface="Helvetica Neue"/>
              </a:rPr>
              <a:t>Session 3: Regional </a:t>
            </a:r>
            <a:r>
              <a:rPr lang="en-US" sz="1350" dirty="0">
                <a:latin typeface="Helvetica Neue"/>
                <a:ea typeface="Helvetica Neue"/>
                <a:cs typeface="Helvetica Neue"/>
                <a:sym typeface="Helvetica Neue"/>
              </a:rPr>
              <a:t>Spotlight: </a:t>
            </a:r>
            <a:r>
              <a:rPr lang="en-US" sz="1350" dirty="0" smtClean="0">
                <a:latin typeface="Helvetica Neue"/>
                <a:ea typeface="Helvetica Neue"/>
                <a:cs typeface="Helvetica Neue"/>
                <a:sym typeface="Helvetica Neue"/>
              </a:rPr>
              <a:t>Asia-Oceania</a:t>
            </a:r>
            <a:endParaRPr dirty="0"/>
          </a:p>
          <a:p>
            <a:pPr>
              <a:spcBef>
                <a:spcPts val="0"/>
              </a:spcBef>
              <a:buSzPts val="1800"/>
            </a:pPr>
            <a:endParaRPr lang="en-GB" sz="1350" dirty="0" smtClean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0"/>
              </a:spcBef>
              <a:buSzPts val="1800"/>
            </a:pPr>
            <a:r>
              <a:rPr lang="en-GB" sz="1350" dirty="0" smtClean="0">
                <a:latin typeface="Helvetica Neue"/>
                <a:ea typeface="Helvetica Neue"/>
                <a:cs typeface="Helvetica Neue"/>
                <a:sym typeface="Helvetica Neue"/>
              </a:rPr>
              <a:t>ESA</a:t>
            </a:r>
            <a:endParaRPr dirty="0"/>
          </a:p>
          <a:p>
            <a:pPr>
              <a:spcBef>
                <a:spcPts val="0"/>
              </a:spcBef>
              <a:buSzPts val="1800"/>
            </a:pPr>
            <a:r>
              <a:rPr lang="en-GB" sz="1350" dirty="0" smtClean="0">
                <a:latin typeface="Helvetica Neue"/>
                <a:ea typeface="Helvetica Neue"/>
                <a:cs typeface="Helvetica Neue"/>
                <a:sym typeface="Helvetica Neue"/>
              </a:rPr>
              <a:t>Francesco </a:t>
            </a:r>
            <a:r>
              <a:rPr lang="en-GB" sz="135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Sarti</a:t>
            </a:r>
            <a:r>
              <a:rPr lang="en-GB" sz="1350" dirty="0" smtClean="0">
                <a:latin typeface="Helvetica Neue"/>
                <a:ea typeface="Helvetica Neue"/>
                <a:cs typeface="Helvetica Neue"/>
                <a:sym typeface="Helvetica Neue"/>
              </a:rPr>
              <a:t> / Amalia Castro Gomez</a:t>
            </a:r>
            <a:endParaRPr sz="135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0"/>
              </a:spcBef>
              <a:buClr>
                <a:srgbClr val="FFFFFF"/>
              </a:buClr>
              <a:buSzPts val="1800"/>
            </a:pPr>
            <a:endParaRPr sz="135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0"/>
              </a:spcBef>
              <a:buClr>
                <a:srgbClr val="FFFFFF"/>
              </a:buClr>
              <a:buSzPts val="1800"/>
            </a:pPr>
            <a:r>
              <a:rPr lang="en-US" sz="135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WGCapD-9 Annual Meeting</a:t>
            </a:r>
            <a:endParaRPr dirty="0"/>
          </a:p>
          <a:p>
            <a:pPr>
              <a:spcBef>
                <a:spcPts val="0"/>
              </a:spcBef>
              <a:buClr>
                <a:srgbClr val="FFFFFF"/>
              </a:buClr>
              <a:buSzPts val="1800"/>
            </a:pPr>
            <a:r>
              <a:rPr lang="en-US" sz="1350" dirty="0">
                <a:solidFill>
                  <a:srgbClr val="FFFFFF"/>
                </a:solidFill>
              </a:rPr>
              <a:t>Sunnyvale, California</a:t>
            </a:r>
            <a:endParaRPr sz="135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0"/>
              </a:spcBef>
              <a:buClr>
                <a:srgbClr val="FFFFFF"/>
              </a:buClr>
              <a:buSzPts val="1800"/>
            </a:pPr>
            <a:r>
              <a:rPr lang="en-US" sz="135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10-12 March 2020</a:t>
            </a:r>
            <a:endParaRPr dirty="0"/>
          </a:p>
          <a:p>
            <a:pPr>
              <a:spcBef>
                <a:spcPts val="0"/>
              </a:spcBef>
              <a:buClr>
                <a:srgbClr val="000000"/>
              </a:buClr>
              <a:buSzPts val="1800"/>
            </a:pPr>
            <a:endParaRPr sz="135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0"/>
              </a:spcBef>
              <a:buClr>
                <a:srgbClr val="FFFFFF"/>
              </a:buClr>
              <a:buSzPts val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645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00499" y="94847"/>
            <a:ext cx="6701178" cy="47609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Dragon Advanced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Training Courses</a:t>
            </a:r>
            <a:endParaRPr lang="en-GB" sz="1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573" y="1900480"/>
            <a:ext cx="46371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20000"/>
              <a:buFont typeface="+mj-lt"/>
              <a:buAutoNum type="arabicPeriod"/>
            </a:pPr>
            <a:r>
              <a:rPr lang="en-GB" sz="16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Since 2004, </a:t>
            </a:r>
            <a:r>
              <a:rPr lang="en-GB" sz="160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16 </a:t>
            </a:r>
            <a:r>
              <a:rPr lang="en-GB" sz="16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training courses have been successfully held: </a:t>
            </a:r>
            <a:endParaRPr lang="en-GB" sz="16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land (8),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terrestrial water &amp; cycle (1</a:t>
            </a:r>
            <a:r>
              <a:rPr lang="en-GB" sz="1600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), </a:t>
            </a:r>
            <a:endParaRPr lang="en-GB" sz="1600" b="1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ocean </a:t>
            </a:r>
            <a:r>
              <a:rPr lang="en-GB" sz="1600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GB" sz="16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atmosphere </a:t>
            </a:r>
            <a:r>
              <a:rPr lang="en-GB" sz="1600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GB" sz="16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3)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1600" b="1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68288" indent="-268288">
              <a:buSzPct val="120000"/>
              <a:buFont typeface="+mj-lt"/>
              <a:buAutoNum type="arabicPeriod" startAt="2"/>
            </a:pPr>
            <a:r>
              <a:rPr lang="en-GB" sz="16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Up to 2019, 1181</a:t>
            </a:r>
            <a:r>
              <a:rPr lang="en-GB" sz="160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young scientists trained, with courses taught by leading Dragon scientists with hands on EO data processing using </a:t>
            </a:r>
            <a:r>
              <a:rPr lang="en-GB" sz="16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ESA open source </a:t>
            </a:r>
            <a:r>
              <a:rPr lang="en-GB" sz="160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toolboxes 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823262"/>
            <a:ext cx="466137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indent="-208360" eaLnBrk="0" hangingPunct="0">
              <a:spcBef>
                <a:spcPct val="50000"/>
              </a:spcBef>
              <a:buClr>
                <a:srgbClr val="0098DB"/>
              </a:buClr>
              <a:buFontTx/>
              <a:buChar char="•"/>
            </a:pPr>
            <a:r>
              <a:rPr lang="en-US" sz="1600" b="1" dirty="0">
                <a:solidFill>
                  <a:srgbClr val="00338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Objective: </a:t>
            </a:r>
            <a:r>
              <a:rPr lang="en-US" sz="1600" dirty="0" smtClean="0">
                <a:solidFill>
                  <a:srgbClr val="00338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en-US" sz="1600" dirty="0">
                <a:solidFill>
                  <a:srgbClr val="00338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1600" dirty="0" smtClean="0">
                <a:solidFill>
                  <a:srgbClr val="00338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rain the next generation of researchers in land, ocean, </a:t>
            </a:r>
            <a:r>
              <a:rPr lang="en-US" sz="1600" dirty="0">
                <a:solidFill>
                  <a:srgbClr val="00338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atmospheric, geodetic, cryosphere and climate </a:t>
            </a:r>
            <a:r>
              <a:rPr lang="en-US" sz="1600" dirty="0" smtClean="0">
                <a:solidFill>
                  <a:srgbClr val="00338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applications. </a:t>
            </a:r>
            <a:endParaRPr lang="en-US" sz="1600" dirty="0">
              <a:solidFill>
                <a:srgbClr val="00338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703" y="823262"/>
            <a:ext cx="4366297" cy="2217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10484"/>
          <a:stretch/>
        </p:blipFill>
        <p:spPr>
          <a:xfrm>
            <a:off x="6947697" y="3081099"/>
            <a:ext cx="2196303" cy="1918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5221"/>
          <a:stretch/>
        </p:blipFill>
        <p:spPr>
          <a:xfrm>
            <a:off x="4777703" y="3087778"/>
            <a:ext cx="2153156" cy="191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00499" y="94847"/>
            <a:ext cx="6701178" cy="47609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Locations of Dragon Training Courses in China</a:t>
            </a:r>
          </a:p>
          <a:p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1181 young scientists trained</a:t>
            </a:r>
            <a:endParaRPr lang="en-GB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586" b="1757"/>
          <a:stretch/>
        </p:blipFill>
        <p:spPr>
          <a:xfrm>
            <a:off x="691934" y="845648"/>
            <a:ext cx="7779566" cy="416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9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E0C7A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25" y="0"/>
            <a:ext cx="90741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7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</Words>
  <Application>Microsoft Office PowerPoint</Application>
  <PresentationFormat>On-screen Show (16:9)</PresentationFormat>
  <Paragraphs>20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6" baseType="lpstr">
      <vt:lpstr>ＭＳ Ｐゴシック</vt:lpstr>
      <vt:lpstr>ＭＳ Ｐゴシック</vt:lpstr>
      <vt:lpstr>Arial</vt:lpstr>
      <vt:lpstr>Avenir</vt:lpstr>
      <vt:lpstr>Calibri</vt:lpstr>
      <vt:lpstr>Courier New</vt:lpstr>
      <vt:lpstr>Helvetica Neue</vt:lpstr>
      <vt:lpstr>Noto Sans Symbols</vt:lpstr>
      <vt:lpstr>Verdana</vt:lpstr>
      <vt:lpstr>Wingdings</vt:lpstr>
      <vt:lpstr>Custom Design</vt:lpstr>
      <vt:lpstr>Default</vt:lpstr>
      <vt:lpstr>PowerPoint Presentation</vt:lpstr>
      <vt:lpstr>PowerPoint Presentation</vt:lpstr>
      <vt:lpstr>PowerPoint Presentation</vt:lpstr>
      <vt:lpstr>PowerPoint Presentation</vt:lpstr>
    </vt:vector>
  </TitlesOfParts>
  <Company>Esa Esrin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jerome benveniste</dc:creator>
  <cp:lastModifiedBy>Francesco Sarti</cp:lastModifiedBy>
  <cp:revision>242</cp:revision>
  <cp:lastPrinted>2020-02-20T13:12:10Z</cp:lastPrinted>
  <dcterms:created xsi:type="dcterms:W3CDTF">2016-10-14T07:59:02Z</dcterms:created>
  <dcterms:modified xsi:type="dcterms:W3CDTF">2020-03-08T12:39:21Z</dcterms:modified>
</cp:coreProperties>
</file>