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9"/>
  </p:notesMasterIdLst>
  <p:sldIdLst>
    <p:sldId id="256" r:id="rId2"/>
    <p:sldId id="309" r:id="rId3"/>
    <p:sldId id="311" r:id="rId4"/>
    <p:sldId id="310" r:id="rId5"/>
    <p:sldId id="259" r:id="rId6"/>
    <p:sldId id="262" r:id="rId7"/>
    <p:sldId id="313" r:id="rId8"/>
  </p:sldIdLst>
  <p:sldSz cx="12192000" cy="6858000"/>
  <p:notesSz cx="6985000" cy="9283700"/>
  <p:embeddedFontLst>
    <p:embeddedFont>
      <p:font typeface="Avenir" panose="02000503020000020003" pitchFamily="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Tw Cen MT" panose="020B0602020104020603" pitchFamily="34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/>
              <a:t>What was the value-added for capacity building? How did partnership enable greater gains, in terms of, for example: the methodology, the geographic reach of the activities, data availability, the application and/or dissemination of technology, efficient use of resources, etc.? </a:t>
            </a:r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SzPts val="2200"/>
              <a:buChar char="o"/>
            </a:pPr>
            <a:r>
              <a:rPr lang="en-US" sz="2200" dirty="0"/>
              <a:t>How did partners benefit from working together?  How did target audiences benefit?</a:t>
            </a:r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/>
              <a:t>What were key factors for successful partnership?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en-US" sz="2200" dirty="0"/>
              <a:t>Guidance: Use this slide to identify key messages for </a:t>
            </a:r>
            <a:r>
              <a:rPr lang="en-US" sz="2200" dirty="0" err="1"/>
              <a:t>WGCapD</a:t>
            </a:r>
            <a:r>
              <a:rPr lang="en-US" sz="2200" dirty="0"/>
              <a:t>.  For example:</a:t>
            </a:r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SzPts val="2200"/>
              <a:buChar char="o"/>
            </a:pPr>
            <a:r>
              <a:rPr lang="en-US" sz="2200" dirty="0"/>
              <a:t>What are your recommendations for how </a:t>
            </a:r>
            <a:r>
              <a:rPr lang="en-US" sz="2200" dirty="0" err="1"/>
              <a:t>WGCapD</a:t>
            </a:r>
            <a:r>
              <a:rPr lang="en-US" sz="2200" dirty="0"/>
              <a:t> can build on or leverage this work?</a:t>
            </a:r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SzPts val="2200"/>
              <a:buChar char="o"/>
            </a:pPr>
            <a:r>
              <a:rPr lang="en-US" sz="2200" dirty="0"/>
              <a:t>Should </a:t>
            </a:r>
            <a:r>
              <a:rPr lang="en-US" sz="2200" dirty="0" err="1"/>
              <a:t>WGCapD</a:t>
            </a:r>
            <a:r>
              <a:rPr lang="en-US" sz="2200" dirty="0"/>
              <a:t> play a greater role in facilitating or supporting partnerships?</a:t>
            </a:r>
          </a:p>
          <a:p>
            <a:pPr marL="768926" lvl="1" indent="-324426" algn="l" rtl="0">
              <a:spcBef>
                <a:spcPts val="500"/>
              </a:spcBef>
              <a:spcAft>
                <a:spcPts val="0"/>
              </a:spcAft>
              <a:buSzPts val="2200"/>
              <a:buChar char="o"/>
            </a:pPr>
            <a:r>
              <a:rPr lang="en-US" sz="2200" dirty="0"/>
              <a:t>Can the positive outcomes be scaled or replicated elsewhere?</a:t>
            </a:r>
          </a:p>
          <a:p>
            <a:pPr marL="768927" lvl="1" indent="-3244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200"/>
              <a:buChar char="o"/>
            </a:pPr>
            <a:r>
              <a:rPr lang="en-US" sz="2200" dirty="0"/>
              <a:t>Feel free to provide any other feedback relevant to the working group.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91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4608B-EFB6-DB49-A698-474F636F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7734AC-5061-5D48-B941-2F755336F648}" type="datetimeFigureOut">
              <a:rPr lang="en-US"/>
              <a:pPr>
                <a:defRPr/>
              </a:pPr>
              <a:t>3/8/20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C48F1-1785-544F-AE43-37201B07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CB0D-AE61-0C47-8900-8127FB21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55A8A8-EC67-2B40-9AFB-94091EFA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464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7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7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to enable UN Member States at national and local level to use EO to help deliver SDG 11 and the NUA</a:t>
            </a:r>
          </a:p>
          <a:p>
            <a:pPr lvl="0"/>
            <a:endParaRPr sz="30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Session 4: Spotlight on Partnerships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NASA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Dr. Argyro Kavvada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EAD5BD-C520-47B0-A122-8255842A5CF8}"/>
              </a:ext>
            </a:extLst>
          </p:cNvPr>
          <p:cNvCxnSpPr>
            <a:cxnSpLocks/>
            <a:stCxn id="25" idx="6"/>
            <a:endCxn id="33" idx="2"/>
          </p:cNvCxnSpPr>
          <p:nvPr/>
        </p:nvCxnSpPr>
        <p:spPr>
          <a:xfrm>
            <a:off x="5309968" y="4108450"/>
            <a:ext cx="16494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680197-71EF-44CD-9CBE-7A60AF1E9367}"/>
              </a:ext>
            </a:extLst>
          </p:cNvPr>
          <p:cNvCxnSpPr>
            <a:cxnSpLocks/>
            <a:stCxn id="33" idx="6"/>
            <a:endCxn id="41" idx="2"/>
          </p:cNvCxnSpPr>
          <p:nvPr/>
        </p:nvCxnSpPr>
        <p:spPr>
          <a:xfrm>
            <a:off x="7149880" y="4108450"/>
            <a:ext cx="1624013" cy="31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BF7F30-A9B4-464D-889C-327ABF847B44}"/>
              </a:ext>
            </a:extLst>
          </p:cNvPr>
          <p:cNvCxnSpPr>
            <a:cxnSpLocks/>
            <a:stCxn id="41" idx="6"/>
            <a:endCxn id="63" idx="2"/>
          </p:cNvCxnSpPr>
          <p:nvPr/>
        </p:nvCxnSpPr>
        <p:spPr>
          <a:xfrm flipV="1">
            <a:off x="8964393" y="4105275"/>
            <a:ext cx="1646237" cy="63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D9B187-7689-47BC-BD36-0B8673730892}"/>
              </a:ext>
            </a:extLst>
          </p:cNvPr>
          <p:cNvCxnSpPr>
            <a:cxnSpLocks/>
            <a:stCxn id="17" idx="6"/>
            <a:endCxn id="25" idx="2"/>
          </p:cNvCxnSpPr>
          <p:nvPr/>
        </p:nvCxnSpPr>
        <p:spPr>
          <a:xfrm>
            <a:off x="3473230" y="4108450"/>
            <a:ext cx="164623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83616F-896A-41EB-AC2D-97432B406DF7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1638080" y="4100513"/>
            <a:ext cx="1644650" cy="793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E0470C86-B579-4D1A-9921-1209D134AB5B}"/>
              </a:ext>
            </a:extLst>
          </p:cNvPr>
          <p:cNvSpPr/>
          <p:nvPr/>
        </p:nvSpPr>
        <p:spPr>
          <a:xfrm>
            <a:off x="1082455" y="3641725"/>
            <a:ext cx="919163" cy="919163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2BB08C-84FB-4EBF-A715-FE895F261E51}"/>
              </a:ext>
            </a:extLst>
          </p:cNvPr>
          <p:cNvCxnSpPr>
            <a:cxnSpLocks/>
          </p:cNvCxnSpPr>
          <p:nvPr/>
        </p:nvCxnSpPr>
        <p:spPr>
          <a:xfrm>
            <a:off x="31530" y="4100513"/>
            <a:ext cx="153828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75505EE-C74A-48D1-8899-F06504B48E62}"/>
              </a:ext>
            </a:extLst>
          </p:cNvPr>
          <p:cNvSpPr/>
          <p:nvPr/>
        </p:nvSpPr>
        <p:spPr>
          <a:xfrm>
            <a:off x="1447580" y="4005263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6E78F216-A995-423F-BF4A-A261A80E7FFA}"/>
              </a:ext>
            </a:extLst>
          </p:cNvPr>
          <p:cNvSpPr/>
          <p:nvPr/>
        </p:nvSpPr>
        <p:spPr>
          <a:xfrm>
            <a:off x="1328518" y="3886200"/>
            <a:ext cx="428625" cy="428625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861DB617-C523-4443-A429-9CFA43CAB6C7}"/>
              </a:ext>
            </a:extLst>
          </p:cNvPr>
          <p:cNvSpPr/>
          <p:nvPr/>
        </p:nvSpPr>
        <p:spPr>
          <a:xfrm>
            <a:off x="1195168" y="3754438"/>
            <a:ext cx="693737" cy="693737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6F1B7B-D172-484D-9108-72C652955442}"/>
              </a:ext>
            </a:extLst>
          </p:cNvPr>
          <p:cNvCxnSpPr>
            <a:cxnSpLocks/>
          </p:cNvCxnSpPr>
          <p:nvPr/>
        </p:nvCxnSpPr>
        <p:spPr>
          <a:xfrm flipV="1">
            <a:off x="1542830" y="4448175"/>
            <a:ext cx="0" cy="1033463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CC847C0-B339-481B-B212-4459BB55AB16}"/>
              </a:ext>
            </a:extLst>
          </p:cNvPr>
          <p:cNvSpPr/>
          <p:nvPr/>
        </p:nvSpPr>
        <p:spPr>
          <a:xfrm>
            <a:off x="1479330" y="5456238"/>
            <a:ext cx="125413" cy="123825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435E43-B69D-41C3-9D04-D4FACF37F7D3}"/>
              </a:ext>
            </a:extLst>
          </p:cNvPr>
          <p:cNvSpPr txBox="1"/>
          <p:nvPr/>
        </p:nvSpPr>
        <p:spPr>
          <a:xfrm>
            <a:off x="384084" y="5645876"/>
            <a:ext cx="3299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End-user needs assessment, opportunities for collaboration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9CFF568-63F9-44B7-84F8-6673DA3DD557}"/>
              </a:ext>
            </a:extLst>
          </p:cNvPr>
          <p:cNvSpPr/>
          <p:nvPr/>
        </p:nvSpPr>
        <p:spPr>
          <a:xfrm rot="5400000">
            <a:off x="2919193" y="3649663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D01089-DDC4-4268-BDBE-0FDDEB187D97}"/>
              </a:ext>
            </a:extLst>
          </p:cNvPr>
          <p:cNvSpPr/>
          <p:nvPr/>
        </p:nvSpPr>
        <p:spPr>
          <a:xfrm>
            <a:off x="3282730" y="4013200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ED517739-ECAF-48B2-8CCD-DAE3A21BAD46}"/>
              </a:ext>
            </a:extLst>
          </p:cNvPr>
          <p:cNvSpPr/>
          <p:nvPr/>
        </p:nvSpPr>
        <p:spPr>
          <a:xfrm>
            <a:off x="3163668" y="3894138"/>
            <a:ext cx="428625" cy="428625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DB0CEEE4-2BD6-468B-8C9B-3A4FD10D95FE}"/>
              </a:ext>
            </a:extLst>
          </p:cNvPr>
          <p:cNvSpPr/>
          <p:nvPr/>
        </p:nvSpPr>
        <p:spPr>
          <a:xfrm>
            <a:off x="3030318" y="3760788"/>
            <a:ext cx="695325" cy="69532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0E911D-94E9-43A2-A8ED-5E97F6601714}"/>
              </a:ext>
            </a:extLst>
          </p:cNvPr>
          <p:cNvCxnSpPr>
            <a:cxnSpLocks/>
          </p:cNvCxnSpPr>
          <p:nvPr/>
        </p:nvCxnSpPr>
        <p:spPr>
          <a:xfrm flipV="1">
            <a:off x="3377980" y="2727325"/>
            <a:ext cx="0" cy="1033463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368B503-554B-42B6-9A40-E22C2629D23B}"/>
              </a:ext>
            </a:extLst>
          </p:cNvPr>
          <p:cNvSpPr/>
          <p:nvPr/>
        </p:nvSpPr>
        <p:spPr>
          <a:xfrm>
            <a:off x="3316068" y="2681288"/>
            <a:ext cx="123825" cy="123825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955908-076D-4016-AEB2-4C0E2F18BA6E}"/>
              </a:ext>
            </a:extLst>
          </p:cNvPr>
          <p:cNvSpPr txBox="1"/>
          <p:nvPr/>
        </p:nvSpPr>
        <p:spPr>
          <a:xfrm>
            <a:off x="2427639" y="1542738"/>
            <a:ext cx="2787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EO integration in global methodologies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testing, piloting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F53EE189-3179-4223-8087-BF63F4D75036}"/>
              </a:ext>
            </a:extLst>
          </p:cNvPr>
          <p:cNvSpPr/>
          <p:nvPr/>
        </p:nvSpPr>
        <p:spPr>
          <a:xfrm>
            <a:off x="4755930" y="3649663"/>
            <a:ext cx="919163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F61105-BDF4-4757-B452-23B3A7DAB5A8}"/>
              </a:ext>
            </a:extLst>
          </p:cNvPr>
          <p:cNvSpPr/>
          <p:nvPr/>
        </p:nvSpPr>
        <p:spPr>
          <a:xfrm>
            <a:off x="5119468" y="4013200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89384982-9C77-45A6-87C9-80FE9E5478B7}"/>
              </a:ext>
            </a:extLst>
          </p:cNvPr>
          <p:cNvSpPr/>
          <p:nvPr/>
        </p:nvSpPr>
        <p:spPr>
          <a:xfrm>
            <a:off x="5000405" y="3894138"/>
            <a:ext cx="428625" cy="428625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AD71ACF8-7D7F-4211-944A-570775C4C724}"/>
              </a:ext>
            </a:extLst>
          </p:cNvPr>
          <p:cNvSpPr/>
          <p:nvPr/>
        </p:nvSpPr>
        <p:spPr>
          <a:xfrm>
            <a:off x="4867055" y="3760788"/>
            <a:ext cx="695325" cy="69532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D50A50-11C5-46A3-BB19-C2AB4552C9CF}"/>
              </a:ext>
            </a:extLst>
          </p:cNvPr>
          <p:cNvCxnSpPr>
            <a:cxnSpLocks/>
          </p:cNvCxnSpPr>
          <p:nvPr/>
        </p:nvCxnSpPr>
        <p:spPr>
          <a:xfrm flipV="1">
            <a:off x="5214718" y="4456113"/>
            <a:ext cx="0" cy="1033462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E93F3E67-7AEB-4BA7-B6CE-D2900ABECD55}"/>
              </a:ext>
            </a:extLst>
          </p:cNvPr>
          <p:cNvSpPr/>
          <p:nvPr/>
        </p:nvSpPr>
        <p:spPr>
          <a:xfrm>
            <a:off x="5152805" y="5464175"/>
            <a:ext cx="123825" cy="123825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24D3B2-0429-4DFB-8E4A-8D2EB4A72BAD}"/>
              </a:ext>
            </a:extLst>
          </p:cNvPr>
          <p:cNvSpPr txBox="1"/>
          <p:nvPr/>
        </p:nvSpPr>
        <p:spPr>
          <a:xfrm>
            <a:off x="4020918" y="5719367"/>
            <a:ext cx="324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Collaboration support to countries/ cities for monitoring &amp; to inform decisions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F7BFEFF-9ED0-47C7-A6A5-94DB7EFEDF8E}"/>
              </a:ext>
            </a:extLst>
          </p:cNvPr>
          <p:cNvSpPr/>
          <p:nvPr/>
        </p:nvSpPr>
        <p:spPr>
          <a:xfrm rot="5400000">
            <a:off x="6594256" y="3649662"/>
            <a:ext cx="919162" cy="919163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3D260B-DD97-452D-A4DA-70F20F8C7283}"/>
              </a:ext>
            </a:extLst>
          </p:cNvPr>
          <p:cNvSpPr/>
          <p:nvPr/>
        </p:nvSpPr>
        <p:spPr>
          <a:xfrm>
            <a:off x="6959380" y="4013200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25B29F1-7704-4E56-8605-01A048B817FD}"/>
              </a:ext>
            </a:extLst>
          </p:cNvPr>
          <p:cNvSpPr/>
          <p:nvPr/>
        </p:nvSpPr>
        <p:spPr>
          <a:xfrm>
            <a:off x="6840318" y="3894138"/>
            <a:ext cx="428625" cy="428625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4AF3536E-F669-4CCD-8049-1045A9A6B0F7}"/>
              </a:ext>
            </a:extLst>
          </p:cNvPr>
          <p:cNvSpPr/>
          <p:nvPr/>
        </p:nvSpPr>
        <p:spPr>
          <a:xfrm>
            <a:off x="6706968" y="3760788"/>
            <a:ext cx="693737" cy="69532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3237F0-FCC3-432C-A2C3-D4EF77ED128B}"/>
              </a:ext>
            </a:extLst>
          </p:cNvPr>
          <p:cNvCxnSpPr>
            <a:cxnSpLocks/>
          </p:cNvCxnSpPr>
          <p:nvPr/>
        </p:nvCxnSpPr>
        <p:spPr>
          <a:xfrm flipV="1">
            <a:off x="7054630" y="2727325"/>
            <a:ext cx="0" cy="1033463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201FCD8-52C5-4D37-B510-BB3FAD162BA2}"/>
              </a:ext>
            </a:extLst>
          </p:cNvPr>
          <p:cNvSpPr/>
          <p:nvPr/>
        </p:nvSpPr>
        <p:spPr>
          <a:xfrm>
            <a:off x="6991130" y="2681288"/>
            <a:ext cx="125413" cy="123825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058D37-4957-43BE-886E-C4E683C773D4}"/>
              </a:ext>
            </a:extLst>
          </p:cNvPr>
          <p:cNvSpPr txBox="1"/>
          <p:nvPr/>
        </p:nvSpPr>
        <p:spPr>
          <a:xfrm>
            <a:off x="5800505" y="1430851"/>
            <a:ext cx="3200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Tools dissemination, practical guidance on EO uses in support of sustainable urbanization 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7BFC841A-A324-4CBF-AC81-F2409E9CAC34}"/>
              </a:ext>
            </a:extLst>
          </p:cNvPr>
          <p:cNvSpPr/>
          <p:nvPr/>
        </p:nvSpPr>
        <p:spPr>
          <a:xfrm>
            <a:off x="8410355" y="3651250"/>
            <a:ext cx="919163" cy="919163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1EE1EE1-D3A3-4D53-9602-50051320A19A}"/>
              </a:ext>
            </a:extLst>
          </p:cNvPr>
          <p:cNvSpPr/>
          <p:nvPr/>
        </p:nvSpPr>
        <p:spPr>
          <a:xfrm>
            <a:off x="8773893" y="4016375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F32D2F0A-EAF7-49DB-8C6E-DE9987E521C6}"/>
              </a:ext>
            </a:extLst>
          </p:cNvPr>
          <p:cNvSpPr/>
          <p:nvPr/>
        </p:nvSpPr>
        <p:spPr>
          <a:xfrm>
            <a:off x="8654830" y="3897313"/>
            <a:ext cx="428625" cy="428625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91A012EE-CCA3-4122-BA3B-979625697048}"/>
              </a:ext>
            </a:extLst>
          </p:cNvPr>
          <p:cNvSpPr/>
          <p:nvPr/>
        </p:nvSpPr>
        <p:spPr>
          <a:xfrm>
            <a:off x="8523068" y="3763963"/>
            <a:ext cx="693737" cy="69532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A77380-D3BB-412F-B29F-C44953DAE483}"/>
              </a:ext>
            </a:extLst>
          </p:cNvPr>
          <p:cNvCxnSpPr>
            <a:cxnSpLocks/>
          </p:cNvCxnSpPr>
          <p:nvPr/>
        </p:nvCxnSpPr>
        <p:spPr>
          <a:xfrm flipV="1">
            <a:off x="8869143" y="4459288"/>
            <a:ext cx="0" cy="10334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382528E-66DA-4A85-9FB1-F01F51441BAA}"/>
              </a:ext>
            </a:extLst>
          </p:cNvPr>
          <p:cNvSpPr/>
          <p:nvPr/>
        </p:nvSpPr>
        <p:spPr>
          <a:xfrm>
            <a:off x="8807230" y="5467350"/>
            <a:ext cx="123825" cy="12382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529A59-E7E7-4FB3-BC6C-9CBAA3404C9E}"/>
              </a:ext>
            </a:extLst>
          </p:cNvPr>
          <p:cNvCxnSpPr>
            <a:cxnSpLocks/>
          </p:cNvCxnSpPr>
          <p:nvPr/>
        </p:nvCxnSpPr>
        <p:spPr>
          <a:xfrm>
            <a:off x="538213" y="6439174"/>
            <a:ext cx="2743200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EBD1CE-56F3-4E80-BEB2-F47FAE4DBCE5}"/>
              </a:ext>
            </a:extLst>
          </p:cNvPr>
          <p:cNvCxnSpPr>
            <a:cxnSpLocks/>
          </p:cNvCxnSpPr>
          <p:nvPr/>
        </p:nvCxnSpPr>
        <p:spPr>
          <a:xfrm>
            <a:off x="4260630" y="6727146"/>
            <a:ext cx="2214563" cy="15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DAC53B-0769-430E-813C-300A18598BA2}"/>
              </a:ext>
            </a:extLst>
          </p:cNvPr>
          <p:cNvCxnSpPr>
            <a:cxnSpLocks/>
          </p:cNvCxnSpPr>
          <p:nvPr/>
        </p:nvCxnSpPr>
        <p:spPr>
          <a:xfrm flipV="1">
            <a:off x="7668993" y="6725559"/>
            <a:ext cx="2689225" cy="15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23D8E1-1EB1-436A-8367-503B694108D8}"/>
              </a:ext>
            </a:extLst>
          </p:cNvPr>
          <p:cNvCxnSpPr>
            <a:cxnSpLocks/>
          </p:cNvCxnSpPr>
          <p:nvPr/>
        </p:nvCxnSpPr>
        <p:spPr>
          <a:xfrm>
            <a:off x="2540321" y="1460990"/>
            <a:ext cx="2286000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A237583-9C34-4D0C-A6DA-2110CF87A408}"/>
              </a:ext>
            </a:extLst>
          </p:cNvPr>
          <p:cNvCxnSpPr>
            <a:cxnSpLocks/>
          </p:cNvCxnSpPr>
          <p:nvPr/>
        </p:nvCxnSpPr>
        <p:spPr>
          <a:xfrm>
            <a:off x="5932323" y="1425225"/>
            <a:ext cx="2914650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4AB3894-4512-4A0E-B715-AFB2575D998E}"/>
              </a:ext>
            </a:extLst>
          </p:cNvPr>
          <p:cNvSpPr txBox="1"/>
          <p:nvPr/>
        </p:nvSpPr>
        <p:spPr>
          <a:xfrm>
            <a:off x="7745192" y="5691003"/>
            <a:ext cx="3767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Exploring and testing usability of emerging EO data/products for local and global monitoring</a:t>
            </a: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59F0DBD1-E0C2-4FE8-88BE-4186C01BC953}"/>
              </a:ext>
            </a:extLst>
          </p:cNvPr>
          <p:cNvSpPr/>
          <p:nvPr/>
        </p:nvSpPr>
        <p:spPr>
          <a:xfrm rot="5400000">
            <a:off x="10247886" y="3645695"/>
            <a:ext cx="917575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E97BD6B-ABC4-44D8-919E-842057BF5147}"/>
              </a:ext>
            </a:extLst>
          </p:cNvPr>
          <p:cNvSpPr/>
          <p:nvPr/>
        </p:nvSpPr>
        <p:spPr>
          <a:xfrm>
            <a:off x="10610630" y="4010025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Circle: Hollow 63">
            <a:extLst>
              <a:ext uri="{FF2B5EF4-FFF2-40B4-BE49-F238E27FC236}">
                <a16:creationId xmlns:a16="http://schemas.microsoft.com/office/drawing/2014/main" id="{39C54241-F515-46F6-82B3-9086D56FF72A}"/>
              </a:ext>
            </a:extLst>
          </p:cNvPr>
          <p:cNvSpPr/>
          <p:nvPr/>
        </p:nvSpPr>
        <p:spPr>
          <a:xfrm>
            <a:off x="10491568" y="3890963"/>
            <a:ext cx="428625" cy="428625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ircle: Hollow 64">
            <a:extLst>
              <a:ext uri="{FF2B5EF4-FFF2-40B4-BE49-F238E27FC236}">
                <a16:creationId xmlns:a16="http://schemas.microsoft.com/office/drawing/2014/main" id="{39E0BD07-A5B7-41FA-9E76-34E3FEE3CE70}"/>
              </a:ext>
            </a:extLst>
          </p:cNvPr>
          <p:cNvSpPr/>
          <p:nvPr/>
        </p:nvSpPr>
        <p:spPr>
          <a:xfrm>
            <a:off x="10358218" y="3757613"/>
            <a:ext cx="695325" cy="695325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2FC47CD-3C00-463D-AB25-8A011A99F985}"/>
              </a:ext>
            </a:extLst>
          </p:cNvPr>
          <p:cNvCxnSpPr>
            <a:cxnSpLocks/>
          </p:cNvCxnSpPr>
          <p:nvPr/>
        </p:nvCxnSpPr>
        <p:spPr>
          <a:xfrm flipV="1">
            <a:off x="10705880" y="2724150"/>
            <a:ext cx="0" cy="1033463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FEFF39E0-8211-4901-A496-EDC884569769}"/>
              </a:ext>
            </a:extLst>
          </p:cNvPr>
          <p:cNvSpPr/>
          <p:nvPr/>
        </p:nvSpPr>
        <p:spPr>
          <a:xfrm>
            <a:off x="10643968" y="2678113"/>
            <a:ext cx="123825" cy="123825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FF8698-2E88-4D83-98F5-68CD30609767}"/>
              </a:ext>
            </a:extLst>
          </p:cNvPr>
          <p:cNvSpPr txBox="1"/>
          <p:nvPr/>
        </p:nvSpPr>
        <p:spPr>
          <a:xfrm>
            <a:off x="9410291" y="1513568"/>
            <a:ext cx="2829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SDG 11/ NUA EO Toolkit &amp; Coordinated Capacity Development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62021A3-4BBF-41D1-A1FF-360BA052E607}"/>
              </a:ext>
            </a:extLst>
          </p:cNvPr>
          <p:cNvCxnSpPr>
            <a:cxnSpLocks/>
          </p:cNvCxnSpPr>
          <p:nvPr/>
        </p:nvCxnSpPr>
        <p:spPr>
          <a:xfrm>
            <a:off x="9471143" y="1444801"/>
            <a:ext cx="2377440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5A44BF2-68EA-4108-B6DF-446905539F75}"/>
              </a:ext>
            </a:extLst>
          </p:cNvPr>
          <p:cNvCxnSpPr>
            <a:cxnSpLocks/>
          </p:cNvCxnSpPr>
          <p:nvPr/>
        </p:nvCxnSpPr>
        <p:spPr>
          <a:xfrm>
            <a:off x="10801130" y="4105275"/>
            <a:ext cx="1422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83EA8FC-18DB-FB4B-B7B1-A352FD36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51093"/>
            <a:ext cx="8448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Tw Cen MT" panose="020B0602020104020603" pitchFamily="34" charset="77"/>
              </a:rPr>
              <a:t>Partnering with UN Habitat </a:t>
            </a:r>
            <a:endParaRPr lang="en-US" altLang="en-US" sz="3200" i="1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pic>
        <p:nvPicPr>
          <p:cNvPr id="60" name="Graphic 59" descr="Arrow circle">
            <a:extLst>
              <a:ext uri="{FF2B5EF4-FFF2-40B4-BE49-F238E27FC236}">
                <a16:creationId xmlns:a16="http://schemas.microsoft.com/office/drawing/2014/main" id="{904462DA-6E98-6142-B827-2A3AE2E62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209" y="18256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8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2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2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  <p:bldP spid="17" grpId="0" animBg="1"/>
      <p:bldP spid="21" grpId="0" animBg="1"/>
      <p:bldP spid="23" grpId="0"/>
      <p:bldP spid="25" grpId="0" animBg="1"/>
      <p:bldP spid="29" grpId="0" animBg="1"/>
      <p:bldP spid="31" grpId="0"/>
      <p:bldP spid="33" grpId="0" animBg="1"/>
      <p:bldP spid="37" grpId="0" animBg="1"/>
      <p:bldP spid="39" grpId="0"/>
      <p:bldP spid="41" grpId="0" animBg="1"/>
      <p:bldP spid="45" grpId="0" animBg="1"/>
      <p:bldP spid="61" grpId="0"/>
      <p:bldP spid="63" grpId="0" animBg="1"/>
      <p:bldP spid="67" grpId="0" animBg="1"/>
      <p:bldP spid="69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F04F1-3ACE-8148-A376-5DCD98B9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5A8A8-EC67-2B40-9AFB-94091EFA51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3CE2-6C2E-8F47-B8BB-2C898069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51093"/>
            <a:ext cx="8448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Tw Cen MT" panose="020B0602020104020603" pitchFamily="34" charset="77"/>
              </a:rPr>
              <a:t>GEO SDG EO Toolkits </a:t>
            </a:r>
            <a:endParaRPr lang="en-US" altLang="en-US" sz="3200" i="1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pic>
        <p:nvPicPr>
          <p:cNvPr id="4" name="Picture 3" descr="SDG EO Toolkits&#10;">
            <a:extLst>
              <a:ext uri="{FF2B5EF4-FFF2-40B4-BE49-F238E27FC236}">
                <a16:creationId xmlns:a16="http://schemas.microsoft.com/office/drawing/2014/main" id="{297C0508-1DE9-794E-BA47-0D6B6DC9A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83" y="1326832"/>
            <a:ext cx="9179234" cy="5212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6F088-B74F-AF49-9FC1-FAF38E8A2FD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4814" y="1326833"/>
            <a:ext cx="1657624" cy="796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701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E0534-4B84-3140-B476-A2797419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5A8A8-EC67-2B40-9AFB-94091EFA51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6B3F0-8C87-3948-B096-3C088FC7E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51093"/>
            <a:ext cx="8448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Tw Cen MT" panose="020B0602020104020603" pitchFamily="34" charset="77"/>
              </a:rPr>
              <a:t>CEOS Contributions</a:t>
            </a:r>
            <a:endParaRPr lang="en-US" altLang="en-US" sz="3200" i="1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4A4ED-5CBC-034D-8694-C51C44A88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273" y="1992490"/>
            <a:ext cx="5380824" cy="4050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FAEE8-3198-B046-BB04-05B90002205F}"/>
              </a:ext>
            </a:extLst>
          </p:cNvPr>
          <p:cNvSpPr txBox="1"/>
          <p:nvPr/>
        </p:nvSpPr>
        <p:spPr>
          <a:xfrm>
            <a:off x="11382703" y="5699798"/>
            <a:ext cx="80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506FC-6BD9-3548-9F45-21AD96338621}"/>
              </a:ext>
            </a:extLst>
          </p:cNvPr>
          <p:cNvSpPr/>
          <p:nvPr/>
        </p:nvSpPr>
        <p:spPr>
          <a:xfrm>
            <a:off x="-59908" y="1779704"/>
            <a:ext cx="67655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r>
              <a:rPr lang="en-AU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AHT SDG Deliverables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 products in support of 11.3.1, Land Use Efficiency (and two other indicators, 15.3.1, 6.6.1)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Data Cube examples to support 11.3.1 (and 15.3.1, 6.6.1) </a:t>
            </a:r>
          </a:p>
          <a:p>
            <a:pPr marL="457200" lvl="1"/>
            <a:endParaRPr lang="en-A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r>
              <a:rPr lang="en-AU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Milestones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(and communicate) CEOS core missions supporting the 3 indicators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to find the data and ARD status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and list CEOS agencies products that support the 3 SDG indicators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 simple template will be developed to provide to GEO SEC/ GEO thematic initiatives to help connect data needs to requirements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6FE82E-1B95-244D-9071-9C05A8F8FC60}"/>
              </a:ext>
            </a:extLst>
          </p:cNvPr>
          <p:cNvCxnSpPr/>
          <p:nvPr/>
        </p:nvCxnSpPr>
        <p:spPr>
          <a:xfrm flipV="1">
            <a:off x="9962099" y="5356803"/>
            <a:ext cx="237796" cy="3348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9B33DD-20EC-3C46-84CD-5B5BEFB27A9E}"/>
              </a:ext>
            </a:extLst>
          </p:cNvPr>
          <p:cNvCxnSpPr/>
          <p:nvPr/>
        </p:nvCxnSpPr>
        <p:spPr>
          <a:xfrm>
            <a:off x="9898117" y="5034454"/>
            <a:ext cx="1828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46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5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Benefits of partnership with UN Habitat: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 integration in global SDG indicator methodologies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Pilots for EO-informed indicators (land use efficiency (11.3.1), open shared space in cities (11.7.1), access to public transport (11.2.1)) 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Global &amp; regional workshops on methods, tools development &amp; dissemination </a:t>
            </a:r>
          </a:p>
          <a:p>
            <a:pPr marL="800100" lvl="1">
              <a:spcBef>
                <a:spcPts val="0"/>
              </a:spcBef>
              <a:buSzPts val="2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Country level trainings (virtual, in person) — e.g., NASA ARSET, CI, UN Habitat webinar on 11.3.1 &amp; 15.3.1</a:t>
            </a:r>
          </a:p>
          <a:p>
            <a:pPr marL="444500" lvl="1" indent="0">
              <a:spcBef>
                <a:spcPts val="0"/>
              </a:spcBef>
              <a:buSzPts val="2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1" indent="0">
              <a:spcBef>
                <a:spcPts val="0"/>
              </a:spcBef>
              <a:buSzPts val="2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12700">
              <a:spcBef>
                <a:spcPts val="0"/>
              </a:spcBef>
              <a:buSzPts val="220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Lessons Learned </a:t>
            </a:r>
          </a:p>
          <a:p>
            <a:pPr marL="787400" lvl="1" indent="-3429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Better coordination of EO activities </a:t>
            </a:r>
          </a:p>
          <a:p>
            <a:pPr marL="787400" lvl="1" indent="-3429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for more coordinated capacity development &amp;</a:t>
            </a:r>
          </a:p>
          <a:p>
            <a:pPr marL="444500" lvl="1" indent="0">
              <a:spcBef>
                <a:spcPts val="0"/>
              </a:spcBef>
              <a:buSzPts val="22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practical guidance on EO uses with SDGs</a:t>
            </a:r>
          </a:p>
          <a:p>
            <a:pPr marL="787400" lvl="1" indent="-3429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municipality/city level</a:t>
            </a:r>
          </a:p>
          <a:p>
            <a:pPr marL="787400" lvl="1" indent="-3429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Beyond SDG indicators</a:t>
            </a:r>
          </a:p>
          <a:p>
            <a:pPr marL="787400" lvl="1" indent="-3429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for common voice &amp; guidance</a:t>
            </a:r>
          </a:p>
          <a:p>
            <a:pPr marL="787400" lvl="1" indent="-3429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7400" lvl="1" indent="-342900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2220685" y="353887"/>
            <a:ext cx="762750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Benefits of Partnership &amp; Lessons Learned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BCC6A-0291-4A42-A5A8-FD2BC9A6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79" y="3520967"/>
            <a:ext cx="4976521" cy="280626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6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46364" y="1444816"/>
            <a:ext cx="11845636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2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enhanced coordination of EO activities on specific SDG themes such as urban SDG (e.g., via SCDAB)</a:t>
            </a:r>
          </a:p>
          <a:p>
            <a:pPr marL="342900">
              <a:spcBef>
                <a:spcPts val="0"/>
              </a:spcBef>
              <a:buSzPts val="22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spcBef>
                <a:spcPts val="0"/>
              </a:spcBef>
              <a:buSzPts val="22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Help showcase method applicability across regions (e.g., regional workshops) </a:t>
            </a:r>
          </a:p>
          <a:p>
            <a:pPr marL="342900">
              <a:spcBef>
                <a:spcPts val="0"/>
              </a:spcBef>
              <a:buSzPts val="22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>
              <a:spcBef>
                <a:spcPts val="0"/>
              </a:spcBef>
              <a:buSzPts val="22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Enhance awareness on CEOS core missions, associated data products (and ARD status), tools that can inform SDG targets/ indicators (e.g., via webinars)</a:t>
            </a:r>
          </a:p>
          <a:p>
            <a:pPr marL="342900" lvl="1">
              <a:spcBef>
                <a:spcPts val="0"/>
              </a:spcBef>
              <a:buSzPts val="2200"/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spcBef>
                <a:spcPts val="0"/>
              </a:spcBef>
              <a:buSzPts val="22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GEO SDG EO Toolkits activity to provide customizable, iterative guidance on tools, good practices, information products, contributory project results, training material etc. </a:t>
            </a:r>
          </a:p>
          <a:p>
            <a:pPr marL="342900">
              <a:spcBef>
                <a:spcPts val="0"/>
              </a:spcBef>
              <a:buSzPts val="22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2220685" y="353887"/>
            <a:ext cx="7294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Opportunities for WGCapD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1"/>
            <a:ext cx="6419143" cy="170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</a:p>
          <a:p>
            <a:pPr lvl="0"/>
            <a:r>
              <a:rPr lang="en-US" sz="30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Argyro.Kavvada@nasa.gov</a:t>
            </a:r>
            <a:endParaRPr lang="en-US" sz="3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endParaRPr lang="en-US"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@EO4SDG </a:t>
            </a:r>
          </a:p>
          <a:p>
            <a:pPr lvl="0"/>
            <a:endParaRPr sz="30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Session 4: Spotlight on Partnerships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NASA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Argyro Kavvada, Ph.D.  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pic>
        <p:nvPicPr>
          <p:cNvPr id="4" name="Picture 2" descr="Image result for twitter bird">
            <a:extLst>
              <a:ext uri="{FF2B5EF4-FFF2-40B4-BE49-F238E27FC236}">
                <a16:creationId xmlns:a16="http://schemas.microsoft.com/office/drawing/2014/main" id="{FE82A41F-23E3-494B-8B5D-05B2B6DE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07" y="3543484"/>
            <a:ext cx="663399" cy="4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888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610</Words>
  <Application>Microsoft Macintosh PowerPoint</Application>
  <PresentationFormat>Widescreen</PresentationFormat>
  <Paragraphs>74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Helvetica Neue</vt:lpstr>
      <vt:lpstr>Calibri</vt:lpstr>
      <vt:lpstr>Arial</vt:lpstr>
      <vt:lpstr>Noto Sans Symbols</vt:lpstr>
      <vt:lpstr>Courier New</vt:lpstr>
      <vt:lpstr>Avenir</vt:lpstr>
      <vt:lpstr>Tw Cen MT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Kavvada, Argyro (HQ-DK000)[BOOZ ALLEN &amp; HAMILTON INC]</cp:lastModifiedBy>
  <cp:revision>15</cp:revision>
  <dcterms:modified xsi:type="dcterms:W3CDTF">2020-03-09T02:13:36Z</dcterms:modified>
</cp:coreProperties>
</file>