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5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8"/>
  </p:notesMasterIdLst>
  <p:sldIdLst>
    <p:sldId id="256" r:id="rId2"/>
    <p:sldId id="263" r:id="rId3"/>
    <p:sldId id="264" r:id="rId4"/>
    <p:sldId id="265" r:id="rId5"/>
    <p:sldId id="261" r:id="rId6"/>
    <p:sldId id="262" r:id="rId7"/>
  </p:sldIdLst>
  <p:sldSz cx="12192000" cy="6858000"/>
  <p:notesSz cx="6985000" cy="9283700"/>
  <p:embeddedFontLst>
    <p:embeddedFont>
      <p:font typeface="Verdana" panose="020B0604030504040204" pitchFamily="34" charset="0"/>
      <p:regular r:id="rId9"/>
      <p:bold r:id="rId10"/>
      <p:italic r:id="rId11"/>
      <p:boldItalic r:id="rId12"/>
    </p:embeddedFont>
    <p:embeddedFont>
      <p:font typeface="Helvetica Neue" panose="020B060402020202020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Martin" userId="2bf639ecfd8afc29" providerId="LiveId" clId="{4D5E70A9-1AE3-4A2B-9D04-9AD8F2136323}"/>
    <pc:docChg chg="modSld">
      <pc:chgData name="Erin Martin" userId="2bf639ecfd8afc29" providerId="LiveId" clId="{4D5E70A9-1AE3-4A2B-9D04-9AD8F2136323}" dt="2020-02-26T02:15:00.345" v="2" actId="6549"/>
      <pc:docMkLst>
        <pc:docMk/>
      </pc:docMkLst>
      <pc:sldChg chg="modSp">
        <pc:chgData name="Erin Martin" userId="2bf639ecfd8afc29" providerId="LiveId" clId="{4D5E70A9-1AE3-4A2B-9D04-9AD8F2136323}" dt="2020-02-26T02:15:00.345" v="2" actId="6549"/>
        <pc:sldMkLst>
          <pc:docMk/>
          <pc:sldMk cId="0" sldId="257"/>
        </pc:sldMkLst>
        <pc:spChg chg="mod">
          <ac:chgData name="Erin Martin" userId="2bf639ecfd8afc29" providerId="LiveId" clId="{4D5E70A9-1AE3-4A2B-9D04-9AD8F2136323}" dt="2020-02-26T02:15:00.345" v="2" actId="6549"/>
          <ac:spMkLst>
            <pc:docMk/>
            <pc:sldMk cId="0" sldId="257"/>
            <ac:spMk id="4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26833" cy="4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56550" y="0"/>
            <a:ext cx="3026833" cy="4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17904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8035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0256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5152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830385" y="2492915"/>
            <a:ext cx="10363200" cy="72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30386" y="3847065"/>
            <a:ext cx="5961633" cy="221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47433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47433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0385" y="1217405"/>
            <a:ext cx="3343875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/>
          <p:nvPr/>
        </p:nvSpPr>
        <p:spPr>
          <a:xfrm>
            <a:off x="830386" y="2246635"/>
            <a:ext cx="3741615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  <p:pic>
        <p:nvPicPr>
          <p:cNvPr id="23" name="Google Shape;23;p2"/>
          <p:cNvPicPr preferRelativeResize="0"/>
          <p:nvPr/>
        </p:nvPicPr>
        <p:blipFill rotWithShape="1">
          <a:blip r:embed="rId3">
            <a:alphaModFix/>
          </a:blip>
          <a:srcRect t="24395"/>
          <a:stretch/>
        </p:blipFill>
        <p:spPr>
          <a:xfrm>
            <a:off x="0" y="-68240"/>
            <a:ext cx="12192000" cy="6926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"/>
          <p:cNvSpPr txBox="1"/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  <p:sp>
        <p:nvSpPr>
          <p:cNvPr id="26" name="Google Shape;26;p2"/>
          <p:cNvSpPr txBox="1"/>
          <p:nvPr/>
        </p:nvSpPr>
        <p:spPr>
          <a:xfrm>
            <a:off x="622789" y="2514600"/>
            <a:ext cx="5746243" cy="99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" name="Google Shape;11;p1"/>
          <p:cNvGrpSpPr/>
          <p:nvPr/>
        </p:nvGrpSpPr>
        <p:grpSpPr>
          <a:xfrm>
            <a:off x="0" y="0"/>
            <a:ext cx="12192000" cy="1266667"/>
            <a:chOff x="0" y="1156447"/>
            <a:chExt cx="12192000" cy="1266667"/>
          </a:xfrm>
        </p:grpSpPr>
        <p:pic>
          <p:nvPicPr>
            <p:cNvPr id="12" name="Google Shape;12;p1"/>
            <p:cNvPicPr preferRelativeResize="0"/>
            <p:nvPr/>
          </p:nvPicPr>
          <p:blipFill rotWithShape="1">
            <a:blip r:embed="rId6">
              <a:alphaModFix/>
            </a:blip>
            <a:srcRect r="17922"/>
            <a:stretch/>
          </p:blipFill>
          <p:spPr>
            <a:xfrm>
              <a:off x="0" y="1156447"/>
              <a:ext cx="8364071" cy="1266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1"/>
            <p:cNvPicPr preferRelativeResize="0"/>
            <p:nvPr/>
          </p:nvPicPr>
          <p:blipFill rotWithShape="1">
            <a:blip r:embed="rId6">
              <a:alphaModFix/>
            </a:blip>
            <a:srcRect l="58457"/>
            <a:stretch/>
          </p:blipFill>
          <p:spPr>
            <a:xfrm>
              <a:off x="7958571" y="1156447"/>
              <a:ext cx="4233429" cy="1266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1"/>
          <p:cNvSpPr/>
          <p:nvPr/>
        </p:nvSpPr>
        <p:spPr>
          <a:xfrm>
            <a:off x="101600" y="6629401"/>
            <a:ext cx="31496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WGCapD-9 Annual Meeting March 10-12, 2020</a:t>
            </a:r>
            <a:endParaRPr sz="1100" b="0" i="1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/>
        </p:nvSpPr>
        <p:spPr>
          <a:xfrm>
            <a:off x="622788" y="2514600"/>
            <a:ext cx="7192141" cy="185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CA" sz="3200" dirty="0">
                <a:solidFill>
                  <a:schemeClr val="bg1"/>
                </a:solidFill>
                <a:latin typeface="Helvetica Neue" panose="020B0604020202020204" charset="0"/>
              </a:rPr>
              <a:t>Massive Open Online Course (MOOC) for Radar Remote Sensing Education</a:t>
            </a:r>
            <a:endParaRPr sz="3200" dirty="0">
              <a:solidFill>
                <a:schemeClr val="bg1"/>
              </a:solidFill>
              <a:latin typeface="Helvetica Neue" panose="020B0604020202020204" charset="0"/>
            </a:endParaRPr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622788" y="4465673"/>
            <a:ext cx="8180969" cy="203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Session 2: Spotlight on Innovation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fr-CA" sz="1800" dirty="0" smtClean="0">
                <a:latin typeface="Helvetica Neue"/>
                <a:ea typeface="Helvetica Neue"/>
                <a:cs typeface="Helvetica Neue"/>
                <a:sym typeface="Helvetica Neue"/>
              </a:rPr>
              <a:t>Canadian </a:t>
            </a:r>
            <a:r>
              <a:rPr lang="fr-CA" sz="18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Space</a:t>
            </a:r>
            <a:r>
              <a:rPr lang="fr-CA" sz="1800" dirty="0" smtClean="0">
                <a:latin typeface="Helvetica Neue"/>
                <a:ea typeface="Helvetica Neue"/>
                <a:cs typeface="Helvetica Neue"/>
                <a:sym typeface="Helvetica Neue"/>
              </a:rPr>
              <a:t> Agency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 smtClean="0">
                <a:latin typeface="Helvetica Neue"/>
                <a:ea typeface="Helvetica Neue"/>
                <a:cs typeface="Helvetica Neue"/>
                <a:sym typeface="Helvetica Neue"/>
              </a:rPr>
              <a:t>Janin </a:t>
            </a:r>
            <a:r>
              <a:rPr lang="en-US" sz="1800" dirty="0" smtClean="0">
                <a:latin typeface="Helvetica Neue"/>
                <a:ea typeface="Helvetica Neue"/>
                <a:cs typeface="Helvetica Neue"/>
                <a:sym typeface="Helvetica Neue"/>
              </a:rPr>
              <a:t>Huard </a:t>
            </a: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en-US" sz="1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ack</a:t>
            </a: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/>
              </a:rPr>
              <a:t> to Paul Briand and Guy Aubé)</a:t>
            </a:r>
            <a:endParaRPr sz="16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WGCapD-9 Annual Meeting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solidFill>
                  <a:srgbClr val="FFFFFF"/>
                </a:solidFill>
              </a:rPr>
              <a:t>Sunnyvale, California</a:t>
            </a: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10-12 March 2020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2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166255" y="1402773"/>
            <a:ext cx="11656937" cy="216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CA" spc="-20" dirty="0"/>
              <a:t>In partnership with ESA and </a:t>
            </a:r>
            <a:r>
              <a:rPr lang="en-CA" spc="-20" dirty="0" smtClean="0"/>
              <a:t>the </a:t>
            </a:r>
            <a:r>
              <a:rPr lang="en-CA" spc="-20" dirty="0"/>
              <a:t>University of Jena, </a:t>
            </a:r>
            <a:r>
              <a:rPr lang="en-CA" spc="-20" dirty="0" smtClean="0"/>
              <a:t>the CSA will </a:t>
            </a:r>
            <a:r>
              <a:rPr lang="en-CA" spc="-20" dirty="0"/>
              <a:t>contribute to </a:t>
            </a:r>
            <a:r>
              <a:rPr lang="en-CA" spc="-20" dirty="0" smtClean="0"/>
              <a:t>the existing MOOCs </a:t>
            </a:r>
            <a:r>
              <a:rPr lang="en-CA" spc="-20" dirty="0"/>
              <a:t>by providing SAR education and training related information and material on specific Canadian applications (ex: coastal changes, </a:t>
            </a:r>
            <a:r>
              <a:rPr lang="en-CA" spc="-20" dirty="0" smtClean="0"/>
              <a:t>agriculture, land and river ice </a:t>
            </a:r>
            <a:r>
              <a:rPr lang="en-CA" spc="-20" dirty="0"/>
              <a:t>dynamics, floods</a:t>
            </a:r>
            <a:r>
              <a:rPr lang="en-CA" spc="-20" dirty="0" smtClean="0"/>
              <a:t>, </a:t>
            </a:r>
            <a:r>
              <a:rPr lang="en-CA" spc="-20" dirty="0"/>
              <a:t>etc</a:t>
            </a:r>
            <a:r>
              <a:rPr lang="en-CA" spc="-20" dirty="0" smtClean="0"/>
              <a:t>.)</a:t>
            </a:r>
          </a:p>
          <a:p>
            <a:pPr lvl="1">
              <a:buSzPct val="75000"/>
            </a:pPr>
            <a:r>
              <a:rPr lang="en-CA" sz="1800" dirty="0" smtClean="0"/>
              <a:t>Initiated </a:t>
            </a:r>
            <a:r>
              <a:rPr lang="en-CA" sz="1800" dirty="0"/>
              <a:t>under </a:t>
            </a:r>
            <a:r>
              <a:rPr lang="en-CA" sz="1800" dirty="0" smtClean="0"/>
              <a:t>CSA-ESA </a:t>
            </a:r>
            <a:r>
              <a:rPr lang="en-CA" sz="1800" dirty="0"/>
              <a:t>cooperation</a:t>
            </a:r>
          </a:p>
          <a:p>
            <a:pPr lvl="1">
              <a:buSzPct val="75000"/>
            </a:pPr>
            <a:r>
              <a:rPr lang="en-CA" sz="1800" dirty="0"/>
              <a:t>Jena University (Germany) and Canada (CSA, NRCAN/CCMEO, </a:t>
            </a:r>
            <a:r>
              <a:rPr lang="en-CA" sz="1800" dirty="0" smtClean="0"/>
              <a:t>ECCC/CIS, AAFC)*</a:t>
            </a:r>
            <a:endParaRPr lang="en-CA" sz="1800" dirty="0"/>
          </a:p>
          <a:p>
            <a:pPr lvl="1">
              <a:buSzPct val="75000"/>
            </a:pPr>
            <a:r>
              <a:rPr lang="en-CA" sz="1800" dirty="0"/>
              <a:t>Under </a:t>
            </a:r>
            <a:r>
              <a:rPr lang="en-CA" sz="1800" dirty="0" smtClean="0"/>
              <a:t>development – Online target date: September 2020</a:t>
            </a:r>
            <a:endParaRPr lang="en-CA" sz="1800" dirty="0"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Activity snapshot</a:t>
            </a:r>
            <a:endParaRPr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711F46-8938-CC49-AD0F-2146D0EF7A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10" b="1"/>
          <a:stretch/>
        </p:blipFill>
        <p:spPr>
          <a:xfrm>
            <a:off x="9153427" y="3283808"/>
            <a:ext cx="3038571" cy="3300805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extBox 1"/>
          <p:cNvSpPr txBox="1"/>
          <p:nvPr/>
        </p:nvSpPr>
        <p:spPr>
          <a:xfrm>
            <a:off x="393192" y="5797296"/>
            <a:ext cx="85679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*</a:t>
            </a:r>
            <a:r>
              <a:rPr lang="fr-CA" sz="1000" spc="-20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NRCAN/CCMEO = </a:t>
            </a:r>
            <a:r>
              <a:rPr lang="en-CA" sz="1000" spc="-20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Natural Resources Canada’s Centre for Mapping and Earth Observation</a:t>
            </a:r>
          </a:p>
          <a:p>
            <a:r>
              <a:rPr lang="en-CA" sz="1000" spc="-20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000" spc="-20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ECCC/CIS= </a:t>
            </a:r>
            <a:r>
              <a:rPr lang="en-CA" sz="1000" spc="-20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Environment and Climate Change </a:t>
            </a:r>
            <a:r>
              <a:rPr lang="en-CA" sz="1000" spc="-20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Canada – Canadian Ice Service</a:t>
            </a:r>
            <a:endParaRPr lang="en-CA" sz="1000" spc="-20" dirty="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CA" sz="1000" spc="-20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000" spc="-20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AAFC </a:t>
            </a:r>
            <a:r>
              <a:rPr lang="en-CA" sz="1000" spc="-20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Agriculture and </a:t>
            </a:r>
            <a:r>
              <a:rPr lang="en-CA" sz="1000" spc="-20" dirty="0" err="1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Agri</a:t>
            </a:r>
            <a:r>
              <a:rPr lang="en-CA" sz="1000" spc="-20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-Food Canada</a:t>
            </a:r>
            <a:r>
              <a:rPr lang="fr-CA" sz="1000" spc="-20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lang="en-CA" sz="1000" spc="-20" dirty="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456" y="3664197"/>
            <a:ext cx="8830276" cy="2064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600"/>
              </a:spcAft>
              <a:buClr>
                <a:srgbClr val="002569"/>
              </a:buClr>
              <a:buFont typeface="Arial" panose="020B0604020202020204" pitchFamily="34" charset="0"/>
              <a:buChar char="•"/>
            </a:pPr>
            <a:r>
              <a:rPr lang="en-CA" sz="2000" spc="-20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Concept calls for a MOOC on uniquely Canadian SAR applications</a:t>
            </a:r>
          </a:p>
          <a:p>
            <a:pPr marL="342900" lvl="0" indent="-342900">
              <a:spcAft>
                <a:spcPts val="600"/>
              </a:spcAft>
              <a:buClr>
                <a:srgbClr val="002569"/>
              </a:buClr>
              <a:buFont typeface="Arial" panose="020B0604020202020204" pitchFamily="34" charset="0"/>
              <a:buChar char="•"/>
            </a:pPr>
            <a:r>
              <a:rPr lang="en-CA" sz="2000" spc="-20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Thematic focus on “Winter, Water, Warming” </a:t>
            </a:r>
            <a:r>
              <a:rPr lang="en-CA" sz="2000" spc="-20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(the 3 “W”)</a:t>
            </a:r>
            <a:endParaRPr lang="en-CA" sz="2000" spc="-20" dirty="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>
              <a:buClr>
                <a:srgbClr val="002569"/>
              </a:buClr>
              <a:buFont typeface="Arial" panose="020B0604020202020204" pitchFamily="34" charset="0"/>
              <a:buChar char="•"/>
            </a:pPr>
            <a:r>
              <a:rPr lang="en-CA" sz="2000" spc="-20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Innovation: </a:t>
            </a:r>
            <a:r>
              <a:rPr lang="en-CA" sz="2000" spc="-20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Demonstrate </a:t>
            </a:r>
            <a:r>
              <a:rPr lang="en-CA" sz="2000" spc="-20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 research and practical user experience</a:t>
            </a:r>
          </a:p>
          <a:p>
            <a:pPr marL="914400" lvl="1" indent="-355600">
              <a:spcBef>
                <a:spcPts val="500"/>
              </a:spcBef>
              <a:buClr>
                <a:srgbClr val="002569"/>
              </a:buClr>
              <a:buSzPct val="75000"/>
              <a:buFont typeface="Courier New"/>
              <a:buChar char="o"/>
            </a:pPr>
            <a:r>
              <a:rPr lang="en-CA" sz="1800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Participants will learn how Canadians are utilizing EO by means of SAR to address important </a:t>
            </a:r>
            <a:r>
              <a:rPr lang="en-CA" sz="1800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environmental issues, and get a sense of the</a:t>
            </a:r>
            <a:r>
              <a:rPr lang="fr-CA" sz="1800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fr-CA" sz="1800" dirty="0" err="1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evolution</a:t>
            </a:r>
            <a:r>
              <a:rPr lang="fr-CA" sz="1800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SAR images </a:t>
            </a:r>
            <a:r>
              <a:rPr lang="fr-CA" sz="1800" dirty="0" err="1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processing</a:t>
            </a:r>
            <a:r>
              <a:rPr lang="fr-CA" sz="1800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fr-CA" sz="1800" dirty="0" err="1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using</a:t>
            </a:r>
            <a:r>
              <a:rPr lang="fr-CA" sz="1800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new </a:t>
            </a:r>
            <a:r>
              <a:rPr lang="fr-CA" sz="1800" dirty="0" err="1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analytical</a:t>
            </a:r>
            <a:r>
              <a:rPr lang="fr-CA" sz="1800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fr-CA" sz="1800" dirty="0" err="1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approaches</a:t>
            </a:r>
            <a:r>
              <a:rPr lang="fr-CA" sz="1800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fr-CA" sz="1800" dirty="0" err="1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such</a:t>
            </a:r>
            <a:r>
              <a:rPr lang="fr-CA" sz="1800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as AI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984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3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/>
            <a:r>
              <a:rPr lang="en-CA" dirty="0" smtClean="0"/>
              <a:t>This activity aims to introduce </a:t>
            </a:r>
            <a:r>
              <a:rPr lang="en-CA" dirty="0"/>
              <a:t>something </a:t>
            </a:r>
            <a:r>
              <a:rPr lang="en-CA" dirty="0" smtClean="0"/>
              <a:t>new:</a:t>
            </a:r>
          </a:p>
          <a:p>
            <a:pPr marL="800100" lvl="1" indent="-342900"/>
            <a:r>
              <a:rPr lang="en-CA" sz="1800" dirty="0" smtClean="0"/>
              <a:t>Clarify </a:t>
            </a:r>
            <a:r>
              <a:rPr lang="en-CA" sz="1800" dirty="0"/>
              <a:t>the Canadian context </a:t>
            </a:r>
            <a:r>
              <a:rPr lang="en-CA" sz="1800" dirty="0" smtClean="0"/>
              <a:t>within the 3 “W” environmental themes </a:t>
            </a:r>
          </a:p>
          <a:p>
            <a:pPr marL="800100" lvl="1" indent="-342900"/>
            <a:r>
              <a:rPr lang="en-CA" sz="1800" dirty="0" smtClean="0"/>
              <a:t>Explain </a:t>
            </a:r>
            <a:r>
              <a:rPr lang="en-CA" sz="1800" dirty="0"/>
              <a:t>the underlying SAR-related </a:t>
            </a:r>
            <a:r>
              <a:rPr lang="en-CA" sz="1800" dirty="0" smtClean="0"/>
              <a:t>research</a:t>
            </a:r>
          </a:p>
          <a:p>
            <a:pPr marL="800100" lvl="1" indent="-342900"/>
            <a:r>
              <a:rPr lang="en-CA" sz="1800" dirty="0" smtClean="0"/>
              <a:t>Describe the role </a:t>
            </a:r>
            <a:r>
              <a:rPr lang="en-CA" sz="1800" dirty="0"/>
              <a:t>of Canadian researchers, managers and users </a:t>
            </a:r>
            <a:endParaRPr lang="en-CA" sz="1800" dirty="0" smtClean="0"/>
          </a:p>
          <a:p>
            <a:pPr marL="800100" lvl="1" indent="-342900"/>
            <a:r>
              <a:rPr lang="en-CA" sz="1800" dirty="0" smtClean="0"/>
              <a:t>Define SAR </a:t>
            </a:r>
            <a:r>
              <a:rPr lang="en-CA" sz="1800" dirty="0"/>
              <a:t>processing </a:t>
            </a:r>
            <a:r>
              <a:rPr lang="en-CA" sz="1800" dirty="0" smtClean="0"/>
              <a:t>evolution and </a:t>
            </a:r>
            <a:r>
              <a:rPr lang="en-CA" sz="1800" dirty="0"/>
              <a:t>theme-specific products, and </a:t>
            </a:r>
            <a:endParaRPr lang="en-CA" sz="1800" dirty="0" smtClean="0"/>
          </a:p>
          <a:p>
            <a:pPr marL="800100" lvl="1" indent="-342900"/>
            <a:r>
              <a:rPr lang="en-CA" sz="1800" dirty="0" smtClean="0"/>
              <a:t>Inform on essential RADARSAT/RCM* </a:t>
            </a:r>
            <a:r>
              <a:rPr lang="en-CA" sz="1800" dirty="0"/>
              <a:t>program </a:t>
            </a:r>
            <a:r>
              <a:rPr lang="en-CA" sz="1800" dirty="0" smtClean="0"/>
              <a:t>connections</a:t>
            </a:r>
            <a:r>
              <a:rPr lang="en-CA" sz="1800" dirty="0"/>
              <a:t> 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Helvetica Neue" panose="020B0604020202020204" charset="0"/>
                <a:ea typeface="Verdana" panose="020B0604030504040204" pitchFamily="34" charset="0"/>
                <a:cs typeface="Verdana" panose="020B0604030504040204" pitchFamily="34" charset="0"/>
              </a:rPr>
              <a:t>MOOC will </a:t>
            </a:r>
            <a:r>
              <a:rPr lang="en-US" dirty="0" smtClean="0">
                <a:latin typeface="Helvetica Neue" panose="020B0604020202020204" charset="0"/>
                <a:ea typeface="Verdana" panose="020B0604030504040204" pitchFamily="34" charset="0"/>
                <a:cs typeface="Verdana" panose="020B0604030504040204" pitchFamily="34" charset="0"/>
              </a:rPr>
              <a:t>instruct on:</a:t>
            </a:r>
          </a:p>
          <a:p>
            <a:pPr marL="800100" lvl="1" indent="-342900"/>
            <a:r>
              <a:rPr lang="en-US" sz="1800" dirty="0"/>
              <a:t>Canadian actors, agencies and applications</a:t>
            </a:r>
          </a:p>
          <a:p>
            <a:pPr marL="800100" lvl="1" indent="-342900"/>
            <a:r>
              <a:rPr lang="en-US" sz="1800" dirty="0"/>
              <a:t>Outline geography, climate, socio-economic factors involved</a:t>
            </a:r>
          </a:p>
          <a:p>
            <a:pPr marL="800100" lvl="1" indent="-342900"/>
            <a:r>
              <a:rPr lang="en-US" sz="1800" dirty="0"/>
              <a:t>Focus on specific challenges and solutions</a:t>
            </a:r>
          </a:p>
          <a:p>
            <a:pPr marL="800100" lvl="1" indent="-342900"/>
            <a:r>
              <a:rPr lang="en-US" sz="1800" dirty="0"/>
              <a:t>Traditional techniques, SAR options and </a:t>
            </a:r>
            <a:r>
              <a:rPr lang="en-US" sz="1800" dirty="0" smtClean="0"/>
              <a:t>evolution of capabilities</a:t>
            </a:r>
            <a:endParaRPr lang="en-US" sz="1800" dirty="0"/>
          </a:p>
          <a:p>
            <a:pPr marL="800100" lvl="1" indent="-342900"/>
            <a:r>
              <a:rPr lang="en-US" sz="1800" dirty="0" smtClean="0"/>
              <a:t>Overall benefits</a:t>
            </a:r>
            <a:endParaRPr lang="en-US" sz="1800" dirty="0"/>
          </a:p>
          <a:p>
            <a:pPr marL="342900" lvl="0">
              <a:spcBef>
                <a:spcPts val="0"/>
              </a:spcBef>
              <a:buSzPts val="2200"/>
            </a:pPr>
            <a:endParaRPr sz="2200" dirty="0"/>
          </a:p>
          <a:p>
            <a:pPr marL="584200" lvl="1" indent="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  <a:p>
            <a:pPr marL="768927" lvl="1" indent="-184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Innovations in this activity</a:t>
            </a:r>
            <a:endParaRPr/>
          </a:p>
        </p:txBody>
      </p:sp>
      <p:pic>
        <p:nvPicPr>
          <p:cNvPr id="5" name="Content Placeholder 15">
            <a:extLst>
              <a:ext uri="{FF2B5EF4-FFF2-40B4-BE49-F238E27FC236}">
                <a16:creationId xmlns:a16="http://schemas.microsoft.com/office/drawing/2014/main" id="{7D3EE1C2-54DF-2F42-8C21-63ED803103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"/>
          <a:stretch/>
        </p:blipFill>
        <p:spPr>
          <a:xfrm>
            <a:off x="9219414" y="3355490"/>
            <a:ext cx="2972584" cy="3229124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6" name="TextBox 5"/>
          <p:cNvSpPr txBox="1"/>
          <p:nvPr/>
        </p:nvSpPr>
        <p:spPr>
          <a:xfrm>
            <a:off x="393192" y="5797296"/>
            <a:ext cx="8567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*</a:t>
            </a:r>
            <a:r>
              <a:rPr lang="fr-CA" sz="1000" spc="-20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RCM = RADARSAT Constellation Mission </a:t>
            </a:r>
            <a:endParaRPr lang="en-CA" sz="1000" spc="-20" dirty="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1709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4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166255" y="1475925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5560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200"/>
              <a:buChar char="•"/>
            </a:pPr>
            <a:r>
              <a:rPr lang="fr-CA" dirty="0" smtClean="0"/>
              <a:t>The Canadian </a:t>
            </a:r>
            <a:r>
              <a:rPr lang="fr-CA" dirty="0" err="1" smtClean="0"/>
              <a:t>context</a:t>
            </a:r>
            <a:r>
              <a:rPr lang="fr-CA" dirty="0" smtClean="0"/>
              <a:t>:</a:t>
            </a:r>
          </a:p>
          <a:p>
            <a:pPr marL="787400" lvl="1" indent="-342900">
              <a:spcBef>
                <a:spcPts val="0"/>
              </a:spcBef>
              <a:buSzPct val="75000"/>
            </a:pPr>
            <a:r>
              <a:rPr lang="fr-CA" sz="1800" dirty="0" err="1" smtClean="0"/>
              <a:t>Vast</a:t>
            </a:r>
            <a:r>
              <a:rPr lang="fr-CA" sz="1800" dirty="0" smtClean="0"/>
              <a:t> </a:t>
            </a:r>
            <a:r>
              <a:rPr lang="fr-CA" sz="1800" dirty="0" err="1" smtClean="0"/>
              <a:t>territory</a:t>
            </a:r>
            <a:r>
              <a:rPr lang="fr-CA" sz="1800" dirty="0" smtClean="0"/>
              <a:t>, </a:t>
            </a:r>
            <a:r>
              <a:rPr lang="fr-CA" sz="1800" dirty="0" err="1" smtClean="0"/>
              <a:t>different</a:t>
            </a:r>
            <a:r>
              <a:rPr lang="fr-CA" sz="1800" dirty="0" smtClean="0"/>
              <a:t> </a:t>
            </a:r>
            <a:r>
              <a:rPr lang="fr-CA" sz="1800" dirty="0" err="1" smtClean="0"/>
              <a:t>climates</a:t>
            </a:r>
            <a:r>
              <a:rPr lang="fr-CA" sz="1800" dirty="0" smtClean="0"/>
              <a:t>, diverse </a:t>
            </a:r>
            <a:r>
              <a:rPr lang="fr-CA" sz="1800" dirty="0" err="1" smtClean="0"/>
              <a:t>stakeholders</a:t>
            </a:r>
            <a:r>
              <a:rPr lang="fr-CA" sz="1800" dirty="0" smtClean="0"/>
              <a:t>/</a:t>
            </a:r>
            <a:r>
              <a:rPr lang="fr-CA" sz="1800" dirty="0" err="1" smtClean="0"/>
              <a:t>users</a:t>
            </a:r>
            <a:r>
              <a:rPr lang="fr-CA" sz="1800" dirty="0" smtClean="0"/>
              <a:t>, </a:t>
            </a:r>
            <a:r>
              <a:rPr lang="fr-CA" sz="1800" dirty="0" err="1" smtClean="0"/>
              <a:t>various</a:t>
            </a:r>
            <a:r>
              <a:rPr lang="fr-CA" sz="1800" dirty="0" smtClean="0"/>
              <a:t> cultures</a:t>
            </a:r>
          </a:p>
          <a:p>
            <a:pPr marL="444500" lvl="1" indent="0">
              <a:spcBef>
                <a:spcPts val="0"/>
              </a:spcBef>
              <a:buSzPct val="75000"/>
              <a:buNone/>
            </a:pPr>
            <a:endParaRPr lang="fr-CA" sz="1500" dirty="0"/>
          </a:p>
          <a:p>
            <a:pPr marL="330200" indent="-342900">
              <a:spcBef>
                <a:spcPts val="0"/>
              </a:spcBef>
              <a:buSzPct val="100000"/>
            </a:pPr>
            <a:r>
              <a:rPr lang="fr-CA" spc="-20" dirty="0"/>
              <a:t>The Canadian EO </a:t>
            </a:r>
            <a:r>
              <a:rPr lang="fr-CA" spc="-20" dirty="0" err="1"/>
              <a:t>ecosystem</a:t>
            </a:r>
            <a:r>
              <a:rPr lang="fr-CA" spc="-20" dirty="0"/>
              <a:t>:</a:t>
            </a:r>
          </a:p>
          <a:p>
            <a:pPr marL="787400" lvl="1" indent="-342900">
              <a:spcBef>
                <a:spcPts val="0"/>
              </a:spcBef>
              <a:buSzPct val="75000"/>
            </a:pPr>
            <a:r>
              <a:rPr lang="fr-CA" sz="1800" dirty="0" err="1" smtClean="0"/>
              <a:t>Need</a:t>
            </a:r>
            <a:r>
              <a:rPr lang="fr-CA" sz="1800" dirty="0" smtClean="0"/>
              <a:t> for a </a:t>
            </a:r>
            <a:r>
              <a:rPr lang="fr-CA" sz="1800" dirty="0" err="1" smtClean="0"/>
              <a:t>better</a:t>
            </a:r>
            <a:r>
              <a:rPr lang="fr-CA" sz="1800" dirty="0" smtClean="0"/>
              <a:t> </a:t>
            </a:r>
            <a:r>
              <a:rPr lang="fr-CA" sz="1800" dirty="0" err="1" smtClean="0"/>
              <a:t>integration</a:t>
            </a:r>
            <a:r>
              <a:rPr lang="fr-CA" sz="1800" dirty="0" smtClean="0"/>
              <a:t> of EO </a:t>
            </a:r>
            <a:r>
              <a:rPr lang="fr-CA" sz="1800" dirty="0" err="1" smtClean="0"/>
              <a:t>capacity</a:t>
            </a:r>
            <a:r>
              <a:rPr lang="fr-CA" sz="1800" dirty="0" smtClean="0"/>
              <a:t> and </a:t>
            </a:r>
            <a:r>
              <a:rPr lang="fr-CA" sz="1800" dirty="0" err="1" smtClean="0"/>
              <a:t>capabilities</a:t>
            </a:r>
            <a:endParaRPr lang="fr-CA" sz="1800" dirty="0" smtClean="0"/>
          </a:p>
          <a:p>
            <a:pPr marL="787400" lvl="1" indent="-342900">
              <a:spcBef>
                <a:spcPts val="0"/>
              </a:spcBef>
              <a:buSzPct val="75000"/>
            </a:pPr>
            <a:r>
              <a:rPr lang="fr-CA" sz="1800" dirty="0" smtClean="0"/>
              <a:t>Infrastructure not up-to-date</a:t>
            </a:r>
          </a:p>
          <a:p>
            <a:pPr marL="787400" lvl="1" indent="-342900">
              <a:spcBef>
                <a:spcPts val="0"/>
              </a:spcBef>
              <a:buSzPct val="75000"/>
            </a:pPr>
            <a:r>
              <a:rPr lang="fr-CA" sz="1800" dirty="0" smtClean="0"/>
              <a:t>CSA </a:t>
            </a:r>
            <a:r>
              <a:rPr lang="fr-CA" sz="1800" dirty="0" err="1"/>
              <a:t>is</a:t>
            </a:r>
            <a:r>
              <a:rPr lang="fr-CA" sz="1800" dirty="0"/>
              <a:t> a SAR </a:t>
            </a:r>
            <a:r>
              <a:rPr lang="fr-CA" sz="1800" dirty="0" err="1" smtClean="0"/>
              <a:t>enabler</a:t>
            </a:r>
            <a:r>
              <a:rPr lang="fr-CA" sz="1800" dirty="0" smtClean="0"/>
              <a:t>       </a:t>
            </a:r>
            <a:r>
              <a:rPr lang="fr-CA" sz="1800" dirty="0" err="1" smtClean="0"/>
              <a:t>needs</a:t>
            </a:r>
            <a:r>
              <a:rPr lang="fr-CA" sz="1800" dirty="0" smtClean="0"/>
              <a:t> and </a:t>
            </a:r>
            <a:r>
              <a:rPr lang="fr-CA" sz="1800" dirty="0" err="1" smtClean="0"/>
              <a:t>subject</a:t>
            </a:r>
            <a:r>
              <a:rPr lang="fr-CA" sz="1800" dirty="0" smtClean="0"/>
              <a:t> </a:t>
            </a:r>
            <a:r>
              <a:rPr lang="fr-CA" sz="1800" dirty="0" err="1" smtClean="0"/>
              <a:t>matter</a:t>
            </a:r>
            <a:r>
              <a:rPr lang="fr-CA" sz="1800" dirty="0" smtClean="0"/>
              <a:t> experts (</a:t>
            </a:r>
            <a:r>
              <a:rPr lang="fr-CA" sz="1800" dirty="0" err="1" smtClean="0"/>
              <a:t>SMEs</a:t>
            </a:r>
            <a:r>
              <a:rPr lang="fr-CA" sz="1800" dirty="0" smtClean="0"/>
              <a:t>) are </a:t>
            </a:r>
            <a:r>
              <a:rPr lang="fr-CA" sz="1800" dirty="0" err="1" smtClean="0"/>
              <a:t>outside</a:t>
            </a:r>
            <a:endParaRPr lang="fr-CA" sz="1800" dirty="0"/>
          </a:p>
          <a:p>
            <a:pPr marL="1244600" lvl="2" indent="-342900">
              <a:spcBef>
                <a:spcPts val="0"/>
              </a:spcBef>
              <a:buSzPct val="75000"/>
            </a:pPr>
            <a:r>
              <a:rPr lang="fr-CA" sz="1800" dirty="0" err="1" smtClean="0"/>
              <a:t>Users</a:t>
            </a:r>
            <a:r>
              <a:rPr lang="fr-CA" sz="1800" dirty="0" smtClean="0"/>
              <a:t>: </a:t>
            </a:r>
            <a:r>
              <a:rPr lang="fr-CA" sz="1800" dirty="0" err="1" smtClean="0"/>
              <a:t>various</a:t>
            </a:r>
            <a:r>
              <a:rPr lang="fr-CA" sz="1800" dirty="0" smtClean="0"/>
              <a:t> </a:t>
            </a:r>
            <a:r>
              <a:rPr lang="fr-CA" sz="1800" dirty="0"/>
              <a:t>Canadian </a:t>
            </a:r>
            <a:r>
              <a:rPr lang="fr-CA" sz="1800" dirty="0" err="1" smtClean="0"/>
              <a:t>departments</a:t>
            </a:r>
            <a:r>
              <a:rPr lang="fr-CA" sz="1800" dirty="0"/>
              <a:t>, provinces, </a:t>
            </a:r>
            <a:r>
              <a:rPr lang="fr-CA" sz="1800" dirty="0" err="1" smtClean="0"/>
              <a:t>communities</a:t>
            </a:r>
            <a:endParaRPr lang="fr-CA" sz="1800" dirty="0" smtClean="0"/>
          </a:p>
          <a:p>
            <a:pPr marL="444500" lvl="1" indent="0">
              <a:spcBef>
                <a:spcPts val="0"/>
              </a:spcBef>
              <a:buSzPct val="75000"/>
              <a:buNone/>
            </a:pPr>
            <a:endParaRPr lang="fr-CA" sz="1500" dirty="0"/>
          </a:p>
          <a:p>
            <a:pPr marL="361950" indent="-342900">
              <a:spcBef>
                <a:spcPts val="0"/>
              </a:spcBef>
            </a:pPr>
            <a:r>
              <a:rPr lang="fr-FR" dirty="0" smtClean="0"/>
              <a:t>The challenge of collaboration</a:t>
            </a:r>
          </a:p>
          <a:p>
            <a:pPr marL="927100" lvl="1" indent="-342900"/>
            <a:r>
              <a:rPr lang="fr-FR" sz="1800" dirty="0" smtClean="0"/>
              <a:t>SME </a:t>
            </a:r>
            <a:r>
              <a:rPr lang="fr-FR" sz="1800" dirty="0"/>
              <a:t>and </a:t>
            </a:r>
            <a:r>
              <a:rPr lang="fr-FR" sz="1800" dirty="0" err="1" smtClean="0"/>
              <a:t>researchers</a:t>
            </a:r>
            <a:r>
              <a:rPr lang="fr-FR" sz="1800" dirty="0" smtClean="0"/>
              <a:t> </a:t>
            </a:r>
            <a:r>
              <a:rPr lang="fr-FR" sz="1800" dirty="0" err="1" smtClean="0"/>
              <a:t>from</a:t>
            </a:r>
            <a:r>
              <a:rPr lang="fr-FR" sz="1800" dirty="0" smtClean="0"/>
              <a:t> </a:t>
            </a:r>
            <a:r>
              <a:rPr lang="fr-FR" sz="1800" dirty="0" err="1" smtClean="0"/>
              <a:t>other</a:t>
            </a:r>
            <a:r>
              <a:rPr lang="fr-FR" sz="1800" dirty="0" smtClean="0"/>
              <a:t> </a:t>
            </a:r>
            <a:r>
              <a:rPr lang="fr-FR" sz="1800" dirty="0" err="1" smtClean="0"/>
              <a:t>federal</a:t>
            </a:r>
            <a:r>
              <a:rPr lang="fr-FR" sz="1800" dirty="0" smtClean="0"/>
              <a:t> </a:t>
            </a:r>
            <a:r>
              <a:rPr lang="fr-FR" sz="1800" dirty="0" err="1" smtClean="0"/>
              <a:t>departments</a:t>
            </a:r>
            <a:r>
              <a:rPr lang="fr-FR" sz="1800" dirty="0" smtClean="0"/>
              <a:t> are </a:t>
            </a:r>
            <a:r>
              <a:rPr lang="fr-FR" sz="1800" dirty="0" err="1" smtClean="0"/>
              <a:t>busy</a:t>
            </a:r>
            <a:endParaRPr lang="fr-FR" sz="1800" dirty="0" smtClean="0"/>
          </a:p>
          <a:p>
            <a:pPr marL="1384300" lvl="2" indent="-342900">
              <a:buSzPct val="75000"/>
            </a:pPr>
            <a:r>
              <a:rPr lang="fr-FR" sz="1800" dirty="0" smtClean="0"/>
              <a:t>(</a:t>
            </a:r>
            <a:r>
              <a:rPr lang="fr-FR" sz="1800" dirty="0" err="1" smtClean="0"/>
              <a:t>different</a:t>
            </a:r>
            <a:r>
              <a:rPr lang="fr-FR" sz="1800" dirty="0" smtClean="0"/>
              <a:t> </a:t>
            </a:r>
            <a:r>
              <a:rPr lang="fr-FR" sz="1800" dirty="0" err="1" smtClean="0"/>
              <a:t>priorities</a:t>
            </a:r>
            <a:r>
              <a:rPr lang="fr-FR" sz="1800" dirty="0" smtClean="0"/>
              <a:t>/objectives/</a:t>
            </a:r>
            <a:r>
              <a:rPr lang="fr-FR" sz="1800" dirty="0" err="1" smtClean="0"/>
              <a:t>commitments</a:t>
            </a:r>
            <a:r>
              <a:rPr lang="fr-FR" sz="1800" dirty="0" smtClean="0"/>
              <a:t>/</a:t>
            </a:r>
            <a:r>
              <a:rPr lang="fr-FR" sz="1800" dirty="0" err="1" smtClean="0"/>
              <a:t>projects</a:t>
            </a:r>
            <a:r>
              <a:rPr lang="fr-FR" sz="1800" dirty="0" smtClean="0"/>
              <a:t>, etc.) </a:t>
            </a:r>
          </a:p>
          <a:p>
            <a:pPr marL="444500" lvl="1" indent="0">
              <a:spcBef>
                <a:spcPts val="0"/>
              </a:spcBef>
              <a:buSzPts val="2200"/>
              <a:buNone/>
            </a:pPr>
            <a:endParaRPr lang="fr-CA" sz="1500" dirty="0"/>
          </a:p>
          <a:p>
            <a:pPr marL="342900">
              <a:spcBef>
                <a:spcPts val="0"/>
              </a:spcBef>
              <a:buSzPts val="2200"/>
            </a:pPr>
            <a:r>
              <a:rPr lang="fr-CA" b="1" dirty="0" smtClean="0"/>
              <a:t>Collaboration/</a:t>
            </a:r>
            <a:r>
              <a:rPr lang="fr-CA" b="1" dirty="0" err="1" smtClean="0"/>
              <a:t>Partnership</a:t>
            </a:r>
            <a:r>
              <a:rPr lang="fr-CA" b="1" dirty="0" smtClean="0"/>
              <a:t> = Key </a:t>
            </a:r>
            <a:r>
              <a:rPr lang="fr-CA" b="1" dirty="0" err="1" smtClean="0"/>
              <a:t>element</a:t>
            </a:r>
            <a:r>
              <a:rPr lang="fr-CA" b="1" dirty="0" smtClean="0"/>
              <a:t> of </a:t>
            </a:r>
            <a:r>
              <a:rPr lang="fr-CA" b="1" dirty="0" err="1" smtClean="0"/>
              <a:t>success</a:t>
            </a:r>
            <a:endParaRPr lang="fr-CA" b="1" dirty="0" smtClean="0"/>
          </a:p>
          <a:p>
            <a:pPr marL="800100" lvl="1">
              <a:spcBef>
                <a:spcPts val="0"/>
              </a:spcBef>
              <a:buSzPct val="75000"/>
            </a:pPr>
            <a:r>
              <a:rPr lang="fr-CA" sz="1800" dirty="0" smtClean="0"/>
              <a:t>Let the </a:t>
            </a:r>
            <a:r>
              <a:rPr lang="fr-CA" sz="1800" dirty="0" err="1" smtClean="0"/>
              <a:t>users</a:t>
            </a:r>
            <a:r>
              <a:rPr lang="fr-CA" sz="1800" dirty="0" smtClean="0"/>
              <a:t> (</a:t>
            </a:r>
            <a:r>
              <a:rPr lang="fr-CA" sz="1800" dirty="0" err="1" smtClean="0"/>
              <a:t>SMEs</a:t>
            </a:r>
            <a:r>
              <a:rPr lang="fr-CA" sz="1800" dirty="0" smtClean="0"/>
              <a:t>) </a:t>
            </a:r>
            <a:r>
              <a:rPr lang="fr-CA" sz="1800" dirty="0" err="1" smtClean="0"/>
              <a:t>speak</a:t>
            </a:r>
            <a:r>
              <a:rPr lang="fr-CA" sz="1800" dirty="0" smtClean="0"/>
              <a:t> of </a:t>
            </a:r>
            <a:r>
              <a:rPr lang="fr-CA" sz="1800" dirty="0" err="1" smtClean="0"/>
              <a:t>their</a:t>
            </a:r>
            <a:r>
              <a:rPr lang="fr-CA" sz="1800" dirty="0" smtClean="0"/>
              <a:t> </a:t>
            </a:r>
            <a:r>
              <a:rPr lang="fr-CA" sz="1800" dirty="0" err="1" smtClean="0"/>
              <a:t>work</a:t>
            </a:r>
            <a:r>
              <a:rPr lang="fr-CA" sz="1800" dirty="0" smtClean="0"/>
              <a:t>/expertise/</a:t>
            </a:r>
            <a:r>
              <a:rPr lang="fr-CA" sz="1800" dirty="0" err="1" smtClean="0"/>
              <a:t>needs</a:t>
            </a:r>
            <a:endParaRPr lang="fr-CA" sz="1800" dirty="0" smtClean="0"/>
          </a:p>
          <a:p>
            <a:pPr marL="800100" lvl="1">
              <a:spcBef>
                <a:spcPts val="0"/>
              </a:spcBef>
              <a:buSzPct val="75000"/>
            </a:pPr>
            <a:r>
              <a:rPr lang="en-US" sz="1800" dirty="0" smtClean="0"/>
              <a:t>Create an EO community awareness (better integration, common vision, </a:t>
            </a:r>
            <a:r>
              <a:rPr lang="en-US" sz="1800" dirty="0"/>
              <a:t>etc</a:t>
            </a:r>
            <a:r>
              <a:rPr lang="en-US" sz="1800" dirty="0" smtClean="0"/>
              <a:t>.)</a:t>
            </a:r>
          </a:p>
          <a:p>
            <a:pPr marL="1257300" lvl="2">
              <a:spcBef>
                <a:spcPts val="0"/>
              </a:spcBef>
              <a:buSzPct val="75000"/>
            </a:pPr>
            <a:r>
              <a:rPr lang="fr-FR" sz="1800" dirty="0" smtClean="0"/>
              <a:t>SAR Applications </a:t>
            </a:r>
            <a:r>
              <a:rPr lang="fr-FR" sz="1800" dirty="0"/>
              <a:t>= </a:t>
            </a:r>
            <a:r>
              <a:rPr lang="fr-FR" sz="1800" dirty="0" smtClean="0"/>
              <a:t>Services </a:t>
            </a:r>
            <a:r>
              <a:rPr lang="fr-FR" sz="1800" dirty="0" err="1"/>
              <a:t>given</a:t>
            </a:r>
            <a:r>
              <a:rPr lang="fr-FR" sz="1800" dirty="0"/>
              <a:t> to </a:t>
            </a:r>
            <a:r>
              <a:rPr lang="fr-FR" sz="1800" dirty="0" err="1"/>
              <a:t>C</a:t>
            </a:r>
            <a:r>
              <a:rPr lang="fr-FR" sz="1800" dirty="0" err="1" smtClean="0"/>
              <a:t>anadians</a:t>
            </a:r>
            <a:r>
              <a:rPr lang="fr-FR" sz="1800" dirty="0" smtClean="0"/>
              <a:t>!</a:t>
            </a:r>
            <a:endParaRPr lang="fr-FR" sz="1800" dirty="0"/>
          </a:p>
          <a:p>
            <a:pPr marL="800100" lvl="1">
              <a:spcBef>
                <a:spcPts val="0"/>
              </a:spcBef>
              <a:buSzPct val="75000"/>
            </a:pPr>
            <a:endParaRPr lang="fr-CA" dirty="0" smtClean="0"/>
          </a:p>
          <a:p>
            <a:pPr marL="800100" lvl="1">
              <a:spcBef>
                <a:spcPts val="0"/>
              </a:spcBef>
              <a:buSzPts val="2200"/>
              <a:buChar char="•"/>
            </a:pPr>
            <a:endParaRPr sz="2200" dirty="0"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814251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/>
              <a:t>Challenges – and the path to overcoming them</a:t>
            </a:r>
            <a:endParaRPr dirty="0"/>
          </a:p>
        </p:txBody>
      </p:sp>
      <p:pic>
        <p:nvPicPr>
          <p:cNvPr id="5" name="Picture 2" descr="Image result for radarsat flood mapping richelieu">
            <a:extLst>
              <a:ext uri="{FF2B5EF4-FFF2-40B4-BE49-F238E27FC236}">
                <a16:creationId xmlns:a16="http://schemas.microsoft.com/office/drawing/2014/main" id="{D411341F-2D3B-FB4C-BFB5-22DEE0328D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9" t="1674" r="33094" b="11525"/>
          <a:stretch/>
        </p:blipFill>
        <p:spPr bwMode="auto">
          <a:xfrm>
            <a:off x="8919969" y="3431357"/>
            <a:ext cx="3257352" cy="3134633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374796" y="3300795"/>
            <a:ext cx="207390" cy="84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9365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5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166255" y="1487616"/>
            <a:ext cx="11845636" cy="478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55600" algn="l" rtl="0">
              <a:spcBef>
                <a:spcPts val="0"/>
              </a:spcBef>
              <a:spcAft>
                <a:spcPts val="600"/>
              </a:spcAft>
              <a:buClr>
                <a:srgbClr val="002569"/>
              </a:buClr>
              <a:buSzPts val="2200"/>
              <a:buChar char="•"/>
            </a:pPr>
            <a:r>
              <a:rPr lang="en-US" dirty="0" smtClean="0"/>
              <a:t>MOOC still in development (should be online at the end of September 2020)</a:t>
            </a:r>
          </a:p>
          <a:p>
            <a:pPr marL="342900" lvl="0">
              <a:spcBef>
                <a:spcPts val="0"/>
              </a:spcBef>
              <a:spcAft>
                <a:spcPts val="600"/>
              </a:spcAft>
              <a:buSzPts val="2200"/>
            </a:pPr>
            <a:r>
              <a:rPr lang="en-US" dirty="0" smtClean="0"/>
              <a:t>Key takeaways and lessons learned would come up later, however…</a:t>
            </a:r>
          </a:p>
          <a:p>
            <a:pPr marL="342900" lvl="0" indent="-35560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200"/>
              <a:buChar char="•"/>
            </a:pPr>
            <a:endParaRPr lang="en-US" dirty="0"/>
          </a:p>
          <a:p>
            <a:pPr marL="800100" lvl="1"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dirty="0" smtClean="0"/>
              <a:t>Don’t underestimate the effort required to engage stakeholders</a:t>
            </a:r>
          </a:p>
          <a:p>
            <a:pPr marL="800100" lvl="1"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dirty="0" smtClean="0"/>
              <a:t>Identify key and dedicated resources</a:t>
            </a:r>
          </a:p>
          <a:p>
            <a:pPr marL="800100" lvl="1"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dirty="0" smtClean="0"/>
              <a:t>Define a project leader and establish a work plan </a:t>
            </a:r>
          </a:p>
          <a:p>
            <a:pPr marL="1257300"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1800" dirty="0" smtClean="0"/>
              <a:t>Objectives, deliverable, timelines</a:t>
            </a:r>
          </a:p>
          <a:p>
            <a:pPr marL="1257300"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>
              <a:spcBef>
                <a:spcPts val="0"/>
              </a:spcBef>
              <a:spcAft>
                <a:spcPts val="600"/>
              </a:spcAft>
              <a:buSzPts val="2200"/>
            </a:pPr>
            <a:r>
              <a:rPr lang="fr-CA" dirty="0" err="1" smtClean="0"/>
              <a:t>Thank</a:t>
            </a:r>
            <a:r>
              <a:rPr lang="fr-CA" dirty="0" smtClean="0"/>
              <a:t> </a:t>
            </a:r>
            <a:r>
              <a:rPr lang="fr-CA" dirty="0" err="1" smtClean="0"/>
              <a:t>you</a:t>
            </a:r>
            <a:r>
              <a:rPr lang="fr-CA" dirty="0" smtClean="0"/>
              <a:t> to the ESA and the </a:t>
            </a:r>
            <a:r>
              <a:rPr lang="fr-CA" dirty="0" err="1" smtClean="0"/>
              <a:t>University</a:t>
            </a:r>
            <a:r>
              <a:rPr lang="fr-CA" dirty="0" smtClean="0"/>
              <a:t> of Jena for </a:t>
            </a:r>
            <a:r>
              <a:rPr lang="fr-CA" dirty="0" err="1" smtClean="0"/>
              <a:t>their</a:t>
            </a:r>
            <a:r>
              <a:rPr lang="fr-CA" dirty="0" smtClean="0"/>
              <a:t> expertise </a:t>
            </a:r>
            <a:br>
              <a:rPr lang="fr-CA" dirty="0" smtClean="0"/>
            </a:br>
            <a:r>
              <a:rPr lang="fr-CA" dirty="0" smtClean="0"/>
              <a:t>and support! </a:t>
            </a:r>
          </a:p>
          <a:p>
            <a:pPr marL="800100" lvl="1">
              <a:spcBef>
                <a:spcPts val="0"/>
              </a:spcBef>
              <a:buSzPct val="75000"/>
            </a:pPr>
            <a:r>
              <a:rPr lang="fr-CA" sz="1800" dirty="0" smtClean="0"/>
              <a:t>Key </a:t>
            </a:r>
            <a:r>
              <a:rPr lang="fr-CA" sz="1800" dirty="0" err="1" smtClean="0"/>
              <a:t>partners</a:t>
            </a:r>
            <a:r>
              <a:rPr lang="fr-CA" sz="1800" dirty="0" smtClean="0"/>
              <a:t> are </a:t>
            </a:r>
            <a:r>
              <a:rPr lang="fr-CA" sz="1800" dirty="0" err="1" smtClean="0"/>
              <a:t>essentials</a:t>
            </a:r>
            <a:r>
              <a:rPr lang="fr-CA" sz="1800" dirty="0" smtClean="0"/>
              <a:t> </a:t>
            </a:r>
            <a:endParaRPr sz="1800" dirty="0"/>
          </a:p>
          <a:p>
            <a:pPr marL="768927" lvl="1" indent="-184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  <a:p>
            <a:pPr marL="768927" lvl="1" indent="-184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  <a:p>
            <a:pPr marL="768927" lvl="1" indent="-184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Key takeaways and lessons learned </a:t>
            </a:r>
            <a:endParaRPr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D3BDD1DF-2739-FF4E-BB24-03F6E7ACEA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50" b="-1"/>
          <a:stretch/>
        </p:blipFill>
        <p:spPr>
          <a:xfrm>
            <a:off x="9301924" y="3412503"/>
            <a:ext cx="2890076" cy="3139495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6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>
            <a:off x="166255" y="1459334"/>
            <a:ext cx="11845636" cy="4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55600" algn="l" rtl="0">
              <a:spcBef>
                <a:spcPts val="0"/>
              </a:spcBef>
              <a:spcAft>
                <a:spcPts val="600"/>
              </a:spcAft>
              <a:buClr>
                <a:srgbClr val="002569"/>
              </a:buClr>
              <a:buSzPts val="2200"/>
              <a:buChar char="•"/>
            </a:pPr>
            <a:r>
              <a:rPr lang="fr-CA" dirty="0" err="1" smtClean="0"/>
              <a:t>WGCapD</a:t>
            </a:r>
            <a:r>
              <a:rPr lang="fr-CA" dirty="0" smtClean="0"/>
              <a:t> </a:t>
            </a:r>
            <a:r>
              <a:rPr lang="fr-CA" dirty="0" err="1" smtClean="0"/>
              <a:t>members</a:t>
            </a:r>
            <a:r>
              <a:rPr lang="fr-CA" dirty="0" smtClean="0"/>
              <a:t> </a:t>
            </a:r>
            <a:r>
              <a:rPr lang="fr-CA" dirty="0" err="1" smtClean="0"/>
              <a:t>could</a:t>
            </a:r>
            <a:r>
              <a:rPr lang="fr-CA" dirty="0" smtClean="0"/>
              <a:t> </a:t>
            </a:r>
            <a:r>
              <a:rPr lang="fr-CA" dirty="0" err="1" smtClean="0"/>
              <a:t>promote</a:t>
            </a:r>
            <a:r>
              <a:rPr lang="fr-CA" dirty="0" smtClean="0"/>
              <a:t> the MOOC </a:t>
            </a:r>
            <a:r>
              <a:rPr lang="fr-CA" dirty="0" err="1" smtClean="0"/>
              <a:t>upon</a:t>
            </a:r>
            <a:r>
              <a:rPr lang="fr-CA" dirty="0" smtClean="0"/>
              <a:t> </a:t>
            </a:r>
            <a:r>
              <a:rPr lang="fr-CA" dirty="0" err="1" smtClean="0"/>
              <a:t>delivery</a:t>
            </a:r>
            <a:endParaRPr lang="fr-CA" dirty="0" smtClean="0"/>
          </a:p>
          <a:p>
            <a:pPr marL="342900" lvl="0" indent="-355600" algn="l" rtl="0">
              <a:spcBef>
                <a:spcPts val="0"/>
              </a:spcBef>
              <a:spcAft>
                <a:spcPts val="600"/>
              </a:spcAft>
              <a:buClr>
                <a:srgbClr val="002569"/>
              </a:buClr>
              <a:buSzPts val="2200"/>
              <a:buChar char="•"/>
            </a:pPr>
            <a:r>
              <a:rPr lang="fr-CA" dirty="0" err="1" smtClean="0"/>
              <a:t>Possibility</a:t>
            </a:r>
            <a:r>
              <a:rPr lang="fr-CA" dirty="0" smtClean="0"/>
              <a:t> of </a:t>
            </a:r>
            <a:r>
              <a:rPr lang="fr-CA" dirty="0" err="1" smtClean="0"/>
              <a:t>adding</a:t>
            </a:r>
            <a:r>
              <a:rPr lang="fr-CA" dirty="0" smtClean="0"/>
              <a:t> to the SAR building </a:t>
            </a:r>
            <a:r>
              <a:rPr lang="fr-CA" dirty="0" err="1" smtClean="0"/>
              <a:t>capacity</a:t>
            </a:r>
            <a:r>
              <a:rPr lang="fr-CA" dirty="0" smtClean="0"/>
              <a:t> by </a:t>
            </a:r>
            <a:r>
              <a:rPr lang="fr-CA" dirty="0" err="1" smtClean="0"/>
              <a:t>complementary</a:t>
            </a:r>
            <a:r>
              <a:rPr lang="fr-CA" dirty="0" smtClean="0"/>
              <a:t> </a:t>
            </a:r>
            <a:r>
              <a:rPr lang="fr-CA" dirty="0" err="1" smtClean="0"/>
              <a:t>MOOCs</a:t>
            </a:r>
            <a:r>
              <a:rPr lang="fr-CA" dirty="0" smtClean="0"/>
              <a:t> </a:t>
            </a:r>
          </a:p>
          <a:p>
            <a:pPr marL="342900" lvl="0" indent="-35560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200"/>
              <a:buChar char="•"/>
            </a:pPr>
            <a:endParaRPr lang="fr-CA" dirty="0" smtClean="0"/>
          </a:p>
          <a:p>
            <a:pPr marL="342900" lvl="0" indent="-35560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200"/>
              <a:buChar char="•"/>
            </a:pPr>
            <a:r>
              <a:rPr lang="fr-CA" dirty="0" smtClean="0"/>
              <a:t>Building </a:t>
            </a:r>
            <a:r>
              <a:rPr lang="fr-CA" dirty="0" err="1" smtClean="0"/>
              <a:t>Capacity</a:t>
            </a:r>
            <a:r>
              <a:rPr lang="fr-CA" dirty="0" smtClean="0"/>
              <a:t> and </a:t>
            </a:r>
            <a:r>
              <a:rPr lang="fr-CA" dirty="0" err="1" smtClean="0"/>
              <a:t>Democracy</a:t>
            </a:r>
            <a:r>
              <a:rPr lang="fr-CA" dirty="0" smtClean="0"/>
              <a:t>: </a:t>
            </a:r>
            <a:r>
              <a:rPr lang="fr-CA" i="1" dirty="0" err="1" smtClean="0"/>
              <a:t>Thinking</a:t>
            </a:r>
            <a:r>
              <a:rPr lang="fr-CA" i="1" dirty="0" smtClean="0"/>
              <a:t> </a:t>
            </a:r>
            <a:r>
              <a:rPr lang="fr-CA" i="1" dirty="0" err="1" smtClean="0"/>
              <a:t>outside</a:t>
            </a:r>
            <a:r>
              <a:rPr lang="fr-CA" i="1" dirty="0" smtClean="0"/>
              <a:t> the box!</a:t>
            </a:r>
            <a:br>
              <a:rPr lang="fr-CA" i="1" dirty="0" smtClean="0"/>
            </a:br>
            <a:endParaRPr lang="fr-CA" i="1" dirty="0" smtClean="0"/>
          </a:p>
          <a:p>
            <a:pPr marL="800100" lvl="1">
              <a:spcBef>
                <a:spcPts val="0"/>
              </a:spcBef>
              <a:buSzPct val="75000"/>
              <a:buFont typeface="Courier New" panose="02070309020205020404" pitchFamily="49" charset="0"/>
              <a:buChar char="o"/>
            </a:pPr>
            <a:r>
              <a:rPr lang="fr-CA" dirty="0" smtClean="0"/>
              <a:t>How </a:t>
            </a:r>
            <a:r>
              <a:rPr lang="fr-CA" dirty="0" err="1" smtClean="0"/>
              <a:t>can</a:t>
            </a:r>
            <a:r>
              <a:rPr lang="fr-CA" dirty="0" smtClean="0"/>
              <a:t> </a:t>
            </a:r>
            <a:r>
              <a:rPr lang="fr-CA" dirty="0" err="1" smtClean="0"/>
              <a:t>we</a:t>
            </a:r>
            <a:r>
              <a:rPr lang="fr-CA" dirty="0" smtClean="0"/>
              <a:t> </a:t>
            </a:r>
            <a:r>
              <a:rPr lang="fr-CA" dirty="0" err="1" smtClean="0"/>
              <a:t>make</a:t>
            </a:r>
            <a:r>
              <a:rPr lang="fr-CA" dirty="0" smtClean="0"/>
              <a:t> EO </a:t>
            </a:r>
            <a:r>
              <a:rPr lang="fr-CA" dirty="0" err="1" smtClean="0"/>
              <a:t>trendy</a:t>
            </a:r>
            <a:r>
              <a:rPr lang="fr-CA" dirty="0" smtClean="0"/>
              <a:t>?</a:t>
            </a:r>
            <a:endParaRPr lang="fr-CA" dirty="0" smtClean="0"/>
          </a:p>
          <a:p>
            <a:pPr marL="1257300" lvl="2">
              <a:buSzPct val="75000"/>
              <a:buFont typeface="Courier New" panose="02070309020205020404" pitchFamily="49" charset="0"/>
              <a:buChar char="o"/>
            </a:pPr>
            <a:r>
              <a:rPr lang="fr-CA" sz="1800" i="1" dirty="0" smtClean="0"/>
              <a:t>Boomers to </a:t>
            </a:r>
            <a:r>
              <a:rPr lang="fr-CA" sz="1800" i="1" dirty="0" err="1" smtClean="0"/>
              <a:t>zoomers</a:t>
            </a:r>
            <a:r>
              <a:rPr lang="fr-CA" sz="1800" i="1" dirty="0" smtClean="0"/>
              <a:t>!</a:t>
            </a:r>
          </a:p>
          <a:p>
            <a:pPr marL="800100" lvl="1"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How can we </a:t>
            </a:r>
            <a:r>
              <a:rPr lang="en-US" dirty="0" smtClean="0"/>
              <a:t>better enhance </a:t>
            </a:r>
            <a:r>
              <a:rPr lang="en-US" dirty="0"/>
              <a:t>the data?</a:t>
            </a:r>
          </a:p>
          <a:p>
            <a:pPr marL="1257300" lvl="2">
              <a:buSzPts val="2200"/>
            </a:pPr>
            <a:r>
              <a:rPr lang="en-US" sz="1800" dirty="0"/>
              <a:t>Simulation over time (</a:t>
            </a:r>
            <a:r>
              <a:rPr lang="en-US" sz="1800" dirty="0" smtClean="0"/>
              <a:t>deforestation growth, cities expansion, </a:t>
            </a:r>
            <a:r>
              <a:rPr lang="en-US" sz="1800" dirty="0"/>
              <a:t>etc</a:t>
            </a:r>
            <a:r>
              <a:rPr lang="en-US" sz="1800" dirty="0" smtClean="0"/>
              <a:t>.)</a:t>
            </a:r>
            <a:br>
              <a:rPr lang="en-US" sz="1800" dirty="0" smtClean="0"/>
            </a:br>
            <a:r>
              <a:rPr lang="en-US" sz="1800" dirty="0" smtClean="0"/>
              <a:t>using existing applications (Google Earth, etc.)</a:t>
            </a:r>
          </a:p>
          <a:p>
            <a:pPr marL="1257300" lvl="2">
              <a:buSzPts val="2200"/>
            </a:pPr>
            <a:r>
              <a:rPr lang="en-US" sz="1800" dirty="0" smtClean="0"/>
              <a:t>Educative games </a:t>
            </a:r>
            <a:r>
              <a:rPr lang="en-US" sz="1800" dirty="0" smtClean="0"/>
              <a:t>and applications for the young generation</a:t>
            </a:r>
          </a:p>
          <a:p>
            <a:pPr marL="1257300" lvl="2">
              <a:buSzPts val="2200"/>
            </a:pPr>
            <a:r>
              <a:rPr lang="en-US" sz="1800" dirty="0" smtClean="0"/>
              <a:t>Etc.</a:t>
            </a:r>
            <a:endParaRPr lang="fr-CA" sz="1800" dirty="0" smtClean="0"/>
          </a:p>
          <a:p>
            <a:pPr marL="342900" lvl="0" indent="-35560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200"/>
              <a:buChar char="•"/>
            </a:pPr>
            <a:endParaRPr sz="2200" dirty="0"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2"/>
          </p:nvPr>
        </p:nvSpPr>
        <p:spPr>
          <a:xfrm>
            <a:off x="2220685" y="353887"/>
            <a:ext cx="72943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Opportunities for WGCapD</a:t>
            </a:r>
            <a:endParaRPr/>
          </a:p>
        </p:txBody>
      </p:sp>
      <p:pic>
        <p:nvPicPr>
          <p:cNvPr id="6" name="Content Placeholder 19">
            <a:extLst>
              <a:ext uri="{FF2B5EF4-FFF2-40B4-BE49-F238E27FC236}">
                <a16:creationId xmlns:a16="http://schemas.microsoft.com/office/drawing/2014/main" id="{45E0ADA2-68ED-7045-9B2F-B4299FC034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" r="2714"/>
          <a:stretch/>
        </p:blipFill>
        <p:spPr>
          <a:xfrm>
            <a:off x="9162854" y="3294049"/>
            <a:ext cx="3029145" cy="3290565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2884</TotalTime>
  <Words>489</Words>
  <Application>Microsoft Office PowerPoint</Application>
  <PresentationFormat>Widescreen</PresentationFormat>
  <Paragraphs>81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Verdana</vt:lpstr>
      <vt:lpstr>Courier New</vt:lpstr>
      <vt:lpstr>Helvetica Neue</vt:lpstr>
      <vt:lpstr>Noto Sans Symbols</vt:lpstr>
      <vt:lpstr>Arial</vt:lpstr>
      <vt:lpstr>Avenir</vt:lpstr>
      <vt:lpstr>Calibri</vt:lpstr>
      <vt:lpstr>Wingdings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Huard, Janin (ASC/CSA)</dc:creator>
  <cp:lastModifiedBy>Huard, Janin (ASC/CSA)</cp:lastModifiedBy>
  <cp:revision>45</cp:revision>
  <dcterms:modified xsi:type="dcterms:W3CDTF">2020-03-03T22:16:10Z</dcterms:modified>
</cp:coreProperties>
</file>