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9"/>
  </p:notesMasterIdLst>
  <p:sldIdLst>
    <p:sldId id="256" r:id="rId2"/>
    <p:sldId id="258" r:id="rId3"/>
    <p:sldId id="259" r:id="rId4"/>
    <p:sldId id="427" r:id="rId5"/>
    <p:sldId id="428" r:id="rId6"/>
    <p:sldId id="265" r:id="rId7"/>
    <p:sldId id="263" r:id="rId8"/>
  </p:sldIdLst>
  <p:sldSz cx="12192000" cy="6858000"/>
  <p:notesSz cx="6985000" cy="92837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FAFAFA"/>
    <a:srgbClr val="F9F9F9"/>
    <a:srgbClr val="E9E9E9"/>
    <a:srgbClr val="F3F3F3"/>
    <a:srgbClr val="F8F8F8"/>
    <a:srgbClr val="EAEAEA"/>
    <a:srgbClr val="F7F7F7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78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06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8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7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Landsat Collection 2: Science Enhancements &amp; Improvements</a:t>
            </a:r>
            <a:endParaRPr sz="12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Session 1: Spotlight on Innovation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U.S. Geological Survey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Christopher Barnes 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/>
              <a:t>In 2016, the USGS reorganized the Landsat archive into a tiered collection management structure:</a:t>
            </a:r>
          </a:p>
          <a:p>
            <a:pPr lvl="1"/>
            <a:r>
              <a:rPr lang="en-US" sz="1800" dirty="0"/>
              <a:t>Need for consistent Landsat 1–8 sensor data and in anticipation of future periodic reprocessing of the archive to reflect new sensor calibration and geolocation knowledge  </a:t>
            </a:r>
          </a:p>
          <a:p>
            <a:endParaRPr lang="en-US" sz="2400" dirty="0"/>
          </a:p>
          <a:p>
            <a:r>
              <a:rPr lang="en-US" sz="2400" dirty="0"/>
              <a:t>Landsat collection-based management structure represented a significant change in the inventory of the USGS Landsat Archive</a:t>
            </a:r>
          </a:p>
          <a:p>
            <a:pPr lvl="1"/>
            <a:r>
              <a:rPr lang="en-US" sz="1800" dirty="0"/>
              <a:t>Ensuring consistent quality through time and across instruments</a:t>
            </a:r>
          </a:p>
          <a:p>
            <a:pPr lvl="1"/>
            <a:r>
              <a:rPr lang="en-US" sz="1800" dirty="0"/>
              <a:t>While maintaining the heritage archive specifications;</a:t>
            </a:r>
          </a:p>
          <a:p>
            <a:pPr lvl="2"/>
            <a:r>
              <a:rPr lang="en-US" sz="1600" dirty="0"/>
              <a:t>~185 km × ~180 km Worldwide Reference System (WRS-2) path/row scene coordinates </a:t>
            </a:r>
          </a:p>
          <a:p>
            <a:pPr lvl="2"/>
            <a:r>
              <a:rPr lang="en-US" sz="1600" dirty="0"/>
              <a:t>Universal Transverse Mercator (UTM)/Polar Stereographic projections</a:t>
            </a:r>
          </a:p>
          <a:p>
            <a:pPr lvl="2"/>
            <a:r>
              <a:rPr lang="en-US" sz="1600" dirty="0"/>
              <a:t>World Geodetic System 1984 (WGS84) datum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Activity snapshot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FCA8E-03B3-4735-B1E3-950513E9E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74812">
            <a:off x="8165575" y="5293872"/>
            <a:ext cx="3453240" cy="10084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200"/>
            </a:pPr>
            <a:r>
              <a:rPr lang="en-US" sz="2200" dirty="0"/>
              <a:t>In 2018, the USGS started planning and defining specifications for Landsat Collection 2 </a:t>
            </a:r>
          </a:p>
          <a:p>
            <a:pPr marL="342900" lvl="0">
              <a:spcBef>
                <a:spcPts val="0"/>
              </a:spcBef>
              <a:buSzPts val="2200"/>
            </a:pPr>
            <a:endParaRPr lang="en-US" sz="2200" dirty="0"/>
          </a:p>
          <a:p>
            <a:pPr marL="342900" lvl="0">
              <a:spcBef>
                <a:spcPts val="0"/>
              </a:spcBef>
              <a:buSzPts val="2200"/>
            </a:pPr>
            <a:r>
              <a:rPr lang="en-US" sz="2200" dirty="0"/>
              <a:t>Landsat Collection 2 maintains continuity with Collection 1, but there are several enhancements that harness more recent advancements in processing, algorithm development, and access and distribution services</a:t>
            </a:r>
          </a:p>
          <a:p>
            <a:pPr marL="342900" lvl="0">
              <a:spcBef>
                <a:spcPts val="0"/>
              </a:spcBef>
              <a:buSzPts val="2200"/>
            </a:pPr>
            <a:endParaRPr lang="en-US" sz="2200" dirty="0"/>
          </a:p>
          <a:p>
            <a:pPr marL="342900" lvl="0">
              <a:spcBef>
                <a:spcPts val="0"/>
              </a:spcBef>
              <a:buSzPts val="2200"/>
            </a:pPr>
            <a:r>
              <a:rPr lang="en-US" sz="2200" b="1" dirty="0"/>
              <a:t>Including: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Improved per-pixel geodetic accuracy by incorporating updated Landsat 8 ground control points harmonized with the European Space Agency/Copernicus Sentinel-2 Ground Reference Image (GRI)</a:t>
            </a:r>
            <a:br>
              <a:rPr lang="en-US" sz="2200" dirty="0"/>
            </a:br>
            <a:endParaRPr lang="en-US" sz="400" dirty="0"/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A global inventory of scene-based surface reflectance and surface temperature data products that meet the solar elevation angle criteria (i.e., &lt;76 deg)</a:t>
            </a:r>
            <a:br>
              <a:rPr lang="en-US" sz="2200" dirty="0"/>
            </a:br>
            <a:endParaRPr lang="en-US" sz="500" dirty="0"/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Updated digital elevation model sources for various global regions to support Level-1 processing</a:t>
            </a: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Innovations in this activity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7A41-DD79-4013-B650-08F196CC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8" y="1377312"/>
            <a:ext cx="12153721" cy="5598675"/>
          </a:xfrm>
        </p:spPr>
        <p:txBody>
          <a:bodyPr>
            <a:normAutofit/>
          </a:bodyPr>
          <a:lstStyle/>
          <a:p>
            <a:pPr marL="395288" lvl="1" indent="-285750" defTabSz="457200">
              <a:lnSpc>
                <a:spcPct val="100000"/>
              </a:lnSpc>
              <a:spcBef>
                <a:spcPct val="20000"/>
              </a:spcBef>
              <a:buSzTx/>
              <a:buFont typeface="+mj-lt"/>
              <a:buAutoNum type="arabicPeriod"/>
            </a:pPr>
            <a:r>
              <a:rPr lang="en-US" sz="1800" b="1" i="1" dirty="0">
                <a:solidFill>
                  <a:srgbClr val="002060"/>
                </a:solidFill>
              </a:rPr>
              <a:t>Improved per-pixel geodetic accuracy by incorporating updated Landsat 8 ground control points harmonized with the European Space Agency/Copernicus Sentinel-2 Ground Reference Image (GRI)</a:t>
            </a:r>
          </a:p>
          <a:p>
            <a:pPr lvl="1"/>
            <a:endParaRPr lang="en-US" sz="14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Comparisons of GRI and Collection 1 Landsat 8 OLI-based GCPs showed </a:t>
            </a:r>
            <a:r>
              <a:rPr lang="en-US" sz="1800" b="1" dirty="0">
                <a:solidFill>
                  <a:srgbClr val="FF0000"/>
                </a:solidFill>
              </a:rPr>
              <a:t>~26m </a:t>
            </a:r>
            <a:r>
              <a:rPr lang="en-US" sz="1800" dirty="0">
                <a:solidFill>
                  <a:srgbClr val="002060"/>
                </a:solidFill>
              </a:rPr>
              <a:t>CE90 registration accuracy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Updated Collection 2 Landsat 8 OLI-based GCPs were extracted and triangulated to Sentinel-2 GRI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Collection 2 Landsat 8 OLI-based GCPs results yield Landsat/Sentinel-2 registration accuracy </a:t>
            </a:r>
            <a:r>
              <a:rPr lang="en-US" sz="1800" b="1" dirty="0">
                <a:solidFill>
                  <a:srgbClr val="FF0000"/>
                </a:solidFill>
              </a:rPr>
              <a:t>&lt;10m </a:t>
            </a:r>
            <a:r>
              <a:rPr lang="en-US" sz="1800" b="1" dirty="0">
                <a:solidFill>
                  <a:srgbClr val="002060"/>
                </a:solidFill>
              </a:rPr>
              <a:t>CE90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3F4FD-103D-4F14-BFB9-8523BE321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34" y="3184127"/>
            <a:ext cx="9303848" cy="3213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E9949FC-099E-4555-AE22-BB57D9608E32}"/>
              </a:ext>
            </a:extLst>
          </p:cNvPr>
          <p:cNvSpPr/>
          <p:nvPr/>
        </p:nvSpPr>
        <p:spPr>
          <a:xfrm>
            <a:off x="5943600" y="5980473"/>
            <a:ext cx="1304925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4485E6-6070-4022-AF0B-6883E9AE9A33}"/>
              </a:ext>
            </a:extLst>
          </p:cNvPr>
          <p:cNvSpPr/>
          <p:nvPr/>
        </p:nvSpPr>
        <p:spPr>
          <a:xfrm>
            <a:off x="9191625" y="5980473"/>
            <a:ext cx="1304925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CB9E1-3619-49A1-AD56-7B2E35E47DE4}"/>
              </a:ext>
            </a:extLst>
          </p:cNvPr>
          <p:cNvSpPr/>
          <p:nvPr/>
        </p:nvSpPr>
        <p:spPr>
          <a:xfrm>
            <a:off x="7442470" y="3083439"/>
            <a:ext cx="3569559" cy="331446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D9323-FBFC-4637-9032-D7EA1EDBC8E5}"/>
              </a:ext>
            </a:extLst>
          </p:cNvPr>
          <p:cNvSpPr/>
          <p:nvPr/>
        </p:nvSpPr>
        <p:spPr>
          <a:xfrm>
            <a:off x="9141278" y="3184126"/>
            <a:ext cx="1748688" cy="3213774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4363A8-BF5B-4080-B599-A26C39ECB794}"/>
              </a:ext>
            </a:extLst>
          </p:cNvPr>
          <p:cNvSpPr/>
          <p:nvPr/>
        </p:nvSpPr>
        <p:spPr>
          <a:xfrm>
            <a:off x="7602616" y="5980473"/>
            <a:ext cx="1304925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919600-0B86-45CA-92EF-0537D80D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D03BF5-F35E-4615-9FCD-20EF03607F9A}"/>
              </a:ext>
            </a:extLst>
          </p:cNvPr>
          <p:cNvSpPr/>
          <p:nvPr/>
        </p:nvSpPr>
        <p:spPr>
          <a:xfrm>
            <a:off x="2221992" y="356616"/>
            <a:ext cx="5173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lt1"/>
              </a:buClr>
              <a:buSzPts val="2800"/>
            </a:pPr>
            <a:r>
              <a:rPr lang="en-US" sz="2800" b="1" dirty="0">
                <a:solidFill>
                  <a:schemeClr val="bg1"/>
                </a:solidFill>
                <a:latin typeface="Helvetica Neue" panose="020B0604020202020204" charset="0"/>
              </a:rPr>
              <a:t>Innovations in this activity - 1</a:t>
            </a:r>
          </a:p>
        </p:txBody>
      </p:sp>
    </p:spTree>
    <p:extLst>
      <p:ext uri="{BB962C8B-B14F-4D97-AF65-F5344CB8AC3E}">
        <p14:creationId xmlns:p14="http://schemas.microsoft.com/office/powerpoint/2010/main" val="1300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3413" lvl="1" indent="-457200">
              <a:buFont typeface="+mj-lt"/>
              <a:buAutoNum type="arabicPeriod" startAt="2"/>
            </a:pPr>
            <a:r>
              <a:rPr lang="en-US" b="1" dirty="0"/>
              <a:t>A global inventory of scene-based surface reflectance and surface temperature data products that meet the solar elevation angle criteria (i.e., &lt;76 deg)</a:t>
            </a:r>
          </a:p>
          <a:p>
            <a:pPr marL="927100" lvl="1" indent="-342900">
              <a:buFont typeface="Courier New" panose="02070309020205020404" pitchFamily="49" charset="0"/>
              <a:buChar char="o"/>
            </a:pPr>
            <a:r>
              <a:rPr lang="en-US" dirty="0"/>
              <a:t>Landsat 4-8 only (</a:t>
            </a:r>
            <a:r>
              <a:rPr lang="en-US" i="1" dirty="0"/>
              <a:t>Landsat 9 in 2021</a:t>
            </a:r>
            <a:r>
              <a:rPr lang="en-US" dirty="0"/>
              <a:t>)</a:t>
            </a:r>
          </a:p>
          <a:p>
            <a:pPr marL="768927" lvl="1" indent="-184727">
              <a:buNone/>
            </a:pPr>
            <a:endParaRPr lang="en-US" sz="900" dirty="0"/>
          </a:p>
          <a:p>
            <a:pPr marL="768927" lvl="1" indent="-184727">
              <a:buNone/>
            </a:pPr>
            <a:r>
              <a:rPr lang="en-US" b="1" dirty="0"/>
              <a:t>Surface Reflectance</a:t>
            </a:r>
          </a:p>
          <a:p>
            <a:pPr lvl="1" indent="-341313">
              <a:buFont typeface="Courier New" panose="02070309020205020404" pitchFamily="49" charset="0"/>
              <a:buChar char="o"/>
            </a:pPr>
            <a:r>
              <a:rPr lang="en-US" dirty="0"/>
              <a:t>Landsat 4-8 LEDAPS &amp; </a:t>
            </a:r>
            <a:r>
              <a:rPr lang="en-US" dirty="0" err="1"/>
              <a:t>LaSRC</a:t>
            </a:r>
            <a:endParaRPr lang="en-US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Innovations in this activity - 2</a:t>
            </a:r>
            <a:endParaRPr dirty="0"/>
          </a:p>
        </p:txBody>
      </p:sp>
      <p:pic>
        <p:nvPicPr>
          <p:cNvPr id="5" name="Picture 2" descr="Landsat Surface Temperature">
            <a:extLst>
              <a:ext uri="{FF2B5EF4-FFF2-40B4-BE49-F238E27FC236}">
                <a16:creationId xmlns:a16="http://schemas.microsoft.com/office/drawing/2014/main" id="{255C5068-CD24-402B-A4E1-BA29CA8AD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9828" y="3598531"/>
            <a:ext cx="3422858" cy="29055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F0A63-C54E-40F9-A2F4-F5E5628AAD0A}"/>
              </a:ext>
            </a:extLst>
          </p:cNvPr>
          <p:cNvSpPr txBox="1"/>
          <p:nvPr/>
        </p:nvSpPr>
        <p:spPr>
          <a:xfrm>
            <a:off x="6871498" y="2890645"/>
            <a:ext cx="50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>
              <a:buSzPct val="70000"/>
            </a:pPr>
            <a:r>
              <a:rPr lang="it-IT" sz="2000" b="1" dirty="0">
                <a:solidFill>
                  <a:srgbClr val="002569"/>
                </a:solidFill>
              </a:rPr>
              <a:t>Surface Temperature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569"/>
                </a:solidFill>
              </a:rPr>
              <a:t>Single-channel</a:t>
            </a:r>
          </a:p>
        </p:txBody>
      </p:sp>
      <p:pic>
        <p:nvPicPr>
          <p:cNvPr id="7" name="Picture 2" descr="Landsat Surface Temperature">
            <a:extLst>
              <a:ext uri="{FF2B5EF4-FFF2-40B4-BE49-F238E27FC236}">
                <a16:creationId xmlns:a16="http://schemas.microsoft.com/office/drawing/2014/main" id="{3BE48F8E-8F95-4279-9340-C9C27BAEA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6259" y="3660878"/>
            <a:ext cx="3423558" cy="29061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8A3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6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/>
              <a:t>Comments welcomed on Collection 2 samples</a:t>
            </a:r>
          </a:p>
          <a:p>
            <a:pPr lvl="1"/>
            <a:r>
              <a:rPr lang="en-US" dirty="0"/>
              <a:t>Contact User Services (custserv@usgs.gov) with any questions, comments or concerns</a:t>
            </a:r>
          </a:p>
          <a:p>
            <a:pPr lvl="1"/>
            <a:r>
              <a:rPr lang="en-US" dirty="0"/>
              <a:t>Consider your feedback as early input to Landsat Collection 3 development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729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Opportunities for WGCapD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B9349-9682-4744-8AA4-F6EA2BD2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0" y="2847430"/>
            <a:ext cx="5323829" cy="35492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7A034-9699-4F8E-A93B-F9DD58E46F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36" t="12777" r="19879" b="11578"/>
          <a:stretch/>
        </p:blipFill>
        <p:spPr>
          <a:xfrm rot="21341676">
            <a:off x="6409361" y="2900674"/>
            <a:ext cx="4200348" cy="272382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DC5D8-7C6D-4FAE-928F-A0FD00CB0A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3" t="14489" r="16395" b="12874"/>
          <a:stretch/>
        </p:blipFill>
        <p:spPr>
          <a:xfrm rot="253996">
            <a:off x="7064834" y="3021555"/>
            <a:ext cx="4549251" cy="271725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394992-741D-462A-ACCD-E1A2BBC5DDF7}"/>
              </a:ext>
            </a:extLst>
          </p:cNvPr>
          <p:cNvSpPr txBox="1"/>
          <p:nvPr/>
        </p:nvSpPr>
        <p:spPr>
          <a:xfrm>
            <a:off x="7785659" y="5813463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569"/>
                </a:solidFill>
                <a:latin typeface="Helvetica Neue" panose="020B0604020202020204" charset="0"/>
              </a:rPr>
              <a:t>usgs.gov/</a:t>
            </a:r>
            <a:r>
              <a:rPr lang="en-US" sz="2000" b="1" dirty="0" err="1">
                <a:solidFill>
                  <a:srgbClr val="002569"/>
                </a:solidFill>
                <a:latin typeface="Helvetica Neue" panose="020B0604020202020204" charset="0"/>
              </a:rPr>
              <a:t>landsat</a:t>
            </a:r>
            <a:endParaRPr lang="en-US" sz="2000" b="1" dirty="0">
              <a:solidFill>
                <a:srgbClr val="002569"/>
              </a:solidFill>
              <a:latin typeface="Helvetica Neue" panose="020B0604020202020204" charset="0"/>
            </a:endParaRPr>
          </a:p>
        </p:txBody>
      </p:sp>
      <p:pic>
        <p:nvPicPr>
          <p:cNvPr id="9" name="Picture 4" descr="Image result for twitter official logo">
            <a:extLst>
              <a:ext uri="{FF2B5EF4-FFF2-40B4-BE49-F238E27FC236}">
                <a16:creationId xmlns:a16="http://schemas.microsoft.com/office/drawing/2014/main" id="{6B320929-A855-4E2B-B17B-4ADF6BC2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92" y="6242950"/>
            <a:ext cx="513088" cy="4173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new instagram logo png transparent light">
            <a:extLst>
              <a:ext uri="{FF2B5EF4-FFF2-40B4-BE49-F238E27FC236}">
                <a16:creationId xmlns:a16="http://schemas.microsoft.com/office/drawing/2014/main" id="{8AF635D7-F3DE-4A91-AFBA-ACFCF60C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07" y="6248717"/>
            <a:ext cx="455443" cy="4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facebookoffical logo">
            <a:extLst>
              <a:ext uri="{FF2B5EF4-FFF2-40B4-BE49-F238E27FC236}">
                <a16:creationId xmlns:a16="http://schemas.microsoft.com/office/drawing/2014/main" id="{B3E2C2E5-DA5C-4FED-AB91-F58DEA50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5677" y="6272195"/>
            <a:ext cx="406400" cy="4073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rss">
            <a:extLst>
              <a:ext uri="{FF2B5EF4-FFF2-40B4-BE49-F238E27FC236}">
                <a16:creationId xmlns:a16="http://schemas.microsoft.com/office/drawing/2014/main" id="{DD31B8B9-CFF5-4B67-88D6-BEAC695F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8904" y="6242950"/>
            <a:ext cx="436546" cy="4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3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7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Contact/Connect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D8988D-3183-43BD-8A6A-04C9722420AA}"/>
              </a:ext>
            </a:extLst>
          </p:cNvPr>
          <p:cNvGrpSpPr/>
          <p:nvPr/>
        </p:nvGrpSpPr>
        <p:grpSpPr>
          <a:xfrm>
            <a:off x="3064311" y="3482848"/>
            <a:ext cx="3455987" cy="1714383"/>
            <a:chOff x="5552660" y="3243099"/>
            <a:chExt cx="3455987" cy="17143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Picture 4" descr="Image result for twitter official logo">
              <a:extLst>
                <a:ext uri="{FF2B5EF4-FFF2-40B4-BE49-F238E27FC236}">
                  <a16:creationId xmlns:a16="http://schemas.microsoft.com/office/drawing/2014/main" id="{C12136AA-C5F4-43CA-A6C5-7F2360C5B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660" y="3243099"/>
              <a:ext cx="808038" cy="65722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facebookoffical logo">
              <a:extLst>
                <a:ext uri="{FF2B5EF4-FFF2-40B4-BE49-F238E27FC236}">
                  <a16:creationId xmlns:a16="http://schemas.microsoft.com/office/drawing/2014/main" id="{4F86CE00-34D2-4EF0-9B30-4246E8904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660" y="4239932"/>
              <a:ext cx="715962" cy="71755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20267FD1-6FA8-4B84-9A88-3629DD958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0698" y="3386767"/>
              <a:ext cx="224856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2569"/>
                  </a:solidFill>
                </a:rPr>
                <a:t>@</a:t>
              </a:r>
              <a:r>
                <a:rPr lang="en-US" altLang="en-US" sz="1800" dirty="0" err="1">
                  <a:solidFill>
                    <a:srgbClr val="002569"/>
                  </a:solidFill>
                </a:rPr>
                <a:t>USGSLandsat</a:t>
              </a:r>
              <a:endParaRPr lang="en-US" altLang="en-US" sz="1800" dirty="0">
                <a:solidFill>
                  <a:srgbClr val="002569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2569"/>
                  </a:solidFill>
                </a:rPr>
                <a:t>@</a:t>
              </a:r>
              <a:r>
                <a:rPr lang="en-US" altLang="en-US" sz="1800" dirty="0" err="1">
                  <a:solidFill>
                    <a:srgbClr val="002569"/>
                  </a:solidFill>
                </a:rPr>
                <a:t>NASA_Landsat</a:t>
              </a:r>
              <a:endParaRPr lang="en-US" altLang="en-US" sz="1400" dirty="0">
                <a:solidFill>
                  <a:srgbClr val="002569"/>
                </a:solidFill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A6FC758D-3BC6-4DA6-A476-9C28EF84A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22" y="4414557"/>
              <a:ext cx="27400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2569"/>
                  </a:solidFill>
                </a:rPr>
                <a:t>@</a:t>
              </a:r>
              <a:r>
                <a:rPr lang="en-US" altLang="en-US" sz="1800" dirty="0" err="1">
                  <a:solidFill>
                    <a:srgbClr val="002569"/>
                  </a:solidFill>
                </a:rPr>
                <a:t>NASA.Landsat</a:t>
              </a:r>
              <a:endParaRPr lang="en-US" altLang="en-US" sz="1400" dirty="0">
                <a:solidFill>
                  <a:srgbClr val="00256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F3376-7DD7-47BB-B54B-EE9B3F68424C}"/>
              </a:ext>
            </a:extLst>
          </p:cNvPr>
          <p:cNvSpPr/>
          <p:nvPr/>
        </p:nvSpPr>
        <p:spPr>
          <a:xfrm>
            <a:off x="7815299" y="4481682"/>
            <a:ext cx="222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569"/>
                </a:solidFill>
              </a:rPr>
              <a:t>Landsat Updates</a:t>
            </a:r>
          </a:p>
          <a:p>
            <a:r>
              <a:rPr lang="en-US" sz="1800" dirty="0">
                <a:solidFill>
                  <a:srgbClr val="002569"/>
                </a:solidFill>
              </a:rPr>
              <a:t>Landsat Headlines</a:t>
            </a:r>
          </a:p>
        </p:txBody>
      </p:sp>
      <p:pic>
        <p:nvPicPr>
          <p:cNvPr id="14" name="Picture 2" descr="Image result for rss">
            <a:extLst>
              <a:ext uri="{FF2B5EF4-FFF2-40B4-BE49-F238E27FC236}">
                <a16:creationId xmlns:a16="http://schemas.microsoft.com/office/drawing/2014/main" id="{2BBE07CE-FCFD-4078-B305-20D19E21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285" y="4479681"/>
            <a:ext cx="717550" cy="717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0332D88-91B7-4C9A-8E06-591A01AE0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2305" y="1780509"/>
            <a:ext cx="662178" cy="662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53EEBF-9832-4E9E-A8F2-AFA6907456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298" y="1701988"/>
            <a:ext cx="788356" cy="7883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 descr="new instagram logo png transparent light">
            <a:extLst>
              <a:ext uri="{FF2B5EF4-FFF2-40B4-BE49-F238E27FC236}">
                <a16:creationId xmlns:a16="http://schemas.microsoft.com/office/drawing/2014/main" id="{9D9CE075-A82E-46A2-A564-3AAB0AE6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85" y="3482848"/>
            <a:ext cx="715963" cy="7153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3C7D85A1-D78A-4608-9193-EBEC4E7D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273" y="1927448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569"/>
                </a:solidFill>
              </a:rPr>
              <a:t> custserv@usgs.gov</a:t>
            </a:r>
            <a:endParaRPr lang="en-US" altLang="en-US" sz="1400" dirty="0">
              <a:solidFill>
                <a:srgbClr val="002569"/>
              </a:solidFill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EA78AB3E-ED84-490D-9655-19002A790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444" y="1788432"/>
            <a:ext cx="2740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569"/>
                </a:solidFill>
              </a:rPr>
              <a:t> +1 800-252-4547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569"/>
                </a:solidFill>
              </a:rPr>
              <a:t> +1 605-594-6151</a:t>
            </a:r>
            <a:endParaRPr lang="en-US" altLang="en-US" sz="1400" dirty="0">
              <a:solidFill>
                <a:srgbClr val="002569"/>
              </a:solidFill>
            </a:endParaRPr>
          </a:p>
        </p:txBody>
      </p:sp>
      <p:pic>
        <p:nvPicPr>
          <p:cNvPr id="1026" name="Picture 2" descr="World wide web on grid Free Icon">
            <a:extLst>
              <a:ext uri="{FF2B5EF4-FFF2-40B4-BE49-F238E27FC236}">
                <a16:creationId xmlns:a16="http://schemas.microsoft.com/office/drawing/2014/main" id="{4B35E3BE-6006-44E9-83E9-667BE5B8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34" y="1701988"/>
            <a:ext cx="788356" cy="7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7575EE51-D753-43E4-AD80-26A645E3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885" y="1912016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569"/>
                </a:solidFill>
              </a:rPr>
              <a:t> usgs.gov/</a:t>
            </a:r>
            <a:r>
              <a:rPr lang="en-US" altLang="en-US" sz="1800" dirty="0" err="1">
                <a:solidFill>
                  <a:srgbClr val="002569"/>
                </a:solidFill>
              </a:rPr>
              <a:t>landsat</a:t>
            </a:r>
            <a:endParaRPr lang="en-US" altLang="en-US" sz="1400" dirty="0">
              <a:solidFill>
                <a:srgbClr val="00256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9C0C21-DA88-4F98-B8FF-828F7D70E332}"/>
              </a:ext>
            </a:extLst>
          </p:cNvPr>
          <p:cNvSpPr/>
          <p:nvPr/>
        </p:nvSpPr>
        <p:spPr>
          <a:xfrm>
            <a:off x="7815299" y="3655832"/>
            <a:ext cx="222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569"/>
                </a:solidFill>
              </a:rPr>
              <a:t>@</a:t>
            </a:r>
            <a:r>
              <a:rPr lang="en-US" sz="1800" dirty="0" err="1">
                <a:solidFill>
                  <a:srgbClr val="002569"/>
                </a:solidFill>
              </a:rPr>
              <a:t>usgslandsat</a:t>
            </a:r>
            <a:endParaRPr lang="en-US" sz="180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3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436</Words>
  <Application>Microsoft Office PowerPoint</Application>
  <PresentationFormat>Widescreen</PresentationFormat>
  <Paragraphs>62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Avenir</vt:lpstr>
      <vt:lpstr>Calibri</vt:lpstr>
      <vt:lpstr>Courier New</vt:lpstr>
      <vt:lpstr>Arial</vt:lpstr>
      <vt:lpstr>Helvetica Neue</vt:lpstr>
      <vt:lpstr>Noto Sans Symbols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Barnes, Christopher (Contractor)</cp:lastModifiedBy>
  <cp:revision>17</cp:revision>
  <dcterms:modified xsi:type="dcterms:W3CDTF">2020-03-09T20:40:20Z</dcterms:modified>
</cp:coreProperties>
</file>