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64" r:id="rId4"/>
    <p:sldId id="265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ilds, Lauren M. (LARC-E3)[DEVELOP]" initials="LCG" lastIdx="1" clrIdx="0">
    <p:extLst>
      <p:ext uri="{19B8F6BF-5375-455C-9EA6-DF929625EA0E}">
        <p15:presenceInfo xmlns:p15="http://schemas.microsoft.com/office/powerpoint/2012/main" userId="Childs, Lauren M. (LARC-E3)[DEVELOP]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CE36"/>
    <a:srgbClr val="D28C52"/>
    <a:srgbClr val="6F8E30"/>
    <a:srgbClr val="253B60"/>
    <a:srgbClr val="223A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539" autoAdjust="0"/>
  </p:normalViewPr>
  <p:slideViewPr>
    <p:cSldViewPr>
      <p:cViewPr varScale="1">
        <p:scale>
          <a:sx n="94" d="100"/>
          <a:sy n="94" d="100"/>
        </p:scale>
        <p:origin x="96" y="144"/>
      </p:cViewPr>
      <p:guideLst>
        <p:guide orient="horz" pos="43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 latinLnBrk="0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457200" y="1676400"/>
            <a:ext cx="8305800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lang="en-US" sz="4200" b="1" dirty="0">
                <a:solidFill>
                  <a:srgbClr val="FFFFFF"/>
                </a:solidFill>
              </a:rPr>
              <a:t>Synergy with CEOS </a:t>
            </a:r>
            <a:r>
              <a:rPr lang="en-US" sz="4200" b="1" dirty="0" err="1">
                <a:solidFill>
                  <a:srgbClr val="FFFFFF"/>
                </a:solidFill>
              </a:rPr>
              <a:t>WGDisasters</a:t>
            </a: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287866" y="2686173"/>
            <a:ext cx="8627533" cy="3714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ASI &amp; NASA 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WGCapD-8 Annual Meeting 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40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Working Group on 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Capacity Building &amp; Data Democracy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Indian Institute of Remote Sensing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Indian Space Research Organisation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Dehradun, India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March 06</a:t>
            </a:r>
            <a:r>
              <a:rPr lang="en-US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– 08</a:t>
            </a:r>
            <a:r>
              <a:rPr lang="en-US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2019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4800" y="1524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304800" y="1181629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936519-5E3F-E741-9693-A18DF42ADE3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4572000"/>
            <a:ext cx="7848600" cy="1752600"/>
          </a:xfrm>
        </p:spPr>
        <p:txBody>
          <a:bodyPr/>
          <a:lstStyle/>
          <a:p>
            <a:r>
              <a:rPr lang="en-US" dirty="0"/>
              <a:t>Multiple deliverables, </a:t>
            </a:r>
            <a:r>
              <a:rPr lang="en-US" dirty="0" err="1"/>
              <a:t>e.g</a:t>
            </a:r>
            <a:r>
              <a:rPr lang="en-US" dirty="0"/>
              <a:t> SAR training, have disasters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F288D-310B-3F4B-A703-E793552002B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486400" cy="533400"/>
          </a:xfrm>
        </p:spPr>
        <p:txBody>
          <a:bodyPr/>
          <a:lstStyle/>
          <a:p>
            <a:r>
              <a:rPr lang="en-US" dirty="0" err="1"/>
              <a:t>WGCapD</a:t>
            </a:r>
            <a:r>
              <a:rPr lang="en-US" dirty="0"/>
              <a:t> disasters-related deliverables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D2CA0C1-0BD1-0441-A3E5-0ABC53BBB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582519"/>
              </p:ext>
            </p:extLst>
          </p:nvPr>
        </p:nvGraphicFramePr>
        <p:xfrm>
          <a:off x="609600" y="1447800"/>
          <a:ext cx="7391399" cy="283667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51538831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37499027"/>
                    </a:ext>
                  </a:extLst>
                </a:gridCol>
                <a:gridCol w="2977903">
                  <a:extLst>
                    <a:ext uri="{9D8B030D-6E8A-4147-A177-3AD203B41FA5}">
                      <a16:colId xmlns:a16="http://schemas.microsoft.com/office/drawing/2014/main" val="3226955956"/>
                    </a:ext>
                  </a:extLst>
                </a:gridCol>
                <a:gridCol w="1136896">
                  <a:extLst>
                    <a:ext uri="{9D8B030D-6E8A-4147-A177-3AD203B41FA5}">
                      <a16:colId xmlns:a16="http://schemas.microsoft.com/office/drawing/2014/main" val="1150740342"/>
                    </a:ext>
                  </a:extLst>
                </a:gridCol>
              </a:tblGrid>
              <a:tr h="2199164">
                <a:tc>
                  <a:txBody>
                    <a:bodyPr/>
                    <a:lstStyle/>
                    <a:p>
                      <a:pPr marL="64770" marR="7874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16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en-US" sz="1600" spc="-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r>
                        <a:rPr lang="en-US" sz="1600" spc="20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Conduct global capacity building courses through Webinar on Asia-GEOGLAM, SAR Missions – Present and future, 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Disaster Risk Reduction (UNOOSA)</a:t>
                      </a:r>
                    </a:p>
                    <a:p>
                      <a:pPr marL="64770" marR="78740" algn="just">
                        <a:lnSpc>
                          <a:spcPts val="12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(global training-interactive)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Q3 2019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4770" marR="7366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ISRO with support of NASA, DLR and other theme specialists will plan to conduct these webinar series on these </a:t>
                      </a: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specialised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topics. 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47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pc="5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WGCapD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07394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37206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E5E93A-1961-2944-8D9A-C4C8D619890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SAR data added to weather service GEO-LEO products to improve flood monitoring and response</a:t>
            </a:r>
          </a:p>
          <a:p>
            <a:r>
              <a:rPr lang="en-US" dirty="0"/>
              <a:t>Capacity building needed when/if concept of operations and processes are worked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0290A-97C1-724F-B514-F4DB7DAECFE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LEO-GEO Initiative</a:t>
            </a:r>
          </a:p>
        </p:txBody>
      </p:sp>
    </p:spTree>
    <p:extLst>
      <p:ext uri="{BB962C8B-B14F-4D97-AF65-F5344CB8AC3E}">
        <p14:creationId xmlns:p14="http://schemas.microsoft.com/office/powerpoint/2010/main" val="353588060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FC5BCEE-A3B5-8243-ACC1-73C7E0BB6A2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642031320"/>
              </p:ext>
            </p:extLst>
          </p:nvPr>
        </p:nvGraphicFramePr>
        <p:xfrm>
          <a:off x="1063978" y="1752600"/>
          <a:ext cx="7318022" cy="1752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99871">
                  <a:extLst>
                    <a:ext uri="{9D8B030D-6E8A-4147-A177-3AD203B41FA5}">
                      <a16:colId xmlns:a16="http://schemas.microsoft.com/office/drawing/2014/main" val="1275278459"/>
                    </a:ext>
                  </a:extLst>
                </a:gridCol>
                <a:gridCol w="914753">
                  <a:extLst>
                    <a:ext uri="{9D8B030D-6E8A-4147-A177-3AD203B41FA5}">
                      <a16:colId xmlns:a16="http://schemas.microsoft.com/office/drawing/2014/main" val="2874476905"/>
                    </a:ext>
                  </a:extLst>
                </a:gridCol>
                <a:gridCol w="3131798">
                  <a:extLst>
                    <a:ext uri="{9D8B030D-6E8A-4147-A177-3AD203B41FA5}">
                      <a16:colId xmlns:a16="http://schemas.microsoft.com/office/drawing/2014/main" val="202760187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196328048"/>
                    </a:ext>
                  </a:extLst>
                </a:gridCol>
              </a:tblGrid>
              <a:tr h="1752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DIS-19: Expanding the use of EO data for monitoring, measuring and understanding disasters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Q3 2019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 e-collaboration with EO practitioners to promote further utilisation of CEOS data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WGDisasters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2111973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886CC-7E3C-0740-AC69-4D31B3C0C5B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334000" cy="609600"/>
          </a:xfrm>
        </p:spPr>
        <p:txBody>
          <a:bodyPr/>
          <a:lstStyle/>
          <a:p>
            <a:pPr algn="ctr"/>
            <a:r>
              <a:rPr lang="en-US" dirty="0" err="1"/>
              <a:t>WGDisasters</a:t>
            </a:r>
            <a:r>
              <a:rPr lang="en-US" dirty="0"/>
              <a:t> deliverables related to </a:t>
            </a:r>
            <a:r>
              <a:rPr lang="en-US" dirty="0" err="1"/>
              <a:t>WGCapD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43889CD2-74BF-AA4A-A5D9-4AC46B1D7FF8}"/>
              </a:ext>
            </a:extLst>
          </p:cNvPr>
          <p:cNvSpPr txBox="1">
            <a:spLocks/>
          </p:cNvSpPr>
          <p:nvPr/>
        </p:nvSpPr>
        <p:spPr>
          <a:xfrm>
            <a:off x="457200" y="3886200"/>
            <a:ext cx="8153400" cy="2438400"/>
          </a:xfrm>
          <a:prstGeom prst="rect">
            <a:avLst/>
          </a:prstGeom>
        </p:spPr>
        <p:txBody>
          <a:bodyPr/>
          <a:lstStyle>
            <a:lvl1pPr marL="342900" indent="-342900" latinLnBrk="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/>
            <a:r>
              <a:rPr lang="en-US" sz="2800" dirty="0"/>
              <a:t>Discussion: How to communicate, coordinate, collaborate?</a:t>
            </a:r>
          </a:p>
        </p:txBody>
      </p:sp>
    </p:spTree>
    <p:extLst>
      <p:ext uri="{BB962C8B-B14F-4D97-AF65-F5344CB8AC3E}">
        <p14:creationId xmlns:p14="http://schemas.microsoft.com/office/powerpoint/2010/main" val="259337459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8947</TotalTime>
  <Words>188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Arial Bold</vt:lpstr>
      <vt:lpstr>Avenir Roman</vt:lpstr>
      <vt:lpstr>Calibri</vt:lpstr>
      <vt:lpstr>Courier New</vt:lpstr>
      <vt:lpstr>Droid Serif</vt:lpstr>
      <vt:lpstr>Proxima Nova Regular</vt:lpstr>
      <vt:lpstr>Wingdings</vt:lpstr>
      <vt:lpstr>Default</vt:lpstr>
      <vt:lpstr>Synergy with CEOS WGDisasters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Lauren CG</cp:lastModifiedBy>
  <cp:revision>33</cp:revision>
  <dcterms:modified xsi:type="dcterms:W3CDTF">2019-03-06T09:05:03Z</dcterms:modified>
</cp:coreProperties>
</file>