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9"/>
  </p:notesMasterIdLst>
  <p:sldIdLst>
    <p:sldId id="256" r:id="rId3"/>
    <p:sldId id="261" r:id="rId4"/>
    <p:sldId id="264" r:id="rId5"/>
    <p:sldId id="262" r:id="rId6"/>
    <p:sldId id="263" r:id="rId7"/>
    <p:sldId id="658" r:id="rId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18"/>
  </p:normalViewPr>
  <p:slideViewPr>
    <p:cSldViewPr>
      <p:cViewPr varScale="1">
        <p:scale>
          <a:sx n="89" d="100"/>
          <a:sy n="89" d="100"/>
        </p:scale>
        <p:origin x="1384"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effectLst/>
                <a:latin typeface="+mn-lt"/>
                <a:ea typeface="+mn-ea"/>
                <a:cs typeface="+mn-cs"/>
                <a:sym typeface="Avenir Roman"/>
              </a:rPr>
              <a:t>Recent advances in technology open the floor for new and innovative approaches for data exploitation and use and require an adaptation and evolution of the approaches, infrastructures and services provided by CEOS agencies. WGISS contribution and role in providing a forum for technical exchange and sharing, and for the definition and prototyping of common and interoperable approaches and architectures for data management and exploitation will become more and more central for CEOS agencies and for CEOS as a whole in support to the achievement of its objectives</a:t>
            </a:r>
            <a:r>
              <a:rPr lang="en-US" dirty="0">
                <a:effectLst/>
              </a:rPr>
              <a:t> </a:t>
            </a:r>
            <a:endParaRPr lang="en-US" dirty="0"/>
          </a:p>
        </p:txBody>
      </p:sp>
    </p:spTree>
    <p:extLst>
      <p:ext uri="{BB962C8B-B14F-4D97-AF65-F5344CB8AC3E}">
        <p14:creationId xmlns:p14="http://schemas.microsoft.com/office/powerpoint/2010/main" val="380740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0200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514350" indent="-514350">
              <a:buFont typeface="+mj-lt"/>
              <a:buAutoNum type="arabicPeriod"/>
            </a:pPr>
            <a:r>
              <a:rPr lang="en-US" sz="1600" b="1" dirty="0"/>
              <a:t>Relevancy Ranking of Data Search Results</a:t>
            </a:r>
          </a:p>
          <a:p>
            <a:pPr lvl="1"/>
            <a:r>
              <a:rPr lang="en-US" sz="1600" dirty="0"/>
              <a:t>14</a:t>
            </a:r>
            <a:r>
              <a:rPr lang="en-US" sz="1600" baseline="30000" dirty="0"/>
              <a:t>th</a:t>
            </a:r>
            <a:r>
              <a:rPr lang="en-US" sz="1600" dirty="0"/>
              <a:t> of March 2017</a:t>
            </a:r>
          </a:p>
          <a:p>
            <a:pPr lvl="2"/>
            <a:r>
              <a:rPr lang="en-US" sz="1400" dirty="0"/>
              <a:t>Stefano </a:t>
            </a:r>
            <a:r>
              <a:rPr lang="en-US" sz="1400" dirty="0" err="1"/>
              <a:t>Nativi</a:t>
            </a:r>
            <a:r>
              <a:rPr lang="en-US" sz="1400" dirty="0"/>
              <a:t> (GEOSS EVOLVE)</a:t>
            </a:r>
          </a:p>
          <a:p>
            <a:pPr lvl="2"/>
            <a:r>
              <a:rPr lang="en-US" sz="1400" dirty="0"/>
              <a:t>Chris Lynnes and James Norton (NASA)</a:t>
            </a:r>
            <a:endParaRPr lang="en-US" sz="1600" dirty="0"/>
          </a:p>
          <a:p>
            <a:pPr marL="514350" indent="-514350">
              <a:buFont typeface="+mj-lt"/>
              <a:buAutoNum type="arabicPeriod"/>
            </a:pPr>
            <a:r>
              <a:rPr lang="en-US" sz="1600" b="1" dirty="0"/>
              <a:t>Data Cubes for Large Scale Data Analytics</a:t>
            </a:r>
          </a:p>
          <a:p>
            <a:pPr lvl="1"/>
            <a:r>
              <a:rPr lang="en-US" sz="1600" dirty="0"/>
              <a:t>19</a:t>
            </a:r>
            <a:r>
              <a:rPr lang="en-US" sz="1600" baseline="30000" dirty="0"/>
              <a:t>th</a:t>
            </a:r>
            <a:r>
              <a:rPr lang="en-US" sz="1600" dirty="0"/>
              <a:t> of June 2017</a:t>
            </a:r>
          </a:p>
          <a:p>
            <a:pPr lvl="2"/>
            <a:r>
              <a:rPr lang="en-US" sz="1400" dirty="0"/>
              <a:t>Rob Woodcock (CSIRO)</a:t>
            </a:r>
          </a:p>
          <a:p>
            <a:pPr lvl="2"/>
            <a:r>
              <a:rPr lang="en-US" sz="1400" dirty="0"/>
              <a:t>Brian </a:t>
            </a:r>
            <a:r>
              <a:rPr lang="en-US" sz="1400" dirty="0" err="1"/>
              <a:t>Killough</a:t>
            </a:r>
            <a:r>
              <a:rPr lang="en-US" sz="1400" dirty="0"/>
              <a:t> (CEOS SEO)</a:t>
            </a:r>
            <a:endParaRPr lang="en-US" sz="1600" dirty="0"/>
          </a:p>
          <a:p>
            <a:pPr marL="514350" indent="-514350">
              <a:buFont typeface="+mj-lt"/>
              <a:buAutoNum type="arabicPeriod"/>
            </a:pPr>
            <a:r>
              <a:rPr lang="en-US" sz="1600" b="1" dirty="0"/>
              <a:t>Burgeoning Role of Python for Earth Observation Data Analysis </a:t>
            </a:r>
          </a:p>
          <a:p>
            <a:pPr lvl="1"/>
            <a:r>
              <a:rPr lang="en-US" sz="1600" dirty="0"/>
              <a:t>22</a:t>
            </a:r>
            <a:r>
              <a:rPr lang="en-US" sz="1600" baseline="30000" dirty="0"/>
              <a:t>nd</a:t>
            </a:r>
            <a:r>
              <a:rPr lang="en-US" sz="1600" dirty="0"/>
              <a:t> of August 2017</a:t>
            </a:r>
          </a:p>
          <a:p>
            <a:pPr lvl="2"/>
            <a:r>
              <a:rPr lang="en-US" sz="1400" dirty="0"/>
              <a:t>Syed </a:t>
            </a:r>
            <a:r>
              <a:rPr lang="en-US" sz="1400" dirty="0" err="1"/>
              <a:t>Rizvi</a:t>
            </a:r>
            <a:r>
              <a:rPr lang="en-US" sz="1400" dirty="0"/>
              <a:t> (Open Data Cube)</a:t>
            </a:r>
          </a:p>
          <a:p>
            <a:pPr lvl="2"/>
            <a:r>
              <a:rPr lang="en-US" sz="1400" dirty="0"/>
              <a:t>Rich </a:t>
            </a:r>
            <a:r>
              <a:rPr lang="en-US" sz="1400" dirty="0" err="1"/>
              <a:t>Signell</a:t>
            </a:r>
            <a:r>
              <a:rPr lang="en-US" sz="1400" dirty="0"/>
              <a:t> (USGS)</a:t>
            </a:r>
          </a:p>
          <a:p>
            <a:pPr lvl="2"/>
            <a:r>
              <a:rPr lang="en-US" sz="1400" dirty="0" err="1"/>
              <a:t>Alber</a:t>
            </a:r>
            <a:r>
              <a:rPr lang="en-US" sz="1400" dirty="0"/>
              <a:t> Sanchez (INPE)</a:t>
            </a:r>
          </a:p>
          <a:p>
            <a:pPr marL="514350" indent="-514350" rtl="0">
              <a:buFont typeface="+mj-lt"/>
              <a:buAutoNum type="arabicPeriod"/>
            </a:pPr>
            <a:r>
              <a:rPr lang="en-US" sz="1600" b="1" dirty="0"/>
              <a:t>The OGC Coverage Standards Suite:  Introduction and Overview</a:t>
            </a:r>
          </a:p>
          <a:p>
            <a:pPr lvl="1" rtl="0"/>
            <a:r>
              <a:rPr lang="en-US" sz="1600" dirty="0"/>
              <a:t>19</a:t>
            </a:r>
            <a:r>
              <a:rPr lang="en-US" sz="1600" baseline="30000" dirty="0"/>
              <a:t>th</a:t>
            </a:r>
            <a:r>
              <a:rPr lang="en-US" sz="1600" dirty="0"/>
              <a:t> of January 2018</a:t>
            </a:r>
          </a:p>
          <a:p>
            <a:pPr lvl="2" rtl="0"/>
            <a:r>
              <a:rPr lang="en-US" sz="1400" dirty="0" err="1"/>
              <a:t>Dr</a:t>
            </a:r>
            <a:r>
              <a:rPr lang="en-US" sz="1400" dirty="0"/>
              <a:t> Peter Baumann (</a:t>
            </a:r>
            <a:r>
              <a:rPr lang="en-US" sz="1400" dirty="0" err="1"/>
              <a:t>Rasdaman</a:t>
            </a:r>
            <a:r>
              <a:rPr lang="en-US" sz="1400" dirty="0"/>
              <a:t>)</a:t>
            </a:r>
            <a:endParaRPr lang="en-US" sz="1800" dirty="0"/>
          </a:p>
          <a:p>
            <a:pPr marL="457200" indent="-457200">
              <a:buFont typeface="+mj-lt"/>
              <a:buAutoNum type="arabicPeriod"/>
            </a:pPr>
            <a:r>
              <a:rPr lang="en-US" sz="1600" b="1" dirty="0"/>
              <a:t>Scrum and scale agile methods</a:t>
            </a:r>
          </a:p>
          <a:p>
            <a:pPr lvl="1" rtl="0"/>
            <a:r>
              <a:rPr lang="en-US" sz="1600" dirty="0"/>
              <a:t>31</a:t>
            </a:r>
            <a:r>
              <a:rPr lang="en-US" sz="1600" baseline="30000" dirty="0"/>
              <a:t>st</a:t>
            </a:r>
            <a:r>
              <a:rPr lang="en-US" sz="1600" dirty="0"/>
              <a:t> of July 2018</a:t>
            </a:r>
          </a:p>
          <a:p>
            <a:pPr lvl="2" rtl="0"/>
            <a:r>
              <a:rPr lang="en-US" sz="1400" dirty="0"/>
              <a:t>Ms. Dana Shum (Raytheon NASA)</a:t>
            </a:r>
          </a:p>
          <a:p>
            <a:endParaRPr lang="en-US" dirty="0"/>
          </a:p>
        </p:txBody>
      </p:sp>
    </p:spTree>
    <p:extLst>
      <p:ext uri="{BB962C8B-B14F-4D97-AF65-F5344CB8AC3E}">
        <p14:creationId xmlns:p14="http://schemas.microsoft.com/office/powerpoint/2010/main" val="127043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95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6</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161915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a:t>Title Goes Here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6" y="274638"/>
            <a:ext cx="8461374" cy="852487"/>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58775" y="1268413"/>
            <a:ext cx="8461375" cy="4572855"/>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677991" y="6504332"/>
            <a:ext cx="6083845" cy="124274"/>
          </a:xfrm>
          <a:prstGeom prst="rect">
            <a:avLst/>
          </a:prstGeom>
        </p:spPr>
        <p:txBody>
          <a:bodyPr/>
          <a:lstStyle/>
          <a:p>
            <a:r>
              <a:rPr lang="en-AU" dirty="0"/>
              <a:t>Earth Observation Informatics TCP  |  Arnold Dekker</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65323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85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a:t>Datacube Training Workshop</a:t>
            </a:r>
          </a:p>
        </p:txBody>
      </p:sp>
      <p:sp>
        <p:nvSpPr>
          <p:cNvPr id="5" name="Rectangle 4"/>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727304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792751227"/>
      </p:ext>
    </p:extLst>
  </p:cSld>
  <p:clrMap bg1="lt1" tx1="dk1" bg2="lt2" tx2="dk2" accent1="accent1" accent2="accent2" accent3="accent3" accent4="accent4" accent5="accent5" accent6="accent6" hlink="hlink" folHlink="folHlink"/>
  <p:sldLayoutIdLst>
    <p:sldLayoutId id="2147483653" r:id="rId1"/>
    <p:sldLayoutId id="2147483654"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emf"/><Relationship Id="rId7" Type="http://schemas.microsoft.com/office/2007/relationships/hdphoto" Target="../media/hdphoto1.wdp"/><Relationship Id="rId12" Type="http://schemas.openxmlformats.org/officeDocument/2006/relationships/image" Target="../media/image12.tiff"/><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png"/><Relationship Id="rId15" Type="http://schemas.openxmlformats.org/officeDocument/2006/relationships/image" Target="../media/image15.tiff"/><Relationship Id="rId10" Type="http://schemas.openxmlformats.org/officeDocument/2006/relationships/image" Target="../media/image10.emf"/><Relationship Id="rId19" Type="http://schemas.openxmlformats.org/officeDocument/2006/relationships/image" Target="../media/image19.png"/><Relationship Id="rId4" Type="http://schemas.openxmlformats.org/officeDocument/2006/relationships/image" Target="../media/image5.tiff"/><Relationship Id="rId9" Type="http://schemas.openxmlformats.org/officeDocument/2006/relationships/image" Target="../media/image9.emf"/><Relationship Id="rId14" Type="http://schemas.openxmlformats.org/officeDocument/2006/relationships/image" Target="../media/image14.tiff"/></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eos.org/ourwork/workinggroups/wgi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676400"/>
            <a:ext cx="83058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US" sz="2800" b="1" dirty="0">
                <a:solidFill>
                  <a:srgbClr val="FFFFFF"/>
                </a:solidFill>
              </a:rPr>
              <a:t>Synergy with WGISS, Future Data Architectures (FDA) and System Engineering Office (SEO)</a:t>
            </a:r>
            <a:endParaRPr sz="2800" b="1" dirty="0">
              <a:solidFill>
                <a:srgbClr val="FFFFFF"/>
              </a:solidFill>
            </a:endParaRPr>
          </a:p>
        </p:txBody>
      </p:sp>
      <p:sp>
        <p:nvSpPr>
          <p:cNvPr id="11" name="Shape 11"/>
          <p:cNvSpPr/>
          <p:nvPr/>
        </p:nvSpPr>
        <p:spPr>
          <a:xfrm>
            <a:off x="228600" y="2819400"/>
            <a:ext cx="8458200" cy="342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gn="ctr" defTabSz="914400">
              <a:lnSpc>
                <a:spcPct val="150000"/>
              </a:lnSpc>
              <a:defRPr>
                <a:solidFill>
                  <a:srgbClr val="000000"/>
                </a:solidFill>
              </a:defRPr>
            </a:pPr>
            <a:r>
              <a:rPr lang="en-US" sz="1600" b="1" dirty="0">
                <a:solidFill>
                  <a:srgbClr val="FFFFFF"/>
                </a:solidFill>
                <a:latin typeface="Arial Bold"/>
                <a:ea typeface="Arial Bold"/>
                <a:cs typeface="Arial Bold"/>
                <a:sym typeface="Arial Bold"/>
              </a:rPr>
              <a:t>Brian Killough (NASA, SEO), Mirko Albani (ESA, WGISS Chair)</a:t>
            </a:r>
          </a:p>
          <a:p>
            <a:pPr defTabSz="914400">
              <a:lnSpc>
                <a:spcPct val="150000"/>
              </a:lnSpc>
              <a:defRPr>
                <a:solidFill>
                  <a:srgbClr val="000000"/>
                </a:solidFill>
              </a:defRPr>
            </a:pPr>
            <a:endParaRPr lang="en-US" sz="1600" dirty="0">
              <a:solidFill>
                <a:srgbClr val="FFFFFF"/>
              </a:solidFill>
              <a:latin typeface="Arial Bold"/>
              <a:ea typeface="Arial Bold"/>
              <a:cs typeface="Arial Bold"/>
              <a:sym typeface="Arial Bold"/>
            </a:endParaRPr>
          </a:p>
          <a:p>
            <a:pPr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CEOS WGCapD-8 Annual Meeting </a:t>
            </a:r>
          </a:p>
          <a:p>
            <a:pPr lvl="0" defTabSz="914400">
              <a:lnSpc>
                <a:spcPct val="150000"/>
              </a:lnSpc>
              <a:defRPr>
                <a:solidFill>
                  <a:srgbClr val="000000"/>
                </a:solidFill>
              </a:defRPr>
            </a:pPr>
            <a:r>
              <a:rPr sz="1600" dirty="0">
                <a:solidFill>
                  <a:srgbClr val="FFFFFF"/>
                </a:solidFill>
                <a:latin typeface="Arial Bold"/>
                <a:ea typeface="Arial Bold"/>
                <a:cs typeface="Arial Bold"/>
                <a:sym typeface="Arial Bold"/>
              </a:rPr>
              <a:t>Agenda Item #</a:t>
            </a:r>
            <a:r>
              <a:rPr lang="en-US" sz="1600" dirty="0">
                <a:solidFill>
                  <a:srgbClr val="FFFFFF"/>
                </a:solidFill>
                <a:latin typeface="Arial Bold"/>
                <a:ea typeface="Arial Bold"/>
                <a:cs typeface="Arial Bold"/>
                <a:sym typeface="Arial Bold"/>
              </a:rPr>
              <a:t> 38</a:t>
            </a:r>
            <a:endParaRPr sz="1600"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Working Group on </a:t>
            </a:r>
          </a:p>
          <a:p>
            <a:pPr lvl="0"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Capacity Building &amp; Data Democracy</a:t>
            </a:r>
            <a:endParaRPr sz="1600"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Indian Institute of Remote Sensing</a:t>
            </a:r>
          </a:p>
          <a:p>
            <a:pPr lvl="0"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Indian Space Research Organisation</a:t>
            </a:r>
          </a:p>
          <a:p>
            <a:pPr lvl="0"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Dehradun, India</a:t>
            </a:r>
          </a:p>
          <a:p>
            <a:pPr lvl="0"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March 06</a:t>
            </a:r>
            <a:r>
              <a:rPr lang="en-US" sz="1600" baseline="30000" dirty="0">
                <a:solidFill>
                  <a:srgbClr val="FFFFFF"/>
                </a:solidFill>
                <a:latin typeface="Arial Bold"/>
                <a:ea typeface="Arial Bold"/>
                <a:cs typeface="Arial Bold"/>
                <a:sym typeface="Arial Bold"/>
              </a:rPr>
              <a:t>th</a:t>
            </a:r>
            <a:r>
              <a:rPr lang="en-US" sz="1600" dirty="0">
                <a:solidFill>
                  <a:srgbClr val="FFFFFF"/>
                </a:solidFill>
                <a:latin typeface="Arial Bold"/>
                <a:ea typeface="Arial Bold"/>
                <a:cs typeface="Arial Bold"/>
                <a:sym typeface="Arial Bold"/>
              </a:rPr>
              <a:t> – 08</a:t>
            </a:r>
            <a:r>
              <a:rPr lang="en-US" sz="1600" baseline="30000" dirty="0">
                <a:solidFill>
                  <a:srgbClr val="FFFFFF"/>
                </a:solidFill>
                <a:latin typeface="Arial Bold"/>
                <a:ea typeface="Arial Bold"/>
                <a:cs typeface="Arial Bold"/>
                <a:sym typeface="Arial Bold"/>
              </a:rPr>
              <a:t>th</a:t>
            </a:r>
            <a:r>
              <a:rPr lang="en-US" sz="1600" dirty="0">
                <a:solidFill>
                  <a:srgbClr val="FFFFFF"/>
                </a:solidFill>
                <a:latin typeface="Arial Bold"/>
                <a:ea typeface="Arial Bold"/>
                <a:cs typeface="Arial Bold"/>
                <a:sym typeface="Arial Bold"/>
              </a:rPr>
              <a:t>, 2019</a:t>
            </a:r>
            <a:endParaRPr sz="1600"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304800" y="152400"/>
            <a:ext cx="2507906" cy="993132"/>
          </a:xfrm>
          <a:prstGeom prst="rect">
            <a:avLst/>
          </a:prstGeom>
          <a:ln w="12700">
            <a:miter lim="400000"/>
          </a:ln>
        </p:spPr>
      </p:pic>
      <p:sp>
        <p:nvSpPr>
          <p:cNvPr id="5" name="Shape 10"/>
          <p:cNvSpPr txBox="1">
            <a:spLocks/>
          </p:cNvSpPr>
          <p:nvPr/>
        </p:nvSpPr>
        <p:spPr>
          <a:xfrm>
            <a:off x="304800" y="1181629"/>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1981200" y="228600"/>
            <a:ext cx="4953000" cy="533400"/>
          </a:xfrm>
        </p:spPr>
        <p:txBody>
          <a:bodyPr/>
          <a:lstStyle/>
          <a:p>
            <a:pPr algn="ctr"/>
            <a:r>
              <a:rPr lang="en-US" b="1" dirty="0">
                <a:latin typeface="+mn-lt"/>
              </a:rPr>
              <a:t>WGISS Scope</a:t>
            </a:r>
          </a:p>
        </p:txBody>
      </p:sp>
      <p:sp>
        <p:nvSpPr>
          <p:cNvPr id="2" name="Oval 1"/>
          <p:cNvSpPr/>
          <p:nvPr/>
        </p:nvSpPr>
        <p:spPr>
          <a:xfrm>
            <a:off x="76200" y="1219200"/>
            <a:ext cx="2971800" cy="2466913"/>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ctr"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Data Preservation and Stewardship</a:t>
            </a:r>
          </a:p>
          <a:p>
            <a:pPr marL="0" marR="0" indent="0" algn="ctr"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ctr"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6" name="Oval 5"/>
          <p:cNvSpPr/>
          <p:nvPr/>
        </p:nvSpPr>
        <p:spPr>
          <a:xfrm>
            <a:off x="76200" y="4314887"/>
            <a:ext cx="2971800" cy="2466913"/>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Data Discovery and Access</a:t>
            </a:r>
          </a:p>
          <a:p>
            <a:pPr marL="0" marR="0" indent="0" algn="ctr"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7" name="Oval 6"/>
          <p:cNvSpPr/>
          <p:nvPr/>
        </p:nvSpPr>
        <p:spPr>
          <a:xfrm>
            <a:off x="6019800" y="1219200"/>
            <a:ext cx="3048000" cy="2466913"/>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Interoperability and Use (including FDA)</a:t>
            </a: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8" name="Oval 7"/>
          <p:cNvSpPr/>
          <p:nvPr/>
        </p:nvSpPr>
        <p:spPr>
          <a:xfrm>
            <a:off x="6096000" y="4314887"/>
            <a:ext cx="2971800" cy="2466913"/>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Technology </a:t>
            </a: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Exploration</a:t>
            </a:r>
          </a:p>
          <a:p>
            <a:pPr marL="0" marR="0" indent="0" algn="ctr"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9" name="Oval 8"/>
          <p:cNvSpPr/>
          <p:nvPr/>
        </p:nvSpPr>
        <p:spPr>
          <a:xfrm>
            <a:off x="2209800" y="1769418"/>
            <a:ext cx="4648200" cy="4414477"/>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indent="0" algn="ctr">
              <a:buNone/>
            </a:pPr>
            <a:endParaRPr lang="en-US" b="1" dirty="0"/>
          </a:p>
          <a:p>
            <a:pPr marL="0" indent="0" algn="ctr">
              <a:buNone/>
            </a:pPr>
            <a:endParaRPr lang="en-US" sz="2000" b="1" dirty="0"/>
          </a:p>
          <a:p>
            <a:pPr marL="0" indent="0" algn="ctr">
              <a:buNone/>
            </a:pPr>
            <a:r>
              <a:rPr lang="en-US" sz="2000" b="1" dirty="0"/>
              <a:t>WGISS promotes collaboration in the development of systems and services that manage and supply Earth Observation data</a:t>
            </a:r>
          </a:p>
          <a:p>
            <a:pPr marL="0" indent="0" algn="ctr">
              <a:buNone/>
            </a:pPr>
            <a:endParaRPr lang="en-US" sz="2000" b="1" dirty="0"/>
          </a:p>
          <a:p>
            <a:pPr marL="0" indent="0" algn="ctr">
              <a:buNone/>
            </a:pPr>
            <a:r>
              <a:rPr lang="en-US" sz="2000" b="1" dirty="0"/>
              <a:t> </a:t>
            </a:r>
          </a:p>
        </p:txBody>
      </p:sp>
    </p:spTree>
    <p:extLst>
      <p:ext uri="{BB962C8B-B14F-4D97-AF65-F5344CB8AC3E}">
        <p14:creationId xmlns:p14="http://schemas.microsoft.com/office/powerpoint/2010/main" val="3146158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476B-97E2-4F7E-B810-60FA333BD5A8}"/>
              </a:ext>
            </a:extLst>
          </p:cNvPr>
          <p:cNvSpPr>
            <a:spLocks noGrp="1"/>
          </p:cNvSpPr>
          <p:nvPr>
            <p:ph type="title"/>
          </p:nvPr>
        </p:nvSpPr>
        <p:spPr>
          <a:xfrm>
            <a:off x="2286000" y="76200"/>
            <a:ext cx="5010150" cy="852487"/>
          </a:xfrm>
        </p:spPr>
        <p:txBody>
          <a:bodyPr/>
          <a:lstStyle/>
          <a:p>
            <a:pPr algn="ctr">
              <a:spcBef>
                <a:spcPts val="500"/>
              </a:spcBef>
              <a:buSzPct val="100000"/>
              <a:buFont typeface="Arial"/>
              <a:buNone/>
            </a:pPr>
            <a:r>
              <a:rPr lang="en-AU" sz="2400" b="1" dirty="0">
                <a:solidFill>
                  <a:schemeClr val="bg1"/>
                </a:solidFill>
                <a:latin typeface="+mn-lt"/>
              </a:rPr>
              <a:t>Future Data Access &amp; Analysis Architectures</a:t>
            </a:r>
          </a:p>
        </p:txBody>
      </p:sp>
      <p:sp>
        <p:nvSpPr>
          <p:cNvPr id="3" name="Content Placeholder 2">
            <a:extLst>
              <a:ext uri="{FF2B5EF4-FFF2-40B4-BE49-F238E27FC236}">
                <a16:creationId xmlns:a16="http://schemas.microsoft.com/office/drawing/2014/main" id="{AD5C50BF-6BDB-4D35-B9DF-609184410416}"/>
              </a:ext>
            </a:extLst>
          </p:cNvPr>
          <p:cNvSpPr>
            <a:spLocks noGrp="1"/>
          </p:cNvSpPr>
          <p:nvPr>
            <p:ph idx="1"/>
          </p:nvPr>
        </p:nvSpPr>
        <p:spPr>
          <a:xfrm>
            <a:off x="228600" y="1219200"/>
            <a:ext cx="8686800" cy="1295400"/>
          </a:xfrm>
        </p:spPr>
        <p:txBody>
          <a:bodyPr>
            <a:normAutofit fontScale="92500" lnSpcReduction="10000"/>
          </a:bodyPr>
          <a:lstStyle/>
          <a:p>
            <a:pPr marL="0" indent="0">
              <a:buNone/>
            </a:pPr>
            <a:r>
              <a:rPr lang="en-US" sz="2000" b="1" dirty="0"/>
              <a:t>Shared vision needed to enhance and encourage the use of EO data for science, operational services, and commercial applications.</a:t>
            </a:r>
            <a:endParaRPr lang="en-GB" sz="2000" b="1" dirty="0"/>
          </a:p>
          <a:p>
            <a:pPr marL="0" indent="0">
              <a:buNone/>
            </a:pPr>
            <a:endParaRPr lang="en-GB" sz="2000" b="1" dirty="0"/>
          </a:p>
          <a:p>
            <a:pPr marL="0" indent="0">
              <a:buNone/>
            </a:pPr>
            <a:r>
              <a:rPr lang="en-GB" sz="2000" b="1" dirty="0"/>
              <a:t>Example:</a:t>
            </a:r>
          </a:p>
        </p:txBody>
      </p:sp>
      <p:sp>
        <p:nvSpPr>
          <p:cNvPr id="4" name="Slide Number Placeholder 3">
            <a:extLst>
              <a:ext uri="{FF2B5EF4-FFF2-40B4-BE49-F238E27FC236}">
                <a16:creationId xmlns:a16="http://schemas.microsoft.com/office/drawing/2014/main" id="{A193D907-7AC3-4B55-8F63-27EB6722F64E}"/>
              </a:ext>
            </a:extLst>
          </p:cNvPr>
          <p:cNvSpPr>
            <a:spLocks noGrp="1"/>
          </p:cNvSpPr>
          <p:nvPr>
            <p:ph type="sldNum" sz="quarter" idx="4"/>
          </p:nvPr>
        </p:nvSpPr>
        <p:spPr>
          <a:xfrm>
            <a:off x="330200" y="6498756"/>
            <a:ext cx="288789" cy="138499"/>
          </a:xfrm>
        </p:spPr>
        <p:txBody>
          <a:bodyPr/>
          <a:lstStyle/>
          <a:p>
            <a:fld id="{2ABE124A-B5C5-46E0-B944-45307B126769}" type="slidenum">
              <a:rPr lang="en-GB" smtClean="0"/>
              <a:pPr/>
              <a:t>3</a:t>
            </a:fld>
            <a:r>
              <a:rPr lang="en-GB"/>
              <a:t>  |</a:t>
            </a:r>
          </a:p>
        </p:txBody>
      </p:sp>
      <p:pic>
        <p:nvPicPr>
          <p:cNvPr id="5" name="Picture 4">
            <a:extLst>
              <a:ext uri="{FF2B5EF4-FFF2-40B4-BE49-F238E27FC236}">
                <a16:creationId xmlns:a16="http://schemas.microsoft.com/office/drawing/2014/main" id="{E542A693-EE4F-42E4-93DD-8A95833D6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0347" y="4997205"/>
            <a:ext cx="1479917" cy="826550"/>
          </a:xfrm>
          <a:prstGeom prst="rect">
            <a:avLst/>
          </a:prstGeom>
        </p:spPr>
      </p:pic>
      <p:grpSp>
        <p:nvGrpSpPr>
          <p:cNvPr id="6" name="Group 5">
            <a:extLst>
              <a:ext uri="{FF2B5EF4-FFF2-40B4-BE49-F238E27FC236}">
                <a16:creationId xmlns:a16="http://schemas.microsoft.com/office/drawing/2014/main" id="{3C3AC92E-C066-4179-81D9-22B94643AD81}"/>
              </a:ext>
            </a:extLst>
          </p:cNvPr>
          <p:cNvGrpSpPr/>
          <p:nvPr/>
        </p:nvGrpSpPr>
        <p:grpSpPr>
          <a:xfrm>
            <a:off x="71449" y="5446618"/>
            <a:ext cx="2530403" cy="650873"/>
            <a:chOff x="95263" y="4068835"/>
            <a:chExt cx="3373871" cy="867831"/>
          </a:xfrm>
        </p:grpSpPr>
        <p:pic>
          <p:nvPicPr>
            <p:cNvPr id="7" name="Picture 6">
              <a:extLst>
                <a:ext uri="{FF2B5EF4-FFF2-40B4-BE49-F238E27FC236}">
                  <a16:creationId xmlns:a16="http://schemas.microsoft.com/office/drawing/2014/main" id="{0B2CD2CE-F672-4CC1-A9C8-96A6B59641A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263" y="4216666"/>
              <a:ext cx="720000" cy="720000"/>
            </a:xfrm>
            <a:prstGeom prst="rect">
              <a:avLst/>
            </a:prstGeom>
          </p:spPr>
        </p:pic>
        <p:sp>
          <p:nvSpPr>
            <p:cNvPr id="8" name="TextBox 7">
              <a:extLst>
                <a:ext uri="{FF2B5EF4-FFF2-40B4-BE49-F238E27FC236}">
                  <a16:creationId xmlns:a16="http://schemas.microsoft.com/office/drawing/2014/main" id="{384726AA-1085-4533-AACD-859641A621FC}"/>
                </a:ext>
              </a:extLst>
            </p:cNvPr>
            <p:cNvSpPr txBox="1"/>
            <p:nvPr/>
          </p:nvSpPr>
          <p:spPr>
            <a:xfrm>
              <a:off x="870179" y="4068835"/>
              <a:ext cx="2598955" cy="830997"/>
            </a:xfrm>
            <a:prstGeom prst="rect">
              <a:avLst/>
            </a:prstGeom>
            <a:noFill/>
          </p:spPr>
          <p:txBody>
            <a:bodyPr wrap="square" rtlCol="0">
              <a:spAutoFit/>
            </a:bodyPr>
            <a:lstStyle/>
            <a:p>
              <a:pPr>
                <a:defRPr/>
              </a:pPr>
              <a:r>
                <a:rPr lang="en-GB" sz="1050" b="1">
                  <a:latin typeface="+mj-lt"/>
                </a:rPr>
                <a:t>Data layer</a:t>
              </a:r>
              <a:br>
                <a:rPr lang="en-GB" sz="1050" b="1">
                  <a:latin typeface="+mj-lt"/>
                </a:rPr>
              </a:br>
              <a:r>
                <a:rPr lang="en-GB" sz="800">
                  <a:latin typeface="+mj-lt"/>
                </a:rPr>
                <a:t>Data remain at their own location (multiple data centers) with the original data format</a:t>
              </a:r>
              <a:endParaRPr lang="en-GB" sz="1050">
                <a:latin typeface="+mj-lt"/>
              </a:endParaRPr>
            </a:p>
          </p:txBody>
        </p:sp>
      </p:grpSp>
      <p:grpSp>
        <p:nvGrpSpPr>
          <p:cNvPr id="9" name="Group 8">
            <a:extLst>
              <a:ext uri="{FF2B5EF4-FFF2-40B4-BE49-F238E27FC236}">
                <a16:creationId xmlns:a16="http://schemas.microsoft.com/office/drawing/2014/main" id="{AF0479E2-062C-4E8E-8EEE-BE6FD344E6A5}"/>
              </a:ext>
            </a:extLst>
          </p:cNvPr>
          <p:cNvGrpSpPr/>
          <p:nvPr/>
        </p:nvGrpSpPr>
        <p:grpSpPr>
          <a:xfrm>
            <a:off x="95471" y="4120385"/>
            <a:ext cx="2506381" cy="702017"/>
            <a:chOff x="127293" y="2481483"/>
            <a:chExt cx="3341841" cy="936022"/>
          </a:xfrm>
        </p:grpSpPr>
        <p:pic>
          <p:nvPicPr>
            <p:cNvPr id="10" name="Picture 9">
              <a:extLst>
                <a:ext uri="{FF2B5EF4-FFF2-40B4-BE49-F238E27FC236}">
                  <a16:creationId xmlns:a16="http://schemas.microsoft.com/office/drawing/2014/main" id="{9BB77F72-8887-4195-AB33-D98441E4EA2A}"/>
                </a:ext>
              </a:extLst>
            </p:cNvPr>
            <p:cNvPicPr>
              <a:picLocks noChangeAspect="1"/>
            </p:cNvPicPr>
            <p:nvPr/>
          </p:nvPicPr>
          <p:blipFill rotWithShape="1">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l="7967" t="15581" r="9658" b="8634"/>
            <a:stretch/>
          </p:blipFill>
          <p:spPr>
            <a:xfrm>
              <a:off x="127293" y="2654870"/>
              <a:ext cx="828951" cy="762635"/>
            </a:xfrm>
            <a:prstGeom prst="rect">
              <a:avLst/>
            </a:prstGeom>
          </p:spPr>
        </p:pic>
        <p:sp>
          <p:nvSpPr>
            <p:cNvPr id="11" name="TextBox 10">
              <a:extLst>
                <a:ext uri="{FF2B5EF4-FFF2-40B4-BE49-F238E27FC236}">
                  <a16:creationId xmlns:a16="http://schemas.microsoft.com/office/drawing/2014/main" id="{B0653437-9B02-4DB8-855C-20B82C816BAF}"/>
                </a:ext>
              </a:extLst>
            </p:cNvPr>
            <p:cNvSpPr txBox="1"/>
            <p:nvPr/>
          </p:nvSpPr>
          <p:spPr>
            <a:xfrm>
              <a:off x="961886" y="2481483"/>
              <a:ext cx="2507248" cy="800218"/>
            </a:xfrm>
            <a:prstGeom prst="rect">
              <a:avLst/>
            </a:prstGeom>
            <a:noFill/>
          </p:spPr>
          <p:txBody>
            <a:bodyPr wrap="square" rtlCol="0">
              <a:spAutoFit/>
            </a:bodyPr>
            <a:lstStyle/>
            <a:p>
              <a:pPr>
                <a:defRPr/>
              </a:pPr>
              <a:r>
                <a:rPr lang="en-GB" sz="900" b="1">
                  <a:latin typeface="+mj-lt"/>
                </a:rPr>
                <a:t>Datacube Engine/API VMs </a:t>
              </a:r>
              <a:br>
                <a:rPr lang="en-GB" sz="1050" b="1">
                  <a:latin typeface="+mj-lt"/>
                </a:rPr>
              </a:br>
              <a:r>
                <a:rPr lang="en-GB" sz="800">
                  <a:latin typeface="+mj-lt"/>
                </a:rPr>
                <a:t>The deployment of DAS in front of each data source enables effective access services</a:t>
              </a:r>
              <a:endParaRPr lang="en-GB" sz="1050">
                <a:latin typeface="+mj-lt"/>
              </a:endParaRPr>
            </a:p>
          </p:txBody>
        </p:sp>
      </p:grpSp>
      <p:grpSp>
        <p:nvGrpSpPr>
          <p:cNvPr id="12" name="Group 11">
            <a:extLst>
              <a:ext uri="{FF2B5EF4-FFF2-40B4-BE49-F238E27FC236}">
                <a16:creationId xmlns:a16="http://schemas.microsoft.com/office/drawing/2014/main" id="{7463B318-5A0A-4BDA-9E58-68853B48593F}"/>
              </a:ext>
            </a:extLst>
          </p:cNvPr>
          <p:cNvGrpSpPr/>
          <p:nvPr/>
        </p:nvGrpSpPr>
        <p:grpSpPr>
          <a:xfrm>
            <a:off x="71449" y="2546193"/>
            <a:ext cx="2346371" cy="731665"/>
            <a:chOff x="95263" y="565443"/>
            <a:chExt cx="3128495" cy="975553"/>
          </a:xfrm>
        </p:grpSpPr>
        <p:pic>
          <p:nvPicPr>
            <p:cNvPr id="13" name="Picture 12">
              <a:extLst>
                <a:ext uri="{FF2B5EF4-FFF2-40B4-BE49-F238E27FC236}">
                  <a16:creationId xmlns:a16="http://schemas.microsoft.com/office/drawing/2014/main" id="{F0145621-F600-4AE9-8CF4-214D94CA1818}"/>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95263" y="820996"/>
              <a:ext cx="720000" cy="720000"/>
            </a:xfrm>
            <a:prstGeom prst="rect">
              <a:avLst/>
            </a:prstGeom>
          </p:spPr>
        </p:pic>
        <p:sp>
          <p:nvSpPr>
            <p:cNvPr id="14" name="TextBox 13">
              <a:extLst>
                <a:ext uri="{FF2B5EF4-FFF2-40B4-BE49-F238E27FC236}">
                  <a16:creationId xmlns:a16="http://schemas.microsoft.com/office/drawing/2014/main" id="{A94C10B3-3D86-467A-B809-478A691BD836}"/>
                </a:ext>
              </a:extLst>
            </p:cNvPr>
            <p:cNvSpPr txBox="1"/>
            <p:nvPr/>
          </p:nvSpPr>
          <p:spPr>
            <a:xfrm>
              <a:off x="961886" y="565443"/>
              <a:ext cx="2261872" cy="830996"/>
            </a:xfrm>
            <a:prstGeom prst="rect">
              <a:avLst/>
            </a:prstGeom>
            <a:noFill/>
          </p:spPr>
          <p:txBody>
            <a:bodyPr wrap="square" rtlCol="0">
              <a:spAutoFit/>
            </a:bodyPr>
            <a:lstStyle/>
            <a:p>
              <a:pPr>
                <a:defRPr/>
              </a:pPr>
              <a:r>
                <a:rPr lang="en-GB" sz="1050" b="1">
                  <a:latin typeface="+mj-lt"/>
                </a:rPr>
                <a:t>Visualization layer</a:t>
              </a:r>
              <a:br>
                <a:rPr lang="en-GB" sz="1050" b="1">
                  <a:latin typeface="+mj-lt"/>
                </a:rPr>
              </a:br>
              <a:r>
                <a:rPr lang="en-GB" sz="800">
                  <a:latin typeface="+mj-lt"/>
                </a:rPr>
                <a:t>Standardised data access interfaces allow connecting  a wide range of user interfaces</a:t>
              </a:r>
              <a:endParaRPr lang="en-GB" sz="1050">
                <a:latin typeface="+mj-lt"/>
              </a:endParaRPr>
            </a:p>
          </p:txBody>
        </p:sp>
      </p:grpSp>
      <p:pic>
        <p:nvPicPr>
          <p:cNvPr id="15" name="Picture 14">
            <a:extLst>
              <a:ext uri="{FF2B5EF4-FFF2-40B4-BE49-F238E27FC236}">
                <a16:creationId xmlns:a16="http://schemas.microsoft.com/office/drawing/2014/main" id="{398E21AB-E858-4F33-B87B-6B22E13195B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010036" y="5127928"/>
            <a:ext cx="2132569" cy="1173629"/>
          </a:xfrm>
          <a:prstGeom prst="rect">
            <a:avLst/>
          </a:prstGeom>
        </p:spPr>
      </p:pic>
      <p:pic>
        <p:nvPicPr>
          <p:cNvPr id="16" name="Picture 15">
            <a:extLst>
              <a:ext uri="{FF2B5EF4-FFF2-40B4-BE49-F238E27FC236}">
                <a16:creationId xmlns:a16="http://schemas.microsoft.com/office/drawing/2014/main" id="{C5AFFFDC-1369-48CD-8D11-47F0EBDC90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11993" y="5283769"/>
            <a:ext cx="1377583" cy="503802"/>
          </a:xfrm>
          <a:prstGeom prst="rect">
            <a:avLst/>
          </a:prstGeom>
        </p:spPr>
      </p:pic>
      <p:pic>
        <p:nvPicPr>
          <p:cNvPr id="17" name="Picture 16">
            <a:extLst>
              <a:ext uri="{FF2B5EF4-FFF2-40B4-BE49-F238E27FC236}">
                <a16:creationId xmlns:a16="http://schemas.microsoft.com/office/drawing/2014/main" id="{55BCF7AF-8A21-4340-B8A0-4D1F256800D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99279" y="5747431"/>
            <a:ext cx="1283120" cy="653369"/>
          </a:xfrm>
          <a:prstGeom prst="rect">
            <a:avLst/>
          </a:prstGeom>
        </p:spPr>
      </p:pic>
      <p:pic>
        <p:nvPicPr>
          <p:cNvPr id="18" name="Picture 17">
            <a:extLst>
              <a:ext uri="{FF2B5EF4-FFF2-40B4-BE49-F238E27FC236}">
                <a16:creationId xmlns:a16="http://schemas.microsoft.com/office/drawing/2014/main" id="{F1ABBFBA-89FF-4768-BD07-64DAA0A0E1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32172" y="5556136"/>
            <a:ext cx="779319" cy="881653"/>
          </a:xfrm>
          <a:prstGeom prst="rect">
            <a:avLst/>
          </a:prstGeom>
        </p:spPr>
      </p:pic>
      <p:sp>
        <p:nvSpPr>
          <p:cNvPr id="19" name="TextBox 18">
            <a:extLst>
              <a:ext uri="{FF2B5EF4-FFF2-40B4-BE49-F238E27FC236}">
                <a16:creationId xmlns:a16="http://schemas.microsoft.com/office/drawing/2014/main" id="{5912DB88-19C3-4AB0-AD87-E347FED0C5B0}"/>
              </a:ext>
            </a:extLst>
          </p:cNvPr>
          <p:cNvSpPr txBox="1"/>
          <p:nvPr/>
        </p:nvSpPr>
        <p:spPr>
          <a:xfrm>
            <a:off x="2417820" y="6443990"/>
            <a:ext cx="2435071" cy="261610"/>
          </a:xfrm>
          <a:prstGeom prst="rect">
            <a:avLst/>
          </a:prstGeom>
          <a:noFill/>
        </p:spPr>
        <p:txBody>
          <a:bodyPr wrap="square" rtlCol="0">
            <a:spAutoFit/>
          </a:bodyPr>
          <a:lstStyle/>
          <a:p>
            <a:pPr algn="ctr" defTabSz="685800">
              <a:defRPr/>
            </a:pPr>
            <a:r>
              <a:rPr lang="en-GB" sz="1050">
                <a:latin typeface="+mj-lt"/>
              </a:rPr>
              <a:t>Mission-specific data</a:t>
            </a:r>
          </a:p>
        </p:txBody>
      </p:sp>
      <p:sp>
        <p:nvSpPr>
          <p:cNvPr id="20" name="TextBox 19">
            <a:extLst>
              <a:ext uri="{FF2B5EF4-FFF2-40B4-BE49-F238E27FC236}">
                <a16:creationId xmlns:a16="http://schemas.microsoft.com/office/drawing/2014/main" id="{7B69D705-03A7-46D4-A4C5-086C62EE0E51}"/>
              </a:ext>
            </a:extLst>
          </p:cNvPr>
          <p:cNvSpPr txBox="1"/>
          <p:nvPr/>
        </p:nvSpPr>
        <p:spPr>
          <a:xfrm>
            <a:off x="5286653" y="6414600"/>
            <a:ext cx="1661751" cy="261610"/>
          </a:xfrm>
          <a:prstGeom prst="rect">
            <a:avLst/>
          </a:prstGeom>
          <a:noFill/>
        </p:spPr>
        <p:txBody>
          <a:bodyPr wrap="square" rtlCol="0">
            <a:spAutoFit/>
          </a:bodyPr>
          <a:lstStyle/>
          <a:p>
            <a:pPr algn="ctr" defTabSz="685800">
              <a:defRPr/>
            </a:pPr>
            <a:r>
              <a:rPr lang="en-GB" sz="1050">
                <a:latin typeface="+mj-lt"/>
              </a:rPr>
              <a:t>Thematic data</a:t>
            </a:r>
          </a:p>
        </p:txBody>
      </p:sp>
      <p:sp>
        <p:nvSpPr>
          <p:cNvPr id="21" name="TextBox 20">
            <a:extLst>
              <a:ext uri="{FF2B5EF4-FFF2-40B4-BE49-F238E27FC236}">
                <a16:creationId xmlns:a16="http://schemas.microsoft.com/office/drawing/2014/main" id="{DE5F1C75-7068-4C1C-8250-4EA814AF7A8A}"/>
              </a:ext>
            </a:extLst>
          </p:cNvPr>
          <p:cNvSpPr txBox="1"/>
          <p:nvPr/>
        </p:nvSpPr>
        <p:spPr>
          <a:xfrm>
            <a:off x="7294613" y="6417897"/>
            <a:ext cx="1781711" cy="261610"/>
          </a:xfrm>
          <a:prstGeom prst="rect">
            <a:avLst/>
          </a:prstGeom>
          <a:noFill/>
        </p:spPr>
        <p:txBody>
          <a:bodyPr wrap="square" rtlCol="0">
            <a:spAutoFit/>
          </a:bodyPr>
          <a:lstStyle/>
          <a:p>
            <a:pPr algn="ctr" defTabSz="685800">
              <a:defRPr/>
            </a:pPr>
            <a:r>
              <a:rPr lang="en-GB" sz="1050">
                <a:latin typeface="+mj-lt"/>
              </a:rPr>
              <a:t>Other geospatial  data</a:t>
            </a:r>
          </a:p>
        </p:txBody>
      </p:sp>
      <p:pic>
        <p:nvPicPr>
          <p:cNvPr id="22" name="Picture 21">
            <a:extLst>
              <a:ext uri="{FF2B5EF4-FFF2-40B4-BE49-F238E27FC236}">
                <a16:creationId xmlns:a16="http://schemas.microsoft.com/office/drawing/2014/main" id="{85D052E2-B736-4710-92DA-F2441FD47B6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27136" y="5190764"/>
            <a:ext cx="1514290" cy="1159115"/>
          </a:xfrm>
          <a:prstGeom prst="rect">
            <a:avLst/>
          </a:prstGeom>
        </p:spPr>
      </p:pic>
      <p:pic>
        <p:nvPicPr>
          <p:cNvPr id="23" name="Picture 22">
            <a:extLst>
              <a:ext uri="{FF2B5EF4-FFF2-40B4-BE49-F238E27FC236}">
                <a16:creationId xmlns:a16="http://schemas.microsoft.com/office/drawing/2014/main" id="{B9C2F4D5-63C7-4ADD-9F41-294E03BAD1E7}"/>
              </a:ext>
            </a:extLst>
          </p:cNvPr>
          <p:cNvPicPr>
            <a:picLocks noChangeAspect="1"/>
          </p:cNvPicPr>
          <p:nvPr/>
        </p:nvPicPr>
        <p:blipFill>
          <a:blip r:embed="rId13" cstate="screen">
            <a:clrChange>
              <a:clrFrom>
                <a:srgbClr val="000000"/>
              </a:clrFrom>
              <a:clrTo>
                <a:srgbClr val="000000">
                  <a:alpha val="0"/>
                </a:srgbClr>
              </a:clrTo>
            </a:clrChange>
            <a:duotone>
              <a:prstClr val="black"/>
              <a:srgbClr val="FF9933">
                <a:tint val="45000"/>
                <a:satMod val="400000"/>
              </a:srgbClr>
            </a:duotone>
            <a:extLst>
              <a:ext uri="{28A0092B-C50C-407E-A947-70E740481C1C}">
                <a14:useLocalDpi xmlns:a14="http://schemas.microsoft.com/office/drawing/2010/main"/>
              </a:ext>
            </a:extLst>
          </a:blip>
          <a:stretch>
            <a:fillRect/>
          </a:stretch>
        </p:blipFill>
        <p:spPr>
          <a:xfrm>
            <a:off x="5707972" y="4351275"/>
            <a:ext cx="433181" cy="391261"/>
          </a:xfrm>
          <a:prstGeom prst="rect">
            <a:avLst/>
          </a:prstGeom>
        </p:spPr>
      </p:pic>
      <p:pic>
        <p:nvPicPr>
          <p:cNvPr id="24" name="Picture 23">
            <a:extLst>
              <a:ext uri="{FF2B5EF4-FFF2-40B4-BE49-F238E27FC236}">
                <a16:creationId xmlns:a16="http://schemas.microsoft.com/office/drawing/2014/main" id="{424518A8-8BD5-4858-8DDC-181F8F2FCF36}"/>
              </a:ext>
            </a:extLst>
          </p:cNvPr>
          <p:cNvPicPr>
            <a:picLocks noChangeAspect="1"/>
          </p:cNvPicPr>
          <p:nvPr/>
        </p:nvPicPr>
        <p:blipFill>
          <a:blip r:embed="rId13" cstate="screen">
            <a:clrChange>
              <a:clrFrom>
                <a:srgbClr val="000000"/>
              </a:clrFrom>
              <a:clrTo>
                <a:srgbClr val="000000">
                  <a:alpha val="0"/>
                </a:srgbClr>
              </a:clrTo>
            </a:clrChange>
            <a:duotone>
              <a:prstClr val="black"/>
              <a:srgbClr val="CC0099">
                <a:tint val="45000"/>
                <a:satMod val="400000"/>
              </a:srgbClr>
            </a:duotone>
            <a:extLst>
              <a:ext uri="{28A0092B-C50C-407E-A947-70E740481C1C}">
                <a14:useLocalDpi xmlns:a14="http://schemas.microsoft.com/office/drawing/2010/main"/>
              </a:ext>
            </a:extLst>
          </a:blip>
          <a:stretch>
            <a:fillRect/>
          </a:stretch>
        </p:blipFill>
        <p:spPr>
          <a:xfrm>
            <a:off x="7898853" y="4359364"/>
            <a:ext cx="433181" cy="391261"/>
          </a:xfrm>
          <a:prstGeom prst="rect">
            <a:avLst/>
          </a:prstGeom>
        </p:spPr>
      </p:pic>
      <p:pic>
        <p:nvPicPr>
          <p:cNvPr id="25" name="Picture 24">
            <a:extLst>
              <a:ext uri="{FF2B5EF4-FFF2-40B4-BE49-F238E27FC236}">
                <a16:creationId xmlns:a16="http://schemas.microsoft.com/office/drawing/2014/main" id="{E6812F8A-3EBA-4947-9BEB-C7BA6D4951A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68074" y="2589241"/>
            <a:ext cx="694152" cy="694152"/>
          </a:xfrm>
          <a:prstGeom prst="rect">
            <a:avLst/>
          </a:prstGeom>
        </p:spPr>
      </p:pic>
      <p:pic>
        <p:nvPicPr>
          <p:cNvPr id="26" name="Picture 25">
            <a:extLst>
              <a:ext uri="{FF2B5EF4-FFF2-40B4-BE49-F238E27FC236}">
                <a16:creationId xmlns:a16="http://schemas.microsoft.com/office/drawing/2014/main" id="{2E02195F-38E5-41F5-80C5-61B0036A6E4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29183" y="2599195"/>
            <a:ext cx="762304" cy="762304"/>
          </a:xfrm>
          <a:prstGeom prst="rect">
            <a:avLst/>
          </a:prstGeom>
        </p:spPr>
      </p:pic>
      <p:pic>
        <p:nvPicPr>
          <p:cNvPr id="27" name="Picture 26">
            <a:extLst>
              <a:ext uri="{FF2B5EF4-FFF2-40B4-BE49-F238E27FC236}">
                <a16:creationId xmlns:a16="http://schemas.microsoft.com/office/drawing/2014/main" id="{44EB63AD-58D6-432A-9C9C-CDBB9AA4C2E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625463" y="2715328"/>
            <a:ext cx="1350000" cy="908441"/>
          </a:xfrm>
          <a:prstGeom prst="rect">
            <a:avLst/>
          </a:prstGeom>
        </p:spPr>
      </p:pic>
      <p:pic>
        <p:nvPicPr>
          <p:cNvPr id="28" name="Picture 27">
            <a:extLst>
              <a:ext uri="{FF2B5EF4-FFF2-40B4-BE49-F238E27FC236}">
                <a16:creationId xmlns:a16="http://schemas.microsoft.com/office/drawing/2014/main" id="{60907E75-B28F-4861-82CA-0818BCC6B738}"/>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l="-2" t="-3139"/>
          <a:stretch/>
        </p:blipFill>
        <p:spPr>
          <a:xfrm>
            <a:off x="4271858" y="2971872"/>
            <a:ext cx="631645" cy="319913"/>
          </a:xfrm>
          <a:prstGeom prst="rect">
            <a:avLst/>
          </a:prstGeom>
        </p:spPr>
      </p:pic>
      <p:pic>
        <p:nvPicPr>
          <p:cNvPr id="29" name="Picture 28">
            <a:extLst>
              <a:ext uri="{FF2B5EF4-FFF2-40B4-BE49-F238E27FC236}">
                <a16:creationId xmlns:a16="http://schemas.microsoft.com/office/drawing/2014/main" id="{F93A3ABD-B3FC-4928-889C-22261AB046A4}"/>
              </a:ext>
            </a:extLst>
          </p:cNvPr>
          <p:cNvPicPr>
            <a:picLocks noChangeAspect="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4532" y="2710987"/>
            <a:ext cx="739595" cy="348418"/>
          </a:xfrm>
          <a:prstGeom prst="rect">
            <a:avLst/>
          </a:prstGeom>
        </p:spPr>
      </p:pic>
      <p:pic>
        <p:nvPicPr>
          <p:cNvPr id="30" name="Picture 29">
            <a:extLst>
              <a:ext uri="{FF2B5EF4-FFF2-40B4-BE49-F238E27FC236}">
                <a16:creationId xmlns:a16="http://schemas.microsoft.com/office/drawing/2014/main" id="{3F5ACF3E-9BA5-4A55-B844-44E7F2226080}"/>
              </a:ext>
            </a:extLst>
          </p:cNvPr>
          <p:cNvPicPr>
            <a:picLocks noChangeAspect="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51219" y="3210319"/>
            <a:ext cx="734670" cy="340612"/>
          </a:xfrm>
          <a:prstGeom prst="rect">
            <a:avLst/>
          </a:prstGeom>
        </p:spPr>
      </p:pic>
      <p:pic>
        <p:nvPicPr>
          <p:cNvPr id="31" name="Picture 30">
            <a:extLst>
              <a:ext uri="{FF2B5EF4-FFF2-40B4-BE49-F238E27FC236}">
                <a16:creationId xmlns:a16="http://schemas.microsoft.com/office/drawing/2014/main" id="{044C2FC6-27D0-4C7B-984D-9483D23D72FA}"/>
              </a:ext>
            </a:extLst>
          </p:cNvPr>
          <p:cNvPicPr>
            <a:picLocks noChangeAspect="1"/>
          </p:cNvPicPr>
          <p:nvPr/>
        </p:nvPicPr>
        <p:blipFill>
          <a:blip r:embed="rId13" cstate="screen">
            <a:clrChange>
              <a:clrFrom>
                <a:srgbClr val="000000"/>
              </a:clrFrom>
              <a:clrTo>
                <a:srgbClr val="000000">
                  <a:alpha val="0"/>
                </a:srgbClr>
              </a:clrTo>
            </a:clrChange>
            <a:duotone>
              <a:prstClr val="black"/>
              <a:srgbClr val="FF9933">
                <a:tint val="45000"/>
                <a:satMod val="400000"/>
              </a:srgbClr>
            </a:duotone>
            <a:extLst>
              <a:ext uri="{28A0092B-C50C-407E-A947-70E740481C1C}">
                <a14:useLocalDpi xmlns:a14="http://schemas.microsoft.com/office/drawing/2010/main"/>
              </a:ext>
            </a:extLst>
          </a:blip>
          <a:stretch>
            <a:fillRect/>
          </a:stretch>
        </p:blipFill>
        <p:spPr>
          <a:xfrm>
            <a:off x="6152160" y="4351275"/>
            <a:ext cx="433181" cy="391261"/>
          </a:xfrm>
          <a:prstGeom prst="rect">
            <a:avLst/>
          </a:prstGeom>
        </p:spPr>
      </p:pic>
      <p:pic>
        <p:nvPicPr>
          <p:cNvPr id="32" name="Picture 31">
            <a:extLst>
              <a:ext uri="{FF2B5EF4-FFF2-40B4-BE49-F238E27FC236}">
                <a16:creationId xmlns:a16="http://schemas.microsoft.com/office/drawing/2014/main" id="{9FC6D8EA-DD9C-4FA9-B163-E36BB3F522D2}"/>
              </a:ext>
            </a:extLst>
          </p:cNvPr>
          <p:cNvPicPr>
            <a:picLocks noChangeAspect="1"/>
          </p:cNvPicPr>
          <p:nvPr/>
        </p:nvPicPr>
        <p:blipFill>
          <a:blip r:embed="rId13" cstate="screen">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066179" y="4365623"/>
            <a:ext cx="433181" cy="391261"/>
          </a:xfrm>
          <a:prstGeom prst="rect">
            <a:avLst/>
          </a:prstGeom>
        </p:spPr>
      </p:pic>
      <p:pic>
        <p:nvPicPr>
          <p:cNvPr id="33" name="Picture 32">
            <a:extLst>
              <a:ext uri="{FF2B5EF4-FFF2-40B4-BE49-F238E27FC236}">
                <a16:creationId xmlns:a16="http://schemas.microsoft.com/office/drawing/2014/main" id="{7A8FCDF4-A143-4D97-AAC7-29EF17D0C355}"/>
              </a:ext>
            </a:extLst>
          </p:cNvPr>
          <p:cNvPicPr>
            <a:picLocks noChangeAspect="1"/>
          </p:cNvPicPr>
          <p:nvPr/>
        </p:nvPicPr>
        <p:blipFill>
          <a:blip r:embed="rId13" cstate="screen">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518830" y="4370778"/>
            <a:ext cx="433181" cy="391261"/>
          </a:xfrm>
          <a:prstGeom prst="rect">
            <a:avLst/>
          </a:prstGeom>
        </p:spPr>
      </p:pic>
      <p:pic>
        <p:nvPicPr>
          <p:cNvPr id="34" name="Picture 33">
            <a:extLst>
              <a:ext uri="{FF2B5EF4-FFF2-40B4-BE49-F238E27FC236}">
                <a16:creationId xmlns:a16="http://schemas.microsoft.com/office/drawing/2014/main" id="{E458771B-BC46-4C77-A754-0623EA67C856}"/>
              </a:ext>
            </a:extLst>
          </p:cNvPr>
          <p:cNvPicPr>
            <a:picLocks noChangeAspect="1"/>
          </p:cNvPicPr>
          <p:nvPr/>
        </p:nvPicPr>
        <p:blipFill>
          <a:blip r:embed="rId13" cstate="screen">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963018" y="4370778"/>
            <a:ext cx="433181" cy="391261"/>
          </a:xfrm>
          <a:prstGeom prst="rect">
            <a:avLst/>
          </a:prstGeom>
        </p:spPr>
      </p:pic>
      <p:pic>
        <p:nvPicPr>
          <p:cNvPr id="35" name="Picture 34">
            <a:extLst>
              <a:ext uri="{FF2B5EF4-FFF2-40B4-BE49-F238E27FC236}">
                <a16:creationId xmlns:a16="http://schemas.microsoft.com/office/drawing/2014/main" id="{78F53C1C-A5FD-4AA3-9248-37A822C5FFBC}"/>
              </a:ext>
            </a:extLst>
          </p:cNvPr>
          <p:cNvPicPr>
            <a:picLocks noChangeAspect="1"/>
          </p:cNvPicPr>
          <p:nvPr/>
        </p:nvPicPr>
        <p:blipFill>
          <a:blip r:embed="rId13" cstate="screen">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621991" y="4365623"/>
            <a:ext cx="433181" cy="391261"/>
          </a:xfrm>
          <a:prstGeom prst="rect">
            <a:avLst/>
          </a:prstGeom>
        </p:spPr>
      </p:pic>
      <p:sp>
        <p:nvSpPr>
          <p:cNvPr id="36" name="TextBox 35">
            <a:extLst>
              <a:ext uri="{FF2B5EF4-FFF2-40B4-BE49-F238E27FC236}">
                <a16:creationId xmlns:a16="http://schemas.microsoft.com/office/drawing/2014/main" id="{ABDCD755-E936-4E65-96C1-CE94A869DA97}"/>
              </a:ext>
            </a:extLst>
          </p:cNvPr>
          <p:cNvSpPr txBox="1"/>
          <p:nvPr/>
        </p:nvSpPr>
        <p:spPr>
          <a:xfrm>
            <a:off x="2417820" y="2265713"/>
            <a:ext cx="2296453" cy="377026"/>
          </a:xfrm>
          <a:prstGeom prst="rect">
            <a:avLst/>
          </a:prstGeom>
          <a:noFill/>
        </p:spPr>
        <p:txBody>
          <a:bodyPr wrap="square" rtlCol="0">
            <a:spAutoFit/>
          </a:bodyPr>
          <a:lstStyle/>
          <a:p>
            <a:pPr algn="ctr">
              <a:defRPr/>
            </a:pPr>
            <a:r>
              <a:rPr lang="en-GB" sz="1050" b="1">
                <a:latin typeface="+mj-lt"/>
              </a:rPr>
              <a:t>Web based GUI</a:t>
            </a:r>
          </a:p>
          <a:p>
            <a:pPr algn="ctr">
              <a:defRPr/>
            </a:pPr>
            <a:r>
              <a:rPr lang="en-GB" sz="800" b="1">
                <a:latin typeface="+mj-lt"/>
              </a:rPr>
              <a:t>(including third-party applications)</a:t>
            </a:r>
            <a:endParaRPr lang="en-GB" sz="800">
              <a:latin typeface="+mj-lt"/>
            </a:endParaRPr>
          </a:p>
        </p:txBody>
      </p:sp>
      <p:sp>
        <p:nvSpPr>
          <p:cNvPr id="37" name="Rectangle 36">
            <a:extLst>
              <a:ext uri="{FF2B5EF4-FFF2-40B4-BE49-F238E27FC236}">
                <a16:creationId xmlns:a16="http://schemas.microsoft.com/office/drawing/2014/main" id="{B34F55CB-9BB2-4B6E-9F32-85A63113E298}"/>
              </a:ext>
            </a:extLst>
          </p:cNvPr>
          <p:cNvSpPr/>
          <p:nvPr/>
        </p:nvSpPr>
        <p:spPr>
          <a:xfrm>
            <a:off x="5180225" y="2267303"/>
            <a:ext cx="1329210" cy="253916"/>
          </a:xfrm>
          <a:prstGeom prst="rect">
            <a:avLst/>
          </a:prstGeom>
        </p:spPr>
        <p:txBody>
          <a:bodyPr wrap="none">
            <a:spAutoFit/>
          </a:bodyPr>
          <a:lstStyle/>
          <a:p>
            <a:pPr algn="ctr">
              <a:defRPr/>
            </a:pPr>
            <a:r>
              <a:rPr lang="en-GB" sz="1050" b="1">
                <a:latin typeface="+mj-lt"/>
              </a:rPr>
              <a:t>Jupyter Notebook</a:t>
            </a:r>
          </a:p>
        </p:txBody>
      </p:sp>
      <p:sp>
        <p:nvSpPr>
          <p:cNvPr id="38" name="Rectangle 37">
            <a:extLst>
              <a:ext uri="{FF2B5EF4-FFF2-40B4-BE49-F238E27FC236}">
                <a16:creationId xmlns:a16="http://schemas.microsoft.com/office/drawing/2014/main" id="{FC6792DA-2E71-4859-BD09-3C9A36C88D86}"/>
              </a:ext>
            </a:extLst>
          </p:cNvPr>
          <p:cNvSpPr/>
          <p:nvPr/>
        </p:nvSpPr>
        <p:spPr>
          <a:xfrm>
            <a:off x="7349131" y="2231303"/>
            <a:ext cx="1132041" cy="253916"/>
          </a:xfrm>
          <a:prstGeom prst="rect">
            <a:avLst/>
          </a:prstGeom>
        </p:spPr>
        <p:txBody>
          <a:bodyPr wrap="none">
            <a:spAutoFit/>
          </a:bodyPr>
          <a:lstStyle/>
          <a:p>
            <a:pPr algn="ctr">
              <a:defRPr/>
            </a:pPr>
            <a:r>
              <a:rPr lang="en-GB" sz="1050" b="1">
                <a:latin typeface="+mj-lt"/>
              </a:rPr>
              <a:t>CLI / REST API</a:t>
            </a:r>
          </a:p>
        </p:txBody>
      </p:sp>
      <p:cxnSp>
        <p:nvCxnSpPr>
          <p:cNvPr id="39" name="Elbow Connector 31">
            <a:extLst>
              <a:ext uri="{FF2B5EF4-FFF2-40B4-BE49-F238E27FC236}">
                <a16:creationId xmlns:a16="http://schemas.microsoft.com/office/drawing/2014/main" id="{D2FE2172-00CE-47BE-BAAA-5F8C5C5DB967}"/>
              </a:ext>
            </a:extLst>
          </p:cNvPr>
          <p:cNvCxnSpPr>
            <a:stCxn id="27" idx="2"/>
            <a:endCxn id="35" idx="0"/>
          </p:cNvCxnSpPr>
          <p:nvPr/>
        </p:nvCxnSpPr>
        <p:spPr>
          <a:xfrm rot="5400000">
            <a:off x="2698595" y="3763754"/>
            <a:ext cx="741854" cy="461882"/>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81">
            <a:extLst>
              <a:ext uri="{FF2B5EF4-FFF2-40B4-BE49-F238E27FC236}">
                <a16:creationId xmlns:a16="http://schemas.microsoft.com/office/drawing/2014/main" id="{C4384BAF-A730-4926-984E-0FD00F645A65}"/>
              </a:ext>
            </a:extLst>
          </p:cNvPr>
          <p:cNvCxnSpPr>
            <a:cxnSpLocks/>
            <a:stCxn id="35" idx="2"/>
          </p:cNvCxnSpPr>
          <p:nvPr/>
        </p:nvCxnSpPr>
        <p:spPr>
          <a:xfrm rot="16200000" flipH="1">
            <a:off x="2310055" y="5148250"/>
            <a:ext cx="1158085" cy="101031"/>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84">
            <a:extLst>
              <a:ext uri="{FF2B5EF4-FFF2-40B4-BE49-F238E27FC236}">
                <a16:creationId xmlns:a16="http://schemas.microsoft.com/office/drawing/2014/main" id="{8AECC3F0-8986-42EA-A0B3-AFC79279510F}"/>
              </a:ext>
            </a:extLst>
          </p:cNvPr>
          <p:cNvCxnSpPr>
            <a:cxnSpLocks/>
            <a:stCxn id="32" idx="2"/>
          </p:cNvCxnSpPr>
          <p:nvPr/>
        </p:nvCxnSpPr>
        <p:spPr>
          <a:xfrm rot="5400000">
            <a:off x="2892626" y="5005096"/>
            <a:ext cx="638359" cy="141930"/>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87">
            <a:extLst>
              <a:ext uri="{FF2B5EF4-FFF2-40B4-BE49-F238E27FC236}">
                <a16:creationId xmlns:a16="http://schemas.microsoft.com/office/drawing/2014/main" id="{4E82EA1D-814A-4A81-A5C3-6C2C6D052EB7}"/>
              </a:ext>
            </a:extLst>
          </p:cNvPr>
          <p:cNvCxnSpPr>
            <a:cxnSpLocks/>
            <a:stCxn id="34" idx="2"/>
          </p:cNvCxnSpPr>
          <p:nvPr/>
        </p:nvCxnSpPr>
        <p:spPr>
          <a:xfrm rot="16200000" flipH="1">
            <a:off x="3858201" y="4946287"/>
            <a:ext cx="895413" cy="252597"/>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90">
            <a:extLst>
              <a:ext uri="{FF2B5EF4-FFF2-40B4-BE49-F238E27FC236}">
                <a16:creationId xmlns:a16="http://schemas.microsoft.com/office/drawing/2014/main" id="{E39B61D0-7C09-478D-8000-C2406F05B0D4}"/>
              </a:ext>
            </a:extLst>
          </p:cNvPr>
          <p:cNvCxnSpPr>
            <a:cxnSpLocks/>
            <a:stCxn id="33" idx="2"/>
          </p:cNvCxnSpPr>
          <p:nvPr/>
        </p:nvCxnSpPr>
        <p:spPr>
          <a:xfrm rot="16200000" flipH="1">
            <a:off x="3550336" y="4947123"/>
            <a:ext cx="506493" cy="136325"/>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97">
            <a:extLst>
              <a:ext uri="{FF2B5EF4-FFF2-40B4-BE49-F238E27FC236}">
                <a16:creationId xmlns:a16="http://schemas.microsoft.com/office/drawing/2014/main" id="{868FBC1C-62AF-40A4-B20F-5324A8BBB7A0}"/>
              </a:ext>
            </a:extLst>
          </p:cNvPr>
          <p:cNvCxnSpPr>
            <a:cxnSpLocks/>
            <a:stCxn id="27" idx="2"/>
            <a:endCxn id="32" idx="0"/>
          </p:cNvCxnSpPr>
          <p:nvPr/>
        </p:nvCxnSpPr>
        <p:spPr>
          <a:xfrm rot="5400000">
            <a:off x="2920689" y="3985848"/>
            <a:ext cx="741854" cy="17694"/>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101">
            <a:extLst>
              <a:ext uri="{FF2B5EF4-FFF2-40B4-BE49-F238E27FC236}">
                <a16:creationId xmlns:a16="http://schemas.microsoft.com/office/drawing/2014/main" id="{4569936E-EBD8-46B6-B2A3-CA1C90FA9351}"/>
              </a:ext>
            </a:extLst>
          </p:cNvPr>
          <p:cNvCxnSpPr>
            <a:cxnSpLocks/>
            <a:stCxn id="27" idx="2"/>
            <a:endCxn id="33" idx="0"/>
          </p:cNvCxnSpPr>
          <p:nvPr/>
        </p:nvCxnSpPr>
        <p:spPr>
          <a:xfrm rot="16200000" flipH="1">
            <a:off x="3144438" y="3779794"/>
            <a:ext cx="747009" cy="434957"/>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104">
            <a:extLst>
              <a:ext uri="{FF2B5EF4-FFF2-40B4-BE49-F238E27FC236}">
                <a16:creationId xmlns:a16="http://schemas.microsoft.com/office/drawing/2014/main" id="{22AC2851-2B9C-4EBD-AF03-D1AB899BC5C7}"/>
              </a:ext>
            </a:extLst>
          </p:cNvPr>
          <p:cNvCxnSpPr>
            <a:cxnSpLocks/>
            <a:stCxn id="27" idx="2"/>
            <a:endCxn id="34" idx="0"/>
          </p:cNvCxnSpPr>
          <p:nvPr/>
        </p:nvCxnSpPr>
        <p:spPr>
          <a:xfrm rot="16200000" flipH="1">
            <a:off x="3366532" y="3557700"/>
            <a:ext cx="747009" cy="879145"/>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107">
            <a:extLst>
              <a:ext uri="{FF2B5EF4-FFF2-40B4-BE49-F238E27FC236}">
                <a16:creationId xmlns:a16="http://schemas.microsoft.com/office/drawing/2014/main" id="{8D46FAAA-C3CC-421F-952D-DF33B8AC16D4}"/>
              </a:ext>
            </a:extLst>
          </p:cNvPr>
          <p:cNvCxnSpPr>
            <a:cxnSpLocks/>
            <a:stCxn id="27" idx="2"/>
            <a:endCxn id="23" idx="0"/>
          </p:cNvCxnSpPr>
          <p:nvPr/>
        </p:nvCxnSpPr>
        <p:spPr>
          <a:xfrm rot="16200000" flipH="1">
            <a:off x="4317341" y="2606892"/>
            <a:ext cx="590345" cy="2624099"/>
          </a:xfrm>
          <a:prstGeom prst="bentConnector3">
            <a:avLst>
              <a:gd name="adj1" fmla="val 3587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110">
            <a:extLst>
              <a:ext uri="{FF2B5EF4-FFF2-40B4-BE49-F238E27FC236}">
                <a16:creationId xmlns:a16="http://schemas.microsoft.com/office/drawing/2014/main" id="{24D9C72D-897E-43F1-9CA6-2E18BA4242C6}"/>
              </a:ext>
            </a:extLst>
          </p:cNvPr>
          <p:cNvCxnSpPr>
            <a:cxnSpLocks/>
            <a:stCxn id="27" idx="2"/>
            <a:endCxn id="24" idx="0"/>
          </p:cNvCxnSpPr>
          <p:nvPr/>
        </p:nvCxnSpPr>
        <p:spPr>
          <a:xfrm rot="16200000" flipH="1">
            <a:off x="5408737" y="1515495"/>
            <a:ext cx="598435" cy="4814980"/>
          </a:xfrm>
          <a:prstGeom prst="bentConnector3">
            <a:avLst>
              <a:gd name="adj1" fmla="val 19027"/>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115">
            <a:extLst>
              <a:ext uri="{FF2B5EF4-FFF2-40B4-BE49-F238E27FC236}">
                <a16:creationId xmlns:a16="http://schemas.microsoft.com/office/drawing/2014/main" id="{705749B2-1C0C-4F9A-B764-924CEB1791FE}"/>
              </a:ext>
            </a:extLst>
          </p:cNvPr>
          <p:cNvCxnSpPr>
            <a:cxnSpLocks/>
            <a:stCxn id="27" idx="2"/>
            <a:endCxn id="31" idx="0"/>
          </p:cNvCxnSpPr>
          <p:nvPr/>
        </p:nvCxnSpPr>
        <p:spPr>
          <a:xfrm rot="16200000" flipH="1">
            <a:off x="4470853" y="2453378"/>
            <a:ext cx="727506" cy="3068287"/>
          </a:xfrm>
          <a:prstGeom prst="bentConnector3">
            <a:avLst>
              <a:gd name="adj1" fmla="val 2905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134">
            <a:extLst>
              <a:ext uri="{FF2B5EF4-FFF2-40B4-BE49-F238E27FC236}">
                <a16:creationId xmlns:a16="http://schemas.microsoft.com/office/drawing/2014/main" id="{8EAEA1BF-D436-4E9B-B2EB-3EF71D586B04}"/>
              </a:ext>
            </a:extLst>
          </p:cNvPr>
          <p:cNvCxnSpPr>
            <a:cxnSpLocks/>
            <a:stCxn id="26" idx="2"/>
            <a:endCxn id="24" idx="0"/>
          </p:cNvCxnSpPr>
          <p:nvPr/>
        </p:nvCxnSpPr>
        <p:spPr>
          <a:xfrm rot="16200000" flipH="1">
            <a:off x="6513957" y="2757877"/>
            <a:ext cx="997864" cy="2205108"/>
          </a:xfrm>
          <a:prstGeom prst="bentConnector3">
            <a:avLst>
              <a:gd name="adj1" fmla="val 37018"/>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139">
            <a:extLst>
              <a:ext uri="{FF2B5EF4-FFF2-40B4-BE49-F238E27FC236}">
                <a16:creationId xmlns:a16="http://schemas.microsoft.com/office/drawing/2014/main" id="{0185579D-ABA5-4C2F-9F55-73506429477C}"/>
              </a:ext>
            </a:extLst>
          </p:cNvPr>
          <p:cNvCxnSpPr>
            <a:cxnSpLocks/>
            <a:stCxn id="25" idx="2"/>
            <a:endCxn id="23" idx="0"/>
          </p:cNvCxnSpPr>
          <p:nvPr/>
        </p:nvCxnSpPr>
        <p:spPr>
          <a:xfrm rot="5400000">
            <a:off x="6385917" y="2822039"/>
            <a:ext cx="1067881" cy="1990588"/>
          </a:xfrm>
          <a:prstGeom prst="bentConnector3">
            <a:avLst>
              <a:gd name="adj1" fmla="val 5214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2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057400" y="152400"/>
            <a:ext cx="4953000" cy="533400"/>
          </a:xfrm>
        </p:spPr>
        <p:txBody>
          <a:bodyPr/>
          <a:lstStyle/>
          <a:p>
            <a:pPr algn="ctr"/>
            <a:r>
              <a:rPr lang="en-US" b="1" dirty="0">
                <a:latin typeface="+mn-lt"/>
              </a:rPr>
              <a:t>WGISS synergy with WGCapD</a:t>
            </a:r>
          </a:p>
          <a:p>
            <a:pPr algn="ctr"/>
            <a:r>
              <a:rPr lang="en-US" b="1" dirty="0">
                <a:latin typeface="+mn-lt"/>
              </a:rPr>
              <a:t>Technology Webinars</a:t>
            </a:r>
          </a:p>
          <a:p>
            <a:endParaRPr lang="en-US" dirty="0"/>
          </a:p>
        </p:txBody>
      </p:sp>
      <p:sp>
        <p:nvSpPr>
          <p:cNvPr id="5" name="Content Placeholder 1"/>
          <p:cNvSpPr>
            <a:spLocks noGrp="1"/>
          </p:cNvSpPr>
          <p:nvPr>
            <p:ph sz="quarter" idx="10"/>
          </p:nvPr>
        </p:nvSpPr>
        <p:spPr>
          <a:xfrm>
            <a:off x="76200" y="1295400"/>
            <a:ext cx="3657600" cy="2971800"/>
          </a:xfrm>
        </p:spPr>
        <p:txBody>
          <a:bodyPr/>
          <a:lstStyle/>
          <a:p>
            <a:pPr marL="0" indent="0">
              <a:buNone/>
            </a:pPr>
            <a:r>
              <a:rPr lang="en-US" sz="1600" b="1" dirty="0"/>
              <a:t>Past Technology Webinars</a:t>
            </a:r>
          </a:p>
          <a:p>
            <a:pPr marL="514350" indent="-514350">
              <a:buFont typeface="+mj-lt"/>
              <a:buAutoNum type="arabicPeriod"/>
            </a:pPr>
            <a:r>
              <a:rPr lang="en-US" sz="1600" dirty="0"/>
              <a:t>Relevancy Ranking of Data Search Results</a:t>
            </a:r>
          </a:p>
          <a:p>
            <a:pPr marL="514350" indent="-514350">
              <a:buFont typeface="+mj-lt"/>
              <a:buAutoNum type="arabicPeriod"/>
            </a:pPr>
            <a:r>
              <a:rPr lang="en-US" sz="1600" dirty="0"/>
              <a:t>Data Cubes for Large Scale Data Analytics</a:t>
            </a:r>
          </a:p>
          <a:p>
            <a:pPr marL="514350" indent="-514350">
              <a:buFont typeface="+mj-lt"/>
              <a:buAutoNum type="arabicPeriod"/>
            </a:pPr>
            <a:r>
              <a:rPr lang="en-US" sz="1600" dirty="0"/>
              <a:t>Burgeoning Role of Python for Earth Observation Data Analysis </a:t>
            </a:r>
          </a:p>
          <a:p>
            <a:pPr marL="514350" indent="-514350" rtl="0">
              <a:buFont typeface="+mj-lt"/>
              <a:buAutoNum type="arabicPeriod"/>
            </a:pPr>
            <a:r>
              <a:rPr lang="en-US" sz="1600" dirty="0"/>
              <a:t>The OGC Coverage Standards Suite: Introduction and Overview</a:t>
            </a:r>
          </a:p>
          <a:p>
            <a:pPr marL="457200" indent="-457200">
              <a:buFont typeface="+mj-lt"/>
              <a:buAutoNum type="arabicPeriod"/>
            </a:pPr>
            <a:r>
              <a:rPr lang="en-US" sz="1600" dirty="0"/>
              <a:t>Scrum and scale agile methods</a:t>
            </a:r>
          </a:p>
        </p:txBody>
      </p:sp>
      <p:sp>
        <p:nvSpPr>
          <p:cNvPr id="6" name="Rectangle 5"/>
          <p:cNvSpPr/>
          <p:nvPr/>
        </p:nvSpPr>
        <p:spPr>
          <a:xfrm>
            <a:off x="5791200" y="1447800"/>
            <a:ext cx="3200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t>Joint webinars and advertising with </a:t>
            </a:r>
            <a:r>
              <a:rPr lang="en-US" b="1" dirty="0">
                <a:solidFill>
                  <a:srgbClr val="0000FF"/>
                </a:solidFill>
              </a:rPr>
              <a:t>WGCapD</a:t>
            </a:r>
          </a:p>
        </p:txBody>
      </p:sp>
      <p:sp>
        <p:nvSpPr>
          <p:cNvPr id="7" name="Rectangle 6"/>
          <p:cNvSpPr/>
          <p:nvPr/>
        </p:nvSpPr>
        <p:spPr>
          <a:xfrm>
            <a:off x="5867401" y="2362200"/>
            <a:ext cx="3048000" cy="44627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100" dirty="0"/>
              <a:t>http://ceos.org/ourwork/workinggroups/wgiss/technology-exploration</a:t>
            </a:r>
            <a:r>
              <a:rPr lang="en-US" sz="12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295400"/>
            <a:ext cx="1981200" cy="1981200"/>
          </a:xfrm>
          <a:prstGeom prst="rect">
            <a:avLst/>
          </a:prstGeom>
        </p:spPr>
      </p:pic>
      <p:grpSp>
        <p:nvGrpSpPr>
          <p:cNvPr id="9" name="Group 8"/>
          <p:cNvGrpSpPr/>
          <p:nvPr/>
        </p:nvGrpSpPr>
        <p:grpSpPr>
          <a:xfrm>
            <a:off x="4114800" y="3352800"/>
            <a:ext cx="4343400" cy="582467"/>
            <a:chOff x="1770529" y="5679707"/>
            <a:chExt cx="4247536" cy="582467"/>
          </a:xfrm>
        </p:grpSpPr>
        <p:sp>
          <p:nvSpPr>
            <p:cNvPr id="10" name="Rectangle 9"/>
            <p:cNvSpPr/>
            <p:nvPr/>
          </p:nvSpPr>
          <p:spPr>
            <a:xfrm>
              <a:off x="1770529" y="5679707"/>
              <a:ext cx="4247536" cy="5824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1">
                <a:lnSpc>
                  <a:spcPct val="115000"/>
                </a:lnSpc>
                <a:spcAft>
                  <a:spcPts val="1000"/>
                </a:spcAft>
              </a:pPr>
              <a:r>
                <a:rPr lang="en-US" sz="1400" b="1" dirty="0">
                  <a:latin typeface="Helvetica"/>
                  <a:cs typeface="Helvetica"/>
                </a:rPr>
                <a:t>DATA-11</a:t>
              </a:r>
              <a:r>
                <a:rPr lang="en-US" sz="1400" dirty="0">
                  <a:latin typeface="Helvetica"/>
                  <a:cs typeface="Helvetica"/>
                </a:rPr>
                <a:t>: Data and Technology Exploration 	webinars and workshops</a:t>
              </a:r>
              <a:endParaRPr lang="en-US" sz="1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565" y="5832107"/>
              <a:ext cx="297925" cy="297925"/>
            </a:xfrm>
            <a:prstGeom prst="rect">
              <a:avLst/>
            </a:prstGeom>
          </p:spPr>
        </p:pic>
      </p:grpSp>
      <p:grpSp>
        <p:nvGrpSpPr>
          <p:cNvPr id="12" name="Group 11"/>
          <p:cNvGrpSpPr/>
          <p:nvPr/>
        </p:nvGrpSpPr>
        <p:grpSpPr>
          <a:xfrm>
            <a:off x="4419600" y="4038600"/>
            <a:ext cx="4343400" cy="523220"/>
            <a:chOff x="1770529" y="5755907"/>
            <a:chExt cx="5163671" cy="523220"/>
          </a:xfrm>
        </p:grpSpPr>
        <p:sp>
          <p:nvSpPr>
            <p:cNvPr id="13" name="Rectangle 12"/>
            <p:cNvSpPr/>
            <p:nvPr/>
          </p:nvSpPr>
          <p:spPr>
            <a:xfrm>
              <a:off x="1770529" y="5755907"/>
              <a:ext cx="516367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b="1" dirty="0">
                  <a:latin typeface="+mj-lt"/>
                  <a:cs typeface="Helvetica"/>
                </a:rPr>
                <a:t>	FDA-5</a:t>
              </a:r>
              <a:r>
                <a:rPr lang="en-US" sz="1400" dirty="0">
                  <a:latin typeface="+mj-lt"/>
                  <a:cs typeface="Helvetica"/>
                </a:rPr>
                <a:t>: </a:t>
              </a:r>
              <a:r>
                <a:rPr lang="en-US" sz="1400" dirty="0">
                  <a:latin typeface="Helvetica"/>
                  <a:cs typeface="Helvetica"/>
                </a:rPr>
                <a:t>Promote awareness of FDAs (support 	WGCapD)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710" y="5868889"/>
              <a:ext cx="362363" cy="268018"/>
            </a:xfrm>
            <a:prstGeom prst="rect">
              <a:avLst/>
            </a:prstGeom>
          </p:spPr>
        </p:pic>
      </p:grpSp>
      <p:sp>
        <p:nvSpPr>
          <p:cNvPr id="15" name="Content Placeholder 1"/>
          <p:cNvSpPr txBox="1">
            <a:spLocks/>
          </p:cNvSpPr>
          <p:nvPr/>
        </p:nvSpPr>
        <p:spPr>
          <a:xfrm>
            <a:off x="457200" y="4876800"/>
            <a:ext cx="8229600" cy="17526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sz="2400" b="1" dirty="0"/>
              <a:t>Next Technology / FDA webinars:</a:t>
            </a:r>
          </a:p>
          <a:p>
            <a:r>
              <a:rPr lang="en-US" dirty="0"/>
              <a:t>FDA Elements Demonstration at WGISS#47, 29 April - 2 May (Silver Spring, USA)</a:t>
            </a:r>
          </a:p>
          <a:p>
            <a:r>
              <a:rPr lang="en-US" dirty="0"/>
              <a:t>WGCapD proposals?</a:t>
            </a:r>
          </a:p>
          <a:p>
            <a:pPr marL="0" indent="0">
              <a:buFont typeface="Arial"/>
              <a:buNone/>
            </a:pPr>
            <a:endParaRPr lang="en-US" sz="2400" dirty="0"/>
          </a:p>
        </p:txBody>
      </p:sp>
    </p:spTree>
    <p:extLst>
      <p:ext uri="{BB962C8B-B14F-4D97-AF65-F5344CB8AC3E}">
        <p14:creationId xmlns:p14="http://schemas.microsoft.com/office/powerpoint/2010/main" val="14911333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p:txBody>
          <a:bodyPr/>
          <a:lstStyle/>
          <a:p>
            <a:pPr algn="ctr"/>
            <a:r>
              <a:rPr lang="en-US" b="1" dirty="0"/>
              <a:t>WGISS Information</a:t>
            </a:r>
          </a:p>
        </p:txBody>
      </p:sp>
      <p:pic>
        <p:nvPicPr>
          <p:cNvPr id="5" name="Picture 4"/>
          <p:cNvPicPr>
            <a:picLocks noChangeAspect="1"/>
          </p:cNvPicPr>
          <p:nvPr/>
        </p:nvPicPr>
        <p:blipFill>
          <a:blip r:embed="rId3"/>
          <a:stretch>
            <a:fillRect/>
          </a:stretch>
        </p:blipFill>
        <p:spPr>
          <a:xfrm>
            <a:off x="0" y="1066800"/>
            <a:ext cx="9144000" cy="4715913"/>
          </a:xfrm>
          <a:prstGeom prst="rect">
            <a:avLst/>
          </a:prstGeom>
        </p:spPr>
      </p:pic>
      <p:sp>
        <p:nvSpPr>
          <p:cNvPr id="6" name="Rectangle 5"/>
          <p:cNvSpPr/>
          <p:nvPr/>
        </p:nvSpPr>
        <p:spPr>
          <a:xfrm>
            <a:off x="381000" y="6019800"/>
            <a:ext cx="7696200" cy="830997"/>
          </a:xfrm>
          <a:prstGeom prst="rect">
            <a:avLst/>
          </a:prstGeom>
        </p:spPr>
        <p:txBody>
          <a:bodyPr wrap="square">
            <a:spAutoFit/>
          </a:bodyPr>
          <a:lstStyle/>
          <a:p>
            <a:r>
              <a:rPr lang="en-US" sz="2400" dirty="0">
                <a:hlinkClick r:id="rId4"/>
              </a:rPr>
              <a:t>http://ceos.org/ourwork/workinggroups/wgiss/</a:t>
            </a:r>
            <a:endParaRPr lang="en-US" sz="2400" dirty="0"/>
          </a:p>
          <a:p>
            <a:endParaRPr lang="en-US" sz="2400" dirty="0"/>
          </a:p>
        </p:txBody>
      </p:sp>
    </p:spTree>
    <p:extLst>
      <p:ext uri="{BB962C8B-B14F-4D97-AF65-F5344CB8AC3E}">
        <p14:creationId xmlns:p14="http://schemas.microsoft.com/office/powerpoint/2010/main" val="8088818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09800" y="228600"/>
            <a:ext cx="5105400" cy="707886"/>
          </a:xfrm>
        </p:spPr>
        <p:txBody>
          <a:bodyPr wrap="square">
            <a:spAutoFit/>
          </a:bodyPr>
          <a:lstStyle/>
          <a:p>
            <a:pPr algn="l" eaLnBrk="1" hangingPunct="1"/>
            <a:r>
              <a:rPr lang="en-US" sz="4000" b="1" dirty="0">
                <a:latin typeface="Tahoma" charset="0"/>
                <a:ea typeface="ＭＳ Ｐゴシック" charset="0"/>
                <a:cs typeface="ＭＳ Ｐゴシック" charset="0"/>
              </a:rPr>
              <a:t>SEO Collaborations</a:t>
            </a:r>
            <a:endParaRPr lang="en-US" sz="44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7" name="Content Placeholder 2"/>
          <p:cNvSpPr txBox="1">
            <a:spLocks/>
          </p:cNvSpPr>
          <p:nvPr/>
        </p:nvSpPr>
        <p:spPr>
          <a:xfrm>
            <a:off x="228600" y="1364257"/>
            <a:ext cx="4495800" cy="526514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marR="0" lvl="0" indent="-295275"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SEO is working with </a:t>
            </a:r>
            <a:r>
              <a:rPr kumimoji="0" lang="en-US" sz="2000" b="0" i="0" u="none" strike="noStrike" kern="1200" cap="none" spc="0" normalizeH="0" baseline="0" noProof="0" dirty="0" err="1">
                <a:ln>
                  <a:noFill/>
                </a:ln>
                <a:solidFill>
                  <a:srgbClr val="002569"/>
                </a:solidFill>
                <a:effectLst/>
                <a:uLnTx/>
                <a:uFillTx/>
                <a:latin typeface="Calibri" charset="0"/>
                <a:ea typeface="ＭＳ Ｐゴシック" charset="0"/>
                <a:cs typeface="Calibri" charset="0"/>
                <a:sym typeface="Arial Bold"/>
              </a:rPr>
              <a:t>WGCapD</a:t>
            </a:r>
            <a: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on the definition and development of a new </a:t>
            </a:r>
            <a:r>
              <a:rPr kumimoji="0" lang="en-US" sz="2000" b="1" i="0" u="none" strike="noStrike" kern="1200" cap="none" spc="0" normalizeH="0" baseline="0" noProof="0" dirty="0" err="1">
                <a:ln>
                  <a:noFill/>
                </a:ln>
                <a:solidFill>
                  <a:srgbClr val="002569"/>
                </a:solidFill>
                <a:effectLst/>
                <a:uLnTx/>
                <a:uFillTx/>
                <a:latin typeface="Calibri" charset="0"/>
                <a:ea typeface="ＭＳ Ｐゴシック" charset="0"/>
                <a:cs typeface="Calibri" charset="0"/>
                <a:sym typeface="Arial Bold"/>
              </a:rPr>
              <a:t>WGCapD</a:t>
            </a:r>
            <a:r>
              <a:rPr kumimoji="0" lang="en-US"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Training Portal</a:t>
            </a:r>
            <a: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The SEO team is evaluating data parameters and database features before moving ahead with a first prototype.</a:t>
            </a:r>
            <a:b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br>
            <a:b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br>
            <a:endPar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95275" marR="0" lvl="0" indent="-295275" algn="l" defTabSz="914400" rtl="0" eaLnBrk="1" fontAlgn="auto" latinLnBrk="0" hangingPunct="1">
              <a:lnSpc>
                <a:spcPct val="100000"/>
              </a:lnSpc>
              <a:spcBef>
                <a:spcPts val="500"/>
              </a:spcBef>
              <a:spcAft>
                <a:spcPts val="0"/>
              </a:spcAft>
              <a:buClrTx/>
              <a:buSzPct val="120000"/>
              <a:buFont typeface="Wingdings" charset="2"/>
              <a:buChar char="§"/>
              <a:tabLst/>
              <a:defRPr/>
            </a:pPr>
            <a:r>
              <a:rPr lang="en-US" sz="2000" kern="1200" dirty="0">
                <a:latin typeface="Calibri" charset="0"/>
                <a:ea typeface="ＭＳ Ｐゴシック" charset="0"/>
                <a:cs typeface="Calibri" charset="0"/>
              </a:rPr>
              <a:t>The SEO lost its core COVE developer in late 2018. A new developer is now in place and COVE will be complete its updates in mid-2019. At that point, the SEO would like to work with </a:t>
            </a:r>
            <a:r>
              <a:rPr lang="en-US" sz="2000" kern="1200" dirty="0" err="1">
                <a:latin typeface="Calibri" charset="0"/>
                <a:ea typeface="ＭＳ Ｐゴシック" charset="0"/>
                <a:cs typeface="Calibri" charset="0"/>
              </a:rPr>
              <a:t>WGCapD</a:t>
            </a:r>
            <a:r>
              <a:rPr lang="en-US" sz="2000" kern="1200" dirty="0">
                <a:latin typeface="Calibri" charset="0"/>
                <a:ea typeface="ＭＳ Ｐゴシック" charset="0"/>
                <a:cs typeface="Calibri" charset="0"/>
              </a:rPr>
              <a:t> to conduct some </a:t>
            </a:r>
            <a:r>
              <a:rPr lang="en-US" sz="2000" b="1" kern="1200" dirty="0">
                <a:latin typeface="Calibri" charset="0"/>
                <a:ea typeface="ＭＳ Ｐゴシック" charset="0"/>
                <a:cs typeface="Calibri" charset="0"/>
              </a:rPr>
              <a:t>COVE training webinars </a:t>
            </a:r>
            <a:r>
              <a:rPr lang="en-US" sz="2000" kern="1200" dirty="0">
                <a:latin typeface="Calibri" charset="0"/>
                <a:ea typeface="ＭＳ Ｐゴシック" charset="0"/>
                <a:cs typeface="Calibri" charset="0"/>
              </a:rPr>
              <a:t>and create other training material. </a:t>
            </a:r>
            <a:endPar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endParaRPr kumimoji="0" lang="en-US" sz="1800" b="0" i="1"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pic>
        <p:nvPicPr>
          <p:cNvPr id="2" name="Picture 1">
            <a:extLst>
              <a:ext uri="{FF2B5EF4-FFF2-40B4-BE49-F238E27FC236}">
                <a16:creationId xmlns:a16="http://schemas.microsoft.com/office/drawing/2014/main" id="{BDE5CCAA-3743-2149-9A1A-AEC29C836868}"/>
              </a:ext>
            </a:extLst>
          </p:cNvPr>
          <p:cNvPicPr>
            <a:picLocks noChangeAspect="1"/>
          </p:cNvPicPr>
          <p:nvPr/>
        </p:nvPicPr>
        <p:blipFill>
          <a:blip r:embed="rId3"/>
          <a:stretch>
            <a:fillRect/>
          </a:stretch>
        </p:blipFill>
        <p:spPr>
          <a:xfrm>
            <a:off x="4876800" y="1364257"/>
            <a:ext cx="3962400" cy="2113280"/>
          </a:xfrm>
          <a:prstGeom prst="rect">
            <a:avLst/>
          </a:prstGeom>
        </p:spPr>
      </p:pic>
      <p:pic>
        <p:nvPicPr>
          <p:cNvPr id="8" name="Picture 7">
            <a:extLst>
              <a:ext uri="{FF2B5EF4-FFF2-40B4-BE49-F238E27FC236}">
                <a16:creationId xmlns:a16="http://schemas.microsoft.com/office/drawing/2014/main" id="{05AE9A33-9B74-A94E-BB1C-66024BC988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3733799"/>
            <a:ext cx="3962400" cy="2452721"/>
          </a:xfrm>
          <a:prstGeom prst="rect">
            <a:avLst/>
          </a:prstGeom>
        </p:spPr>
      </p:pic>
    </p:spTree>
    <p:extLst>
      <p:ext uri="{BB962C8B-B14F-4D97-AF65-F5344CB8AC3E}">
        <p14:creationId xmlns:p14="http://schemas.microsoft.com/office/powerpoint/2010/main" val="4048296433"/>
      </p:ext>
    </p:extLst>
  </p:cSld>
  <p:clrMapOvr>
    <a:masterClrMapping/>
  </p:clrMapOvr>
  <p:transition spd="slow">
    <p:wipe dir="r"/>
  </p:transition>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8838</TotalTime>
  <Words>486</Words>
  <Application>Microsoft Macintosh PowerPoint</Application>
  <PresentationFormat>On-screen Show (4:3)</PresentationFormat>
  <Paragraphs>87</Paragraphs>
  <Slides>6</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vt:i4>
      </vt:variant>
    </vt:vector>
  </HeadingPairs>
  <TitlesOfParts>
    <vt:vector size="20" baseType="lpstr">
      <vt:lpstr>ＭＳ Ｐゴシック</vt:lpstr>
      <vt:lpstr>Arial</vt:lpstr>
      <vt:lpstr>Arial Bold</vt:lpstr>
      <vt:lpstr>Avenir Roman</vt:lpstr>
      <vt:lpstr>Calibri</vt:lpstr>
      <vt:lpstr>Courier New</vt:lpstr>
      <vt:lpstr>Droid Serif</vt:lpstr>
      <vt:lpstr>Helvetica</vt:lpstr>
      <vt:lpstr>Proxima Nova Regular</vt:lpstr>
      <vt:lpstr>Tahoma</vt:lpstr>
      <vt:lpstr>Times New Roman</vt:lpstr>
      <vt:lpstr>Wingdings</vt:lpstr>
      <vt:lpstr>Default</vt:lpstr>
      <vt:lpstr>1_Default</vt:lpstr>
      <vt:lpstr>Synergy with WGISS, Future Data Architectures (FDA) and System Engineering Office (SEO)</vt:lpstr>
      <vt:lpstr>PowerPoint Presentation</vt:lpstr>
      <vt:lpstr>Future Data Access &amp; Analysis Architectures</vt:lpstr>
      <vt:lpstr>PowerPoint Presentation</vt:lpstr>
      <vt:lpstr>PowerPoint Presentation</vt:lpstr>
      <vt:lpstr>SEO Collaborations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Killough, Brian D. (LARC-D2)</cp:lastModifiedBy>
  <cp:revision>37</cp:revision>
  <dcterms:modified xsi:type="dcterms:W3CDTF">2019-02-25T18:40:36Z</dcterms:modified>
</cp:coreProperties>
</file>