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60" r:id="rId3"/>
    <p:sldId id="265" r:id="rId4"/>
    <p:sldId id="261" r:id="rId5"/>
    <p:sldId id="263" r:id="rId6"/>
    <p:sldId id="262" r:id="rId7"/>
    <p:sldId id="264" r:id="rId8"/>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89"/>
    <p:restoredTop sz="94798"/>
  </p:normalViewPr>
  <p:slideViewPr>
    <p:cSldViewPr>
      <p:cViewPr>
        <p:scale>
          <a:sx n="64" d="100"/>
          <a:sy n="64" d="100"/>
        </p:scale>
        <p:origin x="1732" y="3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uario\Dropbox\Conteudo_Geral\@Sincronizado\@@WGCapD\@@@2018\@@SDG_Webinars\SDG_Webinar_Registrations_Final_Shor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300" b="1" i="0" u="none" strike="noStrike" kern="1200" spc="0" baseline="0" dirty="0">
                <a:solidFill>
                  <a:srgbClr val="002569"/>
                </a:solidFill>
                <a:latin typeface="Arial" panose="020B0604020202020204" pitchFamily="34" charset="0"/>
                <a:ea typeface="Arial Bold"/>
                <a:cs typeface="Arial" panose="020B0604020202020204" pitchFamily="34" charset="0"/>
                <a:sym typeface="Arial Bold"/>
              </a:defRPr>
            </a:pPr>
            <a:r>
              <a:rPr lang="en-US" sz="1300" b="1" dirty="0">
                <a:solidFill>
                  <a:srgbClr val="002569"/>
                </a:solidFill>
                <a:latin typeface="Arial" panose="020B0604020202020204" pitchFamily="34" charset="0"/>
                <a:ea typeface="Arial Bold"/>
                <a:cs typeface="Arial" panose="020B0604020202020204" pitchFamily="34" charset="0"/>
                <a:sym typeface="Arial Bold"/>
              </a:rPr>
              <a:t>Number of Participants</a:t>
            </a:r>
          </a:p>
        </c:rich>
      </c:tx>
      <c:layout>
        <c:manualLayout>
          <c:xMode val="edge"/>
          <c:yMode val="edge"/>
          <c:x val="0.30225175479730926"/>
          <c:y val="3.2828282828282832E-2"/>
        </c:manualLayout>
      </c:layout>
      <c:overlay val="0"/>
      <c:spPr>
        <a:noFill/>
        <a:ln>
          <a:noFill/>
        </a:ln>
        <a:effectLst/>
      </c:spPr>
      <c:txPr>
        <a:bodyPr rot="0" spcFirstLastPara="1" vertOverflow="ellipsis" vert="horz" wrap="square" anchor="ctr" anchorCtr="1"/>
        <a:lstStyle/>
        <a:p>
          <a:pPr>
            <a:defRPr lang="en-US" sz="1300" b="1" i="0" u="none" strike="noStrike" kern="1200" spc="0" baseline="0" dirty="0">
              <a:solidFill>
                <a:srgbClr val="002569"/>
              </a:solidFill>
              <a:latin typeface="Arial" panose="020B0604020202020204" pitchFamily="34" charset="0"/>
              <a:ea typeface="Arial Bold"/>
              <a:cs typeface="Arial" panose="020B0604020202020204" pitchFamily="34" charset="0"/>
              <a:sym typeface="Arial Bold"/>
            </a:defRPr>
          </a:pPr>
          <a:endParaRPr lang="pt-B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Info_Attendees!$J$2</c:f>
              <c:strCache>
                <c:ptCount val="1"/>
                <c:pt idx="0">
                  <c:v>Number</c:v>
                </c:pt>
              </c:strCache>
            </c:strRef>
          </c:tx>
          <c:spPr>
            <a:solidFill>
              <a:schemeClr val="accent1"/>
            </a:solidFill>
            <a:ln>
              <a:noFill/>
            </a:ln>
            <a:effectLst/>
            <a:sp3d/>
          </c:spPr>
          <c:invertIfNegative val="0"/>
          <c:cat>
            <c:strRef>
              <c:f>Info_Attendees!$I$3:$I$20</c:f>
              <c:strCache>
                <c:ptCount val="18"/>
                <c:pt idx="0">
                  <c:v>Argentina</c:v>
                </c:pt>
                <c:pt idx="1">
                  <c:v>Bahamas</c:v>
                </c:pt>
                <c:pt idx="2">
                  <c:v>Belgium</c:v>
                </c:pt>
                <c:pt idx="3">
                  <c:v>Bolivia</c:v>
                </c:pt>
                <c:pt idx="4">
                  <c:v>Brazil</c:v>
                </c:pt>
                <c:pt idx="5">
                  <c:v>Canada</c:v>
                </c:pt>
                <c:pt idx="6">
                  <c:v>France</c:v>
                </c:pt>
                <c:pt idx="7">
                  <c:v>Germany</c:v>
                </c:pt>
                <c:pt idx="8">
                  <c:v>Guatemala</c:v>
                </c:pt>
                <c:pt idx="9">
                  <c:v>Hungary</c:v>
                </c:pt>
                <c:pt idx="10">
                  <c:v>India</c:v>
                </c:pt>
                <c:pt idx="11">
                  <c:v>Japan</c:v>
                </c:pt>
                <c:pt idx="12">
                  <c:v>Lebanon</c:v>
                </c:pt>
                <c:pt idx="13">
                  <c:v>Nigeria</c:v>
                </c:pt>
                <c:pt idx="14">
                  <c:v>Norway</c:v>
                </c:pt>
                <c:pt idx="15">
                  <c:v>Pakistan</c:v>
                </c:pt>
                <c:pt idx="16">
                  <c:v>United Kingdom</c:v>
                </c:pt>
                <c:pt idx="17">
                  <c:v>United States</c:v>
                </c:pt>
              </c:strCache>
            </c:strRef>
          </c:cat>
          <c:val>
            <c:numRef>
              <c:f>Info_Attendees!$J$3:$J$20</c:f>
              <c:numCache>
                <c:formatCode>General</c:formatCode>
                <c:ptCount val="18"/>
                <c:pt idx="0">
                  <c:v>1</c:v>
                </c:pt>
                <c:pt idx="1">
                  <c:v>1</c:v>
                </c:pt>
                <c:pt idx="2">
                  <c:v>4</c:v>
                </c:pt>
                <c:pt idx="3">
                  <c:v>1</c:v>
                </c:pt>
                <c:pt idx="4">
                  <c:v>1</c:v>
                </c:pt>
                <c:pt idx="5">
                  <c:v>1</c:v>
                </c:pt>
                <c:pt idx="6">
                  <c:v>1</c:v>
                </c:pt>
                <c:pt idx="7">
                  <c:v>1</c:v>
                </c:pt>
                <c:pt idx="8">
                  <c:v>1</c:v>
                </c:pt>
                <c:pt idx="9">
                  <c:v>1</c:v>
                </c:pt>
                <c:pt idx="10">
                  <c:v>1</c:v>
                </c:pt>
                <c:pt idx="11">
                  <c:v>1</c:v>
                </c:pt>
                <c:pt idx="12">
                  <c:v>1</c:v>
                </c:pt>
                <c:pt idx="13">
                  <c:v>4</c:v>
                </c:pt>
                <c:pt idx="14">
                  <c:v>1</c:v>
                </c:pt>
                <c:pt idx="15">
                  <c:v>1</c:v>
                </c:pt>
                <c:pt idx="16">
                  <c:v>3</c:v>
                </c:pt>
                <c:pt idx="17">
                  <c:v>7</c:v>
                </c:pt>
              </c:numCache>
            </c:numRef>
          </c:val>
          <c:extLst>
            <c:ext xmlns:c16="http://schemas.microsoft.com/office/drawing/2014/chart" uri="{C3380CC4-5D6E-409C-BE32-E72D297353CC}">
              <c16:uniqueId val="{00000000-58C1-4582-B122-241D08E8FF1A}"/>
            </c:ext>
          </c:extLst>
        </c:ser>
        <c:dLbls>
          <c:showLegendKey val="0"/>
          <c:showVal val="0"/>
          <c:showCatName val="0"/>
          <c:showSerName val="0"/>
          <c:showPercent val="0"/>
          <c:showBubbleSize val="0"/>
        </c:dLbls>
        <c:gapWidth val="150"/>
        <c:shape val="box"/>
        <c:axId val="484035472"/>
        <c:axId val="484028912"/>
        <c:axId val="0"/>
      </c:bar3DChart>
      <c:catAx>
        <c:axId val="4840354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pt-BR"/>
          </a:p>
        </c:txPr>
        <c:crossAx val="484028912"/>
        <c:crosses val="autoZero"/>
        <c:auto val="1"/>
        <c:lblAlgn val="ctr"/>
        <c:lblOffset val="100"/>
        <c:noMultiLvlLbl val="0"/>
      </c:catAx>
      <c:valAx>
        <c:axId val="484028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4840354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3175">
      <a:solidFill>
        <a:schemeClr val="accent1"/>
      </a:solid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0" dirty="0">
                <a:effectLst/>
                <a:latin typeface="+mn-lt"/>
                <a:ea typeface="+mn-ea"/>
                <a:cs typeface="+mn-cs"/>
                <a:sym typeface="Avenir Roman"/>
              </a:rPr>
              <a:t>Additional SDG areas highlighted included: air quality &amp; health, indicator 6.6.1 (spatial extent of water-related ecosystems), 11.3.1 (ratio of land consumption rate to population growth rate), and 15.3.1 (proportion of land that is degraded over total land area).</a:t>
            </a:r>
          </a:p>
          <a:p>
            <a:endParaRPr lang="en-US" dirty="0"/>
          </a:p>
        </p:txBody>
      </p:sp>
    </p:spTree>
    <p:extLst>
      <p:ext uri="{BB962C8B-B14F-4D97-AF65-F5344CB8AC3E}">
        <p14:creationId xmlns:p14="http://schemas.microsoft.com/office/powerpoint/2010/main" val="2293823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0" dirty="0">
                <a:effectLst/>
                <a:latin typeface="+mn-lt"/>
                <a:ea typeface="+mn-ea"/>
                <a:cs typeface="+mn-cs"/>
                <a:sym typeface="Avenir Roman"/>
              </a:rPr>
              <a:t>Additional SDG areas highlighted included: air quality &amp; health, indicator 6.6.1 (spatial extent of water-related ecosystems), 11.3.1 (ratio of land consumption rate to population growth rate), and 15.3.1 (proportion of land that is degraded over total land area).</a:t>
            </a:r>
          </a:p>
          <a:p>
            <a:endParaRPr lang="en-US" dirty="0"/>
          </a:p>
        </p:txBody>
      </p:sp>
    </p:spTree>
    <p:extLst>
      <p:ext uri="{BB962C8B-B14F-4D97-AF65-F5344CB8AC3E}">
        <p14:creationId xmlns:p14="http://schemas.microsoft.com/office/powerpoint/2010/main" val="34396760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‹nº›</a:t>
            </a:fld>
            <a:endParaRPr/>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Arial" panose="020B0604020202020204" pitchFamily="34" charset="0"/>
                <a:cs typeface="Arial" panose="020B0604020202020204" pitchFamily="34" charset="0"/>
              </a:defRPr>
            </a:lvl1pPr>
            <a:lvl2pPr marL="768927" indent="-311727">
              <a:buFont typeface="Courier New" panose="02070309020205020404" pitchFamily="49" charset="0"/>
              <a:buChar char="o"/>
              <a:defRPr sz="2000">
                <a:latin typeface="Arial" panose="020B0604020202020204" pitchFamily="34" charset="0"/>
                <a:cs typeface="Arial" panose="020B0604020202020204" pitchFamily="34" charset="0"/>
              </a:defRPr>
            </a:lvl2pPr>
            <a:lvl3pPr marL="1188719" indent="-274319">
              <a:buFont typeface="Wingdings" panose="05000000000000000000" pitchFamily="2" charset="2"/>
              <a:buChar cha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Proxima Nova Regular"/>
              </a:defRPr>
            </a:lvl1pPr>
          </a:lstStyle>
          <a:p>
            <a:pPr lvl="0"/>
            <a:r>
              <a:rPr lang="en-US" dirty="0"/>
              <a:t>Title Goes Here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s://docs.google.com/forms/d/e/1FAIpQLSeVJpwYPu9WNVpzWazn-fDof_vdJ7xiMLduXmdI0TiCzJG6Yw/viewform?usp=pp_url" TargetMode="External"/><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457200" y="1676400"/>
            <a:ext cx="8305800"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lgn="ctr">
              <a:defRPr sz="1800" b="0">
                <a:solidFill>
                  <a:srgbClr val="000000"/>
                </a:solidFill>
              </a:defRPr>
            </a:pPr>
            <a:r>
              <a:rPr lang="en-US" sz="4200" b="1" dirty="0">
                <a:solidFill>
                  <a:srgbClr val="FFFFFF"/>
                </a:solidFill>
              </a:rPr>
              <a:t>Capacity Building and SDGs </a:t>
            </a:r>
            <a:endParaRPr sz="4200" b="1" dirty="0">
              <a:solidFill>
                <a:srgbClr val="FFFFFF"/>
              </a:solidFill>
            </a:endParaRPr>
          </a:p>
        </p:txBody>
      </p:sp>
      <p:sp>
        <p:nvSpPr>
          <p:cNvPr id="11" name="Shape 11"/>
          <p:cNvSpPr/>
          <p:nvPr/>
        </p:nvSpPr>
        <p:spPr>
          <a:xfrm>
            <a:off x="287867" y="2686173"/>
            <a:ext cx="6629400" cy="3714627"/>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Argyro Kavvada, Ph.D., NASA/BAH &amp; SDG Ad-Hoc Team </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CEOS WGCapD-8 Annual Meeting </a:t>
            </a:r>
          </a:p>
          <a:p>
            <a:pPr lvl="0" defTabSz="914400">
              <a:lnSpc>
                <a:spcPct val="150000"/>
              </a:lnSpc>
              <a:defRPr>
                <a:solidFill>
                  <a:srgbClr val="000000"/>
                </a:solidFill>
              </a:defRPr>
            </a:pPr>
            <a:r>
              <a:rPr dirty="0">
                <a:solidFill>
                  <a:srgbClr val="FFFFFF"/>
                </a:solidFill>
                <a:latin typeface="Arial Bold"/>
                <a:ea typeface="Arial Bold"/>
                <a:cs typeface="Arial Bold"/>
                <a:sym typeface="Arial Bold"/>
              </a:rPr>
              <a:t>Agenda Item </a:t>
            </a:r>
            <a:r>
              <a:rPr lang="en-US" dirty="0">
                <a:solidFill>
                  <a:srgbClr val="FFFFFF"/>
                </a:solidFill>
                <a:latin typeface="Arial Bold"/>
                <a:ea typeface="Arial Bold"/>
                <a:cs typeface="Arial Bold"/>
                <a:sym typeface="Arial Bold"/>
              </a:rPr>
              <a:t>36</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Working Group on </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Capacity Building &amp; Data Democracy</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Indian Institute of Remote Sensing</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Indian Space Research Organisation</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Dehradun, India</a:t>
            </a:r>
          </a:p>
          <a:p>
            <a:pPr lvl="0" defTabSz="914400">
              <a:lnSpc>
                <a:spcPct val="150000"/>
              </a:lnSpc>
              <a:defRPr>
                <a:solidFill>
                  <a:srgbClr val="000000"/>
                </a:solidFill>
              </a:defRPr>
            </a:pPr>
            <a:r>
              <a:rPr lang="en-US" dirty="0">
                <a:solidFill>
                  <a:srgbClr val="FFFFFF"/>
                </a:solidFill>
                <a:latin typeface="Arial Bold"/>
                <a:ea typeface="Arial Bold"/>
                <a:cs typeface="Arial Bold"/>
                <a:sym typeface="Arial Bold"/>
              </a:rPr>
              <a:t>March 7, 2019</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cstate="email">
            <a:extLst>
              <a:ext uri="{28A0092B-C50C-407E-A947-70E740481C1C}">
                <a14:useLocalDpi xmlns:a14="http://schemas.microsoft.com/office/drawing/2010/main"/>
              </a:ext>
            </a:extLst>
          </a:blip>
          <a:stretch>
            <a:fillRect/>
          </a:stretch>
        </p:blipFill>
        <p:spPr>
          <a:xfrm>
            <a:off x="304800" y="152400"/>
            <a:ext cx="2507906" cy="993132"/>
          </a:xfrm>
          <a:prstGeom prst="rect">
            <a:avLst/>
          </a:prstGeom>
          <a:ln w="12700">
            <a:miter lim="400000"/>
          </a:ln>
        </p:spPr>
      </p:pic>
      <p:sp>
        <p:nvSpPr>
          <p:cNvPr id="5" name="Shape 10"/>
          <p:cNvSpPr txBox="1">
            <a:spLocks/>
          </p:cNvSpPr>
          <p:nvPr/>
        </p:nvSpPr>
        <p:spPr>
          <a:xfrm>
            <a:off x="304800" y="1181629"/>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DA1357-4063-1B47-BEBA-79E29191CDF2}"/>
              </a:ext>
            </a:extLst>
          </p:cNvPr>
          <p:cNvSpPr>
            <a:spLocks noGrp="1"/>
          </p:cNvSpPr>
          <p:nvPr>
            <p:ph sz="quarter" idx="10"/>
          </p:nvPr>
        </p:nvSpPr>
        <p:spPr>
          <a:xfrm>
            <a:off x="132984" y="1308101"/>
            <a:ext cx="4515216" cy="1663700"/>
          </a:xfrm>
        </p:spPr>
        <p:txBody>
          <a:bodyPr/>
          <a:lstStyle/>
          <a:p>
            <a:pPr>
              <a:buFont typeface="Wingdings" pitchFamily="2" charset="2"/>
              <a:buChar char="§"/>
            </a:pPr>
            <a:r>
              <a:rPr lang="en-US" sz="1200" b="1" dirty="0"/>
              <a:t>Organizing Committee</a:t>
            </a:r>
            <a:r>
              <a:rPr lang="en-US" sz="1200" dirty="0"/>
              <a:t>: Argyro Kavvada, NASA, </a:t>
            </a:r>
            <a:r>
              <a:rPr lang="en-US" sz="1200" dirty="0" err="1"/>
              <a:t>Hilcea</a:t>
            </a:r>
            <a:r>
              <a:rPr lang="en-US" sz="1200" dirty="0"/>
              <a:t> Ferreira, INPE, Robert </a:t>
            </a:r>
            <a:r>
              <a:rPr lang="en-US" sz="1200" dirty="0" err="1"/>
              <a:t>Eckardt</a:t>
            </a:r>
            <a:r>
              <a:rPr lang="en-US" sz="1200" dirty="0"/>
              <a:t>, University of Jena, Nancy </a:t>
            </a:r>
            <a:r>
              <a:rPr lang="en-US" sz="1200" dirty="0" err="1"/>
              <a:t>Searby</a:t>
            </a:r>
            <a:r>
              <a:rPr lang="en-US" sz="1200" dirty="0"/>
              <a:t>, NASA </a:t>
            </a:r>
          </a:p>
          <a:p>
            <a:pPr>
              <a:buFont typeface="Wingdings" pitchFamily="2" charset="2"/>
              <a:buChar char="§"/>
            </a:pPr>
            <a:r>
              <a:rPr lang="en-US" sz="1200" dirty="0"/>
              <a:t>78 Registered, </a:t>
            </a:r>
            <a:r>
              <a:rPr lang="en-US" sz="1200" dirty="0">
                <a:solidFill>
                  <a:srgbClr val="FF0000"/>
                </a:solidFill>
              </a:rPr>
              <a:t>32 Participants </a:t>
            </a:r>
            <a:r>
              <a:rPr lang="en-US" sz="1200" dirty="0"/>
              <a:t>(~43% of registered), 2 Sessions </a:t>
            </a:r>
          </a:p>
          <a:p>
            <a:pPr>
              <a:buFont typeface="Wingdings" pitchFamily="2" charset="2"/>
              <a:buChar char="§"/>
            </a:pPr>
            <a:r>
              <a:rPr lang="en-US" sz="1200" b="1" dirty="0"/>
              <a:t>Learning Material and Recorded Session</a:t>
            </a:r>
            <a:r>
              <a:rPr lang="en-US" sz="1200" dirty="0"/>
              <a:t>: </a:t>
            </a:r>
          </a:p>
          <a:p>
            <a:pPr marL="0" indent="0" algn="ctr">
              <a:buNone/>
            </a:pPr>
            <a:r>
              <a:rPr lang="en-US" sz="1200" dirty="0"/>
              <a:t>http://learningcenter.obt.inpe.br/</a:t>
            </a:r>
            <a:endParaRPr lang="en-US" sz="1100" dirty="0"/>
          </a:p>
          <a:p>
            <a:pPr marL="0" indent="0">
              <a:buNone/>
            </a:pPr>
            <a:endParaRPr lang="en-US" sz="1200" dirty="0"/>
          </a:p>
          <a:p>
            <a:pPr marL="0" indent="0">
              <a:buNone/>
            </a:pPr>
            <a:endParaRPr lang="en-US" sz="1200" dirty="0"/>
          </a:p>
          <a:p>
            <a:pPr marL="0" indent="0">
              <a:buNone/>
            </a:pPr>
            <a:endParaRPr lang="en-US" sz="1200" dirty="0"/>
          </a:p>
          <a:p>
            <a:pPr marL="0" indent="0">
              <a:buNone/>
            </a:pPr>
            <a:br>
              <a:rPr lang="en-US" sz="1200" dirty="0"/>
            </a:br>
            <a:endParaRPr lang="en-US" sz="1200" dirty="0"/>
          </a:p>
          <a:p>
            <a:endParaRPr lang="en-US" sz="1200" dirty="0"/>
          </a:p>
        </p:txBody>
      </p:sp>
      <p:sp>
        <p:nvSpPr>
          <p:cNvPr id="3" name="Content Placeholder 2">
            <a:extLst>
              <a:ext uri="{FF2B5EF4-FFF2-40B4-BE49-F238E27FC236}">
                <a16:creationId xmlns:a16="http://schemas.microsoft.com/office/drawing/2014/main" id="{06F0A11A-DA82-334D-A042-3B37A5907BB2}"/>
              </a:ext>
            </a:extLst>
          </p:cNvPr>
          <p:cNvSpPr>
            <a:spLocks noGrp="1"/>
          </p:cNvSpPr>
          <p:nvPr>
            <p:ph sz="quarter" idx="11"/>
          </p:nvPr>
        </p:nvSpPr>
        <p:spPr/>
        <p:txBody>
          <a:bodyPr/>
          <a:lstStyle/>
          <a:p>
            <a:r>
              <a:rPr lang="en-US" dirty="0"/>
              <a:t>SDG Awareness Webinar </a:t>
            </a:r>
          </a:p>
        </p:txBody>
      </p:sp>
      <p:graphicFrame>
        <p:nvGraphicFramePr>
          <p:cNvPr id="24" name="Gráfico 23">
            <a:extLst>
              <a:ext uri="{FF2B5EF4-FFF2-40B4-BE49-F238E27FC236}">
                <a16:creationId xmlns:a16="http://schemas.microsoft.com/office/drawing/2014/main" id="{3A0124DC-31FC-464D-A141-1D63B9D6708A}"/>
              </a:ext>
            </a:extLst>
          </p:cNvPr>
          <p:cNvGraphicFramePr>
            <a:graphicFrameLocks/>
          </p:cNvGraphicFramePr>
          <p:nvPr>
            <p:extLst>
              <p:ext uri="{D42A27DB-BD31-4B8C-83A1-F6EECF244321}">
                <p14:modId xmlns:p14="http://schemas.microsoft.com/office/powerpoint/2010/main" val="4279114228"/>
              </p:ext>
            </p:extLst>
          </p:nvPr>
        </p:nvGraphicFramePr>
        <p:xfrm>
          <a:off x="4876800" y="1295400"/>
          <a:ext cx="4096116" cy="2133600"/>
        </p:xfrm>
        <a:graphic>
          <a:graphicData uri="http://schemas.openxmlformats.org/drawingml/2006/chart">
            <c:chart xmlns:c="http://schemas.openxmlformats.org/drawingml/2006/chart" xmlns:r="http://schemas.openxmlformats.org/officeDocument/2006/relationships" r:id="rId3"/>
          </a:graphicData>
        </a:graphic>
      </p:graphicFrame>
      <p:sp>
        <p:nvSpPr>
          <p:cNvPr id="4" name="CaixaDeTexto 3">
            <a:extLst>
              <a:ext uri="{FF2B5EF4-FFF2-40B4-BE49-F238E27FC236}">
                <a16:creationId xmlns:a16="http://schemas.microsoft.com/office/drawing/2014/main" id="{CC37503F-4777-4EB3-97D1-3E298FD2D168}"/>
              </a:ext>
            </a:extLst>
          </p:cNvPr>
          <p:cNvSpPr txBox="1"/>
          <p:nvPr/>
        </p:nvSpPr>
        <p:spPr>
          <a:xfrm>
            <a:off x="5667955" y="3886200"/>
            <a:ext cx="2513806" cy="2523766"/>
          </a:xfrm>
          <a:prstGeom prst="rect">
            <a:avLst/>
          </a:prstGeom>
          <a:noFill/>
          <a:ln w="12700" cap="flat">
            <a:solidFill>
              <a:schemeClr val="accent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ctr" rtl="0" latinLnBrk="1" hangingPunct="0"/>
            <a:r>
              <a:rPr lang="en-US" sz="1300" b="1" kern="1200" dirty="0">
                <a:latin typeface="Arial" panose="020B0604020202020204" pitchFamily="34" charset="0"/>
                <a:cs typeface="Arial" panose="020B0604020202020204" pitchFamily="34" charset="0"/>
                <a:sym typeface="Arial Bold"/>
              </a:rPr>
              <a:t>Job Title / Positions:</a:t>
            </a:r>
          </a:p>
          <a:p>
            <a:pPr algn="l" rtl="0" latinLnBrk="1" hangingPunct="0"/>
            <a:endParaRPr lang="en-US" sz="1300" dirty="0">
              <a:latin typeface="Arial" panose="020B0604020202020204" pitchFamily="34" charset="0"/>
              <a:cs typeface="Arial" panose="020B0604020202020204" pitchFamily="34" charset="0"/>
              <a:sym typeface="Arial Bold"/>
            </a:endParaRPr>
          </a:p>
          <a:p>
            <a:pPr lvl="1" algn="l" rtl="0" latinLnBrk="1" hangingPunct="0"/>
            <a:r>
              <a:rPr lang="en-US" sz="1200" dirty="0">
                <a:latin typeface="Arial" panose="020B0604020202020204" pitchFamily="34" charset="0"/>
                <a:cs typeface="Arial" panose="020B0604020202020204" pitchFamily="34" charset="0"/>
                <a:sym typeface="Arial Bold"/>
              </a:rPr>
              <a:t>Advisers</a:t>
            </a:r>
          </a:p>
          <a:p>
            <a:pPr lvl="1" algn="l" rtl="0" latinLnBrk="1" hangingPunct="0"/>
            <a:r>
              <a:rPr lang="en-US" sz="1200" dirty="0">
                <a:latin typeface="Arial" panose="020B0604020202020204" pitchFamily="34" charset="0"/>
                <a:cs typeface="Arial" panose="020B0604020202020204" pitchFamily="34" charset="0"/>
                <a:sym typeface="Arial Bold"/>
              </a:rPr>
              <a:t>Consultants</a:t>
            </a:r>
          </a:p>
          <a:p>
            <a:pPr lvl="1" algn="l" rtl="0" latinLnBrk="1" hangingPunct="0"/>
            <a:r>
              <a:rPr lang="en-US" sz="1200" dirty="0">
                <a:latin typeface="Arial" panose="020B0604020202020204" pitchFamily="34" charset="0"/>
                <a:cs typeface="Arial" panose="020B0604020202020204" pitchFamily="34" charset="0"/>
                <a:sym typeface="Arial Bold"/>
              </a:rPr>
              <a:t>Professors</a:t>
            </a:r>
          </a:p>
          <a:p>
            <a:pPr lvl="1" algn="l" rtl="0" latinLnBrk="1" hangingPunct="0"/>
            <a:r>
              <a:rPr lang="en-US" sz="1200" dirty="0">
                <a:latin typeface="Arial" panose="020B0604020202020204" pitchFamily="34" charset="0"/>
                <a:cs typeface="Arial" panose="020B0604020202020204" pitchFamily="34" charset="0"/>
                <a:sym typeface="Arial Bold"/>
              </a:rPr>
              <a:t>Graduate Students</a:t>
            </a:r>
          </a:p>
          <a:p>
            <a:pPr lvl="1" algn="l" rtl="0" latinLnBrk="1" hangingPunct="0"/>
            <a:r>
              <a:rPr lang="en-US" sz="1200" dirty="0">
                <a:latin typeface="Arial" panose="020B0604020202020204" pitchFamily="34" charset="0"/>
                <a:cs typeface="Arial" panose="020B0604020202020204" pitchFamily="34" charset="0"/>
                <a:sym typeface="Arial Bold"/>
              </a:rPr>
              <a:t>Researchers</a:t>
            </a:r>
          </a:p>
          <a:p>
            <a:pPr lvl="1" algn="l" rtl="0" latinLnBrk="1" hangingPunct="0"/>
            <a:r>
              <a:rPr lang="en-US" sz="1200" dirty="0">
                <a:latin typeface="Arial" panose="020B0604020202020204" pitchFamily="34" charset="0"/>
                <a:cs typeface="Arial" panose="020B0604020202020204" pitchFamily="34" charset="0"/>
                <a:sym typeface="Arial Bold"/>
              </a:rPr>
              <a:t>Policy Officers</a:t>
            </a:r>
          </a:p>
          <a:p>
            <a:pPr lvl="1" algn="l" rtl="0" latinLnBrk="1" hangingPunct="0"/>
            <a:r>
              <a:rPr lang="en-US" sz="1200" dirty="0">
                <a:latin typeface="Arial" panose="020B0604020202020204" pitchFamily="34" charset="0"/>
                <a:cs typeface="Arial" panose="020B0604020202020204" pitchFamily="34" charset="0"/>
                <a:sym typeface="Arial Bold"/>
              </a:rPr>
              <a:t>Scientists</a:t>
            </a:r>
          </a:p>
          <a:p>
            <a:pPr lvl="1" algn="l" rtl="0" latinLnBrk="1" hangingPunct="0"/>
            <a:r>
              <a:rPr lang="en-US" sz="1200" dirty="0">
                <a:latin typeface="Arial" panose="020B0604020202020204" pitchFamily="34" charset="0"/>
                <a:cs typeface="Arial" panose="020B0604020202020204" pitchFamily="34" charset="0"/>
                <a:sym typeface="Arial Bold"/>
              </a:rPr>
              <a:t>Policy officers</a:t>
            </a:r>
          </a:p>
          <a:p>
            <a:pPr lvl="1" algn="l" rtl="0" latinLnBrk="1" hangingPunct="0"/>
            <a:r>
              <a:rPr lang="en-US" sz="1200" dirty="0">
                <a:latin typeface="Arial" panose="020B0604020202020204" pitchFamily="34" charset="0"/>
                <a:cs typeface="Arial" panose="020B0604020202020204" pitchFamily="34" charset="0"/>
                <a:sym typeface="Arial Bold"/>
              </a:rPr>
              <a:t>Software Engineer</a:t>
            </a:r>
          </a:p>
          <a:p>
            <a:pPr lvl="1" algn="l" rtl="0" latinLnBrk="1" hangingPunct="0"/>
            <a:r>
              <a:rPr lang="en-US" sz="1200" dirty="0">
                <a:latin typeface="Arial" panose="020B0604020202020204" pitchFamily="34" charset="0"/>
                <a:cs typeface="Arial" panose="020B0604020202020204" pitchFamily="34" charset="0"/>
                <a:sym typeface="Arial Bold"/>
              </a:rPr>
              <a:t>Training Coordinator ...</a:t>
            </a:r>
          </a:p>
          <a:p>
            <a:pPr algn="l" rtl="0" latinLnBrk="1" hangingPunct="0"/>
            <a:endParaRPr lang="en-US" sz="1200" b="1" dirty="0">
              <a:latin typeface="Arial" panose="020B0604020202020204" pitchFamily="34" charset="0"/>
              <a:cs typeface="Arial" panose="020B0604020202020204" pitchFamily="34" charset="0"/>
              <a:sym typeface="Arial Bold"/>
            </a:endParaRPr>
          </a:p>
        </p:txBody>
      </p:sp>
      <p:sp>
        <p:nvSpPr>
          <p:cNvPr id="7" name="CaixaDeTexto 6">
            <a:extLst>
              <a:ext uri="{FF2B5EF4-FFF2-40B4-BE49-F238E27FC236}">
                <a16:creationId xmlns:a16="http://schemas.microsoft.com/office/drawing/2014/main" id="{AF35E950-49EC-4C14-A066-3CBEE212933D}"/>
              </a:ext>
            </a:extLst>
          </p:cNvPr>
          <p:cNvSpPr txBox="1"/>
          <p:nvPr/>
        </p:nvSpPr>
        <p:spPr>
          <a:xfrm>
            <a:off x="1676400" y="2959099"/>
            <a:ext cx="1981200" cy="292386"/>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rtl="0" latinLnBrk="1" hangingPunct="0"/>
            <a:r>
              <a:rPr lang="en-US" sz="1300" b="1" kern="1200" dirty="0">
                <a:latin typeface="Arial" panose="020B0604020202020204" pitchFamily="34" charset="0"/>
                <a:cs typeface="Arial" panose="020B0604020202020204" pitchFamily="34" charset="0"/>
              </a:rPr>
              <a:t>Organization/Affiliation</a:t>
            </a:r>
          </a:p>
        </p:txBody>
      </p:sp>
      <p:graphicFrame>
        <p:nvGraphicFramePr>
          <p:cNvPr id="11" name="Tabela 10">
            <a:extLst>
              <a:ext uri="{FF2B5EF4-FFF2-40B4-BE49-F238E27FC236}">
                <a16:creationId xmlns:a16="http://schemas.microsoft.com/office/drawing/2014/main" id="{20DFEA08-05B1-43C3-BCDA-374A780591A8}"/>
              </a:ext>
            </a:extLst>
          </p:cNvPr>
          <p:cNvGraphicFramePr>
            <a:graphicFrameLocks noGrp="1"/>
          </p:cNvGraphicFramePr>
          <p:nvPr>
            <p:extLst>
              <p:ext uri="{D42A27DB-BD31-4B8C-83A1-F6EECF244321}">
                <p14:modId xmlns:p14="http://schemas.microsoft.com/office/powerpoint/2010/main" val="2880126605"/>
              </p:ext>
            </p:extLst>
          </p:nvPr>
        </p:nvGraphicFramePr>
        <p:xfrm>
          <a:off x="135976" y="3524874"/>
          <a:ext cx="5112116" cy="3215640"/>
        </p:xfrm>
        <a:graphic>
          <a:graphicData uri="http://schemas.openxmlformats.org/drawingml/2006/table">
            <a:tbl>
              <a:tblPr firstRow="1" bandRow="1">
                <a:tableStyleId>{5940675A-B579-460E-94D1-54222C63F5DA}</a:tableStyleId>
              </a:tblPr>
              <a:tblGrid>
                <a:gridCol w="2935841">
                  <a:extLst>
                    <a:ext uri="{9D8B030D-6E8A-4147-A177-3AD203B41FA5}">
                      <a16:colId xmlns:a16="http://schemas.microsoft.com/office/drawing/2014/main" val="3319992839"/>
                    </a:ext>
                  </a:extLst>
                </a:gridCol>
                <a:gridCol w="2176275">
                  <a:extLst>
                    <a:ext uri="{9D8B030D-6E8A-4147-A177-3AD203B41FA5}">
                      <a16:colId xmlns:a16="http://schemas.microsoft.com/office/drawing/2014/main" val="25353735"/>
                    </a:ext>
                  </a:extLst>
                </a:gridCol>
              </a:tblGrid>
              <a:tr h="3130237">
                <a:tc>
                  <a:txBody>
                    <a:bodyPr/>
                    <a:lstStyle/>
                    <a:p>
                      <a:pPr algn="l" rtl="0" latinLnBrk="1" hangingPunct="0"/>
                      <a:r>
                        <a:rPr lang="en-US" sz="900" dirty="0">
                          <a:solidFill>
                            <a:srgbClr val="002569"/>
                          </a:solidFill>
                          <a:latin typeface="Arial" panose="020B0604020202020204" pitchFamily="34" charset="0"/>
                          <a:cs typeface="Arial" panose="020B0604020202020204" pitchFamily="34" charset="0"/>
                        </a:rPr>
                        <a:t>Analytical Mechanics Associates</a:t>
                      </a:r>
                    </a:p>
                    <a:p>
                      <a:pPr algn="l" rtl="0" latinLnBrk="1" hangingPunct="0"/>
                      <a:r>
                        <a:rPr lang="en-US" sz="900" dirty="0">
                          <a:solidFill>
                            <a:srgbClr val="002569"/>
                          </a:solidFill>
                          <a:latin typeface="Arial" panose="020B0604020202020204" pitchFamily="34" charset="0"/>
                          <a:cs typeface="Arial" panose="020B0604020202020204" pitchFamily="34" charset="0"/>
                        </a:rPr>
                        <a:t>Analytical Mechanics Associates</a:t>
                      </a:r>
                    </a:p>
                    <a:p>
                      <a:pPr algn="l" rtl="0" latinLnBrk="1" hangingPunct="0"/>
                      <a:r>
                        <a:rPr lang="en-US" sz="900" dirty="0">
                          <a:solidFill>
                            <a:srgbClr val="002569"/>
                          </a:solidFill>
                          <a:latin typeface="Arial" panose="020B0604020202020204" pitchFamily="34" charset="0"/>
                          <a:cs typeface="Arial" panose="020B0604020202020204" pitchFamily="34" charset="0"/>
                        </a:rPr>
                        <a:t>BLB - Norwegian research and consulting company</a:t>
                      </a:r>
                    </a:p>
                    <a:p>
                      <a:pPr algn="l" rtl="0" latinLnBrk="1" hangingPunct="0"/>
                      <a:r>
                        <a:rPr lang="en-US" sz="900" dirty="0">
                          <a:solidFill>
                            <a:srgbClr val="002569"/>
                          </a:solidFill>
                          <a:latin typeface="Arial" panose="020B0604020202020204" pitchFamily="34" charset="0"/>
                          <a:cs typeface="Arial" panose="020B0604020202020204" pitchFamily="34" charset="0"/>
                        </a:rPr>
                        <a:t>Centre for Sustainable Development, University </a:t>
                      </a:r>
                    </a:p>
                    <a:p>
                      <a:pPr algn="l" rtl="0" latinLnBrk="1" hangingPunct="0"/>
                      <a:r>
                        <a:rPr lang="en-US" sz="900" dirty="0">
                          <a:solidFill>
                            <a:srgbClr val="002569"/>
                          </a:solidFill>
                          <a:latin typeface="Arial" panose="020B0604020202020204" pitchFamily="34" charset="0"/>
                          <a:cs typeface="Arial" panose="020B0604020202020204" pitchFamily="34" charset="0"/>
                        </a:rPr>
                        <a:t>of Ibadan</a:t>
                      </a:r>
                    </a:p>
                    <a:p>
                      <a:pPr algn="l" rtl="0" latinLnBrk="1" hangingPunct="0"/>
                      <a:r>
                        <a:rPr lang="en-US" sz="900" dirty="0">
                          <a:solidFill>
                            <a:srgbClr val="002569"/>
                          </a:solidFill>
                          <a:latin typeface="Arial" panose="020B0604020202020204" pitchFamily="34" charset="0"/>
                          <a:cs typeface="Arial" panose="020B0604020202020204" pitchFamily="34" charset="0"/>
                        </a:rPr>
                        <a:t>CONAE (Argentina Space Agency)</a:t>
                      </a:r>
                    </a:p>
                    <a:p>
                      <a:pPr algn="l" rtl="0" latinLnBrk="1" hangingPunct="0"/>
                      <a:r>
                        <a:rPr lang="en-US" sz="900" dirty="0">
                          <a:solidFill>
                            <a:srgbClr val="002569"/>
                          </a:solidFill>
                          <a:latin typeface="Arial" panose="020B0604020202020204" pitchFamily="34" charset="0"/>
                          <a:cs typeface="Arial" panose="020B0604020202020204" pitchFamily="34" charset="0"/>
                        </a:rPr>
                        <a:t>European Commission</a:t>
                      </a:r>
                    </a:p>
                    <a:p>
                      <a:pPr algn="l" rtl="0" latinLnBrk="1" hangingPunct="0"/>
                      <a:r>
                        <a:rPr lang="en-US" sz="900" dirty="0">
                          <a:solidFill>
                            <a:srgbClr val="002569"/>
                          </a:solidFill>
                          <a:latin typeface="Arial" panose="020B0604020202020204" pitchFamily="34" charset="0"/>
                          <a:cs typeface="Arial" panose="020B0604020202020204" pitchFamily="34" charset="0"/>
                        </a:rPr>
                        <a:t>Friedrich Schiller University</a:t>
                      </a:r>
                    </a:p>
                    <a:p>
                      <a:pPr algn="l" rtl="0" latinLnBrk="1" hangingPunct="0"/>
                      <a:r>
                        <a:rPr lang="en-US" sz="900" dirty="0">
                          <a:solidFill>
                            <a:srgbClr val="002569"/>
                          </a:solidFill>
                          <a:latin typeface="Arial" panose="020B0604020202020204" pitchFamily="34" charset="0"/>
                          <a:cs typeface="Arial" panose="020B0604020202020204" pitchFamily="34" charset="0"/>
                        </a:rPr>
                        <a:t>Ghent University</a:t>
                      </a:r>
                    </a:p>
                    <a:p>
                      <a:pPr algn="l" rtl="0" latinLnBrk="1" hangingPunct="0"/>
                      <a:r>
                        <a:rPr lang="en-US" sz="900" dirty="0">
                          <a:solidFill>
                            <a:srgbClr val="002569"/>
                          </a:solidFill>
                          <a:latin typeface="Arial" panose="020B0604020202020204" pitchFamily="34" charset="0"/>
                          <a:cs typeface="Arial" panose="020B0604020202020204" pitchFamily="34" charset="0"/>
                        </a:rPr>
                        <a:t>Immigration and Refugee Protection Act - IWOPA</a:t>
                      </a:r>
                    </a:p>
                    <a:p>
                      <a:pPr algn="l" rtl="0" latinLnBrk="1" hangingPunct="0"/>
                      <a:r>
                        <a:rPr lang="en-US" sz="900" dirty="0">
                          <a:solidFill>
                            <a:srgbClr val="002569"/>
                          </a:solidFill>
                          <a:latin typeface="Arial" panose="020B0604020202020204" pitchFamily="34" charset="0"/>
                          <a:cs typeface="Arial" panose="020B0604020202020204" pitchFamily="34" charset="0"/>
                        </a:rPr>
                        <a:t>International Consultant</a:t>
                      </a:r>
                    </a:p>
                    <a:p>
                      <a:pPr algn="l" rtl="0" latinLnBrk="1" hangingPunct="0"/>
                      <a:r>
                        <a:rPr lang="en-US" sz="900" dirty="0">
                          <a:solidFill>
                            <a:srgbClr val="002569"/>
                          </a:solidFill>
                          <a:latin typeface="Arial" panose="020B0604020202020204" pitchFamily="34" charset="0"/>
                          <a:cs typeface="Arial" panose="020B0604020202020204" pitchFamily="34" charset="0"/>
                        </a:rPr>
                        <a:t>International </a:t>
                      </a:r>
                      <a:r>
                        <a:rPr lang="en-US" sz="900" dirty="0" err="1">
                          <a:solidFill>
                            <a:srgbClr val="002569"/>
                          </a:solidFill>
                          <a:latin typeface="Arial" panose="020B0604020202020204" pitchFamily="34" charset="0"/>
                          <a:cs typeface="Arial" panose="020B0604020202020204" pitchFamily="34" charset="0"/>
                        </a:rPr>
                        <a:t>Labour</a:t>
                      </a:r>
                      <a:r>
                        <a:rPr lang="en-US" sz="900" dirty="0">
                          <a:solidFill>
                            <a:srgbClr val="002569"/>
                          </a:solidFill>
                          <a:latin typeface="Arial" panose="020B0604020202020204" pitchFamily="34" charset="0"/>
                          <a:cs typeface="Arial" panose="020B0604020202020204" pitchFamily="34" charset="0"/>
                        </a:rPr>
                        <a:t> Organization - ILO </a:t>
                      </a:r>
                    </a:p>
                    <a:p>
                      <a:pPr algn="l" rtl="0" latinLnBrk="1" hangingPunct="0"/>
                      <a:r>
                        <a:rPr lang="en-US" sz="900" dirty="0">
                          <a:solidFill>
                            <a:srgbClr val="002569"/>
                          </a:solidFill>
                          <a:latin typeface="Arial" panose="020B0604020202020204" pitchFamily="34" charset="0"/>
                          <a:cs typeface="Arial" panose="020B0604020202020204" pitchFamily="34" charset="0"/>
                        </a:rPr>
                        <a:t>Knowledge Management for Development (KM4Dev)</a:t>
                      </a:r>
                    </a:p>
                    <a:p>
                      <a:pPr marL="0" marR="0" lvl="0" indent="0" algn="l" defTabSz="457200" rtl="0" eaLnBrk="1" fontAlgn="auto" latinLnBrk="1" hangingPunct="0">
                        <a:lnSpc>
                          <a:spcPct val="100000"/>
                        </a:lnSpc>
                        <a:spcBef>
                          <a:spcPts val="600"/>
                        </a:spcBef>
                        <a:spcAft>
                          <a:spcPts val="0"/>
                        </a:spcAft>
                        <a:buClrTx/>
                        <a:buSzTx/>
                        <a:buFontTx/>
                        <a:buNone/>
                        <a:tabLst/>
                        <a:defRPr/>
                      </a:pPr>
                      <a:r>
                        <a:rPr lang="en-US" sz="900" dirty="0">
                          <a:solidFill>
                            <a:srgbClr val="002569"/>
                          </a:solidFill>
                          <a:latin typeface="Arial" panose="020B0604020202020204" pitchFamily="34" charset="0"/>
                          <a:cs typeface="Arial" panose="020B0604020202020204" pitchFamily="34" charset="0"/>
                        </a:rPr>
                        <a:t>London School of Economics and Political Science</a:t>
                      </a:r>
                    </a:p>
                  </a:txBody>
                  <a:tcPr/>
                </a:tc>
                <a:tc>
                  <a:txBody>
                    <a:bodyPr/>
                    <a:lstStyle/>
                    <a:p>
                      <a:pPr algn="l" rtl="0" latinLnBrk="1" hangingPunct="0"/>
                      <a:r>
                        <a:rPr lang="en-US" sz="900" dirty="0">
                          <a:solidFill>
                            <a:srgbClr val="002569"/>
                          </a:solidFill>
                          <a:latin typeface="Arial" panose="020B0604020202020204" pitchFamily="34" charset="0"/>
                          <a:cs typeface="Arial" panose="020B0604020202020204" pitchFamily="34" charset="0"/>
                        </a:rPr>
                        <a:t>NASA</a:t>
                      </a:r>
                    </a:p>
                    <a:p>
                      <a:pPr algn="l" rtl="0" latinLnBrk="1" hangingPunct="0"/>
                      <a:r>
                        <a:rPr lang="en-US" sz="900" dirty="0">
                          <a:solidFill>
                            <a:srgbClr val="002569"/>
                          </a:solidFill>
                          <a:latin typeface="Arial" panose="020B0604020202020204" pitchFamily="34" charset="0"/>
                          <a:cs typeface="Arial" panose="020B0604020202020204" pitchFamily="34" charset="0"/>
                        </a:rPr>
                        <a:t>NASA ARSET</a:t>
                      </a:r>
                      <a:endParaRPr lang="pt-BR" sz="900" dirty="0">
                        <a:solidFill>
                          <a:srgbClr val="002569"/>
                        </a:solidFill>
                        <a:latin typeface="Arial" panose="020B0604020202020204" pitchFamily="34" charset="0"/>
                        <a:cs typeface="Arial" panose="020B0604020202020204" pitchFamily="34" charset="0"/>
                      </a:endParaRPr>
                    </a:p>
                    <a:p>
                      <a:pPr algn="l" rtl="0" latinLnBrk="1" hangingPunct="0"/>
                      <a:r>
                        <a:rPr lang="en-US" sz="900" dirty="0">
                          <a:solidFill>
                            <a:srgbClr val="002569"/>
                          </a:solidFill>
                          <a:latin typeface="Arial" panose="020B0604020202020204" pitchFamily="34" charset="0"/>
                          <a:cs typeface="Arial" panose="020B0604020202020204" pitchFamily="34" charset="0"/>
                        </a:rPr>
                        <a:t>National GEO Board</a:t>
                      </a:r>
                    </a:p>
                    <a:p>
                      <a:pPr algn="l" rtl="0" latinLnBrk="1" hangingPunct="0"/>
                      <a:r>
                        <a:rPr lang="en-US" sz="900" dirty="0">
                          <a:solidFill>
                            <a:srgbClr val="002569"/>
                          </a:solidFill>
                          <a:latin typeface="Arial" panose="020B0604020202020204" pitchFamily="34" charset="0"/>
                          <a:cs typeface="Arial" panose="020B0604020202020204" pitchFamily="34" charset="0"/>
                        </a:rPr>
                        <a:t>National Museum Zoological Garden</a:t>
                      </a:r>
                    </a:p>
                    <a:p>
                      <a:pPr algn="l" rtl="0" latinLnBrk="1" hangingPunct="0"/>
                      <a:r>
                        <a:rPr lang="en-US" sz="900" dirty="0">
                          <a:solidFill>
                            <a:srgbClr val="002569"/>
                          </a:solidFill>
                          <a:latin typeface="Arial" panose="020B0604020202020204" pitchFamily="34" charset="0"/>
                          <a:cs typeface="Arial" panose="020B0604020202020204" pitchFamily="34" charset="0"/>
                        </a:rPr>
                        <a:t>NextGen Africa  Initiative  </a:t>
                      </a:r>
                    </a:p>
                    <a:p>
                      <a:pPr algn="l" rtl="0" latinLnBrk="1" hangingPunct="0"/>
                      <a:r>
                        <a:rPr lang="en-US" sz="900" dirty="0">
                          <a:solidFill>
                            <a:srgbClr val="002569"/>
                          </a:solidFill>
                          <a:latin typeface="Arial" panose="020B0604020202020204" pitchFamily="34" charset="0"/>
                          <a:cs typeface="Arial" panose="020B0604020202020204" pitchFamily="34" charset="0"/>
                        </a:rPr>
                        <a:t>Office of the Prime Minister Bahamas</a:t>
                      </a:r>
                    </a:p>
                    <a:p>
                      <a:pPr algn="l" rtl="0" latinLnBrk="1" hangingPunct="0"/>
                      <a:r>
                        <a:rPr lang="en-US" sz="900" dirty="0">
                          <a:solidFill>
                            <a:srgbClr val="002569"/>
                          </a:solidFill>
                          <a:latin typeface="Arial" panose="020B0604020202020204" pitchFamily="34" charset="0"/>
                          <a:cs typeface="Arial" panose="020B0604020202020204" pitchFamily="34" charset="0"/>
                        </a:rPr>
                        <a:t>RBI</a:t>
                      </a:r>
                    </a:p>
                    <a:p>
                      <a:pPr algn="l" rtl="0" latinLnBrk="1" hangingPunct="0"/>
                      <a:r>
                        <a:rPr lang="en-US" sz="900" dirty="0">
                          <a:solidFill>
                            <a:srgbClr val="002569"/>
                          </a:solidFill>
                          <a:latin typeface="Arial" panose="020B0604020202020204" pitchFamily="34" charset="0"/>
                          <a:cs typeface="Arial" panose="020B0604020202020204" pitchFamily="34" charset="0"/>
                        </a:rPr>
                        <a:t>SAC/ISRO</a:t>
                      </a:r>
                    </a:p>
                    <a:p>
                      <a:pPr algn="l" rtl="0" latinLnBrk="1" hangingPunct="0"/>
                      <a:r>
                        <a:rPr lang="en-US" sz="900" dirty="0">
                          <a:solidFill>
                            <a:srgbClr val="002569"/>
                          </a:solidFill>
                          <a:latin typeface="Arial" panose="020B0604020202020204" pitchFamily="34" charset="0"/>
                          <a:cs typeface="Arial" panose="020B0604020202020204" pitchFamily="34" charset="0"/>
                        </a:rPr>
                        <a:t>Taraba State University</a:t>
                      </a:r>
                    </a:p>
                    <a:p>
                      <a:pPr algn="l" rtl="0" latinLnBrk="1" hangingPunct="0"/>
                      <a:r>
                        <a:rPr lang="en-US" sz="900" dirty="0">
                          <a:solidFill>
                            <a:srgbClr val="002569"/>
                          </a:solidFill>
                          <a:latin typeface="Arial" panose="020B0604020202020204" pitchFamily="34" charset="0"/>
                          <a:cs typeface="Arial" panose="020B0604020202020204" pitchFamily="34" charset="0"/>
                        </a:rPr>
                        <a:t>Telespazio VEGA UK</a:t>
                      </a:r>
                    </a:p>
                    <a:p>
                      <a:pPr algn="l" rtl="0" latinLnBrk="1" hangingPunct="0"/>
                      <a:r>
                        <a:rPr lang="en-US" sz="900" dirty="0">
                          <a:solidFill>
                            <a:srgbClr val="002569"/>
                          </a:solidFill>
                          <a:latin typeface="Arial" panose="020B0604020202020204" pitchFamily="34" charset="0"/>
                          <a:cs typeface="Arial" panose="020B0604020202020204" pitchFamily="34" charset="0"/>
                        </a:rPr>
                        <a:t>Universidad Rafael </a:t>
                      </a:r>
                      <a:r>
                        <a:rPr lang="en-US" sz="900" dirty="0" err="1">
                          <a:solidFill>
                            <a:srgbClr val="002569"/>
                          </a:solidFill>
                          <a:latin typeface="Arial" panose="020B0604020202020204" pitchFamily="34" charset="0"/>
                          <a:cs typeface="Arial" panose="020B0604020202020204" pitchFamily="34" charset="0"/>
                        </a:rPr>
                        <a:t>Landivar</a:t>
                      </a:r>
                      <a:endParaRPr lang="en-US" sz="900" dirty="0">
                        <a:solidFill>
                          <a:srgbClr val="002569"/>
                        </a:solidFill>
                        <a:latin typeface="Arial" panose="020B0604020202020204" pitchFamily="34" charset="0"/>
                        <a:cs typeface="Arial" panose="020B0604020202020204" pitchFamily="34" charset="0"/>
                      </a:endParaRPr>
                    </a:p>
                    <a:p>
                      <a:pPr algn="l" rtl="0" latinLnBrk="1" hangingPunct="0"/>
                      <a:r>
                        <a:rPr lang="en-US" sz="900" dirty="0">
                          <a:solidFill>
                            <a:srgbClr val="002569"/>
                          </a:solidFill>
                          <a:latin typeface="Arial" panose="020B0604020202020204" pitchFamily="34" charset="0"/>
                          <a:cs typeface="Arial" panose="020B0604020202020204" pitchFamily="34" charset="0"/>
                        </a:rPr>
                        <a:t>University of Nottingham </a:t>
                      </a:r>
                    </a:p>
                    <a:p>
                      <a:pPr algn="l" rtl="0" latinLnBrk="1" hangingPunct="0"/>
                      <a:r>
                        <a:rPr lang="en-US" sz="900" dirty="0">
                          <a:solidFill>
                            <a:srgbClr val="002569"/>
                          </a:solidFill>
                          <a:latin typeface="Arial" panose="020B0604020202020204" pitchFamily="34" charset="0"/>
                          <a:cs typeface="Arial" panose="020B0604020202020204" pitchFamily="34" charset="0"/>
                        </a:rPr>
                        <a:t>University of Santa Maria</a:t>
                      </a:r>
                    </a:p>
                    <a:p>
                      <a:pPr algn="l" rtl="0" latinLnBrk="1" hangingPunct="0"/>
                      <a:r>
                        <a:rPr lang="en-US" sz="900" dirty="0">
                          <a:solidFill>
                            <a:srgbClr val="002569"/>
                          </a:solidFill>
                          <a:latin typeface="Arial" panose="020B0604020202020204" pitchFamily="34" charset="0"/>
                          <a:cs typeface="Arial" panose="020B0604020202020204" pitchFamily="34" charset="0"/>
                        </a:rPr>
                        <a:t>University of Tokyo</a:t>
                      </a:r>
                    </a:p>
                    <a:p>
                      <a:pPr algn="l" rtl="0" latinLnBrk="1" hangingPunct="0"/>
                      <a:r>
                        <a:rPr lang="en-US" sz="900" dirty="0">
                          <a:solidFill>
                            <a:srgbClr val="002569"/>
                          </a:solidFill>
                          <a:latin typeface="Arial" panose="020B0604020202020204" pitchFamily="34" charset="0"/>
                          <a:cs typeface="Arial" panose="020B0604020202020204" pitchFamily="34" charset="0"/>
                        </a:rPr>
                        <a:t>USGS</a:t>
                      </a:r>
                      <a:endParaRPr lang="pt-BR" sz="900" dirty="0">
                        <a:solidFill>
                          <a:srgbClr val="002569"/>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7138122"/>
                  </a:ext>
                </a:extLst>
              </a:tr>
            </a:tbl>
          </a:graphicData>
        </a:graphic>
      </p:graphicFrame>
    </p:spTree>
    <p:extLst>
      <p:ext uri="{BB962C8B-B14F-4D97-AF65-F5344CB8AC3E}">
        <p14:creationId xmlns:p14="http://schemas.microsoft.com/office/powerpoint/2010/main" val="310650276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DA1357-4063-1B47-BEBA-79E29191CDF2}"/>
              </a:ext>
            </a:extLst>
          </p:cNvPr>
          <p:cNvSpPr>
            <a:spLocks noGrp="1"/>
          </p:cNvSpPr>
          <p:nvPr>
            <p:ph sz="quarter" idx="10"/>
          </p:nvPr>
        </p:nvSpPr>
        <p:spPr>
          <a:xfrm>
            <a:off x="152400" y="1372169"/>
            <a:ext cx="4172317" cy="1030397"/>
          </a:xfrm>
        </p:spPr>
        <p:txBody>
          <a:bodyPr/>
          <a:lstStyle/>
          <a:p>
            <a:pPr>
              <a:buFont typeface="Wingdings" pitchFamily="2" charset="2"/>
              <a:buChar char="§"/>
            </a:pPr>
            <a:r>
              <a:rPr lang="en-US" sz="1400" dirty="0">
                <a:hlinkClick r:id="rId3"/>
              </a:rPr>
              <a:t>https://goo.gl/forms/K21js8kOvzg6yArl2</a:t>
            </a:r>
          </a:p>
          <a:p>
            <a:pPr>
              <a:buFont typeface="Wingdings" pitchFamily="2" charset="2"/>
              <a:buChar char="§"/>
            </a:pPr>
            <a:endParaRPr lang="en-US" sz="1400" dirty="0"/>
          </a:p>
          <a:p>
            <a:pPr>
              <a:buFont typeface="Wingdings" pitchFamily="2" charset="2"/>
              <a:buChar char="§"/>
            </a:pPr>
            <a:r>
              <a:rPr lang="en-US" sz="1400" dirty="0"/>
              <a:t>8 Responses (after 3 </a:t>
            </a:r>
            <a:r>
              <a:rPr lang="en-US" sz="1400" dirty="0" err="1"/>
              <a:t>remiders</a:t>
            </a:r>
            <a:r>
              <a:rPr lang="en-US" sz="1400" dirty="0"/>
              <a:t>…)</a:t>
            </a:r>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br>
              <a:rPr lang="en-US" sz="1200" dirty="0"/>
            </a:br>
            <a:endParaRPr lang="en-US" sz="1200" dirty="0"/>
          </a:p>
          <a:p>
            <a:endParaRPr lang="en-US" sz="1200" dirty="0"/>
          </a:p>
        </p:txBody>
      </p:sp>
      <p:sp>
        <p:nvSpPr>
          <p:cNvPr id="3" name="Content Placeholder 2">
            <a:extLst>
              <a:ext uri="{FF2B5EF4-FFF2-40B4-BE49-F238E27FC236}">
                <a16:creationId xmlns:a16="http://schemas.microsoft.com/office/drawing/2014/main" id="{06F0A11A-DA82-334D-A042-3B37A5907BB2}"/>
              </a:ext>
            </a:extLst>
          </p:cNvPr>
          <p:cNvSpPr>
            <a:spLocks noGrp="1"/>
          </p:cNvSpPr>
          <p:nvPr>
            <p:ph sz="quarter" idx="11"/>
          </p:nvPr>
        </p:nvSpPr>
        <p:spPr>
          <a:xfrm>
            <a:off x="2057400" y="185248"/>
            <a:ext cx="4953000" cy="828729"/>
          </a:xfrm>
        </p:spPr>
        <p:txBody>
          <a:bodyPr/>
          <a:lstStyle/>
          <a:p>
            <a:r>
              <a:rPr lang="en-US" dirty="0"/>
              <a:t>SDG Awareness Webinar</a:t>
            </a:r>
          </a:p>
          <a:p>
            <a:pPr algn="ctr"/>
            <a:r>
              <a:rPr lang="en-US" dirty="0"/>
              <a:t>Feedback Survey </a:t>
            </a:r>
          </a:p>
        </p:txBody>
      </p:sp>
      <p:pic>
        <p:nvPicPr>
          <p:cNvPr id="5" name="Picture 2" descr="Forms response chart. Question title: 10- If YES, please specify:. Number of responses: .">
            <a:extLst>
              <a:ext uri="{FF2B5EF4-FFF2-40B4-BE49-F238E27FC236}">
                <a16:creationId xmlns:a16="http://schemas.microsoft.com/office/drawing/2014/main" id="{29A3595B-0C9F-C04C-83C5-A02E0ACA99AB}"/>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3924300" y="5287149"/>
            <a:ext cx="5029200" cy="1494651"/>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ECAFBBF2-2602-AF4B-9BC3-89B9FCDA920D}"/>
              </a:ext>
            </a:extLst>
          </p:cNvPr>
          <p:cNvSpPr txBox="1"/>
          <p:nvPr/>
        </p:nvSpPr>
        <p:spPr>
          <a:xfrm>
            <a:off x="3924300" y="4724400"/>
            <a:ext cx="5029200" cy="553996"/>
          </a:xfrm>
          <a:prstGeom prst="rect">
            <a:avLst/>
          </a:prstGeom>
          <a:solidFill>
            <a:schemeClr val="bg1"/>
          </a:solidFill>
          <a:ln w="12700" cap="flat">
            <a:noFill/>
            <a:miter lim="400000"/>
          </a:ln>
          <a:effectLst>
            <a:outerShdw blurRad="50800" dist="38100" dir="8100000" algn="tr" rotWithShape="0">
              <a:prstClr val="black">
                <a:alpha val="40000"/>
              </a:prst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2569"/>
                </a:solidFill>
                <a:effectLst/>
                <a:uFillTx/>
              </a:rPr>
              <a:t>Are you interested in receiving additional trainings on SDG topics, including general awareness as well as trainings to develop elementary and/or advanced skills with </a:t>
            </a:r>
            <a:r>
              <a:rPr kumimoji="0" lang="en-US" sz="1000" b="0" i="0" u="none" strike="noStrike" cap="none" spc="0" normalizeH="0" baseline="0" dirty="0" err="1">
                <a:ln>
                  <a:noFill/>
                </a:ln>
                <a:solidFill>
                  <a:srgbClr val="002569"/>
                </a:solidFill>
                <a:effectLst/>
                <a:uFillTx/>
              </a:rPr>
              <a:t>specifc</a:t>
            </a:r>
            <a:r>
              <a:rPr kumimoji="0" lang="en-US" sz="1000" b="0" i="0" u="none" strike="noStrike" cap="none" spc="0" normalizeH="0" baseline="0" dirty="0">
                <a:ln>
                  <a:noFill/>
                </a:ln>
                <a:solidFill>
                  <a:srgbClr val="002569"/>
                </a:solidFill>
                <a:effectLst/>
                <a:uFillTx/>
              </a:rPr>
              <a:t> </a:t>
            </a:r>
          </a:p>
          <a:p>
            <a:pPr marL="0" marR="0" indent="0" algn="l" defTabSz="4572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2569"/>
                </a:solidFill>
                <a:effectLst/>
                <a:uFillTx/>
              </a:rPr>
              <a:t>SDG targets/ indicators? </a:t>
            </a:r>
          </a:p>
        </p:txBody>
      </p:sp>
      <p:pic>
        <p:nvPicPr>
          <p:cNvPr id="9" name="Picture 2" descr="Forms response chart. Question title: 8- Your overall rating of the webinar session you participated.. Number of responses: 8 responses.">
            <a:extLst>
              <a:ext uri="{FF2B5EF4-FFF2-40B4-BE49-F238E27FC236}">
                <a16:creationId xmlns:a16="http://schemas.microsoft.com/office/drawing/2014/main" id="{74840AAF-4066-D74F-A14C-12D616498713}"/>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a:off x="5803280" y="2911151"/>
            <a:ext cx="3124200" cy="1519305"/>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2F822980-653C-4548-80B8-2ECDD62F73FE}"/>
              </a:ext>
            </a:extLst>
          </p:cNvPr>
          <p:cNvSpPr txBox="1"/>
          <p:nvPr/>
        </p:nvSpPr>
        <p:spPr>
          <a:xfrm>
            <a:off x="4054398" y="3360397"/>
            <a:ext cx="1470102" cy="400108"/>
          </a:xfrm>
          <a:prstGeom prst="rect">
            <a:avLst/>
          </a:prstGeom>
          <a:solidFill>
            <a:schemeClr val="bg1"/>
          </a:solidFill>
          <a:ln w="12700" cap="flat">
            <a:noFill/>
            <a:miter lim="400000"/>
          </a:ln>
          <a:effectLst>
            <a:outerShdw blurRad="50800" dist="38100" dir="8100000" algn="tr" rotWithShape="0">
              <a:prstClr val="black">
                <a:alpha val="40000"/>
              </a:prst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4572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2569"/>
                </a:solidFill>
                <a:effectLst/>
                <a:uFillTx/>
              </a:rPr>
              <a:t>Your overall rating of the webinar session</a:t>
            </a:r>
          </a:p>
        </p:txBody>
      </p:sp>
      <p:pic>
        <p:nvPicPr>
          <p:cNvPr id="12" name="Picture 2" descr="Forms response chart. Question title: Organization/Affiliation. Number of responses: 8 responses.">
            <a:extLst>
              <a:ext uri="{FF2B5EF4-FFF2-40B4-BE49-F238E27FC236}">
                <a16:creationId xmlns:a16="http://schemas.microsoft.com/office/drawing/2014/main" id="{1AA3B9B5-92AC-A74A-827A-FA1A8CE43CC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61796" y="3435717"/>
            <a:ext cx="3619500" cy="1131499"/>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3" name="Picture 2" descr="Forms response chart. Question title: Country . Number of responses: 8 responses.">
            <a:extLst>
              <a:ext uri="{FF2B5EF4-FFF2-40B4-BE49-F238E27FC236}">
                <a16:creationId xmlns:a16="http://schemas.microsoft.com/office/drawing/2014/main" id="{89BFBF25-D487-3948-B650-E368EFD43903}"/>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a:stretch/>
        </p:blipFill>
        <p:spPr bwMode="auto">
          <a:xfrm>
            <a:off x="52138" y="5419237"/>
            <a:ext cx="3619500" cy="1371048"/>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6" name="Picture 2" descr="Forms response chart. Question title: 4- Learning materials:. Number of responses: 8 responses.">
            <a:extLst>
              <a:ext uri="{FF2B5EF4-FFF2-40B4-BE49-F238E27FC236}">
                <a16:creationId xmlns:a16="http://schemas.microsoft.com/office/drawing/2014/main" id="{C86195A7-2C9F-8D42-9C76-8C71BF72FC5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a:stretch/>
        </p:blipFill>
        <p:spPr bwMode="auto">
          <a:xfrm>
            <a:off x="4953000" y="1282551"/>
            <a:ext cx="3173364" cy="1556692"/>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7" name="TextBox 16">
            <a:extLst>
              <a:ext uri="{FF2B5EF4-FFF2-40B4-BE49-F238E27FC236}">
                <a16:creationId xmlns:a16="http://schemas.microsoft.com/office/drawing/2014/main" id="{D0C3B18A-17AD-9B43-9D9E-A8CA9142A76F}"/>
              </a:ext>
            </a:extLst>
          </p:cNvPr>
          <p:cNvSpPr txBox="1"/>
          <p:nvPr/>
        </p:nvSpPr>
        <p:spPr>
          <a:xfrm>
            <a:off x="8458200" y="1746597"/>
            <a:ext cx="685800" cy="400108"/>
          </a:xfrm>
          <a:prstGeom prst="rect">
            <a:avLst/>
          </a:prstGeom>
          <a:solidFill>
            <a:schemeClr val="bg1"/>
          </a:solidFill>
          <a:ln w="12700" cap="flat">
            <a:noFill/>
            <a:miter lim="400000"/>
          </a:ln>
          <a:effectLst>
            <a:outerShdw blurRad="50800" dist="38100" dir="8100000" algn="tr" rotWithShape="0">
              <a:prstClr val="black">
                <a:alpha val="40000"/>
              </a:prst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2569"/>
                </a:solidFill>
                <a:effectLst/>
                <a:uFillTx/>
              </a:rPr>
              <a:t>Learning </a:t>
            </a:r>
          </a:p>
          <a:p>
            <a:pPr marL="0" marR="0" indent="0" algn="l" defTabSz="4572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2569"/>
                </a:solidFill>
                <a:effectLst/>
                <a:uFillTx/>
              </a:rPr>
              <a:t>Materials </a:t>
            </a:r>
          </a:p>
        </p:txBody>
      </p:sp>
      <p:sp>
        <p:nvSpPr>
          <p:cNvPr id="20" name="TextBox 19">
            <a:extLst>
              <a:ext uri="{FF2B5EF4-FFF2-40B4-BE49-F238E27FC236}">
                <a16:creationId xmlns:a16="http://schemas.microsoft.com/office/drawing/2014/main" id="{0F1429E5-D6BD-724A-A95F-D6F8A1E34670}"/>
              </a:ext>
            </a:extLst>
          </p:cNvPr>
          <p:cNvSpPr txBox="1"/>
          <p:nvPr/>
        </p:nvSpPr>
        <p:spPr>
          <a:xfrm>
            <a:off x="61796" y="4560499"/>
            <a:ext cx="3619500" cy="457200"/>
          </a:xfrm>
          <a:prstGeom prst="rect">
            <a:avLst/>
          </a:pr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
        <p:nvSpPr>
          <p:cNvPr id="21" name="TextBox 20">
            <a:extLst>
              <a:ext uri="{FF2B5EF4-FFF2-40B4-BE49-F238E27FC236}">
                <a16:creationId xmlns:a16="http://schemas.microsoft.com/office/drawing/2014/main" id="{40228E7C-85CF-354A-84F1-F9CF4FF3A5A6}"/>
              </a:ext>
            </a:extLst>
          </p:cNvPr>
          <p:cNvSpPr txBox="1"/>
          <p:nvPr/>
        </p:nvSpPr>
        <p:spPr>
          <a:xfrm>
            <a:off x="152400" y="4572000"/>
            <a:ext cx="838200" cy="276997"/>
          </a:xfrm>
          <a:prstGeom prst="rect">
            <a:avLst/>
          </a:pr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600" b="0" i="0" u="none" strike="noStrike" cap="none" spc="0" normalizeH="0" baseline="0" dirty="0">
                <a:ln>
                  <a:noFill/>
                </a:ln>
                <a:solidFill>
                  <a:schemeClr val="tx1"/>
                </a:solidFill>
                <a:effectLst/>
                <a:uFillTx/>
              </a:rPr>
              <a:t>Analytical Mechanics Associates </a:t>
            </a:r>
          </a:p>
        </p:txBody>
      </p:sp>
      <p:sp>
        <p:nvSpPr>
          <p:cNvPr id="22" name="TextBox 21">
            <a:extLst>
              <a:ext uri="{FF2B5EF4-FFF2-40B4-BE49-F238E27FC236}">
                <a16:creationId xmlns:a16="http://schemas.microsoft.com/office/drawing/2014/main" id="{580BED9E-0F85-7443-97A9-9881038FCC4E}"/>
              </a:ext>
            </a:extLst>
          </p:cNvPr>
          <p:cNvSpPr txBox="1"/>
          <p:nvPr/>
        </p:nvSpPr>
        <p:spPr>
          <a:xfrm>
            <a:off x="914400" y="4563776"/>
            <a:ext cx="533400" cy="369330"/>
          </a:xfrm>
          <a:prstGeom prst="rect">
            <a:avLst/>
          </a:pr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600" b="0" i="0" u="none" strike="noStrike" cap="none" spc="0" normalizeH="0" baseline="0" dirty="0">
                <a:ln>
                  <a:noFill/>
                </a:ln>
                <a:solidFill>
                  <a:schemeClr val="tx1"/>
                </a:solidFill>
                <a:effectLst/>
                <a:uFillTx/>
              </a:rPr>
              <a:t>European </a:t>
            </a:r>
          </a:p>
          <a:p>
            <a:pPr marL="0" marR="0" indent="0" algn="l" defTabSz="457200" rtl="0" fontAlgn="auto" latinLnBrk="1" hangingPunct="0">
              <a:lnSpc>
                <a:spcPct val="100000"/>
              </a:lnSpc>
              <a:spcBef>
                <a:spcPts val="0"/>
              </a:spcBef>
              <a:spcAft>
                <a:spcPts val="0"/>
              </a:spcAft>
              <a:buClrTx/>
              <a:buSzTx/>
              <a:buFontTx/>
              <a:buNone/>
              <a:tabLst/>
            </a:pPr>
            <a:r>
              <a:rPr kumimoji="0" lang="en-US" sz="600" b="0" i="0" u="none" strike="noStrike" cap="none" spc="0" normalizeH="0" baseline="0" dirty="0">
                <a:ln>
                  <a:noFill/>
                </a:ln>
                <a:solidFill>
                  <a:schemeClr val="tx1"/>
                </a:solidFill>
                <a:effectLst/>
                <a:uFillTx/>
              </a:rPr>
              <a:t>Commission- Copernicus </a:t>
            </a:r>
          </a:p>
        </p:txBody>
      </p:sp>
      <p:sp>
        <p:nvSpPr>
          <p:cNvPr id="23" name="TextBox 22">
            <a:extLst>
              <a:ext uri="{FF2B5EF4-FFF2-40B4-BE49-F238E27FC236}">
                <a16:creationId xmlns:a16="http://schemas.microsoft.com/office/drawing/2014/main" id="{2240EFF8-5842-6549-9AAB-3BFB53C047B7}"/>
              </a:ext>
            </a:extLst>
          </p:cNvPr>
          <p:cNvSpPr txBox="1"/>
          <p:nvPr/>
        </p:nvSpPr>
        <p:spPr>
          <a:xfrm>
            <a:off x="1386004" y="4572000"/>
            <a:ext cx="609600" cy="184664"/>
          </a:xfrm>
          <a:prstGeom prst="rect">
            <a:avLst/>
          </a:pr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600" b="0" i="0" u="none" strike="noStrike" cap="none" spc="0" normalizeH="0" baseline="0" dirty="0">
                <a:ln>
                  <a:noFill/>
                </a:ln>
                <a:solidFill>
                  <a:schemeClr val="tx1"/>
                </a:solidFill>
                <a:effectLst/>
                <a:uFillTx/>
              </a:rPr>
              <a:t>NASA ARSET </a:t>
            </a:r>
          </a:p>
        </p:txBody>
      </p:sp>
      <p:sp>
        <p:nvSpPr>
          <p:cNvPr id="26" name="TextBox 25">
            <a:extLst>
              <a:ext uri="{FF2B5EF4-FFF2-40B4-BE49-F238E27FC236}">
                <a16:creationId xmlns:a16="http://schemas.microsoft.com/office/drawing/2014/main" id="{2A479088-37F8-0948-813B-C2ADAAAEA942}"/>
              </a:ext>
            </a:extLst>
          </p:cNvPr>
          <p:cNvSpPr txBox="1"/>
          <p:nvPr/>
        </p:nvSpPr>
        <p:spPr>
          <a:xfrm>
            <a:off x="1690804" y="4710498"/>
            <a:ext cx="745041" cy="276997"/>
          </a:xfrm>
          <a:prstGeom prst="rect">
            <a:avLst/>
          </a:pr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600" b="0" i="0" u="none" strike="noStrike" cap="none" spc="0" normalizeH="0" baseline="0" dirty="0">
                <a:ln>
                  <a:noFill/>
                </a:ln>
                <a:solidFill>
                  <a:schemeClr val="tx1"/>
                </a:solidFill>
                <a:effectLst/>
                <a:uFillTx/>
              </a:rPr>
              <a:t>National Museum </a:t>
            </a:r>
          </a:p>
          <a:p>
            <a:pPr marL="0" marR="0" indent="0" algn="l" defTabSz="457200" rtl="0" fontAlgn="auto" latinLnBrk="1" hangingPunct="0">
              <a:lnSpc>
                <a:spcPct val="100000"/>
              </a:lnSpc>
              <a:spcBef>
                <a:spcPts val="0"/>
              </a:spcBef>
              <a:spcAft>
                <a:spcPts val="0"/>
              </a:spcAft>
              <a:buClrTx/>
              <a:buSzTx/>
              <a:buFontTx/>
              <a:buNone/>
              <a:tabLst/>
            </a:pPr>
            <a:r>
              <a:rPr kumimoji="0" lang="en-US" sz="600" b="0" i="0" u="none" strike="noStrike" cap="none" spc="0" normalizeH="0" baseline="0" dirty="0">
                <a:ln>
                  <a:noFill/>
                </a:ln>
                <a:solidFill>
                  <a:schemeClr val="tx1"/>
                </a:solidFill>
                <a:effectLst/>
                <a:uFillTx/>
              </a:rPr>
              <a:t>Zoological Garden </a:t>
            </a:r>
          </a:p>
        </p:txBody>
      </p:sp>
      <p:sp>
        <p:nvSpPr>
          <p:cNvPr id="27" name="TextBox 26">
            <a:extLst>
              <a:ext uri="{FF2B5EF4-FFF2-40B4-BE49-F238E27FC236}">
                <a16:creationId xmlns:a16="http://schemas.microsoft.com/office/drawing/2014/main" id="{3F011AFE-EC1E-9E46-AB6A-275EADC9FB17}"/>
              </a:ext>
            </a:extLst>
          </p:cNvPr>
          <p:cNvSpPr txBox="1"/>
          <p:nvPr/>
        </p:nvSpPr>
        <p:spPr>
          <a:xfrm>
            <a:off x="2294828" y="4539736"/>
            <a:ext cx="457200" cy="184664"/>
          </a:xfrm>
          <a:prstGeom prst="rect">
            <a:avLst/>
          </a:pr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600" b="0" i="0" u="none" strike="noStrike" cap="none" spc="0" normalizeH="0" baseline="0" dirty="0">
                <a:ln>
                  <a:noFill/>
                </a:ln>
                <a:solidFill>
                  <a:schemeClr val="tx1"/>
                </a:solidFill>
                <a:effectLst/>
                <a:uFillTx/>
              </a:rPr>
              <a:t>SAC ISRO</a:t>
            </a:r>
          </a:p>
        </p:txBody>
      </p:sp>
      <p:sp>
        <p:nvSpPr>
          <p:cNvPr id="29" name="TextBox 28">
            <a:extLst>
              <a:ext uri="{FF2B5EF4-FFF2-40B4-BE49-F238E27FC236}">
                <a16:creationId xmlns:a16="http://schemas.microsoft.com/office/drawing/2014/main" id="{586B4EB2-C416-7345-A32C-73CB21CB71EB}"/>
              </a:ext>
            </a:extLst>
          </p:cNvPr>
          <p:cNvSpPr txBox="1"/>
          <p:nvPr/>
        </p:nvSpPr>
        <p:spPr>
          <a:xfrm>
            <a:off x="2609618" y="4679979"/>
            <a:ext cx="563136" cy="276997"/>
          </a:xfrm>
          <a:prstGeom prst="rect">
            <a:avLst/>
          </a:pr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US" sz="600" dirty="0">
                <a:solidFill>
                  <a:schemeClr val="tx1"/>
                </a:solidFill>
              </a:rPr>
              <a:t>Taraba State </a:t>
            </a:r>
          </a:p>
          <a:p>
            <a:pPr marL="0" marR="0" indent="0" algn="l" defTabSz="457200" rtl="0" fontAlgn="auto" latinLnBrk="1" hangingPunct="0">
              <a:lnSpc>
                <a:spcPct val="100000"/>
              </a:lnSpc>
              <a:spcBef>
                <a:spcPts val="0"/>
              </a:spcBef>
              <a:spcAft>
                <a:spcPts val="0"/>
              </a:spcAft>
              <a:buClrTx/>
              <a:buSzTx/>
              <a:buFontTx/>
              <a:buNone/>
              <a:tabLst/>
            </a:pPr>
            <a:r>
              <a:rPr lang="en-US" sz="600" dirty="0">
                <a:solidFill>
                  <a:schemeClr val="tx1"/>
                </a:solidFill>
              </a:rPr>
              <a:t>University </a:t>
            </a:r>
            <a:endParaRPr kumimoji="0" lang="en-US" sz="600" b="0" i="0" u="none" strike="noStrike" cap="none" spc="0" normalizeH="0" baseline="0" dirty="0">
              <a:ln>
                <a:noFill/>
              </a:ln>
              <a:solidFill>
                <a:schemeClr val="tx1"/>
              </a:solidFill>
              <a:effectLst/>
              <a:uFillTx/>
            </a:endParaRPr>
          </a:p>
        </p:txBody>
      </p:sp>
      <p:sp>
        <p:nvSpPr>
          <p:cNvPr id="30" name="Right Arrow 29">
            <a:extLst>
              <a:ext uri="{FF2B5EF4-FFF2-40B4-BE49-F238E27FC236}">
                <a16:creationId xmlns:a16="http://schemas.microsoft.com/office/drawing/2014/main" id="{46234620-EA46-394E-B1A3-1D4066106437}"/>
              </a:ext>
            </a:extLst>
          </p:cNvPr>
          <p:cNvSpPr/>
          <p:nvPr/>
        </p:nvSpPr>
        <p:spPr>
          <a:xfrm>
            <a:off x="5562600" y="3505201"/>
            <a:ext cx="182880" cy="100970"/>
          </a:xfrm>
          <a:prstGeom prst="rightArrow">
            <a:avLst/>
          </a:prstGeom>
          <a:solidFill>
            <a:srgbClr val="FFFFFF"/>
          </a:solidFill>
          <a:ln w="25400" cap="flat">
            <a:solidFill>
              <a:schemeClr val="accent6"/>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1" name="Right Arrow 30">
            <a:extLst>
              <a:ext uri="{FF2B5EF4-FFF2-40B4-BE49-F238E27FC236}">
                <a16:creationId xmlns:a16="http://schemas.microsoft.com/office/drawing/2014/main" id="{C8D93099-6545-1546-813B-8F861F091CC9}"/>
              </a:ext>
            </a:extLst>
          </p:cNvPr>
          <p:cNvSpPr/>
          <p:nvPr/>
        </p:nvSpPr>
        <p:spPr>
          <a:xfrm>
            <a:off x="8199120" y="1887368"/>
            <a:ext cx="182880" cy="100970"/>
          </a:xfrm>
          <a:prstGeom prst="rightArrow">
            <a:avLst/>
          </a:prstGeom>
          <a:solidFill>
            <a:srgbClr val="FFFFFF"/>
          </a:solidFill>
          <a:ln w="25400" cap="flat">
            <a:solidFill>
              <a:schemeClr val="accent6"/>
            </a:solidFill>
            <a:prstDash val="solid"/>
            <a:bevel/>
          </a:ln>
          <a:effectLst/>
          <a:scene3d>
            <a:camera prst="orthographicFront">
              <a:rot lat="21594000" lon="0" rev="10799999"/>
            </a:camera>
            <a:lightRig rig="threePt" dir="t"/>
          </a:scene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2569"/>
              </a:solidFill>
              <a:effectLst/>
              <a:uFillTx/>
            </a:endParaRPr>
          </a:p>
        </p:txBody>
      </p:sp>
      <p:sp>
        <p:nvSpPr>
          <p:cNvPr id="32" name="TextBox 31">
            <a:extLst>
              <a:ext uri="{FF2B5EF4-FFF2-40B4-BE49-F238E27FC236}">
                <a16:creationId xmlns:a16="http://schemas.microsoft.com/office/drawing/2014/main" id="{D2798D05-B72F-E240-8D63-2E945F92E579}"/>
              </a:ext>
            </a:extLst>
          </p:cNvPr>
          <p:cNvSpPr txBox="1"/>
          <p:nvPr/>
        </p:nvSpPr>
        <p:spPr>
          <a:xfrm>
            <a:off x="61796" y="3093866"/>
            <a:ext cx="3619500" cy="369330"/>
          </a:xfrm>
          <a:prstGeom prst="rect">
            <a:avLst/>
          </a:prstGeom>
          <a:solidFill>
            <a:schemeClr val="bg1"/>
          </a:solidFill>
          <a:ln w="12700" cap="flat">
            <a:noFill/>
            <a:miter lim="400000"/>
          </a:ln>
          <a:effectLst>
            <a:outerShdw blurRad="50800" dist="38100" dir="8100000" algn="tr" rotWithShape="0">
              <a:prstClr val="black">
                <a:alpha val="40000"/>
              </a:prst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2569"/>
                </a:solidFill>
                <a:effectLst/>
                <a:uFillTx/>
              </a:rPr>
              <a:t>Organization / Affiliatio</a:t>
            </a:r>
            <a:r>
              <a:rPr lang="en-US" sz="1000" dirty="0"/>
              <a:t>n</a:t>
            </a:r>
          </a:p>
          <a:p>
            <a:pPr marL="0" marR="0" indent="0" algn="l" defTabSz="457200" rtl="0" fontAlgn="auto" latinLnBrk="1" hangingPunct="0">
              <a:lnSpc>
                <a:spcPct val="100000"/>
              </a:lnSpc>
              <a:spcBef>
                <a:spcPts val="0"/>
              </a:spcBef>
              <a:spcAft>
                <a:spcPts val="0"/>
              </a:spcAft>
              <a:buClrTx/>
              <a:buSzTx/>
              <a:buFontTx/>
              <a:buNone/>
              <a:tabLst/>
            </a:pPr>
            <a:r>
              <a:rPr kumimoji="0" lang="en-US" sz="800" b="0" i="0" u="none" strike="noStrike" cap="none" spc="0" normalizeH="0" baseline="0" dirty="0">
                <a:ln>
                  <a:noFill/>
                </a:ln>
                <a:solidFill>
                  <a:srgbClr val="002569"/>
                </a:solidFill>
                <a:effectLst/>
                <a:uFillTx/>
              </a:rPr>
              <a:t>8 Responses </a:t>
            </a:r>
          </a:p>
        </p:txBody>
      </p:sp>
      <p:sp>
        <p:nvSpPr>
          <p:cNvPr id="33" name="TextBox 32">
            <a:extLst>
              <a:ext uri="{FF2B5EF4-FFF2-40B4-BE49-F238E27FC236}">
                <a16:creationId xmlns:a16="http://schemas.microsoft.com/office/drawing/2014/main" id="{BDE53351-11A5-FA47-AACC-7A0F23A95ACC}"/>
              </a:ext>
            </a:extLst>
          </p:cNvPr>
          <p:cNvSpPr txBox="1"/>
          <p:nvPr/>
        </p:nvSpPr>
        <p:spPr>
          <a:xfrm>
            <a:off x="52138" y="5049907"/>
            <a:ext cx="3619500" cy="369330"/>
          </a:xfrm>
          <a:prstGeom prst="rect">
            <a:avLst/>
          </a:prstGeom>
          <a:solidFill>
            <a:schemeClr val="bg1"/>
          </a:solidFill>
          <a:ln w="12700" cap="flat">
            <a:noFill/>
            <a:miter lim="400000"/>
          </a:ln>
          <a:effectLst>
            <a:outerShdw blurRad="50800" dist="38100" dir="8100000" algn="tr" rotWithShape="0">
              <a:prstClr val="black">
                <a:alpha val="40000"/>
              </a:prst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2569"/>
                </a:solidFill>
                <a:effectLst/>
                <a:uFillTx/>
              </a:rPr>
              <a:t>Country</a:t>
            </a:r>
          </a:p>
          <a:p>
            <a:pPr marL="0" marR="0" indent="0" algn="l" defTabSz="457200" rtl="0" fontAlgn="auto" latinLnBrk="1" hangingPunct="0">
              <a:lnSpc>
                <a:spcPct val="100000"/>
              </a:lnSpc>
              <a:spcBef>
                <a:spcPts val="0"/>
              </a:spcBef>
              <a:spcAft>
                <a:spcPts val="0"/>
              </a:spcAft>
              <a:buClrTx/>
              <a:buSzTx/>
              <a:buFontTx/>
              <a:buNone/>
              <a:tabLst/>
            </a:pPr>
            <a:r>
              <a:rPr lang="en-US" sz="800" dirty="0"/>
              <a:t>8 Responses </a:t>
            </a:r>
            <a:endParaRPr kumimoji="0" lang="en-US" sz="800" b="0" i="0" u="none" strike="noStrike" cap="none" spc="0" normalizeH="0" baseline="0" dirty="0">
              <a:ln>
                <a:noFill/>
              </a:ln>
              <a:solidFill>
                <a:srgbClr val="002569"/>
              </a:solidFill>
              <a:effectLst/>
              <a:uFillTx/>
            </a:endParaRPr>
          </a:p>
        </p:txBody>
      </p:sp>
      <p:sp>
        <p:nvSpPr>
          <p:cNvPr id="35" name="TextBox 34">
            <a:extLst>
              <a:ext uri="{FF2B5EF4-FFF2-40B4-BE49-F238E27FC236}">
                <a16:creationId xmlns:a16="http://schemas.microsoft.com/office/drawing/2014/main" id="{35FB4D7D-FB05-4042-98DB-41082EC2AA8C}"/>
              </a:ext>
            </a:extLst>
          </p:cNvPr>
          <p:cNvSpPr txBox="1"/>
          <p:nvPr/>
        </p:nvSpPr>
        <p:spPr>
          <a:xfrm>
            <a:off x="3117696" y="4567216"/>
            <a:ext cx="563136" cy="276997"/>
          </a:xfrm>
          <a:prstGeom prst="rect">
            <a:avLst/>
          </a:prstGeom>
          <a:solidFill>
            <a:schemeClr val="bg1"/>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US" sz="600" dirty="0">
                <a:solidFill>
                  <a:schemeClr val="tx1"/>
                </a:solidFill>
              </a:rPr>
              <a:t>University of Nottingham </a:t>
            </a:r>
            <a:endParaRPr kumimoji="0" lang="en-US" sz="600" b="0" i="0" u="none" strike="noStrike" cap="none" spc="0" normalizeH="0" baseline="0" dirty="0">
              <a:ln>
                <a:noFill/>
              </a:ln>
              <a:solidFill>
                <a:schemeClr val="tx1"/>
              </a:solidFill>
              <a:effectLst/>
              <a:uFillTx/>
            </a:endParaRPr>
          </a:p>
        </p:txBody>
      </p:sp>
    </p:spTree>
    <p:extLst>
      <p:ext uri="{BB962C8B-B14F-4D97-AF65-F5344CB8AC3E}">
        <p14:creationId xmlns:p14="http://schemas.microsoft.com/office/powerpoint/2010/main" val="765239011"/>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C7CF29-E18E-7942-9FB9-FF5E4ED273E8}"/>
              </a:ext>
            </a:extLst>
          </p:cNvPr>
          <p:cNvSpPr>
            <a:spLocks noGrp="1"/>
          </p:cNvSpPr>
          <p:nvPr>
            <p:ph sz="quarter" idx="11"/>
          </p:nvPr>
        </p:nvSpPr>
        <p:spPr/>
        <p:txBody>
          <a:bodyPr/>
          <a:lstStyle/>
          <a:p>
            <a:r>
              <a:rPr lang="en-US" dirty="0"/>
              <a:t>SDG Awareness Webinar </a:t>
            </a:r>
          </a:p>
        </p:txBody>
      </p:sp>
      <p:pic>
        <p:nvPicPr>
          <p:cNvPr id="16" name="Picture 15">
            <a:extLst>
              <a:ext uri="{FF2B5EF4-FFF2-40B4-BE49-F238E27FC236}">
                <a16:creationId xmlns:a16="http://schemas.microsoft.com/office/drawing/2014/main" id="{897A30D1-FB7C-AF4A-B9B6-0E95711B896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6200" y="1219200"/>
            <a:ext cx="4513006" cy="2590800"/>
          </a:xfrm>
          <a:prstGeom prst="rect">
            <a:avLst/>
          </a:prstGeom>
        </p:spPr>
      </p:pic>
      <p:pic>
        <p:nvPicPr>
          <p:cNvPr id="17" name="Picture 16">
            <a:extLst>
              <a:ext uri="{FF2B5EF4-FFF2-40B4-BE49-F238E27FC236}">
                <a16:creationId xmlns:a16="http://schemas.microsoft.com/office/drawing/2014/main" id="{0D4D55A1-E4D2-D94B-9963-6E647FD8528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3962400"/>
            <a:ext cx="4589206" cy="2895600"/>
          </a:xfrm>
          <a:prstGeom prst="rect">
            <a:avLst/>
          </a:prstGeom>
        </p:spPr>
      </p:pic>
      <p:sp>
        <p:nvSpPr>
          <p:cNvPr id="18" name="TextBox 17">
            <a:extLst>
              <a:ext uri="{FF2B5EF4-FFF2-40B4-BE49-F238E27FC236}">
                <a16:creationId xmlns:a16="http://schemas.microsoft.com/office/drawing/2014/main" id="{6A98CBED-B822-FC46-9176-647A1D70BB9F}"/>
              </a:ext>
            </a:extLst>
          </p:cNvPr>
          <p:cNvSpPr txBox="1"/>
          <p:nvPr/>
        </p:nvSpPr>
        <p:spPr>
          <a:xfrm>
            <a:off x="2590800" y="4397816"/>
            <a:ext cx="1960949"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l"/>
            <a:r>
              <a:rPr lang="en-US" sz="900" i="1" dirty="0">
                <a:solidFill>
                  <a:schemeClr val="accent6"/>
                </a:solidFill>
              </a:rPr>
              <a:t>INPE Learning Center: Education and Training - Remote Sensing and Geospatial Technology</a:t>
            </a:r>
            <a:endParaRPr lang="en-US" sz="900" i="1" dirty="0"/>
          </a:p>
          <a:p>
            <a:pPr algn="l"/>
            <a:endParaRPr lang="en-US" sz="900" b="1" dirty="0">
              <a:solidFill>
                <a:schemeClr val="accent6"/>
              </a:solidFill>
            </a:endParaRPr>
          </a:p>
        </p:txBody>
      </p:sp>
      <p:sp>
        <p:nvSpPr>
          <p:cNvPr id="19" name="Rectangle 18">
            <a:extLst>
              <a:ext uri="{FF2B5EF4-FFF2-40B4-BE49-F238E27FC236}">
                <a16:creationId xmlns:a16="http://schemas.microsoft.com/office/drawing/2014/main" id="{AE26289C-A61E-C049-B0E9-BEFB31AC9237}"/>
              </a:ext>
            </a:extLst>
          </p:cNvPr>
          <p:cNvSpPr/>
          <p:nvPr/>
        </p:nvSpPr>
        <p:spPr>
          <a:xfrm>
            <a:off x="2534850" y="4873381"/>
            <a:ext cx="2016899" cy="246221"/>
          </a:xfrm>
          <a:prstGeom prst="rect">
            <a:avLst/>
          </a:prstGeom>
        </p:spPr>
        <p:txBody>
          <a:bodyPr wrap="none">
            <a:spAutoFit/>
          </a:bodyPr>
          <a:lstStyle/>
          <a:p>
            <a:r>
              <a:rPr lang="en-US" sz="1000" i="1" dirty="0"/>
              <a:t>http://</a:t>
            </a:r>
            <a:r>
              <a:rPr lang="en-US" sz="1000" i="1" dirty="0" err="1"/>
              <a:t>learningcenter.obt.inpe.br</a:t>
            </a:r>
            <a:r>
              <a:rPr lang="en-US" sz="1000" i="1" dirty="0"/>
              <a:t>/ </a:t>
            </a:r>
            <a:endParaRPr lang="en-US" sz="1000" dirty="0"/>
          </a:p>
        </p:txBody>
      </p:sp>
      <p:cxnSp>
        <p:nvCxnSpPr>
          <p:cNvPr id="21" name="Straight Connector 20">
            <a:extLst>
              <a:ext uri="{FF2B5EF4-FFF2-40B4-BE49-F238E27FC236}">
                <a16:creationId xmlns:a16="http://schemas.microsoft.com/office/drawing/2014/main" id="{E37BE343-458E-554E-84EF-343C9104FFFB}"/>
              </a:ext>
            </a:extLst>
          </p:cNvPr>
          <p:cNvCxnSpPr/>
          <p:nvPr/>
        </p:nvCxnSpPr>
        <p:spPr>
          <a:xfrm>
            <a:off x="5105400" y="2819400"/>
            <a:ext cx="0" cy="2511181"/>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aphicFrame>
        <p:nvGraphicFramePr>
          <p:cNvPr id="23" name="Table 22">
            <a:extLst>
              <a:ext uri="{FF2B5EF4-FFF2-40B4-BE49-F238E27FC236}">
                <a16:creationId xmlns:a16="http://schemas.microsoft.com/office/drawing/2014/main" id="{EB50DC33-C402-D54C-9830-C788FAF1C717}"/>
              </a:ext>
            </a:extLst>
          </p:cNvPr>
          <p:cNvGraphicFramePr>
            <a:graphicFrameLocks noGrp="1"/>
          </p:cNvGraphicFramePr>
          <p:nvPr>
            <p:extLst>
              <p:ext uri="{D42A27DB-BD31-4B8C-83A1-F6EECF244321}">
                <p14:modId xmlns:p14="http://schemas.microsoft.com/office/powerpoint/2010/main" val="3257532009"/>
              </p:ext>
            </p:extLst>
          </p:nvPr>
        </p:nvGraphicFramePr>
        <p:xfrm>
          <a:off x="5703266" y="1637073"/>
          <a:ext cx="2953479" cy="4875834"/>
        </p:xfrm>
        <a:graphic>
          <a:graphicData uri="http://schemas.openxmlformats.org/drawingml/2006/table">
            <a:tbl>
              <a:tblPr firstRow="1" bandRow="1">
                <a:tableStyleId>{5C22544A-7EE6-4342-B048-85BDC9FD1C3A}</a:tableStyleId>
              </a:tblPr>
              <a:tblGrid>
                <a:gridCol w="2953479">
                  <a:extLst>
                    <a:ext uri="{9D8B030D-6E8A-4147-A177-3AD203B41FA5}">
                      <a16:colId xmlns:a16="http://schemas.microsoft.com/office/drawing/2014/main" val="3378693151"/>
                    </a:ext>
                  </a:extLst>
                </a:gridCol>
              </a:tblGrid>
              <a:tr h="1888794">
                <a:tc>
                  <a:txBody>
                    <a:bodyPr/>
                    <a:lstStyle/>
                    <a:p>
                      <a:pPr marL="0" indent="0" algn="ctr">
                        <a:buFont typeface="Arial" panose="020B0604020202020204" pitchFamily="34" charset="0"/>
                        <a:buNone/>
                      </a:pPr>
                      <a:r>
                        <a:rPr lang="en-US" sz="1400" b="1" dirty="0">
                          <a:solidFill>
                            <a:schemeClr val="accent6"/>
                          </a:solidFill>
                          <a:latin typeface="Arial" panose="020B0604020202020204" pitchFamily="34" charset="0"/>
                          <a:cs typeface="Arial" panose="020B0604020202020204" pitchFamily="34" charset="0"/>
                        </a:rPr>
                        <a:t>Challenges</a:t>
                      </a:r>
                      <a:r>
                        <a:rPr lang="en-US" sz="1400" b="0" dirty="0">
                          <a:solidFill>
                            <a:schemeClr val="accent6"/>
                          </a:solidFill>
                          <a:latin typeface="Arial" panose="020B0604020202020204" pitchFamily="34" charset="0"/>
                          <a:cs typeface="Arial" panose="020B0604020202020204" pitchFamily="34" charset="0"/>
                        </a:rPr>
                        <a:t> </a:t>
                      </a:r>
                    </a:p>
                    <a:p>
                      <a:pPr marL="171450" indent="-171450" algn="l">
                        <a:buFont typeface="Wingdings" pitchFamily="2" charset="2"/>
                        <a:buChar char="Ø"/>
                      </a:pPr>
                      <a:r>
                        <a:rPr lang="en-US" sz="1200" b="0" dirty="0">
                          <a:solidFill>
                            <a:schemeClr val="tx1"/>
                          </a:solidFill>
                          <a:latin typeface="Arial" panose="020B0604020202020204" pitchFamily="34" charset="0"/>
                          <a:cs typeface="Arial" panose="020B0604020202020204" pitchFamily="34" charset="0"/>
                        </a:rPr>
                        <a:t>Timing of training webinar </a:t>
                      </a:r>
                    </a:p>
                    <a:p>
                      <a:pPr marL="171450" indent="-171450" algn="l">
                        <a:buFont typeface="Wingdings" pitchFamily="2" charset="2"/>
                        <a:buChar char="Ø"/>
                      </a:pPr>
                      <a:r>
                        <a:rPr lang="en-US" sz="1200" b="0" dirty="0">
                          <a:solidFill>
                            <a:schemeClr val="tx1"/>
                          </a:solidFill>
                          <a:latin typeface="Arial" panose="020B0604020202020204" pitchFamily="34" charset="0"/>
                          <a:cs typeface="Arial" panose="020B0604020202020204" pitchFamily="34" charset="0"/>
                        </a:rPr>
                        <a:t>Overall timeline (from announcement to survey distribution &amp; completion)</a:t>
                      </a:r>
                    </a:p>
                    <a:p>
                      <a:pPr marL="171450" indent="-171450" algn="l">
                        <a:buFont typeface="Wingdings" pitchFamily="2" charset="2"/>
                        <a:buChar char="Ø"/>
                      </a:pPr>
                      <a:r>
                        <a:rPr lang="en-US" sz="1200" b="0" dirty="0">
                          <a:solidFill>
                            <a:schemeClr val="tx1"/>
                          </a:solidFill>
                          <a:latin typeface="Arial" panose="020B0604020202020204" pitchFamily="34" charset="0"/>
                          <a:cs typeface="Arial" panose="020B0604020202020204" pitchFamily="34" charset="0"/>
                        </a:rPr>
                        <a:t>Training Tool (Go To Webinar)</a:t>
                      </a:r>
                    </a:p>
                    <a:p>
                      <a:pPr marL="171450" indent="-171450" algn="l">
                        <a:buFont typeface="Wingdings" pitchFamily="2" charset="2"/>
                        <a:buChar char="Ø"/>
                      </a:pPr>
                      <a:r>
                        <a:rPr lang="en-US" sz="1200" b="0" dirty="0">
                          <a:solidFill>
                            <a:schemeClr val="tx1"/>
                          </a:solidFill>
                          <a:latin typeface="Arial" panose="020B0604020202020204" pitchFamily="34" charset="0"/>
                          <a:cs typeface="Arial" panose="020B0604020202020204" pitchFamily="34" charset="0"/>
                        </a:rPr>
                        <a:t>Limited participation of registered participants </a:t>
                      </a:r>
                    </a:p>
                  </a:txBody>
                  <a:tcPr>
                    <a:solidFill>
                      <a:srgbClr val="D2D7DD"/>
                    </a:solidFill>
                  </a:tcPr>
                </a:tc>
                <a:extLst>
                  <a:ext uri="{0D108BD9-81ED-4DB2-BD59-A6C34878D82A}">
                    <a16:rowId xmlns:a16="http://schemas.microsoft.com/office/drawing/2014/main" val="996910423"/>
                  </a:ext>
                </a:extLst>
              </a:tr>
              <a:tr h="1888794">
                <a:tc>
                  <a:txBody>
                    <a:bodyPr/>
                    <a:lstStyle/>
                    <a:p>
                      <a:pPr marL="0" indent="0" algn="ctr">
                        <a:buFont typeface="Arial" panose="020B0604020202020204" pitchFamily="34" charset="0"/>
                        <a:buNone/>
                      </a:pPr>
                      <a:r>
                        <a:rPr lang="en-US" sz="1400" b="1" dirty="0">
                          <a:solidFill>
                            <a:schemeClr val="accent1"/>
                          </a:solidFill>
                          <a:latin typeface="Arial" panose="020B0604020202020204" pitchFamily="34" charset="0"/>
                          <a:cs typeface="Arial" panose="020B0604020202020204" pitchFamily="34" charset="0"/>
                        </a:rPr>
                        <a:t>Lessons Learned &amp; Future Plans  </a:t>
                      </a:r>
                    </a:p>
                    <a:p>
                      <a:pPr marL="285750" indent="-285750" algn="l">
                        <a:buFont typeface="Wingdings" pitchFamily="2" charset="2"/>
                        <a:buChar char="Ø"/>
                      </a:pPr>
                      <a:r>
                        <a:rPr lang="en-US" sz="1200" b="0" dirty="0">
                          <a:solidFill>
                            <a:schemeClr val="tx1"/>
                          </a:solidFill>
                          <a:latin typeface="Arial" panose="020B0604020202020204" pitchFamily="34" charset="0"/>
                          <a:cs typeface="Arial" panose="020B0604020202020204" pitchFamily="34" charset="0"/>
                        </a:rPr>
                        <a:t>Engage with broader CEOS and sustainable development community to increase the number of individuals &amp; institutions benefiting from SDG trainings (e.g., SDG Academy)</a:t>
                      </a:r>
                    </a:p>
                    <a:p>
                      <a:pPr marL="285750" indent="-285750" algn="l">
                        <a:buFont typeface="Wingdings" pitchFamily="2" charset="2"/>
                        <a:buChar char="Ø"/>
                      </a:pPr>
                      <a:r>
                        <a:rPr lang="en-US" sz="1200" b="0" dirty="0">
                          <a:solidFill>
                            <a:schemeClr val="tx1"/>
                          </a:solidFill>
                          <a:latin typeface="Arial" panose="020B0604020202020204" pitchFamily="34" charset="0"/>
                          <a:cs typeface="Arial" panose="020B0604020202020204" pitchFamily="34" charset="0"/>
                        </a:rPr>
                        <a:t>Review and incorporate training best practices from CEOS &amp; GEO CB contributors;</a:t>
                      </a:r>
                    </a:p>
                    <a:p>
                      <a:pPr marL="285750" indent="-285750" algn="l">
                        <a:buFont typeface="Wingdings" pitchFamily="2" charset="2"/>
                        <a:buChar char="Ø"/>
                      </a:pPr>
                      <a:r>
                        <a:rPr lang="en-US" sz="1200" b="0" dirty="0">
                          <a:solidFill>
                            <a:schemeClr val="tx1"/>
                          </a:solidFill>
                          <a:latin typeface="Arial" panose="020B0604020202020204" pitchFamily="34" charset="0"/>
                          <a:cs typeface="Arial" panose="020B0604020202020204" pitchFamily="34" charset="0"/>
                        </a:rPr>
                        <a:t>Collaborate with CEOS Agencies as well as GEO thematic initiatives in conducting future trainings (on specific SDG areas / awareness)</a:t>
                      </a:r>
                    </a:p>
                    <a:p>
                      <a:pPr marL="285750" indent="-285750" algn="l">
                        <a:buFont typeface="Wingdings" pitchFamily="2" charset="2"/>
                        <a:buChar char="Ø"/>
                      </a:pPr>
                      <a:endParaRPr lang="en-US" sz="1200"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74980078"/>
                  </a:ext>
                </a:extLst>
              </a:tr>
            </a:tbl>
          </a:graphicData>
        </a:graphic>
      </p:graphicFrame>
    </p:spTree>
    <p:extLst>
      <p:ext uri="{BB962C8B-B14F-4D97-AF65-F5344CB8AC3E}">
        <p14:creationId xmlns:p14="http://schemas.microsoft.com/office/powerpoint/2010/main" val="194282697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AB6211A-2F56-DE4C-BE2F-A121A19B03E6}"/>
              </a:ext>
            </a:extLst>
          </p:cNvPr>
          <p:cNvGraphicFramePr>
            <a:graphicFrameLocks noGrp="1"/>
          </p:cNvGraphicFramePr>
          <p:nvPr>
            <p:ph sz="quarter" idx="10"/>
            <p:extLst>
              <p:ext uri="{D42A27DB-BD31-4B8C-83A1-F6EECF244321}">
                <p14:modId xmlns:p14="http://schemas.microsoft.com/office/powerpoint/2010/main" val="1416057581"/>
              </p:ext>
            </p:extLst>
          </p:nvPr>
        </p:nvGraphicFramePr>
        <p:xfrm>
          <a:off x="685800" y="1905000"/>
          <a:ext cx="7924801" cy="3886200"/>
        </p:xfrm>
        <a:graphic>
          <a:graphicData uri="http://schemas.openxmlformats.org/drawingml/2006/table">
            <a:tbl>
              <a:tblPr>
                <a:tableStyleId>{5940675A-B579-460E-94D1-54222C63F5DA}</a:tableStyleId>
              </a:tblPr>
              <a:tblGrid>
                <a:gridCol w="1158028">
                  <a:extLst>
                    <a:ext uri="{9D8B030D-6E8A-4147-A177-3AD203B41FA5}">
                      <a16:colId xmlns:a16="http://schemas.microsoft.com/office/drawing/2014/main" val="587531140"/>
                    </a:ext>
                  </a:extLst>
                </a:gridCol>
                <a:gridCol w="3372150">
                  <a:extLst>
                    <a:ext uri="{9D8B030D-6E8A-4147-A177-3AD203B41FA5}">
                      <a16:colId xmlns:a16="http://schemas.microsoft.com/office/drawing/2014/main" val="2852800872"/>
                    </a:ext>
                  </a:extLst>
                </a:gridCol>
                <a:gridCol w="1095428">
                  <a:extLst>
                    <a:ext uri="{9D8B030D-6E8A-4147-A177-3AD203B41FA5}">
                      <a16:colId xmlns:a16="http://schemas.microsoft.com/office/drawing/2014/main" val="521548340"/>
                    </a:ext>
                  </a:extLst>
                </a:gridCol>
                <a:gridCol w="2299195">
                  <a:extLst>
                    <a:ext uri="{9D8B030D-6E8A-4147-A177-3AD203B41FA5}">
                      <a16:colId xmlns:a16="http://schemas.microsoft.com/office/drawing/2014/main" val="201471523"/>
                    </a:ext>
                  </a:extLst>
                </a:gridCol>
              </a:tblGrid>
              <a:tr h="838200">
                <a:tc>
                  <a:txBody>
                    <a:bodyPr/>
                    <a:lstStyle/>
                    <a:p>
                      <a:pPr algn="ctr" fontAlgn="b"/>
                      <a:r>
                        <a:rPr lang="en-US" sz="1100" b="0" i="0" u="none" strike="noStrike" dirty="0">
                          <a:solidFill>
                            <a:srgbClr val="000000"/>
                          </a:solidFill>
                          <a:effectLst/>
                          <a:latin typeface="+mn-lt"/>
                        </a:rPr>
                        <a:t>CB &amp; SDGs</a:t>
                      </a:r>
                    </a:p>
                    <a:p>
                      <a:pPr algn="ctr" fontAlgn="b"/>
                      <a:r>
                        <a:rPr lang="en-US" sz="1100" b="0" i="0" u="none" strike="noStrike" dirty="0">
                          <a:solidFill>
                            <a:srgbClr val="000000"/>
                          </a:solidFill>
                          <a:effectLst/>
                          <a:latin typeface="+mn-lt"/>
                        </a:rPr>
                        <a:t>Deliverables</a:t>
                      </a:r>
                    </a:p>
                  </a:txBody>
                  <a:tcPr marL="0" marR="0" marT="0" marB="0" anchor="ctr">
                    <a:solidFill>
                      <a:schemeClr val="tx2">
                        <a:lumMod val="20000"/>
                        <a:lumOff val="80000"/>
                      </a:schemeClr>
                    </a:solidFill>
                  </a:tcPr>
                </a:tc>
                <a:tc>
                  <a:txBody>
                    <a:bodyPr/>
                    <a:lstStyle/>
                    <a:p>
                      <a:pPr algn="ctr" fontAlgn="b"/>
                      <a:r>
                        <a:rPr lang="en-US" sz="1100" b="0" i="0" u="none" strike="noStrike" dirty="0">
                          <a:solidFill>
                            <a:srgbClr val="000000"/>
                          </a:solidFill>
                          <a:effectLst/>
                          <a:latin typeface="+mn-lt"/>
                        </a:rPr>
                        <a:t>Title</a:t>
                      </a:r>
                    </a:p>
                  </a:txBody>
                  <a:tcPr marL="0" marR="0" marT="0" marB="0" anchor="ctr">
                    <a:solidFill>
                      <a:schemeClr val="tx2">
                        <a:lumMod val="20000"/>
                        <a:lumOff val="80000"/>
                      </a:schemeClr>
                    </a:solidFill>
                  </a:tcPr>
                </a:tc>
                <a:tc>
                  <a:txBody>
                    <a:bodyPr/>
                    <a:lstStyle/>
                    <a:p>
                      <a:pPr algn="ctr" fontAlgn="b"/>
                      <a:r>
                        <a:rPr lang="en-US" sz="1100" b="0" i="0" u="none" strike="noStrike" dirty="0">
                          <a:solidFill>
                            <a:srgbClr val="000000"/>
                          </a:solidFill>
                          <a:effectLst/>
                          <a:latin typeface="+mn-lt"/>
                        </a:rPr>
                        <a:t>Completion </a:t>
                      </a:r>
                    </a:p>
                    <a:p>
                      <a:pPr algn="ctr" fontAlgn="b"/>
                      <a:r>
                        <a:rPr lang="en-US" sz="1100" b="0" i="0" u="none" strike="noStrike" dirty="0">
                          <a:solidFill>
                            <a:srgbClr val="000000"/>
                          </a:solidFill>
                          <a:effectLst/>
                          <a:latin typeface="+mn-lt"/>
                        </a:rPr>
                        <a:t>Date</a:t>
                      </a:r>
                    </a:p>
                  </a:txBody>
                  <a:tcPr marL="0" marR="0" marT="0" marB="0" anchor="ctr">
                    <a:solidFill>
                      <a:schemeClr val="tx2">
                        <a:lumMod val="20000"/>
                        <a:lumOff val="80000"/>
                      </a:schemeClr>
                    </a:solidFill>
                  </a:tcPr>
                </a:tc>
                <a:tc>
                  <a:txBody>
                    <a:bodyPr/>
                    <a:lstStyle/>
                    <a:p>
                      <a:pPr marL="0" marR="0" lvl="0" indent="0" algn="ctr" defTabSz="457200" eaLnBrk="1" fontAlgn="b" latinLnBrk="0" hangingPunct="1">
                        <a:lnSpc>
                          <a:spcPct val="100000"/>
                        </a:lnSpc>
                        <a:spcBef>
                          <a:spcPts val="600"/>
                        </a:spcBef>
                        <a:spcAft>
                          <a:spcPts val="0"/>
                        </a:spcAft>
                        <a:buClrTx/>
                        <a:buSzTx/>
                        <a:buFontTx/>
                        <a:buNone/>
                        <a:tabLst/>
                        <a:defRPr/>
                      </a:pPr>
                      <a:r>
                        <a:rPr lang="en-US" sz="1100" b="0" dirty="0">
                          <a:solidFill>
                            <a:schemeClr val="tx1"/>
                          </a:solidFill>
                          <a:effectLst/>
                          <a:latin typeface="+mn-lt"/>
                          <a:ea typeface="+mn-ea"/>
                          <a:cs typeface="+mn-cs"/>
                          <a:sym typeface="Calibri"/>
                        </a:rPr>
                        <a:t>Description </a:t>
                      </a:r>
                    </a:p>
                  </a:txBody>
                  <a:tcPr marL="0" marR="0" marT="0" marB="0" anchor="ctr">
                    <a:solidFill>
                      <a:schemeClr val="tx2">
                        <a:lumMod val="20000"/>
                        <a:lumOff val="80000"/>
                      </a:schemeClr>
                    </a:solidFill>
                  </a:tcPr>
                </a:tc>
                <a:extLst>
                  <a:ext uri="{0D108BD9-81ED-4DB2-BD59-A6C34878D82A}">
                    <a16:rowId xmlns:a16="http://schemas.microsoft.com/office/drawing/2014/main" val="836936040"/>
                  </a:ext>
                </a:extLst>
              </a:tr>
              <a:tr h="1016000">
                <a:tc>
                  <a:txBody>
                    <a:bodyPr/>
                    <a:lstStyle/>
                    <a:p>
                      <a:pPr marL="0" marR="0" lvl="0" indent="0" algn="ctr" defTabSz="457200" eaLnBrk="1" fontAlgn="b" latinLnBrk="0" hangingPunct="1">
                        <a:lnSpc>
                          <a:spcPct val="100000"/>
                        </a:lnSpc>
                        <a:spcBef>
                          <a:spcPts val="600"/>
                        </a:spcBef>
                        <a:spcAft>
                          <a:spcPts val="0"/>
                        </a:spcAft>
                        <a:buClrTx/>
                        <a:buSzTx/>
                        <a:buFontTx/>
                        <a:buNone/>
                        <a:tabLst/>
                        <a:defRPr/>
                      </a:pPr>
                      <a:r>
                        <a:rPr lang="en-US" sz="1000" b="0" dirty="0">
                          <a:solidFill>
                            <a:schemeClr val="tx1"/>
                          </a:solidFill>
                          <a:effectLst/>
                          <a:latin typeface="+mn-lt"/>
                          <a:ea typeface="+mn-ea"/>
                          <a:cs typeface="+mn-cs"/>
                          <a:sym typeface="Calibri"/>
                        </a:rPr>
                        <a:t>CB-29-2019</a:t>
                      </a:r>
                      <a:endParaRPr lang="en-US" sz="1000" b="0" i="0" u="none" strike="noStrike" dirty="0">
                        <a:solidFill>
                          <a:srgbClr val="000000"/>
                        </a:solidFill>
                        <a:effectLst/>
                        <a:latin typeface="+mn-lt"/>
                      </a:endParaRPr>
                    </a:p>
                  </a:txBody>
                  <a:tcPr marL="0" marR="0" marT="0" marB="0" anchor="ctr">
                    <a:solidFill>
                      <a:schemeClr val="tx2">
                        <a:lumMod val="20000"/>
                        <a:lumOff val="80000"/>
                      </a:schemeClr>
                    </a:solidFill>
                  </a:tcPr>
                </a:tc>
                <a:tc>
                  <a:txBody>
                    <a:bodyPr/>
                    <a:lstStyle/>
                    <a:p>
                      <a:pPr algn="ctr" fontAlgn="b"/>
                      <a:r>
                        <a:rPr lang="en-US" sz="1000" b="0" i="0" u="none" strike="noStrike" dirty="0">
                          <a:solidFill>
                            <a:srgbClr val="000000"/>
                          </a:solidFill>
                          <a:effectLst/>
                          <a:latin typeface="+mn-lt"/>
                        </a:rPr>
                        <a:t>Webinar: Introduction to SDGs and progress in using EO to address them</a:t>
                      </a:r>
                    </a:p>
                  </a:txBody>
                  <a:tcPr marL="0" marR="0" marT="0" marB="0" anchor="ctr"/>
                </a:tc>
                <a:tc>
                  <a:txBody>
                    <a:bodyPr/>
                    <a:lstStyle/>
                    <a:p>
                      <a:pPr marL="0" marR="0" lvl="0" indent="0" algn="ctr" defTabSz="457200" eaLnBrk="1" fontAlgn="b" latinLnBrk="0" hangingPunct="1">
                        <a:lnSpc>
                          <a:spcPct val="100000"/>
                        </a:lnSpc>
                        <a:spcBef>
                          <a:spcPts val="600"/>
                        </a:spcBef>
                        <a:spcAft>
                          <a:spcPts val="0"/>
                        </a:spcAft>
                        <a:buClrTx/>
                        <a:buSzTx/>
                        <a:buFontTx/>
                        <a:buNone/>
                        <a:tabLst/>
                        <a:defRPr/>
                      </a:pPr>
                      <a:r>
                        <a:rPr lang="en-US" sz="1000" u="none" strike="noStrike" dirty="0">
                          <a:effectLst/>
                          <a:latin typeface="+mn-lt"/>
                        </a:rPr>
                        <a:t>2019-Q3</a:t>
                      </a:r>
                      <a:endParaRPr lang="en-US" sz="1000" b="0" i="0" u="none" strike="noStrike" dirty="0">
                        <a:solidFill>
                          <a:srgbClr val="000000"/>
                        </a:solidFill>
                        <a:effectLst/>
                        <a:latin typeface="+mn-lt"/>
                      </a:endParaRPr>
                    </a:p>
                    <a:p>
                      <a:pPr algn="ctr" fontAlgn="b"/>
                      <a:endParaRPr lang="en-US" sz="1000" b="0" i="0" u="none" strike="noStrike" dirty="0">
                        <a:solidFill>
                          <a:srgbClr val="000000"/>
                        </a:solidFill>
                        <a:effectLst/>
                        <a:latin typeface="+mn-lt"/>
                      </a:endParaRPr>
                    </a:p>
                  </a:txBody>
                  <a:tcPr marL="0" marR="0" marT="0" marB="0" anchor="ctr"/>
                </a:tc>
                <a:tc>
                  <a:txBody>
                    <a:bodyPr/>
                    <a:lstStyle/>
                    <a:p>
                      <a:pPr marL="0" marR="0" lvl="0" indent="0" algn="ctr" defTabSz="457200" eaLnBrk="1" fontAlgn="b" latinLnBrk="0" hangingPunct="1">
                        <a:lnSpc>
                          <a:spcPct val="100000"/>
                        </a:lnSpc>
                        <a:spcBef>
                          <a:spcPts val="600"/>
                        </a:spcBef>
                        <a:spcAft>
                          <a:spcPts val="0"/>
                        </a:spcAft>
                        <a:buClrTx/>
                        <a:buSzTx/>
                        <a:buFontTx/>
                        <a:buNone/>
                        <a:tabLst/>
                        <a:defRPr/>
                      </a:pPr>
                      <a:r>
                        <a:rPr lang="en-US" sz="1000" dirty="0">
                          <a:solidFill>
                            <a:schemeClr val="tx1"/>
                          </a:solidFill>
                          <a:effectLst/>
                          <a:latin typeface="+mn-lt"/>
                          <a:ea typeface="+mn-ea"/>
                          <a:cs typeface="+mn-cs"/>
                          <a:sym typeface="Calibri"/>
                        </a:rPr>
                        <a:t>Collaboration between AHT-SDG and </a:t>
                      </a:r>
                      <a:r>
                        <a:rPr lang="en-US" sz="1000" dirty="0" err="1">
                          <a:solidFill>
                            <a:schemeClr val="tx1"/>
                          </a:solidFill>
                          <a:effectLst/>
                          <a:latin typeface="+mn-lt"/>
                          <a:ea typeface="+mn-ea"/>
                          <a:cs typeface="+mn-cs"/>
                          <a:sym typeface="Calibri"/>
                        </a:rPr>
                        <a:t>WGCapD</a:t>
                      </a:r>
                      <a:r>
                        <a:rPr lang="en-US" sz="1000" dirty="0">
                          <a:solidFill>
                            <a:schemeClr val="tx1"/>
                          </a:solidFill>
                          <a:effectLst/>
                          <a:latin typeface="+mn-lt"/>
                          <a:ea typeface="+mn-ea"/>
                          <a:cs typeface="+mn-cs"/>
                          <a:sym typeface="Calibri"/>
                        </a:rPr>
                        <a:t> to organize SDG-related training on the use of space-based EO to meet the data challenges of the 2030 Agenda for Sustainable Development</a:t>
                      </a:r>
                    </a:p>
                  </a:txBody>
                  <a:tcPr marL="0" marR="0" marT="0" marB="0" anchor="ctr"/>
                </a:tc>
                <a:extLst>
                  <a:ext uri="{0D108BD9-81ED-4DB2-BD59-A6C34878D82A}">
                    <a16:rowId xmlns:a16="http://schemas.microsoft.com/office/drawing/2014/main" val="509048260"/>
                  </a:ext>
                </a:extLst>
              </a:tr>
              <a:tr h="1016000">
                <a:tc>
                  <a:txBody>
                    <a:bodyPr/>
                    <a:lstStyle/>
                    <a:p>
                      <a:pPr algn="ctr" fontAlgn="b"/>
                      <a:r>
                        <a:rPr lang="en-US" sz="1000" u="none" strike="noStrike" dirty="0">
                          <a:effectLst/>
                          <a:latin typeface="+mn-lt"/>
                        </a:rPr>
                        <a:t>CB-35</a:t>
                      </a:r>
                      <a:endParaRPr lang="en-US" sz="1000" b="0" i="0" u="none" strike="noStrike" dirty="0">
                        <a:solidFill>
                          <a:srgbClr val="000000"/>
                        </a:solidFill>
                        <a:effectLst/>
                        <a:latin typeface="+mn-lt"/>
                      </a:endParaRPr>
                    </a:p>
                  </a:txBody>
                  <a:tcPr marL="0" marR="0" marT="0" marB="0" anchor="ctr">
                    <a:solidFill>
                      <a:schemeClr val="tx2">
                        <a:lumMod val="20000"/>
                        <a:lumOff val="80000"/>
                      </a:schemeClr>
                    </a:solidFill>
                  </a:tcPr>
                </a:tc>
                <a:tc>
                  <a:txBody>
                    <a:bodyPr/>
                    <a:lstStyle/>
                    <a:p>
                      <a:pPr algn="ctr" fontAlgn="b"/>
                      <a:r>
                        <a:rPr lang="en-US" sz="1000" u="none" strike="noStrike" dirty="0">
                          <a:effectLst/>
                          <a:latin typeface="+mn-lt"/>
                        </a:rPr>
                        <a:t>Provide CB support to </a:t>
                      </a:r>
                      <a:r>
                        <a:rPr lang="en-US" sz="1000" u="none" strike="noStrike" dirty="0" err="1">
                          <a:effectLst/>
                          <a:latin typeface="+mn-lt"/>
                        </a:rPr>
                        <a:t>AmeriGEO</a:t>
                      </a:r>
                      <a:r>
                        <a:rPr lang="en-US" sz="1000" u="none" strike="noStrike" dirty="0">
                          <a:effectLst/>
                          <a:latin typeface="+mn-lt"/>
                        </a:rPr>
                        <a:t> Week 2019 in Peru.</a:t>
                      </a:r>
                      <a:endParaRPr lang="en-US" sz="1000" b="0" i="0" u="none" strike="noStrike" dirty="0">
                        <a:solidFill>
                          <a:srgbClr val="000000"/>
                        </a:solidFill>
                        <a:effectLst/>
                        <a:latin typeface="+mn-lt"/>
                      </a:endParaRPr>
                    </a:p>
                  </a:txBody>
                  <a:tcPr marL="0" marR="0" marT="0" marB="0" anchor="ctr"/>
                </a:tc>
                <a:tc>
                  <a:txBody>
                    <a:bodyPr/>
                    <a:lstStyle/>
                    <a:p>
                      <a:pPr algn="ctr" fontAlgn="b"/>
                      <a:r>
                        <a:rPr lang="en-US" sz="1000" u="none" strike="noStrike" dirty="0">
                          <a:effectLst/>
                          <a:latin typeface="+mn-lt"/>
                        </a:rPr>
                        <a:t>2019-Q3</a:t>
                      </a:r>
                      <a:endParaRPr lang="en-US" sz="1000" b="0" i="0" u="none" strike="noStrike" dirty="0">
                        <a:solidFill>
                          <a:srgbClr val="000000"/>
                        </a:solidFill>
                        <a:effectLst/>
                        <a:latin typeface="+mn-lt"/>
                      </a:endParaRPr>
                    </a:p>
                  </a:txBody>
                  <a:tcPr marL="0" marR="0" marT="0" marB="0" anchor="ctr"/>
                </a:tc>
                <a:tc>
                  <a:txBody>
                    <a:bodyPr/>
                    <a:lstStyle/>
                    <a:p>
                      <a:pPr algn="ctr" fontAlgn="b"/>
                      <a:r>
                        <a:rPr lang="en-US" sz="1000" u="none" strike="noStrike" dirty="0">
                          <a:effectLst/>
                          <a:latin typeface="+mn-lt"/>
                        </a:rPr>
                        <a:t>Provide training and capacity building support to </a:t>
                      </a:r>
                      <a:r>
                        <a:rPr lang="en-US" sz="1000" u="none" strike="noStrike" dirty="0" err="1">
                          <a:effectLst/>
                          <a:latin typeface="+mn-lt"/>
                        </a:rPr>
                        <a:t>AmeriGEO</a:t>
                      </a:r>
                      <a:r>
                        <a:rPr lang="en-US" sz="1000" u="none" strike="noStrike" dirty="0">
                          <a:effectLst/>
                          <a:latin typeface="+mn-lt"/>
                        </a:rPr>
                        <a:t> with training opportunities as part of their annual </a:t>
                      </a:r>
                      <a:r>
                        <a:rPr lang="en-US" sz="1000" u="none" strike="noStrike" dirty="0" err="1">
                          <a:effectLst/>
                          <a:latin typeface="+mn-lt"/>
                        </a:rPr>
                        <a:t>AmeriGEO</a:t>
                      </a:r>
                      <a:r>
                        <a:rPr lang="en-US" sz="1000" u="none" strike="noStrike" dirty="0">
                          <a:effectLst/>
                          <a:latin typeface="+mn-lt"/>
                        </a:rPr>
                        <a:t> Week.</a:t>
                      </a:r>
                      <a:endParaRPr lang="en-US" sz="1000" b="0"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757950676"/>
                  </a:ext>
                </a:extLst>
              </a:tr>
              <a:tr h="1016000">
                <a:tc>
                  <a:txBody>
                    <a:bodyPr/>
                    <a:lstStyle/>
                    <a:p>
                      <a:pPr algn="ctr" fontAlgn="b"/>
                      <a:r>
                        <a:rPr lang="en-US" sz="1000" u="none" strike="noStrike" dirty="0">
                          <a:effectLst/>
                          <a:latin typeface="+mn-lt"/>
                        </a:rPr>
                        <a:t>CB-35-2019-1</a:t>
                      </a:r>
                      <a:endParaRPr lang="en-US" sz="1000" b="0" i="0" u="none" strike="noStrike" dirty="0">
                        <a:solidFill>
                          <a:srgbClr val="000000"/>
                        </a:solidFill>
                        <a:effectLst/>
                        <a:latin typeface="+mn-lt"/>
                      </a:endParaRPr>
                    </a:p>
                  </a:txBody>
                  <a:tcPr marL="0" marR="0" marT="0" marB="0" anchor="ctr">
                    <a:solidFill>
                      <a:schemeClr val="tx2">
                        <a:lumMod val="20000"/>
                        <a:lumOff val="80000"/>
                      </a:schemeClr>
                    </a:solidFill>
                  </a:tcPr>
                </a:tc>
                <a:tc>
                  <a:txBody>
                    <a:bodyPr/>
                    <a:lstStyle/>
                    <a:p>
                      <a:pPr algn="ctr" fontAlgn="b"/>
                      <a:r>
                        <a:rPr lang="en-US" sz="1000" u="none" strike="noStrike">
                          <a:effectLst/>
                          <a:latin typeface="+mn-lt"/>
                        </a:rPr>
                        <a:t>Provide hands-on training on SDG 6.6.1/6/3.2 as part of AmeriGEO Week.</a:t>
                      </a:r>
                      <a:endParaRPr lang="en-US" sz="1000" b="0" i="0" u="none" strike="noStrike">
                        <a:solidFill>
                          <a:srgbClr val="000000"/>
                        </a:solidFill>
                        <a:effectLst/>
                        <a:latin typeface="+mn-lt"/>
                      </a:endParaRPr>
                    </a:p>
                  </a:txBody>
                  <a:tcPr marL="0" marR="0" marT="0" marB="0" anchor="ctr"/>
                </a:tc>
                <a:tc>
                  <a:txBody>
                    <a:bodyPr/>
                    <a:lstStyle/>
                    <a:p>
                      <a:pPr algn="ctr" fontAlgn="b"/>
                      <a:r>
                        <a:rPr lang="en-US" sz="1000" u="none" strike="noStrike" dirty="0">
                          <a:effectLst/>
                          <a:latin typeface="+mn-lt"/>
                        </a:rPr>
                        <a:t>2019-Q3</a:t>
                      </a:r>
                      <a:endParaRPr lang="en-US" sz="1000" b="0" i="0" u="none" strike="noStrike" dirty="0">
                        <a:solidFill>
                          <a:srgbClr val="000000"/>
                        </a:solidFill>
                        <a:effectLst/>
                        <a:latin typeface="+mn-lt"/>
                      </a:endParaRPr>
                    </a:p>
                  </a:txBody>
                  <a:tcPr marL="0" marR="0" marT="0" marB="0" anchor="ctr"/>
                </a:tc>
                <a:tc>
                  <a:txBody>
                    <a:bodyPr/>
                    <a:lstStyle/>
                    <a:p>
                      <a:pPr algn="ctr" fontAlgn="b"/>
                      <a:r>
                        <a:rPr lang="en-US" sz="1000" u="none" strike="noStrike" dirty="0">
                          <a:effectLst/>
                          <a:latin typeface="+mn-lt"/>
                        </a:rPr>
                        <a:t>Provide training and capacity building support to </a:t>
                      </a:r>
                      <a:r>
                        <a:rPr lang="en-US" sz="1000" u="none" strike="noStrike" dirty="0" err="1">
                          <a:effectLst/>
                          <a:latin typeface="+mn-lt"/>
                        </a:rPr>
                        <a:t>AmeriGEO</a:t>
                      </a:r>
                      <a:r>
                        <a:rPr lang="en-US" sz="1000" u="none" strike="noStrike" dirty="0">
                          <a:effectLst/>
                          <a:latin typeface="+mn-lt"/>
                        </a:rPr>
                        <a:t> with training opportunities as part of their annual </a:t>
                      </a:r>
                      <a:r>
                        <a:rPr lang="en-US" sz="1000" u="none" strike="noStrike" dirty="0" err="1">
                          <a:effectLst/>
                          <a:latin typeface="+mn-lt"/>
                        </a:rPr>
                        <a:t>AmeriGEO</a:t>
                      </a:r>
                      <a:r>
                        <a:rPr lang="en-US" sz="1000" u="none" strike="noStrike" dirty="0">
                          <a:effectLst/>
                          <a:latin typeface="+mn-lt"/>
                        </a:rPr>
                        <a:t> Week.</a:t>
                      </a:r>
                      <a:endParaRPr lang="en-US" sz="1000" b="0" i="0" u="none" strike="noStrike" dirty="0">
                        <a:solidFill>
                          <a:srgbClr val="000000"/>
                        </a:solidFill>
                        <a:effectLst/>
                        <a:latin typeface="+mn-lt"/>
                      </a:endParaRPr>
                    </a:p>
                  </a:txBody>
                  <a:tcPr marL="0" marR="0" marT="0" marB="0" anchor="ctr"/>
                </a:tc>
                <a:extLst>
                  <a:ext uri="{0D108BD9-81ED-4DB2-BD59-A6C34878D82A}">
                    <a16:rowId xmlns:a16="http://schemas.microsoft.com/office/drawing/2014/main" val="1065909553"/>
                  </a:ext>
                </a:extLst>
              </a:tr>
            </a:tbl>
          </a:graphicData>
        </a:graphic>
      </p:graphicFrame>
      <p:sp>
        <p:nvSpPr>
          <p:cNvPr id="3" name="Content Placeholder 2">
            <a:extLst>
              <a:ext uri="{FF2B5EF4-FFF2-40B4-BE49-F238E27FC236}">
                <a16:creationId xmlns:a16="http://schemas.microsoft.com/office/drawing/2014/main" id="{AF40F9B7-B816-014B-89D3-6B309786DDDD}"/>
              </a:ext>
            </a:extLst>
          </p:cNvPr>
          <p:cNvSpPr>
            <a:spLocks noGrp="1"/>
          </p:cNvSpPr>
          <p:nvPr>
            <p:ph sz="quarter" idx="11"/>
          </p:nvPr>
        </p:nvSpPr>
        <p:spPr/>
        <p:txBody>
          <a:bodyPr/>
          <a:lstStyle/>
          <a:p>
            <a:r>
              <a:rPr lang="en-US" dirty="0"/>
              <a:t>Capacity Building &amp; SDGs</a:t>
            </a:r>
          </a:p>
        </p:txBody>
      </p:sp>
    </p:spTree>
    <p:extLst>
      <p:ext uri="{BB962C8B-B14F-4D97-AF65-F5344CB8AC3E}">
        <p14:creationId xmlns:p14="http://schemas.microsoft.com/office/powerpoint/2010/main" val="374802884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02F5674-2637-7D4E-9509-A2B7A8F516A3}"/>
              </a:ext>
            </a:extLst>
          </p:cNvPr>
          <p:cNvGraphicFramePr>
            <a:graphicFrameLocks noGrp="1"/>
          </p:cNvGraphicFramePr>
          <p:nvPr>
            <p:ph sz="quarter" idx="10"/>
            <p:extLst>
              <p:ext uri="{D42A27DB-BD31-4B8C-83A1-F6EECF244321}">
                <p14:modId xmlns:p14="http://schemas.microsoft.com/office/powerpoint/2010/main" val="104163770"/>
              </p:ext>
            </p:extLst>
          </p:nvPr>
        </p:nvGraphicFramePr>
        <p:xfrm>
          <a:off x="749198" y="1817130"/>
          <a:ext cx="8013802" cy="4964818"/>
        </p:xfrm>
        <a:graphic>
          <a:graphicData uri="http://schemas.openxmlformats.org/drawingml/2006/table">
            <a:tbl>
              <a:tblPr>
                <a:tableStyleId>{5940675A-B579-460E-94D1-54222C63F5DA}</a:tableStyleId>
              </a:tblPr>
              <a:tblGrid>
                <a:gridCol w="785667">
                  <a:extLst>
                    <a:ext uri="{9D8B030D-6E8A-4147-A177-3AD203B41FA5}">
                      <a16:colId xmlns:a16="http://schemas.microsoft.com/office/drawing/2014/main" val="2177683206"/>
                    </a:ext>
                  </a:extLst>
                </a:gridCol>
                <a:gridCol w="2025580">
                  <a:extLst>
                    <a:ext uri="{9D8B030D-6E8A-4147-A177-3AD203B41FA5}">
                      <a16:colId xmlns:a16="http://schemas.microsoft.com/office/drawing/2014/main" val="1245349165"/>
                    </a:ext>
                  </a:extLst>
                </a:gridCol>
                <a:gridCol w="936398">
                  <a:extLst>
                    <a:ext uri="{9D8B030D-6E8A-4147-A177-3AD203B41FA5}">
                      <a16:colId xmlns:a16="http://schemas.microsoft.com/office/drawing/2014/main" val="2769090842"/>
                    </a:ext>
                  </a:extLst>
                </a:gridCol>
                <a:gridCol w="4266157">
                  <a:extLst>
                    <a:ext uri="{9D8B030D-6E8A-4147-A177-3AD203B41FA5}">
                      <a16:colId xmlns:a16="http://schemas.microsoft.com/office/drawing/2014/main" val="2095881328"/>
                    </a:ext>
                  </a:extLst>
                </a:gridCol>
              </a:tblGrid>
              <a:tr h="849870">
                <a:tc>
                  <a:txBody>
                    <a:bodyPr/>
                    <a:lstStyle/>
                    <a:p>
                      <a:pPr algn="ctr" fontAlgn="b"/>
                      <a:r>
                        <a:rPr lang="en-US" sz="1100" b="0" i="0" u="none" strike="noStrike" dirty="0">
                          <a:solidFill>
                            <a:srgbClr val="000000"/>
                          </a:solidFill>
                          <a:effectLst/>
                          <a:latin typeface="+mn-lt"/>
                        </a:rPr>
                        <a:t>AHT-SDG</a:t>
                      </a:r>
                    </a:p>
                    <a:p>
                      <a:pPr algn="ctr" fontAlgn="b"/>
                      <a:r>
                        <a:rPr lang="en-US" sz="1100" b="0" i="0" u="none" strike="noStrike" dirty="0">
                          <a:solidFill>
                            <a:srgbClr val="000000"/>
                          </a:solidFill>
                          <a:effectLst/>
                          <a:latin typeface="+mn-lt"/>
                        </a:rPr>
                        <a:t>Deliverables</a:t>
                      </a:r>
                    </a:p>
                  </a:txBody>
                  <a:tcPr marL="0" marR="0" marT="0" marB="0" anchor="ctr">
                    <a:solidFill>
                      <a:schemeClr val="tx2">
                        <a:lumMod val="20000"/>
                        <a:lumOff val="80000"/>
                      </a:schemeClr>
                    </a:solidFill>
                  </a:tcPr>
                </a:tc>
                <a:tc>
                  <a:txBody>
                    <a:bodyPr/>
                    <a:lstStyle/>
                    <a:p>
                      <a:pPr algn="ctr" fontAlgn="b"/>
                      <a:r>
                        <a:rPr lang="en-US" sz="1100" b="0" i="0" u="none" strike="noStrike" dirty="0">
                          <a:solidFill>
                            <a:srgbClr val="000000"/>
                          </a:solidFill>
                          <a:effectLst/>
                          <a:latin typeface="+mn-lt"/>
                        </a:rPr>
                        <a:t>Title</a:t>
                      </a:r>
                    </a:p>
                  </a:txBody>
                  <a:tcPr marL="0" marR="0" marT="0" marB="0" anchor="ctr">
                    <a:solidFill>
                      <a:schemeClr val="tx2">
                        <a:lumMod val="20000"/>
                        <a:lumOff val="80000"/>
                      </a:schemeClr>
                    </a:solidFill>
                  </a:tcPr>
                </a:tc>
                <a:tc>
                  <a:txBody>
                    <a:bodyPr/>
                    <a:lstStyle/>
                    <a:p>
                      <a:pPr algn="ctr" fontAlgn="b"/>
                      <a:r>
                        <a:rPr lang="en-US" sz="1100" b="0" i="0" u="none" strike="noStrike" dirty="0">
                          <a:solidFill>
                            <a:srgbClr val="000000"/>
                          </a:solidFill>
                          <a:effectLst/>
                          <a:latin typeface="+mn-lt"/>
                        </a:rPr>
                        <a:t>Completion Year </a:t>
                      </a:r>
                    </a:p>
                  </a:txBody>
                  <a:tcPr marL="0" marR="0" marT="0" marB="0" anchor="ctr">
                    <a:solidFill>
                      <a:schemeClr val="tx2">
                        <a:lumMod val="20000"/>
                        <a:lumOff val="80000"/>
                      </a:schemeClr>
                    </a:solidFill>
                  </a:tcPr>
                </a:tc>
                <a:tc>
                  <a:txBody>
                    <a:bodyPr/>
                    <a:lstStyle/>
                    <a:p>
                      <a:pPr algn="ctr" fontAlgn="b"/>
                      <a:r>
                        <a:rPr lang="en-US" sz="1100" b="0" i="0" u="none" strike="noStrike" dirty="0">
                          <a:solidFill>
                            <a:srgbClr val="000000"/>
                          </a:solidFill>
                          <a:effectLst/>
                          <a:latin typeface="+mn-lt"/>
                        </a:rPr>
                        <a:t>Description of Task </a:t>
                      </a:r>
                    </a:p>
                  </a:txBody>
                  <a:tcPr marL="0" marR="0" marT="0" marB="0" anchor="ctr">
                    <a:solidFill>
                      <a:schemeClr val="tx2">
                        <a:lumMod val="20000"/>
                        <a:lumOff val="80000"/>
                      </a:schemeClr>
                    </a:solidFill>
                  </a:tcPr>
                </a:tc>
                <a:extLst>
                  <a:ext uri="{0D108BD9-81ED-4DB2-BD59-A6C34878D82A}">
                    <a16:rowId xmlns:a16="http://schemas.microsoft.com/office/drawing/2014/main" val="2535468492"/>
                  </a:ext>
                </a:extLst>
              </a:tr>
              <a:tr h="914400">
                <a:tc>
                  <a:txBody>
                    <a:bodyPr/>
                    <a:lstStyle/>
                    <a:p>
                      <a:pPr algn="ctr" fontAlgn="t"/>
                      <a:r>
                        <a:rPr lang="en-US" sz="800" u="none" strike="noStrike" dirty="0">
                          <a:effectLst/>
                        </a:rPr>
                        <a:t>SDG-02</a:t>
                      </a:r>
                      <a:endParaRPr lang="en-US" sz="800" b="0" i="0" u="none" strike="noStrike" dirty="0">
                        <a:solidFill>
                          <a:srgbClr val="000000"/>
                        </a:solidFill>
                        <a:effectLst/>
                        <a:latin typeface="Calibri" panose="020F0502020204030204" pitchFamily="34" charset="0"/>
                      </a:endParaRPr>
                    </a:p>
                  </a:txBody>
                  <a:tcPr marL="0" marR="0" marT="0" marB="0" anchor="ctr">
                    <a:solidFill>
                      <a:schemeClr val="tx2">
                        <a:lumMod val="20000"/>
                        <a:lumOff val="80000"/>
                      </a:schemeClr>
                    </a:solidFill>
                  </a:tcPr>
                </a:tc>
                <a:tc>
                  <a:txBody>
                    <a:bodyPr/>
                    <a:lstStyle/>
                    <a:p>
                      <a:pPr algn="ctr" fontAlgn="t"/>
                      <a:r>
                        <a:rPr lang="en-US" sz="800" u="none" strike="noStrike" dirty="0">
                          <a:effectLst/>
                        </a:rPr>
                        <a:t>Compile and maintain a compendium of CEOS Agencies engagement on SDGs</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2019-Q2</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Collect and centralize information across CEOS Agencies on their SDG engagement and related activities, through online surveys and other consultation channels. The Compendium of CEOS engagement on SDGs is meant to be used for CEOS internal use only.</a:t>
                      </a:r>
                      <a:endParaRPr lang="en-US" sz="8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526553391"/>
                  </a:ext>
                </a:extLst>
              </a:tr>
              <a:tr h="800137">
                <a:tc>
                  <a:txBody>
                    <a:bodyPr/>
                    <a:lstStyle/>
                    <a:p>
                      <a:pPr algn="ctr" fontAlgn="t"/>
                      <a:r>
                        <a:rPr lang="en-US" sz="800" u="none" strike="noStrike" dirty="0">
                          <a:effectLst/>
                        </a:rPr>
                        <a:t>SDG-03</a:t>
                      </a:r>
                      <a:endParaRPr lang="en-US" sz="800" b="0" i="0" u="none" strike="noStrike" dirty="0">
                        <a:solidFill>
                          <a:srgbClr val="000000"/>
                        </a:solidFill>
                        <a:effectLst/>
                        <a:latin typeface="Calibri" panose="020F0502020204030204" pitchFamily="34" charset="0"/>
                      </a:endParaRPr>
                    </a:p>
                  </a:txBody>
                  <a:tcPr marL="0" marR="0" marT="0" marB="0" anchor="ctr">
                    <a:solidFill>
                      <a:schemeClr val="tx2">
                        <a:lumMod val="20000"/>
                        <a:lumOff val="80000"/>
                      </a:schemeClr>
                    </a:solidFill>
                  </a:tcPr>
                </a:tc>
                <a:tc>
                  <a:txBody>
                    <a:bodyPr/>
                    <a:lstStyle/>
                    <a:p>
                      <a:pPr algn="ctr" fontAlgn="t"/>
                      <a:r>
                        <a:rPr lang="en-US" sz="800" u="none" strike="noStrike" dirty="0">
                          <a:effectLst/>
                        </a:rPr>
                        <a:t>Review and assess the contribution of EO to the SDG Targets and Indicators. Produce a compendium and policy brief.</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2019-Q3</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Assess the current and potential contribution of EO to the SDG Targets and Indicators (through the lens of space-based EO) and identify areas of better EO uptake, with the objective to increase the effective use of satellite observations and products in the overall SDGs processes (targets achievement and indicators? monitoring) and by all key players (global to local)</a:t>
                      </a:r>
                      <a:endParaRPr lang="en-US" sz="8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481160000"/>
                  </a:ext>
                </a:extLst>
              </a:tr>
              <a:tr h="800137">
                <a:tc>
                  <a:txBody>
                    <a:bodyPr/>
                    <a:lstStyle/>
                    <a:p>
                      <a:pPr algn="ctr" fontAlgn="t"/>
                      <a:r>
                        <a:rPr lang="en-US" sz="800" u="none" strike="noStrike" dirty="0">
                          <a:effectLst/>
                        </a:rPr>
                        <a:t>SDG-04</a:t>
                      </a:r>
                      <a:endParaRPr lang="en-US" sz="800" b="0" i="0" u="none" strike="noStrike" dirty="0">
                        <a:solidFill>
                          <a:srgbClr val="000000"/>
                        </a:solidFill>
                        <a:effectLst/>
                        <a:latin typeface="Calibri" panose="020F0502020204030204" pitchFamily="34" charset="0"/>
                      </a:endParaRPr>
                    </a:p>
                  </a:txBody>
                  <a:tcPr marL="0" marR="0" marT="0" marB="0" anchor="ctr">
                    <a:solidFill>
                      <a:schemeClr val="tx2">
                        <a:lumMod val="20000"/>
                        <a:lumOff val="80000"/>
                      </a:schemeClr>
                    </a:solidFill>
                  </a:tcPr>
                </a:tc>
                <a:tc>
                  <a:txBody>
                    <a:bodyPr/>
                    <a:lstStyle/>
                    <a:p>
                      <a:pPr algn="ctr" fontAlgn="t"/>
                      <a:r>
                        <a:rPr lang="en-US" sz="800" u="none" strike="noStrike" dirty="0">
                          <a:effectLst/>
                        </a:rPr>
                        <a:t>CEOS engagement plan on SDGs</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2019-Q2</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Develop a coherent, flexible and adaptive CEOS engagement strategy on SDGs to maximize CEOS efforts and available resources on SDGs for a higher impact (on the use of EO in SDGs) and for more tangible benefits for CEOS agencies. </a:t>
                      </a:r>
                      <a:endParaRPr lang="en-US" sz="8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72323156"/>
                  </a:ext>
                </a:extLst>
              </a:tr>
              <a:tr h="800137">
                <a:tc>
                  <a:txBody>
                    <a:bodyPr/>
                    <a:lstStyle/>
                    <a:p>
                      <a:pPr algn="ctr" fontAlgn="t"/>
                      <a:r>
                        <a:rPr lang="en-US" sz="800" u="none" strike="noStrike" dirty="0">
                          <a:effectLst/>
                        </a:rPr>
                        <a:t>SDG-05</a:t>
                      </a:r>
                      <a:endParaRPr lang="en-US" sz="800" b="0" i="0" u="none" strike="noStrike" dirty="0">
                        <a:solidFill>
                          <a:srgbClr val="000000"/>
                        </a:solidFill>
                        <a:effectLst/>
                        <a:latin typeface="Calibri" panose="020F0502020204030204" pitchFamily="34" charset="0"/>
                      </a:endParaRPr>
                    </a:p>
                  </a:txBody>
                  <a:tcPr marL="0" marR="0" marT="0" marB="0" anchor="ctr">
                    <a:solidFill>
                      <a:schemeClr val="tx2">
                        <a:lumMod val="20000"/>
                        <a:lumOff val="80000"/>
                      </a:schemeClr>
                    </a:solidFill>
                  </a:tcPr>
                </a:tc>
                <a:tc>
                  <a:txBody>
                    <a:bodyPr/>
                    <a:lstStyle/>
                    <a:p>
                      <a:pPr algn="ctr" fontAlgn="t"/>
                      <a:r>
                        <a:rPr lang="en-US" sz="800" u="none" strike="noStrike" dirty="0">
                          <a:effectLst/>
                        </a:rPr>
                        <a:t>Analyze the SDG satellite data requirements</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2019-Q4</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Produce, in cooperation with the GEO EO4SDG initiative, a “SDG satellite data requirement Table” for a number of SDG indicators that are already or can be supported by satellite data. The SDG satellite data requirement Table will summarize the satellite data needs (satellite observations, geographical coverage, time frame, frequency of observations, spatial resolution, EO data products etc.) for countries to achieve their SDG targets and report on SDG indicators.</a:t>
                      </a:r>
                      <a:endParaRPr lang="en-US" sz="8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506653631"/>
                  </a:ext>
                </a:extLst>
              </a:tr>
              <a:tr h="800137">
                <a:tc>
                  <a:txBody>
                    <a:bodyPr/>
                    <a:lstStyle/>
                    <a:p>
                      <a:pPr algn="ctr" fontAlgn="t"/>
                      <a:r>
                        <a:rPr lang="en-US" sz="800" u="none" strike="noStrike" dirty="0">
                          <a:effectLst/>
                        </a:rPr>
                        <a:t>SDG-06</a:t>
                      </a:r>
                      <a:endParaRPr lang="en-US" sz="800" b="0" i="0" u="none" strike="noStrike" dirty="0">
                        <a:solidFill>
                          <a:srgbClr val="000000"/>
                        </a:solidFill>
                        <a:effectLst/>
                        <a:latin typeface="Calibri" panose="020F0502020204030204" pitchFamily="34" charset="0"/>
                      </a:endParaRPr>
                    </a:p>
                  </a:txBody>
                  <a:tcPr marL="0" marR="0" marT="0" marB="0" anchor="ctr">
                    <a:solidFill>
                      <a:schemeClr val="tx2">
                        <a:lumMod val="20000"/>
                        <a:lumOff val="80000"/>
                      </a:schemeClr>
                    </a:solidFill>
                  </a:tcPr>
                </a:tc>
                <a:tc>
                  <a:txBody>
                    <a:bodyPr/>
                    <a:lstStyle/>
                    <a:p>
                      <a:pPr algn="ctr" fontAlgn="t"/>
                      <a:r>
                        <a:rPr lang="en-US" sz="800" u="none" strike="noStrike" dirty="0">
                          <a:effectLst/>
                        </a:rPr>
                        <a:t>Open Data Cube algorithms for the SDGs  </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2019-Q4</a:t>
                      </a:r>
                      <a:endParaRPr lang="en-US" sz="800" b="0" i="0" u="none" strike="noStrike" dirty="0">
                        <a:solidFill>
                          <a:srgbClr val="000000"/>
                        </a:solidFill>
                        <a:effectLst/>
                        <a:latin typeface="Calibri" panose="020F0502020204030204" pitchFamily="34" charset="0"/>
                      </a:endParaRPr>
                    </a:p>
                  </a:txBody>
                  <a:tcPr marL="0" marR="0" marT="0" marB="0" anchor="ctr"/>
                </a:tc>
                <a:tc>
                  <a:txBody>
                    <a:bodyPr/>
                    <a:lstStyle/>
                    <a:p>
                      <a:pPr algn="ctr" fontAlgn="t"/>
                      <a:r>
                        <a:rPr lang="en-US" sz="800" u="none" strike="noStrike" dirty="0">
                          <a:effectLst/>
                        </a:rPr>
                        <a:t>Develop and demonstrate a set of Data Cube algorithms that use CEOS satellite data and can be applied to several SDGs (e.g. 6.6.1, 11.3.1, 15.3.1). Seek feedback from statistical agencies and other stakeholders to understand how to improve these algorithms.</a:t>
                      </a:r>
                      <a:endParaRPr lang="en-US" sz="8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3486415464"/>
                  </a:ext>
                </a:extLst>
              </a:tr>
            </a:tbl>
          </a:graphicData>
        </a:graphic>
      </p:graphicFrame>
      <p:sp>
        <p:nvSpPr>
          <p:cNvPr id="3" name="Content Placeholder 2">
            <a:extLst>
              <a:ext uri="{FF2B5EF4-FFF2-40B4-BE49-F238E27FC236}">
                <a16:creationId xmlns:a16="http://schemas.microsoft.com/office/drawing/2014/main" id="{78A66398-BB65-C442-AC03-DC253568C07F}"/>
              </a:ext>
            </a:extLst>
          </p:cNvPr>
          <p:cNvSpPr>
            <a:spLocks noGrp="1"/>
          </p:cNvSpPr>
          <p:nvPr>
            <p:ph sz="quarter" idx="11"/>
          </p:nvPr>
        </p:nvSpPr>
        <p:spPr/>
        <p:txBody>
          <a:bodyPr/>
          <a:lstStyle/>
          <a:p>
            <a:r>
              <a:rPr lang="en-US" dirty="0"/>
              <a:t>Ad-Hoc Team on SDGs </a:t>
            </a:r>
          </a:p>
        </p:txBody>
      </p:sp>
      <p:sp>
        <p:nvSpPr>
          <p:cNvPr id="7" name="TextBox 6">
            <a:extLst>
              <a:ext uri="{FF2B5EF4-FFF2-40B4-BE49-F238E27FC236}">
                <a16:creationId xmlns:a16="http://schemas.microsoft.com/office/drawing/2014/main" id="{99315DE0-D1C8-984C-B87B-A846CB3A1D8D}"/>
              </a:ext>
            </a:extLst>
          </p:cNvPr>
          <p:cNvSpPr txBox="1"/>
          <p:nvPr/>
        </p:nvSpPr>
        <p:spPr>
          <a:xfrm>
            <a:off x="685800" y="1295400"/>
            <a:ext cx="86868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002569"/>
                </a:solidFill>
                <a:effectLst/>
                <a:uFillTx/>
              </a:rPr>
              <a:t>SDG Objectives / Deliverables </a:t>
            </a:r>
          </a:p>
        </p:txBody>
      </p:sp>
    </p:spTree>
    <p:extLst>
      <p:ext uri="{BB962C8B-B14F-4D97-AF65-F5344CB8AC3E}">
        <p14:creationId xmlns:p14="http://schemas.microsoft.com/office/powerpoint/2010/main" val="188510511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F352B6-4674-9E41-B426-3107102CE7F2}"/>
              </a:ext>
            </a:extLst>
          </p:cNvPr>
          <p:cNvSpPr>
            <a:spLocks noGrp="1"/>
          </p:cNvSpPr>
          <p:nvPr>
            <p:ph sz="quarter" idx="10"/>
          </p:nvPr>
        </p:nvSpPr>
        <p:spPr>
          <a:xfrm>
            <a:off x="2324100" y="3200400"/>
            <a:ext cx="4419600" cy="762000"/>
          </a:xfrm>
        </p:spPr>
        <p:txBody>
          <a:bodyPr/>
          <a:lstStyle/>
          <a:p>
            <a:pPr marL="0" indent="0" algn="ctr">
              <a:buNone/>
            </a:pPr>
            <a:r>
              <a:rPr lang="en-US" sz="2400" dirty="0"/>
              <a:t>Thank you! </a:t>
            </a:r>
          </a:p>
          <a:p>
            <a:pPr marL="0" indent="0" algn="ctr">
              <a:buNone/>
            </a:pPr>
            <a:r>
              <a:rPr lang="en-US" sz="2400" dirty="0"/>
              <a:t>Argyro </a:t>
            </a:r>
            <a:r>
              <a:rPr lang="en-US" sz="2400" dirty="0" err="1"/>
              <a:t>Kavvada@nasa.gov</a:t>
            </a:r>
            <a:endParaRPr lang="en-US" sz="2400" dirty="0"/>
          </a:p>
          <a:p>
            <a:pPr marL="0" indent="0" algn="ctr">
              <a:buNone/>
            </a:pPr>
            <a:endParaRPr lang="en-US" sz="2400" dirty="0"/>
          </a:p>
          <a:p>
            <a:pPr marL="0" indent="0" algn="ctr">
              <a:buNone/>
            </a:pPr>
            <a:endParaRPr lang="en-US" sz="2400" dirty="0"/>
          </a:p>
          <a:p>
            <a:pPr marL="0" indent="0" algn="ctr">
              <a:buNone/>
            </a:pPr>
            <a:endParaRPr lang="en-US" sz="2400" dirty="0"/>
          </a:p>
        </p:txBody>
      </p:sp>
      <p:sp>
        <p:nvSpPr>
          <p:cNvPr id="3" name="Content Placeholder 2">
            <a:extLst>
              <a:ext uri="{FF2B5EF4-FFF2-40B4-BE49-F238E27FC236}">
                <a16:creationId xmlns:a16="http://schemas.microsoft.com/office/drawing/2014/main" id="{C85A2DEA-4D47-F945-A974-4ED851B3A0FA}"/>
              </a:ext>
            </a:extLst>
          </p:cNvPr>
          <p:cNvSpPr>
            <a:spLocks noGrp="1"/>
          </p:cNvSpPr>
          <p:nvPr>
            <p:ph sz="quarter" idx="11"/>
          </p:nvPr>
        </p:nvSpPr>
        <p:spPr/>
        <p:txBody>
          <a:bodyPr/>
          <a:lstStyle/>
          <a:p>
            <a:r>
              <a:rPr lang="en-US" b="1" dirty="0">
                <a:solidFill>
                  <a:srgbClr val="FFFFFF"/>
                </a:solidFill>
              </a:rPr>
              <a:t>Capacity Building and SDGs </a:t>
            </a:r>
            <a:endParaRPr lang="en-US" dirty="0"/>
          </a:p>
        </p:txBody>
      </p:sp>
    </p:spTree>
    <p:extLst>
      <p:ext uri="{BB962C8B-B14F-4D97-AF65-F5344CB8AC3E}">
        <p14:creationId xmlns:p14="http://schemas.microsoft.com/office/powerpoint/2010/main" val="3155715010"/>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9941</TotalTime>
  <Words>1034</Words>
  <Application>Microsoft Office PowerPoint</Application>
  <PresentationFormat>Apresentação na tela (4:3)</PresentationFormat>
  <Paragraphs>158</Paragraphs>
  <Slides>7</Slides>
  <Notes>2</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7</vt:i4>
      </vt:variant>
    </vt:vector>
  </HeadingPairs>
  <TitlesOfParts>
    <vt:vector size="16" baseType="lpstr">
      <vt:lpstr>Arial</vt:lpstr>
      <vt:lpstr>Arial Bold</vt:lpstr>
      <vt:lpstr>Avenir Roman</vt:lpstr>
      <vt:lpstr>Calibri</vt:lpstr>
      <vt:lpstr>Courier New</vt:lpstr>
      <vt:lpstr>Droid Serif</vt:lpstr>
      <vt:lpstr>Proxima Nova Regular</vt:lpstr>
      <vt:lpstr>Wingdings</vt:lpstr>
      <vt:lpstr>Default</vt:lpstr>
      <vt:lpstr>Capacity Building and SDGs </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Hilcea Ferreira</cp:lastModifiedBy>
  <cp:revision>36</cp:revision>
  <dcterms:modified xsi:type="dcterms:W3CDTF">2019-03-06T14:20:58Z</dcterms:modified>
</cp:coreProperties>
</file>