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60" r:id="rId3"/>
    <p:sldId id="265" r:id="rId4"/>
    <p:sldId id="276" r:id="rId5"/>
    <p:sldId id="277" r:id="rId6"/>
    <p:sldId id="274" r:id="rId7"/>
    <p:sldId id="279" r:id="rId8"/>
    <p:sldId id="278" r:id="rId9"/>
    <p:sldId id="270" r:id="rId10"/>
    <p:sldId id="262" r:id="rId11"/>
    <p:sldId id="264" r:id="rId12"/>
    <p:sldId id="266" r:id="rId13"/>
    <p:sldId id="271" r:id="rId14"/>
    <p:sldId id="289" r:id="rId15"/>
    <p:sldId id="290" r:id="rId16"/>
    <p:sldId id="291" r:id="rId17"/>
    <p:sldId id="292" r:id="rId18"/>
    <p:sldId id="283" r:id="rId19"/>
    <p:sldId id="281" r:id="rId20"/>
    <p:sldId id="285" r:id="rId21"/>
    <p:sldId id="284" r:id="rId22"/>
    <p:sldId id="294" r:id="rId23"/>
    <p:sldId id="287" r:id="rId24"/>
    <p:sldId id="288" r:id="rId25"/>
    <p:sldId id="293" r:id="rId26"/>
    <p:sldId id="295" r:id="rId27"/>
    <p:sldId id="296" r:id="rId28"/>
    <p:sldId id="297" r:id="rId29"/>
    <p:sldId id="298" r:id="rId3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77" autoAdjust="0"/>
    <p:restoredTop sz="86412" autoAdjust="0"/>
  </p:normalViewPr>
  <p:slideViewPr>
    <p:cSldViewPr>
      <p:cViewPr>
        <p:scale>
          <a:sx n="50" d="100"/>
          <a:sy n="50" d="100"/>
        </p:scale>
        <p:origin x="1782" y="10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NESAC\Desktop\Responsibilities\Students\Interns\Past%20Statistics\State%20Boundary\Consolidated_Students_17_18_1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NESAC\Desktop\Responsibilities\Students\Interns\Past%20Statistics\State%20Boundary\Consolidated_Students_17_18_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title>
      <c:tx>
        <c:rich>
          <a:bodyPr/>
          <a:lstStyle/>
          <a:p>
            <a:pPr>
              <a:defRPr/>
            </a:pPr>
            <a:r>
              <a:rPr lang="en-US"/>
              <a:t># Student Project/Summer Training</a:t>
            </a:r>
          </a:p>
        </c:rich>
      </c:tx>
      <c:layout>
        <c:manualLayout>
          <c:xMode val="edge"/>
          <c:yMode val="edge"/>
          <c:x val="0.17153015801914148"/>
          <c:y val="0.18833348664888225"/>
        </c:manualLayout>
      </c:layout>
      <c:overlay val="0"/>
    </c:title>
    <c:autoTitleDeleted val="0"/>
    <c:plotArea>
      <c:layout>
        <c:manualLayout>
          <c:layoutTarget val="inner"/>
          <c:xMode val="edge"/>
          <c:yMode val="edge"/>
          <c:x val="7.1110613399031422E-2"/>
          <c:y val="0.1277538472203891"/>
          <c:w val="0.87749867017553884"/>
          <c:h val="0.56681891567244869"/>
        </c:manualLayout>
      </c:layout>
      <c:barChart>
        <c:barDir val="col"/>
        <c:grouping val="stacked"/>
        <c:varyColors val="0"/>
        <c:ser>
          <c:idx val="0"/>
          <c:order val="0"/>
          <c:tx>
            <c:strRef>
              <c:f>Sheet1!$B$1</c:f>
              <c:strCache>
                <c:ptCount val="1"/>
                <c:pt idx="0">
                  <c:v>No. of students</c:v>
                </c:pt>
              </c:strCache>
            </c:strRef>
          </c:tx>
          <c:invertIfNegative val="0"/>
          <c:dLbls>
            <c:dLbl>
              <c:idx val="5"/>
              <c:tx>
                <c:rich>
                  <a:bodyPr/>
                  <a:lstStyle/>
                  <a:p>
                    <a:r>
                      <a:rPr lang="en-US"/>
                      <a:t>99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BC-4C18-961D-00B80A0065BF}"/>
                </c:ext>
              </c:extLst>
            </c:dLbl>
            <c:spPr>
              <a:noFill/>
              <a:ln>
                <a:noFill/>
              </a:ln>
              <a:effectLst/>
            </c:spPr>
            <c:txPr>
              <a:bodyPr/>
              <a:lstStyle/>
              <a:p>
                <a:pPr>
                  <a:defRPr b="1">
                    <a:solidFill>
                      <a:srgbClr val="FFFF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43</c:v>
                </c:pt>
                <c:pt idx="1">
                  <c:v>20</c:v>
                </c:pt>
                <c:pt idx="2">
                  <c:v>23</c:v>
                </c:pt>
                <c:pt idx="3">
                  <c:v>50</c:v>
                </c:pt>
                <c:pt idx="4">
                  <c:v>40</c:v>
                </c:pt>
                <c:pt idx="5">
                  <c:v>61</c:v>
                </c:pt>
              </c:numCache>
            </c:numRef>
          </c:val>
          <c:extLst>
            <c:ext xmlns:c16="http://schemas.microsoft.com/office/drawing/2014/chart" uri="{C3380CC4-5D6E-409C-BE32-E72D297353CC}">
              <c16:uniqueId val="{00000001-F4BC-4C18-961D-00B80A0065BF}"/>
            </c:ext>
          </c:extLst>
        </c:ser>
        <c:dLbls>
          <c:showLegendKey val="0"/>
          <c:showVal val="0"/>
          <c:showCatName val="0"/>
          <c:showSerName val="0"/>
          <c:showPercent val="0"/>
          <c:showBubbleSize val="0"/>
        </c:dLbls>
        <c:gapWidth val="150"/>
        <c:overlap val="100"/>
        <c:axId val="200624128"/>
        <c:axId val="182734208"/>
      </c:barChart>
      <c:catAx>
        <c:axId val="200624128"/>
        <c:scaling>
          <c:orientation val="minMax"/>
        </c:scaling>
        <c:delete val="0"/>
        <c:axPos val="b"/>
        <c:numFmt formatCode="General" sourceLinked="1"/>
        <c:majorTickMark val="out"/>
        <c:minorTickMark val="none"/>
        <c:tickLblPos val="nextTo"/>
        <c:txPr>
          <a:bodyPr/>
          <a:lstStyle/>
          <a:p>
            <a:pPr>
              <a:defRPr b="1">
                <a:solidFill>
                  <a:srgbClr val="C00000"/>
                </a:solidFill>
              </a:defRPr>
            </a:pPr>
            <a:endParaRPr lang="en-US"/>
          </a:p>
        </c:txPr>
        <c:crossAx val="182734208"/>
        <c:crosses val="autoZero"/>
        <c:auto val="1"/>
        <c:lblAlgn val="ctr"/>
        <c:lblOffset val="100"/>
        <c:noMultiLvlLbl val="0"/>
      </c:catAx>
      <c:valAx>
        <c:axId val="182734208"/>
        <c:scaling>
          <c:orientation val="minMax"/>
        </c:scaling>
        <c:delete val="1"/>
        <c:axPos val="l"/>
        <c:majorGridlines/>
        <c:numFmt formatCode="General" sourceLinked="1"/>
        <c:majorTickMark val="out"/>
        <c:minorTickMark val="none"/>
        <c:tickLblPos val="nextTo"/>
        <c:crossAx val="200624128"/>
        <c:crosses val="autoZero"/>
        <c:crossBetween val="between"/>
      </c:valAx>
      <c:spPr>
        <a:noFill/>
        <a:ln w="25400">
          <a:noFill/>
        </a:ln>
      </c:spPr>
    </c:plotArea>
    <c:plotVisOnly val="1"/>
    <c:dispBlanksAs val="gap"/>
    <c:showDLblsOverMax val="0"/>
  </c:chart>
  <c:txPr>
    <a:bodyPr/>
    <a:lstStyle/>
    <a:p>
      <a:pPr>
        <a:defRPr sz="14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'2019'!$H$9:$H$29</c:f>
              <c:strCache>
                <c:ptCount val="21"/>
                <c:pt idx="0">
                  <c:v>North Eastern Hill University</c:v>
                </c:pt>
                <c:pt idx="1">
                  <c:v>NIT Silchar</c:v>
                </c:pt>
                <c:pt idx="2">
                  <c:v>Central University of Karnataka</c:v>
                </c:pt>
                <c:pt idx="3">
                  <c:v>Nagaland Univerisity</c:v>
                </c:pt>
                <c:pt idx="4">
                  <c:v>University of Mysore</c:v>
                </c:pt>
                <c:pt idx="5">
                  <c:v>Kumaun Univeristy</c:v>
                </c:pt>
                <c:pt idx="6">
                  <c:v>North Orissa University</c:v>
                </c:pt>
                <c:pt idx="7">
                  <c:v>ISM Dhanbad</c:v>
                </c:pt>
                <c:pt idx="8">
                  <c:v>DNR College of Engineering and Technology</c:v>
                </c:pt>
                <c:pt idx="9">
                  <c:v>Aligarh Muslim University</c:v>
                </c:pt>
                <c:pt idx="10">
                  <c:v>Karnataka State Rural Development and Panchayat Raj University, Gadag(Karnataka)</c:v>
                </c:pt>
                <c:pt idx="11">
                  <c:v>Amity Univeristy</c:v>
                </c:pt>
                <c:pt idx="12">
                  <c:v>NERIST</c:v>
                </c:pt>
                <c:pt idx="13">
                  <c:v>Noida International University</c:v>
                </c:pt>
                <c:pt idx="14">
                  <c:v>Bangalore University</c:v>
                </c:pt>
                <c:pt idx="15">
                  <c:v>Symbiosis Institute of Geoinformatics (SIG)</c:v>
                </c:pt>
                <c:pt idx="16">
                  <c:v>Kazi Nazrul University in Geo-Informatics</c:v>
                </c:pt>
                <c:pt idx="17">
                  <c:v>Maharshi Dayanand Saraswati University</c:v>
                </c:pt>
                <c:pt idx="18">
                  <c:v>Teri School of Advanced Studies</c:v>
                </c:pt>
                <c:pt idx="19">
                  <c:v>Anna University</c:v>
                </c:pt>
                <c:pt idx="20">
                  <c:v>BITS</c:v>
                </c:pt>
              </c:strCache>
            </c:strRef>
          </c:cat>
          <c:val>
            <c:numRef>
              <c:f>'2019'!$I$9:$I$29</c:f>
              <c:numCache>
                <c:formatCode>General</c:formatCode>
                <c:ptCount val="21"/>
                <c:pt idx="0">
                  <c:v>1</c:v>
                </c:pt>
                <c:pt idx="1">
                  <c:v>5</c:v>
                </c:pt>
                <c:pt idx="2">
                  <c:v>4</c:v>
                </c:pt>
                <c:pt idx="3">
                  <c:v>1</c:v>
                </c:pt>
                <c:pt idx="4">
                  <c:v>4</c:v>
                </c:pt>
                <c:pt idx="5">
                  <c:v>3</c:v>
                </c:pt>
                <c:pt idx="6">
                  <c:v>8</c:v>
                </c:pt>
                <c:pt idx="7">
                  <c:v>1</c:v>
                </c:pt>
                <c:pt idx="8">
                  <c:v>2</c:v>
                </c:pt>
                <c:pt idx="9">
                  <c:v>5</c:v>
                </c:pt>
                <c:pt idx="10">
                  <c:v>5</c:v>
                </c:pt>
                <c:pt idx="11">
                  <c:v>4</c:v>
                </c:pt>
                <c:pt idx="12">
                  <c:v>20</c:v>
                </c:pt>
                <c:pt idx="13">
                  <c:v>2</c:v>
                </c:pt>
                <c:pt idx="14">
                  <c:v>4</c:v>
                </c:pt>
                <c:pt idx="15">
                  <c:v>1</c:v>
                </c:pt>
                <c:pt idx="16">
                  <c:v>2</c:v>
                </c:pt>
                <c:pt idx="17">
                  <c:v>3</c:v>
                </c:pt>
                <c:pt idx="18">
                  <c:v>3</c:v>
                </c:pt>
                <c:pt idx="19">
                  <c:v>6</c:v>
                </c:pt>
                <c:pt idx="20">
                  <c:v>15</c:v>
                </c:pt>
              </c:numCache>
            </c:numRef>
          </c:val>
          <c:extLst>
            <c:ext xmlns:c16="http://schemas.microsoft.com/office/drawing/2014/chart" uri="{C3380CC4-5D6E-409C-BE32-E72D297353CC}">
              <c16:uniqueId val="{00000000-0845-48E5-93A3-7EB6CDBAFBEB}"/>
            </c:ext>
          </c:extLst>
        </c:ser>
        <c:dLbls>
          <c:showLegendKey val="0"/>
          <c:showVal val="0"/>
          <c:showCatName val="0"/>
          <c:showSerName val="0"/>
          <c:showPercent val="0"/>
          <c:showBubbleSize val="0"/>
        </c:dLbls>
        <c:gapWidth val="29"/>
        <c:axId val="201044480"/>
        <c:axId val="182736512"/>
      </c:barChart>
      <c:catAx>
        <c:axId val="201044480"/>
        <c:scaling>
          <c:orientation val="minMax"/>
        </c:scaling>
        <c:delete val="0"/>
        <c:axPos val="l"/>
        <c:numFmt formatCode="General" sourceLinked="0"/>
        <c:majorTickMark val="out"/>
        <c:minorTickMark val="none"/>
        <c:tickLblPos val="nextTo"/>
        <c:crossAx val="182736512"/>
        <c:crosses val="autoZero"/>
        <c:auto val="1"/>
        <c:lblAlgn val="ctr"/>
        <c:lblOffset val="100"/>
        <c:tickLblSkip val="1"/>
        <c:noMultiLvlLbl val="0"/>
      </c:catAx>
      <c:valAx>
        <c:axId val="182736512"/>
        <c:scaling>
          <c:orientation val="minMax"/>
          <c:max val="22"/>
          <c:min val="0"/>
        </c:scaling>
        <c:delete val="0"/>
        <c:axPos val="b"/>
        <c:majorGridlines/>
        <c:numFmt formatCode="General" sourceLinked="1"/>
        <c:majorTickMark val="out"/>
        <c:minorTickMark val="none"/>
        <c:tickLblPos val="nextTo"/>
        <c:crossAx val="201044480"/>
        <c:crosses val="autoZero"/>
        <c:crossBetween val="between"/>
      </c:valAx>
    </c:plotArea>
    <c:plotVisOnly val="1"/>
    <c:dispBlanksAs val="gap"/>
    <c:showDLblsOverMax val="0"/>
  </c:chart>
  <c:spPr>
    <a:solidFill>
      <a:schemeClr val="bg2">
        <a:lumMod val="90000"/>
      </a:schemeClr>
    </a:solidFill>
  </c:spPr>
  <c:txPr>
    <a:bodyPr/>
    <a:lstStyle/>
    <a:p>
      <a:pPr>
        <a:defRPr sz="9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75"/>
      <c:rotY val="0"/>
      <c:rAngAx val="0"/>
    </c:view3D>
    <c:floor>
      <c:thickness val="0"/>
    </c:floor>
    <c:sideWall>
      <c:thickness val="0"/>
    </c:sideWall>
    <c:backWall>
      <c:thickness val="0"/>
    </c:backWall>
    <c:plotArea>
      <c:layout>
        <c:manualLayout>
          <c:layoutTarget val="inner"/>
          <c:xMode val="edge"/>
          <c:yMode val="edge"/>
          <c:x val="1.5104111986001752E-2"/>
          <c:y val="8.101851851851849E-2"/>
          <c:w val="0.53645844269466314"/>
          <c:h val="0.82870370370370372"/>
        </c:manualLayout>
      </c:layout>
      <c:pie3DChart>
        <c:varyColors val="1"/>
        <c:ser>
          <c:idx val="0"/>
          <c:order val="0"/>
          <c:dLbls>
            <c:dLbl>
              <c:idx val="0"/>
              <c:layout>
                <c:manualLayout>
                  <c:x val="-7.6227690288713928E-2"/>
                  <c:y val="0.1579144794400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9F-4F9F-A2E0-D851623D7EAB}"/>
                </c:ext>
              </c:extLst>
            </c:dLbl>
            <c:dLbl>
              <c:idx val="1"/>
              <c:layout>
                <c:manualLayout>
                  <c:x val="-0.1117614829396328"/>
                  <c:y val="-7.60207057451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9F-4F9F-A2E0-D851623D7EAB}"/>
                </c:ext>
              </c:extLst>
            </c:dLbl>
            <c:dLbl>
              <c:idx val="2"/>
              <c:layout>
                <c:manualLayout>
                  <c:x val="-3.3442804024496946E-2"/>
                  <c:y val="-0.153585593467483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59F-4F9F-A2E0-D851623D7EAB}"/>
                </c:ext>
              </c:extLst>
            </c:dLbl>
            <c:dLbl>
              <c:idx val="3"/>
              <c:layout>
                <c:manualLayout>
                  <c:x val="0.10581255468066492"/>
                  <c:y val="-8.66874453193352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9F-4F9F-A2E0-D851623D7EAB}"/>
                </c:ext>
              </c:extLst>
            </c:dLbl>
            <c:dLbl>
              <c:idx val="4"/>
              <c:layout>
                <c:manualLayout>
                  <c:x val="3.9802930883639676E-2"/>
                  <c:y val="0.153798118985127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59F-4F9F-A2E0-D851623D7EAB}"/>
                </c:ext>
              </c:extLst>
            </c:dLbl>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'2019'!$D$31:$D$35</c:f>
              <c:strCache>
                <c:ptCount val="5"/>
                <c:pt idx="0">
                  <c:v>Elctronics and Communication</c:v>
                </c:pt>
                <c:pt idx="1">
                  <c:v>Computer Science</c:v>
                </c:pt>
                <c:pt idx="2">
                  <c:v>Aerospace/Mechanical Engineering</c:v>
                </c:pt>
                <c:pt idx="3">
                  <c:v>Remote Sensing/GIS/Geoinformatics</c:v>
                </c:pt>
                <c:pt idx="4">
                  <c:v>Basic Sciences</c:v>
                </c:pt>
              </c:strCache>
            </c:strRef>
          </c:cat>
          <c:val>
            <c:numRef>
              <c:f>'2019'!$E$31:$E$35</c:f>
              <c:numCache>
                <c:formatCode>General</c:formatCode>
                <c:ptCount val="5"/>
                <c:pt idx="0">
                  <c:v>17</c:v>
                </c:pt>
                <c:pt idx="1">
                  <c:v>25</c:v>
                </c:pt>
                <c:pt idx="2">
                  <c:v>3</c:v>
                </c:pt>
                <c:pt idx="3">
                  <c:v>45</c:v>
                </c:pt>
                <c:pt idx="4">
                  <c:v>9</c:v>
                </c:pt>
              </c:numCache>
            </c:numRef>
          </c:val>
          <c:extLst>
            <c:ext xmlns:c16="http://schemas.microsoft.com/office/drawing/2014/chart" uri="{C3380CC4-5D6E-409C-BE32-E72D297353CC}">
              <c16:uniqueId val="{00000005-F59F-4F9F-A2E0-D851623D7EAB}"/>
            </c:ext>
          </c:extLst>
        </c:ser>
        <c:dLbls>
          <c:showLegendKey val="0"/>
          <c:showVal val="0"/>
          <c:showCatName val="0"/>
          <c:showSerName val="0"/>
          <c:showPercent val="0"/>
          <c:showBubbleSize val="0"/>
          <c:showLeaderLines val="1"/>
        </c:dLbls>
      </c:pie3DChart>
    </c:plotArea>
    <c:legend>
      <c:legendPos val="r"/>
      <c:layout>
        <c:manualLayout>
          <c:xMode val="edge"/>
          <c:yMode val="edge"/>
          <c:x val="0.53888888888888964"/>
          <c:y val="4.1568241469816282E-2"/>
          <c:w val="0.44444444444444442"/>
          <c:h val="0.91686351706036751"/>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BILL</a:t>
            </a:r>
            <a:r>
              <a:rPr lang="en-US" baseline="0" dirty="0"/>
              <a:t> 199</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E7826A-2911-45D8-A178-0210628A441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558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(AP), Banana(AS, TR),</a:t>
            </a:r>
            <a:r>
              <a:rPr lang="en-US" baseline="0" dirty="0"/>
              <a:t> Pine apple (MN, NL), Cardamom (SK)</a:t>
            </a:r>
            <a:endParaRPr lang="en-US" dirty="0"/>
          </a:p>
        </p:txBody>
      </p:sp>
      <p:sp>
        <p:nvSpPr>
          <p:cNvPr id="4" name="Footer Placeholder 3"/>
          <p:cNvSpPr>
            <a:spLocks noGrp="1"/>
          </p:cNvSpPr>
          <p:nvPr>
            <p:ph type="ftr" sz="quarter" idx="10"/>
          </p:nvPr>
        </p:nvSpPr>
        <p:spPr>
          <a:xfrm>
            <a:off x="0" y="8685213"/>
            <a:ext cx="2971800" cy="457200"/>
          </a:xfrm>
          <a:prstGeom prst="rect">
            <a:avLst/>
          </a:prstGeom>
        </p:spPr>
        <p:txBody>
          <a:bodyPr/>
          <a:lstStyle/>
          <a:p>
            <a:r>
              <a:rPr lang="en-IN"/>
              <a:t>NORTH EASTERN SPACE APPLICATIONS CENTRE</a:t>
            </a:r>
            <a:endParaRPr lang="en-US"/>
          </a:p>
        </p:txBody>
      </p:sp>
    </p:spTree>
    <p:extLst>
      <p:ext uri="{BB962C8B-B14F-4D97-AF65-F5344CB8AC3E}">
        <p14:creationId xmlns:p14="http://schemas.microsoft.com/office/powerpoint/2010/main" val="140850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35E30A3-1011-409E-97EA-58BD952884A1}"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35E30A3-1011-409E-97EA-58BD952884A1}" type="slidenum">
              <a:rPr lang="en-US" smtClean="0">
                <a:solidFill>
                  <a:prstClr val="black"/>
                </a:solidFill>
              </a:rPr>
              <a:pPr/>
              <a:t>23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a:t>Title Goes Here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3/6/2019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1" descr="C:\Users\NESAC\Desktop\NESAC Logo.jpg"/>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6524346"/>
            <a:ext cx="609600" cy="409854"/>
          </a:xfrm>
          <a:prstGeom prst="rect">
            <a:avLst/>
          </a:prstGeom>
          <a:noFill/>
        </p:spPr>
      </p:pic>
      <p:sp>
        <p:nvSpPr>
          <p:cNvPr id="8" name="TextBox 7"/>
          <p:cNvSpPr txBox="1"/>
          <p:nvPr userDrawn="1"/>
        </p:nvSpPr>
        <p:spPr>
          <a:xfrm>
            <a:off x="421760" y="6650664"/>
            <a:ext cx="2787943" cy="246221"/>
          </a:xfrm>
          <a:prstGeom prst="rect">
            <a:avLst/>
          </a:prstGeom>
          <a:noFill/>
        </p:spPr>
        <p:txBody>
          <a:bodyPr wrap="none" rtlCol="0">
            <a:spAutoFit/>
          </a:bodyPr>
          <a:lstStyle/>
          <a:p>
            <a:pPr>
              <a:buFont typeface="Wingdings" pitchFamily="2" charset="2"/>
              <a:buChar char="§"/>
            </a:pPr>
            <a:r>
              <a:rPr lang="en-IN" sz="1000" b="1" dirty="0">
                <a:solidFill>
                  <a:schemeClr val="accent1"/>
                </a:solidFill>
              </a:rPr>
              <a:t> NORTH EASTERN SPACE APPLICATIONS CENTRE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3/6/2019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11265" name="Picture 1" descr="C:\Users\NESAC\Desktop\NESAC Logo.jpg"/>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6524346"/>
            <a:ext cx="609600" cy="409854"/>
          </a:xfrm>
          <a:prstGeom prst="rect">
            <a:avLst/>
          </a:prstGeom>
          <a:noFill/>
        </p:spPr>
      </p:pic>
      <p:sp>
        <p:nvSpPr>
          <p:cNvPr id="7" name="TextBox 6"/>
          <p:cNvSpPr txBox="1"/>
          <p:nvPr userDrawn="1"/>
        </p:nvSpPr>
        <p:spPr>
          <a:xfrm>
            <a:off x="421760" y="6650664"/>
            <a:ext cx="2787943" cy="246221"/>
          </a:xfrm>
          <a:prstGeom prst="rect">
            <a:avLst/>
          </a:prstGeom>
          <a:noFill/>
        </p:spPr>
        <p:txBody>
          <a:bodyPr wrap="none" rtlCol="0">
            <a:spAutoFit/>
          </a:bodyPr>
          <a:lstStyle/>
          <a:p>
            <a:pPr>
              <a:buFont typeface="Wingdings" pitchFamily="2" charset="2"/>
              <a:buChar char="§"/>
            </a:pPr>
            <a:r>
              <a:rPr lang="en-IN" sz="1000" b="1" dirty="0">
                <a:solidFill>
                  <a:schemeClr val="accent1"/>
                </a:solidFill>
              </a:rPr>
              <a:t> NORTH EASTERN SPACE APPLICATIONS CENTRE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tiff"/><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tiff"/><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0.gif"/><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457200" y="1428736"/>
            <a:ext cx="83058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lgn="ctr">
              <a:defRPr sz="1800" b="0">
                <a:solidFill>
                  <a:srgbClr val="000000"/>
                </a:solidFill>
              </a:defRPr>
            </a:pPr>
            <a:r>
              <a:rPr lang="en-IN" sz="4200" b="1" dirty="0">
                <a:solidFill>
                  <a:srgbClr val="FFFFFF"/>
                </a:solidFill>
              </a:rPr>
              <a:t>Capacity Building Infrastructure on North Eastern India</a:t>
            </a:r>
            <a:endParaRPr sz="4200" b="1" dirty="0">
              <a:solidFill>
                <a:srgbClr val="FFFFFF"/>
              </a:solidFill>
            </a:endParaRPr>
          </a:p>
        </p:txBody>
      </p:sp>
      <p:sp>
        <p:nvSpPr>
          <p:cNvPr id="11" name="Shape 11"/>
          <p:cNvSpPr/>
          <p:nvPr/>
        </p:nvSpPr>
        <p:spPr>
          <a:xfrm>
            <a:off x="287867" y="2928934"/>
            <a:ext cx="6629400" cy="37146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IN" b="1" dirty="0" err="1">
                <a:solidFill>
                  <a:srgbClr val="FFC000"/>
                </a:solidFill>
                <a:latin typeface="Arial Bold"/>
                <a:ea typeface="Arial Bold"/>
                <a:cs typeface="Arial Bold"/>
                <a:sym typeface="Arial Bold"/>
              </a:rPr>
              <a:t>PLN</a:t>
            </a:r>
            <a:r>
              <a:rPr lang="en-IN" b="1" dirty="0">
                <a:solidFill>
                  <a:srgbClr val="FFC000"/>
                </a:solidFill>
                <a:latin typeface="Arial Bold"/>
                <a:ea typeface="Arial Bold"/>
                <a:cs typeface="Arial Bold"/>
                <a:sym typeface="Arial Bold"/>
              </a:rPr>
              <a:t> </a:t>
            </a:r>
            <a:r>
              <a:rPr lang="en-IN" b="1" dirty="0" err="1">
                <a:solidFill>
                  <a:srgbClr val="FFC000"/>
                </a:solidFill>
                <a:latin typeface="Arial Bold"/>
                <a:ea typeface="Arial Bold"/>
                <a:cs typeface="Arial Bold"/>
                <a:sym typeface="Arial Bold"/>
              </a:rPr>
              <a:t>Raju</a:t>
            </a:r>
            <a:r>
              <a:rPr lang="en-IN" b="1" dirty="0">
                <a:solidFill>
                  <a:srgbClr val="FFC000"/>
                </a:solidFill>
                <a:latin typeface="Arial Bold"/>
                <a:ea typeface="Arial Bold"/>
                <a:cs typeface="Arial Bold"/>
                <a:sym typeface="Arial Bold"/>
              </a:rPr>
              <a:t>, Director</a:t>
            </a:r>
          </a:p>
          <a:p>
            <a:pPr lvl="0" defTabSz="914400">
              <a:lnSpc>
                <a:spcPct val="150000"/>
              </a:lnSpc>
              <a:defRPr>
                <a:solidFill>
                  <a:srgbClr val="000000"/>
                </a:solidFill>
              </a:defRPr>
            </a:pPr>
            <a:r>
              <a:rPr lang="en-IN" dirty="0">
                <a:solidFill>
                  <a:schemeClr val="accent2">
                    <a:lumMod val="40000"/>
                    <a:lumOff val="60000"/>
                  </a:schemeClr>
                </a:solidFill>
                <a:latin typeface="Arial Bold"/>
                <a:ea typeface="Arial Bold"/>
                <a:cs typeface="Arial Bold"/>
                <a:sym typeface="Arial Bold"/>
              </a:rPr>
              <a:t>North Eastern Space Applications Centre (NESAC)</a:t>
            </a:r>
            <a:endParaRPr dirty="0">
              <a:solidFill>
                <a:schemeClr val="accent2">
                  <a:lumMod val="40000"/>
                  <a:lumOff val="60000"/>
                </a:schemeClr>
              </a:solidFill>
              <a:latin typeface="Arial Bold"/>
              <a:ea typeface="Arial Bold"/>
              <a:cs typeface="Arial Bold"/>
              <a:sym typeface="Arial Bold"/>
            </a:endParaRP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CEOS WGCapD-8 Annual Meeting </a:t>
            </a: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Working Group on </a:t>
            </a: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Capacity Building &amp; Data Democracy</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Indian Institute of Remote Sensing</a:t>
            </a: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Indian Space Research Organisation</a:t>
            </a: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Dehradun, India</a:t>
            </a:r>
          </a:p>
          <a:p>
            <a:pPr lvl="0" defTabSz="914400">
              <a:lnSpc>
                <a:spcPct val="150000"/>
              </a:lnSpc>
              <a:defRPr>
                <a:solidFill>
                  <a:srgbClr val="000000"/>
                </a:solidFill>
              </a:defRPr>
            </a:pPr>
            <a:r>
              <a:rPr lang="en-US" dirty="0">
                <a:solidFill>
                  <a:srgbClr val="FFFFFF"/>
                </a:solidFill>
                <a:latin typeface="Arial Bold"/>
                <a:ea typeface="Arial Bold"/>
                <a:cs typeface="Arial Bold"/>
                <a:sym typeface="Arial Bold"/>
              </a:rPr>
              <a:t>March 06</a:t>
            </a:r>
            <a:r>
              <a:rPr lang="en-US" baseline="30000" dirty="0">
                <a:solidFill>
                  <a:srgbClr val="FFFFFF"/>
                </a:solidFill>
                <a:latin typeface="Arial Bold"/>
                <a:ea typeface="Arial Bold"/>
                <a:cs typeface="Arial Bold"/>
                <a:sym typeface="Arial Bold"/>
              </a:rPr>
              <a:t>th</a:t>
            </a:r>
            <a:r>
              <a:rPr lang="en-US" dirty="0">
                <a:solidFill>
                  <a:srgbClr val="FFFFFF"/>
                </a:solidFill>
                <a:latin typeface="Arial Bold"/>
                <a:ea typeface="Arial Bold"/>
                <a:cs typeface="Arial Bold"/>
                <a:sym typeface="Arial Bold"/>
              </a:rPr>
              <a:t> – 08</a:t>
            </a:r>
            <a:r>
              <a:rPr lang="en-US" baseline="30000" dirty="0">
                <a:solidFill>
                  <a:srgbClr val="FFFFFF"/>
                </a:solidFill>
                <a:latin typeface="Arial Bold"/>
                <a:ea typeface="Arial Bold"/>
                <a:cs typeface="Arial Bold"/>
                <a:sym typeface="Arial Bold"/>
              </a:rPr>
              <a:t>th</a:t>
            </a:r>
            <a:r>
              <a:rPr lang="en-US" dirty="0">
                <a:solidFill>
                  <a:srgbClr val="FFFFFF"/>
                </a:solidFill>
                <a:latin typeface="Arial Bold"/>
                <a:ea typeface="Arial Bold"/>
                <a:cs typeface="Arial Bold"/>
                <a:sym typeface="Arial Bold"/>
              </a:rPr>
              <a:t>, 2019</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2" cstate="screen">
            <a:extLst>
              <a:ext uri="{28A0092B-C50C-407E-A947-70E740481C1C}">
                <a14:useLocalDpi xmlns:a14="http://schemas.microsoft.com/office/drawing/2010/main"/>
              </a:ext>
            </a:extLst>
          </a:blip>
          <a:stretch>
            <a:fillRect/>
          </a:stretch>
        </p:blipFill>
        <p:spPr>
          <a:xfrm>
            <a:off x="304800" y="152400"/>
            <a:ext cx="2507906" cy="993132"/>
          </a:xfrm>
          <a:prstGeom prst="rect">
            <a:avLst/>
          </a:prstGeom>
          <a:ln w="12700">
            <a:miter lim="400000"/>
          </a:ln>
        </p:spPr>
      </p:pic>
      <p:sp>
        <p:nvSpPr>
          <p:cNvPr id="5" name="Shape 10"/>
          <p:cNvSpPr txBox="1">
            <a:spLocks/>
          </p:cNvSpPr>
          <p:nvPr/>
        </p:nvSpPr>
        <p:spPr>
          <a:xfrm>
            <a:off x="304800" y="1181629"/>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nvPr>
        </p:nvGraphicFramePr>
        <p:xfrm>
          <a:off x="357158" y="1643050"/>
          <a:ext cx="8215370" cy="4351091"/>
        </p:xfrm>
        <a:graphic>
          <a:graphicData uri="http://schemas.openxmlformats.org/drawingml/2006/table">
            <a:tbl>
              <a:tblPr>
                <a:tableStyleId>{ED083AE6-46FA-4A59-8FB0-9F97EB10719F}</a:tableStyleId>
              </a:tblPr>
              <a:tblGrid>
                <a:gridCol w="894154">
                  <a:extLst>
                    <a:ext uri="{9D8B030D-6E8A-4147-A177-3AD203B41FA5}">
                      <a16:colId xmlns:a16="http://schemas.microsoft.com/office/drawing/2014/main" val="20000"/>
                    </a:ext>
                  </a:extLst>
                </a:gridCol>
                <a:gridCol w="1645017">
                  <a:extLst>
                    <a:ext uri="{9D8B030D-6E8A-4147-A177-3AD203B41FA5}">
                      <a16:colId xmlns:a16="http://schemas.microsoft.com/office/drawing/2014/main" val="20001"/>
                    </a:ext>
                  </a:extLst>
                </a:gridCol>
                <a:gridCol w="1400914">
                  <a:extLst>
                    <a:ext uri="{9D8B030D-6E8A-4147-A177-3AD203B41FA5}">
                      <a16:colId xmlns:a16="http://schemas.microsoft.com/office/drawing/2014/main" val="20002"/>
                    </a:ext>
                  </a:extLst>
                </a:gridCol>
                <a:gridCol w="1536827">
                  <a:extLst>
                    <a:ext uri="{9D8B030D-6E8A-4147-A177-3AD203B41FA5}">
                      <a16:colId xmlns:a16="http://schemas.microsoft.com/office/drawing/2014/main" val="20003"/>
                    </a:ext>
                  </a:extLst>
                </a:gridCol>
                <a:gridCol w="1433210">
                  <a:extLst>
                    <a:ext uri="{9D8B030D-6E8A-4147-A177-3AD203B41FA5}">
                      <a16:colId xmlns:a16="http://schemas.microsoft.com/office/drawing/2014/main" val="20004"/>
                    </a:ext>
                  </a:extLst>
                </a:gridCol>
                <a:gridCol w="1305248">
                  <a:extLst>
                    <a:ext uri="{9D8B030D-6E8A-4147-A177-3AD203B41FA5}">
                      <a16:colId xmlns:a16="http://schemas.microsoft.com/office/drawing/2014/main" val="20005"/>
                    </a:ext>
                  </a:extLst>
                </a:gridCol>
              </a:tblGrid>
              <a:tr h="0">
                <a:tc rowSpan="2">
                  <a:txBody>
                    <a:bodyPr/>
                    <a:lstStyle/>
                    <a:p>
                      <a:pPr marL="0" indent="0" algn="ctr">
                        <a:lnSpc>
                          <a:spcPct val="115000"/>
                        </a:lnSpc>
                        <a:spcAft>
                          <a:spcPts val="500"/>
                        </a:spcAft>
                      </a:pPr>
                      <a:r>
                        <a:rPr lang="en-US" sz="1600" dirty="0" err="1"/>
                        <a:t>Sl</a:t>
                      </a:r>
                      <a:r>
                        <a:rPr lang="en-US" sz="1600" dirty="0"/>
                        <a:t> No.</a:t>
                      </a:r>
                      <a:endParaRPr lang="en-IN" sz="1600" dirty="0">
                        <a:latin typeface="Calibri"/>
                        <a:ea typeface="Times New Roman"/>
                        <a:cs typeface="Times New Roman"/>
                      </a:endParaRPr>
                    </a:p>
                  </a:txBody>
                  <a:tcPr marL="7247" marR="7247" marT="0" marB="0"/>
                </a:tc>
                <a:tc rowSpan="2">
                  <a:txBody>
                    <a:bodyPr/>
                    <a:lstStyle/>
                    <a:p>
                      <a:pPr marL="0" indent="0" algn="ctr">
                        <a:lnSpc>
                          <a:spcPct val="115000"/>
                        </a:lnSpc>
                        <a:spcAft>
                          <a:spcPts val="500"/>
                        </a:spcAft>
                      </a:pPr>
                      <a:r>
                        <a:rPr lang="en-US" sz="1600" dirty="0"/>
                        <a:t>Research &amp; operational activities</a:t>
                      </a:r>
                      <a:endParaRPr lang="en-IN" sz="1600" dirty="0">
                        <a:latin typeface="Calibri"/>
                        <a:ea typeface="Times New Roman"/>
                        <a:cs typeface="Times New Roman"/>
                      </a:endParaRPr>
                    </a:p>
                  </a:txBody>
                  <a:tcPr marL="7247" marR="7247" marT="0" marB="0"/>
                </a:tc>
                <a:tc gridSpan="4">
                  <a:txBody>
                    <a:bodyPr/>
                    <a:lstStyle/>
                    <a:p>
                      <a:pPr marL="457200" algn="ctr">
                        <a:lnSpc>
                          <a:spcPct val="115000"/>
                        </a:lnSpc>
                        <a:spcAft>
                          <a:spcPts val="500"/>
                        </a:spcAft>
                      </a:pPr>
                      <a:r>
                        <a:rPr lang="en-US" sz="2000" b="1" dirty="0"/>
                        <a:t>No of Institutes involved in </a:t>
                      </a:r>
                      <a:r>
                        <a:rPr lang="en-US" sz="2000" b="1" dirty="0" err="1"/>
                        <a:t>NER</a:t>
                      </a:r>
                      <a:endParaRPr lang="en-IN" sz="2000" b="1" dirty="0">
                        <a:latin typeface="Calibri"/>
                        <a:ea typeface="Times New Roman"/>
                        <a:cs typeface="Times New Roman"/>
                      </a:endParaRPr>
                    </a:p>
                  </a:txBody>
                  <a:tcPr marL="7247" marR="7247" marT="0" marB="0"/>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880943">
                <a:tc vMerge="1">
                  <a:txBody>
                    <a:bodyPr/>
                    <a:lstStyle/>
                    <a:p>
                      <a:endParaRPr lang="en-IN"/>
                    </a:p>
                  </a:txBody>
                  <a:tcPr/>
                </a:tc>
                <a:tc vMerge="1">
                  <a:txBody>
                    <a:bodyPr/>
                    <a:lstStyle/>
                    <a:p>
                      <a:endParaRPr lang="en-IN"/>
                    </a:p>
                  </a:txBody>
                  <a:tcPr/>
                </a:tc>
                <a:tc>
                  <a:txBody>
                    <a:bodyPr/>
                    <a:lstStyle/>
                    <a:p>
                      <a:pPr marL="0" indent="0" algn="ctr">
                        <a:lnSpc>
                          <a:spcPct val="115000"/>
                        </a:lnSpc>
                        <a:spcAft>
                          <a:spcPts val="500"/>
                        </a:spcAft>
                      </a:pPr>
                      <a:r>
                        <a:rPr lang="en-US" sz="1600" dirty="0"/>
                        <a:t>Colleges</a:t>
                      </a:r>
                      <a:endParaRPr lang="en-IN" sz="1600" dirty="0">
                        <a:latin typeface="Calibri"/>
                        <a:ea typeface="Times New Roman"/>
                        <a:cs typeface="Times New Roman"/>
                      </a:endParaRPr>
                    </a:p>
                  </a:txBody>
                  <a:tcPr marL="7247" marR="7247" marT="0" marB="0" anchor="ctr"/>
                </a:tc>
                <a:tc>
                  <a:txBody>
                    <a:bodyPr/>
                    <a:lstStyle/>
                    <a:p>
                      <a:pPr marL="0" indent="0" algn="ctr">
                        <a:lnSpc>
                          <a:spcPct val="115000"/>
                        </a:lnSpc>
                        <a:spcAft>
                          <a:spcPts val="500"/>
                        </a:spcAft>
                      </a:pPr>
                      <a:r>
                        <a:rPr lang="en-US" sz="1600" dirty="0" err="1"/>
                        <a:t>IITs</a:t>
                      </a:r>
                      <a:r>
                        <a:rPr lang="en-US" sz="1600" dirty="0"/>
                        <a:t>/</a:t>
                      </a:r>
                      <a:r>
                        <a:rPr lang="en-US" sz="1600" dirty="0" err="1"/>
                        <a:t>NITs</a:t>
                      </a:r>
                      <a:r>
                        <a:rPr lang="en-US" sz="1600" dirty="0"/>
                        <a:t>/</a:t>
                      </a:r>
                      <a:r>
                        <a:rPr lang="en-US" sz="1600" dirty="0" err="1"/>
                        <a:t>Engg</a:t>
                      </a:r>
                      <a:r>
                        <a:rPr lang="en-US" sz="1600" dirty="0"/>
                        <a:t>. colleges</a:t>
                      </a:r>
                      <a:endParaRPr lang="en-IN" sz="1600" dirty="0">
                        <a:latin typeface="Calibri"/>
                        <a:ea typeface="Times New Roman"/>
                        <a:cs typeface="Times New Roman"/>
                      </a:endParaRPr>
                    </a:p>
                  </a:txBody>
                  <a:tcPr marL="7247" marR="7247" marT="0" marB="0" anchor="ctr"/>
                </a:tc>
                <a:tc>
                  <a:txBody>
                    <a:bodyPr/>
                    <a:lstStyle/>
                    <a:p>
                      <a:pPr marL="88900" indent="0" algn="ctr">
                        <a:lnSpc>
                          <a:spcPct val="115000"/>
                        </a:lnSpc>
                        <a:spcAft>
                          <a:spcPts val="500"/>
                        </a:spcAft>
                      </a:pPr>
                      <a:r>
                        <a:rPr lang="en-US" sz="1600" dirty="0"/>
                        <a:t>Universities</a:t>
                      </a:r>
                      <a:endParaRPr lang="en-IN" sz="1600" dirty="0">
                        <a:latin typeface="Calibri"/>
                        <a:ea typeface="Times New Roman"/>
                        <a:cs typeface="Times New Roman"/>
                      </a:endParaRPr>
                    </a:p>
                  </a:txBody>
                  <a:tcPr marL="7247" marR="7247" marT="0" marB="0" anchor="ctr"/>
                </a:tc>
                <a:tc>
                  <a:txBody>
                    <a:bodyPr/>
                    <a:lstStyle/>
                    <a:p>
                      <a:pPr marL="88900" indent="0" algn="ctr">
                        <a:lnSpc>
                          <a:spcPct val="115000"/>
                        </a:lnSpc>
                        <a:spcAft>
                          <a:spcPts val="500"/>
                        </a:spcAft>
                      </a:pPr>
                      <a:r>
                        <a:rPr lang="en-US" sz="1600" dirty="0"/>
                        <a:t>State/Central Research organization</a:t>
                      </a:r>
                      <a:endParaRPr lang="en-IN" sz="1600" dirty="0">
                        <a:latin typeface="Calibri"/>
                        <a:ea typeface="Times New Roman"/>
                        <a:cs typeface="Times New Roman"/>
                      </a:endParaRPr>
                    </a:p>
                  </a:txBody>
                  <a:tcPr marL="7247" marR="7247" marT="0" marB="0" anchor="ctr"/>
                </a:tc>
                <a:extLst>
                  <a:ext uri="{0D108BD9-81ED-4DB2-BD59-A6C34878D82A}">
                    <a16:rowId xmlns:a16="http://schemas.microsoft.com/office/drawing/2014/main" val="10001"/>
                  </a:ext>
                </a:extLst>
              </a:tr>
              <a:tr h="66675">
                <a:tc>
                  <a:txBody>
                    <a:bodyPr/>
                    <a:lstStyle/>
                    <a:p>
                      <a:pPr marL="88900" indent="0" algn="ctr" defTabSz="457200">
                        <a:lnSpc>
                          <a:spcPct val="115000"/>
                        </a:lnSpc>
                        <a:spcBef>
                          <a:spcPts val="600"/>
                        </a:spcBef>
                        <a:spcAft>
                          <a:spcPts val="500"/>
                        </a:spcAft>
                      </a:pPr>
                      <a:r>
                        <a:rPr lang="en-US" sz="1600" dirty="0">
                          <a:sym typeface="Calibri"/>
                        </a:rPr>
                        <a:t>1</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marL="0" indent="0" algn="ctr">
                        <a:lnSpc>
                          <a:spcPct val="115000"/>
                        </a:lnSpc>
                        <a:spcAft>
                          <a:spcPts val="500"/>
                        </a:spcAft>
                      </a:pPr>
                      <a:r>
                        <a:rPr lang="en-US" sz="1600" dirty="0"/>
                        <a:t>Remote Sensing &amp; GIS</a:t>
                      </a:r>
                      <a:endParaRPr lang="en-IN" sz="1600" dirty="0">
                        <a:latin typeface="Calibri"/>
                        <a:ea typeface="Times New Roman"/>
                        <a:cs typeface="Times New Roman"/>
                      </a:endParaRPr>
                    </a:p>
                  </a:txBody>
                  <a:tcPr marL="7247" marR="7247" marT="0" marB="0"/>
                </a:tc>
                <a:tc>
                  <a:txBody>
                    <a:bodyPr/>
                    <a:lstStyle/>
                    <a:p>
                      <a:pPr algn="ctr">
                        <a:lnSpc>
                          <a:spcPct val="115000"/>
                        </a:lnSpc>
                        <a:spcAft>
                          <a:spcPts val="0"/>
                        </a:spcAft>
                      </a:pPr>
                      <a:r>
                        <a:rPr lang="en-US" sz="1600" dirty="0"/>
                        <a:t>5</a:t>
                      </a:r>
                      <a:endParaRPr lang="en-IN" sz="1600" dirty="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12</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5</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dirty="0"/>
                        <a:t>8</a:t>
                      </a:r>
                      <a:endParaRPr lang="en-IN" sz="1600" dirty="0">
                        <a:latin typeface="Calibri"/>
                        <a:ea typeface="Times New Roman"/>
                        <a:cs typeface="Times New Roman"/>
                      </a:endParaRPr>
                    </a:p>
                  </a:txBody>
                  <a:tcPr marL="7247" marR="7247" marT="0" marB="0" anchor="ctr"/>
                </a:tc>
                <a:extLst>
                  <a:ext uri="{0D108BD9-81ED-4DB2-BD59-A6C34878D82A}">
                    <a16:rowId xmlns:a16="http://schemas.microsoft.com/office/drawing/2014/main" val="10002"/>
                  </a:ext>
                </a:extLst>
              </a:tr>
              <a:tr h="44450">
                <a:tc>
                  <a:txBody>
                    <a:bodyPr/>
                    <a:lstStyle/>
                    <a:p>
                      <a:pPr marL="88900" indent="0" algn="ctr" defTabSz="457200">
                        <a:lnSpc>
                          <a:spcPct val="115000"/>
                        </a:lnSpc>
                        <a:spcBef>
                          <a:spcPts val="600"/>
                        </a:spcBef>
                        <a:spcAft>
                          <a:spcPts val="500"/>
                        </a:spcAft>
                      </a:pPr>
                      <a:r>
                        <a:rPr lang="en-US" sz="1600" dirty="0">
                          <a:sym typeface="Calibri"/>
                        </a:rPr>
                        <a:t>2</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marL="0" indent="0" algn="ctr" defTabSz="457200">
                        <a:lnSpc>
                          <a:spcPct val="115000"/>
                        </a:lnSpc>
                        <a:spcBef>
                          <a:spcPts val="600"/>
                        </a:spcBef>
                        <a:spcAft>
                          <a:spcPts val="500"/>
                        </a:spcAft>
                      </a:pPr>
                      <a:r>
                        <a:rPr lang="en-US" sz="1600" dirty="0">
                          <a:sym typeface="Calibri"/>
                        </a:rPr>
                        <a:t>Early warnings</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algn="ctr">
                        <a:lnSpc>
                          <a:spcPct val="115000"/>
                        </a:lnSpc>
                        <a:spcAft>
                          <a:spcPts val="0"/>
                        </a:spcAft>
                      </a:pPr>
                      <a:r>
                        <a:rPr lang="en-US" sz="1600"/>
                        <a:t>0</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0</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0</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dirty="0"/>
                        <a:t>4</a:t>
                      </a:r>
                      <a:endParaRPr lang="en-IN" sz="1600" dirty="0">
                        <a:latin typeface="Calibri"/>
                        <a:ea typeface="Times New Roman"/>
                        <a:cs typeface="Times New Roman"/>
                      </a:endParaRPr>
                    </a:p>
                  </a:txBody>
                  <a:tcPr marL="7247" marR="7247" marT="0" marB="0" anchor="ctr"/>
                </a:tc>
                <a:extLst>
                  <a:ext uri="{0D108BD9-81ED-4DB2-BD59-A6C34878D82A}">
                    <a16:rowId xmlns:a16="http://schemas.microsoft.com/office/drawing/2014/main" val="10003"/>
                  </a:ext>
                </a:extLst>
              </a:tr>
              <a:tr h="66675">
                <a:tc>
                  <a:txBody>
                    <a:bodyPr/>
                    <a:lstStyle/>
                    <a:p>
                      <a:pPr marL="88900" indent="0" algn="ctr" defTabSz="457200">
                        <a:lnSpc>
                          <a:spcPct val="115000"/>
                        </a:lnSpc>
                        <a:spcBef>
                          <a:spcPts val="600"/>
                        </a:spcBef>
                        <a:spcAft>
                          <a:spcPts val="500"/>
                        </a:spcAft>
                      </a:pPr>
                      <a:r>
                        <a:rPr lang="en-US" sz="1600" dirty="0">
                          <a:sym typeface="Calibri"/>
                        </a:rPr>
                        <a:t>3</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marL="0" indent="0" algn="ctr" defTabSz="457200">
                        <a:lnSpc>
                          <a:spcPct val="115000"/>
                        </a:lnSpc>
                        <a:spcBef>
                          <a:spcPts val="600"/>
                        </a:spcBef>
                        <a:spcAft>
                          <a:spcPts val="500"/>
                        </a:spcAft>
                      </a:pPr>
                      <a:r>
                        <a:rPr lang="en-US" sz="1600" dirty="0">
                          <a:sym typeface="Calibri"/>
                        </a:rPr>
                        <a:t>Atmospheric Science</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algn="ctr">
                        <a:lnSpc>
                          <a:spcPct val="115000"/>
                        </a:lnSpc>
                        <a:spcAft>
                          <a:spcPts val="0"/>
                        </a:spcAft>
                      </a:pPr>
                      <a:r>
                        <a:rPr lang="en-US" sz="1600" dirty="0"/>
                        <a:t>2</a:t>
                      </a:r>
                      <a:endParaRPr lang="en-IN" sz="1600" dirty="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3</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4</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5</a:t>
                      </a:r>
                      <a:endParaRPr lang="en-IN" sz="1600">
                        <a:latin typeface="Calibri"/>
                        <a:ea typeface="Times New Roman"/>
                        <a:cs typeface="Times New Roman"/>
                      </a:endParaRPr>
                    </a:p>
                  </a:txBody>
                  <a:tcPr marL="7247" marR="7247" marT="0" marB="0" anchor="ctr"/>
                </a:tc>
                <a:extLst>
                  <a:ext uri="{0D108BD9-81ED-4DB2-BD59-A6C34878D82A}">
                    <a16:rowId xmlns:a16="http://schemas.microsoft.com/office/drawing/2014/main" val="10004"/>
                  </a:ext>
                </a:extLst>
              </a:tr>
              <a:tr h="44450">
                <a:tc>
                  <a:txBody>
                    <a:bodyPr/>
                    <a:lstStyle/>
                    <a:p>
                      <a:pPr marL="88900" indent="0" algn="ctr" defTabSz="457200">
                        <a:lnSpc>
                          <a:spcPct val="115000"/>
                        </a:lnSpc>
                        <a:spcBef>
                          <a:spcPts val="600"/>
                        </a:spcBef>
                        <a:spcAft>
                          <a:spcPts val="500"/>
                        </a:spcAft>
                      </a:pPr>
                      <a:r>
                        <a:rPr lang="en-US" sz="1600" dirty="0">
                          <a:sym typeface="Calibri"/>
                        </a:rPr>
                        <a:t>4</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marL="0" indent="0" algn="ctr" defTabSz="457200">
                        <a:lnSpc>
                          <a:spcPct val="115000"/>
                        </a:lnSpc>
                        <a:spcBef>
                          <a:spcPts val="600"/>
                        </a:spcBef>
                        <a:spcAft>
                          <a:spcPts val="500"/>
                        </a:spcAft>
                      </a:pPr>
                      <a:r>
                        <a:rPr lang="en-US" sz="1600" dirty="0">
                          <a:sym typeface="Calibri"/>
                        </a:rPr>
                        <a:t>Statistical modeling</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algn="ctr">
                        <a:lnSpc>
                          <a:spcPct val="115000"/>
                        </a:lnSpc>
                        <a:spcAft>
                          <a:spcPts val="0"/>
                        </a:spcAft>
                      </a:pPr>
                      <a:r>
                        <a:rPr lang="en-US" sz="1600" dirty="0"/>
                        <a:t>7</a:t>
                      </a:r>
                      <a:endParaRPr lang="en-IN" sz="1600" dirty="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11</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5</a:t>
                      </a:r>
                      <a:endParaRPr lang="en-IN" sz="160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a:t>11</a:t>
                      </a:r>
                      <a:endParaRPr lang="en-IN" sz="1600">
                        <a:latin typeface="Calibri"/>
                        <a:ea typeface="Times New Roman"/>
                        <a:cs typeface="Times New Roman"/>
                      </a:endParaRPr>
                    </a:p>
                  </a:txBody>
                  <a:tcPr marL="7247" marR="7247" marT="0" marB="0" anchor="ctr"/>
                </a:tc>
                <a:extLst>
                  <a:ext uri="{0D108BD9-81ED-4DB2-BD59-A6C34878D82A}">
                    <a16:rowId xmlns:a16="http://schemas.microsoft.com/office/drawing/2014/main" val="10005"/>
                  </a:ext>
                </a:extLst>
              </a:tr>
              <a:tr h="133350">
                <a:tc>
                  <a:txBody>
                    <a:bodyPr/>
                    <a:lstStyle/>
                    <a:p>
                      <a:pPr marL="88900" indent="0" algn="ctr" defTabSz="457200">
                        <a:lnSpc>
                          <a:spcPct val="115000"/>
                        </a:lnSpc>
                        <a:spcBef>
                          <a:spcPts val="600"/>
                        </a:spcBef>
                        <a:spcAft>
                          <a:spcPts val="500"/>
                        </a:spcAft>
                      </a:pPr>
                      <a:r>
                        <a:rPr lang="en-US" sz="1600" dirty="0">
                          <a:sym typeface="Calibri"/>
                        </a:rPr>
                        <a:t>5</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marL="0" indent="0" algn="ctr" defTabSz="457200">
                        <a:lnSpc>
                          <a:spcPct val="115000"/>
                        </a:lnSpc>
                        <a:spcBef>
                          <a:spcPts val="600"/>
                        </a:spcBef>
                        <a:spcAft>
                          <a:spcPts val="500"/>
                        </a:spcAft>
                      </a:pPr>
                      <a:r>
                        <a:rPr lang="en-US" sz="1600" dirty="0">
                          <a:sym typeface="Calibri"/>
                        </a:rPr>
                        <a:t>Machine/Deep learning/Big data analysis etc.</a:t>
                      </a:r>
                      <a:endParaRPr lang="en-IN" sz="1600" dirty="0">
                        <a:solidFill>
                          <a:srgbClr val="000000"/>
                        </a:solidFill>
                        <a:latin typeface="Arial Narrow"/>
                        <a:ea typeface="Times New Roman"/>
                        <a:cs typeface="Times New Roman"/>
                        <a:sym typeface="Calibri"/>
                      </a:endParaRPr>
                    </a:p>
                  </a:txBody>
                  <a:tcPr marL="7247" marR="7247" marT="0" marB="0"/>
                </a:tc>
                <a:tc>
                  <a:txBody>
                    <a:bodyPr/>
                    <a:lstStyle/>
                    <a:p>
                      <a:pPr algn="ctr">
                        <a:lnSpc>
                          <a:spcPct val="115000"/>
                        </a:lnSpc>
                        <a:spcAft>
                          <a:spcPts val="0"/>
                        </a:spcAft>
                      </a:pPr>
                      <a:r>
                        <a:rPr lang="en-US" sz="1600" dirty="0"/>
                        <a:t>6</a:t>
                      </a:r>
                      <a:endParaRPr lang="en-IN" sz="1600" dirty="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dirty="0"/>
                        <a:t>12</a:t>
                      </a:r>
                      <a:endParaRPr lang="en-IN" sz="1600" dirty="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dirty="0"/>
                        <a:t>2</a:t>
                      </a:r>
                      <a:endParaRPr lang="en-IN" sz="1600" dirty="0">
                        <a:latin typeface="Calibri"/>
                        <a:ea typeface="Times New Roman"/>
                        <a:cs typeface="Times New Roman"/>
                      </a:endParaRPr>
                    </a:p>
                  </a:txBody>
                  <a:tcPr marL="7247" marR="7247" marT="0" marB="0" anchor="ctr"/>
                </a:tc>
                <a:tc>
                  <a:txBody>
                    <a:bodyPr/>
                    <a:lstStyle/>
                    <a:p>
                      <a:pPr algn="ctr">
                        <a:lnSpc>
                          <a:spcPct val="115000"/>
                        </a:lnSpc>
                        <a:spcAft>
                          <a:spcPts val="0"/>
                        </a:spcAft>
                      </a:pPr>
                      <a:r>
                        <a:rPr lang="en-US" sz="1600" dirty="0"/>
                        <a:t>11</a:t>
                      </a:r>
                      <a:endParaRPr lang="en-IN" sz="1600" dirty="0">
                        <a:latin typeface="Calibri"/>
                        <a:ea typeface="Times New Roman"/>
                        <a:cs typeface="Times New Roman"/>
                      </a:endParaRPr>
                    </a:p>
                  </a:txBody>
                  <a:tcPr marL="7247" marR="7247" marT="0" marB="0" anchor="ctr"/>
                </a:tc>
                <a:extLst>
                  <a:ext uri="{0D108BD9-81ED-4DB2-BD59-A6C34878D82A}">
                    <a16:rowId xmlns:a16="http://schemas.microsoft.com/office/drawing/2014/main" val="10006"/>
                  </a:ext>
                </a:extLst>
              </a:tr>
              <a:tr h="0">
                <a:tc gridSpan="2">
                  <a:txBody>
                    <a:bodyPr/>
                    <a:lstStyle/>
                    <a:p>
                      <a:pPr marL="457200" algn="ctr">
                        <a:lnSpc>
                          <a:spcPct val="115000"/>
                        </a:lnSpc>
                        <a:spcAft>
                          <a:spcPts val="500"/>
                        </a:spcAft>
                      </a:pPr>
                      <a:r>
                        <a:rPr lang="en-US" sz="1800" b="1" dirty="0"/>
                        <a:t>Total</a:t>
                      </a:r>
                      <a:endParaRPr lang="en-IN" sz="1800" b="1" dirty="0">
                        <a:latin typeface="Calibri"/>
                        <a:ea typeface="Times New Roman"/>
                        <a:cs typeface="Times New Roman"/>
                      </a:endParaRPr>
                    </a:p>
                  </a:txBody>
                  <a:tcPr marL="7247" marR="7247" marT="0" marB="0" anchor="ctr"/>
                </a:tc>
                <a:tc hMerge="1">
                  <a:txBody>
                    <a:bodyPr/>
                    <a:lstStyle/>
                    <a:p>
                      <a:endParaRPr lang="en-IN"/>
                    </a:p>
                  </a:txBody>
                  <a:tcPr/>
                </a:tc>
                <a:tc>
                  <a:txBody>
                    <a:bodyPr/>
                    <a:lstStyle/>
                    <a:p>
                      <a:pPr marL="457200" algn="ctr">
                        <a:lnSpc>
                          <a:spcPct val="115000"/>
                        </a:lnSpc>
                        <a:spcAft>
                          <a:spcPts val="500"/>
                        </a:spcAft>
                      </a:pPr>
                      <a:r>
                        <a:rPr lang="en-US" sz="1800" b="1" dirty="0"/>
                        <a:t>20</a:t>
                      </a:r>
                      <a:endParaRPr lang="en-IN" sz="1800" b="1" dirty="0">
                        <a:latin typeface="Calibri"/>
                        <a:ea typeface="Times New Roman"/>
                        <a:cs typeface="Times New Roman"/>
                      </a:endParaRPr>
                    </a:p>
                  </a:txBody>
                  <a:tcPr marL="7247" marR="7247" marT="0" marB="0" anchor="ctr"/>
                </a:tc>
                <a:tc>
                  <a:txBody>
                    <a:bodyPr/>
                    <a:lstStyle/>
                    <a:p>
                      <a:pPr marL="457200" algn="ctr">
                        <a:lnSpc>
                          <a:spcPct val="115000"/>
                        </a:lnSpc>
                        <a:spcAft>
                          <a:spcPts val="500"/>
                        </a:spcAft>
                      </a:pPr>
                      <a:r>
                        <a:rPr lang="en-US" sz="1800" b="1" dirty="0"/>
                        <a:t>38</a:t>
                      </a:r>
                      <a:endParaRPr lang="en-IN" sz="1800" b="1" dirty="0">
                        <a:latin typeface="Calibri"/>
                        <a:ea typeface="Times New Roman"/>
                        <a:cs typeface="Times New Roman"/>
                      </a:endParaRPr>
                    </a:p>
                  </a:txBody>
                  <a:tcPr marL="7247" marR="7247" marT="0" marB="0" anchor="ctr"/>
                </a:tc>
                <a:tc>
                  <a:txBody>
                    <a:bodyPr/>
                    <a:lstStyle/>
                    <a:p>
                      <a:pPr marL="457200" algn="ctr">
                        <a:lnSpc>
                          <a:spcPct val="115000"/>
                        </a:lnSpc>
                        <a:spcAft>
                          <a:spcPts val="500"/>
                        </a:spcAft>
                      </a:pPr>
                      <a:r>
                        <a:rPr lang="en-US" sz="1800" b="1" dirty="0"/>
                        <a:t>16</a:t>
                      </a:r>
                      <a:endParaRPr lang="en-IN" sz="1800" b="1" dirty="0">
                        <a:latin typeface="Calibri"/>
                        <a:ea typeface="Times New Roman"/>
                        <a:cs typeface="Times New Roman"/>
                      </a:endParaRPr>
                    </a:p>
                  </a:txBody>
                  <a:tcPr marL="7247" marR="7247" marT="0" marB="0" anchor="ctr"/>
                </a:tc>
                <a:tc>
                  <a:txBody>
                    <a:bodyPr/>
                    <a:lstStyle/>
                    <a:p>
                      <a:pPr marL="457200" algn="ctr">
                        <a:lnSpc>
                          <a:spcPct val="115000"/>
                        </a:lnSpc>
                        <a:spcAft>
                          <a:spcPts val="500"/>
                        </a:spcAft>
                      </a:pPr>
                      <a:r>
                        <a:rPr lang="en-US" sz="1800" b="1" dirty="0"/>
                        <a:t>39</a:t>
                      </a:r>
                      <a:endParaRPr lang="en-IN" sz="1800" b="1" dirty="0">
                        <a:latin typeface="Calibri"/>
                        <a:ea typeface="Times New Roman"/>
                        <a:cs typeface="Times New Roman"/>
                      </a:endParaRPr>
                    </a:p>
                  </a:txBody>
                  <a:tcPr marL="7247" marR="7247" marT="0" marB="0" anchor="ctr"/>
                </a:tc>
                <a:extLst>
                  <a:ext uri="{0D108BD9-81ED-4DB2-BD59-A6C34878D82A}">
                    <a16:rowId xmlns:a16="http://schemas.microsoft.com/office/drawing/2014/main" val="10007"/>
                  </a:ext>
                </a:extLst>
              </a:tr>
            </a:tbl>
          </a:graphicData>
        </a:graphic>
      </p:graphicFrame>
      <p:sp>
        <p:nvSpPr>
          <p:cNvPr id="10"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Potential Organizations: </a:t>
            </a:r>
            <a:r>
              <a:rPr lang="en-IN" sz="2000" b="1" dirty="0">
                <a:solidFill>
                  <a:schemeClr val="tx2">
                    <a:lumMod val="20000"/>
                    <a:lumOff val="80000"/>
                  </a:schemeClr>
                </a:solidFill>
                <a:ea typeface="Droid Serif"/>
                <a:cs typeface="Droid Serif"/>
                <a:sym typeface="Droid Serif"/>
              </a:rPr>
              <a:t>Associated with Outreach &amp; Research activities </a:t>
            </a:r>
            <a:r>
              <a:rPr lang="en-IN" sz="2000" b="1" dirty="0">
                <a:ea typeface="Droid Serif"/>
                <a:cs typeface="Droid Serif"/>
                <a:sym typeface="Droid Serif"/>
              </a:rPr>
              <a:t> </a:t>
            </a:r>
            <a:endParaRPr lang="en-IN" sz="3200" b="1" dirty="0">
              <a:ea typeface="Droid Serif"/>
              <a:cs typeface="Droid Serif"/>
              <a:sym typeface="Droid Serif"/>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sPerState.jpg"/>
          <p:cNvPicPr/>
          <p:nvPr/>
        </p:nvPicPr>
        <p:blipFill>
          <a:blip r:embed="rId2" cstate="screen">
            <a:extLst>
              <a:ext uri="{28A0092B-C50C-407E-A947-70E740481C1C}">
                <a14:useLocalDpi xmlns:a14="http://schemas.microsoft.com/office/drawing/2010/main"/>
              </a:ext>
            </a:extLst>
          </a:blip>
          <a:srcRect/>
          <a:stretch>
            <a:fillRect/>
          </a:stretch>
        </p:blipFill>
        <p:spPr>
          <a:xfrm>
            <a:off x="5143504" y="1285860"/>
            <a:ext cx="4000496" cy="5572140"/>
          </a:xfrm>
          <a:prstGeom prst="rect">
            <a:avLst/>
          </a:prstGeom>
        </p:spPr>
      </p:pic>
      <p:graphicFrame>
        <p:nvGraphicFramePr>
          <p:cNvPr id="5" name="Chart 4"/>
          <p:cNvGraphicFramePr/>
          <p:nvPr>
            <p:extLst>
              <p:ext uri="{D42A27DB-BD31-4B8C-83A1-F6EECF244321}">
                <p14:modId xmlns:p14="http://schemas.microsoft.com/office/powerpoint/2010/main" val="1423166618"/>
              </p:ext>
            </p:extLst>
          </p:nvPr>
        </p:nvGraphicFramePr>
        <p:xfrm>
          <a:off x="142844" y="5572140"/>
          <a:ext cx="4714908" cy="114298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313225" y="1893224"/>
            <a:ext cx="1785950" cy="553996"/>
          </a:xfrm>
          <a:prstGeom prst="rect">
            <a:avLst/>
          </a:prstGeom>
          <a:noFill/>
          <a:ln w="19050" cap="flat">
            <a:solidFill>
              <a:schemeClr val="accent6">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IN" sz="1600" b="1" i="0" u="none" strike="noStrike" cap="none" spc="0" normalizeH="0" baseline="0" dirty="0">
                <a:ln>
                  <a:noFill/>
                </a:ln>
                <a:solidFill>
                  <a:srgbClr val="002569"/>
                </a:solidFill>
                <a:effectLst/>
                <a:uFillTx/>
              </a:rPr>
              <a:t>Coverage</a:t>
            </a:r>
          </a:p>
          <a:p>
            <a:pPr marL="0" marR="0" indent="0" algn="l" defTabSz="457200" rtl="0" fontAlgn="auto" latinLnBrk="1" hangingPunct="0">
              <a:lnSpc>
                <a:spcPct val="100000"/>
              </a:lnSpc>
              <a:spcBef>
                <a:spcPts val="0"/>
              </a:spcBef>
              <a:spcAft>
                <a:spcPts val="0"/>
              </a:spcAft>
              <a:buClrTx/>
              <a:buSzTx/>
              <a:buFontTx/>
              <a:buNone/>
              <a:tabLst/>
            </a:pPr>
            <a:r>
              <a:rPr lang="en-IN" sz="1400" dirty="0">
                <a:latin typeface="Lalo"/>
              </a:rPr>
              <a:t>From various places</a:t>
            </a:r>
            <a:endParaRPr kumimoji="0" lang="en-IN" sz="1400" b="0" i="0" u="none" strike="noStrike" cap="none" spc="0" normalizeH="0" baseline="0" dirty="0">
              <a:ln>
                <a:noFill/>
              </a:ln>
              <a:solidFill>
                <a:srgbClr val="002569"/>
              </a:solidFill>
              <a:effectLst/>
              <a:uFillTx/>
              <a:latin typeface="Lalo"/>
            </a:endParaRPr>
          </a:p>
        </p:txBody>
      </p:sp>
      <p:sp>
        <p:nvSpPr>
          <p:cNvPr id="7" name="TextBox 6"/>
          <p:cNvSpPr txBox="1"/>
          <p:nvPr/>
        </p:nvSpPr>
        <p:spPr>
          <a:xfrm>
            <a:off x="5715008" y="6000768"/>
            <a:ext cx="1285884" cy="338552"/>
          </a:xfrm>
          <a:prstGeom prst="rect">
            <a:avLst/>
          </a:prstGeom>
          <a:noFill/>
          <a:ln w="1905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IN" sz="1600" b="1" i="0" u="none" strike="noStrike" cap="none" spc="0" normalizeH="0" baseline="0" dirty="0">
                <a:ln>
                  <a:noFill/>
                </a:ln>
                <a:solidFill>
                  <a:srgbClr val="002569"/>
                </a:solidFill>
                <a:effectLst/>
                <a:uFillTx/>
              </a:rPr>
              <a:t>2017-2019</a:t>
            </a:r>
          </a:p>
        </p:txBody>
      </p:sp>
      <p:sp>
        <p:nvSpPr>
          <p:cNvPr id="12" name="Content Placeholder 2"/>
          <p:cNvSpPr>
            <a:spLocks noGrp="1"/>
          </p:cNvSpPr>
          <p:nvPr>
            <p:ph sz="quarter" idx="11"/>
          </p:nvPr>
        </p:nvSpPr>
        <p:spPr>
          <a:xfrm>
            <a:off x="1857356" y="304800"/>
            <a:ext cx="5786478" cy="533400"/>
          </a:xfrm>
        </p:spPr>
        <p:txBody>
          <a:bodyPr/>
          <a:lstStyle/>
          <a:p>
            <a:r>
              <a:rPr lang="en-IN" sz="3200" b="1" dirty="0">
                <a:solidFill>
                  <a:srgbClr val="FFFFFF"/>
                </a:solidFill>
                <a:ea typeface="Droid Serif"/>
                <a:cs typeface="Droid Serif"/>
                <a:sym typeface="Droid Serif"/>
              </a:rPr>
              <a:t>Student enrolment statistics</a:t>
            </a:r>
          </a:p>
        </p:txBody>
      </p:sp>
      <p:pic>
        <p:nvPicPr>
          <p:cNvPr id="13" name="Picture 2"/>
          <p:cNvPicPr>
            <a:picLocks noChangeAspect="1" noChangeArrowheads="1"/>
          </p:cNvPicPr>
          <p:nvPr/>
        </p:nvPicPr>
        <p:blipFill>
          <a:blip r:embed="rId4"/>
          <a:srcRect/>
          <a:stretch>
            <a:fillRect/>
          </a:stretch>
        </p:blipFill>
        <p:spPr bwMode="auto">
          <a:xfrm>
            <a:off x="642910" y="1214422"/>
            <a:ext cx="3592311" cy="4429156"/>
          </a:xfrm>
          <a:prstGeom prst="rect">
            <a:avLst/>
          </a:prstGeom>
          <a:noFill/>
          <a:ln w="9525">
            <a:noFill/>
            <a:miter lim="800000"/>
            <a:headEnd/>
            <a:tailEnd/>
          </a:ln>
          <a:effectLst/>
        </p:spPr>
      </p:pic>
      <p:sp>
        <p:nvSpPr>
          <p:cNvPr id="14" name="Rectangle 3"/>
          <p:cNvSpPr>
            <a:spLocks noChangeArrowheads="1"/>
          </p:cNvSpPr>
          <p:nvPr/>
        </p:nvSpPr>
        <p:spPr bwMode="auto">
          <a:xfrm rot="16200000">
            <a:off x="-1265547" y="3164635"/>
            <a:ext cx="3500462" cy="523220"/>
          </a:xfrm>
          <a:prstGeom prst="rect">
            <a:avLst/>
          </a:prstGeom>
          <a:solidFill>
            <a:schemeClr val="accent6">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5">
                    <a:lumMod val="75000"/>
                  </a:schemeClr>
                </a:solidFill>
                <a:effectLst/>
                <a:latin typeface="Arial" pitchFamily="34" charset="0"/>
                <a:ea typeface="Times New Roman" pitchFamily="18" charset="0"/>
                <a:cs typeface="Arial" pitchFamily="34" charset="0"/>
              </a:rPr>
              <a:t>Details of dissertation students/summer trainees: 2018</a:t>
            </a:r>
            <a:endParaRPr kumimoji="0" lang="en-US" sz="1600" b="0" i="0" u="none" strike="noStrike" cap="none" normalizeH="0" baseline="0" dirty="0">
              <a:ln>
                <a:noFill/>
              </a:ln>
              <a:solidFill>
                <a:schemeClr val="accent5">
                  <a:lumMod val="75000"/>
                </a:schemeClr>
              </a:solidFill>
              <a:effectLst/>
              <a:latin typeface="Arial" pitchFamily="34" charset="0"/>
              <a:cs typeface="Arial"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142844" y="1643050"/>
          <a:ext cx="4429156" cy="38576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nvGraphicFramePr>
        <p:xfrm>
          <a:off x="4643438" y="2285992"/>
          <a:ext cx="4357718" cy="2643206"/>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Students Enrolment : </a:t>
            </a:r>
            <a:r>
              <a:rPr lang="en-IN" sz="2000" b="1" dirty="0">
                <a:solidFill>
                  <a:schemeClr val="tx2">
                    <a:lumMod val="20000"/>
                    <a:lumOff val="80000"/>
                  </a:schemeClr>
                </a:solidFill>
                <a:ea typeface="Droid Serif"/>
                <a:cs typeface="Droid Serif"/>
                <a:sym typeface="Droid Serif"/>
              </a:rPr>
              <a:t>During 2019  from various Educational Institutions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Capacity building for </a:t>
            </a:r>
            <a:r>
              <a:rPr lang="en-IN" sz="3200" b="1" dirty="0" err="1">
                <a:solidFill>
                  <a:srgbClr val="FFFFFF"/>
                </a:solidFill>
                <a:ea typeface="Droid Serif"/>
                <a:cs typeface="Droid Serif"/>
                <a:sym typeface="Droid Serif"/>
              </a:rPr>
              <a:t>BIMSTEC</a:t>
            </a:r>
            <a:r>
              <a:rPr lang="en-IN" sz="3200" b="1" dirty="0">
                <a:solidFill>
                  <a:srgbClr val="FFFFFF"/>
                </a:solidFill>
                <a:ea typeface="Droid Serif"/>
                <a:cs typeface="Droid Serif"/>
                <a:sym typeface="Droid Serif"/>
              </a:rPr>
              <a:t> countries</a:t>
            </a:r>
          </a:p>
        </p:txBody>
      </p:sp>
      <p:pic>
        <p:nvPicPr>
          <p:cNvPr id="5" name="Picture 4" descr="Image result for bimstec"/>
          <p:cNvPicPr/>
          <p:nvPr/>
        </p:nvPicPr>
        <p:blipFill>
          <a:blip r:embed="rId2"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357158" y="1714488"/>
            <a:ext cx="3608106" cy="1601240"/>
          </a:xfrm>
          <a:prstGeom prst="rect">
            <a:avLst/>
          </a:prstGeom>
          <a:noFill/>
          <a:ln w="9525">
            <a:noFill/>
            <a:miter lim="800000"/>
            <a:headEnd/>
            <a:tailEnd/>
          </a:ln>
        </p:spPr>
      </p:pic>
      <p:sp>
        <p:nvSpPr>
          <p:cNvPr id="6" name="Rectangle 5"/>
          <p:cNvSpPr/>
          <p:nvPr/>
        </p:nvSpPr>
        <p:spPr>
          <a:xfrm>
            <a:off x="4143372" y="1323977"/>
            <a:ext cx="4714908" cy="2462213"/>
          </a:xfrm>
          <a:prstGeom prst="rect">
            <a:avLst/>
          </a:prstGeom>
          <a:ln w="6350">
            <a:solidFill>
              <a:schemeClr val="tx1"/>
            </a:solidFill>
          </a:ln>
        </p:spPr>
        <p:txBody>
          <a:bodyPr wrap="square">
            <a:spAutoFit/>
          </a:bodyPr>
          <a:lstStyle/>
          <a:p>
            <a:pPr algn="just"/>
            <a:r>
              <a:rPr lang="en-IN" dirty="0">
                <a:solidFill>
                  <a:schemeClr val="tx1"/>
                </a:solidFill>
              </a:rPr>
              <a:t>Hon'ble Prime Minister of India declared that the Government of India will provide outreach and capacity building programme to the researchers, students and professors of </a:t>
            </a:r>
            <a:r>
              <a:rPr lang="en-IN" dirty="0" err="1">
                <a:solidFill>
                  <a:schemeClr val="tx1"/>
                </a:solidFill>
              </a:rPr>
              <a:t>BIMSTEC</a:t>
            </a:r>
            <a:r>
              <a:rPr lang="en-IN" dirty="0">
                <a:solidFill>
                  <a:schemeClr val="tx1"/>
                </a:solidFill>
              </a:rPr>
              <a:t> countries on Space Technology Tools and Applications at NESAC.</a:t>
            </a:r>
          </a:p>
          <a:p>
            <a:pPr algn="r"/>
            <a:r>
              <a:rPr lang="en-IN" sz="1400" i="1" dirty="0">
                <a:solidFill>
                  <a:srgbClr val="C00000"/>
                </a:solidFill>
              </a:rPr>
              <a:t>4</a:t>
            </a:r>
            <a:r>
              <a:rPr lang="en-IN" sz="1400" i="1" baseline="30000" dirty="0">
                <a:solidFill>
                  <a:srgbClr val="C00000"/>
                </a:solidFill>
              </a:rPr>
              <a:t>th</a:t>
            </a:r>
            <a:r>
              <a:rPr lang="en-IN" sz="1400" i="1" dirty="0">
                <a:solidFill>
                  <a:srgbClr val="C00000"/>
                </a:solidFill>
              </a:rPr>
              <a:t> Summit of </a:t>
            </a:r>
            <a:r>
              <a:rPr lang="en-IN" sz="1400" i="1" dirty="0" err="1">
                <a:solidFill>
                  <a:srgbClr val="C00000"/>
                </a:solidFill>
              </a:rPr>
              <a:t>BIMSTEC</a:t>
            </a:r>
            <a:r>
              <a:rPr lang="en-IN" sz="1400" dirty="0">
                <a:solidFill>
                  <a:srgbClr val="C00000"/>
                </a:solidFill>
              </a:rPr>
              <a:t>, Kathmandu, Nepal, </a:t>
            </a:r>
          </a:p>
          <a:p>
            <a:pPr algn="r"/>
            <a:r>
              <a:rPr lang="en-IN" sz="1400" dirty="0">
                <a:solidFill>
                  <a:srgbClr val="C00000"/>
                </a:solidFill>
              </a:rPr>
              <a:t>30-31 August, 2018</a:t>
            </a:r>
            <a:endParaRPr lang="en-IN" dirty="0">
              <a:solidFill>
                <a:schemeClr val="tx1"/>
              </a:solidFill>
            </a:endParaRPr>
          </a:p>
        </p:txBody>
      </p:sp>
      <p:sp>
        <p:nvSpPr>
          <p:cNvPr id="38913" name="Rectangle 1"/>
          <p:cNvSpPr>
            <a:spLocks noChangeArrowheads="1"/>
          </p:cNvSpPr>
          <p:nvPr/>
        </p:nvSpPr>
        <p:spPr bwMode="auto">
          <a:xfrm>
            <a:off x="428596" y="4000504"/>
            <a:ext cx="8572560" cy="2600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Three Month Residential Certification Course:</a:t>
            </a:r>
            <a:r>
              <a:rPr kumimoji="0" lang="en-US"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12 Research Personnel from </a:t>
            </a:r>
            <a:r>
              <a:rPr kumimoji="0" lang="en-US"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BIMSTEC</a:t>
            </a:r>
            <a:r>
              <a:rPr kumimoji="0" lang="en-US"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countries (2 candidates from each country) will attend the course. Stipend will be provided to the candidates in addition to their other travel/boarding expenses etc.  </a:t>
            </a:r>
          </a:p>
          <a:p>
            <a:pPr marL="0" marR="0" lvl="0" indent="0" algn="l" defTabSz="914400" rtl="0" eaLnBrk="1" fontAlgn="base" latinLnBrk="0" hangingPunct="1">
              <a:lnSpc>
                <a:spcPct val="100000"/>
              </a:lnSpc>
              <a:spcBef>
                <a:spcPct val="0"/>
              </a:spcBef>
              <a:spcAft>
                <a:spcPct val="0"/>
              </a:spcAft>
              <a:buClrTx/>
              <a:buSzTx/>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endParaRPr lang="en-US" sz="900" dirty="0">
              <a:solidFill>
                <a:schemeClr val="tx1"/>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Short Term Residential Course:</a:t>
            </a:r>
            <a:r>
              <a:rPr kumimoji="0" lang="en-US"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This course is planned for 12 Research Personnel from </a:t>
            </a:r>
            <a:r>
              <a:rPr kumimoji="0" lang="en-US"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BIMSTEC</a:t>
            </a:r>
            <a:r>
              <a:rPr kumimoji="0" lang="en-US"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countries (2 candidates from each country) on the Fundamentals of Remote Sensing and GIS. The entire expenses including travel/boarding etc. will be taken care.</a:t>
            </a:r>
          </a:p>
          <a:p>
            <a:pPr marL="0" marR="0" lvl="0" indent="0" algn="r"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b="1" i="0" u="none" strike="noStrike" cap="none" normalizeH="0" baseline="0" dirty="0">
                <a:ln>
                  <a:noFill/>
                </a:ln>
                <a:solidFill>
                  <a:schemeClr val="accent6">
                    <a:lumMod val="75000"/>
                  </a:schemeClr>
                </a:solidFill>
                <a:effectLst/>
                <a:latin typeface="Times New Roman" pitchFamily="18" charset="0"/>
                <a:ea typeface="Times New Roman" pitchFamily="18" charset="0"/>
                <a:cs typeface="Times New Roman" pitchFamily="18" charset="0"/>
              </a:rPr>
              <a:t>Two such courses are planned every year for 24 persons</a:t>
            </a:r>
            <a:endParaRPr kumimoji="0" lang="en-US" sz="2800" b="1" i="0" u="none" strike="noStrike" cap="none" normalizeH="0" baseline="0" dirty="0">
              <a:ln>
                <a:noFill/>
              </a:ln>
              <a:solidFill>
                <a:schemeClr val="accent6">
                  <a:lumMod val="75000"/>
                </a:schemeClr>
              </a:solidFill>
              <a:effectLst/>
              <a:latin typeface="Arial" pitchFamily="34" charset="0"/>
              <a:cs typeface="Arial" pitchFamily="34" charset="0"/>
            </a:endParaRPr>
          </a:p>
        </p:txBody>
      </p:sp>
      <p:sp>
        <p:nvSpPr>
          <p:cNvPr id="2" name="TextBox 1"/>
          <p:cNvSpPr txBox="1"/>
          <p:nvPr/>
        </p:nvSpPr>
        <p:spPr>
          <a:xfrm>
            <a:off x="179512" y="3429582"/>
            <a:ext cx="3965186" cy="2154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800" b="1" i="0" u="none" strike="noStrike" cap="none" spc="0" normalizeH="0" baseline="0" dirty="0">
                <a:ln>
                  <a:noFill/>
                </a:ln>
                <a:solidFill>
                  <a:srgbClr val="002569"/>
                </a:solidFill>
                <a:effectLst/>
                <a:uFillTx/>
              </a:rPr>
              <a:t>Bay of Bengal Initiative</a:t>
            </a:r>
            <a:r>
              <a:rPr kumimoji="0" lang="en-US" sz="800" b="1" i="0" u="none" strike="noStrike" cap="none" spc="0" normalizeH="0" dirty="0">
                <a:ln>
                  <a:noFill/>
                </a:ln>
                <a:solidFill>
                  <a:srgbClr val="002569"/>
                </a:solidFill>
                <a:effectLst/>
                <a:uFillTx/>
              </a:rPr>
              <a:t> for Multi Sectoral Technical and Economic Cooperation</a:t>
            </a:r>
            <a:endParaRPr kumimoji="0" lang="en-US" sz="800" b="1" i="0" u="none" strike="noStrike" cap="none" spc="0" normalizeH="0" baseline="0" dirty="0">
              <a:ln>
                <a:noFill/>
              </a:ln>
              <a:solidFill>
                <a:srgbClr val="002569"/>
              </a:solidFill>
              <a:effectLst/>
              <a:uFillTx/>
            </a:endParaRPr>
          </a:p>
        </p:txBody>
      </p:sp>
      <p:sp>
        <p:nvSpPr>
          <p:cNvPr id="3" name="Rectangle 2"/>
          <p:cNvSpPr/>
          <p:nvPr/>
        </p:nvSpPr>
        <p:spPr>
          <a:xfrm>
            <a:off x="1619672" y="4922004"/>
            <a:ext cx="7416824" cy="523220"/>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tabLst/>
            </a:pPr>
            <a:r>
              <a:rPr lang="en-US" b="1" dirty="0">
                <a:solidFill>
                  <a:schemeClr val="accent6">
                    <a:lumMod val="75000"/>
                  </a:schemeClr>
                </a:solidFill>
                <a:latin typeface="Times New Roman" pitchFamily="18" charset="0"/>
                <a:ea typeface="Times New Roman" pitchFamily="18" charset="0"/>
                <a:cs typeface="Times New Roman" pitchFamily="18" charset="0"/>
              </a:rPr>
              <a:t>Two such courses are planned every year for 24 persons</a:t>
            </a:r>
            <a:endParaRPr lang="en-US" sz="2800" b="1" dirty="0">
              <a:solidFill>
                <a:schemeClr val="accent6">
                  <a:lumMod val="75000"/>
                </a:schemeClr>
              </a:solidFill>
              <a:latin typeface="Arial" pitchFamily="34" charset="0"/>
              <a:cs typeface="Arial"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New Outreach Facility at NESAC: </a:t>
            </a:r>
            <a:r>
              <a:rPr lang="en-IN" sz="2000" b="1" dirty="0">
                <a:solidFill>
                  <a:schemeClr val="tx2">
                    <a:lumMod val="20000"/>
                    <a:lumOff val="80000"/>
                  </a:schemeClr>
                </a:solidFill>
                <a:ea typeface="Droid Serif"/>
                <a:cs typeface="Droid Serif"/>
                <a:sym typeface="Droid Serif"/>
              </a:rPr>
              <a:t>Infrastructures </a:t>
            </a:r>
            <a:r>
              <a:rPr lang="en-IN" sz="2000" b="1" dirty="0">
                <a:ea typeface="Droid Serif"/>
                <a:cs typeface="Droid Serif"/>
                <a:sym typeface="Droid Serif"/>
              </a:rPr>
              <a:t> </a:t>
            </a:r>
            <a:endParaRPr lang="en-IN" sz="3200" b="1" dirty="0">
              <a:ea typeface="Droid Serif"/>
              <a:cs typeface="Droid Serif"/>
              <a:sym typeface="Droid Serif"/>
            </a:endParaRPr>
          </a:p>
        </p:txBody>
      </p:sp>
      <p:sp>
        <p:nvSpPr>
          <p:cNvPr id="7" name="TextBox 6"/>
          <p:cNvSpPr txBox="1"/>
          <p:nvPr/>
        </p:nvSpPr>
        <p:spPr>
          <a:xfrm>
            <a:off x="142844" y="1500174"/>
            <a:ext cx="4000528" cy="3539430"/>
          </a:xfrm>
          <a:prstGeom prst="rect">
            <a:avLst/>
          </a:prstGeom>
          <a:noFill/>
          <a:ln w="12700">
            <a:solidFill>
              <a:schemeClr val="tx1"/>
            </a:solidFill>
          </a:ln>
        </p:spPr>
        <p:txBody>
          <a:bodyPr wrap="square" rtlCol="0">
            <a:spAutoFit/>
          </a:bodyPr>
          <a:lstStyle/>
          <a:p>
            <a:r>
              <a:rPr lang="en-IN" sz="2400" b="1" kern="0" dirty="0">
                <a:latin typeface="Lato"/>
                <a:ea typeface="Lato"/>
                <a:cs typeface="Lato"/>
                <a:sym typeface="Lato"/>
              </a:rPr>
              <a:t>Facilities  </a:t>
            </a:r>
          </a:p>
          <a:p>
            <a:pPr marL="534988" indent="-261938" algn="just">
              <a:buFont typeface="Arial" pitchFamily="34" charset="0"/>
              <a:buChar char="•"/>
            </a:pPr>
            <a:r>
              <a:rPr lang="en-IN" sz="2000" kern="0" dirty="0">
                <a:latin typeface="Lato"/>
                <a:ea typeface="Lato"/>
                <a:cs typeface="Lato"/>
                <a:sym typeface="Lato"/>
              </a:rPr>
              <a:t>High speed campus </a:t>
            </a:r>
            <a:r>
              <a:rPr lang="en-IN" sz="2000" kern="0" dirty="0">
                <a:solidFill>
                  <a:srgbClr val="C00000"/>
                </a:solidFill>
                <a:latin typeface="Lalo"/>
                <a:sym typeface="Lato"/>
              </a:rPr>
              <a:t>1G </a:t>
            </a:r>
            <a:r>
              <a:rPr lang="en-IN" sz="2000" kern="0" dirty="0" err="1">
                <a:solidFill>
                  <a:srgbClr val="C00000"/>
                </a:solidFill>
                <a:latin typeface="Lalo"/>
                <a:sym typeface="Lato"/>
              </a:rPr>
              <a:t>Wifi</a:t>
            </a:r>
            <a:endParaRPr lang="en-IN" sz="2000" kern="0" dirty="0">
              <a:solidFill>
                <a:srgbClr val="C00000"/>
              </a:solidFill>
              <a:latin typeface="Lalo"/>
              <a:sym typeface="Lato"/>
            </a:endParaRPr>
          </a:p>
          <a:p>
            <a:pPr marL="534988" indent="-261938" algn="just">
              <a:buFont typeface="Arial" pitchFamily="34" charset="0"/>
              <a:buChar char="•"/>
            </a:pPr>
            <a:r>
              <a:rPr lang="en-IN" sz="2000" kern="0" dirty="0">
                <a:latin typeface="Lato"/>
                <a:ea typeface="Lato"/>
                <a:cs typeface="Lato"/>
                <a:sym typeface="Lato"/>
              </a:rPr>
              <a:t>Smart class room</a:t>
            </a:r>
            <a:r>
              <a:rPr lang="en-IN" sz="2000" kern="0" dirty="0">
                <a:solidFill>
                  <a:srgbClr val="C00000"/>
                </a:solidFill>
                <a:latin typeface="Lalo"/>
                <a:sym typeface="Lato"/>
              </a:rPr>
              <a:t> (2)</a:t>
            </a:r>
          </a:p>
          <a:p>
            <a:pPr marL="534988" indent="-261938" algn="just">
              <a:buFont typeface="Arial" pitchFamily="34" charset="0"/>
              <a:buChar char="•"/>
            </a:pPr>
            <a:r>
              <a:rPr lang="en-IN" sz="2000" kern="0" dirty="0">
                <a:latin typeface="Lato"/>
                <a:ea typeface="Lato"/>
                <a:cs typeface="Lato"/>
                <a:sym typeface="Lato"/>
              </a:rPr>
              <a:t>Sophisticated lab</a:t>
            </a:r>
            <a:r>
              <a:rPr lang="en-IN" sz="2000" kern="0" dirty="0">
                <a:solidFill>
                  <a:srgbClr val="C00000"/>
                </a:solidFill>
                <a:latin typeface="Lalo"/>
                <a:sym typeface="Lato"/>
              </a:rPr>
              <a:t> (2)</a:t>
            </a:r>
          </a:p>
          <a:p>
            <a:pPr marL="534988" indent="-261938" algn="just">
              <a:buFont typeface="Arial" pitchFamily="34" charset="0"/>
              <a:buChar char="•"/>
            </a:pPr>
            <a:r>
              <a:rPr lang="en-IN" sz="2000" dirty="0">
                <a:latin typeface="Lato"/>
                <a:ea typeface="Lato"/>
                <a:cs typeface="Lato"/>
                <a:sym typeface="Lato"/>
              </a:rPr>
              <a:t>Outreach Cloud facility for student </a:t>
            </a:r>
          </a:p>
          <a:p>
            <a:pPr marL="534988" indent="-261938" algn="just">
              <a:buFont typeface="Arial" pitchFamily="34" charset="0"/>
              <a:buChar char="•"/>
            </a:pPr>
            <a:r>
              <a:rPr lang="en-IN" sz="2000" dirty="0">
                <a:latin typeface="Lato"/>
                <a:ea typeface="Lato"/>
                <a:cs typeface="Lato"/>
                <a:sym typeface="Lato"/>
              </a:rPr>
              <a:t>100 </a:t>
            </a:r>
            <a:r>
              <a:rPr lang="en-IN" sz="2000" dirty="0" err="1">
                <a:latin typeface="Lato"/>
                <a:ea typeface="Lato"/>
                <a:cs typeface="Lato"/>
                <a:sym typeface="Lato"/>
              </a:rPr>
              <a:t>seater</a:t>
            </a:r>
            <a:r>
              <a:rPr lang="en-IN" sz="2000" dirty="0">
                <a:latin typeface="Lato"/>
                <a:ea typeface="Lato"/>
                <a:cs typeface="Lato"/>
                <a:sym typeface="Lato"/>
              </a:rPr>
              <a:t> conference room</a:t>
            </a:r>
          </a:p>
          <a:p>
            <a:pPr marL="534988" indent="-261938" algn="just">
              <a:buFont typeface="Arial" pitchFamily="34" charset="0"/>
              <a:buChar char="•"/>
            </a:pPr>
            <a:r>
              <a:rPr lang="en-IN" sz="2000" kern="0" dirty="0">
                <a:latin typeface="Lato"/>
                <a:ea typeface="Lato"/>
                <a:cs typeface="Lato"/>
                <a:sym typeface="Lato"/>
              </a:rPr>
              <a:t>Dedicated VC/conference</a:t>
            </a:r>
          </a:p>
          <a:p>
            <a:pPr marL="534988" indent="-261938" algn="just">
              <a:buFont typeface="Arial" pitchFamily="34" charset="0"/>
              <a:buChar char="•"/>
            </a:pPr>
            <a:r>
              <a:rPr lang="en-IN" sz="2000" dirty="0">
                <a:latin typeface="Lato"/>
                <a:ea typeface="Lato"/>
                <a:cs typeface="Lato"/>
                <a:sym typeface="Lato"/>
              </a:rPr>
              <a:t>Library facility</a:t>
            </a:r>
          </a:p>
          <a:p>
            <a:pPr marL="534988" indent="-261938" algn="just">
              <a:buFont typeface="Arial" pitchFamily="34" charset="0"/>
              <a:buChar char="•"/>
            </a:pPr>
            <a:r>
              <a:rPr lang="en-IN" sz="2000" kern="0" dirty="0">
                <a:latin typeface="Lato"/>
                <a:ea typeface="Lato"/>
                <a:cs typeface="Lato"/>
                <a:sym typeface="Lato"/>
              </a:rPr>
              <a:t>Hostel </a:t>
            </a:r>
            <a:r>
              <a:rPr lang="en-IN" sz="2000" kern="0" dirty="0">
                <a:solidFill>
                  <a:srgbClr val="C00000"/>
                </a:solidFill>
                <a:latin typeface="Lalo"/>
                <a:sym typeface="Lato"/>
              </a:rPr>
              <a:t>(80 </a:t>
            </a:r>
            <a:r>
              <a:rPr lang="en-IN" sz="2000" kern="0" dirty="0" err="1">
                <a:solidFill>
                  <a:srgbClr val="C00000"/>
                </a:solidFill>
                <a:latin typeface="Lalo"/>
                <a:sym typeface="Lato"/>
              </a:rPr>
              <a:t>seater</a:t>
            </a:r>
            <a:r>
              <a:rPr lang="en-IN" sz="2000" kern="0" dirty="0">
                <a:solidFill>
                  <a:srgbClr val="C00000"/>
                </a:solidFill>
                <a:latin typeface="Lalo"/>
                <a:sym typeface="Lato"/>
              </a:rPr>
              <a:t>) </a:t>
            </a:r>
          </a:p>
          <a:p>
            <a:pPr marL="534988" indent="-261938" algn="just">
              <a:buFont typeface="Arial" pitchFamily="34" charset="0"/>
              <a:buChar char="•"/>
            </a:pPr>
            <a:r>
              <a:rPr lang="en-IN" sz="2000" dirty="0">
                <a:latin typeface="Lato"/>
                <a:ea typeface="Lato"/>
                <a:cs typeface="Lato"/>
                <a:sym typeface="Lato"/>
              </a:rPr>
              <a:t>Fitness centre  </a:t>
            </a:r>
          </a:p>
        </p:txBody>
      </p:sp>
      <p:pic>
        <p:nvPicPr>
          <p:cNvPr id="399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00462" y="5072074"/>
            <a:ext cx="4719643" cy="1668445"/>
          </a:xfrm>
          <a:prstGeom prst="rect">
            <a:avLst/>
          </a:prstGeom>
          <a:noFill/>
          <a:ln w="9525">
            <a:noFill/>
            <a:miter lim="800000"/>
            <a:headEnd/>
            <a:tailEnd/>
          </a:ln>
          <a:effectLst/>
        </p:spPr>
      </p:pic>
      <p:pic>
        <p:nvPicPr>
          <p:cNvPr id="6" name="Picture 2" descr="E:\Misc\outre 21.02.2019\IMG_422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43371" y="1428736"/>
            <a:ext cx="5031499" cy="3357586"/>
          </a:xfrm>
          <a:prstGeom prst="rect">
            <a:avLst/>
          </a:prstGeom>
          <a:noFill/>
        </p:spPr>
      </p:pic>
      <p:pic>
        <p:nvPicPr>
          <p:cNvPr id="9" name="Picture 2" descr="E:\Misc\outre 21.02.2019\IMG_426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8694" y="5072074"/>
            <a:ext cx="2536049" cy="1690699"/>
          </a:xfrm>
          <a:prstGeom prst="rect">
            <a:avLst/>
          </a:prstGeom>
          <a:noFill/>
        </p:spPr>
      </p:pic>
      <p:pic>
        <p:nvPicPr>
          <p:cNvPr id="10" name="Picture 5" descr="E:\Misc\outre 21.02.2019\IMG_425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29322" y="5072074"/>
            <a:ext cx="2428892" cy="1619261"/>
          </a:xfrm>
          <a:prstGeom prst="rect">
            <a:avLst/>
          </a:prstGeom>
          <a:noFill/>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IN" b="1" dirty="0">
                <a:solidFill>
                  <a:srgbClr val="FFFFFF"/>
                </a:solidFill>
                <a:ea typeface="Droid Serif"/>
                <a:cs typeface="Droid Serif"/>
                <a:sym typeface="Droid Serif"/>
              </a:rPr>
              <a:t>New Outreach Facility at NESAC: </a:t>
            </a:r>
            <a:r>
              <a:rPr lang="en-IN" sz="1600" b="1" dirty="0">
                <a:solidFill>
                  <a:schemeClr val="tx2">
                    <a:lumMod val="20000"/>
                    <a:lumOff val="80000"/>
                  </a:schemeClr>
                </a:solidFill>
                <a:ea typeface="Droid Serif"/>
                <a:cs typeface="Droid Serif"/>
                <a:sym typeface="Droid Serif"/>
              </a:rPr>
              <a:t>Infrastructures </a:t>
            </a:r>
            <a:r>
              <a:rPr lang="en-IN" sz="1600" b="1" dirty="0">
                <a:ea typeface="Droid Serif"/>
                <a:cs typeface="Droid Serif"/>
                <a:sym typeface="Droid Serif"/>
              </a:rPr>
              <a:t> </a:t>
            </a:r>
            <a:endParaRPr lang="en-IN" b="1" dirty="0">
              <a:ea typeface="Droid Serif"/>
              <a:cs typeface="Droid Serif"/>
              <a:sym typeface="Droid Serif"/>
            </a:endParaRPr>
          </a:p>
          <a:p>
            <a:endParaRPr lang="en-IN" dirty="0"/>
          </a:p>
        </p:txBody>
      </p:sp>
      <p:pic>
        <p:nvPicPr>
          <p:cNvPr id="1026" name="Picture 2" descr="E:\Misc\outre 21.02.2019\IMG_422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844" y="1142984"/>
            <a:ext cx="4068019" cy="2714643"/>
          </a:xfrm>
          <a:prstGeom prst="rect">
            <a:avLst/>
          </a:prstGeom>
          <a:noFill/>
        </p:spPr>
      </p:pic>
      <p:pic>
        <p:nvPicPr>
          <p:cNvPr id="1027" name="Picture 3" descr="E:\Misc\outre 21.02.2019\IMG_42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1886" y="1142984"/>
            <a:ext cx="4071966" cy="2714644"/>
          </a:xfrm>
          <a:prstGeom prst="rect">
            <a:avLst/>
          </a:prstGeom>
          <a:noFill/>
        </p:spPr>
      </p:pic>
      <p:pic>
        <p:nvPicPr>
          <p:cNvPr id="1028" name="Picture 4" descr="E:\Misc\outre 21.02.2019\IMG_424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7180" y="4167177"/>
            <a:ext cx="4057630" cy="2705087"/>
          </a:xfrm>
          <a:prstGeom prst="rect">
            <a:avLst/>
          </a:prstGeom>
          <a:noFill/>
        </p:spPr>
      </p:pic>
      <p:pic>
        <p:nvPicPr>
          <p:cNvPr id="1029" name="Picture 5" descr="E:\Misc\outre 21.02.2019\IMG_425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3438" y="4143357"/>
            <a:ext cx="4071966" cy="2714644"/>
          </a:xfrm>
          <a:prstGeom prst="rect">
            <a:avLst/>
          </a:prstGeom>
          <a:noFill/>
        </p:spPr>
      </p:pic>
      <p:sp>
        <p:nvSpPr>
          <p:cNvPr id="8" name="TextBox 7"/>
          <p:cNvSpPr txBox="1"/>
          <p:nvPr/>
        </p:nvSpPr>
        <p:spPr>
          <a:xfrm>
            <a:off x="142844" y="1142984"/>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Outreach entrance</a:t>
            </a:r>
          </a:p>
        </p:txBody>
      </p:sp>
      <p:sp>
        <p:nvSpPr>
          <p:cNvPr id="9" name="TextBox 8"/>
          <p:cNvSpPr txBox="1"/>
          <p:nvPr/>
        </p:nvSpPr>
        <p:spPr>
          <a:xfrm>
            <a:off x="4572000" y="1142984"/>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Hostel Facility</a:t>
            </a:r>
          </a:p>
        </p:txBody>
      </p:sp>
      <p:sp>
        <p:nvSpPr>
          <p:cNvPr id="10" name="TextBox 9"/>
          <p:cNvSpPr txBox="1"/>
          <p:nvPr/>
        </p:nvSpPr>
        <p:spPr>
          <a:xfrm>
            <a:off x="156595" y="4149775"/>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VC Hall</a:t>
            </a:r>
          </a:p>
        </p:txBody>
      </p:sp>
      <p:sp>
        <p:nvSpPr>
          <p:cNvPr id="11" name="TextBox 10"/>
          <p:cNvSpPr txBox="1"/>
          <p:nvPr/>
        </p:nvSpPr>
        <p:spPr>
          <a:xfrm>
            <a:off x="4643438" y="4143380"/>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Conference</a:t>
            </a:r>
            <a:r>
              <a:rPr kumimoji="0" lang="en-IN" sz="1400" b="0" i="0" u="none" strike="noStrike" cap="none" spc="0" normalizeH="0" dirty="0">
                <a:ln>
                  <a:noFill/>
                </a:ln>
                <a:solidFill>
                  <a:schemeClr val="bg1"/>
                </a:solidFill>
                <a:effectLst/>
                <a:uFillTx/>
              </a:rPr>
              <a:t> hall</a:t>
            </a:r>
            <a:endParaRPr kumimoji="0" lang="en-IN" sz="1400" b="0" i="0" u="none" strike="noStrike" cap="none" spc="0" normalizeH="0" baseline="0" dirty="0">
              <a:ln>
                <a:noFill/>
              </a:ln>
              <a:solidFill>
                <a:schemeClr val="bg1"/>
              </a:solidFill>
              <a:effectLst/>
              <a:uFillTx/>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IN" b="1" dirty="0">
                <a:solidFill>
                  <a:srgbClr val="FFFFFF"/>
                </a:solidFill>
                <a:ea typeface="Droid Serif"/>
                <a:cs typeface="Droid Serif"/>
                <a:sym typeface="Droid Serif"/>
              </a:rPr>
              <a:t>New Outreach Facility at NESAC: </a:t>
            </a:r>
            <a:r>
              <a:rPr lang="en-IN" sz="1600" b="1" dirty="0">
                <a:solidFill>
                  <a:schemeClr val="tx2">
                    <a:lumMod val="20000"/>
                    <a:lumOff val="80000"/>
                  </a:schemeClr>
                </a:solidFill>
                <a:ea typeface="Droid Serif"/>
                <a:cs typeface="Droid Serif"/>
                <a:sym typeface="Droid Serif"/>
              </a:rPr>
              <a:t>Infrastructures </a:t>
            </a:r>
            <a:r>
              <a:rPr lang="en-IN" sz="1600" b="1" dirty="0">
                <a:ea typeface="Droid Serif"/>
                <a:cs typeface="Droid Serif"/>
                <a:sym typeface="Droid Serif"/>
              </a:rPr>
              <a:t> </a:t>
            </a:r>
            <a:endParaRPr lang="en-IN" b="1" dirty="0">
              <a:ea typeface="Droid Serif"/>
              <a:cs typeface="Droid Serif"/>
              <a:sym typeface="Droid Serif"/>
            </a:endParaRPr>
          </a:p>
          <a:p>
            <a:endParaRPr lang="en-IN" dirty="0"/>
          </a:p>
        </p:txBody>
      </p:sp>
      <p:pic>
        <p:nvPicPr>
          <p:cNvPr id="2050" name="Picture 2" descr="E:\Misc\outre 21.02.2019\IMG_426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1142984"/>
            <a:ext cx="4214810" cy="2809873"/>
          </a:xfrm>
          <a:prstGeom prst="rect">
            <a:avLst/>
          </a:prstGeom>
          <a:noFill/>
        </p:spPr>
      </p:pic>
      <p:pic>
        <p:nvPicPr>
          <p:cNvPr id="2051" name="Picture 3" descr="E:\Misc\outre 21.02.2019\IMG_42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4048127"/>
            <a:ext cx="4214810" cy="2809873"/>
          </a:xfrm>
          <a:prstGeom prst="rect">
            <a:avLst/>
          </a:prstGeom>
          <a:noFill/>
        </p:spPr>
      </p:pic>
      <p:pic>
        <p:nvPicPr>
          <p:cNvPr id="2052" name="Picture 4" descr="E:\Misc\outre 21.02.2019\IMG_4308_1.jpg"/>
          <p:cNvPicPr>
            <a:picLocks noChangeAspect="1" noChangeArrowheads="1"/>
          </p:cNvPicPr>
          <p:nvPr/>
        </p:nvPicPr>
        <p:blipFill>
          <a:blip r:embed="rId4"/>
          <a:stretch>
            <a:fillRect/>
          </a:stretch>
        </p:blipFill>
        <p:spPr bwMode="auto">
          <a:xfrm>
            <a:off x="142877" y="1142983"/>
            <a:ext cx="4214809" cy="2812441"/>
          </a:xfrm>
          <a:prstGeom prst="rect">
            <a:avLst/>
          </a:prstGeom>
          <a:noFill/>
        </p:spPr>
      </p:pic>
      <p:pic>
        <p:nvPicPr>
          <p:cNvPr id="8" name="Picture Placeholder 4" descr="IMG_268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2843" y="4071942"/>
            <a:ext cx="4224173" cy="2786058"/>
          </a:xfrm>
          <a:prstGeom prst="rect">
            <a:avLst/>
          </a:prstGeom>
        </p:spPr>
      </p:pic>
      <p:sp>
        <p:nvSpPr>
          <p:cNvPr id="9" name="TextBox 8"/>
          <p:cNvSpPr txBox="1"/>
          <p:nvPr/>
        </p:nvSpPr>
        <p:spPr>
          <a:xfrm>
            <a:off x="142844" y="1142984"/>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Hostel accommodation</a:t>
            </a:r>
          </a:p>
        </p:txBody>
      </p:sp>
      <p:sp>
        <p:nvSpPr>
          <p:cNvPr id="10" name="TextBox 9"/>
          <p:cNvSpPr txBox="1"/>
          <p:nvPr/>
        </p:nvSpPr>
        <p:spPr>
          <a:xfrm>
            <a:off x="4572000" y="1142984"/>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Smart classroom</a:t>
            </a:r>
          </a:p>
        </p:txBody>
      </p:sp>
      <p:sp>
        <p:nvSpPr>
          <p:cNvPr id="11" name="TextBox 10"/>
          <p:cNvSpPr txBox="1"/>
          <p:nvPr/>
        </p:nvSpPr>
        <p:spPr>
          <a:xfrm>
            <a:off x="156594" y="4049919"/>
            <a:ext cx="4201091"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Recreation roo</a:t>
            </a:r>
            <a:r>
              <a:rPr lang="en-IN" sz="1400" dirty="0">
                <a:solidFill>
                  <a:schemeClr val="bg1"/>
                </a:solidFill>
              </a:rPr>
              <a:t>m</a:t>
            </a:r>
            <a:endParaRPr kumimoji="0" lang="en-IN" sz="1400" b="0" i="0" u="none" strike="noStrike" cap="none" spc="0" normalizeH="0" baseline="0" dirty="0">
              <a:ln>
                <a:noFill/>
              </a:ln>
              <a:solidFill>
                <a:schemeClr val="bg1"/>
              </a:solidFill>
              <a:effectLst/>
              <a:uFillTx/>
            </a:endParaRPr>
          </a:p>
        </p:txBody>
      </p:sp>
      <p:sp>
        <p:nvSpPr>
          <p:cNvPr id="12" name="TextBox 11"/>
          <p:cNvSpPr txBox="1"/>
          <p:nvPr/>
        </p:nvSpPr>
        <p:spPr>
          <a:xfrm>
            <a:off x="4572000" y="4000504"/>
            <a:ext cx="4214842"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Multi gym</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IN" b="1" dirty="0">
                <a:solidFill>
                  <a:srgbClr val="FFFFFF"/>
                </a:solidFill>
                <a:ea typeface="Droid Serif"/>
                <a:cs typeface="Droid Serif"/>
                <a:sym typeface="Droid Serif"/>
              </a:rPr>
              <a:t>New Outreach Facility at NESAC: </a:t>
            </a:r>
            <a:r>
              <a:rPr lang="en-IN" sz="1600" b="1" dirty="0">
                <a:solidFill>
                  <a:schemeClr val="tx2">
                    <a:lumMod val="20000"/>
                    <a:lumOff val="80000"/>
                  </a:schemeClr>
                </a:solidFill>
                <a:ea typeface="Droid Serif"/>
                <a:cs typeface="Droid Serif"/>
                <a:sym typeface="Droid Serif"/>
              </a:rPr>
              <a:t>Infrastructures </a:t>
            </a:r>
            <a:r>
              <a:rPr lang="en-IN" sz="1600" b="1" dirty="0">
                <a:ea typeface="Droid Serif"/>
                <a:cs typeface="Droid Serif"/>
                <a:sym typeface="Droid Serif"/>
              </a:rPr>
              <a:t> </a:t>
            </a:r>
            <a:endParaRPr lang="en-IN" b="1" dirty="0">
              <a:ea typeface="Droid Serif"/>
              <a:cs typeface="Droid Serif"/>
              <a:sym typeface="Droid Serif"/>
            </a:endParaRPr>
          </a:p>
        </p:txBody>
      </p:sp>
      <p:pic>
        <p:nvPicPr>
          <p:cNvPr id="3074" name="Picture 2" descr="E:\Misc\outre 21.02.2019\IMG_4314_1.jpg"/>
          <p:cNvPicPr>
            <a:picLocks noChangeAspect="1" noChangeArrowheads="1"/>
          </p:cNvPicPr>
          <p:nvPr/>
        </p:nvPicPr>
        <p:blipFill>
          <a:blip r:embed="rId2"/>
          <a:srcRect/>
          <a:stretch>
            <a:fillRect/>
          </a:stretch>
        </p:blipFill>
        <p:spPr bwMode="auto">
          <a:xfrm>
            <a:off x="285720" y="1142984"/>
            <a:ext cx="4068246" cy="2714644"/>
          </a:xfrm>
          <a:prstGeom prst="rect">
            <a:avLst/>
          </a:prstGeom>
          <a:noFill/>
        </p:spPr>
      </p:pic>
      <p:pic>
        <p:nvPicPr>
          <p:cNvPr id="3075" name="Picture 3" descr="E:\Misc\outre 21.02.2019\IMG_4324_1.jpg"/>
          <p:cNvPicPr>
            <a:picLocks noChangeAspect="1" noChangeArrowheads="1"/>
          </p:cNvPicPr>
          <p:nvPr/>
        </p:nvPicPr>
        <p:blipFill>
          <a:blip r:embed="rId3"/>
          <a:srcRect/>
          <a:stretch>
            <a:fillRect/>
          </a:stretch>
        </p:blipFill>
        <p:spPr bwMode="auto">
          <a:xfrm>
            <a:off x="4575719" y="1142984"/>
            <a:ext cx="4068247" cy="2714644"/>
          </a:xfrm>
          <a:prstGeom prst="rect">
            <a:avLst/>
          </a:prstGeom>
          <a:noFill/>
        </p:spPr>
      </p:pic>
      <p:pic>
        <p:nvPicPr>
          <p:cNvPr id="3076" name="Picture 4" descr="E:\Misc\outre 21.02.2019\IMG_4312_1.jpg"/>
          <p:cNvPicPr>
            <a:picLocks noChangeAspect="1" noChangeArrowheads="1"/>
          </p:cNvPicPr>
          <p:nvPr/>
        </p:nvPicPr>
        <p:blipFill>
          <a:blip r:embed="rId4"/>
          <a:srcRect/>
          <a:stretch>
            <a:fillRect/>
          </a:stretch>
        </p:blipFill>
        <p:spPr bwMode="auto">
          <a:xfrm>
            <a:off x="285720" y="4143356"/>
            <a:ext cx="4071966" cy="2714644"/>
          </a:xfrm>
          <a:prstGeom prst="rect">
            <a:avLst/>
          </a:prstGeom>
          <a:noFill/>
        </p:spPr>
      </p:pic>
      <p:pic>
        <p:nvPicPr>
          <p:cNvPr id="3077" name="Picture 5" descr="E:\Misc\outre 21.02.2019\IMG_4280_1.jpg"/>
          <p:cNvPicPr>
            <a:picLocks noChangeAspect="1" noChangeArrowheads="1"/>
          </p:cNvPicPr>
          <p:nvPr/>
        </p:nvPicPr>
        <p:blipFill>
          <a:blip r:embed="rId5"/>
          <a:srcRect/>
          <a:stretch>
            <a:fillRect/>
          </a:stretch>
        </p:blipFill>
        <p:spPr bwMode="auto">
          <a:xfrm>
            <a:off x="4572000" y="4143357"/>
            <a:ext cx="4071966" cy="2714643"/>
          </a:xfrm>
          <a:prstGeom prst="rect">
            <a:avLst/>
          </a:prstGeom>
          <a:noFill/>
        </p:spPr>
      </p:pic>
      <p:sp>
        <p:nvSpPr>
          <p:cNvPr id="8" name="TextBox 7"/>
          <p:cNvSpPr txBox="1"/>
          <p:nvPr/>
        </p:nvSpPr>
        <p:spPr>
          <a:xfrm>
            <a:off x="285720" y="1142984"/>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Solar panels</a:t>
            </a:r>
          </a:p>
        </p:txBody>
      </p:sp>
      <p:sp>
        <p:nvSpPr>
          <p:cNvPr id="9" name="TextBox 8"/>
          <p:cNvSpPr txBox="1"/>
          <p:nvPr/>
        </p:nvSpPr>
        <p:spPr>
          <a:xfrm>
            <a:off x="4556632" y="1142984"/>
            <a:ext cx="4072538"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Water treatment plant</a:t>
            </a:r>
          </a:p>
        </p:txBody>
      </p:sp>
      <p:sp>
        <p:nvSpPr>
          <p:cNvPr id="10" name="TextBox 9"/>
          <p:cNvSpPr txBox="1"/>
          <p:nvPr/>
        </p:nvSpPr>
        <p:spPr>
          <a:xfrm>
            <a:off x="285720" y="4149775"/>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IN" sz="1400" b="0" i="0" u="none" strike="noStrike" cap="none" spc="0" normalizeH="0" baseline="0" dirty="0">
                <a:ln>
                  <a:noFill/>
                </a:ln>
                <a:solidFill>
                  <a:schemeClr val="bg1"/>
                </a:solidFill>
                <a:effectLst/>
                <a:uFillTx/>
              </a:rPr>
              <a:t>Solar water heater</a:t>
            </a:r>
          </a:p>
        </p:txBody>
      </p:sp>
      <p:sp>
        <p:nvSpPr>
          <p:cNvPr id="11" name="TextBox 10"/>
          <p:cNvSpPr txBox="1"/>
          <p:nvPr/>
        </p:nvSpPr>
        <p:spPr>
          <a:xfrm>
            <a:off x="4643438" y="4143380"/>
            <a:ext cx="4071966" cy="307775"/>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IN" sz="1400" dirty="0">
                <a:solidFill>
                  <a:schemeClr val="bg1"/>
                </a:solidFill>
              </a:rPr>
              <a:t>Mess</a:t>
            </a:r>
            <a:endParaRPr kumimoji="0" lang="en-IN" sz="1400" b="0" i="0" u="none" strike="noStrike" cap="none" spc="0" normalizeH="0" baseline="0" dirty="0">
              <a:ln>
                <a:noFill/>
              </a:ln>
              <a:solidFill>
                <a:schemeClr val="bg1"/>
              </a:solidFill>
              <a:effectLst/>
              <a:uFillTx/>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2357430"/>
            <a:ext cx="6572296"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IN" sz="4000" b="1" dirty="0">
                <a:solidFill>
                  <a:srgbClr val="FFFFFF"/>
                </a:solidFill>
                <a:latin typeface="Proxima Nova Regular"/>
                <a:ea typeface="Droid Serif"/>
                <a:cs typeface="Droid Serif"/>
                <a:sym typeface="Droid Serif"/>
              </a:rPr>
              <a:t>Few Flagships Projects    carried out at NESAC</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 y="928670"/>
            <a:ext cx="4143371" cy="3643338"/>
            <a:chOff x="1" y="928670"/>
            <a:chExt cx="4391158" cy="3643338"/>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928670"/>
              <a:ext cx="4391158" cy="3643338"/>
            </a:xfrm>
            <a:prstGeom prst="rect">
              <a:avLst/>
            </a:prstGeom>
            <a:noFill/>
            <a:ln w="9525">
              <a:solidFill>
                <a:schemeClr val="accent1"/>
              </a:solidFill>
              <a:miter lim="800000"/>
              <a:headEnd/>
              <a:tailEnd/>
            </a:ln>
            <a:effec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2556" y="2752910"/>
              <a:ext cx="1376365" cy="1797088"/>
            </a:xfrm>
            <a:prstGeom prst="rect">
              <a:avLst/>
            </a:prstGeom>
            <a:noFill/>
            <a:ln w="9525">
              <a:solidFill>
                <a:schemeClr val="accent1"/>
              </a:solidFill>
              <a:miter lim="800000"/>
              <a:headEnd/>
              <a:tailEnd/>
            </a:ln>
            <a:effectLst/>
          </p:spPr>
        </p:pic>
      </p:gr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85527" y="587139"/>
            <a:ext cx="2058473" cy="250033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7085527" y="3087469"/>
            <a:ext cx="200026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22346"/>
                </a:solidFill>
                <a:effectLst/>
                <a:uLnTx/>
                <a:uFillTx/>
              </a:rPr>
              <a:t>Approved Working Plan for </a:t>
            </a:r>
            <a:r>
              <a:rPr kumimoji="0" lang="en-US" sz="1200" b="1" i="0" u="none" strike="noStrike" kern="0" cap="none" spc="0" normalizeH="0" baseline="0" noProof="0" dirty="0" err="1">
                <a:ln>
                  <a:noFill/>
                </a:ln>
                <a:solidFill>
                  <a:srgbClr val="122346"/>
                </a:solidFill>
                <a:effectLst/>
                <a:uLnTx/>
                <a:uFillTx/>
              </a:rPr>
              <a:t>Garo</a:t>
            </a:r>
            <a:r>
              <a:rPr kumimoji="0" lang="en-US" sz="1200" b="1" i="0" u="none" strike="noStrike" kern="0" cap="none" spc="0" normalizeH="0" baseline="0" noProof="0" dirty="0">
                <a:ln>
                  <a:noFill/>
                </a:ln>
                <a:solidFill>
                  <a:srgbClr val="122346"/>
                </a:solidFill>
                <a:effectLst/>
                <a:uLnTx/>
                <a:uFillTx/>
              </a:rPr>
              <a:t> Hills Forest Division</a:t>
            </a:r>
          </a:p>
        </p:txBody>
      </p:sp>
      <p:pic>
        <p:nvPicPr>
          <p:cNvPr id="17" name="Picture 4" descr="C:\Users\FLEWS\Desktop\Lunglei Working Pla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7482" y="3638211"/>
            <a:ext cx="2086518" cy="2571768"/>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7143768" y="6211693"/>
            <a:ext cx="2000232"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rgbClr val="122346"/>
                </a:solidFill>
              </a:rPr>
              <a:t>Working Plan for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err="1">
                <a:solidFill>
                  <a:srgbClr val="122346"/>
                </a:solidFill>
              </a:rPr>
              <a:t>Lunglei</a:t>
            </a:r>
            <a:r>
              <a:rPr lang="en-US" sz="1200" b="1" kern="0" dirty="0">
                <a:solidFill>
                  <a:srgbClr val="122346"/>
                </a:solidFill>
              </a:rPr>
              <a:t> Forest Division  </a:t>
            </a:r>
          </a:p>
        </p:txBody>
      </p:sp>
      <p:grpSp>
        <p:nvGrpSpPr>
          <p:cNvPr id="3" name="Group 24"/>
          <p:cNvGrpSpPr/>
          <p:nvPr/>
        </p:nvGrpSpPr>
        <p:grpSpPr>
          <a:xfrm>
            <a:off x="4214810" y="928670"/>
            <a:ext cx="2786082" cy="2350151"/>
            <a:chOff x="4143372" y="1486268"/>
            <a:chExt cx="2786082" cy="2350151"/>
          </a:xfrm>
        </p:grpSpPr>
        <p:pic>
          <p:nvPicPr>
            <p:cNvPr id="21" name="Picture 8" descr="G:\FWP_status_NE.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43372" y="1500174"/>
              <a:ext cx="2786082" cy="2336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261864" y="1486268"/>
              <a:ext cx="164307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rgbClr val="122346"/>
                  </a:solidFill>
                </a:rPr>
                <a:t>Working Plan coverage in NER</a:t>
              </a:r>
              <a:endParaRPr kumimoji="0" lang="en-US" sz="1200" b="1" i="0" u="none" strike="noStrike" kern="0" cap="none" spc="0" normalizeH="0" baseline="0" noProof="0" dirty="0">
                <a:ln>
                  <a:noFill/>
                </a:ln>
                <a:solidFill>
                  <a:srgbClr val="122346"/>
                </a:solidFill>
                <a:effectLst/>
                <a:uLnTx/>
                <a:uFillTx/>
              </a:endParaRPr>
            </a:p>
          </p:txBody>
        </p:sp>
      </p:grpSp>
      <p:pic>
        <p:nvPicPr>
          <p:cNvPr id="1028" name="Picture 4"/>
          <p:cNvPicPr>
            <a:picLocks noChangeAspect="1" noChangeArrowheads="1"/>
          </p:cNvPicPr>
          <p:nvPr/>
        </p:nvPicPr>
        <p:blipFill>
          <a:blip r:embed="rId7"/>
          <a:srcRect/>
          <a:stretch>
            <a:fillRect/>
          </a:stretch>
        </p:blipFill>
        <p:spPr bwMode="auto">
          <a:xfrm>
            <a:off x="4214810" y="5070956"/>
            <a:ext cx="2786082" cy="1787044"/>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14810" y="3429000"/>
            <a:ext cx="2786082" cy="1676395"/>
          </a:xfrm>
          <a:prstGeom prst="rect">
            <a:avLst/>
          </a:prstGeom>
          <a:noFill/>
          <a:ln w="9525">
            <a:noFill/>
            <a:miter lim="800000"/>
            <a:headEnd/>
            <a:tailEnd/>
          </a:ln>
          <a:effectLst/>
        </p:spPr>
      </p:pic>
      <p:sp>
        <p:nvSpPr>
          <p:cNvPr id="27" name="Rectangle 26"/>
          <p:cNvSpPr/>
          <p:nvPr/>
        </p:nvSpPr>
        <p:spPr>
          <a:xfrm>
            <a:off x="117389" y="5245894"/>
            <a:ext cx="3845011" cy="1231106"/>
          </a:xfrm>
          <a:prstGeom prst="rect">
            <a:avLst/>
          </a:prstGeom>
        </p:spPr>
        <p:txBody>
          <a:bodyPr wrap="square">
            <a:spAutoFit/>
          </a:bodyPr>
          <a:lstStyle/>
          <a:p>
            <a:pPr>
              <a:defRPr/>
            </a:pPr>
            <a:r>
              <a:rPr lang="en-US" sz="2000" b="1" kern="0" dirty="0">
                <a:solidFill>
                  <a:srgbClr val="122346"/>
                </a:solidFill>
                <a:latin typeface="Cambria" pitchFamily="18" charset="0"/>
              </a:rPr>
              <a:t>Success Story</a:t>
            </a:r>
            <a:endParaRPr lang="en-US" b="1" kern="0" dirty="0">
              <a:solidFill>
                <a:srgbClr val="122346"/>
              </a:solidFill>
              <a:latin typeface="Cambria" pitchFamily="18" charset="0"/>
            </a:endParaRPr>
          </a:p>
          <a:p>
            <a:pPr marL="285750" indent="-285750" algn="just">
              <a:buFont typeface="Arial" panose="020B0604020202020204" pitchFamily="34" charset="0"/>
              <a:buChar char="•"/>
              <a:defRPr/>
            </a:pPr>
            <a:r>
              <a:rPr lang="en-US" kern="0" dirty="0">
                <a:solidFill>
                  <a:srgbClr val="122346"/>
                </a:solidFill>
                <a:latin typeface="Cambria" pitchFamily="18" charset="0"/>
              </a:rPr>
              <a:t>Forest Working Plan for Meghalaya and Mizoram have been approved </a:t>
            </a:r>
          </a:p>
        </p:txBody>
      </p:sp>
      <p:sp>
        <p:nvSpPr>
          <p:cNvPr id="28" name="Rectangle 27"/>
          <p:cNvSpPr/>
          <p:nvPr/>
        </p:nvSpPr>
        <p:spPr>
          <a:xfrm>
            <a:off x="0" y="4572000"/>
            <a:ext cx="4214810" cy="369332"/>
          </a:xfrm>
          <a:prstGeom prst="rect">
            <a:avLst/>
          </a:prstGeom>
          <a:solidFill>
            <a:schemeClr val="accent1">
              <a:lumMod val="60000"/>
              <a:lumOff val="40000"/>
            </a:schemeClr>
          </a:solidFill>
        </p:spPr>
        <p:txBody>
          <a:bodyPr wrap="square">
            <a:spAutoFit/>
          </a:bodyPr>
          <a:lstStyle/>
          <a:p>
            <a:pPr algn="ctr"/>
            <a:r>
              <a:rPr lang="en-IN" b="1" dirty="0">
                <a:solidFill>
                  <a:srgbClr val="122346"/>
                </a:solidFill>
                <a:latin typeface="Cambria" pitchFamily="18" charset="0"/>
              </a:rPr>
              <a:t>Land Resources &amp; Forest type map</a:t>
            </a:r>
          </a:p>
        </p:txBody>
      </p:sp>
      <p:sp>
        <p:nvSpPr>
          <p:cNvPr id="20" name="Title 1"/>
          <p:cNvSpPr txBox="1">
            <a:spLocks/>
          </p:cNvSpPr>
          <p:nvPr/>
        </p:nvSpPr>
        <p:spPr>
          <a:xfrm>
            <a:off x="0" y="0"/>
            <a:ext cx="9144000" cy="48736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400" dirty="0">
                <a:solidFill>
                  <a:schemeClr val="bg1"/>
                </a:solidFill>
                <a:latin typeface="Proxima Nova Regular"/>
                <a:ea typeface="Arial Bold"/>
                <a:cs typeface="Arial Bold"/>
                <a:sym typeface="Arial Bold"/>
              </a:rPr>
              <a:t>FOREST WORKING PLAN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1"/>
          </p:nvPr>
        </p:nvSpPr>
        <p:spPr/>
        <p:txBody>
          <a:bodyPr/>
          <a:lstStyle/>
          <a:p>
            <a:r>
              <a:rPr lang="en-IN" sz="3200" b="1" dirty="0" err="1">
                <a:solidFill>
                  <a:srgbClr val="FFFFFF"/>
                </a:solidFill>
                <a:ea typeface="Droid Serif"/>
                <a:cs typeface="Droid Serif"/>
                <a:sym typeface="Droid Serif"/>
              </a:rPr>
              <a:t>NER</a:t>
            </a:r>
            <a:r>
              <a:rPr lang="en-IN" sz="3200" b="1" dirty="0">
                <a:solidFill>
                  <a:srgbClr val="FFFFFF"/>
                </a:solidFill>
                <a:ea typeface="Droid Serif"/>
                <a:cs typeface="Droid Serif"/>
                <a:sym typeface="Droid Serif"/>
              </a:rPr>
              <a:t> at a Glance</a:t>
            </a:r>
          </a:p>
        </p:txBody>
      </p:sp>
      <p:sp>
        <p:nvSpPr>
          <p:cNvPr id="10" name="Shape 10"/>
          <p:cNvSpPr txBox="1">
            <a:spLocks/>
          </p:cNvSpPr>
          <p:nvPr/>
        </p:nvSpPr>
        <p:spPr>
          <a:xfrm>
            <a:off x="457200" y="1428736"/>
            <a:ext cx="83058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kumimoji="0" lang="en-IN" sz="4200" b="1" i="0" u="none" strike="noStrike" kern="0" cap="none" spc="0" normalizeH="0" baseline="0" noProof="0" dirty="0">
                <a:ln>
                  <a:noFill/>
                </a:ln>
                <a:solidFill>
                  <a:srgbClr val="FFFFFF"/>
                </a:solidFill>
                <a:effectLst/>
                <a:uLnTx/>
                <a:uFillTx/>
                <a:latin typeface="Droid Serif"/>
                <a:ea typeface="Droid Serif"/>
                <a:cs typeface="Droid Serif"/>
                <a:sym typeface="Droid Serif"/>
              </a:rPr>
              <a:t>Capacity Building Infrastructure on North Eastern India</a:t>
            </a:r>
          </a:p>
        </p:txBody>
      </p:sp>
      <p:pic>
        <p:nvPicPr>
          <p:cNvPr id="11" name="Picture 10" descr="ner.png"/>
          <p:cNvPicPr>
            <a:picLocks noChangeAspect="1"/>
          </p:cNvPicPr>
          <p:nvPr/>
        </p:nvPicPr>
        <p:blipFill>
          <a:blip r:embed="rId2" cstate="screen">
            <a:extLst>
              <a:ext uri="{28A0092B-C50C-407E-A947-70E740481C1C}">
                <a14:useLocalDpi xmlns:a14="http://schemas.microsoft.com/office/drawing/2010/main"/>
              </a:ext>
            </a:extLst>
          </a:blip>
          <a:srcRect l="4470" t="3985" r="5020" b="8348"/>
          <a:stretch>
            <a:fillRect/>
          </a:stretch>
        </p:blipFill>
        <p:spPr>
          <a:xfrm>
            <a:off x="4283968" y="1412776"/>
            <a:ext cx="4806556" cy="4248472"/>
          </a:xfrm>
          <a:prstGeom prst="rect">
            <a:avLst/>
          </a:prstGeom>
          <a:ln>
            <a:solidFill>
              <a:schemeClr val="accent6">
                <a:lumMod val="75000"/>
              </a:schemeClr>
            </a:solidFill>
          </a:ln>
        </p:spPr>
      </p:pic>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9256" y="1643050"/>
            <a:ext cx="857256" cy="904531"/>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13" name="Content Placeholder 11"/>
          <p:cNvGraphicFramePr>
            <a:graphicFrameLocks noGrp="1"/>
          </p:cNvGraphicFramePr>
          <p:nvPr>
            <p:ph sz="quarter" idx="11"/>
            <p:extLst>
              <p:ext uri="{D42A27DB-BD31-4B8C-83A1-F6EECF244321}">
                <p14:modId xmlns:p14="http://schemas.microsoft.com/office/powerpoint/2010/main" val="4051510964"/>
              </p:ext>
            </p:extLst>
          </p:nvPr>
        </p:nvGraphicFramePr>
        <p:xfrm>
          <a:off x="71406" y="1268760"/>
          <a:ext cx="4140554" cy="4661916"/>
        </p:xfrm>
        <a:graphic>
          <a:graphicData uri="http://schemas.openxmlformats.org/drawingml/2006/table">
            <a:tbl>
              <a:tblPr>
                <a:tableStyleId>{69CF1AB2-1976-4502-BF36-3FF5EA218861}</a:tableStyleId>
              </a:tblPr>
              <a:tblGrid>
                <a:gridCol w="1764290">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tblGrid>
              <a:tr h="164857">
                <a:tc>
                  <a:txBody>
                    <a:bodyPr/>
                    <a:lstStyle/>
                    <a:p>
                      <a:pPr algn="just">
                        <a:lnSpc>
                          <a:spcPct val="115000"/>
                        </a:lnSpc>
                        <a:spcAft>
                          <a:spcPts val="0"/>
                        </a:spcAft>
                      </a:pPr>
                      <a:r>
                        <a:rPr lang="en-US" sz="1400" dirty="0"/>
                        <a:t>Total Geographical Areas (</a:t>
                      </a:r>
                      <a:r>
                        <a:rPr lang="en-US" sz="1400" dirty="0" err="1"/>
                        <a:t>TGA</a:t>
                      </a:r>
                      <a:r>
                        <a:rPr lang="en-US" sz="1400" dirty="0"/>
                        <a:t>)</a:t>
                      </a:r>
                      <a:endParaRPr lang="en-IN" sz="1200" dirty="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a:t>263181 Sq. km. (8% of India’s TGA)</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0"/>
                  </a:ext>
                </a:extLst>
              </a:tr>
              <a:tr h="164857">
                <a:tc>
                  <a:txBody>
                    <a:bodyPr/>
                    <a:lstStyle/>
                    <a:p>
                      <a:pPr algn="just">
                        <a:lnSpc>
                          <a:spcPct val="115000"/>
                        </a:lnSpc>
                        <a:spcAft>
                          <a:spcPts val="0"/>
                        </a:spcAft>
                      </a:pPr>
                      <a:r>
                        <a:rPr lang="en-US" sz="1400" dirty="0"/>
                        <a:t>Total states/districts</a:t>
                      </a:r>
                      <a:endParaRPr lang="en-IN" sz="1200" dirty="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a:t>8/110</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1"/>
                  </a:ext>
                </a:extLst>
              </a:tr>
              <a:tr h="164857">
                <a:tc>
                  <a:txBody>
                    <a:bodyPr/>
                    <a:lstStyle/>
                    <a:p>
                      <a:pPr algn="just">
                        <a:lnSpc>
                          <a:spcPct val="115000"/>
                        </a:lnSpc>
                        <a:spcAft>
                          <a:spcPts val="0"/>
                        </a:spcAft>
                      </a:pPr>
                      <a:r>
                        <a:rPr lang="en-US" sz="1400" dirty="0"/>
                        <a:t>Total population</a:t>
                      </a:r>
                      <a:endParaRPr lang="en-IN" sz="1200" dirty="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a:t>45587982 as per 2011 census</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2"/>
                  </a:ext>
                </a:extLst>
              </a:tr>
              <a:tr h="164857">
                <a:tc>
                  <a:txBody>
                    <a:bodyPr/>
                    <a:lstStyle/>
                    <a:p>
                      <a:pPr algn="just">
                        <a:lnSpc>
                          <a:spcPct val="115000"/>
                        </a:lnSpc>
                        <a:spcAft>
                          <a:spcPts val="0"/>
                        </a:spcAft>
                      </a:pPr>
                      <a:r>
                        <a:rPr lang="en-US" sz="1400" dirty="0"/>
                        <a:t>Population density</a:t>
                      </a:r>
                      <a:endParaRPr lang="en-IN" sz="1200" dirty="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a:t>148 /Sq. km</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3"/>
                  </a:ext>
                </a:extLst>
              </a:tr>
              <a:tr h="164857">
                <a:tc>
                  <a:txBody>
                    <a:bodyPr/>
                    <a:lstStyle/>
                    <a:p>
                      <a:pPr algn="just">
                        <a:lnSpc>
                          <a:spcPct val="115000"/>
                        </a:lnSpc>
                        <a:spcAft>
                          <a:spcPts val="0"/>
                        </a:spcAft>
                      </a:pPr>
                      <a:r>
                        <a:rPr lang="en-US" sz="1400" dirty="0"/>
                        <a:t>Languages spoken </a:t>
                      </a:r>
                      <a:endParaRPr lang="en-IN" sz="1200" dirty="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a:t>220</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4"/>
                  </a:ext>
                </a:extLst>
              </a:tr>
              <a:tr h="164857">
                <a:tc>
                  <a:txBody>
                    <a:bodyPr/>
                    <a:lstStyle/>
                    <a:p>
                      <a:pPr algn="just">
                        <a:lnSpc>
                          <a:spcPct val="115000"/>
                        </a:lnSpc>
                        <a:spcAft>
                          <a:spcPts val="0"/>
                        </a:spcAft>
                      </a:pPr>
                      <a:r>
                        <a:rPr lang="en-US" sz="1400" dirty="0"/>
                        <a:t>Traditional agriculture</a:t>
                      </a:r>
                      <a:endParaRPr lang="en-IN" sz="1200" dirty="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err="1"/>
                        <a:t>Jhum</a:t>
                      </a:r>
                      <a:r>
                        <a:rPr lang="en-US" sz="1400" dirty="0"/>
                        <a:t> / shifting cultivation</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5"/>
                  </a:ext>
                </a:extLst>
              </a:tr>
              <a:tr h="164857">
                <a:tc>
                  <a:txBody>
                    <a:bodyPr/>
                    <a:lstStyle/>
                    <a:p>
                      <a:pPr algn="just">
                        <a:lnSpc>
                          <a:spcPct val="115000"/>
                        </a:lnSpc>
                        <a:spcAft>
                          <a:spcPts val="0"/>
                        </a:spcAft>
                      </a:pPr>
                      <a:r>
                        <a:rPr lang="en-US" sz="1400" dirty="0"/>
                        <a:t>Biodiversity hotspot</a:t>
                      </a:r>
                      <a:endParaRPr lang="en-IN" sz="1200" dirty="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a:t>51</a:t>
                      </a:r>
                      <a:r>
                        <a:rPr lang="en-US" sz="1400" baseline="0" dirty="0"/>
                        <a:t> forest types, 6 out of 9  vegetation types found in NE, 8000 out of 15000 species of flowering plants, highest species diversity in NE (AP – 5000 7 Sikkim – 45000), 800 out of 1500 endangered floral species reported in NE</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6"/>
                  </a:ext>
                </a:extLst>
              </a:tr>
              <a:tr h="164857">
                <a:tc>
                  <a:txBody>
                    <a:bodyPr/>
                    <a:lstStyle/>
                    <a:p>
                      <a:pPr algn="just">
                        <a:lnSpc>
                          <a:spcPct val="115000"/>
                        </a:lnSpc>
                        <a:spcAft>
                          <a:spcPts val="0"/>
                        </a:spcAft>
                      </a:pPr>
                      <a:r>
                        <a:rPr lang="en-IN" sz="1400" baseline="0" dirty="0">
                          <a:solidFill>
                            <a:schemeClr val="dk1"/>
                          </a:solidFill>
                          <a:latin typeface="+mn-lt"/>
                          <a:ea typeface="+mn-ea"/>
                          <a:cs typeface="+mn-cs"/>
                          <a:sym typeface="Calibri"/>
                        </a:rPr>
                        <a:t>Average annual Rainfall</a:t>
                      </a:r>
                    </a:p>
                  </a:txBody>
                  <a:tcPr marL="14495" marR="14495" marT="0" marB="0"/>
                </a:tc>
                <a:tc>
                  <a:txBody>
                    <a:bodyPr/>
                    <a:lstStyle/>
                    <a:p>
                      <a:pPr algn="just">
                        <a:lnSpc>
                          <a:spcPct val="115000"/>
                        </a:lnSpc>
                        <a:spcAft>
                          <a:spcPts val="0"/>
                        </a:spcAft>
                      </a:pPr>
                      <a:r>
                        <a:rPr lang="en-IN" sz="1400" baseline="0" dirty="0">
                          <a:solidFill>
                            <a:schemeClr val="dk1"/>
                          </a:solidFill>
                          <a:latin typeface="+mn-lt"/>
                          <a:ea typeface="+mn-ea"/>
                          <a:cs typeface="+mn-cs"/>
                          <a:sym typeface="Calibri"/>
                        </a:rPr>
                        <a:t>~ 2000 mm</a:t>
                      </a:r>
                    </a:p>
                  </a:txBody>
                  <a:tcPr marL="14495" marR="14495" marT="0" marB="0"/>
                </a:tc>
                <a:extLst>
                  <a:ext uri="{0D108BD9-81ED-4DB2-BD59-A6C34878D82A}">
                    <a16:rowId xmlns:a16="http://schemas.microsoft.com/office/drawing/2014/main" val="10007"/>
                  </a:ext>
                </a:extLst>
              </a:tr>
              <a:tr h="164857">
                <a:tc>
                  <a:txBody>
                    <a:bodyPr/>
                    <a:lstStyle/>
                    <a:p>
                      <a:pPr algn="just">
                        <a:lnSpc>
                          <a:spcPct val="115000"/>
                        </a:lnSpc>
                        <a:spcAft>
                          <a:spcPts val="0"/>
                        </a:spcAft>
                      </a:pPr>
                      <a:r>
                        <a:rPr lang="en-US" sz="1400"/>
                        <a:t>Average road density</a:t>
                      </a:r>
                      <a:endParaRPr lang="en-IN" sz="1200">
                        <a:latin typeface="Calibri"/>
                        <a:ea typeface="Calibri"/>
                        <a:cs typeface="Times New Roman"/>
                      </a:endParaRPr>
                    </a:p>
                  </a:txBody>
                  <a:tcPr marL="14495" marR="14495" marT="0" marB="0"/>
                </a:tc>
                <a:tc>
                  <a:txBody>
                    <a:bodyPr/>
                    <a:lstStyle/>
                    <a:p>
                      <a:pPr algn="just">
                        <a:lnSpc>
                          <a:spcPct val="115000"/>
                        </a:lnSpc>
                        <a:spcAft>
                          <a:spcPts val="0"/>
                        </a:spcAft>
                      </a:pPr>
                      <a:r>
                        <a:rPr lang="en-US" sz="1400" dirty="0"/>
                        <a:t>66 km/ 100 Sq. km.</a:t>
                      </a:r>
                      <a:endParaRPr lang="en-IN" sz="1200" dirty="0">
                        <a:latin typeface="Calibri"/>
                        <a:ea typeface="Calibri"/>
                        <a:cs typeface="Times New Roman"/>
                      </a:endParaRPr>
                    </a:p>
                  </a:txBody>
                  <a:tcPr marL="14495" marR="14495" marT="0" marB="0"/>
                </a:tc>
                <a:extLst>
                  <a:ext uri="{0D108BD9-81ED-4DB2-BD59-A6C34878D82A}">
                    <a16:rowId xmlns:a16="http://schemas.microsoft.com/office/drawing/2014/main" val="10008"/>
                  </a:ext>
                </a:extLst>
              </a:tr>
            </a:tbl>
          </a:graphicData>
        </a:graphic>
      </p:graphicFrame>
      <p:sp>
        <p:nvSpPr>
          <p:cNvPr id="14" name="Rectangle 13"/>
          <p:cNvSpPr/>
          <p:nvPr/>
        </p:nvSpPr>
        <p:spPr>
          <a:xfrm>
            <a:off x="179512" y="5889845"/>
            <a:ext cx="8784976" cy="646331"/>
          </a:xfrm>
          <a:prstGeom prst="rect">
            <a:avLst/>
          </a:prstGeom>
        </p:spPr>
        <p:txBody>
          <a:bodyPr wrap="square">
            <a:spAutoFit/>
          </a:bodyPr>
          <a:lstStyle/>
          <a:p>
            <a:pPr algn="just"/>
            <a:r>
              <a:rPr lang="en-IN" dirty="0"/>
              <a:t>Socio-economic development in the region governed by </a:t>
            </a:r>
            <a:r>
              <a:rPr lang="en-IN" dirty="0" err="1"/>
              <a:t>MDoNER’s</a:t>
            </a:r>
            <a:r>
              <a:rPr lang="en-IN" dirty="0"/>
              <a:t> (Ministry for Development of North Eastern Region) and North Eastern Council (NEC).</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12" y="-27384"/>
            <a:ext cx="9140987"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2400" dirty="0">
                <a:solidFill>
                  <a:schemeClr val="bg1"/>
                </a:solidFill>
                <a:latin typeface="Proxima Nova Regular"/>
                <a:ea typeface="Arial Bold"/>
                <a:cs typeface="Arial Bold"/>
                <a:sym typeface="Arial Bold"/>
              </a:rPr>
              <a:t>DEVELOPMENT OF SERICULTURE</a:t>
            </a:r>
          </a:p>
        </p:txBody>
      </p:sp>
      <p:pic>
        <p:nvPicPr>
          <p:cNvPr id="3" name="Picture 2" descr="D:\Annual Report 2017-18\Original Images\Images 1-23\Page 14.tif"/>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928670"/>
            <a:ext cx="3748118" cy="2715448"/>
          </a:xfrm>
          <a:prstGeom prst="rect">
            <a:avLst/>
          </a:prstGeom>
          <a:noFill/>
        </p:spPr>
      </p:pic>
      <p:sp>
        <p:nvSpPr>
          <p:cNvPr id="4" name="Content Placeholder 1"/>
          <p:cNvSpPr txBox="1">
            <a:spLocks/>
          </p:cNvSpPr>
          <p:nvPr/>
        </p:nvSpPr>
        <p:spPr>
          <a:xfrm>
            <a:off x="285720" y="1285860"/>
            <a:ext cx="4529166" cy="4581540"/>
          </a:xfrm>
          <a:prstGeom prst="rect">
            <a:avLst/>
          </a:prstGeom>
          <a:noFill/>
          <a:ln>
            <a:noFill/>
          </a:ln>
        </p:spPr>
        <p:txBody>
          <a:bodyPr/>
          <a:lstStyle/>
          <a:p>
            <a:pPr marL="1270000" lvl="2" indent="-273050" algn="just">
              <a:spcAft>
                <a:spcPct val="20000"/>
              </a:spcAft>
              <a:buFont typeface="Wingdings" pitchFamily="2" charset="2"/>
              <a:buChar char="§"/>
            </a:pPr>
            <a:endParaRPr lang="en-US" sz="1400" dirty="0">
              <a:latin typeface="Arial" pitchFamily="34" charset="0"/>
              <a:cs typeface="Arial" pitchFamily="34" charset="0"/>
            </a:endParaRPr>
          </a:p>
          <a:p>
            <a:pPr marL="755650" lvl="2" indent="-273050">
              <a:spcAft>
                <a:spcPct val="20000"/>
              </a:spcAft>
              <a:buFont typeface="Wingdings" pitchFamily="2" charset="2"/>
              <a:buChar char="§"/>
            </a:pPr>
            <a:endParaRPr lang="en-US" sz="1400" dirty="0">
              <a:latin typeface="Arial" pitchFamily="34" charset="0"/>
              <a:cs typeface="Arial" pitchFamily="34" charset="0"/>
            </a:endParaRPr>
          </a:p>
          <a:p>
            <a:pPr marL="755650" lvl="2" indent="-273050">
              <a:spcAft>
                <a:spcPct val="20000"/>
              </a:spcAft>
            </a:pPr>
            <a:endParaRPr lang="en-US" sz="1600" kern="0" dirty="0">
              <a:solidFill>
                <a:srgbClr val="0070C0"/>
              </a:solidFill>
              <a:latin typeface="Arial" pitchFamily="34" charset="0"/>
              <a:cs typeface="Arial" pitchFamily="34" charset="0"/>
            </a:endParaRPr>
          </a:p>
        </p:txBody>
      </p:sp>
      <p:sp>
        <p:nvSpPr>
          <p:cNvPr id="5" name="Rectangle 4"/>
          <p:cNvSpPr/>
          <p:nvPr/>
        </p:nvSpPr>
        <p:spPr>
          <a:xfrm>
            <a:off x="0" y="1214422"/>
            <a:ext cx="5000628" cy="2585323"/>
          </a:xfrm>
          <a:prstGeom prst="rect">
            <a:avLst/>
          </a:prstGeom>
        </p:spPr>
        <p:txBody>
          <a:bodyPr wrap="square">
            <a:spAutoFit/>
          </a:bodyPr>
          <a:lstStyle/>
          <a:p>
            <a:pPr marL="36000" lvl="2" indent="-273050" algn="just">
              <a:spcAft>
                <a:spcPct val="20000"/>
              </a:spcAft>
            </a:pPr>
            <a:r>
              <a:rPr lang="en-US" sz="1400" b="1" kern="0" dirty="0">
                <a:solidFill>
                  <a:srgbClr val="0070C0"/>
                </a:solidFill>
                <a:latin typeface="Arial" pitchFamily="34" charset="0"/>
                <a:cs typeface="Arial" pitchFamily="34" charset="0"/>
              </a:rPr>
              <a:t>Mapping of potential areas for silkworm food plants and </a:t>
            </a:r>
            <a:r>
              <a:rPr lang="en-US" sz="1400" b="1" kern="0" dirty="0" err="1">
                <a:solidFill>
                  <a:srgbClr val="0070C0"/>
                </a:solidFill>
                <a:latin typeface="Arial" pitchFamily="34" charset="0"/>
                <a:cs typeface="Arial" pitchFamily="34" charset="0"/>
              </a:rPr>
              <a:t>Updation</a:t>
            </a:r>
            <a:r>
              <a:rPr lang="en-US" sz="1400" b="1" kern="0" dirty="0">
                <a:solidFill>
                  <a:srgbClr val="0070C0"/>
                </a:solidFill>
                <a:latin typeface="Arial" pitchFamily="34" charset="0"/>
                <a:cs typeface="Arial" pitchFamily="34" charset="0"/>
              </a:rPr>
              <a:t> of SILKS portal (Phase II)</a:t>
            </a:r>
          </a:p>
          <a:p>
            <a:pPr marL="360000" lvl="2" indent="-273050" algn="just">
              <a:spcAft>
                <a:spcPct val="20000"/>
              </a:spcAft>
              <a:buFont typeface="Wingdings" pitchFamily="2" charset="2"/>
              <a:buChar char="§"/>
            </a:pPr>
            <a:r>
              <a:rPr lang="en-US" sz="1400" dirty="0">
                <a:latin typeface="Arial" pitchFamily="34" charset="0"/>
                <a:cs typeface="Arial" pitchFamily="34" charset="0"/>
              </a:rPr>
              <a:t>Potential area mapping: Mulberry, Muga, Eri and Tasar</a:t>
            </a:r>
          </a:p>
          <a:p>
            <a:pPr marL="360000" lvl="2" indent="-273050" algn="just">
              <a:spcAft>
                <a:spcPct val="20000"/>
              </a:spcAft>
              <a:buFont typeface="Wingdings" pitchFamily="2" charset="2"/>
              <a:buChar char="§"/>
            </a:pPr>
            <a:r>
              <a:rPr lang="en-US" sz="1400" dirty="0">
                <a:latin typeface="Arial" pitchFamily="34" charset="0"/>
                <a:cs typeface="Arial" pitchFamily="34" charset="0"/>
              </a:rPr>
              <a:t>70  priority districts from 25 States.</a:t>
            </a:r>
          </a:p>
          <a:p>
            <a:pPr marL="360000" lvl="2" indent="-273050" algn="just">
              <a:spcAft>
                <a:spcPct val="20000"/>
              </a:spcAft>
              <a:buFont typeface="Wingdings" pitchFamily="2" charset="2"/>
              <a:buChar char="§"/>
            </a:pPr>
            <a:r>
              <a:rPr lang="en-US" sz="1400" dirty="0">
                <a:latin typeface="Arial" pitchFamily="34" charset="0"/>
                <a:cs typeface="Arial" pitchFamily="34" charset="0"/>
              </a:rPr>
              <a:t>SILKS portal upgraded and is available in 12 languages </a:t>
            </a:r>
          </a:p>
          <a:p>
            <a:pPr marL="360000" lvl="2" indent="-273050" algn="just">
              <a:spcAft>
                <a:spcPct val="20000"/>
              </a:spcAft>
            </a:pPr>
            <a:endParaRPr lang="en-US" sz="200" dirty="0">
              <a:latin typeface="Arial" pitchFamily="34" charset="0"/>
              <a:cs typeface="Arial" pitchFamily="34" charset="0"/>
            </a:endParaRPr>
          </a:p>
          <a:p>
            <a:pPr marL="36000" lvl="2" indent="-273050" algn="just">
              <a:spcAft>
                <a:spcPct val="20000"/>
              </a:spcAft>
            </a:pPr>
            <a:r>
              <a:rPr lang="en-US" sz="1400" b="1" kern="0" dirty="0">
                <a:solidFill>
                  <a:srgbClr val="0070C0"/>
                </a:solidFill>
                <a:latin typeface="Arial" pitchFamily="34" charset="0"/>
                <a:cs typeface="Arial" pitchFamily="34" charset="0"/>
              </a:rPr>
              <a:t>Mulberry acreage and leaf protein estimation</a:t>
            </a:r>
          </a:p>
          <a:p>
            <a:pPr marL="360000" lvl="2" indent="-273050" algn="just">
              <a:spcAft>
                <a:spcPct val="20000"/>
              </a:spcAft>
              <a:buFont typeface="Wingdings" pitchFamily="2" charset="2"/>
              <a:buChar char="§"/>
            </a:pPr>
            <a:r>
              <a:rPr lang="en-US" sz="1400" b="1" dirty="0">
                <a:latin typeface="Arial" pitchFamily="34" charset="0"/>
                <a:cs typeface="Arial" pitchFamily="34" charset="0"/>
              </a:rPr>
              <a:t>Area:</a:t>
            </a:r>
            <a:r>
              <a:rPr lang="en-US" sz="1400" dirty="0">
                <a:latin typeface="Arial" pitchFamily="34" charset="0"/>
                <a:cs typeface="Arial" pitchFamily="34" charset="0"/>
              </a:rPr>
              <a:t> Four districts of West Bengal</a:t>
            </a:r>
          </a:p>
          <a:p>
            <a:pPr marL="360000" lvl="2" indent="-273050" algn="just">
              <a:spcAft>
                <a:spcPct val="20000"/>
              </a:spcAft>
              <a:buFont typeface="Wingdings" pitchFamily="2" charset="2"/>
              <a:buChar char="§"/>
            </a:pPr>
            <a:r>
              <a:rPr lang="en-US" sz="1400" b="1" dirty="0">
                <a:latin typeface="Arial" pitchFamily="34" charset="0"/>
                <a:cs typeface="Arial" pitchFamily="34" charset="0"/>
              </a:rPr>
              <a:t>Technique:</a:t>
            </a:r>
            <a:r>
              <a:rPr lang="en-US" sz="1400" dirty="0">
                <a:latin typeface="Arial" pitchFamily="34" charset="0"/>
                <a:cs typeface="Arial" pitchFamily="34" charset="0"/>
              </a:rPr>
              <a:t> Hyperspectral study of leaf protein</a:t>
            </a:r>
          </a:p>
          <a:p>
            <a:pPr marL="360000" lvl="2" indent="-273050" algn="just">
              <a:spcAft>
                <a:spcPct val="20000"/>
              </a:spcAft>
              <a:buFont typeface="Wingdings" pitchFamily="2" charset="2"/>
              <a:buChar char="§"/>
            </a:pPr>
            <a:r>
              <a:rPr lang="en-US" sz="1400" b="1" dirty="0">
                <a:latin typeface="Arial" pitchFamily="34" charset="0"/>
                <a:cs typeface="Arial" pitchFamily="34" charset="0"/>
              </a:rPr>
              <a:t>Development of MIS:</a:t>
            </a:r>
            <a:r>
              <a:rPr lang="en-US" sz="1400" dirty="0">
                <a:latin typeface="Arial" pitchFamily="34" charset="0"/>
                <a:cs typeface="Arial" pitchFamily="34" charset="0"/>
              </a:rPr>
              <a:t> Decision making tool at farmers level and integrated with SILKS</a:t>
            </a:r>
          </a:p>
        </p:txBody>
      </p:sp>
      <p:sp>
        <p:nvSpPr>
          <p:cNvPr id="6" name="Rectangle 5"/>
          <p:cNvSpPr/>
          <p:nvPr/>
        </p:nvSpPr>
        <p:spPr>
          <a:xfrm>
            <a:off x="0" y="3786190"/>
            <a:ext cx="4596766" cy="307777"/>
          </a:xfrm>
          <a:prstGeom prst="rect">
            <a:avLst/>
          </a:prstGeom>
        </p:spPr>
        <p:txBody>
          <a:bodyPr wrap="square">
            <a:spAutoFit/>
          </a:bodyPr>
          <a:lstStyle/>
          <a:p>
            <a:pPr marL="36000" lvl="2" indent="-273050" algn="just">
              <a:spcAft>
                <a:spcPct val="20000"/>
              </a:spcAft>
            </a:pPr>
            <a:r>
              <a:rPr lang="en-US" sz="1400" b="1" kern="0" dirty="0">
                <a:solidFill>
                  <a:srgbClr val="0070C0"/>
                </a:solidFill>
                <a:latin typeface="Arial" pitchFamily="34" charset="0"/>
                <a:cs typeface="Arial" pitchFamily="34" charset="0"/>
              </a:rPr>
              <a:t>Early warning of </a:t>
            </a:r>
            <a:r>
              <a:rPr lang="en-US" sz="1400" b="1" kern="0" dirty="0" err="1">
                <a:solidFill>
                  <a:srgbClr val="0070C0"/>
                </a:solidFill>
                <a:latin typeface="Arial" pitchFamily="34" charset="0"/>
                <a:cs typeface="Arial" pitchFamily="34" charset="0"/>
              </a:rPr>
              <a:t>Muga</a:t>
            </a:r>
            <a:r>
              <a:rPr lang="en-US" sz="1400" b="1" kern="0" dirty="0">
                <a:solidFill>
                  <a:srgbClr val="0070C0"/>
                </a:solidFill>
                <a:latin typeface="Arial" pitchFamily="34" charset="0"/>
                <a:cs typeface="Arial" pitchFamily="34" charset="0"/>
              </a:rPr>
              <a:t> Silkworm diseases and pests</a:t>
            </a:r>
            <a:endParaRPr lang="en-IN" sz="1400" b="1" kern="0" dirty="0">
              <a:solidFill>
                <a:srgbClr val="0070C0"/>
              </a:solidFill>
              <a:latin typeface="Arial" pitchFamily="34" charset="0"/>
              <a:cs typeface="Arial" pitchFamily="34" charset="0"/>
            </a:endParaRPr>
          </a:p>
        </p:txBody>
      </p:sp>
      <p:sp>
        <p:nvSpPr>
          <p:cNvPr id="7" name="TextBox 6"/>
          <p:cNvSpPr txBox="1"/>
          <p:nvPr/>
        </p:nvSpPr>
        <p:spPr>
          <a:xfrm>
            <a:off x="4953000" y="6657945"/>
            <a:ext cx="2119330" cy="215444"/>
          </a:xfrm>
          <a:prstGeom prst="rect">
            <a:avLst/>
          </a:prstGeom>
          <a:noFill/>
        </p:spPr>
        <p:txBody>
          <a:bodyPr wrap="square" rtlCol="0">
            <a:spAutoFit/>
          </a:bodyPr>
          <a:lstStyle/>
          <a:p>
            <a:r>
              <a:rPr lang="en-IN" sz="800" b="1" dirty="0"/>
              <a:t>LULC of </a:t>
            </a:r>
            <a:r>
              <a:rPr lang="en-IN" sz="800" b="1" dirty="0" err="1"/>
              <a:t>Muga</a:t>
            </a:r>
            <a:r>
              <a:rPr lang="en-IN" sz="800" b="1" dirty="0"/>
              <a:t> farm taking 5km Buffer</a:t>
            </a:r>
          </a:p>
        </p:txBody>
      </p:sp>
      <p:sp>
        <p:nvSpPr>
          <p:cNvPr id="8" name="Rectangle 1"/>
          <p:cNvSpPr>
            <a:spLocks noChangeArrowheads="1"/>
          </p:cNvSpPr>
          <p:nvPr/>
        </p:nvSpPr>
        <p:spPr bwMode="auto">
          <a:xfrm>
            <a:off x="0" y="4143380"/>
            <a:ext cx="4529196" cy="99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60000" marR="0" lvl="2" indent="-273050" algn="just" fontAlgn="base">
              <a:lnSpc>
                <a:spcPct val="100000"/>
              </a:lnSpc>
              <a:spcBef>
                <a:spcPct val="0"/>
              </a:spcBef>
              <a:spcAft>
                <a:spcPct val="20000"/>
              </a:spcAft>
              <a:buClrTx/>
              <a:buSzTx/>
              <a:buFont typeface="Wingdings" pitchFamily="2" charset="2"/>
              <a:buChar char="§"/>
              <a:tabLst/>
            </a:pPr>
            <a:r>
              <a:rPr lang="en-US" sz="1400" dirty="0">
                <a:latin typeface="Arial" pitchFamily="34" charset="0"/>
                <a:cs typeface="Arial" pitchFamily="34" charset="0"/>
              </a:rPr>
              <a:t>Identification of landscape and climatic parameters crucial for disease incidence </a:t>
            </a:r>
          </a:p>
          <a:p>
            <a:pPr marL="360000" marR="0" lvl="2" indent="-273050" algn="just" fontAlgn="base">
              <a:lnSpc>
                <a:spcPct val="100000"/>
              </a:lnSpc>
              <a:spcBef>
                <a:spcPct val="0"/>
              </a:spcBef>
              <a:spcAft>
                <a:spcPct val="20000"/>
              </a:spcAft>
              <a:buClrTx/>
              <a:buSzTx/>
              <a:buFont typeface="Wingdings" pitchFamily="2" charset="2"/>
              <a:buChar char="§"/>
              <a:tabLst/>
            </a:pPr>
            <a:r>
              <a:rPr lang="en-US" sz="1400" dirty="0">
                <a:latin typeface="Arial" pitchFamily="34" charset="0"/>
                <a:cs typeface="Arial" pitchFamily="34" charset="0"/>
              </a:rPr>
              <a:t>Development of decision support system for diseases in progress</a:t>
            </a:r>
          </a:p>
        </p:txBody>
      </p:sp>
      <p:grpSp>
        <p:nvGrpSpPr>
          <p:cNvPr id="2" name="Group 21"/>
          <p:cNvGrpSpPr/>
          <p:nvPr/>
        </p:nvGrpSpPr>
        <p:grpSpPr>
          <a:xfrm>
            <a:off x="5072066" y="3352851"/>
            <a:ext cx="3929090" cy="1790661"/>
            <a:chOff x="4929190" y="2285992"/>
            <a:chExt cx="4214810" cy="2000264"/>
          </a:xfrm>
        </p:grpSpPr>
        <p:pic>
          <p:nvPicPr>
            <p:cNvPr id="10" name="Picture 8"/>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9190" y="2285992"/>
              <a:ext cx="4214810" cy="1947285"/>
            </a:xfrm>
            <a:prstGeom prst="rect">
              <a:avLst/>
            </a:prstGeom>
            <a:noFill/>
            <a:ln w="9525">
              <a:noFill/>
              <a:miter lim="800000"/>
              <a:headEnd/>
              <a:tailEnd/>
            </a:ln>
            <a:effectLst/>
          </p:spPr>
        </p:pic>
        <p:grpSp>
          <p:nvGrpSpPr>
            <p:cNvPr id="9" name="Group 24"/>
            <p:cNvGrpSpPr/>
            <p:nvPr/>
          </p:nvGrpSpPr>
          <p:grpSpPr>
            <a:xfrm>
              <a:off x="7358052" y="3786190"/>
              <a:ext cx="1785951" cy="500066"/>
              <a:chOff x="4786314" y="3187772"/>
              <a:chExt cx="2500330" cy="767267"/>
            </a:xfrm>
          </p:grpSpPr>
          <p:pic>
            <p:nvPicPr>
              <p:cNvPr id="12" name="Picture 6"/>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86314" y="3187772"/>
                <a:ext cx="1285884" cy="767267"/>
              </a:xfrm>
              <a:prstGeom prst="rect">
                <a:avLst/>
              </a:prstGeom>
              <a:noFill/>
              <a:ln w="9525">
                <a:noFill/>
                <a:miter lim="800000"/>
                <a:headEnd/>
                <a:tailEnd/>
              </a:ln>
              <a:effectLst/>
            </p:spPr>
          </p:pic>
          <p:pic>
            <p:nvPicPr>
              <p:cNvPr id="13" name="Picture 7"/>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43636" y="3187774"/>
                <a:ext cx="1143008" cy="750100"/>
              </a:xfrm>
              <a:prstGeom prst="rect">
                <a:avLst/>
              </a:prstGeom>
              <a:noFill/>
              <a:ln w="9525">
                <a:noFill/>
                <a:miter lim="800000"/>
                <a:headEnd/>
                <a:tailEnd/>
              </a:ln>
              <a:effectLst/>
            </p:spPr>
          </p:pic>
        </p:grpSp>
      </p:grpSp>
      <p:grpSp>
        <p:nvGrpSpPr>
          <p:cNvPr id="11" name="Group 22"/>
          <p:cNvGrpSpPr/>
          <p:nvPr/>
        </p:nvGrpSpPr>
        <p:grpSpPr>
          <a:xfrm>
            <a:off x="4876800" y="5133945"/>
            <a:ext cx="4191032" cy="1495455"/>
            <a:chOff x="5072066" y="4700606"/>
            <a:chExt cx="4071966" cy="1371600"/>
          </a:xfrm>
        </p:grpSpPr>
        <p:pic>
          <p:nvPicPr>
            <p:cNvPr id="16" name="Picture 3" descr="H:\Dev. of DSS for Early warning of silkwrm D&amp;P\photographs\8231023632753028844.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72396" y="4700606"/>
              <a:ext cx="1571636" cy="1371600"/>
            </a:xfrm>
            <a:prstGeom prst="rect">
              <a:avLst/>
            </a:prstGeom>
            <a:noFill/>
          </p:spPr>
        </p:pic>
        <p:pic>
          <p:nvPicPr>
            <p:cNvPr id="17" name="Picture 16" descr="C:\Users\Administrator\Desktop\arcgis nongpoh grid.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72066" y="4714884"/>
              <a:ext cx="1357322" cy="1357322"/>
            </a:xfrm>
            <a:prstGeom prst="rect">
              <a:avLst/>
            </a:prstGeom>
            <a:noFill/>
            <a:ln w="12700">
              <a:solidFill>
                <a:schemeClr val="tx1"/>
              </a:solidFill>
              <a:miter lim="800000"/>
              <a:headEnd/>
              <a:tailEnd/>
            </a:ln>
          </p:spPr>
        </p:pic>
        <p:pic>
          <p:nvPicPr>
            <p:cNvPr id="18" name="Picture 2" descr="H:\Dev. of DSS for Early warning of silkwrm D&amp;P\photographs\5996159619796103202 (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00858" y="4714884"/>
              <a:ext cx="1071538" cy="1357279"/>
            </a:xfrm>
            <a:prstGeom prst="rect">
              <a:avLst/>
            </a:prstGeom>
            <a:noFill/>
          </p:spPr>
        </p:pic>
      </p:grpSp>
      <p:sp>
        <p:nvSpPr>
          <p:cNvPr id="19" name="Rectangle 18"/>
          <p:cNvSpPr/>
          <p:nvPr/>
        </p:nvSpPr>
        <p:spPr>
          <a:xfrm>
            <a:off x="0" y="5286388"/>
            <a:ext cx="4515648" cy="1212640"/>
          </a:xfrm>
          <a:prstGeom prst="rect">
            <a:avLst/>
          </a:prstGeom>
        </p:spPr>
        <p:txBody>
          <a:bodyPr wrap="square">
            <a:spAutoFit/>
          </a:bodyPr>
          <a:lstStyle/>
          <a:p>
            <a:pPr marL="36000" lvl="2" indent="-273050" algn="just">
              <a:spcAft>
                <a:spcPct val="20000"/>
              </a:spcAft>
            </a:pPr>
            <a:r>
              <a:rPr lang="en-US" sz="1400" b="1" kern="0" dirty="0">
                <a:solidFill>
                  <a:srgbClr val="0070C0"/>
                </a:solidFill>
                <a:latin typeface="Arial" pitchFamily="34" charset="0"/>
                <a:cs typeface="Arial" pitchFamily="34" charset="0"/>
              </a:rPr>
              <a:t>Geo-tagging of assets created under CSB funded projects</a:t>
            </a:r>
          </a:p>
          <a:p>
            <a:pPr marL="360000" lvl="2" indent="-273050" algn="just" fontAlgn="base">
              <a:spcBef>
                <a:spcPct val="0"/>
              </a:spcBef>
              <a:spcAft>
                <a:spcPct val="20000"/>
              </a:spcAft>
              <a:buFont typeface="Wingdings" pitchFamily="2" charset="2"/>
              <a:buChar char="§"/>
            </a:pPr>
            <a:r>
              <a:rPr lang="en-US" sz="1400" dirty="0">
                <a:latin typeface="Arial" pitchFamily="34" charset="0"/>
                <a:cs typeface="Arial" pitchFamily="34" charset="0"/>
              </a:rPr>
              <a:t>Monitoring of Sericulture assets created under CSB funded project/ schemes in the country with GAGAN</a:t>
            </a:r>
            <a:endParaRPr lang="en-IN" sz="1400" b="1" kern="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427222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p:cNvSpPr txBox="1">
            <a:spLocks/>
          </p:cNvSpPr>
          <p:nvPr/>
        </p:nvSpPr>
        <p:spPr>
          <a:xfrm>
            <a:off x="92448" y="5458800"/>
            <a:ext cx="4681508" cy="1256348"/>
          </a:xfrm>
          <a:prstGeom prst="rect">
            <a:avLst/>
          </a:prstGeom>
          <a:solidFill>
            <a:schemeClr val="accent6">
              <a:lumMod val="40000"/>
              <a:lumOff val="60000"/>
            </a:schemeClr>
          </a:solidFill>
        </p:spPr>
        <p:txBody>
          <a:bodyPr/>
          <a:lstStyle/>
          <a:p>
            <a:pPr marL="1270000" lvl="2" indent="-273050" algn="just">
              <a:spcAft>
                <a:spcPct val="20000"/>
              </a:spcAft>
              <a:defRPr/>
            </a:pPr>
            <a:endParaRPr lang="en-US" sz="1600" dirty="0">
              <a:latin typeface="Arial Narrow" pitchFamily="34" charset="0"/>
            </a:endParaRPr>
          </a:p>
        </p:txBody>
      </p:sp>
      <p:pic>
        <p:nvPicPr>
          <p:cNvPr id="2" name="Picture 2" descr="D:\INPUTS\ANNUAL REPORT\2016-17\CHAMAN\2017-04-19-CHAMA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8822" y="1155990"/>
            <a:ext cx="3786213" cy="2925708"/>
          </a:xfrm>
          <a:prstGeom prst="rect">
            <a:avLst/>
          </a:prstGeom>
          <a:noFill/>
        </p:spPr>
      </p:pic>
      <p:sp>
        <p:nvSpPr>
          <p:cNvPr id="3" name="Content Placeholder 1"/>
          <p:cNvSpPr txBox="1">
            <a:spLocks/>
          </p:cNvSpPr>
          <p:nvPr/>
        </p:nvSpPr>
        <p:spPr>
          <a:xfrm>
            <a:off x="71406" y="1084552"/>
            <a:ext cx="4714907" cy="4929222"/>
          </a:xfrm>
          <a:prstGeom prst="rect">
            <a:avLst/>
          </a:prstGeom>
          <a:noFill/>
          <a:ln>
            <a:noFill/>
          </a:ln>
        </p:spPr>
        <p:txBody>
          <a:bodyPr/>
          <a:lstStyle/>
          <a:p>
            <a:pPr marL="355600" marR="0" lvl="0" indent="-273050" algn="l" defTabSz="914400" rtl="0" eaLnBrk="1" fontAlgn="auto" latinLnBrk="0" hangingPunct="1">
              <a:lnSpc>
                <a:spcPct val="100000"/>
              </a:lnSpc>
              <a:spcBef>
                <a:spcPts val="0"/>
              </a:spcBef>
              <a:spcAft>
                <a:spcPct val="20000"/>
              </a:spcAft>
              <a:buClrTx/>
              <a:buSzTx/>
              <a:buFont typeface="Wingdings" pitchFamily="2" charset="2"/>
              <a:buChar char="§"/>
              <a:tabLst/>
              <a:defRPr/>
            </a:pPr>
            <a:r>
              <a:rPr kumimoji="0" lang="en-US" sz="2400" b="1" i="0" u="none" strike="noStrike" kern="0" cap="none" spc="0" normalizeH="0" baseline="0" noProof="0" dirty="0">
                <a:ln>
                  <a:noFill/>
                </a:ln>
                <a:solidFill>
                  <a:schemeClr val="tx1"/>
                </a:solidFill>
                <a:effectLst/>
                <a:uLnTx/>
                <a:uFillTx/>
                <a:latin typeface="Lalo"/>
                <a:ea typeface="+mn-ea"/>
                <a:cs typeface="+mn-cs"/>
              </a:rPr>
              <a:t>Objectives</a:t>
            </a:r>
            <a:endParaRPr lang="en-US" sz="2000" kern="0" dirty="0">
              <a:latin typeface="Lalo"/>
            </a:endParaRPr>
          </a:p>
          <a:p>
            <a:pPr marL="755650" lvl="2" indent="-273050" algn="just">
              <a:spcAft>
                <a:spcPct val="20000"/>
              </a:spcAft>
              <a:buFont typeface="Wingdings" pitchFamily="2" charset="2"/>
              <a:buChar char="§"/>
            </a:pPr>
            <a:r>
              <a:rPr lang="en-US" kern="0" dirty="0">
                <a:solidFill>
                  <a:srgbClr val="0070C0"/>
                </a:solidFill>
                <a:latin typeface="Lalo"/>
                <a:cs typeface="Arial" charset="0"/>
              </a:rPr>
              <a:t>Identification and mapping of suitable areas for important horticultural crops in NER </a:t>
            </a:r>
          </a:p>
          <a:p>
            <a:pPr marL="1212850" lvl="3" indent="-273050">
              <a:spcAft>
                <a:spcPct val="20000"/>
              </a:spcAft>
              <a:buFont typeface="Wingdings" pitchFamily="2" charset="2"/>
              <a:buChar char="§"/>
            </a:pPr>
            <a:r>
              <a:rPr lang="en-US" sz="1600" dirty="0">
                <a:latin typeface="Arial Narrow" pitchFamily="34" charset="0"/>
              </a:rPr>
              <a:t>One selected crop for 8 selected districts of NE states.</a:t>
            </a:r>
          </a:p>
          <a:p>
            <a:pPr marL="355600" marR="0" lvl="1" indent="-273050" algn="l" defTabSz="914400" rtl="0" eaLnBrk="1" fontAlgn="auto" latinLnBrk="0" hangingPunct="1">
              <a:lnSpc>
                <a:spcPct val="100000"/>
              </a:lnSpc>
              <a:spcBef>
                <a:spcPts val="0"/>
              </a:spcBef>
              <a:spcAft>
                <a:spcPct val="20000"/>
              </a:spcAft>
              <a:buClrTx/>
              <a:buSzTx/>
              <a:buFont typeface="Wingdings" pitchFamily="2" charset="2"/>
              <a:buChar char="§"/>
              <a:tabLst/>
              <a:defRPr/>
            </a:pPr>
            <a:r>
              <a:rPr kumimoji="0" lang="en-US" sz="2400" b="1" i="0" u="none" strike="noStrike" kern="0" cap="none" spc="0" normalizeH="0" baseline="0" noProof="0" dirty="0">
                <a:ln>
                  <a:noFill/>
                </a:ln>
                <a:solidFill>
                  <a:schemeClr val="tx1"/>
                </a:solidFill>
                <a:effectLst/>
                <a:uLnTx/>
                <a:uFillTx/>
                <a:latin typeface="Lalo"/>
                <a:ea typeface="+mn-ea"/>
                <a:cs typeface="+mn-cs"/>
              </a:rPr>
              <a:t>Study areas</a:t>
            </a:r>
          </a:p>
          <a:p>
            <a:pPr marL="1212850" lvl="3" indent="-273050">
              <a:spcAft>
                <a:spcPct val="20000"/>
              </a:spcAft>
              <a:buFont typeface="Wingdings" pitchFamily="2" charset="2"/>
              <a:buChar char="§"/>
            </a:pPr>
            <a:r>
              <a:rPr lang="en-US" sz="1600" dirty="0">
                <a:latin typeface="Arial Narrow" pitchFamily="34" charset="0"/>
              </a:rPr>
              <a:t>One selected crop for 8 selected districts of NE states.</a:t>
            </a:r>
          </a:p>
          <a:p>
            <a:pPr marL="355600" indent="-273050">
              <a:spcAft>
                <a:spcPct val="20000"/>
              </a:spcAft>
              <a:buFont typeface="Wingdings" pitchFamily="2" charset="2"/>
              <a:buChar char="§"/>
              <a:defRPr/>
            </a:pPr>
            <a:r>
              <a:rPr lang="en-US" sz="2400" b="1" kern="0" dirty="0">
                <a:latin typeface="Lalo"/>
              </a:rPr>
              <a:t>Current status</a:t>
            </a:r>
          </a:p>
          <a:p>
            <a:pPr marL="755650" lvl="2" indent="-273050" algn="just">
              <a:spcAft>
                <a:spcPct val="20000"/>
              </a:spcAft>
              <a:buFont typeface="Wingdings" pitchFamily="2" charset="2"/>
              <a:buChar char="§"/>
            </a:pPr>
            <a:r>
              <a:rPr lang="en-US" altLang="en-US" sz="1600" dirty="0">
                <a:latin typeface="Arial Narrow" pitchFamily="34" charset="0"/>
              </a:rPr>
              <a:t>Completed the site suitability analysis </a:t>
            </a:r>
            <a:r>
              <a:rPr lang="en-US" sz="1600" dirty="0">
                <a:latin typeface="Arial Narrow" pitchFamily="34" charset="0"/>
              </a:rPr>
              <a:t>of the selected crops in 8 selected districts of NE states.</a:t>
            </a:r>
          </a:p>
          <a:p>
            <a:pPr marL="755650" lvl="2" indent="-273050" algn="just">
              <a:spcAft>
                <a:spcPct val="20000"/>
              </a:spcAft>
              <a:buFont typeface="Wingdings" pitchFamily="2" charset="2"/>
              <a:buChar char="§"/>
            </a:pPr>
            <a:r>
              <a:rPr lang="en-US" altLang="en-US" sz="1600" kern="0" dirty="0">
                <a:solidFill>
                  <a:srgbClr val="0070C0"/>
                </a:solidFill>
                <a:latin typeface="Arial Narrow" pitchFamily="34" charset="0"/>
                <a:cs typeface="Arial" charset="0"/>
              </a:rPr>
              <a:t>Report submitted to MNCFC, New Delhi with detail maps and area statistics.</a:t>
            </a:r>
            <a:endParaRPr lang="en-US" altLang="en-US" kern="0" dirty="0">
              <a:solidFill>
                <a:srgbClr val="0070C0"/>
              </a:solidFill>
              <a:latin typeface="Lalo"/>
              <a:cs typeface="Arial" charset="0"/>
            </a:endParaRPr>
          </a:p>
          <a:p>
            <a:pPr marL="355600" indent="-273050">
              <a:spcAft>
                <a:spcPct val="20000"/>
              </a:spcAft>
              <a:buFont typeface="Wingdings" pitchFamily="2" charset="2"/>
              <a:buChar char="§"/>
              <a:defRPr/>
            </a:pPr>
            <a:r>
              <a:rPr lang="en-US" sz="2400" b="1" kern="0" dirty="0">
                <a:latin typeface="Lalo"/>
              </a:rPr>
              <a:t>Future plan</a:t>
            </a:r>
          </a:p>
          <a:p>
            <a:pPr marL="755650" lvl="2" indent="-273050" algn="just">
              <a:spcAft>
                <a:spcPct val="20000"/>
              </a:spcAft>
              <a:buFont typeface="Wingdings" pitchFamily="2" charset="2"/>
              <a:buChar char="§"/>
            </a:pPr>
            <a:r>
              <a:rPr lang="en-IN" altLang="en-US" sz="1600" kern="0" dirty="0">
                <a:latin typeface="Lalo"/>
                <a:cs typeface="Arial" charset="0"/>
              </a:rPr>
              <a:t>In the second phase, one more crop will be selected from 8 districts of NE states for site suitability analysis.</a:t>
            </a:r>
            <a:endParaRPr lang="en-IN" sz="1600" kern="0" dirty="0">
              <a:solidFill>
                <a:srgbClr val="FF0000"/>
              </a:solidFill>
              <a:latin typeface="Lalo"/>
              <a:cs typeface="Arial" charset="0"/>
            </a:endParaRPr>
          </a:p>
          <a:p>
            <a:pPr marL="755650" lvl="2" indent="-273050" algn="just">
              <a:spcAft>
                <a:spcPct val="20000"/>
              </a:spcAft>
            </a:pPr>
            <a:endParaRPr lang="en-IN" kern="0" dirty="0">
              <a:solidFill>
                <a:srgbClr val="0070C0"/>
              </a:solidFill>
              <a:latin typeface="Lalo"/>
              <a:cs typeface="Arial" charset="0"/>
            </a:endParaRPr>
          </a:p>
        </p:txBody>
      </p:sp>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8822" y="4084947"/>
            <a:ext cx="3872334" cy="2701639"/>
          </a:xfrm>
          <a:prstGeom prst="rect">
            <a:avLst/>
          </a:prstGeom>
          <a:noFill/>
          <a:ln w="9525">
            <a:noFill/>
            <a:miter lim="800000"/>
            <a:headEnd/>
            <a:tailEnd/>
          </a:ln>
          <a:effectLst/>
        </p:spPr>
      </p:pic>
      <p:pic>
        <p:nvPicPr>
          <p:cNvPr id="12" name="Picture 4" descr="C:\Users\BIJOY\Desktop\tu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86710" y="2135146"/>
            <a:ext cx="854441" cy="581020"/>
          </a:xfrm>
          <a:prstGeom prst="rect">
            <a:avLst/>
          </a:prstGeom>
          <a:noFill/>
        </p:spPr>
      </p:pic>
      <p:pic>
        <p:nvPicPr>
          <p:cNvPr id="13" name="Picture 6" descr="C:\Users\BIJOY\Desktop\orang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37331" y="3061027"/>
            <a:ext cx="1000132" cy="868039"/>
          </a:xfrm>
          <a:prstGeom prst="rect">
            <a:avLst/>
          </a:prstGeom>
          <a:noFill/>
        </p:spPr>
      </p:pic>
      <p:sp>
        <p:nvSpPr>
          <p:cNvPr id="16" name="TextBox 15"/>
          <p:cNvSpPr txBox="1"/>
          <p:nvPr/>
        </p:nvSpPr>
        <p:spPr>
          <a:xfrm>
            <a:off x="0" y="357166"/>
            <a:ext cx="9140987"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2400" dirty="0">
                <a:solidFill>
                  <a:schemeClr val="bg1"/>
                </a:solidFill>
                <a:latin typeface="Proxima Nova Regular"/>
                <a:ea typeface="Arial Bold"/>
                <a:cs typeface="Arial Bold"/>
                <a:sym typeface="Arial Bold"/>
              </a:rPr>
              <a:t>CHAMAN Project</a:t>
            </a:r>
          </a:p>
        </p:txBody>
      </p:sp>
      <p:pic>
        <p:nvPicPr>
          <p:cNvPr id="10" name="Picture 1" descr="C:\Users\NESAC\Desktop\NESAC Logo.jpg"/>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6524346"/>
            <a:ext cx="609600" cy="409854"/>
          </a:xfrm>
          <a:prstGeom prst="rect">
            <a:avLst/>
          </a:prstGeom>
          <a:noFill/>
        </p:spPr>
      </p:pic>
      <p:sp>
        <p:nvSpPr>
          <p:cNvPr id="11" name="TextBox 10"/>
          <p:cNvSpPr txBox="1"/>
          <p:nvPr/>
        </p:nvSpPr>
        <p:spPr>
          <a:xfrm>
            <a:off x="421760" y="6650664"/>
            <a:ext cx="2787943" cy="246221"/>
          </a:xfrm>
          <a:prstGeom prst="rect">
            <a:avLst/>
          </a:prstGeom>
          <a:noFill/>
        </p:spPr>
        <p:txBody>
          <a:bodyPr wrap="none" rtlCol="0">
            <a:spAutoFit/>
          </a:bodyPr>
          <a:lstStyle/>
          <a:p>
            <a:pPr>
              <a:buFont typeface="Wingdings" pitchFamily="2" charset="2"/>
              <a:buChar char="§"/>
            </a:pPr>
            <a:r>
              <a:rPr lang="en-IN" sz="1000" b="1" dirty="0">
                <a:solidFill>
                  <a:schemeClr val="accent1"/>
                </a:solidFill>
              </a:rPr>
              <a:t> NORTH EASTERN SPACE APPLICATIONS CENTRE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835697" y="149731"/>
            <a:ext cx="5760640"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IN" sz="2400" b="1" dirty="0">
                <a:solidFill>
                  <a:schemeClr val="bg1"/>
                </a:solidFill>
                <a:latin typeface="Arial" panose="020B0604020202020204" pitchFamily="34" charset="0"/>
                <a:ea typeface="Arial Bold"/>
                <a:cs typeface="Arial" panose="020B0604020202020204" pitchFamily="34" charset="0"/>
                <a:sym typeface="Arial Bold"/>
              </a:rPr>
              <a:t>FLOOD EARLY WARNING SYSTEM (FLEWS) for NER</a:t>
            </a:r>
            <a:endParaRPr lang="en-US" sz="2400" b="1" dirty="0">
              <a:solidFill>
                <a:schemeClr val="bg1"/>
              </a:solidFill>
              <a:latin typeface="Arial" panose="020B0604020202020204" pitchFamily="34" charset="0"/>
              <a:ea typeface="Arial Bold"/>
              <a:cs typeface="Arial" panose="020B0604020202020204" pitchFamily="34" charset="0"/>
              <a:sym typeface="Arial Bold"/>
            </a:endParaRPr>
          </a:p>
        </p:txBody>
      </p:sp>
      <p:pic>
        <p:nvPicPr>
          <p:cNvPr id="41" name="Picture 4" descr="C:\Users\HP\Desktop\Nematighat to Tezpur.gif"/>
          <p:cNvPicPr>
            <a:picLocks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270" y="3933057"/>
            <a:ext cx="2650575" cy="132588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2" name="Picture 3" descr="G:\Images_FLEWS\Tripura [2].jpg"/>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080" y="4156829"/>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E:\Nagaland map [1].jpg"/>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92080" y="2803768"/>
            <a:ext cx="1828800" cy="137160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45" name="Picture 2" descr="E:\Mizoram Map.jpg"/>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92080" y="5491998"/>
            <a:ext cx="1828800" cy="1371600"/>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6" name="Picture 2" descr="E:\ARunPRA [1].jpg"/>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200638" y="2803768"/>
            <a:ext cx="1828800" cy="1371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7" name="Picture 4" descr="E:\Meghalaya [1].jpg"/>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292080" y="1435616"/>
            <a:ext cx="1828800" cy="1371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8" name="Picture 3" descr="E:\Manipur [1].jpg"/>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200638" y="1435616"/>
            <a:ext cx="1828800" cy="1371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9" name="Rectangle 7"/>
          <p:cNvSpPr>
            <a:spLocks noChangeArrowheads="1"/>
          </p:cNvSpPr>
          <p:nvPr/>
        </p:nvSpPr>
        <p:spPr bwMode="auto">
          <a:xfrm>
            <a:off x="107504" y="5301208"/>
            <a:ext cx="4983480" cy="1269578"/>
          </a:xfrm>
          <a:prstGeom prst="rect">
            <a:avLst/>
          </a:prstGeom>
          <a:solidFill>
            <a:schemeClr val="accent3">
              <a:lumMod val="20000"/>
              <a:lumOff val="80000"/>
            </a:schemeClr>
          </a:solid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a:spcAft>
                <a:spcPts val="500"/>
              </a:spcAft>
            </a:pPr>
            <a:r>
              <a:rPr lang="en-US" sz="1000" b="1" dirty="0">
                <a:solidFill>
                  <a:schemeClr val="tx1"/>
                </a:solidFill>
                <a:latin typeface="Arial" pitchFamily="34" charset="0"/>
                <a:cs typeface="Arial" pitchFamily="34" charset="0"/>
              </a:rPr>
              <a:t>Highlights &amp; Issues:</a:t>
            </a:r>
          </a:p>
          <a:p>
            <a:pPr marL="171450" indent="-171450" algn="just">
              <a:spcAft>
                <a:spcPts val="500"/>
              </a:spcAft>
              <a:buFont typeface="Arial" panose="020B0604020202020204" pitchFamily="34" charset="0"/>
              <a:buChar char="•"/>
            </a:pPr>
            <a:r>
              <a:rPr lang="en-US" sz="900" b="1" dirty="0">
                <a:solidFill>
                  <a:schemeClr val="tx2"/>
                </a:solidFill>
                <a:cs typeface="Aharoni" pitchFamily="2" charset="-79"/>
              </a:rPr>
              <a:t>FLEWS, Assam has completed 7 years as an operational exercise from 2012 to 2018. An average yearly alert success score of 75% with lead time ranging from 12- 36 </a:t>
            </a:r>
            <a:r>
              <a:rPr lang="en-US" sz="900" b="1" dirty="0" err="1">
                <a:solidFill>
                  <a:schemeClr val="tx2"/>
                </a:solidFill>
                <a:cs typeface="Aharoni" pitchFamily="2" charset="-79"/>
              </a:rPr>
              <a:t>hrs</a:t>
            </a:r>
            <a:endParaRPr lang="en-US" sz="900" b="1" dirty="0">
              <a:solidFill>
                <a:schemeClr val="tx2"/>
              </a:solidFill>
              <a:cs typeface="Aharoni" pitchFamily="2" charset="-79"/>
            </a:endParaRPr>
          </a:p>
          <a:p>
            <a:pPr marL="171450" indent="-171450" algn="just">
              <a:spcAft>
                <a:spcPts val="500"/>
              </a:spcAft>
              <a:buFont typeface="Arial" panose="020B0604020202020204" pitchFamily="34" charset="0"/>
              <a:buChar char="•"/>
            </a:pPr>
            <a:r>
              <a:rPr lang="en-US" sz="900" b="1" dirty="0">
                <a:solidFill>
                  <a:schemeClr val="tx2"/>
                </a:solidFill>
                <a:cs typeface="Aharoni" pitchFamily="2" charset="-79"/>
              </a:rPr>
              <a:t>Presently focus is on for  extension of the service to other NER states.</a:t>
            </a:r>
          </a:p>
          <a:p>
            <a:pPr marL="171450" indent="-171450" algn="just">
              <a:spcAft>
                <a:spcPts val="500"/>
              </a:spcAft>
              <a:buFont typeface="Arial" panose="020B0604020202020204" pitchFamily="34" charset="0"/>
              <a:buChar char="•"/>
            </a:pPr>
            <a:r>
              <a:rPr lang="en-US" sz="900" b="1" dirty="0">
                <a:solidFill>
                  <a:srgbClr val="FF0000"/>
                </a:solidFill>
                <a:cs typeface="Aharoni" pitchFamily="2" charset="-79"/>
              </a:rPr>
              <a:t>Unlike Assam, hydro-met observations in other NER states is inadequate leading to difficulty in calibration and validation of the flood forecasting models. No funding support available at present for extension of FLEWS services to the other NER states </a:t>
            </a:r>
          </a:p>
        </p:txBody>
      </p:sp>
      <p:sp>
        <p:nvSpPr>
          <p:cNvPr id="50" name="TextBox 49"/>
          <p:cNvSpPr txBox="1"/>
          <p:nvPr/>
        </p:nvSpPr>
        <p:spPr>
          <a:xfrm>
            <a:off x="5450504" y="2534707"/>
            <a:ext cx="1511952" cy="246221"/>
          </a:xfrm>
          <a:prstGeom prst="rect">
            <a:avLst/>
          </a:prstGeom>
          <a:solidFill>
            <a:schemeClr val="bg1"/>
          </a:solidFill>
          <a:ln>
            <a:solidFill>
              <a:schemeClr val="tx1"/>
            </a:solidFill>
          </a:ln>
        </p:spPr>
        <p:txBody>
          <a:bodyPr wrap="none" rtlCol="0">
            <a:spAutoFit/>
          </a:bodyPr>
          <a:lstStyle/>
          <a:p>
            <a:r>
              <a:rPr lang="en-US" sz="1000" b="1" dirty="0">
                <a:solidFill>
                  <a:srgbClr val="C00000"/>
                </a:solidFill>
                <a:latin typeface="Arial" pitchFamily="34" charset="0"/>
                <a:cs typeface="Arial" pitchFamily="34" charset="0"/>
              </a:rPr>
              <a:t>Meghalaya (8 models)</a:t>
            </a:r>
          </a:p>
        </p:txBody>
      </p:sp>
      <p:sp>
        <p:nvSpPr>
          <p:cNvPr id="51" name="TextBox 50"/>
          <p:cNvSpPr txBox="1"/>
          <p:nvPr/>
        </p:nvSpPr>
        <p:spPr>
          <a:xfrm>
            <a:off x="7372687" y="3898695"/>
            <a:ext cx="1484702" cy="246221"/>
          </a:xfrm>
          <a:prstGeom prst="rect">
            <a:avLst/>
          </a:prstGeom>
          <a:solidFill>
            <a:schemeClr val="bg1"/>
          </a:solidFill>
          <a:ln>
            <a:solidFill>
              <a:schemeClr val="tx1"/>
            </a:solidFill>
          </a:ln>
        </p:spPr>
        <p:txBody>
          <a:bodyPr wrap="none" rtlCol="0">
            <a:spAutoFit/>
          </a:bodyPr>
          <a:lstStyle/>
          <a:p>
            <a:r>
              <a:rPr lang="en-US" sz="1000" b="1" dirty="0">
                <a:solidFill>
                  <a:srgbClr val="C00000"/>
                </a:solidFill>
                <a:latin typeface="Arial" pitchFamily="34" charset="0"/>
                <a:cs typeface="Arial" pitchFamily="34" charset="0"/>
              </a:rPr>
              <a:t>Arunachal (7 models)</a:t>
            </a:r>
          </a:p>
        </p:txBody>
      </p:sp>
      <p:sp>
        <p:nvSpPr>
          <p:cNvPr id="52" name="TextBox 51"/>
          <p:cNvSpPr txBox="1"/>
          <p:nvPr/>
        </p:nvSpPr>
        <p:spPr>
          <a:xfrm>
            <a:off x="5488976" y="3902859"/>
            <a:ext cx="1435008" cy="246221"/>
          </a:xfrm>
          <a:prstGeom prst="rect">
            <a:avLst/>
          </a:prstGeom>
          <a:solidFill>
            <a:schemeClr val="bg1"/>
          </a:solidFill>
          <a:ln>
            <a:solidFill>
              <a:schemeClr val="tx1"/>
            </a:solidFill>
          </a:ln>
        </p:spPr>
        <p:txBody>
          <a:bodyPr wrap="none" rtlCol="0">
            <a:spAutoFit/>
          </a:bodyPr>
          <a:lstStyle/>
          <a:p>
            <a:r>
              <a:rPr lang="en-US" sz="1000" b="1" dirty="0">
                <a:solidFill>
                  <a:srgbClr val="C00000"/>
                </a:solidFill>
                <a:latin typeface="Arial" pitchFamily="34" charset="0"/>
                <a:cs typeface="Arial" pitchFamily="34" charset="0"/>
              </a:rPr>
              <a:t>Nagaland (3 models)</a:t>
            </a:r>
          </a:p>
        </p:txBody>
      </p:sp>
      <p:sp>
        <p:nvSpPr>
          <p:cNvPr id="53" name="TextBox 52"/>
          <p:cNvSpPr txBox="1"/>
          <p:nvPr/>
        </p:nvSpPr>
        <p:spPr>
          <a:xfrm>
            <a:off x="5556302" y="5271011"/>
            <a:ext cx="1300356" cy="246221"/>
          </a:xfrm>
          <a:prstGeom prst="rect">
            <a:avLst/>
          </a:prstGeom>
          <a:solidFill>
            <a:schemeClr val="bg1"/>
          </a:solidFill>
          <a:ln>
            <a:solidFill>
              <a:schemeClr val="tx1"/>
            </a:solidFill>
          </a:ln>
        </p:spPr>
        <p:txBody>
          <a:bodyPr wrap="none" rtlCol="0">
            <a:spAutoFit/>
          </a:bodyPr>
          <a:lstStyle/>
          <a:p>
            <a:r>
              <a:rPr lang="en-US" sz="1000" b="1" dirty="0">
                <a:solidFill>
                  <a:srgbClr val="C00000"/>
                </a:solidFill>
                <a:latin typeface="Arial" pitchFamily="34" charset="0"/>
                <a:cs typeface="Arial" pitchFamily="34" charset="0"/>
              </a:rPr>
              <a:t>Tripura (5 models)</a:t>
            </a:r>
          </a:p>
        </p:txBody>
      </p:sp>
      <p:sp>
        <p:nvSpPr>
          <p:cNvPr id="54" name="TextBox 53"/>
          <p:cNvSpPr txBox="1"/>
          <p:nvPr/>
        </p:nvSpPr>
        <p:spPr>
          <a:xfrm>
            <a:off x="7436006" y="2528609"/>
            <a:ext cx="1358064" cy="246221"/>
          </a:xfrm>
          <a:prstGeom prst="rect">
            <a:avLst/>
          </a:prstGeom>
          <a:solidFill>
            <a:schemeClr val="bg1"/>
          </a:solidFill>
          <a:ln>
            <a:solidFill>
              <a:schemeClr val="tx1"/>
            </a:solidFill>
          </a:ln>
        </p:spPr>
        <p:txBody>
          <a:bodyPr wrap="none" rtlCol="0">
            <a:spAutoFit/>
          </a:bodyPr>
          <a:lstStyle/>
          <a:p>
            <a:r>
              <a:rPr lang="en-US" sz="1000" b="1" dirty="0">
                <a:solidFill>
                  <a:srgbClr val="C00000"/>
                </a:solidFill>
                <a:latin typeface="Arial" pitchFamily="34" charset="0"/>
                <a:cs typeface="Arial" pitchFamily="34" charset="0"/>
              </a:rPr>
              <a:t>Manipur (2 models)</a:t>
            </a:r>
          </a:p>
        </p:txBody>
      </p:sp>
      <p:sp>
        <p:nvSpPr>
          <p:cNvPr id="55" name="TextBox 54"/>
          <p:cNvSpPr txBox="1"/>
          <p:nvPr/>
        </p:nvSpPr>
        <p:spPr>
          <a:xfrm>
            <a:off x="5292080" y="1196752"/>
            <a:ext cx="3737358" cy="276999"/>
          </a:xfrm>
          <a:prstGeom prst="rect">
            <a:avLst/>
          </a:prstGeom>
          <a:solidFill>
            <a:schemeClr val="accent6">
              <a:lumMod val="60000"/>
              <a:lumOff val="40000"/>
            </a:schemeClr>
          </a:solidFill>
          <a:ln>
            <a:noFill/>
          </a:ln>
        </p:spPr>
        <p:txBody>
          <a:bodyPr wrap="square" rtlCol="0">
            <a:spAutoFit/>
          </a:bodyPr>
          <a:lstStyle/>
          <a:p>
            <a:r>
              <a:rPr lang="en-US" sz="1200" b="1" dirty="0">
                <a:solidFill>
                  <a:schemeClr val="tx2">
                    <a:lumMod val="75000"/>
                  </a:schemeClr>
                </a:solidFill>
                <a:latin typeface="Arial" pitchFamily="34" charset="0"/>
                <a:cs typeface="Arial" pitchFamily="34" charset="0"/>
              </a:rPr>
              <a:t>Flood models developed for other NER states</a:t>
            </a:r>
          </a:p>
        </p:txBody>
      </p:sp>
      <p:sp>
        <p:nvSpPr>
          <p:cNvPr id="56" name="TextBox 55"/>
          <p:cNvSpPr txBox="1"/>
          <p:nvPr/>
        </p:nvSpPr>
        <p:spPr>
          <a:xfrm>
            <a:off x="5517028" y="6597352"/>
            <a:ext cx="1378904" cy="246221"/>
          </a:xfrm>
          <a:prstGeom prst="rect">
            <a:avLst/>
          </a:prstGeom>
          <a:solidFill>
            <a:schemeClr val="bg1"/>
          </a:solidFill>
          <a:ln>
            <a:solidFill>
              <a:schemeClr val="tx1"/>
            </a:solidFill>
          </a:ln>
        </p:spPr>
        <p:txBody>
          <a:bodyPr wrap="none" rtlCol="0">
            <a:spAutoFit/>
          </a:bodyPr>
          <a:lstStyle/>
          <a:p>
            <a:r>
              <a:rPr lang="en-US" sz="1000" b="1" dirty="0">
                <a:solidFill>
                  <a:srgbClr val="C00000"/>
                </a:solidFill>
                <a:latin typeface="Arial" pitchFamily="34" charset="0"/>
                <a:cs typeface="Arial" pitchFamily="34" charset="0"/>
              </a:rPr>
              <a:t>Mizoram (2 models)</a:t>
            </a:r>
          </a:p>
        </p:txBody>
      </p:sp>
      <p:sp>
        <p:nvSpPr>
          <p:cNvPr id="57" name="TextBox 56"/>
          <p:cNvSpPr txBox="1"/>
          <p:nvPr/>
        </p:nvSpPr>
        <p:spPr>
          <a:xfrm>
            <a:off x="3851920" y="1268760"/>
            <a:ext cx="1106424" cy="646331"/>
          </a:xfrm>
          <a:prstGeom prst="rect">
            <a:avLst/>
          </a:prstGeom>
          <a:noFill/>
        </p:spPr>
        <p:txBody>
          <a:bodyPr wrap="square" rtlCol="0">
            <a:spAutoFit/>
          </a:bodyPr>
          <a:lstStyle/>
          <a:p>
            <a:pPr algn="ctr"/>
            <a:r>
              <a:rPr lang="en-US" sz="900" b="1" dirty="0">
                <a:latin typeface="Arial" pitchFamily="34" charset="0"/>
                <a:cs typeface="Arial" pitchFamily="34" charset="0"/>
              </a:rPr>
              <a:t>Mean Seasonal alert success score</a:t>
            </a:r>
          </a:p>
          <a:p>
            <a:pPr algn="ctr"/>
            <a:r>
              <a:rPr lang="en-US" sz="900" b="1" dirty="0">
                <a:latin typeface="Arial" pitchFamily="34" charset="0"/>
                <a:cs typeface="Arial" pitchFamily="34" charset="0"/>
              </a:rPr>
              <a:t>(2012-2018)</a:t>
            </a:r>
          </a:p>
        </p:txBody>
      </p:sp>
      <p:pic>
        <p:nvPicPr>
          <p:cNvPr id="58" name="Picture 2" descr="G:\Images_FLEWS\sikkim.jpg"/>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00638" y="4149080"/>
            <a:ext cx="1828800" cy="1371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7515354" y="5260984"/>
            <a:ext cx="1199367" cy="246221"/>
          </a:xfrm>
          <a:prstGeom prst="rect">
            <a:avLst/>
          </a:prstGeom>
          <a:solidFill>
            <a:schemeClr val="bg1"/>
          </a:solidFill>
          <a:ln>
            <a:solidFill>
              <a:schemeClr val="tx1"/>
            </a:solidFill>
          </a:ln>
        </p:spPr>
        <p:txBody>
          <a:bodyPr wrap="none" rtlCol="0">
            <a:spAutoFit/>
          </a:bodyPr>
          <a:lstStyle/>
          <a:p>
            <a:r>
              <a:rPr lang="en-US" sz="1000" b="1" dirty="0">
                <a:solidFill>
                  <a:srgbClr val="C00000"/>
                </a:solidFill>
                <a:latin typeface="Arial" pitchFamily="34" charset="0"/>
                <a:cs typeface="Arial" pitchFamily="34" charset="0"/>
              </a:rPr>
              <a:t>Sikkim (1 model)</a:t>
            </a:r>
          </a:p>
        </p:txBody>
      </p:sp>
      <p:sp>
        <p:nvSpPr>
          <p:cNvPr id="60" name="TextBox 59"/>
          <p:cNvSpPr txBox="1"/>
          <p:nvPr/>
        </p:nvSpPr>
        <p:spPr>
          <a:xfrm>
            <a:off x="7200638" y="5589240"/>
            <a:ext cx="1828800" cy="1107996"/>
          </a:xfrm>
          <a:prstGeom prst="rect">
            <a:avLst/>
          </a:prstGeom>
          <a:noFill/>
          <a:ln>
            <a:solidFill>
              <a:schemeClr val="tx1"/>
            </a:solidFill>
          </a:ln>
        </p:spPr>
        <p:txBody>
          <a:bodyPr wrap="square" rtlCol="0">
            <a:spAutoFit/>
          </a:bodyPr>
          <a:lstStyle/>
          <a:p>
            <a:pPr algn="just"/>
            <a:r>
              <a:rPr lang="en-US" sz="1100" dirty="0">
                <a:solidFill>
                  <a:srgbClr val="C00000"/>
                </a:solidFill>
                <a:latin typeface="Arial" panose="020B0604020202020204" pitchFamily="34" charset="0"/>
                <a:cs typeface="Arial" panose="020B0604020202020204" pitchFamily="34" charset="0"/>
              </a:rPr>
              <a:t>Total of 28 models have been built and made ready for calibration and validation  as part of extension of FLEWS to other NE states</a:t>
            </a:r>
          </a:p>
        </p:txBody>
      </p:sp>
      <p:pic>
        <p:nvPicPr>
          <p:cNvPr id="61" name="Picture 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4056" y="1484784"/>
            <a:ext cx="3291840" cy="232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6"/>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904972" y="3080379"/>
            <a:ext cx="1053371" cy="63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Box 62"/>
          <p:cNvSpPr txBox="1"/>
          <p:nvPr/>
        </p:nvSpPr>
        <p:spPr>
          <a:xfrm>
            <a:off x="1193948" y="1196752"/>
            <a:ext cx="2585964" cy="228600"/>
          </a:xfrm>
          <a:prstGeom prst="rect">
            <a:avLst/>
          </a:prstGeom>
          <a:solidFill>
            <a:schemeClr val="accent6">
              <a:lumMod val="60000"/>
              <a:lumOff val="40000"/>
            </a:schemeClr>
          </a:solidFill>
          <a:ln>
            <a:noFill/>
          </a:ln>
        </p:spPr>
        <p:txBody>
          <a:bodyPr wrap="square" rtlCol="0">
            <a:spAutoFit/>
          </a:bodyPr>
          <a:lstStyle>
            <a:defPPr>
              <a:defRPr lang="en-US"/>
            </a:defPPr>
            <a:lvl1pPr>
              <a:defRPr sz="1200" b="1">
                <a:solidFill>
                  <a:schemeClr val="tx2">
                    <a:lumMod val="75000"/>
                  </a:schemeClr>
                </a:solidFill>
                <a:latin typeface="Arial" pitchFamily="34" charset="0"/>
                <a:cs typeface="Arial" pitchFamily="34" charset="0"/>
              </a:defRPr>
            </a:lvl1pPr>
          </a:lstStyle>
          <a:p>
            <a:r>
              <a:rPr lang="en-US" dirty="0"/>
              <a:t>The Assam operational exercise</a:t>
            </a:r>
          </a:p>
        </p:txBody>
      </p:sp>
      <p:sp>
        <p:nvSpPr>
          <p:cNvPr id="64" name="Rectangle 63"/>
          <p:cNvSpPr/>
          <p:nvPr/>
        </p:nvSpPr>
        <p:spPr>
          <a:xfrm>
            <a:off x="-36512" y="3954542"/>
            <a:ext cx="1995269" cy="415498"/>
          </a:xfrm>
          <a:prstGeom prst="rect">
            <a:avLst/>
          </a:prstGeom>
        </p:spPr>
        <p:txBody>
          <a:bodyPr wrap="square">
            <a:spAutoFit/>
          </a:bodyPr>
          <a:lstStyle/>
          <a:p>
            <a:pPr algn="ctr"/>
            <a:r>
              <a:rPr lang="en-US" sz="700" b="1" i="1" dirty="0">
                <a:solidFill>
                  <a:srgbClr val="0070C0"/>
                </a:solidFill>
                <a:latin typeface="Arial" pitchFamily="34" charset="0"/>
                <a:cs typeface="Arial" pitchFamily="34" charset="0"/>
              </a:rPr>
              <a:t>Discharge based  hydro-dynamic flood inundation simulation (under NHP) by NESAC hydro team</a:t>
            </a:r>
            <a:endParaRPr lang="en-US" sz="700" i="1" dirty="0"/>
          </a:p>
        </p:txBody>
      </p:sp>
      <p:sp>
        <p:nvSpPr>
          <p:cNvPr id="65" name="Rectangle 64"/>
          <p:cNvSpPr/>
          <p:nvPr/>
        </p:nvSpPr>
        <p:spPr>
          <a:xfrm>
            <a:off x="158556" y="5013176"/>
            <a:ext cx="562975" cy="230832"/>
          </a:xfrm>
          <a:prstGeom prst="rect">
            <a:avLst/>
          </a:prstGeom>
          <a:solidFill>
            <a:schemeClr val="bg1"/>
          </a:solidFill>
        </p:spPr>
        <p:txBody>
          <a:bodyPr wrap="none">
            <a:spAutoFit/>
          </a:bodyPr>
          <a:lstStyle/>
          <a:p>
            <a:r>
              <a:rPr lang="en-US" sz="900" b="1" dirty="0" err="1">
                <a:solidFill>
                  <a:srgbClr val="C00000"/>
                </a:solidFill>
                <a:latin typeface="Arial" pitchFamily="34" charset="0"/>
                <a:ea typeface="Calibri" pitchFamily="34" charset="0"/>
                <a:cs typeface="Arial" pitchFamily="34" charset="0"/>
              </a:rPr>
              <a:t>Tezpur</a:t>
            </a:r>
            <a:endParaRPr lang="en-US" sz="900" dirty="0">
              <a:solidFill>
                <a:srgbClr val="C00000"/>
              </a:solidFill>
            </a:endParaRPr>
          </a:p>
        </p:txBody>
      </p:sp>
      <p:sp>
        <p:nvSpPr>
          <p:cNvPr id="66" name="Rectangle 65"/>
          <p:cNvSpPr/>
          <p:nvPr/>
        </p:nvSpPr>
        <p:spPr>
          <a:xfrm>
            <a:off x="1907704" y="3950093"/>
            <a:ext cx="813043" cy="230832"/>
          </a:xfrm>
          <a:prstGeom prst="rect">
            <a:avLst/>
          </a:prstGeom>
          <a:solidFill>
            <a:schemeClr val="bg1"/>
          </a:solidFill>
        </p:spPr>
        <p:txBody>
          <a:bodyPr wrap="none">
            <a:spAutoFit/>
          </a:bodyPr>
          <a:lstStyle/>
          <a:p>
            <a:r>
              <a:rPr lang="en-US" sz="900" b="1" dirty="0" err="1">
                <a:solidFill>
                  <a:srgbClr val="C00000"/>
                </a:solidFill>
                <a:latin typeface="Arial" pitchFamily="34" charset="0"/>
                <a:ea typeface="Calibri" pitchFamily="34" charset="0"/>
                <a:cs typeface="Arial" pitchFamily="34" charset="0"/>
              </a:rPr>
              <a:t>Nematighat</a:t>
            </a:r>
            <a:endParaRPr lang="en-US" sz="900" dirty="0">
              <a:solidFill>
                <a:srgbClr val="C00000"/>
              </a:solidFill>
            </a:endParaRPr>
          </a:p>
        </p:txBody>
      </p:sp>
      <p:sp>
        <p:nvSpPr>
          <p:cNvPr id="68" name="Rectangle 67"/>
          <p:cNvSpPr/>
          <p:nvPr/>
        </p:nvSpPr>
        <p:spPr>
          <a:xfrm>
            <a:off x="5220072" y="1190900"/>
            <a:ext cx="3851919" cy="56671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09444" y="1187748"/>
            <a:ext cx="4979601" cy="267435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4"/>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822852" y="3933056"/>
            <a:ext cx="1419729" cy="1329641"/>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4"/>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4242582" y="3933057"/>
            <a:ext cx="855382" cy="13296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3" name="Straight Arrow Connector 72"/>
          <p:cNvCxnSpPr/>
          <p:nvPr/>
        </p:nvCxnSpPr>
        <p:spPr>
          <a:xfrm>
            <a:off x="3758957" y="4653137"/>
            <a:ext cx="749368" cy="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851921" y="1901260"/>
            <a:ext cx="1142850" cy="115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66"/>
          <p:cNvSpPr/>
          <p:nvPr/>
        </p:nvSpPr>
        <p:spPr>
          <a:xfrm>
            <a:off x="2760187" y="4962654"/>
            <a:ext cx="2368098" cy="338554"/>
          </a:xfrm>
          <a:prstGeom prst="rect">
            <a:avLst/>
          </a:prstGeom>
        </p:spPr>
        <p:txBody>
          <a:bodyPr wrap="square">
            <a:spAutoFit/>
          </a:bodyPr>
          <a:lstStyle/>
          <a:p>
            <a:pPr algn="ctr"/>
            <a:r>
              <a:rPr lang="en-US" sz="800" b="1" i="1" dirty="0">
                <a:solidFill>
                  <a:schemeClr val="bg1"/>
                </a:solidFill>
                <a:latin typeface="Arial" pitchFamily="34" charset="0"/>
                <a:cs typeface="Arial" pitchFamily="34" charset="0"/>
              </a:rPr>
              <a:t>DWLR installed at two rivers (Beki &amp; Aei) under FLEWS, Assam</a:t>
            </a:r>
          </a:p>
        </p:txBody>
      </p:sp>
    </p:spTree>
    <p:extLst>
      <p:ext uri="{BB962C8B-B14F-4D97-AF65-F5344CB8AC3E}">
        <p14:creationId xmlns:p14="http://schemas.microsoft.com/office/powerpoint/2010/main" val="342604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7166"/>
            <a:ext cx="9140987"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IN" sz="2400" dirty="0">
                <a:solidFill>
                  <a:schemeClr val="bg1"/>
                </a:solidFill>
                <a:latin typeface="Proxima Nova Regular"/>
                <a:ea typeface="Arial Bold"/>
                <a:cs typeface="Arial Bold"/>
                <a:sym typeface="Arial Bold"/>
              </a:rPr>
              <a:t>RIVER ATLAS FOR ASSAM </a:t>
            </a:r>
          </a:p>
        </p:txBody>
      </p:sp>
      <p:sp>
        <p:nvSpPr>
          <p:cNvPr id="5" name="Rectangle 4"/>
          <p:cNvSpPr/>
          <p:nvPr/>
        </p:nvSpPr>
        <p:spPr>
          <a:xfrm>
            <a:off x="0" y="1285860"/>
            <a:ext cx="2304256" cy="4816703"/>
          </a:xfrm>
          <a:prstGeom prst="rect">
            <a:avLst/>
          </a:prstGeom>
          <a:solidFill>
            <a:schemeClr val="bg1"/>
          </a:solidFill>
          <a:ln>
            <a:noFill/>
          </a:ln>
        </p:spPr>
        <p:txBody>
          <a:bodyPr wrap="square">
            <a:spAutoFit/>
          </a:bodyPr>
          <a:lstStyle/>
          <a:p>
            <a:pPr algn="just">
              <a:spcBef>
                <a:spcPts val="1500"/>
              </a:spcBef>
            </a:pPr>
            <a:r>
              <a:rPr lang="en-US" sz="1200" b="1" dirty="0">
                <a:latin typeface="Arial" panose="020B0604020202020204" pitchFamily="34" charset="0"/>
                <a:cs typeface="Arial" panose="020B0604020202020204" pitchFamily="34" charset="0"/>
              </a:rPr>
              <a:t>Achievements (Phase I):</a:t>
            </a:r>
          </a:p>
          <a:p>
            <a:pPr marL="285750" indent="-285750" algn="just">
              <a:spcBef>
                <a:spcPts val="1500"/>
              </a:spcBef>
              <a:buFont typeface="Arial" panose="020B0604020202020204" pitchFamily="34" charset="0"/>
              <a:buChar char="•"/>
            </a:pPr>
            <a:r>
              <a:rPr lang="en-US" sz="1100" dirty="0">
                <a:latin typeface="Arial" panose="020B0604020202020204" pitchFamily="34" charset="0"/>
                <a:cs typeface="Arial" panose="020B0604020202020204" pitchFamily="34" charset="0"/>
              </a:rPr>
              <a:t>Map all major and minor rivers of Assam (1:4,000) within state with emphasis on flood &amp; erosion protection as well as flow regulation structures.</a:t>
            </a:r>
          </a:p>
          <a:p>
            <a:pPr marL="285750" indent="-285750" algn="just">
              <a:spcBef>
                <a:spcPts val="1500"/>
              </a:spcBef>
              <a:buFont typeface="Arial" panose="020B0604020202020204" pitchFamily="34" charset="0"/>
              <a:buChar char="•"/>
            </a:pPr>
            <a:r>
              <a:rPr lang="en-US" sz="1100" dirty="0">
                <a:latin typeface="Arial" panose="020B0604020202020204" pitchFamily="34" charset="0"/>
                <a:cs typeface="Arial" panose="020B0604020202020204" pitchFamily="34" charset="0"/>
              </a:rPr>
              <a:t>Map the source of origin of all the major rivers and tributaries</a:t>
            </a:r>
          </a:p>
          <a:p>
            <a:pPr marL="285750" indent="-285750" algn="just">
              <a:spcBef>
                <a:spcPts val="1500"/>
              </a:spcBef>
              <a:buFont typeface="Arial" panose="020B0604020202020204" pitchFamily="34" charset="0"/>
              <a:buChar char="•"/>
            </a:pPr>
            <a:r>
              <a:rPr lang="en-US" sz="1100" dirty="0">
                <a:latin typeface="Arial" panose="020B0604020202020204" pitchFamily="34" charset="0"/>
                <a:cs typeface="Arial" panose="020B0604020202020204" pitchFamily="34" charset="0"/>
              </a:rPr>
              <a:t>To delineate river catchments at different hierarchy</a:t>
            </a:r>
          </a:p>
          <a:p>
            <a:pPr marL="285750" indent="-285750" algn="just">
              <a:spcBef>
                <a:spcPts val="1500"/>
              </a:spcBef>
              <a:buFont typeface="Arial" panose="020B0604020202020204" pitchFamily="34" charset="0"/>
              <a:buChar char="•"/>
            </a:pPr>
            <a:r>
              <a:rPr lang="en-US" sz="1100" dirty="0">
                <a:latin typeface="Arial" panose="020B0604020202020204" pitchFamily="34" charset="0"/>
                <a:cs typeface="Arial" panose="020B0604020202020204" pitchFamily="34" charset="0"/>
              </a:rPr>
              <a:t>To map the structural measures for flood and erosion management</a:t>
            </a:r>
          </a:p>
          <a:p>
            <a:pPr marL="285750" indent="-285750" algn="just">
              <a:spcBef>
                <a:spcPts val="1500"/>
              </a:spcBef>
              <a:buFont typeface="Arial" panose="020B0604020202020204" pitchFamily="34" charset="0"/>
              <a:buChar char="•"/>
            </a:pPr>
            <a:r>
              <a:rPr lang="en-US" sz="1100" dirty="0">
                <a:latin typeface="Arial" panose="020B0604020202020204" pitchFamily="34" charset="0"/>
                <a:cs typeface="Arial" panose="020B0604020202020204" pitchFamily="34" charset="0"/>
              </a:rPr>
              <a:t>Prepare LULC map at 1:10K scale along the river banks with defined buffer </a:t>
            </a:r>
          </a:p>
          <a:p>
            <a:pPr marL="285750" indent="-285750" algn="just">
              <a:spcBef>
                <a:spcPts val="1500"/>
              </a:spcBef>
              <a:buFont typeface="Arial" panose="020B0604020202020204" pitchFamily="34" charset="0"/>
              <a:buChar char="•"/>
            </a:pPr>
            <a:r>
              <a:rPr lang="en-US" sz="1100" dirty="0">
                <a:latin typeface="Arial" panose="020B0604020202020204" pitchFamily="34" charset="0"/>
                <a:cs typeface="Arial" panose="020B0604020202020204" pitchFamily="34" charset="0"/>
              </a:rPr>
              <a:t>Discharge and sediment transport related model studies (</a:t>
            </a:r>
            <a:r>
              <a:rPr lang="en-US" sz="1100" b="1" dirty="0">
                <a:latin typeface="Arial" panose="020B0604020202020204" pitchFamily="34" charset="0"/>
                <a:cs typeface="Arial" panose="020B0604020202020204" pitchFamily="34" charset="0"/>
              </a:rPr>
              <a:t>Phase II</a:t>
            </a:r>
            <a:r>
              <a:rPr lang="en-US" sz="1100" dirty="0">
                <a:latin typeface="Arial" panose="020B0604020202020204" pitchFamily="34" charset="0"/>
                <a:cs typeface="Arial" panose="020B0604020202020204" pitchFamily="34" charset="0"/>
              </a:rPr>
              <a:t>)            </a:t>
            </a:r>
          </a:p>
        </p:txBody>
      </p:sp>
      <p:pic>
        <p:nvPicPr>
          <p:cNvPr id="45" name="Picture 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6096" y="1175124"/>
            <a:ext cx="3200400" cy="2253876"/>
          </a:xfrm>
          <a:prstGeom prst="rect">
            <a:avLst/>
          </a:prstGeom>
        </p:spPr>
      </p:pic>
      <p:pic>
        <p:nvPicPr>
          <p:cNvPr id="46" name="Picture 45" descr="G:\Google_Drive\CM_Meeting_Photos\_I7B685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03748" y="3956359"/>
            <a:ext cx="3067552" cy="2044408"/>
          </a:xfrm>
          <a:prstGeom prst="rect">
            <a:avLst/>
          </a:prstGeom>
          <a:noFill/>
          <a:ln>
            <a:noFill/>
          </a:ln>
        </p:spPr>
      </p:pic>
      <p:pic>
        <p:nvPicPr>
          <p:cNvPr id="11" name="Picture 2" descr="C:\Users\HP\Desktop\Original Images_FLEWS_Annual_Report\Detailed district map showing all the major and minor river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03748" y="1164220"/>
            <a:ext cx="3200400" cy="22647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HP\Desktop\Original Images_FLEWS_Annual_Report\LULC map for all the rivers with defined buffe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7264" y="3929066"/>
            <a:ext cx="3069231" cy="207170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500298" y="3429000"/>
            <a:ext cx="3200400" cy="430887"/>
          </a:xfrm>
          <a:prstGeom prst="rect">
            <a:avLst/>
          </a:prstGeom>
        </p:spPr>
        <p:txBody>
          <a:bodyPr wrap="square">
            <a:spAutoFit/>
          </a:bodyPr>
          <a:lstStyle/>
          <a:p>
            <a:pPr marL="0" marR="0" algn="ctr">
              <a:spcBef>
                <a:spcPts val="0"/>
              </a:spcBef>
              <a:spcAft>
                <a:spcPts val="0"/>
              </a:spcAft>
            </a:pPr>
            <a:r>
              <a:rPr lang="en-IN" sz="1100" b="1" i="1" dirty="0">
                <a:latin typeface="Arial"/>
                <a:ea typeface="Times New Roman"/>
                <a:cs typeface="Times New Roman"/>
              </a:rPr>
              <a:t>Detailed district map showing all the major and minor rivers</a:t>
            </a:r>
            <a:endParaRPr lang="en-US" sz="1100" dirty="0">
              <a:effectLst/>
              <a:latin typeface="Calibri"/>
              <a:ea typeface="Times New Roman"/>
              <a:cs typeface="Times New Roman"/>
            </a:endParaRPr>
          </a:p>
        </p:txBody>
      </p:sp>
      <p:sp>
        <p:nvSpPr>
          <p:cNvPr id="17" name="Rectangle 16"/>
          <p:cNvSpPr/>
          <p:nvPr/>
        </p:nvSpPr>
        <p:spPr>
          <a:xfrm>
            <a:off x="5836096" y="5929330"/>
            <a:ext cx="3307904" cy="261610"/>
          </a:xfrm>
          <a:prstGeom prst="rect">
            <a:avLst/>
          </a:prstGeom>
        </p:spPr>
        <p:txBody>
          <a:bodyPr wrap="square">
            <a:spAutoFit/>
          </a:bodyPr>
          <a:lstStyle/>
          <a:p>
            <a:pPr marL="0" marR="0" algn="ctr">
              <a:spcBef>
                <a:spcPts val="0"/>
              </a:spcBef>
              <a:spcAft>
                <a:spcPts val="0"/>
              </a:spcAft>
            </a:pPr>
            <a:r>
              <a:rPr lang="en-IN" sz="1100" b="1" i="1" dirty="0">
                <a:latin typeface="Arial"/>
                <a:ea typeface="Times New Roman"/>
                <a:cs typeface="Times New Roman"/>
              </a:rPr>
              <a:t>LULC map for all the rivers with defined buffer</a:t>
            </a:r>
            <a:endParaRPr lang="en-US" sz="1100" dirty="0">
              <a:effectLst/>
              <a:latin typeface="Calibri"/>
              <a:ea typeface="Times New Roman"/>
              <a:cs typeface="Times New Roman"/>
            </a:endParaRPr>
          </a:p>
        </p:txBody>
      </p:sp>
      <p:sp>
        <p:nvSpPr>
          <p:cNvPr id="19" name="Rectangle 18"/>
          <p:cNvSpPr/>
          <p:nvPr/>
        </p:nvSpPr>
        <p:spPr>
          <a:xfrm>
            <a:off x="5786446" y="3429000"/>
            <a:ext cx="3200400" cy="430887"/>
          </a:xfrm>
          <a:prstGeom prst="rect">
            <a:avLst/>
          </a:prstGeom>
        </p:spPr>
        <p:txBody>
          <a:bodyPr wrap="square">
            <a:spAutoFit/>
          </a:bodyPr>
          <a:lstStyle/>
          <a:p>
            <a:pPr marL="0" marR="0" algn="ctr">
              <a:spcBef>
                <a:spcPts val="0"/>
              </a:spcBef>
              <a:spcAft>
                <a:spcPts val="0"/>
              </a:spcAft>
            </a:pPr>
            <a:r>
              <a:rPr lang="en-IN" sz="1100" b="1" i="1" dirty="0">
                <a:latin typeface="Arial"/>
                <a:ea typeface="Times New Roman"/>
                <a:cs typeface="Times New Roman"/>
              </a:rPr>
              <a:t>Catchment map showing the source of origin of all rivers entering the district</a:t>
            </a:r>
            <a:endParaRPr lang="en-US" sz="1100" dirty="0">
              <a:effectLst/>
              <a:latin typeface="Calibri"/>
              <a:ea typeface="Times New Roman"/>
              <a:cs typeface="Times New Roman"/>
            </a:endParaRPr>
          </a:p>
        </p:txBody>
      </p:sp>
      <p:sp>
        <p:nvSpPr>
          <p:cNvPr id="20" name="Rectangle 19"/>
          <p:cNvSpPr/>
          <p:nvPr/>
        </p:nvSpPr>
        <p:spPr>
          <a:xfrm>
            <a:off x="2143108" y="5929330"/>
            <a:ext cx="3786214" cy="261610"/>
          </a:xfrm>
          <a:prstGeom prst="rect">
            <a:avLst/>
          </a:prstGeom>
        </p:spPr>
        <p:txBody>
          <a:bodyPr wrap="square">
            <a:spAutoFit/>
          </a:bodyPr>
          <a:lstStyle/>
          <a:p>
            <a:pPr marL="0" marR="0" algn="ctr">
              <a:spcBef>
                <a:spcPts val="0"/>
              </a:spcBef>
              <a:spcAft>
                <a:spcPts val="0"/>
              </a:spcAft>
            </a:pPr>
            <a:r>
              <a:rPr lang="en-IN" sz="1100" b="1" i="1" dirty="0">
                <a:latin typeface="Arial"/>
                <a:ea typeface="Times New Roman"/>
                <a:cs typeface="Times New Roman"/>
              </a:rPr>
              <a:t>Interim review &amp; Map release  by Hon’ble CM, Assam</a:t>
            </a:r>
            <a:endParaRPr lang="en-US" sz="1100" dirty="0">
              <a:effectLst/>
              <a:latin typeface="Calibri"/>
              <a:ea typeface="Times New Roman"/>
              <a:cs typeface="Times New Roman"/>
            </a:endParaRPr>
          </a:p>
        </p:txBody>
      </p:sp>
      <p:sp>
        <p:nvSpPr>
          <p:cNvPr id="12" name="TextBox 11"/>
          <p:cNvSpPr txBox="1"/>
          <p:nvPr/>
        </p:nvSpPr>
        <p:spPr>
          <a:xfrm>
            <a:off x="0" y="6182045"/>
            <a:ext cx="9143999"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buFont typeface="Wingdings" pitchFamily="2" charset="2"/>
              <a:buChar char="v"/>
            </a:pPr>
            <a:r>
              <a:rPr lang="en-US" sz="1200" dirty="0"/>
              <a:t> An interactive high resolution information system for river channels (</a:t>
            </a:r>
            <a:r>
              <a:rPr lang="en-US" sz="1200" dirty="0" err="1"/>
              <a:t>Upto</a:t>
            </a:r>
            <a:r>
              <a:rPr lang="en-US" sz="1200" dirty="0"/>
              <a:t> Sub-tributaries) in Brahmaputra &amp; Barak valley of Assam</a:t>
            </a:r>
          </a:p>
          <a:p>
            <a:pPr>
              <a:buFont typeface="Wingdings" pitchFamily="2" charset="2"/>
              <a:buChar char="v"/>
            </a:pPr>
            <a:r>
              <a:rPr lang="en-US" sz="1200" dirty="0"/>
              <a:t> First of it kind baseline database for planning &amp; execution of interventions for flood &amp; bank erosion management  </a:t>
            </a:r>
          </a:p>
        </p:txBody>
      </p:sp>
    </p:spTree>
    <p:extLst>
      <p:ext uri="{BB962C8B-B14F-4D97-AF65-F5344CB8AC3E}">
        <p14:creationId xmlns:p14="http://schemas.microsoft.com/office/powerpoint/2010/main" val="1210679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3891439"/>
            <a:ext cx="9144000" cy="3038023"/>
          </a:xfrm>
          <a:prstGeom prst="rect">
            <a:avLst/>
          </a:prstGeom>
          <a:noFill/>
          <a:ln w="9525">
            <a:noFill/>
            <a:miter lim="800000"/>
            <a:headEnd/>
            <a:tailEnd/>
          </a:ln>
          <a:effectLst/>
        </p:spPr>
      </p:pic>
      <p:sp>
        <p:nvSpPr>
          <p:cNvPr id="2" name="Text Placeholder 3"/>
          <p:cNvSpPr txBox="1">
            <a:spLocks/>
          </p:cNvSpPr>
          <p:nvPr/>
        </p:nvSpPr>
        <p:spPr bwMode="auto">
          <a:xfrm>
            <a:off x="533400" y="71415"/>
            <a:ext cx="7775575" cy="538186"/>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ctr" defTabSz="238125" rtl="0" eaLnBrk="1" fontAlgn="base" latinLnBrk="0" hangingPunct="1">
              <a:lnSpc>
                <a:spcPts val="2500"/>
              </a:lnSpc>
              <a:spcBef>
                <a:spcPct val="20000"/>
              </a:spcBef>
              <a:spcAft>
                <a:spcPct val="0"/>
              </a:spcAft>
              <a:buClrTx/>
              <a:buSzTx/>
              <a:buFont typeface="Wingdings" pitchFamily="2" charset="2"/>
              <a:buNone/>
              <a:tabLst/>
              <a:defRPr/>
            </a:pPr>
            <a:r>
              <a:rPr lang="en-US" sz="2400" dirty="0">
                <a:solidFill>
                  <a:schemeClr val="bg1"/>
                </a:solidFill>
                <a:latin typeface="Proxima Nova Regular"/>
                <a:ea typeface="Arial Bold"/>
                <a:cs typeface="Arial Bold"/>
                <a:sym typeface="Arial Bold"/>
              </a:rPr>
              <a:t>District Resources Plan in NE region</a:t>
            </a:r>
          </a:p>
        </p:txBody>
      </p:sp>
      <p:pic>
        <p:nvPicPr>
          <p:cNvPr id="5" name="Picture 2" descr="E:\Misc\NewsLetter\NEDRP_Fina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626" y="1122242"/>
            <a:ext cx="3411710" cy="3268457"/>
          </a:xfrm>
          <a:prstGeom prst="rect">
            <a:avLst/>
          </a:prstGeom>
          <a:noFill/>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24"/>
            <a:ext cx="4043516" cy="2667000"/>
          </a:xfrm>
          <a:prstGeom prst="rect">
            <a:avLst/>
          </a:prstGeom>
          <a:noFill/>
          <a:ln w="9525">
            <a:noFill/>
            <a:miter lim="800000"/>
            <a:headEnd/>
            <a:tailEnd/>
          </a:ln>
          <a:effectLst/>
        </p:spPr>
      </p:pic>
      <p:sp>
        <p:nvSpPr>
          <p:cNvPr id="7" name="TextBox 6"/>
          <p:cNvSpPr txBox="1"/>
          <p:nvPr/>
        </p:nvSpPr>
        <p:spPr>
          <a:xfrm>
            <a:off x="4800600" y="3163693"/>
            <a:ext cx="3505200" cy="646331"/>
          </a:xfrm>
          <a:prstGeom prst="rect">
            <a:avLst/>
          </a:prstGeom>
          <a:noFill/>
        </p:spPr>
        <p:txBody>
          <a:bodyPr wrap="square" rtlCol="0">
            <a:spAutoFit/>
          </a:bodyPr>
          <a:lstStyle/>
          <a:p>
            <a:pPr algn="ctr"/>
            <a:r>
              <a:rPr lang="en-US" b="1" dirty="0">
                <a:solidFill>
                  <a:schemeClr val="bg1"/>
                </a:solidFill>
              </a:rPr>
              <a:t>Receipt of National e-Governance Award 2017-18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42984"/>
            <a:ext cx="4724400" cy="3293209"/>
          </a:xfrm>
          <a:prstGeom prst="rect">
            <a:avLst/>
          </a:prstGeom>
          <a:noFill/>
          <a:ln w="38100">
            <a:noFill/>
            <a:prstDash val="lgDashDotDot"/>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buFont typeface="Wingdings" pitchFamily="2" charset="2"/>
              <a:buChar char="v"/>
              <a:defRPr/>
            </a:pPr>
            <a:r>
              <a:rPr lang="en-US" b="1" kern="0" dirty="0" err="1">
                <a:latin typeface="Arial" pitchFamily="34" charset="0"/>
                <a:cs typeface="Arial" pitchFamily="34" charset="0"/>
              </a:rPr>
              <a:t>GeoTagging</a:t>
            </a:r>
            <a:r>
              <a:rPr lang="en-US" kern="0" dirty="0">
                <a:latin typeface="Arial" pitchFamily="34" charset="0"/>
                <a:cs typeface="Arial" pitchFamily="34" charset="0"/>
              </a:rPr>
              <a:t> of</a:t>
            </a:r>
          </a:p>
          <a:p>
            <a:pPr fontAlgn="auto">
              <a:spcBef>
                <a:spcPts val="0"/>
              </a:spcBef>
              <a:spcAft>
                <a:spcPts val="0"/>
              </a:spcAft>
              <a:defRPr/>
            </a:pPr>
            <a:r>
              <a:rPr lang="en-US" sz="1400" kern="0" dirty="0">
                <a:latin typeface="Arial" pitchFamily="34" charset="0"/>
                <a:cs typeface="Arial" pitchFamily="34" charset="0"/>
              </a:rPr>
              <a:t>   1500+ NEC funded projects</a:t>
            </a:r>
          </a:p>
          <a:p>
            <a:pPr fontAlgn="auto">
              <a:spcBef>
                <a:spcPts val="0"/>
              </a:spcBef>
              <a:spcAft>
                <a:spcPts val="0"/>
              </a:spcAft>
              <a:defRPr/>
            </a:pPr>
            <a:r>
              <a:rPr lang="en-US" sz="1400" kern="0" dirty="0">
                <a:latin typeface="Arial" pitchFamily="34" charset="0"/>
                <a:cs typeface="Arial" pitchFamily="34" charset="0"/>
              </a:rPr>
              <a:t>    4000+ BTC Schemes</a:t>
            </a:r>
          </a:p>
          <a:p>
            <a:pPr fontAlgn="auto">
              <a:spcBef>
                <a:spcPts val="0"/>
              </a:spcBef>
              <a:spcAft>
                <a:spcPts val="0"/>
              </a:spcAft>
              <a:defRPr/>
            </a:pPr>
            <a:r>
              <a:rPr lang="en-US" sz="1400" kern="0" dirty="0">
                <a:latin typeface="Arial" pitchFamily="34" charset="0"/>
                <a:cs typeface="Arial" pitchFamily="34" charset="0"/>
              </a:rPr>
              <a:t>    Agro-</a:t>
            </a:r>
            <a:r>
              <a:rPr lang="en-US" sz="1400" kern="0" dirty="0" err="1">
                <a:latin typeface="Arial" pitchFamily="34" charset="0"/>
                <a:cs typeface="Arial" pitchFamily="34" charset="0"/>
              </a:rPr>
              <a:t>Horti</a:t>
            </a:r>
            <a:r>
              <a:rPr lang="en-US" sz="1400" kern="0" dirty="0">
                <a:latin typeface="Arial" pitchFamily="34" charset="0"/>
                <a:cs typeface="Arial" pitchFamily="34" charset="0"/>
              </a:rPr>
              <a:t> assets /Sericulture assets</a:t>
            </a:r>
          </a:p>
          <a:p>
            <a:pPr fontAlgn="auto">
              <a:spcBef>
                <a:spcPts val="0"/>
              </a:spcBef>
              <a:spcAft>
                <a:spcPts val="0"/>
              </a:spcAft>
              <a:defRPr/>
            </a:pPr>
            <a:r>
              <a:rPr lang="en-US" sz="1400" kern="0" dirty="0">
                <a:latin typeface="Arial" pitchFamily="34" charset="0"/>
                <a:cs typeface="Arial" pitchFamily="34" charset="0"/>
              </a:rPr>
              <a:t>    Infra. under AMRUT project</a:t>
            </a:r>
          </a:p>
          <a:p>
            <a:pPr fontAlgn="auto">
              <a:spcBef>
                <a:spcPts val="0"/>
              </a:spcBef>
              <a:spcAft>
                <a:spcPts val="0"/>
              </a:spcAft>
              <a:buFont typeface="Wingdings" pitchFamily="2" charset="2"/>
              <a:buChar char="v"/>
              <a:defRPr/>
            </a:pPr>
            <a:r>
              <a:rPr lang="en-US" kern="0" dirty="0">
                <a:latin typeface="Arial" pitchFamily="34" charset="0"/>
                <a:cs typeface="Arial" pitchFamily="34" charset="0"/>
              </a:rPr>
              <a:t> </a:t>
            </a:r>
            <a:r>
              <a:rPr lang="en-US" kern="0" dirty="0" err="1">
                <a:latin typeface="Arial" pitchFamily="34" charset="0"/>
                <a:cs typeface="Arial" pitchFamily="34" charset="0"/>
              </a:rPr>
              <a:t>GeoTagging</a:t>
            </a:r>
            <a:r>
              <a:rPr lang="en-US" kern="0" dirty="0">
                <a:latin typeface="Arial" pitchFamily="34" charset="0"/>
                <a:cs typeface="Arial" pitchFamily="34" charset="0"/>
              </a:rPr>
              <a:t>/</a:t>
            </a:r>
            <a:r>
              <a:rPr lang="en-US" b="1" kern="0" dirty="0">
                <a:latin typeface="Arial" pitchFamily="34" charset="0"/>
                <a:cs typeface="Arial" pitchFamily="34" charset="0"/>
              </a:rPr>
              <a:t>Monitoring via</a:t>
            </a:r>
          </a:p>
          <a:p>
            <a:pPr fontAlgn="auto">
              <a:spcBef>
                <a:spcPts val="0"/>
              </a:spcBef>
              <a:spcAft>
                <a:spcPts val="0"/>
              </a:spcAft>
              <a:defRPr/>
            </a:pPr>
            <a:r>
              <a:rPr lang="en-US" kern="0" dirty="0">
                <a:latin typeface="Arial" pitchFamily="34" charset="0"/>
                <a:cs typeface="Arial" pitchFamily="34" charset="0"/>
              </a:rPr>
              <a:t>   </a:t>
            </a:r>
            <a:r>
              <a:rPr lang="en-US" sz="1400" kern="0" dirty="0">
                <a:latin typeface="Arial" pitchFamily="34" charset="0"/>
                <a:cs typeface="Arial" pitchFamily="34" charset="0"/>
              </a:rPr>
              <a:t>Mobile App with GAGAN/SBAS </a:t>
            </a:r>
          </a:p>
          <a:p>
            <a:pPr fontAlgn="auto">
              <a:spcBef>
                <a:spcPts val="0"/>
              </a:spcBef>
              <a:spcAft>
                <a:spcPts val="0"/>
              </a:spcAft>
              <a:defRPr/>
            </a:pPr>
            <a:r>
              <a:rPr lang="en-US" sz="1400" kern="0" dirty="0">
                <a:latin typeface="Arial" pitchFamily="34" charset="0"/>
                <a:cs typeface="Arial" pitchFamily="34" charset="0"/>
              </a:rPr>
              <a:t>    Satellite/Drone images/Videos</a:t>
            </a:r>
          </a:p>
          <a:p>
            <a:pPr marL="182563" indent="-182563" fontAlgn="auto">
              <a:spcBef>
                <a:spcPts val="0"/>
              </a:spcBef>
              <a:spcAft>
                <a:spcPts val="0"/>
              </a:spcAft>
              <a:defRPr/>
            </a:pPr>
            <a:r>
              <a:rPr lang="en-US" sz="1400" kern="0" dirty="0">
                <a:latin typeface="Arial" pitchFamily="34" charset="0"/>
                <a:cs typeface="Arial" pitchFamily="34" charset="0"/>
              </a:rPr>
              <a:t>    Distributed 500 GAGAN dongles to planning departments of state for geo-tagging NLCPR assets. </a:t>
            </a:r>
          </a:p>
          <a:p>
            <a:pPr fontAlgn="auto">
              <a:spcBef>
                <a:spcPts val="0"/>
              </a:spcBef>
              <a:spcAft>
                <a:spcPts val="0"/>
              </a:spcAft>
              <a:buFont typeface="Wingdings" pitchFamily="2" charset="2"/>
              <a:buChar char="v"/>
              <a:defRPr/>
            </a:pPr>
            <a:r>
              <a:rPr lang="en-US" kern="0" dirty="0">
                <a:latin typeface="Arial" pitchFamily="34" charset="0"/>
                <a:cs typeface="Arial" pitchFamily="34" charset="0"/>
              </a:rPr>
              <a:t> </a:t>
            </a:r>
            <a:r>
              <a:rPr lang="en-US" b="1" kern="0" dirty="0">
                <a:latin typeface="Arial" pitchFamily="34" charset="0"/>
                <a:cs typeface="Arial" pitchFamily="34" charset="0"/>
              </a:rPr>
              <a:t>Monitoring Dashboard</a:t>
            </a:r>
          </a:p>
          <a:p>
            <a:pPr fontAlgn="auto">
              <a:spcBef>
                <a:spcPts val="0"/>
              </a:spcBef>
              <a:spcAft>
                <a:spcPts val="0"/>
              </a:spcAft>
              <a:defRPr/>
            </a:pPr>
            <a:r>
              <a:rPr lang="en-US" b="1" kern="0" dirty="0">
                <a:latin typeface="Arial" pitchFamily="34" charset="0"/>
                <a:cs typeface="Arial" pitchFamily="34" charset="0"/>
              </a:rPr>
              <a:t>    </a:t>
            </a:r>
            <a:r>
              <a:rPr lang="en-US" sz="1400" kern="0" dirty="0">
                <a:latin typeface="Arial" pitchFamily="34" charset="0"/>
                <a:cs typeface="Arial" pitchFamily="34" charset="0"/>
              </a:rPr>
              <a:t>Near-</a:t>
            </a:r>
            <a:r>
              <a:rPr lang="en-US" sz="1400" kern="0" dirty="0" err="1">
                <a:latin typeface="Arial" pitchFamily="34" charset="0"/>
                <a:cs typeface="Arial" pitchFamily="34" charset="0"/>
              </a:rPr>
              <a:t>realtime</a:t>
            </a:r>
            <a:r>
              <a:rPr lang="en-US" sz="1400" kern="0" dirty="0">
                <a:latin typeface="Arial" pitchFamily="34" charset="0"/>
                <a:cs typeface="Arial" pitchFamily="34" charset="0"/>
              </a:rPr>
              <a:t> monitoring tools/</a:t>
            </a:r>
            <a:r>
              <a:rPr lang="en-US" sz="1400" b="1" kern="0" dirty="0" err="1">
                <a:latin typeface="Arial" pitchFamily="34" charset="0"/>
                <a:cs typeface="Arial" pitchFamily="34" charset="0"/>
              </a:rPr>
              <a:t>MyDoNER</a:t>
            </a:r>
            <a:r>
              <a:rPr lang="en-US" sz="1400" b="1" kern="0" dirty="0">
                <a:latin typeface="Arial" pitchFamily="34" charset="0"/>
                <a:cs typeface="Arial" pitchFamily="34" charset="0"/>
              </a:rPr>
              <a:t> App</a:t>
            </a:r>
          </a:p>
          <a:p>
            <a:pPr fontAlgn="auto">
              <a:spcBef>
                <a:spcPts val="0"/>
              </a:spcBef>
              <a:spcAft>
                <a:spcPts val="0"/>
              </a:spcAft>
              <a:defRPr/>
            </a:pPr>
            <a:r>
              <a:rPr lang="en-US" sz="1400" b="1" kern="0" dirty="0">
                <a:latin typeface="Arial" pitchFamily="34" charset="0"/>
                <a:cs typeface="Arial" pitchFamily="34" charset="0"/>
              </a:rPr>
              <a:t>     </a:t>
            </a:r>
            <a:r>
              <a:rPr lang="en-US" sz="1400" kern="0" dirty="0" err="1">
                <a:latin typeface="Arial" pitchFamily="34" charset="0"/>
                <a:cs typeface="Arial" pitchFamily="34" charset="0"/>
              </a:rPr>
              <a:t>GeoVisualization</a:t>
            </a:r>
            <a:r>
              <a:rPr lang="en-US" sz="1400" kern="0" dirty="0">
                <a:latin typeface="Arial" pitchFamily="34" charset="0"/>
                <a:cs typeface="Arial" pitchFamily="34" charset="0"/>
              </a:rPr>
              <a:t> of schemes</a:t>
            </a:r>
          </a:p>
        </p:txBody>
      </p:sp>
      <p:pic>
        <p:nvPicPr>
          <p:cNvPr id="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0" y="4495800"/>
            <a:ext cx="3467100" cy="2286000"/>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5610225" y="4114800"/>
            <a:ext cx="3533775" cy="466725"/>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0" y="5892544"/>
            <a:ext cx="1524000" cy="887717"/>
          </a:xfrm>
          <a:prstGeom prst="rect">
            <a:avLst/>
          </a:prstGeom>
          <a:noFill/>
          <a:ln w="9525">
            <a:noFill/>
            <a:miter lim="800000"/>
            <a:headEnd/>
            <a:tailEnd/>
          </a:ln>
          <a:effectLst/>
        </p:spPr>
      </p:pic>
      <p:sp>
        <p:nvSpPr>
          <p:cNvPr id="6" name="TextBox 5"/>
          <p:cNvSpPr txBox="1"/>
          <p:nvPr/>
        </p:nvSpPr>
        <p:spPr>
          <a:xfrm>
            <a:off x="7696200" y="6324600"/>
            <a:ext cx="1219200" cy="338554"/>
          </a:xfrm>
          <a:prstGeom prst="rect">
            <a:avLst/>
          </a:prstGeom>
          <a:noFill/>
        </p:spPr>
        <p:txBody>
          <a:bodyPr wrap="square" rtlCol="0">
            <a:spAutoFit/>
          </a:bodyPr>
          <a:lstStyle/>
          <a:p>
            <a:r>
              <a:rPr lang="en-US" sz="1600" b="1" dirty="0">
                <a:solidFill>
                  <a:schemeClr val="bg1"/>
                </a:solidFill>
              </a:rPr>
              <a:t>25.07.2018</a:t>
            </a:r>
          </a:p>
        </p:txBody>
      </p:sp>
      <p:sp>
        <p:nvSpPr>
          <p:cNvPr id="7" name="TextBox 6"/>
          <p:cNvSpPr txBox="1"/>
          <p:nvPr/>
        </p:nvSpPr>
        <p:spPr>
          <a:xfrm>
            <a:off x="5715000" y="4572001"/>
            <a:ext cx="3429000" cy="276999"/>
          </a:xfrm>
          <a:prstGeom prst="rect">
            <a:avLst/>
          </a:prstGeom>
          <a:solidFill>
            <a:srgbClr val="DC0671"/>
          </a:solidFill>
        </p:spPr>
        <p:txBody>
          <a:bodyPr wrap="square" rtlCol="0">
            <a:spAutoFit/>
          </a:bodyPr>
          <a:lstStyle/>
          <a:p>
            <a:pPr algn="ctr"/>
            <a:r>
              <a:rPr lang="en-US" sz="1200" b="1" dirty="0">
                <a:solidFill>
                  <a:schemeClr val="bg1"/>
                </a:solidFill>
              </a:rPr>
              <a:t>Monitoring of Orchid Lake resort construction</a:t>
            </a:r>
          </a:p>
        </p:txBody>
      </p:sp>
      <p:sp>
        <p:nvSpPr>
          <p:cNvPr id="8" name="TextBox 7"/>
          <p:cNvSpPr txBox="1"/>
          <p:nvPr/>
        </p:nvSpPr>
        <p:spPr>
          <a:xfrm>
            <a:off x="1600200" y="5715001"/>
            <a:ext cx="1371600" cy="276999"/>
          </a:xfrm>
          <a:prstGeom prst="rect">
            <a:avLst/>
          </a:prstGeom>
          <a:noFill/>
        </p:spPr>
        <p:txBody>
          <a:bodyPr wrap="square" rtlCol="0">
            <a:spAutoFit/>
          </a:bodyPr>
          <a:lstStyle/>
          <a:p>
            <a:r>
              <a:rPr lang="en-US" sz="1200" b="1" dirty="0">
                <a:solidFill>
                  <a:schemeClr val="bg1"/>
                </a:solidFill>
              </a:rPr>
              <a:t>25.07.2018</a:t>
            </a:r>
          </a:p>
        </p:txBody>
      </p:sp>
      <p:pic>
        <p:nvPicPr>
          <p:cNvPr id="9" name="Picture 7"/>
          <p:cNvPicPr>
            <a:picLocks noChangeAspect="1" noChangeArrowheads="1"/>
          </p:cNvPicPr>
          <p:nvPr/>
        </p:nvPicPr>
        <p:blipFill>
          <a:blip r:embed="rId5"/>
          <a:srcRect/>
          <a:stretch>
            <a:fillRect/>
          </a:stretch>
        </p:blipFill>
        <p:spPr bwMode="auto">
          <a:xfrm>
            <a:off x="1" y="4283242"/>
            <a:ext cx="5654842" cy="2590799"/>
          </a:xfrm>
          <a:prstGeom prst="rect">
            <a:avLst/>
          </a:prstGeom>
          <a:noFill/>
          <a:ln w="9525">
            <a:noFill/>
            <a:miter lim="800000"/>
            <a:headEnd/>
            <a:tailEnd/>
          </a:ln>
          <a:effectLst/>
        </p:spPr>
      </p:pic>
      <p:sp>
        <p:nvSpPr>
          <p:cNvPr id="10" name="TextBox 9"/>
          <p:cNvSpPr txBox="1"/>
          <p:nvPr/>
        </p:nvSpPr>
        <p:spPr>
          <a:xfrm>
            <a:off x="2571736" y="5572140"/>
            <a:ext cx="3143264" cy="1384995"/>
          </a:xfrm>
          <a:prstGeom prst="rect">
            <a:avLst/>
          </a:prstGeom>
          <a:noFill/>
        </p:spPr>
        <p:txBody>
          <a:bodyPr wrap="square" rtlCol="0">
            <a:spAutoFit/>
          </a:bodyPr>
          <a:lstStyle/>
          <a:p>
            <a:pPr algn="ctr"/>
            <a:r>
              <a:rPr lang="en-US" sz="1400" b="1" dirty="0">
                <a:solidFill>
                  <a:srgbClr val="FFFF00"/>
                </a:solidFill>
              </a:rPr>
              <a:t>ONTIME UC</a:t>
            </a:r>
          </a:p>
          <a:p>
            <a:pPr algn="ctr"/>
            <a:r>
              <a:rPr lang="en-US" sz="1400" b="1" dirty="0">
                <a:solidFill>
                  <a:srgbClr val="FFFF00"/>
                </a:solidFill>
              </a:rPr>
              <a:t>MAX. UTILIZATION OF RESOURCES</a:t>
            </a:r>
          </a:p>
          <a:p>
            <a:pPr algn="ctr"/>
            <a:r>
              <a:rPr lang="en-US" sz="1400" b="1" dirty="0">
                <a:solidFill>
                  <a:srgbClr val="FFFF00"/>
                </a:solidFill>
              </a:rPr>
              <a:t>ENHANCHED GAP ANALYSIS</a:t>
            </a:r>
          </a:p>
          <a:p>
            <a:pPr algn="ctr"/>
            <a:r>
              <a:rPr lang="en-US" sz="1400" b="1" dirty="0">
                <a:solidFill>
                  <a:srgbClr val="FFFF00"/>
                </a:solidFill>
              </a:rPr>
              <a:t>ACCURATE PLANNING</a:t>
            </a:r>
          </a:p>
          <a:p>
            <a:pPr algn="ctr"/>
            <a:r>
              <a:rPr lang="en-US" sz="1400" b="1" dirty="0">
                <a:solidFill>
                  <a:srgbClr val="FFFF00"/>
                </a:solidFill>
              </a:rPr>
              <a:t>TRANSPERANCY IN MONITORING</a:t>
            </a:r>
          </a:p>
        </p:txBody>
      </p:sp>
      <p:sp>
        <p:nvSpPr>
          <p:cNvPr id="11" name="TextBox 10"/>
          <p:cNvSpPr txBox="1"/>
          <p:nvPr/>
        </p:nvSpPr>
        <p:spPr>
          <a:xfrm>
            <a:off x="1676400" y="4495800"/>
            <a:ext cx="2743200" cy="584775"/>
          </a:xfrm>
          <a:prstGeom prst="rect">
            <a:avLst/>
          </a:prstGeom>
          <a:noFill/>
        </p:spPr>
        <p:txBody>
          <a:bodyPr wrap="square" rtlCol="0">
            <a:spAutoFit/>
          </a:bodyPr>
          <a:lstStyle/>
          <a:p>
            <a:pPr algn="ctr"/>
            <a:r>
              <a:rPr lang="en-US" sz="1600" b="1" dirty="0">
                <a:solidFill>
                  <a:schemeClr val="bg1"/>
                </a:solidFill>
              </a:rPr>
              <a:t>Monitoring via high resolution satellite imagery</a:t>
            </a:r>
          </a:p>
        </p:txBody>
      </p:sp>
      <p:sp>
        <p:nvSpPr>
          <p:cNvPr id="12" name="TextBox 11"/>
          <p:cNvSpPr txBox="1"/>
          <p:nvPr/>
        </p:nvSpPr>
        <p:spPr>
          <a:xfrm>
            <a:off x="0" y="6477000"/>
            <a:ext cx="1219200" cy="338554"/>
          </a:xfrm>
          <a:prstGeom prst="rect">
            <a:avLst/>
          </a:prstGeom>
          <a:noFill/>
        </p:spPr>
        <p:txBody>
          <a:bodyPr wrap="square" rtlCol="0">
            <a:spAutoFit/>
          </a:bodyPr>
          <a:lstStyle/>
          <a:p>
            <a:r>
              <a:rPr lang="en-US" sz="1600" b="1" dirty="0">
                <a:solidFill>
                  <a:schemeClr val="bg1"/>
                </a:solidFill>
              </a:rPr>
              <a:t>25.07.2018</a:t>
            </a:r>
          </a:p>
        </p:txBody>
      </p:sp>
      <p:pic>
        <p:nvPicPr>
          <p:cNvPr id="13" name="Picture 8"/>
          <p:cNvPicPr>
            <a:picLocks noChangeAspect="1" noChangeArrowheads="1"/>
          </p:cNvPicPr>
          <p:nvPr/>
        </p:nvPicPr>
        <p:blipFill>
          <a:blip r:embed="rId6"/>
          <a:srcRect/>
          <a:stretch>
            <a:fillRect/>
          </a:stretch>
        </p:blipFill>
        <p:spPr bwMode="auto">
          <a:xfrm>
            <a:off x="0" y="5257800"/>
            <a:ext cx="1033462" cy="1053726"/>
          </a:xfrm>
          <a:prstGeom prst="rect">
            <a:avLst/>
          </a:prstGeom>
          <a:noFill/>
          <a:ln w="9525">
            <a:noFill/>
            <a:miter lim="800000"/>
            <a:headEnd/>
            <a:tailEnd/>
          </a:ln>
          <a:effectLst/>
        </p:spPr>
      </p:pic>
      <p:pic>
        <p:nvPicPr>
          <p:cNvPr id="14"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04454" y="1200857"/>
            <a:ext cx="4038600" cy="3047359"/>
          </a:xfrm>
          <a:prstGeom prst="rect">
            <a:avLst/>
          </a:prstGeom>
          <a:noFill/>
          <a:ln w="9525">
            <a:noFill/>
            <a:miter lim="800000"/>
            <a:headEnd/>
            <a:tailEnd/>
          </a:ln>
          <a:effectLst/>
        </p:spPr>
      </p:pic>
      <p:sp>
        <p:nvSpPr>
          <p:cNvPr id="15" name="Rectangle 14"/>
          <p:cNvSpPr/>
          <p:nvPr/>
        </p:nvSpPr>
        <p:spPr>
          <a:xfrm>
            <a:off x="1785918" y="285728"/>
            <a:ext cx="5929354" cy="733534"/>
          </a:xfrm>
          <a:prstGeom prst="rect">
            <a:avLst/>
          </a:prstGeom>
        </p:spPr>
        <p:txBody>
          <a:bodyPr wrap="square">
            <a:spAutoFit/>
          </a:bodyPr>
          <a:lstStyle/>
          <a:p>
            <a:pPr marL="0" marR="0" lvl="0" indent="0" algn="ctr" rtl="0" eaLnBrk="1" fontAlgn="base" latinLnBrk="0" hangingPunct="1">
              <a:lnSpc>
                <a:spcPts val="2500"/>
              </a:lnSpc>
              <a:spcBef>
                <a:spcPct val="20000"/>
              </a:spcBef>
              <a:spcAft>
                <a:spcPct val="0"/>
              </a:spcAft>
              <a:buClrTx/>
              <a:buSzTx/>
              <a:buFont typeface="Wingdings" pitchFamily="2" charset="2"/>
              <a:buNone/>
              <a:tabLst/>
              <a:defRPr/>
            </a:pPr>
            <a:r>
              <a:rPr lang="en-US" sz="2400" dirty="0" err="1">
                <a:solidFill>
                  <a:schemeClr val="bg1"/>
                </a:solidFill>
                <a:latin typeface="Proxima Nova Regular"/>
                <a:ea typeface="Arial Bold"/>
                <a:cs typeface="Arial Bold"/>
                <a:sym typeface="Arial Bold"/>
              </a:rPr>
              <a:t>GeoTagging</a:t>
            </a:r>
            <a:r>
              <a:rPr lang="en-US" sz="2400" dirty="0">
                <a:solidFill>
                  <a:schemeClr val="bg1"/>
                </a:solidFill>
                <a:latin typeface="Proxima Nova Regular"/>
                <a:ea typeface="Arial Bold"/>
                <a:cs typeface="Arial Bold"/>
                <a:sym typeface="Arial Bold"/>
              </a:rPr>
              <a:t> &amp; </a:t>
            </a:r>
            <a:r>
              <a:rPr lang="en-US" sz="2400" dirty="0" err="1">
                <a:solidFill>
                  <a:schemeClr val="bg1"/>
                </a:solidFill>
                <a:latin typeface="Proxima Nova Regular"/>
                <a:ea typeface="Arial Bold"/>
                <a:cs typeface="Arial Bold"/>
                <a:sym typeface="Arial Bold"/>
              </a:rPr>
              <a:t>GeoMonitoring</a:t>
            </a:r>
            <a:r>
              <a:rPr lang="en-US" sz="2400" dirty="0">
                <a:solidFill>
                  <a:schemeClr val="bg1"/>
                </a:solidFill>
                <a:latin typeface="Proxima Nova Regular"/>
                <a:ea typeface="Arial Bold"/>
                <a:cs typeface="Arial Bold"/>
                <a:sym typeface="Arial Bold"/>
              </a:rPr>
              <a:t> of Government Schemes/Projects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There are more than 100 Overall Institutions offering EO and Geo-information in India</a:t>
            </a:r>
          </a:p>
          <a:p>
            <a:r>
              <a:rPr lang="en-US" dirty="0"/>
              <a:t>In North East there are 15 Government / Central universities and 30 no of private universities but very few offer EO and Geo-informatics education and training.</a:t>
            </a:r>
          </a:p>
          <a:p>
            <a:r>
              <a:rPr lang="en-US" dirty="0"/>
              <a:t>Limited awareness and short term programs are offered at different </a:t>
            </a:r>
            <a:r>
              <a:rPr lang="en-US" dirty="0" err="1"/>
              <a:t>Centres</a:t>
            </a:r>
            <a:r>
              <a:rPr lang="en-US" dirty="0"/>
              <a:t> in NE.</a:t>
            </a:r>
          </a:p>
          <a:p>
            <a:r>
              <a:rPr lang="en-US" dirty="0"/>
              <a:t>Seminars / Conferences / Workshops are offered in Remote Sensing and </a:t>
            </a:r>
            <a:r>
              <a:rPr lang="en-US" dirty="0" err="1"/>
              <a:t>Geoinformatics</a:t>
            </a:r>
            <a:r>
              <a:rPr lang="en-US" dirty="0"/>
              <a:t> are organized as part professional Societies i.e. ISRS/ISG/INCA/ISPRS/IMS etc.</a:t>
            </a:r>
          </a:p>
          <a:p>
            <a:endParaRPr lang="en-US" dirty="0"/>
          </a:p>
          <a:p>
            <a:endParaRPr lang="en-US" dirty="0"/>
          </a:p>
        </p:txBody>
      </p:sp>
      <p:sp>
        <p:nvSpPr>
          <p:cNvPr id="3" name="Content Placeholder 2"/>
          <p:cNvSpPr>
            <a:spLocks noGrp="1"/>
          </p:cNvSpPr>
          <p:nvPr>
            <p:ph sz="quarter" idx="11"/>
          </p:nvPr>
        </p:nvSpPr>
        <p:spPr>
          <a:xfrm>
            <a:off x="2057400" y="44624"/>
            <a:ext cx="5394920" cy="793576"/>
          </a:xfrm>
        </p:spPr>
        <p:txBody>
          <a:bodyPr/>
          <a:lstStyle/>
          <a:p>
            <a:pPr algn="ctr"/>
            <a:r>
              <a:rPr lang="en-US" dirty="0"/>
              <a:t>List of Institutions offering courses EO courses in North East </a:t>
            </a:r>
          </a:p>
        </p:txBody>
      </p:sp>
    </p:spTree>
    <p:extLst>
      <p:ext uri="{BB962C8B-B14F-4D97-AF65-F5344CB8AC3E}">
        <p14:creationId xmlns:p14="http://schemas.microsoft.com/office/powerpoint/2010/main" val="7002931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NESAC established Outreach and Capacity Building infrastructure facility and plan to offer short and long duration programs in EO and Geo-information.</a:t>
            </a:r>
          </a:p>
          <a:p>
            <a:r>
              <a:rPr lang="en-US" dirty="0"/>
              <a:t>Recognizing well established state of art infrastructure and proximity to BIMSTEC Countries, honorable PM of India announced short courses (2 weeks) and Certificate Courses (3 months) at NESAC, funded by MEA, GOI</a:t>
            </a:r>
          </a:p>
          <a:p>
            <a:r>
              <a:rPr lang="en-US" dirty="0"/>
              <a:t>It is possible to conduct three  parallel programs  simultaneously with a capacity of 40 to 50 participants.</a:t>
            </a:r>
          </a:p>
          <a:p>
            <a:r>
              <a:rPr lang="en-US" dirty="0"/>
              <a:t>Three state of art IT &amp; Geo-informatics laboratory facility for the participants for hands on and practical meeting the short and long term training programs</a:t>
            </a:r>
          </a:p>
          <a:p>
            <a:r>
              <a:rPr lang="en-US" dirty="0"/>
              <a:t>Theme based training short term training programs (i.e. AS/WR/FE/UR/AS etc.) are planned to be conducted.</a:t>
            </a:r>
          </a:p>
          <a:p>
            <a:endParaRPr lang="en-US" dirty="0"/>
          </a:p>
        </p:txBody>
      </p:sp>
      <p:sp>
        <p:nvSpPr>
          <p:cNvPr id="3" name="Content Placeholder 2"/>
          <p:cNvSpPr>
            <a:spLocks noGrp="1"/>
          </p:cNvSpPr>
          <p:nvPr>
            <p:ph sz="quarter" idx="11"/>
          </p:nvPr>
        </p:nvSpPr>
        <p:spPr>
          <a:xfrm>
            <a:off x="1691680" y="170420"/>
            <a:ext cx="5904656" cy="1026332"/>
          </a:xfrm>
        </p:spPr>
        <p:txBody>
          <a:bodyPr/>
          <a:lstStyle/>
          <a:p>
            <a:pPr algn="ctr"/>
            <a:r>
              <a:rPr lang="en-US" b="1" dirty="0"/>
              <a:t>Capacity Building Infrastructure Development in North East India</a:t>
            </a:r>
          </a:p>
        </p:txBody>
      </p:sp>
    </p:spTree>
    <p:extLst>
      <p:ext uri="{BB962C8B-B14F-4D97-AF65-F5344CB8AC3E}">
        <p14:creationId xmlns:p14="http://schemas.microsoft.com/office/powerpoint/2010/main" val="30941240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Basic training programs in RS &amp; GIS on regular basis</a:t>
            </a:r>
          </a:p>
          <a:p>
            <a:r>
              <a:rPr lang="en-US" dirty="0"/>
              <a:t>Advanced training programs in HSRS/MWRS/UAV RS / ML/AI/DL etc. etc.</a:t>
            </a:r>
          </a:p>
          <a:p>
            <a:r>
              <a:rPr lang="en-US" dirty="0"/>
              <a:t>Tailor – made programs in Agriculture / Forest/ Urban Planning etc.</a:t>
            </a:r>
          </a:p>
          <a:p>
            <a:r>
              <a:rPr lang="en-US" dirty="0"/>
              <a:t>Planning training programs specific to eight states of NE jointly with IIRS/NRSC/SAC under NNRMS  </a:t>
            </a:r>
          </a:p>
          <a:p>
            <a:r>
              <a:rPr lang="en-US" dirty="0"/>
              <a:t>Short / long term research / operational project support programs for graduate / post-graduate students / researchers / academic institutions at the newly established outreach facility</a:t>
            </a:r>
          </a:p>
          <a:p>
            <a:r>
              <a:rPr lang="en-US" dirty="0"/>
              <a:t>Visits to NESAC are organized to large number of Students / Academicians / Researchers from allover India, majority from North East of India.</a:t>
            </a:r>
          </a:p>
          <a:p>
            <a:endParaRPr lang="en-US" dirty="0"/>
          </a:p>
        </p:txBody>
      </p:sp>
      <p:sp>
        <p:nvSpPr>
          <p:cNvPr id="4" name="Content Placeholder 2"/>
          <p:cNvSpPr>
            <a:spLocks noGrp="1"/>
          </p:cNvSpPr>
          <p:nvPr>
            <p:ph sz="quarter" idx="11"/>
          </p:nvPr>
        </p:nvSpPr>
        <p:spPr/>
        <p:txBody>
          <a:bodyPr/>
          <a:lstStyle/>
          <a:p>
            <a:pPr algn="ctr"/>
            <a:r>
              <a:rPr lang="en-US" b="1" dirty="0"/>
              <a:t>Capacity Building Infrastructure Development in North East India</a:t>
            </a:r>
          </a:p>
        </p:txBody>
      </p:sp>
    </p:spTree>
    <p:extLst>
      <p:ext uri="{BB962C8B-B14F-4D97-AF65-F5344CB8AC3E}">
        <p14:creationId xmlns:p14="http://schemas.microsoft.com/office/powerpoint/2010/main" val="29360591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just"/>
            <a:r>
              <a:rPr lang="en-US" sz="2400" dirty="0">
                <a:latin typeface="Arial Black" panose="020B0A04020102020204" pitchFamily="34" charset="0"/>
              </a:rPr>
              <a:t>NESAC can take up any initiatives of WGCapD-8 in the area of Remote Sensing, geo-information,  UAV RS, Space Science, Meteorology, satellite communication and their applications for the eastern part of India as well as neighboring countries being proximity to this region</a:t>
            </a:r>
          </a:p>
          <a:p>
            <a:endParaRPr lang="en-US" dirty="0"/>
          </a:p>
          <a:p>
            <a:endParaRPr lang="en-US" dirty="0"/>
          </a:p>
          <a:p>
            <a:endParaRPr lang="en-US" dirty="0"/>
          </a:p>
          <a:p>
            <a:endParaRPr lang="en-US" dirty="0"/>
          </a:p>
          <a:p>
            <a:endParaRPr lang="en-US" dirty="0"/>
          </a:p>
          <a:p>
            <a:pPr marL="0" indent="0" algn="r">
              <a:buNone/>
            </a:pPr>
            <a:r>
              <a:rPr lang="en-US" sz="2800" dirty="0">
                <a:solidFill>
                  <a:srgbClr val="FF0000"/>
                </a:solidFill>
                <a:latin typeface="Arial Black" panose="020B0A04020102020204" pitchFamily="34" charset="0"/>
              </a:rPr>
              <a:t>Thank you all for the opportunity</a:t>
            </a:r>
          </a:p>
        </p:txBody>
      </p:sp>
      <p:sp>
        <p:nvSpPr>
          <p:cNvPr id="3" name="Content Placeholder 2"/>
          <p:cNvSpPr>
            <a:spLocks noGrp="1"/>
          </p:cNvSpPr>
          <p:nvPr>
            <p:ph sz="quarter" idx="11"/>
          </p:nvPr>
        </p:nvSpPr>
        <p:spPr/>
        <p:txBody>
          <a:bodyPr/>
          <a:lstStyle/>
          <a:p>
            <a:pPr algn="ctr"/>
            <a:r>
              <a:rPr lang="en-US" sz="2800" dirty="0"/>
              <a:t>NESAC offer to WGCapD-8</a:t>
            </a:r>
          </a:p>
        </p:txBody>
      </p:sp>
    </p:spTree>
    <p:extLst>
      <p:ext uri="{BB962C8B-B14F-4D97-AF65-F5344CB8AC3E}">
        <p14:creationId xmlns:p14="http://schemas.microsoft.com/office/powerpoint/2010/main" val="23703217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sz="quarter" idx="11"/>
            <p:extLst>
              <p:ext uri="{D42A27DB-BD31-4B8C-83A1-F6EECF244321}">
                <p14:modId xmlns:p14="http://schemas.microsoft.com/office/powerpoint/2010/main" val="658195037"/>
              </p:ext>
            </p:extLst>
          </p:nvPr>
        </p:nvGraphicFramePr>
        <p:xfrm>
          <a:off x="285720" y="1723648"/>
          <a:ext cx="8534752" cy="3515106"/>
        </p:xfrm>
        <a:graphic>
          <a:graphicData uri="http://schemas.openxmlformats.org/drawingml/2006/table">
            <a:tbl>
              <a:tblPr>
                <a:tableStyleId>{5DA37D80-6434-44D0-A028-1B22A696006F}</a:tableStyleId>
              </a:tblPr>
              <a:tblGrid>
                <a:gridCol w="829896">
                  <a:extLst>
                    <a:ext uri="{9D8B030D-6E8A-4147-A177-3AD203B41FA5}">
                      <a16:colId xmlns:a16="http://schemas.microsoft.com/office/drawing/2014/main" val="20000"/>
                    </a:ext>
                  </a:extLst>
                </a:gridCol>
                <a:gridCol w="448931">
                  <a:extLst>
                    <a:ext uri="{9D8B030D-6E8A-4147-A177-3AD203B41FA5}">
                      <a16:colId xmlns:a16="http://schemas.microsoft.com/office/drawing/2014/main" val="20001"/>
                    </a:ext>
                  </a:extLst>
                </a:gridCol>
                <a:gridCol w="761047">
                  <a:extLst>
                    <a:ext uri="{9D8B030D-6E8A-4147-A177-3AD203B41FA5}">
                      <a16:colId xmlns:a16="http://schemas.microsoft.com/office/drawing/2014/main" val="20002"/>
                    </a:ext>
                  </a:extLst>
                </a:gridCol>
                <a:gridCol w="671243">
                  <a:extLst>
                    <a:ext uri="{9D8B030D-6E8A-4147-A177-3AD203B41FA5}">
                      <a16:colId xmlns:a16="http://schemas.microsoft.com/office/drawing/2014/main" val="20003"/>
                    </a:ext>
                  </a:extLst>
                </a:gridCol>
                <a:gridCol w="761047">
                  <a:extLst>
                    <a:ext uri="{9D8B030D-6E8A-4147-A177-3AD203B41FA5}">
                      <a16:colId xmlns:a16="http://schemas.microsoft.com/office/drawing/2014/main" val="20004"/>
                    </a:ext>
                  </a:extLst>
                </a:gridCol>
                <a:gridCol w="671243">
                  <a:extLst>
                    <a:ext uri="{9D8B030D-6E8A-4147-A177-3AD203B41FA5}">
                      <a16:colId xmlns:a16="http://schemas.microsoft.com/office/drawing/2014/main" val="20005"/>
                    </a:ext>
                  </a:extLst>
                </a:gridCol>
                <a:gridCol w="664990">
                  <a:extLst>
                    <a:ext uri="{9D8B030D-6E8A-4147-A177-3AD203B41FA5}">
                      <a16:colId xmlns:a16="http://schemas.microsoft.com/office/drawing/2014/main" val="20006"/>
                    </a:ext>
                  </a:extLst>
                </a:gridCol>
                <a:gridCol w="664990">
                  <a:extLst>
                    <a:ext uri="{9D8B030D-6E8A-4147-A177-3AD203B41FA5}">
                      <a16:colId xmlns:a16="http://schemas.microsoft.com/office/drawing/2014/main" val="20007"/>
                    </a:ext>
                  </a:extLst>
                </a:gridCol>
                <a:gridCol w="511531">
                  <a:extLst>
                    <a:ext uri="{9D8B030D-6E8A-4147-A177-3AD203B41FA5}">
                      <a16:colId xmlns:a16="http://schemas.microsoft.com/office/drawing/2014/main" val="20008"/>
                    </a:ext>
                  </a:extLst>
                </a:gridCol>
                <a:gridCol w="511531">
                  <a:extLst>
                    <a:ext uri="{9D8B030D-6E8A-4147-A177-3AD203B41FA5}">
                      <a16:colId xmlns:a16="http://schemas.microsoft.com/office/drawing/2014/main" val="20009"/>
                    </a:ext>
                  </a:extLst>
                </a:gridCol>
                <a:gridCol w="664990">
                  <a:extLst>
                    <a:ext uri="{9D8B030D-6E8A-4147-A177-3AD203B41FA5}">
                      <a16:colId xmlns:a16="http://schemas.microsoft.com/office/drawing/2014/main" val="20010"/>
                    </a:ext>
                  </a:extLst>
                </a:gridCol>
                <a:gridCol w="664990">
                  <a:extLst>
                    <a:ext uri="{9D8B030D-6E8A-4147-A177-3AD203B41FA5}">
                      <a16:colId xmlns:a16="http://schemas.microsoft.com/office/drawing/2014/main" val="20011"/>
                    </a:ext>
                  </a:extLst>
                </a:gridCol>
                <a:gridCol w="708323">
                  <a:extLst>
                    <a:ext uri="{9D8B030D-6E8A-4147-A177-3AD203B41FA5}">
                      <a16:colId xmlns:a16="http://schemas.microsoft.com/office/drawing/2014/main" val="20012"/>
                    </a:ext>
                  </a:extLst>
                </a:gridCol>
              </a:tblGrid>
              <a:tr h="89336">
                <a:tc gridSpan="13">
                  <a:txBody>
                    <a:bodyPr/>
                    <a:lstStyle/>
                    <a:p>
                      <a:pPr algn="ctr">
                        <a:lnSpc>
                          <a:spcPct val="115000"/>
                        </a:lnSpc>
                        <a:spcAft>
                          <a:spcPts val="0"/>
                        </a:spcAft>
                      </a:pPr>
                      <a:r>
                        <a:rPr lang="en-US" sz="1600" b="1" dirty="0"/>
                        <a:t>State-wise natural resources statistics </a:t>
                      </a:r>
                      <a:endParaRPr lang="en-IN" sz="1600" b="1" dirty="0">
                        <a:latin typeface="Calibri"/>
                        <a:ea typeface="Calibri"/>
                        <a:cs typeface="Times New Roman"/>
                      </a:endParaRPr>
                    </a:p>
                  </a:txBody>
                  <a:tcPr marL="8271" marR="8271"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89336">
                <a:tc rowSpan="3">
                  <a:txBody>
                    <a:bodyPr/>
                    <a:lstStyle/>
                    <a:p>
                      <a:pPr algn="ctr">
                        <a:lnSpc>
                          <a:spcPct val="115000"/>
                        </a:lnSpc>
                        <a:spcAft>
                          <a:spcPts val="0"/>
                        </a:spcAft>
                      </a:pPr>
                      <a:r>
                        <a:rPr lang="en-US" sz="1200"/>
                        <a:t>State</a:t>
                      </a:r>
                      <a:endParaRPr lang="en-IN" sz="1200">
                        <a:latin typeface="Calibri"/>
                        <a:ea typeface="Calibri"/>
                        <a:cs typeface="Times New Roman"/>
                      </a:endParaRPr>
                    </a:p>
                  </a:txBody>
                  <a:tcPr marL="8271" marR="8271" marT="0" marB="0" anchor="ctr"/>
                </a:tc>
                <a:tc gridSpan="12">
                  <a:txBody>
                    <a:bodyPr/>
                    <a:lstStyle/>
                    <a:p>
                      <a:pPr algn="ctr">
                        <a:lnSpc>
                          <a:spcPct val="115000"/>
                        </a:lnSpc>
                        <a:spcAft>
                          <a:spcPts val="0"/>
                        </a:spcAft>
                      </a:pPr>
                      <a:r>
                        <a:rPr lang="en-US" sz="1200" b="1" dirty="0"/>
                        <a:t>Area in Sq. km.</a:t>
                      </a:r>
                      <a:endParaRPr lang="en-IN" sz="1200" b="1" dirty="0">
                        <a:latin typeface="Calibri"/>
                        <a:ea typeface="Calibri"/>
                        <a:cs typeface="Times New Roman"/>
                      </a:endParaRPr>
                    </a:p>
                  </a:txBody>
                  <a:tcPr marL="8271" marR="8271"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163555">
                <a:tc vMerge="1">
                  <a:txBody>
                    <a:bodyPr/>
                    <a:lstStyle/>
                    <a:p>
                      <a:endParaRPr lang="en-IN"/>
                    </a:p>
                  </a:txBody>
                  <a:tcPr/>
                </a:tc>
                <a:tc rowSpan="2">
                  <a:txBody>
                    <a:bodyPr/>
                    <a:lstStyle/>
                    <a:p>
                      <a:pPr algn="ctr">
                        <a:lnSpc>
                          <a:spcPct val="115000"/>
                        </a:lnSpc>
                        <a:spcAft>
                          <a:spcPts val="0"/>
                        </a:spcAft>
                      </a:pPr>
                      <a:r>
                        <a:rPr lang="en-US" sz="1200"/>
                        <a:t>TGA</a:t>
                      </a:r>
                      <a:endParaRPr lang="en-IN" sz="1200">
                        <a:latin typeface="Calibri"/>
                        <a:ea typeface="Calibri"/>
                        <a:cs typeface="Times New Roman"/>
                      </a:endParaRPr>
                    </a:p>
                  </a:txBody>
                  <a:tcPr marL="8271" marR="8271" marT="0" marB="0" anchor="ctr"/>
                </a:tc>
                <a:tc gridSpan="2">
                  <a:txBody>
                    <a:bodyPr/>
                    <a:lstStyle/>
                    <a:p>
                      <a:pPr algn="ctr">
                        <a:lnSpc>
                          <a:spcPct val="115000"/>
                        </a:lnSpc>
                        <a:spcAft>
                          <a:spcPts val="0"/>
                        </a:spcAft>
                      </a:pPr>
                      <a:r>
                        <a:rPr lang="en-US" sz="1200"/>
                        <a:t>Agriculture</a:t>
                      </a:r>
                      <a:endParaRPr lang="en-IN" sz="1200">
                        <a:latin typeface="Calibri"/>
                        <a:ea typeface="Calibri"/>
                        <a:cs typeface="Times New Roman"/>
                      </a:endParaRPr>
                    </a:p>
                  </a:txBody>
                  <a:tcPr marL="8271" marR="8271" marT="0" marB="0" anchor="ctr"/>
                </a:tc>
                <a:tc hMerge="1">
                  <a:txBody>
                    <a:bodyPr/>
                    <a:lstStyle/>
                    <a:p>
                      <a:endParaRPr lang="en-IN"/>
                    </a:p>
                  </a:txBody>
                  <a:tcPr/>
                </a:tc>
                <a:tc rowSpan="2">
                  <a:txBody>
                    <a:bodyPr/>
                    <a:lstStyle/>
                    <a:p>
                      <a:pPr algn="ctr">
                        <a:lnSpc>
                          <a:spcPct val="115000"/>
                        </a:lnSpc>
                        <a:spcAft>
                          <a:spcPts val="0"/>
                        </a:spcAft>
                      </a:pPr>
                      <a:r>
                        <a:rPr lang="en-US" sz="1200"/>
                        <a:t>Shifting cultivation</a:t>
                      </a:r>
                      <a:endParaRPr lang="en-IN" sz="1200">
                        <a:latin typeface="Calibri"/>
                        <a:ea typeface="Calibri"/>
                        <a:cs typeface="Times New Roman"/>
                      </a:endParaRPr>
                    </a:p>
                  </a:txBody>
                  <a:tcPr marL="8271" marR="8271" marT="0" marB="0" anchor="ctr"/>
                </a:tc>
                <a:tc gridSpan="2">
                  <a:txBody>
                    <a:bodyPr/>
                    <a:lstStyle/>
                    <a:p>
                      <a:pPr algn="ctr">
                        <a:lnSpc>
                          <a:spcPct val="115000"/>
                        </a:lnSpc>
                        <a:spcAft>
                          <a:spcPts val="0"/>
                        </a:spcAft>
                      </a:pPr>
                      <a:r>
                        <a:rPr lang="en-US" sz="1200"/>
                        <a:t>Forest</a:t>
                      </a:r>
                      <a:endParaRPr lang="en-IN" sz="1200">
                        <a:latin typeface="Calibri"/>
                        <a:ea typeface="Calibri"/>
                        <a:cs typeface="Times New Roman"/>
                      </a:endParaRPr>
                    </a:p>
                  </a:txBody>
                  <a:tcPr marL="8271" marR="8271" marT="0" marB="0" anchor="ctr"/>
                </a:tc>
                <a:tc hMerge="1">
                  <a:txBody>
                    <a:bodyPr/>
                    <a:lstStyle/>
                    <a:p>
                      <a:endParaRPr lang="en-IN"/>
                    </a:p>
                  </a:txBody>
                  <a:tcPr/>
                </a:tc>
                <a:tc gridSpan="2">
                  <a:txBody>
                    <a:bodyPr/>
                    <a:lstStyle/>
                    <a:p>
                      <a:pPr algn="ctr">
                        <a:lnSpc>
                          <a:spcPct val="115000"/>
                        </a:lnSpc>
                        <a:spcAft>
                          <a:spcPts val="0"/>
                        </a:spcAft>
                      </a:pPr>
                      <a:r>
                        <a:rPr lang="en-US" sz="1200"/>
                        <a:t>Wastelands</a:t>
                      </a:r>
                      <a:endParaRPr lang="en-IN" sz="1200">
                        <a:latin typeface="Calibri"/>
                        <a:ea typeface="Calibri"/>
                        <a:cs typeface="Times New Roman"/>
                      </a:endParaRPr>
                    </a:p>
                  </a:txBody>
                  <a:tcPr marL="8271" marR="8271" marT="0" marB="0" anchor="ctr"/>
                </a:tc>
                <a:tc hMerge="1">
                  <a:txBody>
                    <a:bodyPr/>
                    <a:lstStyle/>
                    <a:p>
                      <a:endParaRPr lang="en-IN"/>
                    </a:p>
                  </a:txBody>
                  <a:tcPr/>
                </a:tc>
                <a:tc gridSpan="2">
                  <a:txBody>
                    <a:bodyPr/>
                    <a:lstStyle/>
                    <a:p>
                      <a:pPr algn="ctr">
                        <a:lnSpc>
                          <a:spcPct val="115000"/>
                        </a:lnSpc>
                        <a:spcAft>
                          <a:spcPts val="0"/>
                        </a:spcAft>
                      </a:pPr>
                      <a:r>
                        <a:rPr lang="en-US" sz="1200"/>
                        <a:t>Wetlands</a:t>
                      </a:r>
                      <a:endParaRPr lang="en-IN" sz="1200">
                        <a:latin typeface="Calibri"/>
                        <a:ea typeface="Calibri"/>
                        <a:cs typeface="Times New Roman"/>
                      </a:endParaRPr>
                    </a:p>
                  </a:txBody>
                  <a:tcPr marL="8271" marR="8271" marT="0" marB="0" anchor="ctr"/>
                </a:tc>
                <a:tc hMerge="1">
                  <a:txBody>
                    <a:bodyPr/>
                    <a:lstStyle/>
                    <a:p>
                      <a:endParaRPr lang="en-IN"/>
                    </a:p>
                  </a:txBody>
                  <a:tcPr/>
                </a:tc>
                <a:tc gridSpan="2">
                  <a:txBody>
                    <a:bodyPr/>
                    <a:lstStyle/>
                    <a:p>
                      <a:pPr algn="ctr">
                        <a:lnSpc>
                          <a:spcPct val="115000"/>
                        </a:lnSpc>
                        <a:spcAft>
                          <a:spcPts val="0"/>
                        </a:spcAft>
                      </a:pPr>
                      <a:r>
                        <a:rPr lang="en-US" sz="1200"/>
                        <a:t>Land degradation</a:t>
                      </a:r>
                      <a:endParaRPr lang="en-IN" sz="1200">
                        <a:latin typeface="Calibri"/>
                        <a:ea typeface="Calibri"/>
                        <a:cs typeface="Times New Roman"/>
                      </a:endParaRPr>
                    </a:p>
                  </a:txBody>
                  <a:tcPr marL="8271" marR="8271" marT="0" marB="0" anchor="ctr"/>
                </a:tc>
                <a:tc hMerge="1">
                  <a:txBody>
                    <a:bodyPr/>
                    <a:lstStyle/>
                    <a:p>
                      <a:endParaRPr lang="en-IN"/>
                    </a:p>
                  </a:txBody>
                  <a:tcPr/>
                </a:tc>
                <a:extLst>
                  <a:ext uri="{0D108BD9-81ED-4DB2-BD59-A6C34878D82A}">
                    <a16:rowId xmlns:a16="http://schemas.microsoft.com/office/drawing/2014/main" val="10002"/>
                  </a:ext>
                </a:extLst>
              </a:tr>
              <a:tr h="391292">
                <a:tc vMerge="1">
                  <a:txBody>
                    <a:bodyPr/>
                    <a:lstStyle/>
                    <a:p>
                      <a:endParaRPr lang="en-IN"/>
                    </a:p>
                  </a:txBody>
                  <a:tcPr/>
                </a:tc>
                <a:tc vMerge="1">
                  <a:txBody>
                    <a:bodyPr/>
                    <a:lstStyle/>
                    <a:p>
                      <a:endParaRPr lang="en-IN"/>
                    </a:p>
                  </a:txBody>
                  <a:tcPr/>
                </a:tc>
                <a:tc>
                  <a:txBody>
                    <a:bodyPr/>
                    <a:lstStyle/>
                    <a:p>
                      <a:pPr algn="ctr">
                        <a:lnSpc>
                          <a:spcPct val="115000"/>
                        </a:lnSpc>
                        <a:spcAft>
                          <a:spcPts val="0"/>
                        </a:spcAft>
                      </a:pPr>
                      <a:r>
                        <a:rPr lang="en-US" sz="1200"/>
                        <a:t>Total area</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 </a:t>
                      </a:r>
                      <a:endParaRPr lang="en-IN" sz="1200"/>
                    </a:p>
                    <a:p>
                      <a:pPr algn="ctr">
                        <a:lnSpc>
                          <a:spcPct val="115000"/>
                        </a:lnSpc>
                        <a:spcAft>
                          <a:spcPts val="0"/>
                        </a:spcAft>
                      </a:pPr>
                      <a:r>
                        <a:rPr lang="en-US" sz="1200"/>
                        <a:t>TGA</a:t>
                      </a:r>
                      <a:endParaRPr lang="en-IN" sz="1200">
                        <a:latin typeface="Calibri"/>
                        <a:ea typeface="Calibri"/>
                        <a:cs typeface="Times New Roman"/>
                      </a:endParaRPr>
                    </a:p>
                  </a:txBody>
                  <a:tcPr marL="8271" marR="8271" marT="0" marB="0" anchor="ctr"/>
                </a:tc>
                <a:tc vMerge="1">
                  <a:txBody>
                    <a:bodyPr/>
                    <a:lstStyle/>
                    <a:p>
                      <a:endParaRPr lang="en-IN"/>
                    </a:p>
                  </a:txBody>
                  <a:tcPr/>
                </a:tc>
                <a:tc>
                  <a:txBody>
                    <a:bodyPr/>
                    <a:lstStyle/>
                    <a:p>
                      <a:pPr algn="ctr">
                        <a:lnSpc>
                          <a:spcPct val="115000"/>
                        </a:lnSpc>
                        <a:spcAft>
                          <a:spcPts val="0"/>
                        </a:spcAft>
                      </a:pPr>
                      <a:r>
                        <a:rPr lang="en-US" sz="1200"/>
                        <a:t>Total area</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a:t>
                      </a:r>
                      <a:endParaRPr lang="en-IN" sz="1200"/>
                    </a:p>
                    <a:p>
                      <a:pPr algn="ctr">
                        <a:lnSpc>
                          <a:spcPct val="115000"/>
                        </a:lnSpc>
                        <a:spcAft>
                          <a:spcPts val="0"/>
                        </a:spcAft>
                      </a:pPr>
                      <a:r>
                        <a:rPr lang="en-US" sz="1200"/>
                        <a:t>TGA</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Total area</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a:t>
                      </a:r>
                      <a:endParaRPr lang="en-IN" sz="1200"/>
                    </a:p>
                    <a:p>
                      <a:pPr algn="ctr">
                        <a:lnSpc>
                          <a:spcPct val="115000"/>
                        </a:lnSpc>
                        <a:spcAft>
                          <a:spcPts val="0"/>
                        </a:spcAft>
                      </a:pPr>
                      <a:r>
                        <a:rPr lang="en-US" sz="1200"/>
                        <a:t>TGA</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Total area</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a:t>
                      </a:r>
                      <a:endParaRPr lang="en-IN" sz="1200" dirty="0"/>
                    </a:p>
                    <a:p>
                      <a:pPr algn="ctr">
                        <a:lnSpc>
                          <a:spcPct val="115000"/>
                        </a:lnSpc>
                        <a:spcAft>
                          <a:spcPts val="0"/>
                        </a:spcAft>
                      </a:pPr>
                      <a:r>
                        <a:rPr lang="en-US" sz="1200" dirty="0"/>
                        <a:t>TGA</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Total area</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a:t>
                      </a:r>
                      <a:endParaRPr lang="en-IN" sz="1200" dirty="0"/>
                    </a:p>
                    <a:p>
                      <a:pPr algn="ctr">
                        <a:lnSpc>
                          <a:spcPct val="115000"/>
                        </a:lnSpc>
                        <a:spcAft>
                          <a:spcPts val="0"/>
                        </a:spcAft>
                      </a:pPr>
                      <a:r>
                        <a:rPr lang="en-US" sz="1200" dirty="0"/>
                        <a:t>TGA</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03"/>
                  </a:ext>
                </a:extLst>
              </a:tr>
              <a:tr h="178426">
                <a:tc>
                  <a:txBody>
                    <a:bodyPr/>
                    <a:lstStyle/>
                    <a:p>
                      <a:pPr algn="ctr">
                        <a:lnSpc>
                          <a:spcPct val="115000"/>
                        </a:lnSpc>
                        <a:spcAft>
                          <a:spcPts val="0"/>
                        </a:spcAft>
                      </a:pPr>
                      <a:r>
                        <a:rPr lang="en-US" sz="1200"/>
                        <a:t>Arunachal Pradesh</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83743</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2339.32</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2.79</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1413.27</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67410.00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80.50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14895.24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17.79</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4.39</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0.01</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9197.96</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10.98</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04"/>
                  </a:ext>
                </a:extLst>
              </a:tr>
              <a:tr h="163555">
                <a:tc>
                  <a:txBody>
                    <a:bodyPr/>
                    <a:lstStyle/>
                    <a:p>
                      <a:pPr algn="ctr">
                        <a:lnSpc>
                          <a:spcPct val="115000"/>
                        </a:lnSpc>
                        <a:spcAft>
                          <a:spcPts val="0"/>
                        </a:spcAft>
                      </a:pPr>
                      <a:r>
                        <a:rPr lang="en-US" sz="1200"/>
                        <a:t>Assam</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78438</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29086.83</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37.08</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238.57</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27673.00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35.28</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8453.86</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10.78</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1.72</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0.00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7162.47</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9.13</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05"/>
                  </a:ext>
                </a:extLst>
              </a:tr>
              <a:tr h="163555">
                <a:tc>
                  <a:txBody>
                    <a:bodyPr/>
                    <a:lstStyle/>
                    <a:p>
                      <a:pPr algn="ctr">
                        <a:lnSpc>
                          <a:spcPct val="115000"/>
                        </a:lnSpc>
                        <a:spcAft>
                          <a:spcPts val="0"/>
                        </a:spcAft>
                      </a:pPr>
                      <a:r>
                        <a:rPr lang="en-US" sz="1200"/>
                        <a:t>Manipur</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22327</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1685.49</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7.55</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618.93</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17090.00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76.54</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5648.53</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25.30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266.87</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1.20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8368.82</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37.48</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06"/>
                  </a:ext>
                </a:extLst>
              </a:tr>
              <a:tr h="178426">
                <a:tc>
                  <a:txBody>
                    <a:bodyPr/>
                    <a:lstStyle/>
                    <a:p>
                      <a:pPr algn="ctr">
                        <a:lnSpc>
                          <a:spcPct val="115000"/>
                        </a:lnSpc>
                        <a:spcAft>
                          <a:spcPts val="0"/>
                        </a:spcAft>
                      </a:pPr>
                      <a:r>
                        <a:rPr lang="en-US" sz="1200"/>
                        <a:t>Meghalaya</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22429</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2074.88</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9.25</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749.47</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17275.00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77.02</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4127.43</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18.40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62.81</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0.28</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6248.19</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27.86</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07"/>
                  </a:ext>
                </a:extLst>
              </a:tr>
              <a:tr h="163555">
                <a:tc>
                  <a:txBody>
                    <a:bodyPr/>
                    <a:lstStyle/>
                    <a:p>
                      <a:pPr algn="ctr">
                        <a:lnSpc>
                          <a:spcPct val="115000"/>
                        </a:lnSpc>
                        <a:spcAft>
                          <a:spcPts val="0"/>
                        </a:spcAft>
                      </a:pPr>
                      <a:r>
                        <a:rPr lang="en-US" sz="1200"/>
                        <a:t>Mizoram</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22081</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930.44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4.21</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2616.51</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19117.00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86.58</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4958.64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22.46</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00.00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0.00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6501.90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29.45</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08"/>
                  </a:ext>
                </a:extLst>
              </a:tr>
              <a:tr h="163555">
                <a:tc>
                  <a:txBody>
                    <a:bodyPr/>
                    <a:lstStyle/>
                    <a:p>
                      <a:pPr algn="ctr">
                        <a:lnSpc>
                          <a:spcPct val="115000"/>
                        </a:lnSpc>
                        <a:spcAft>
                          <a:spcPts val="0"/>
                        </a:spcAft>
                      </a:pPr>
                      <a:r>
                        <a:rPr lang="en-US" sz="1200"/>
                        <a:t>Nagaland</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16579</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1886.44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11.38</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1461.53</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13318.00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80.33</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4958.64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29.91</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0.04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0.00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7661.24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46.21</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09"/>
                  </a:ext>
                </a:extLst>
              </a:tr>
              <a:tr h="163555">
                <a:tc>
                  <a:txBody>
                    <a:bodyPr/>
                    <a:lstStyle/>
                    <a:p>
                      <a:pPr algn="ctr">
                        <a:lnSpc>
                          <a:spcPct val="115000"/>
                        </a:lnSpc>
                        <a:spcAft>
                          <a:spcPts val="0"/>
                        </a:spcAft>
                      </a:pPr>
                      <a:r>
                        <a:rPr lang="en-US" sz="1200"/>
                        <a:t>Sikkim</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7098</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696.42</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9.81</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00.00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3359.00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47.32</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3273.15</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46.11</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00.00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0.00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780.31</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10.99</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10"/>
                  </a:ext>
                </a:extLst>
              </a:tr>
              <a:tr h="163555">
                <a:tc>
                  <a:txBody>
                    <a:bodyPr/>
                    <a:lstStyle/>
                    <a:p>
                      <a:pPr algn="ctr">
                        <a:lnSpc>
                          <a:spcPct val="115000"/>
                        </a:lnSpc>
                        <a:spcAft>
                          <a:spcPts val="0"/>
                        </a:spcAft>
                      </a:pPr>
                      <a:r>
                        <a:rPr lang="en-US" sz="1200"/>
                        <a:t>Tripura</a:t>
                      </a:r>
                      <a:endParaRPr lang="en-IN" sz="1200">
                        <a:latin typeface="Calibri"/>
                        <a:ea typeface="Calibri"/>
                        <a:cs typeface="Times New Roman"/>
                      </a:endParaRPr>
                    </a:p>
                  </a:txBody>
                  <a:tcPr marL="8271" marR="8271" marT="0" marB="0"/>
                </a:tc>
                <a:tc>
                  <a:txBody>
                    <a:bodyPr/>
                    <a:lstStyle/>
                    <a:p>
                      <a:pPr algn="ctr">
                        <a:lnSpc>
                          <a:spcPct val="115000"/>
                        </a:lnSpc>
                        <a:spcAft>
                          <a:spcPts val="0"/>
                        </a:spcAft>
                      </a:pPr>
                      <a:r>
                        <a:rPr lang="en-US" sz="1200" dirty="0"/>
                        <a:t>10486</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1857.06</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17.71</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252.97</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7977.00</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76.07</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964.64</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9.20</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07.68</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a:t>0.07</a:t>
                      </a:r>
                      <a:endParaRPr lang="en-IN" sz="120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1030.53</a:t>
                      </a:r>
                      <a:endParaRPr lang="en-IN" sz="1200" dirty="0">
                        <a:latin typeface="Calibri"/>
                        <a:ea typeface="Calibri"/>
                        <a:cs typeface="Times New Roman"/>
                      </a:endParaRPr>
                    </a:p>
                  </a:txBody>
                  <a:tcPr marL="8271" marR="8271" marT="0" marB="0" anchor="ctr"/>
                </a:tc>
                <a:tc>
                  <a:txBody>
                    <a:bodyPr/>
                    <a:lstStyle/>
                    <a:p>
                      <a:pPr algn="ctr">
                        <a:lnSpc>
                          <a:spcPct val="115000"/>
                        </a:lnSpc>
                        <a:spcAft>
                          <a:spcPts val="0"/>
                        </a:spcAft>
                      </a:pPr>
                      <a:r>
                        <a:rPr lang="en-US" sz="1200" dirty="0"/>
                        <a:t>9.83</a:t>
                      </a:r>
                      <a:endParaRPr lang="en-IN" sz="1200" dirty="0">
                        <a:latin typeface="Calibri"/>
                        <a:ea typeface="Calibri"/>
                        <a:cs typeface="Times New Roman"/>
                      </a:endParaRPr>
                    </a:p>
                  </a:txBody>
                  <a:tcPr marL="8271" marR="8271" marT="0" marB="0" anchor="ctr"/>
                </a:tc>
                <a:extLst>
                  <a:ext uri="{0D108BD9-81ED-4DB2-BD59-A6C34878D82A}">
                    <a16:rowId xmlns:a16="http://schemas.microsoft.com/office/drawing/2014/main" val="10011"/>
                  </a:ext>
                </a:extLst>
              </a:tr>
              <a:tr h="163555">
                <a:tc>
                  <a:txBody>
                    <a:bodyPr/>
                    <a:lstStyle/>
                    <a:p>
                      <a:pPr algn="ctr">
                        <a:lnSpc>
                          <a:spcPct val="115000"/>
                        </a:lnSpc>
                        <a:spcAft>
                          <a:spcPts val="0"/>
                        </a:spcAft>
                      </a:pPr>
                      <a:endParaRPr lang="en-IN" sz="1200">
                        <a:latin typeface="Calibri"/>
                        <a:ea typeface="Calibri"/>
                        <a:cs typeface="Times New Roman"/>
                      </a:endParaRPr>
                    </a:p>
                  </a:txBody>
                  <a:tcPr marL="8271" marR="8271" marT="0" marB="0"/>
                </a:tc>
                <a:tc>
                  <a:txBody>
                    <a:bodyPr/>
                    <a:lstStyle/>
                    <a:p>
                      <a:pPr algn="ctr" defTabSz="457200">
                        <a:lnSpc>
                          <a:spcPct val="115000"/>
                        </a:lnSpc>
                        <a:spcBef>
                          <a:spcPts val="600"/>
                        </a:spcBef>
                        <a:spcAft>
                          <a:spcPts val="0"/>
                        </a:spcAft>
                      </a:pPr>
                      <a:r>
                        <a:rPr lang="en-IN" sz="1200" dirty="0">
                          <a:solidFill>
                            <a:schemeClr val="tx1"/>
                          </a:solidFill>
                          <a:latin typeface="+mn-lt"/>
                          <a:ea typeface="+mn-ea"/>
                          <a:cs typeface="+mn-cs"/>
                          <a:sym typeface="Calibri"/>
                        </a:rPr>
                        <a:t>263181</a:t>
                      </a:r>
                    </a:p>
                  </a:txBody>
                  <a:tcPr marL="8271" marR="8271" marT="0" marB="0" anchor="ctr"/>
                </a:tc>
                <a:tc>
                  <a:txBody>
                    <a:bodyPr/>
                    <a:lstStyle/>
                    <a:p>
                      <a:pPr algn="ctr" defTabSz="457200" fontAlgn="b">
                        <a:lnSpc>
                          <a:spcPct val="115000"/>
                        </a:lnSpc>
                        <a:spcBef>
                          <a:spcPts val="600"/>
                        </a:spcBef>
                        <a:spcAft>
                          <a:spcPts val="0"/>
                        </a:spcAft>
                      </a:pPr>
                      <a:r>
                        <a:rPr lang="en-US" sz="1200" dirty="0">
                          <a:solidFill>
                            <a:schemeClr val="tx1"/>
                          </a:solidFill>
                          <a:latin typeface="+mn-lt"/>
                          <a:ea typeface="+mn-ea"/>
                          <a:cs typeface="+mn-cs"/>
                          <a:sym typeface="Calibri"/>
                        </a:rPr>
                        <a:t>40556.88</a:t>
                      </a:r>
                    </a:p>
                  </a:txBody>
                  <a:tcPr marL="3810" marR="3810" marT="3810" marB="0" anchor="b"/>
                </a:tc>
                <a:tc>
                  <a:txBody>
                    <a:bodyPr/>
                    <a:lstStyle/>
                    <a:p>
                      <a:pPr algn="ctr" defTabSz="457200">
                        <a:lnSpc>
                          <a:spcPct val="115000"/>
                        </a:lnSpc>
                        <a:spcBef>
                          <a:spcPts val="600"/>
                        </a:spcBef>
                        <a:spcAft>
                          <a:spcPts val="0"/>
                        </a:spcAft>
                      </a:pPr>
                      <a:r>
                        <a:rPr lang="en-IN" sz="1200" dirty="0">
                          <a:solidFill>
                            <a:schemeClr val="tx1"/>
                          </a:solidFill>
                          <a:latin typeface="+mn-lt"/>
                          <a:ea typeface="+mn-ea"/>
                          <a:cs typeface="+mn-cs"/>
                          <a:sym typeface="Calibri"/>
                        </a:rPr>
                        <a:t>15.41</a:t>
                      </a:r>
                    </a:p>
                  </a:txBody>
                  <a:tcPr marL="8271" marR="8271" marT="0" marB="0" anchor="ctr"/>
                </a:tc>
                <a:tc>
                  <a:txBody>
                    <a:bodyPr/>
                    <a:lstStyle/>
                    <a:p>
                      <a:pPr algn="ctr" defTabSz="457200" fontAlgn="b">
                        <a:lnSpc>
                          <a:spcPct val="115000"/>
                        </a:lnSpc>
                        <a:spcBef>
                          <a:spcPts val="600"/>
                        </a:spcBef>
                        <a:spcAft>
                          <a:spcPts val="0"/>
                        </a:spcAft>
                      </a:pPr>
                      <a:r>
                        <a:rPr lang="en-US" sz="1200" dirty="0">
                          <a:solidFill>
                            <a:schemeClr val="tx1"/>
                          </a:solidFill>
                          <a:latin typeface="+mn-lt"/>
                          <a:ea typeface="+mn-ea"/>
                          <a:cs typeface="+mn-cs"/>
                          <a:sym typeface="Calibri"/>
                        </a:rPr>
                        <a:t>7351 (2.8%)</a:t>
                      </a:r>
                    </a:p>
                  </a:txBody>
                  <a:tcPr marL="3810" marR="3810" marT="3810" marB="0" anchor="b"/>
                </a:tc>
                <a:tc>
                  <a:txBody>
                    <a:bodyPr/>
                    <a:lstStyle/>
                    <a:p>
                      <a:pPr algn="ctr" defTabSz="457200" fontAlgn="b">
                        <a:lnSpc>
                          <a:spcPct val="115000"/>
                        </a:lnSpc>
                        <a:spcBef>
                          <a:spcPts val="600"/>
                        </a:spcBef>
                        <a:spcAft>
                          <a:spcPts val="0"/>
                        </a:spcAft>
                      </a:pPr>
                      <a:r>
                        <a:rPr lang="en-US" sz="1200" dirty="0">
                          <a:solidFill>
                            <a:schemeClr val="tx1"/>
                          </a:solidFill>
                          <a:latin typeface="+mn-lt"/>
                          <a:ea typeface="+mn-ea"/>
                          <a:cs typeface="+mn-cs"/>
                          <a:sym typeface="Calibri"/>
                        </a:rPr>
                        <a:t>173219</a:t>
                      </a:r>
                    </a:p>
                  </a:txBody>
                  <a:tcPr marL="3810" marR="3810" marT="3810" marB="0" anchor="b"/>
                </a:tc>
                <a:tc>
                  <a:txBody>
                    <a:bodyPr/>
                    <a:lstStyle/>
                    <a:p>
                      <a:pPr algn="ctr" defTabSz="457200">
                        <a:lnSpc>
                          <a:spcPct val="115000"/>
                        </a:lnSpc>
                        <a:spcBef>
                          <a:spcPts val="600"/>
                        </a:spcBef>
                        <a:spcAft>
                          <a:spcPts val="0"/>
                        </a:spcAft>
                      </a:pPr>
                      <a:r>
                        <a:rPr lang="en-IN" sz="1200" dirty="0">
                          <a:solidFill>
                            <a:schemeClr val="tx1"/>
                          </a:solidFill>
                          <a:latin typeface="+mn-lt"/>
                          <a:ea typeface="+mn-ea"/>
                          <a:cs typeface="+mn-cs"/>
                          <a:sym typeface="Calibri"/>
                        </a:rPr>
                        <a:t>65.82</a:t>
                      </a:r>
                    </a:p>
                  </a:txBody>
                  <a:tcPr marL="8271" marR="8271" marT="0" marB="0" anchor="ctr"/>
                </a:tc>
                <a:tc>
                  <a:txBody>
                    <a:bodyPr/>
                    <a:lstStyle/>
                    <a:p>
                      <a:pPr algn="ctr" defTabSz="457200" fontAlgn="b">
                        <a:lnSpc>
                          <a:spcPct val="115000"/>
                        </a:lnSpc>
                        <a:spcBef>
                          <a:spcPts val="600"/>
                        </a:spcBef>
                        <a:spcAft>
                          <a:spcPts val="0"/>
                        </a:spcAft>
                      </a:pPr>
                      <a:r>
                        <a:rPr lang="en-US" sz="1200" dirty="0">
                          <a:solidFill>
                            <a:schemeClr val="tx1"/>
                          </a:solidFill>
                          <a:latin typeface="+mn-lt"/>
                          <a:ea typeface="+mn-ea"/>
                          <a:cs typeface="+mn-cs"/>
                          <a:sym typeface="Calibri"/>
                        </a:rPr>
                        <a:t>47280.13</a:t>
                      </a:r>
                    </a:p>
                  </a:txBody>
                  <a:tcPr marL="3810" marR="3810" marT="3810" marB="0" anchor="b"/>
                </a:tc>
                <a:tc>
                  <a:txBody>
                    <a:bodyPr/>
                    <a:lstStyle/>
                    <a:p>
                      <a:pPr algn="ctr" defTabSz="457200">
                        <a:lnSpc>
                          <a:spcPct val="115000"/>
                        </a:lnSpc>
                        <a:spcBef>
                          <a:spcPts val="600"/>
                        </a:spcBef>
                        <a:spcAft>
                          <a:spcPts val="0"/>
                        </a:spcAft>
                      </a:pPr>
                      <a:r>
                        <a:rPr lang="en-IN" sz="1200" dirty="0">
                          <a:solidFill>
                            <a:schemeClr val="tx1"/>
                          </a:solidFill>
                          <a:latin typeface="+mn-lt"/>
                          <a:ea typeface="+mn-ea"/>
                          <a:cs typeface="+mn-cs"/>
                          <a:sym typeface="Calibri"/>
                        </a:rPr>
                        <a:t>17.96</a:t>
                      </a:r>
                    </a:p>
                  </a:txBody>
                  <a:tcPr marL="8271" marR="8271" marT="0" marB="0" anchor="ctr"/>
                </a:tc>
                <a:tc>
                  <a:txBody>
                    <a:bodyPr/>
                    <a:lstStyle/>
                    <a:p>
                      <a:pPr algn="ctr" defTabSz="457200" fontAlgn="b">
                        <a:lnSpc>
                          <a:spcPct val="115000"/>
                        </a:lnSpc>
                        <a:spcBef>
                          <a:spcPts val="600"/>
                        </a:spcBef>
                        <a:spcAft>
                          <a:spcPts val="0"/>
                        </a:spcAft>
                      </a:pPr>
                      <a:r>
                        <a:rPr lang="en-US" sz="1200" dirty="0">
                          <a:solidFill>
                            <a:schemeClr val="tx1"/>
                          </a:solidFill>
                          <a:latin typeface="+mn-lt"/>
                          <a:ea typeface="+mn-ea"/>
                          <a:cs typeface="+mn-cs"/>
                          <a:sym typeface="Calibri"/>
                        </a:rPr>
                        <a:t>343.51</a:t>
                      </a:r>
                    </a:p>
                  </a:txBody>
                  <a:tcPr marL="3810" marR="3810" marT="3810" marB="0" anchor="b"/>
                </a:tc>
                <a:tc>
                  <a:txBody>
                    <a:bodyPr/>
                    <a:lstStyle/>
                    <a:p>
                      <a:pPr algn="ctr" defTabSz="457200">
                        <a:lnSpc>
                          <a:spcPct val="115000"/>
                        </a:lnSpc>
                        <a:spcBef>
                          <a:spcPts val="600"/>
                        </a:spcBef>
                        <a:spcAft>
                          <a:spcPts val="0"/>
                        </a:spcAft>
                      </a:pPr>
                      <a:r>
                        <a:rPr lang="en-IN" sz="1200" dirty="0">
                          <a:solidFill>
                            <a:schemeClr val="tx1"/>
                          </a:solidFill>
                          <a:latin typeface="+mn-lt"/>
                          <a:ea typeface="+mn-ea"/>
                          <a:cs typeface="+mn-cs"/>
                          <a:sym typeface="Calibri"/>
                        </a:rPr>
                        <a:t>0.0013</a:t>
                      </a:r>
                    </a:p>
                  </a:txBody>
                  <a:tcPr marL="8271" marR="8271" marT="0" marB="0" anchor="ctr"/>
                </a:tc>
                <a:tc>
                  <a:txBody>
                    <a:bodyPr/>
                    <a:lstStyle/>
                    <a:p>
                      <a:pPr algn="ctr" defTabSz="457200" fontAlgn="b">
                        <a:lnSpc>
                          <a:spcPct val="115000"/>
                        </a:lnSpc>
                        <a:spcBef>
                          <a:spcPts val="600"/>
                        </a:spcBef>
                        <a:spcAft>
                          <a:spcPts val="0"/>
                        </a:spcAft>
                      </a:pPr>
                      <a:r>
                        <a:rPr lang="en-US" sz="1200" dirty="0">
                          <a:solidFill>
                            <a:schemeClr val="tx1"/>
                          </a:solidFill>
                          <a:latin typeface="+mn-lt"/>
                          <a:ea typeface="+mn-ea"/>
                          <a:cs typeface="+mn-cs"/>
                          <a:sym typeface="Calibri"/>
                        </a:rPr>
                        <a:t>46951.42</a:t>
                      </a:r>
                    </a:p>
                  </a:txBody>
                  <a:tcPr marL="3810" marR="3810" marT="3810" marB="0" anchor="b"/>
                </a:tc>
                <a:tc>
                  <a:txBody>
                    <a:bodyPr/>
                    <a:lstStyle/>
                    <a:p>
                      <a:pPr algn="ctr" defTabSz="457200">
                        <a:lnSpc>
                          <a:spcPct val="115000"/>
                        </a:lnSpc>
                        <a:spcBef>
                          <a:spcPts val="600"/>
                        </a:spcBef>
                        <a:spcAft>
                          <a:spcPts val="0"/>
                        </a:spcAft>
                      </a:pPr>
                      <a:r>
                        <a:rPr lang="en-IN" sz="1200" dirty="0">
                          <a:solidFill>
                            <a:schemeClr val="tx1"/>
                          </a:solidFill>
                          <a:latin typeface="+mn-lt"/>
                          <a:ea typeface="+mn-ea"/>
                          <a:cs typeface="+mn-cs"/>
                          <a:sym typeface="Calibri"/>
                        </a:rPr>
                        <a:t>17.84</a:t>
                      </a:r>
                    </a:p>
                  </a:txBody>
                  <a:tcPr marL="8271" marR="8271" marT="0" marB="0" anchor="ctr"/>
                </a:tc>
                <a:extLst>
                  <a:ext uri="{0D108BD9-81ED-4DB2-BD59-A6C34878D82A}">
                    <a16:rowId xmlns:a16="http://schemas.microsoft.com/office/drawing/2014/main" val="10012"/>
                  </a:ext>
                </a:extLst>
              </a:tr>
            </a:tbl>
          </a:graphicData>
        </a:graphic>
      </p:graphicFrame>
      <p:sp>
        <p:nvSpPr>
          <p:cNvPr id="15" name="Content Placeholder 8"/>
          <p:cNvSpPr>
            <a:spLocks noGrp="1"/>
          </p:cNvSpPr>
          <p:nvPr>
            <p:ph sz="quarter" idx="11"/>
          </p:nvPr>
        </p:nvSpPr>
        <p:spPr>
          <a:xfrm>
            <a:off x="1857356" y="304800"/>
            <a:ext cx="5800748" cy="533400"/>
          </a:xfrm>
        </p:spPr>
        <p:txBody>
          <a:bodyPr/>
          <a:lstStyle/>
          <a:p>
            <a:r>
              <a:rPr lang="en-IN" sz="3200" b="1" dirty="0">
                <a:solidFill>
                  <a:srgbClr val="FFFFFF"/>
                </a:solidFill>
                <a:ea typeface="Droid Serif"/>
                <a:cs typeface="Droid Serif"/>
                <a:sym typeface="Droid Serif"/>
              </a:rPr>
              <a:t>NR Statistics in </a:t>
            </a:r>
            <a:r>
              <a:rPr lang="en-IN" sz="3200" b="1" dirty="0" err="1">
                <a:solidFill>
                  <a:srgbClr val="FFFFFF"/>
                </a:solidFill>
                <a:ea typeface="Droid Serif"/>
                <a:cs typeface="Droid Serif"/>
                <a:sym typeface="Droid Serif"/>
              </a:rPr>
              <a:t>NER</a:t>
            </a:r>
            <a:r>
              <a:rPr lang="en-IN" sz="3200" b="1" dirty="0">
                <a:solidFill>
                  <a:srgbClr val="FFFFFF"/>
                </a:solidFill>
                <a:ea typeface="Droid Serif"/>
                <a:cs typeface="Droid Serif"/>
                <a:sym typeface="Droid Serif"/>
              </a:rPr>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58563738"/>
              </p:ext>
            </p:extLst>
          </p:nvPr>
        </p:nvGraphicFramePr>
        <p:xfrm>
          <a:off x="500034" y="1340768"/>
          <a:ext cx="8286808" cy="5044440"/>
        </p:xfrm>
        <a:graphic>
          <a:graphicData uri="http://schemas.openxmlformats.org/drawingml/2006/table">
            <a:tbl>
              <a:tblPr firstRow="1" bandRow="1">
                <a:tableStyleId>{E8B1032C-EA38-4F05-BA0D-38AFFFC7BED3}</a:tableStyleId>
              </a:tblPr>
              <a:tblGrid>
                <a:gridCol w="5064160">
                  <a:extLst>
                    <a:ext uri="{9D8B030D-6E8A-4147-A177-3AD203B41FA5}">
                      <a16:colId xmlns:a16="http://schemas.microsoft.com/office/drawing/2014/main" val="20000"/>
                    </a:ext>
                  </a:extLst>
                </a:gridCol>
                <a:gridCol w="3222648">
                  <a:extLst>
                    <a:ext uri="{9D8B030D-6E8A-4147-A177-3AD203B41FA5}">
                      <a16:colId xmlns:a16="http://schemas.microsoft.com/office/drawing/2014/main" val="20001"/>
                    </a:ext>
                  </a:extLst>
                </a:gridCol>
              </a:tblGrid>
              <a:tr h="370840">
                <a:tc>
                  <a:txBody>
                    <a:bodyPr/>
                    <a:lstStyle/>
                    <a:p>
                      <a:pPr algn="l"/>
                      <a:r>
                        <a:rPr lang="en-IN" sz="1600" kern="1200" dirty="0"/>
                        <a:t>State Departments (45</a:t>
                      </a:r>
                      <a:r>
                        <a:rPr lang="en-IN" sz="1600" kern="1200" baseline="0" dirty="0"/>
                        <a:t> </a:t>
                      </a:r>
                      <a:r>
                        <a:rPr lang="en-IN" sz="1600" kern="1200" dirty="0"/>
                        <a:t>+)</a:t>
                      </a:r>
                      <a:endParaRPr lang="en-IN" sz="1600" kern="1200" dirty="0">
                        <a:solidFill>
                          <a:srgbClr val="122346"/>
                        </a:solidFill>
                        <a:latin typeface="Cambria" pitchFamily="18" charset="0"/>
                        <a:ea typeface="+mn-ea"/>
                        <a:cs typeface="+mn-cs"/>
                      </a:endParaRPr>
                    </a:p>
                  </a:txBody>
                  <a:tcPr/>
                </a:tc>
                <a:tc>
                  <a:txBody>
                    <a:bodyPr/>
                    <a:lstStyle/>
                    <a:p>
                      <a:pPr algn="l"/>
                      <a:r>
                        <a:rPr lang="en-IN" sz="1600" kern="1200" dirty="0"/>
                        <a:t>Central Departments/Academia (20 +)</a:t>
                      </a:r>
                      <a:endParaRPr lang="en-IN" sz="1600" kern="1200" dirty="0">
                        <a:solidFill>
                          <a:srgbClr val="122346"/>
                        </a:solidFill>
                        <a:latin typeface="Cambria" pitchFamily="18" charset="0"/>
                        <a:ea typeface="+mn-ea"/>
                        <a:cs typeface="+mn-cs"/>
                      </a:endParaRPr>
                    </a:p>
                  </a:txBody>
                  <a:tcPr>
                    <a:solidFill>
                      <a:schemeClr val="accent3">
                        <a:lumMod val="20000"/>
                        <a:lumOff val="80000"/>
                      </a:schemeClr>
                    </a:solidFill>
                  </a:tcPr>
                </a:tc>
                <a:extLst>
                  <a:ext uri="{0D108BD9-81ED-4DB2-BD59-A6C34878D82A}">
                    <a16:rowId xmlns:a16="http://schemas.microsoft.com/office/drawing/2014/main" val="10000"/>
                  </a:ext>
                </a:extLst>
              </a:tr>
              <a:tr h="4450080">
                <a:tc>
                  <a:txBody>
                    <a:bodyPr/>
                    <a:lstStyle/>
                    <a:p>
                      <a:pPr marL="342900" marR="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n-IN" sz="1600" dirty="0"/>
                        <a:t>SRSAC,</a:t>
                      </a:r>
                      <a:r>
                        <a:rPr lang="en-IN" sz="1600" baseline="0" dirty="0"/>
                        <a:t> </a:t>
                      </a:r>
                      <a:r>
                        <a:rPr lang="en-IN" sz="1600" baseline="0" dirty="0" err="1"/>
                        <a:t>Itanagar</a:t>
                      </a:r>
                      <a:r>
                        <a:rPr lang="en-IN" sz="1600" baseline="0" dirty="0"/>
                        <a:t>, Land Record, Planning, </a:t>
                      </a:r>
                      <a:r>
                        <a:rPr lang="en-IN" sz="1600" baseline="0" dirty="0" err="1"/>
                        <a:t>S&amp;T</a:t>
                      </a:r>
                      <a:r>
                        <a:rPr lang="en-IN" sz="1600" baseline="0" dirty="0"/>
                        <a:t>, O/o </a:t>
                      </a:r>
                      <a:r>
                        <a:rPr lang="en-IN" sz="1600" baseline="0" dirty="0" err="1"/>
                        <a:t>CEO</a:t>
                      </a:r>
                      <a:r>
                        <a:rPr lang="en-IN" sz="1600" baseline="0" dirty="0"/>
                        <a:t>, </a:t>
                      </a:r>
                      <a:r>
                        <a:rPr lang="en-IN" sz="1600" baseline="0" dirty="0" err="1"/>
                        <a:t>Horti</a:t>
                      </a:r>
                      <a:r>
                        <a:rPr lang="en-IN" sz="1600" baseline="0" dirty="0"/>
                        <a:t> Dept, Forest &amp; </a:t>
                      </a:r>
                      <a:r>
                        <a:rPr lang="en-IN" sz="1600" baseline="0" dirty="0" err="1"/>
                        <a:t>Env</a:t>
                      </a:r>
                      <a:r>
                        <a:rPr lang="en-IN" sz="1600" baseline="0" dirty="0"/>
                        <a:t>.- Arunachal Pradesh </a:t>
                      </a:r>
                      <a:endParaRPr lang="en-IN" sz="1600" dirty="0"/>
                    </a:p>
                    <a:p>
                      <a:pPr marL="342900" marR="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n-US" sz="1600" kern="1200" dirty="0"/>
                        <a:t>S&amp;T, Urban Development, Soil &amp; Water Conservation, Irrigation &amp; Flood control, Fishery, SLNA/IWMP, ASDMA, </a:t>
                      </a:r>
                      <a:r>
                        <a:rPr lang="en-US" sz="1600" kern="1200" dirty="0" err="1"/>
                        <a:t>T&amp;D</a:t>
                      </a:r>
                      <a:r>
                        <a:rPr lang="en-US" sz="1600" kern="1200" dirty="0"/>
                        <a:t>, O/O CEO –</a:t>
                      </a:r>
                      <a:r>
                        <a:rPr lang="en-US" sz="1600" kern="1200" baseline="0" dirty="0"/>
                        <a:t> </a:t>
                      </a:r>
                      <a:r>
                        <a:rPr lang="en-US" sz="1600" kern="1200" dirty="0"/>
                        <a:t>Assam</a:t>
                      </a:r>
                      <a:endParaRPr lang="en-IN" sz="1600" kern="1200" dirty="0"/>
                    </a:p>
                    <a:p>
                      <a:pPr marL="342900" indent="-342900" algn="just">
                        <a:buFont typeface="+mj-lt"/>
                        <a:buAutoNum type="arabicPeriod"/>
                      </a:pPr>
                      <a:r>
                        <a:rPr lang="en-IN" sz="1600" dirty="0"/>
                        <a:t>MARSAC, Revenue, R&amp;D/</a:t>
                      </a:r>
                      <a:r>
                        <a:rPr lang="en-IN" sz="1600" dirty="0" err="1"/>
                        <a:t>Panchayatiraj</a:t>
                      </a:r>
                      <a:r>
                        <a:rPr lang="en-IN" sz="1600" dirty="0"/>
                        <a:t>, O/o </a:t>
                      </a:r>
                      <a:r>
                        <a:rPr lang="en-IN" sz="1600" dirty="0" err="1"/>
                        <a:t>CEO</a:t>
                      </a:r>
                      <a:r>
                        <a:rPr lang="en-IN" sz="1600" baseline="0" dirty="0"/>
                        <a:t> – Manipur</a:t>
                      </a:r>
                    </a:p>
                    <a:p>
                      <a:pPr marL="342900" marR="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n-IN" sz="1600" dirty="0"/>
                        <a:t>Election, Soil, MBDA/IWMP, DDMA, Forest, Urban Planning, Agriculture,</a:t>
                      </a:r>
                      <a:r>
                        <a:rPr lang="en-IN" sz="1600" baseline="0" dirty="0"/>
                        <a:t> </a:t>
                      </a:r>
                      <a:r>
                        <a:rPr lang="en-IN" sz="1600" baseline="0" dirty="0" err="1"/>
                        <a:t>MePGCL</a:t>
                      </a:r>
                      <a:r>
                        <a:rPr lang="en-IN" sz="1600" baseline="0" dirty="0"/>
                        <a:t>, Water Resources</a:t>
                      </a:r>
                      <a:r>
                        <a:rPr lang="en-IN" sz="1600" dirty="0"/>
                        <a:t> etc. – Meghalaya</a:t>
                      </a:r>
                    </a:p>
                    <a:p>
                      <a:pPr marL="342900" marR="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n-IN" sz="1600" dirty="0"/>
                        <a:t>MIRSAC,</a:t>
                      </a:r>
                      <a:r>
                        <a:rPr lang="en-IN" sz="1600" baseline="0" dirty="0"/>
                        <a:t> Forest, Planning, O/o </a:t>
                      </a:r>
                      <a:r>
                        <a:rPr lang="en-IN" sz="1600" baseline="0" dirty="0" err="1"/>
                        <a:t>CEO</a:t>
                      </a:r>
                      <a:r>
                        <a:rPr lang="en-IN" sz="1600" baseline="0" dirty="0"/>
                        <a:t> - Mizoram</a:t>
                      </a:r>
                      <a:endParaRPr lang="en-IN" sz="1600" dirty="0"/>
                    </a:p>
                    <a:p>
                      <a:pPr marL="342900" marR="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n-IN" sz="1600" dirty="0"/>
                        <a:t>P&amp;C/NRSGISC, Forest, Urban, O/o</a:t>
                      </a:r>
                      <a:r>
                        <a:rPr lang="en-IN" sz="1600" baseline="0" dirty="0"/>
                        <a:t> </a:t>
                      </a:r>
                      <a:r>
                        <a:rPr lang="en-IN" sz="1600" baseline="0" dirty="0" err="1"/>
                        <a:t>CEO</a:t>
                      </a:r>
                      <a:r>
                        <a:rPr lang="en-IN" sz="1600" dirty="0"/>
                        <a:t>-</a:t>
                      </a:r>
                      <a:r>
                        <a:rPr lang="en-IN" sz="1600" baseline="0" dirty="0"/>
                        <a:t> Nagaland</a:t>
                      </a:r>
                      <a:r>
                        <a:rPr lang="en-IN" sz="1600" dirty="0"/>
                        <a:t> </a:t>
                      </a:r>
                    </a:p>
                    <a:p>
                      <a:pPr marL="342900" indent="-342900" algn="just">
                        <a:buFont typeface="+mj-lt"/>
                        <a:buAutoNum type="arabicPeriod"/>
                      </a:pPr>
                      <a:r>
                        <a:rPr lang="en-IN" sz="1600" dirty="0"/>
                        <a:t>PWD/PMGSY,</a:t>
                      </a:r>
                      <a:r>
                        <a:rPr lang="en-IN" sz="1600" baseline="0" dirty="0"/>
                        <a:t> TSAC, PWD (R), Tourism, O/o </a:t>
                      </a:r>
                      <a:r>
                        <a:rPr lang="en-IN" sz="1600" baseline="0" dirty="0" err="1"/>
                        <a:t>CEO</a:t>
                      </a:r>
                      <a:r>
                        <a:rPr lang="en-IN" sz="1600" baseline="0" dirty="0"/>
                        <a:t>- Tripura</a:t>
                      </a:r>
                      <a:endParaRPr lang="en-IN" sz="1600" dirty="0"/>
                    </a:p>
                    <a:p>
                      <a:pPr marL="342900" indent="-342900" algn="just">
                        <a:buFont typeface="+mj-lt"/>
                        <a:buAutoNum type="arabicPeriod"/>
                      </a:pPr>
                      <a:r>
                        <a:rPr lang="en-US" sz="1600" kern="1200" dirty="0"/>
                        <a:t>S&amp;T,</a:t>
                      </a:r>
                      <a:r>
                        <a:rPr lang="en-US" sz="1600" kern="1200" baseline="0" dirty="0"/>
                        <a:t> Forest, O/o CEO,  – Sikkim</a:t>
                      </a:r>
                      <a:endParaRPr lang="en-IN" sz="1600" b="1" kern="1200" dirty="0">
                        <a:solidFill>
                          <a:srgbClr val="122346"/>
                        </a:solidFill>
                        <a:latin typeface="Cambria" pitchFamily="18" charset="0"/>
                        <a:ea typeface="+mn-ea"/>
                        <a:cs typeface="+mn-cs"/>
                      </a:endParaRPr>
                    </a:p>
                  </a:txBody>
                  <a:tcPr/>
                </a:tc>
                <a:tc>
                  <a:txBody>
                    <a:bodyPr/>
                    <a:lstStyle/>
                    <a:p>
                      <a:pPr marL="342900" indent="-342900" algn="just">
                        <a:lnSpc>
                          <a:spcPct val="115000"/>
                        </a:lnSpc>
                        <a:spcAft>
                          <a:spcPts val="0"/>
                        </a:spcAft>
                        <a:buFont typeface="+mj-lt"/>
                        <a:buAutoNum type="arabicPeriod"/>
                      </a:pPr>
                      <a:r>
                        <a:rPr lang="en-IN" sz="1600" kern="1200" baseline="0" dirty="0" err="1"/>
                        <a:t>MDoNER</a:t>
                      </a:r>
                      <a:endParaRPr lang="en-IN" sz="1600" kern="1200" baseline="0" dirty="0"/>
                    </a:p>
                    <a:p>
                      <a:pPr marL="342900" indent="-342900" algn="just">
                        <a:lnSpc>
                          <a:spcPct val="115000"/>
                        </a:lnSpc>
                        <a:spcAft>
                          <a:spcPts val="0"/>
                        </a:spcAft>
                        <a:buFont typeface="+mj-lt"/>
                        <a:buAutoNum type="arabicPeriod"/>
                      </a:pPr>
                      <a:r>
                        <a:rPr lang="en-IN" sz="1600" kern="1200" baseline="0" dirty="0"/>
                        <a:t>NEC, GOI</a:t>
                      </a:r>
                    </a:p>
                    <a:p>
                      <a:pPr marL="342900" indent="-342900" algn="just">
                        <a:lnSpc>
                          <a:spcPct val="115000"/>
                        </a:lnSpc>
                        <a:spcAft>
                          <a:spcPts val="0"/>
                        </a:spcAft>
                        <a:buFont typeface="+mj-lt"/>
                        <a:buAutoNum type="arabicPeriod"/>
                      </a:pPr>
                      <a:r>
                        <a:rPr lang="en-IN" sz="1600" kern="1200" baseline="0" dirty="0"/>
                        <a:t>ICAR, </a:t>
                      </a:r>
                      <a:r>
                        <a:rPr lang="en-IN" sz="1600" kern="1200" baseline="0" dirty="0" err="1"/>
                        <a:t>Umiam</a:t>
                      </a:r>
                      <a:endParaRPr lang="en-IN" sz="1600" kern="1200" baseline="0" dirty="0"/>
                    </a:p>
                    <a:p>
                      <a:pPr marL="342900" indent="-342900" algn="just">
                        <a:lnSpc>
                          <a:spcPct val="115000"/>
                        </a:lnSpc>
                        <a:spcAft>
                          <a:spcPts val="0"/>
                        </a:spcAft>
                        <a:buFont typeface="+mj-lt"/>
                        <a:buAutoNum type="arabicPeriod"/>
                      </a:pPr>
                      <a:r>
                        <a:rPr lang="en-IN" sz="1600" kern="1200" baseline="0" dirty="0"/>
                        <a:t>Brahmaputra Board</a:t>
                      </a:r>
                    </a:p>
                    <a:p>
                      <a:pPr marL="342900" indent="-342900" algn="just">
                        <a:lnSpc>
                          <a:spcPct val="115000"/>
                        </a:lnSpc>
                        <a:spcAft>
                          <a:spcPts val="0"/>
                        </a:spcAft>
                        <a:buFont typeface="+mj-lt"/>
                        <a:buAutoNum type="arabicPeriod"/>
                      </a:pPr>
                      <a:r>
                        <a:rPr lang="en-IN" sz="1600" kern="1200" baseline="0" dirty="0"/>
                        <a:t>NEHU</a:t>
                      </a:r>
                    </a:p>
                    <a:p>
                      <a:pPr marL="342900" indent="-342900" algn="just">
                        <a:lnSpc>
                          <a:spcPct val="115000"/>
                        </a:lnSpc>
                        <a:spcAft>
                          <a:spcPts val="0"/>
                        </a:spcAft>
                        <a:buFont typeface="+mj-lt"/>
                        <a:buAutoNum type="arabicPeriod"/>
                      </a:pPr>
                      <a:r>
                        <a:rPr lang="en-IN" sz="1600" kern="1200" baseline="0" dirty="0"/>
                        <a:t>RMRC, Assam</a:t>
                      </a:r>
                    </a:p>
                    <a:p>
                      <a:pPr marL="342900" indent="-342900" algn="just">
                        <a:lnSpc>
                          <a:spcPct val="115000"/>
                        </a:lnSpc>
                        <a:spcAft>
                          <a:spcPts val="0"/>
                        </a:spcAft>
                        <a:buFont typeface="+mj-lt"/>
                        <a:buAutoNum type="arabicPeriod"/>
                      </a:pPr>
                      <a:r>
                        <a:rPr lang="en-IN" sz="1600" kern="1200" baseline="0" dirty="0"/>
                        <a:t>CDAC, </a:t>
                      </a:r>
                      <a:r>
                        <a:rPr lang="en-IN" sz="1600" kern="1200" baseline="0" dirty="0" err="1"/>
                        <a:t>Pune</a:t>
                      </a:r>
                      <a:endParaRPr lang="en-IN" sz="1600" kern="1200" baseline="0" dirty="0"/>
                    </a:p>
                    <a:p>
                      <a:pPr marL="342900" indent="-342900" algn="just">
                        <a:lnSpc>
                          <a:spcPct val="115000"/>
                        </a:lnSpc>
                        <a:spcAft>
                          <a:spcPts val="0"/>
                        </a:spcAft>
                        <a:buFont typeface="+mj-lt"/>
                        <a:buAutoNum type="arabicPeriod"/>
                      </a:pPr>
                      <a:r>
                        <a:rPr lang="en-IN" sz="1600" kern="1200" baseline="0" dirty="0"/>
                        <a:t>SIB, GOI</a:t>
                      </a:r>
                    </a:p>
                    <a:p>
                      <a:pPr marL="342900" indent="-342900" algn="just">
                        <a:lnSpc>
                          <a:spcPct val="115000"/>
                        </a:lnSpc>
                        <a:spcAft>
                          <a:spcPts val="0"/>
                        </a:spcAft>
                        <a:buFont typeface="+mj-lt"/>
                        <a:buAutoNum type="arabicPeriod"/>
                      </a:pPr>
                      <a:r>
                        <a:rPr lang="en-IN" sz="1600" kern="1200" baseline="0" dirty="0"/>
                        <a:t>IITG (Civil)</a:t>
                      </a:r>
                    </a:p>
                    <a:p>
                      <a:pPr marL="342900" indent="-342900" algn="just">
                        <a:lnSpc>
                          <a:spcPct val="115000"/>
                        </a:lnSpc>
                        <a:spcAft>
                          <a:spcPts val="0"/>
                        </a:spcAft>
                        <a:buFont typeface="+mj-lt"/>
                        <a:buAutoNum type="arabicPeriod"/>
                      </a:pPr>
                      <a:r>
                        <a:rPr lang="en-IN" sz="1600" kern="1200" baseline="0" dirty="0" err="1"/>
                        <a:t>Dibrugarh</a:t>
                      </a:r>
                      <a:r>
                        <a:rPr lang="en-IN" sz="1600" kern="1200" baseline="0" dirty="0"/>
                        <a:t> University</a:t>
                      </a:r>
                    </a:p>
                    <a:p>
                      <a:pPr marL="342900" indent="-342900" algn="just">
                        <a:lnSpc>
                          <a:spcPct val="115000"/>
                        </a:lnSpc>
                        <a:spcAft>
                          <a:spcPts val="0"/>
                        </a:spcAft>
                        <a:buFont typeface="+mj-lt"/>
                        <a:buAutoNum type="arabicPeriod"/>
                      </a:pPr>
                      <a:r>
                        <a:rPr lang="en-IN" sz="1600" kern="1200" baseline="0" dirty="0" err="1"/>
                        <a:t>Tezpur</a:t>
                      </a:r>
                      <a:r>
                        <a:rPr lang="en-IN" sz="1600" kern="1200" baseline="0" dirty="0"/>
                        <a:t> University</a:t>
                      </a:r>
                    </a:p>
                    <a:p>
                      <a:pPr marL="342900" indent="-342900" algn="just">
                        <a:lnSpc>
                          <a:spcPct val="115000"/>
                        </a:lnSpc>
                        <a:spcAft>
                          <a:spcPts val="0"/>
                        </a:spcAft>
                        <a:buFont typeface="+mj-lt"/>
                        <a:buAutoNum type="arabicPeriod"/>
                      </a:pPr>
                      <a:r>
                        <a:rPr lang="en-IN" sz="1600" kern="1200" baseline="0" dirty="0" err="1"/>
                        <a:t>Gauhati</a:t>
                      </a:r>
                      <a:r>
                        <a:rPr lang="en-IN" sz="1600" kern="1200" baseline="0" dirty="0"/>
                        <a:t> University etc.</a:t>
                      </a:r>
                      <a:endParaRPr lang="en-IN" sz="1600" kern="1200" baseline="0" dirty="0">
                        <a:solidFill>
                          <a:srgbClr val="122346"/>
                        </a:solidFill>
                        <a:latin typeface="Cambria" pitchFamily="18" charset="0"/>
                        <a:ea typeface="+mn-ea"/>
                        <a:cs typeface="+mn-cs"/>
                      </a:endParaRPr>
                    </a:p>
                  </a:txBody>
                  <a:tcPr marL="49530" marR="49530" marT="0" marB="0"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7"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Major End-Users of NESAC: </a:t>
            </a:r>
            <a:r>
              <a:rPr lang="en-IN" sz="2000" b="1" dirty="0">
                <a:solidFill>
                  <a:schemeClr val="tx2">
                    <a:lumMod val="20000"/>
                    <a:lumOff val="80000"/>
                  </a:schemeClr>
                </a:solidFill>
                <a:ea typeface="Droid Serif"/>
                <a:cs typeface="Droid Serif"/>
                <a:sym typeface="Droid Serif"/>
              </a:rPr>
              <a:t>Towards Utilizations of Space Tech inputs</a:t>
            </a:r>
            <a:endParaRPr lang="en-IN" sz="3200" b="1" dirty="0">
              <a:ea typeface="Droid Serif"/>
              <a:cs typeface="Droid Serif"/>
              <a:sym typeface="Droid Serif"/>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Academic Linkages: </a:t>
            </a:r>
            <a:r>
              <a:rPr lang="en-IN" sz="2000" b="1" dirty="0">
                <a:solidFill>
                  <a:schemeClr val="tx2">
                    <a:lumMod val="20000"/>
                    <a:lumOff val="80000"/>
                  </a:schemeClr>
                </a:solidFill>
                <a:ea typeface="Droid Serif"/>
                <a:cs typeface="Droid Serif"/>
                <a:sym typeface="Droid Serif"/>
              </a:rPr>
              <a:t>Research Collaborations </a:t>
            </a:r>
            <a:r>
              <a:rPr lang="en-IN" sz="2000" b="1" dirty="0">
                <a:ea typeface="Droid Serif"/>
                <a:cs typeface="Droid Serif"/>
                <a:sym typeface="Droid Serif"/>
              </a:rPr>
              <a:t> (major achievements)</a:t>
            </a:r>
            <a:endParaRPr lang="en-IN" sz="3200" b="1" dirty="0">
              <a:ea typeface="Droid Serif"/>
              <a:cs typeface="Droid Serif"/>
              <a:sym typeface="Droid Serif"/>
            </a:endParaRPr>
          </a:p>
        </p:txBody>
      </p:sp>
      <p:sp>
        <p:nvSpPr>
          <p:cNvPr id="7" name="Rectangle 6"/>
          <p:cNvSpPr/>
          <p:nvPr/>
        </p:nvSpPr>
        <p:spPr>
          <a:xfrm>
            <a:off x="0" y="1340768"/>
            <a:ext cx="5286380" cy="2800767"/>
          </a:xfrm>
          <a:prstGeom prst="rect">
            <a:avLst/>
          </a:prstGeom>
        </p:spPr>
        <p:txBody>
          <a:bodyPr wrap="square">
            <a:spAutoFit/>
          </a:bodyPr>
          <a:lstStyle/>
          <a:p>
            <a:pPr marL="623888" lvl="2" indent="-447675">
              <a:spcAft>
                <a:spcPct val="20000"/>
              </a:spcAft>
              <a:buFont typeface="Wingdings" pitchFamily="2" charset="2"/>
              <a:buChar char="§"/>
            </a:pPr>
            <a:r>
              <a:rPr lang="en-US" sz="2000" b="1" dirty="0">
                <a:solidFill>
                  <a:srgbClr val="0070C0"/>
                </a:solidFill>
                <a:latin typeface="Lalo"/>
                <a:cs typeface="Arial" charset="0"/>
              </a:rPr>
              <a:t>Short term courses – </a:t>
            </a:r>
            <a:r>
              <a:rPr lang="en-US" sz="2000" dirty="0">
                <a:solidFill>
                  <a:schemeClr val="tx1"/>
                </a:solidFill>
                <a:latin typeface="Lalo"/>
              </a:rPr>
              <a:t>522 participants</a:t>
            </a:r>
          </a:p>
          <a:p>
            <a:pPr marL="623888" lvl="2" indent="-447675">
              <a:spcAft>
                <a:spcPct val="20000"/>
              </a:spcAft>
              <a:buFont typeface="Wingdings" pitchFamily="2" charset="2"/>
              <a:buChar char="§"/>
            </a:pPr>
            <a:r>
              <a:rPr lang="en-US" sz="2000" b="1" dirty="0">
                <a:solidFill>
                  <a:srgbClr val="0070C0"/>
                </a:solidFill>
                <a:latin typeface="Lalo"/>
                <a:cs typeface="Arial" charset="0"/>
              </a:rPr>
              <a:t>Academic interactions </a:t>
            </a:r>
            <a:r>
              <a:rPr lang="en-US" sz="2000" dirty="0">
                <a:solidFill>
                  <a:srgbClr val="0070C0"/>
                </a:solidFill>
                <a:latin typeface="Lalo"/>
                <a:cs typeface="Arial" charset="0"/>
              </a:rPr>
              <a:t>– </a:t>
            </a:r>
            <a:r>
              <a:rPr lang="en-US" sz="2000" dirty="0">
                <a:solidFill>
                  <a:schemeClr val="tx1"/>
                </a:solidFill>
                <a:latin typeface="Lalo"/>
              </a:rPr>
              <a:t>155 participants &amp; 21 Institutions </a:t>
            </a:r>
          </a:p>
          <a:p>
            <a:pPr marL="623888" lvl="2" indent="-447675">
              <a:spcAft>
                <a:spcPct val="20000"/>
              </a:spcAft>
              <a:buFont typeface="Wingdings" pitchFamily="2" charset="2"/>
              <a:buChar char="§"/>
            </a:pPr>
            <a:r>
              <a:rPr lang="en-US" sz="2000" b="1" dirty="0">
                <a:solidFill>
                  <a:srgbClr val="0070C0"/>
                </a:solidFill>
                <a:latin typeface="Lalo"/>
                <a:cs typeface="Arial" charset="0"/>
              </a:rPr>
              <a:t>MoU</a:t>
            </a:r>
            <a:r>
              <a:rPr lang="en-US" sz="2000" dirty="0">
                <a:solidFill>
                  <a:srgbClr val="0070C0"/>
                </a:solidFill>
                <a:latin typeface="Lalo"/>
                <a:cs typeface="Arial" charset="0"/>
              </a:rPr>
              <a:t> - </a:t>
            </a:r>
            <a:r>
              <a:rPr lang="en-US" sz="2000" dirty="0">
                <a:solidFill>
                  <a:schemeClr val="tx1"/>
                </a:solidFill>
                <a:latin typeface="Lalo"/>
                <a:cs typeface="Arial" charset="0"/>
              </a:rPr>
              <a:t>NEHU, USTM, DU, DBU, NIT-M, MIT (AU), </a:t>
            </a:r>
            <a:r>
              <a:rPr lang="en-US" sz="2000" dirty="0" err="1">
                <a:solidFill>
                  <a:schemeClr val="tx1"/>
                </a:solidFill>
                <a:latin typeface="Lalo"/>
                <a:cs typeface="Arial" charset="0"/>
              </a:rPr>
              <a:t>IISc</a:t>
            </a:r>
            <a:r>
              <a:rPr lang="en-US" sz="2000" dirty="0">
                <a:solidFill>
                  <a:schemeClr val="tx1"/>
                </a:solidFill>
                <a:latin typeface="Lalo"/>
                <a:cs typeface="Arial" charset="0"/>
              </a:rPr>
              <a:t> etc.</a:t>
            </a:r>
          </a:p>
          <a:p>
            <a:pPr marL="623888" lvl="2" indent="-447675">
              <a:spcAft>
                <a:spcPct val="20000"/>
              </a:spcAft>
              <a:buFont typeface="Wingdings" pitchFamily="2" charset="2"/>
              <a:buChar char="§"/>
            </a:pPr>
            <a:r>
              <a:rPr lang="en-US" sz="2000" b="1" dirty="0">
                <a:solidFill>
                  <a:srgbClr val="0070C0"/>
                </a:solidFill>
                <a:latin typeface="Lalo"/>
                <a:cs typeface="Arial" charset="0"/>
              </a:rPr>
              <a:t>Collaborations </a:t>
            </a:r>
            <a:r>
              <a:rPr lang="en-US" sz="2000" dirty="0">
                <a:solidFill>
                  <a:srgbClr val="0070C0"/>
                </a:solidFill>
                <a:latin typeface="Lalo"/>
                <a:cs typeface="Arial" charset="0"/>
              </a:rPr>
              <a:t>- </a:t>
            </a:r>
            <a:r>
              <a:rPr lang="en-US" sz="2000" dirty="0">
                <a:solidFill>
                  <a:schemeClr val="tx1"/>
                </a:solidFill>
                <a:latin typeface="Lalo"/>
                <a:cs typeface="Arial" charset="0"/>
              </a:rPr>
              <a:t>ICAR, NEIST, NU, NEC, MDONER, AAU, CSB etc.</a:t>
            </a:r>
          </a:p>
          <a:p>
            <a:pPr marL="623888" lvl="2" indent="-447675">
              <a:spcAft>
                <a:spcPct val="20000"/>
              </a:spcAft>
            </a:pPr>
            <a:r>
              <a:rPr lang="en-US" sz="2000" dirty="0">
                <a:solidFill>
                  <a:schemeClr val="tx1"/>
                </a:solidFill>
                <a:latin typeface="Lalo"/>
                <a:cs typeface="Arial" charset="0"/>
              </a:rPr>
              <a:t> </a:t>
            </a:r>
          </a:p>
        </p:txBody>
      </p:sp>
      <p:sp>
        <p:nvSpPr>
          <p:cNvPr id="9" name="Rectangle 8"/>
          <p:cNvSpPr/>
          <p:nvPr/>
        </p:nvSpPr>
        <p:spPr>
          <a:xfrm>
            <a:off x="714348" y="6257860"/>
            <a:ext cx="3403705" cy="600164"/>
          </a:xfrm>
          <a:prstGeom prst="rect">
            <a:avLst/>
          </a:prstGeom>
        </p:spPr>
        <p:txBody>
          <a:bodyPr wrap="square">
            <a:spAutoFit/>
          </a:bodyPr>
          <a:lstStyle/>
          <a:p>
            <a:pPr algn="just"/>
            <a:r>
              <a:rPr lang="en-IN" sz="1100" dirty="0">
                <a:solidFill>
                  <a:schemeClr val="tx1"/>
                </a:solidFill>
              </a:rPr>
              <a:t>Brainstorming Workshop on Space Science &amp; Technology and its Applications was organized at </a:t>
            </a:r>
            <a:r>
              <a:rPr lang="en-IN" sz="1100" dirty="0" err="1">
                <a:solidFill>
                  <a:schemeClr val="tx1"/>
                </a:solidFill>
              </a:rPr>
              <a:t>Dibrugarh</a:t>
            </a:r>
            <a:r>
              <a:rPr lang="en-IN" sz="1100" dirty="0">
                <a:solidFill>
                  <a:schemeClr val="tx1"/>
                </a:solidFill>
              </a:rPr>
              <a:t> University, Assam on 9 Nov, 2018</a:t>
            </a:r>
          </a:p>
        </p:txBody>
      </p:sp>
      <p:pic>
        <p:nvPicPr>
          <p:cNvPr id="40965" name="Picture 5"/>
          <p:cNvPicPr>
            <a:picLocks noChangeAspect="1" noChangeArrowheads="1"/>
          </p:cNvPicPr>
          <p:nvPr/>
        </p:nvPicPr>
        <p:blipFill>
          <a:blip r:embed="rId2"/>
          <a:srcRect/>
          <a:stretch>
            <a:fillRect/>
          </a:stretch>
        </p:blipFill>
        <p:spPr bwMode="auto">
          <a:xfrm>
            <a:off x="714348" y="4214818"/>
            <a:ext cx="3552825" cy="2038350"/>
          </a:xfrm>
          <a:prstGeom prst="rect">
            <a:avLst/>
          </a:prstGeom>
          <a:noFill/>
          <a:ln w="9525">
            <a:noFill/>
            <a:miter lim="800000"/>
            <a:headEnd/>
            <a:tailEnd/>
          </a:ln>
          <a:effectLst/>
        </p:spPr>
      </p:pic>
      <p:pic>
        <p:nvPicPr>
          <p:cNvPr id="430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9256" y="3929066"/>
            <a:ext cx="3357586" cy="2153411"/>
          </a:xfrm>
          <a:prstGeom prst="rect">
            <a:avLst/>
          </a:prstGeom>
          <a:noFill/>
          <a:ln w="9525">
            <a:noFill/>
            <a:miter lim="800000"/>
            <a:headEnd/>
            <a:tailEnd/>
          </a:ln>
          <a:effectLst/>
        </p:spPr>
      </p:pic>
      <p:sp>
        <p:nvSpPr>
          <p:cNvPr id="10" name="Rectangle 9"/>
          <p:cNvSpPr/>
          <p:nvPr/>
        </p:nvSpPr>
        <p:spPr>
          <a:xfrm>
            <a:off x="5214942" y="6088583"/>
            <a:ext cx="3714776" cy="600164"/>
          </a:xfrm>
          <a:prstGeom prst="rect">
            <a:avLst/>
          </a:prstGeom>
        </p:spPr>
        <p:txBody>
          <a:bodyPr wrap="square">
            <a:spAutoFit/>
          </a:bodyPr>
          <a:lstStyle/>
          <a:p>
            <a:pPr algn="just"/>
            <a:r>
              <a:rPr lang="en-IN" sz="1100" dirty="0">
                <a:solidFill>
                  <a:schemeClr val="tx1"/>
                </a:solidFill>
              </a:rPr>
              <a:t>Shri R.R. </a:t>
            </a:r>
            <a:r>
              <a:rPr lang="en-IN" sz="1100" dirty="0" err="1">
                <a:solidFill>
                  <a:schemeClr val="tx1"/>
                </a:solidFill>
              </a:rPr>
              <a:t>Okhandiar</a:t>
            </a:r>
            <a:r>
              <a:rPr lang="en-IN" sz="1100" dirty="0">
                <a:solidFill>
                  <a:schemeClr val="tx1"/>
                </a:solidFill>
              </a:rPr>
              <a:t>, IFS, Member Secretary, CSB, Bengaluru giving his opening remarks during inauguration function 22-23 Oct, 2018</a:t>
            </a:r>
          </a:p>
        </p:txBody>
      </p:sp>
      <p:pic>
        <p:nvPicPr>
          <p:cNvPr id="430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7818" y="1214422"/>
            <a:ext cx="3629013" cy="2412958"/>
          </a:xfrm>
          <a:prstGeom prst="rect">
            <a:avLst/>
          </a:prstGeom>
          <a:noFill/>
          <a:ln w="9525">
            <a:noFill/>
            <a:miter lim="800000"/>
            <a:headEnd/>
            <a:tailEnd/>
          </a:ln>
          <a:effectLst/>
        </p:spPr>
      </p:pic>
      <p:sp>
        <p:nvSpPr>
          <p:cNvPr id="11" name="Rectangle 10"/>
          <p:cNvSpPr/>
          <p:nvPr/>
        </p:nvSpPr>
        <p:spPr>
          <a:xfrm>
            <a:off x="6286512" y="2857496"/>
            <a:ext cx="1208985" cy="261610"/>
          </a:xfrm>
          <a:prstGeom prst="rect">
            <a:avLst/>
          </a:prstGeom>
        </p:spPr>
        <p:txBody>
          <a:bodyPr wrap="none">
            <a:spAutoFit/>
          </a:bodyPr>
          <a:lstStyle/>
          <a:p>
            <a:r>
              <a:rPr lang="en-IN" sz="1100" dirty="0">
                <a:solidFill>
                  <a:srgbClr val="FFFF00"/>
                </a:solidFill>
              </a:rPr>
              <a:t>5-9 March, 2019</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1"/>
          </p:nvPr>
        </p:nvGraphicFramePr>
        <p:xfrm>
          <a:off x="428596" y="2131708"/>
          <a:ext cx="5286412" cy="3154680"/>
        </p:xfrm>
        <a:graphic>
          <a:graphicData uri="http://schemas.openxmlformats.org/drawingml/2006/table">
            <a:tbl>
              <a:tblPr>
                <a:tableStyleId>{BC89EF96-8CEA-46FF-86C4-4CE0E7609802}</a:tableStyleId>
              </a:tblPr>
              <a:tblGrid>
                <a:gridCol w="3083740">
                  <a:extLst>
                    <a:ext uri="{9D8B030D-6E8A-4147-A177-3AD203B41FA5}">
                      <a16:colId xmlns:a16="http://schemas.microsoft.com/office/drawing/2014/main" val="20000"/>
                    </a:ext>
                  </a:extLst>
                </a:gridCol>
                <a:gridCol w="818135">
                  <a:extLst>
                    <a:ext uri="{9D8B030D-6E8A-4147-A177-3AD203B41FA5}">
                      <a16:colId xmlns:a16="http://schemas.microsoft.com/office/drawing/2014/main" val="20001"/>
                    </a:ext>
                  </a:extLst>
                </a:gridCol>
                <a:gridCol w="755202">
                  <a:extLst>
                    <a:ext uri="{9D8B030D-6E8A-4147-A177-3AD203B41FA5}">
                      <a16:colId xmlns:a16="http://schemas.microsoft.com/office/drawing/2014/main" val="20002"/>
                    </a:ext>
                  </a:extLst>
                </a:gridCol>
                <a:gridCol w="629335">
                  <a:extLst>
                    <a:ext uri="{9D8B030D-6E8A-4147-A177-3AD203B41FA5}">
                      <a16:colId xmlns:a16="http://schemas.microsoft.com/office/drawing/2014/main" val="20003"/>
                    </a:ext>
                  </a:extLst>
                </a:gridCol>
              </a:tblGrid>
              <a:tr h="350520">
                <a:tc rowSpan="2">
                  <a:txBody>
                    <a:bodyPr/>
                    <a:lstStyle/>
                    <a:p>
                      <a:pPr algn="l">
                        <a:lnSpc>
                          <a:spcPct val="115000"/>
                        </a:lnSpc>
                        <a:spcAft>
                          <a:spcPts val="0"/>
                        </a:spcAft>
                      </a:pPr>
                      <a:r>
                        <a:rPr lang="en-IN" sz="2000" b="1" dirty="0"/>
                        <a:t>Training &amp; Outreach activities</a:t>
                      </a:r>
                      <a:endParaRPr lang="en-IN" sz="2000" b="1" dirty="0">
                        <a:latin typeface="Lato"/>
                        <a:ea typeface="Calibri"/>
                        <a:cs typeface="Times New Roman"/>
                      </a:endParaRPr>
                    </a:p>
                  </a:txBody>
                  <a:tcPr marL="22204" marR="22204" marT="0" marB="0">
                    <a:solidFill>
                      <a:schemeClr val="accent6">
                        <a:lumMod val="40000"/>
                        <a:lumOff val="60000"/>
                      </a:schemeClr>
                    </a:solidFill>
                  </a:tcPr>
                </a:tc>
                <a:tc gridSpan="3">
                  <a:txBody>
                    <a:bodyPr/>
                    <a:lstStyle/>
                    <a:p>
                      <a:pPr algn="ctr">
                        <a:lnSpc>
                          <a:spcPct val="115000"/>
                        </a:lnSpc>
                        <a:spcAft>
                          <a:spcPts val="0"/>
                        </a:spcAft>
                      </a:pPr>
                      <a:r>
                        <a:rPr lang="en-IN" sz="2000" b="1" dirty="0" err="1">
                          <a:solidFill>
                            <a:srgbClr val="000000"/>
                          </a:solidFill>
                          <a:latin typeface="Lato"/>
                          <a:ea typeface="Times New Roman"/>
                          <a:cs typeface="Arial"/>
                          <a:sym typeface="Calibri"/>
                        </a:rPr>
                        <a:t>Nos</a:t>
                      </a:r>
                      <a:endParaRPr lang="en-IN" sz="2000" b="1" dirty="0">
                        <a:solidFill>
                          <a:srgbClr val="000000"/>
                        </a:solidFill>
                        <a:latin typeface="Lato"/>
                        <a:ea typeface="Times New Roman"/>
                        <a:cs typeface="Arial"/>
                        <a:sym typeface="Calibri"/>
                      </a:endParaRPr>
                    </a:p>
                  </a:txBody>
                  <a:tcPr marL="22204" marR="22204" marT="0" marB="0">
                    <a:solidFill>
                      <a:schemeClr val="accent6">
                        <a:lumMod val="40000"/>
                        <a:lumOff val="60000"/>
                      </a:schemeClr>
                    </a:solidFill>
                  </a:tcPr>
                </a:tc>
                <a:tc hMerge="1">
                  <a:txBody>
                    <a:bodyPr/>
                    <a:lstStyle/>
                    <a:p>
                      <a:pPr algn="ctr">
                        <a:lnSpc>
                          <a:spcPct val="115000"/>
                        </a:lnSpc>
                        <a:spcAft>
                          <a:spcPts val="0"/>
                        </a:spcAft>
                      </a:pPr>
                      <a:endParaRPr lang="en-IN" sz="2000" b="1" dirty="0">
                        <a:solidFill>
                          <a:srgbClr val="000000"/>
                        </a:solidFill>
                        <a:latin typeface="Lato"/>
                        <a:ea typeface="Times New Roman"/>
                        <a:cs typeface="Arial"/>
                        <a:sym typeface="Calibri"/>
                      </a:endParaRPr>
                    </a:p>
                  </a:txBody>
                  <a:tcPr marL="22204" marR="22204" marT="0" marB="0">
                    <a:solidFill>
                      <a:schemeClr val="accent6">
                        <a:lumMod val="40000"/>
                        <a:lumOff val="60000"/>
                      </a:schemeClr>
                    </a:solidFill>
                  </a:tcPr>
                </a:tc>
                <a:tc hMerge="1">
                  <a:txBody>
                    <a:bodyPr/>
                    <a:lstStyle/>
                    <a:p>
                      <a:pPr algn="ctr">
                        <a:lnSpc>
                          <a:spcPct val="115000"/>
                        </a:lnSpc>
                        <a:spcAft>
                          <a:spcPts val="0"/>
                        </a:spcAft>
                      </a:pPr>
                      <a:endParaRPr lang="en-IN" sz="2000" b="1" dirty="0">
                        <a:solidFill>
                          <a:srgbClr val="000000"/>
                        </a:solidFill>
                        <a:latin typeface="Lato"/>
                        <a:ea typeface="Times New Roman"/>
                        <a:cs typeface="Arial"/>
                        <a:sym typeface="Calibri"/>
                      </a:endParaRPr>
                    </a:p>
                  </a:txBody>
                  <a:tcPr marL="22204" marR="22204" marT="0" marB="0">
                    <a:solidFill>
                      <a:schemeClr val="accent6">
                        <a:lumMod val="40000"/>
                        <a:lumOff val="60000"/>
                      </a:schemeClr>
                    </a:solidFill>
                  </a:tcPr>
                </a:tc>
                <a:extLst>
                  <a:ext uri="{0D108BD9-81ED-4DB2-BD59-A6C34878D82A}">
                    <a16:rowId xmlns:a16="http://schemas.microsoft.com/office/drawing/2014/main" val="10000"/>
                  </a:ext>
                </a:extLst>
              </a:tr>
              <a:tr h="350520">
                <a:tc vMerge="1">
                  <a:txBody>
                    <a:bodyPr/>
                    <a:lstStyle/>
                    <a:p>
                      <a:endParaRPr lang="en-IN"/>
                    </a:p>
                  </a:txBody>
                  <a:tcPr/>
                </a:tc>
                <a:tc>
                  <a:txBody>
                    <a:bodyPr/>
                    <a:lstStyle/>
                    <a:p>
                      <a:pPr algn="ctr">
                        <a:lnSpc>
                          <a:spcPct val="115000"/>
                        </a:lnSpc>
                        <a:spcAft>
                          <a:spcPts val="0"/>
                        </a:spcAft>
                      </a:pPr>
                      <a:r>
                        <a:rPr lang="en-IN" sz="2000" b="0" dirty="0">
                          <a:solidFill>
                            <a:srgbClr val="000000"/>
                          </a:solidFill>
                          <a:latin typeface="Lato"/>
                          <a:ea typeface="Times New Roman"/>
                          <a:cs typeface="Arial"/>
                          <a:sym typeface="Calibri"/>
                        </a:rPr>
                        <a:t>2017</a:t>
                      </a:r>
                    </a:p>
                  </a:txBody>
                  <a:tcPr marL="22204" marR="22204" marT="0" marB="0">
                    <a:solidFill>
                      <a:schemeClr val="accent6">
                        <a:lumMod val="40000"/>
                        <a:lumOff val="60000"/>
                      </a:schemeClr>
                    </a:solidFill>
                  </a:tcPr>
                </a:tc>
                <a:tc>
                  <a:txBody>
                    <a:bodyPr/>
                    <a:lstStyle/>
                    <a:p>
                      <a:r>
                        <a:rPr lang="en-IN" sz="2000" b="0" dirty="0">
                          <a:solidFill>
                            <a:srgbClr val="000000"/>
                          </a:solidFill>
                          <a:latin typeface="Lato"/>
                          <a:ea typeface="Times New Roman"/>
                          <a:cs typeface="Arial"/>
                          <a:sym typeface="Calibri"/>
                        </a:rPr>
                        <a:t>2018</a:t>
                      </a:r>
                    </a:p>
                  </a:txBody>
                  <a:tcPr marL="22204" marR="22204" marT="0" marB="0">
                    <a:solidFill>
                      <a:schemeClr val="accent6">
                        <a:lumMod val="40000"/>
                        <a:lumOff val="60000"/>
                      </a:schemeClr>
                    </a:solidFill>
                  </a:tcPr>
                </a:tc>
                <a:tc>
                  <a:txBody>
                    <a:bodyPr/>
                    <a:lstStyle/>
                    <a:p>
                      <a:r>
                        <a:rPr lang="en-IN" sz="2000" b="0" dirty="0">
                          <a:solidFill>
                            <a:srgbClr val="000000"/>
                          </a:solidFill>
                          <a:latin typeface="Lato"/>
                          <a:ea typeface="Times New Roman"/>
                          <a:cs typeface="Arial"/>
                          <a:sym typeface="Calibri"/>
                        </a:rPr>
                        <a:t>2019</a:t>
                      </a:r>
                    </a:p>
                  </a:txBody>
                  <a:tcPr marL="22204" marR="22204" marT="0" marB="0">
                    <a:solidFill>
                      <a:schemeClr val="accent6">
                        <a:lumMod val="40000"/>
                        <a:lumOff val="60000"/>
                      </a:schemeClr>
                    </a:solidFill>
                  </a:tcPr>
                </a:tc>
                <a:extLst>
                  <a:ext uri="{0D108BD9-81ED-4DB2-BD59-A6C34878D82A}">
                    <a16:rowId xmlns:a16="http://schemas.microsoft.com/office/drawing/2014/main" val="10001"/>
                  </a:ext>
                </a:extLst>
              </a:tr>
              <a:tr h="79443">
                <a:tc>
                  <a:txBody>
                    <a:bodyPr/>
                    <a:lstStyle/>
                    <a:p>
                      <a:pPr algn="l">
                        <a:lnSpc>
                          <a:spcPct val="115000"/>
                        </a:lnSpc>
                        <a:spcAft>
                          <a:spcPts val="0"/>
                        </a:spcAft>
                      </a:pPr>
                      <a:r>
                        <a:rPr lang="en-IN" sz="2000"/>
                        <a:t>1 to 2-days training for Decision Makers</a:t>
                      </a:r>
                      <a:endParaRPr lang="en-IN" sz="2000">
                        <a:latin typeface="Lato"/>
                        <a:ea typeface="Calibri"/>
                        <a:cs typeface="Times New Roman"/>
                      </a:endParaRPr>
                    </a:p>
                  </a:txBody>
                  <a:tcPr marL="22204" marR="22204" marT="0" marB="0"/>
                </a:tc>
                <a:tc>
                  <a:txBody>
                    <a:bodyPr/>
                    <a:lstStyle/>
                    <a:p>
                      <a:pPr algn="ctr">
                        <a:lnSpc>
                          <a:spcPct val="115000"/>
                        </a:lnSpc>
                        <a:spcAft>
                          <a:spcPts val="0"/>
                        </a:spcAft>
                      </a:pPr>
                      <a:r>
                        <a:rPr lang="en-IN" sz="2000" dirty="0">
                          <a:sym typeface="Calibri"/>
                        </a:rPr>
                        <a:t>251</a:t>
                      </a:r>
                      <a:endParaRPr lang="en-IN" sz="2000" dirty="0">
                        <a:solidFill>
                          <a:srgbClr val="000000"/>
                        </a:solidFill>
                        <a:latin typeface="Lato"/>
                        <a:ea typeface="Times New Roman"/>
                        <a:cs typeface="Arial"/>
                        <a:sym typeface="Calibri"/>
                      </a:endParaRPr>
                    </a:p>
                  </a:txBody>
                  <a:tcPr marL="22204" marR="22204" marT="0" marB="0"/>
                </a:tc>
                <a:tc>
                  <a:txBody>
                    <a:bodyPr/>
                    <a:lstStyle/>
                    <a:p>
                      <a:pPr algn="ctr">
                        <a:lnSpc>
                          <a:spcPct val="115000"/>
                        </a:lnSpc>
                        <a:spcAft>
                          <a:spcPts val="0"/>
                        </a:spcAft>
                      </a:pPr>
                      <a:r>
                        <a:rPr lang="en-IN" sz="2000" dirty="0">
                          <a:sym typeface="Calibri"/>
                        </a:rPr>
                        <a:t>300</a:t>
                      </a:r>
                      <a:endParaRPr lang="en-IN" sz="2000" dirty="0">
                        <a:solidFill>
                          <a:srgbClr val="000000"/>
                        </a:solidFill>
                        <a:latin typeface="Lato"/>
                        <a:ea typeface="Times New Roman"/>
                        <a:cs typeface="Arial"/>
                        <a:sym typeface="Calibri"/>
                      </a:endParaRPr>
                    </a:p>
                  </a:txBody>
                  <a:tcPr marL="22204" marR="22204" marT="0" marB="0"/>
                </a:tc>
                <a:tc>
                  <a:txBody>
                    <a:bodyPr/>
                    <a:lstStyle/>
                    <a:p>
                      <a:pPr algn="ctr">
                        <a:lnSpc>
                          <a:spcPct val="115000"/>
                        </a:lnSpc>
                        <a:spcAft>
                          <a:spcPts val="0"/>
                        </a:spcAft>
                      </a:pPr>
                      <a:r>
                        <a:rPr lang="en-IN" sz="2000" dirty="0">
                          <a:solidFill>
                            <a:srgbClr val="000000"/>
                          </a:solidFill>
                          <a:latin typeface="Lato"/>
                          <a:ea typeface="Times New Roman"/>
                          <a:cs typeface="Arial"/>
                          <a:sym typeface="Calibri"/>
                        </a:rPr>
                        <a:t>23</a:t>
                      </a:r>
                    </a:p>
                  </a:txBody>
                  <a:tcPr marL="22204" marR="22204" marT="0" marB="0"/>
                </a:tc>
                <a:extLst>
                  <a:ext uri="{0D108BD9-81ED-4DB2-BD59-A6C34878D82A}">
                    <a16:rowId xmlns:a16="http://schemas.microsoft.com/office/drawing/2014/main" val="10002"/>
                  </a:ext>
                </a:extLst>
              </a:tr>
              <a:tr h="79443">
                <a:tc>
                  <a:txBody>
                    <a:bodyPr/>
                    <a:lstStyle/>
                    <a:p>
                      <a:pPr algn="l">
                        <a:lnSpc>
                          <a:spcPct val="115000"/>
                        </a:lnSpc>
                        <a:spcAft>
                          <a:spcPts val="0"/>
                        </a:spcAft>
                      </a:pPr>
                      <a:r>
                        <a:rPr lang="en-IN" sz="2000" dirty="0"/>
                        <a:t>1 to 2 Weeks training programmes</a:t>
                      </a:r>
                      <a:endParaRPr lang="en-IN" sz="2000" dirty="0">
                        <a:latin typeface="Lato"/>
                        <a:ea typeface="Calibri"/>
                        <a:cs typeface="Times New Roman"/>
                      </a:endParaRPr>
                    </a:p>
                  </a:txBody>
                  <a:tcPr marL="22204" marR="22204" marT="0" marB="0"/>
                </a:tc>
                <a:tc>
                  <a:txBody>
                    <a:bodyPr/>
                    <a:lstStyle/>
                    <a:p>
                      <a:pPr algn="ctr">
                        <a:lnSpc>
                          <a:spcPct val="115000"/>
                        </a:lnSpc>
                        <a:spcAft>
                          <a:spcPts val="0"/>
                        </a:spcAft>
                      </a:pPr>
                      <a:r>
                        <a:rPr lang="en-IN" sz="2000" dirty="0">
                          <a:sym typeface="Calibri"/>
                        </a:rPr>
                        <a:t>160</a:t>
                      </a:r>
                      <a:endParaRPr lang="en-IN" sz="2000" dirty="0">
                        <a:solidFill>
                          <a:srgbClr val="000000"/>
                        </a:solidFill>
                        <a:latin typeface="Lato"/>
                        <a:ea typeface="Times New Roman"/>
                        <a:cs typeface="Arial"/>
                        <a:sym typeface="Calibri"/>
                      </a:endParaRPr>
                    </a:p>
                  </a:txBody>
                  <a:tcPr marL="22204" marR="22204" marT="0" marB="0"/>
                </a:tc>
                <a:tc>
                  <a:txBody>
                    <a:bodyPr/>
                    <a:lstStyle/>
                    <a:p>
                      <a:pPr algn="ctr">
                        <a:lnSpc>
                          <a:spcPct val="115000"/>
                        </a:lnSpc>
                        <a:spcAft>
                          <a:spcPts val="0"/>
                        </a:spcAft>
                      </a:pPr>
                      <a:r>
                        <a:rPr lang="en-IN" sz="2000" dirty="0">
                          <a:sym typeface="Calibri"/>
                        </a:rPr>
                        <a:t>170</a:t>
                      </a:r>
                      <a:endParaRPr lang="en-IN" sz="2000" dirty="0">
                        <a:solidFill>
                          <a:srgbClr val="000000"/>
                        </a:solidFill>
                        <a:latin typeface="Lato"/>
                        <a:ea typeface="Times New Roman"/>
                        <a:cs typeface="Arial"/>
                        <a:sym typeface="Calibri"/>
                      </a:endParaRPr>
                    </a:p>
                  </a:txBody>
                  <a:tcPr marL="22204" marR="22204" marT="0" marB="0"/>
                </a:tc>
                <a:tc>
                  <a:txBody>
                    <a:bodyPr/>
                    <a:lstStyle/>
                    <a:p>
                      <a:pPr algn="ctr">
                        <a:lnSpc>
                          <a:spcPct val="115000"/>
                        </a:lnSpc>
                        <a:spcAft>
                          <a:spcPts val="0"/>
                        </a:spcAft>
                      </a:pPr>
                      <a:r>
                        <a:rPr lang="en-IN" sz="2000" dirty="0">
                          <a:solidFill>
                            <a:srgbClr val="000000"/>
                          </a:solidFill>
                          <a:latin typeface="Lato"/>
                          <a:ea typeface="Times New Roman"/>
                          <a:cs typeface="Arial"/>
                          <a:sym typeface="Calibri"/>
                        </a:rPr>
                        <a:t>--</a:t>
                      </a:r>
                    </a:p>
                  </a:txBody>
                  <a:tcPr marL="22204" marR="22204" marT="0" marB="0"/>
                </a:tc>
                <a:extLst>
                  <a:ext uri="{0D108BD9-81ED-4DB2-BD59-A6C34878D82A}">
                    <a16:rowId xmlns:a16="http://schemas.microsoft.com/office/drawing/2014/main" val="10003"/>
                  </a:ext>
                </a:extLst>
              </a:tr>
              <a:tr h="62419">
                <a:tc>
                  <a:txBody>
                    <a:bodyPr/>
                    <a:lstStyle/>
                    <a:p>
                      <a:pPr algn="l">
                        <a:lnSpc>
                          <a:spcPct val="115000"/>
                        </a:lnSpc>
                        <a:spcAft>
                          <a:spcPts val="0"/>
                        </a:spcAft>
                      </a:pPr>
                      <a:r>
                        <a:rPr lang="en-IN" sz="2000" dirty="0"/>
                        <a:t>Exhibitions / videos / Distance Learning Programme</a:t>
                      </a:r>
                      <a:endParaRPr lang="en-IN" sz="2000" dirty="0">
                        <a:latin typeface="Lato"/>
                        <a:ea typeface="Calibri"/>
                        <a:cs typeface="Times New Roman"/>
                      </a:endParaRPr>
                    </a:p>
                  </a:txBody>
                  <a:tcPr marL="22204" marR="22204" marT="0" marB="0"/>
                </a:tc>
                <a:tc>
                  <a:txBody>
                    <a:bodyPr/>
                    <a:lstStyle/>
                    <a:p>
                      <a:pPr algn="ctr">
                        <a:lnSpc>
                          <a:spcPct val="115000"/>
                        </a:lnSpc>
                        <a:spcAft>
                          <a:spcPts val="0"/>
                        </a:spcAft>
                      </a:pPr>
                      <a:r>
                        <a:rPr lang="en-IN" sz="2000" dirty="0">
                          <a:sym typeface="Calibri"/>
                        </a:rPr>
                        <a:t>9</a:t>
                      </a:r>
                      <a:endParaRPr lang="en-IN" sz="2000" dirty="0">
                        <a:solidFill>
                          <a:srgbClr val="000000"/>
                        </a:solidFill>
                        <a:latin typeface="Lato"/>
                        <a:ea typeface="Times New Roman"/>
                        <a:cs typeface="Arial"/>
                        <a:sym typeface="Calibri"/>
                      </a:endParaRPr>
                    </a:p>
                  </a:txBody>
                  <a:tcPr marL="22204" marR="22204" marT="0" marB="0"/>
                </a:tc>
                <a:tc>
                  <a:txBody>
                    <a:bodyPr/>
                    <a:lstStyle/>
                    <a:p>
                      <a:pPr algn="ctr">
                        <a:lnSpc>
                          <a:spcPct val="115000"/>
                        </a:lnSpc>
                        <a:spcAft>
                          <a:spcPts val="0"/>
                        </a:spcAft>
                      </a:pPr>
                      <a:r>
                        <a:rPr lang="en-IN" sz="2000" dirty="0">
                          <a:sym typeface="Calibri"/>
                        </a:rPr>
                        <a:t>11</a:t>
                      </a:r>
                      <a:endParaRPr lang="en-IN" sz="2000" dirty="0">
                        <a:solidFill>
                          <a:srgbClr val="000000"/>
                        </a:solidFill>
                        <a:latin typeface="Lato"/>
                        <a:ea typeface="Times New Roman"/>
                        <a:cs typeface="Arial"/>
                        <a:sym typeface="Calibri"/>
                      </a:endParaRPr>
                    </a:p>
                  </a:txBody>
                  <a:tcPr marL="22204" marR="22204" marT="0" marB="0"/>
                </a:tc>
                <a:tc>
                  <a:txBody>
                    <a:bodyPr/>
                    <a:lstStyle/>
                    <a:p>
                      <a:pPr algn="ctr">
                        <a:lnSpc>
                          <a:spcPct val="115000"/>
                        </a:lnSpc>
                        <a:spcAft>
                          <a:spcPts val="0"/>
                        </a:spcAft>
                      </a:pPr>
                      <a:r>
                        <a:rPr lang="en-IN" sz="2000" dirty="0">
                          <a:solidFill>
                            <a:srgbClr val="000000"/>
                          </a:solidFill>
                          <a:latin typeface="Lato"/>
                          <a:ea typeface="Times New Roman"/>
                          <a:cs typeface="Arial"/>
                          <a:sym typeface="Calibri"/>
                        </a:rPr>
                        <a:t>1</a:t>
                      </a:r>
                    </a:p>
                  </a:txBody>
                  <a:tcPr marL="22204" marR="22204" marT="0" marB="0"/>
                </a:tc>
                <a:extLst>
                  <a:ext uri="{0D108BD9-81ED-4DB2-BD59-A6C34878D82A}">
                    <a16:rowId xmlns:a16="http://schemas.microsoft.com/office/drawing/2014/main" val="10004"/>
                  </a:ext>
                </a:extLst>
              </a:tr>
            </a:tbl>
          </a:graphicData>
        </a:graphic>
      </p:graphicFrame>
      <p:pic>
        <p:nvPicPr>
          <p:cNvPr id="41985"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15074" y="1284678"/>
            <a:ext cx="2786078" cy="2249500"/>
          </a:xfrm>
          <a:prstGeom prst="rect">
            <a:avLst/>
          </a:prstGeom>
          <a:noFill/>
          <a:ln w="9525">
            <a:noFill/>
            <a:miter lim="800000"/>
            <a:headEnd/>
            <a:tailEnd/>
          </a:ln>
          <a:effectLst/>
        </p:spPr>
      </p:pic>
      <p:sp>
        <p:nvSpPr>
          <p:cNvPr id="6" name="Rectangle 5"/>
          <p:cNvSpPr/>
          <p:nvPr/>
        </p:nvSpPr>
        <p:spPr>
          <a:xfrm>
            <a:off x="6215074" y="3500438"/>
            <a:ext cx="2786082" cy="600164"/>
          </a:xfrm>
          <a:prstGeom prst="rect">
            <a:avLst/>
          </a:prstGeom>
        </p:spPr>
        <p:txBody>
          <a:bodyPr wrap="square">
            <a:spAutoFit/>
          </a:bodyPr>
          <a:lstStyle/>
          <a:p>
            <a:pPr algn="ctr"/>
            <a:r>
              <a:rPr lang="en-IN" sz="1100" dirty="0">
                <a:solidFill>
                  <a:schemeClr val="tx1"/>
                </a:solidFill>
              </a:rPr>
              <a:t>Two days training for Asst. tech. Managers of </a:t>
            </a:r>
            <a:r>
              <a:rPr lang="en-IN" sz="1100" dirty="0" err="1">
                <a:solidFill>
                  <a:schemeClr val="tx1"/>
                </a:solidFill>
              </a:rPr>
              <a:t>MAMETI</a:t>
            </a:r>
            <a:endParaRPr lang="en-IN" sz="1100" dirty="0">
              <a:solidFill>
                <a:schemeClr val="tx1"/>
              </a:solidFill>
            </a:endParaRPr>
          </a:p>
          <a:p>
            <a:pPr algn="ctr"/>
            <a:r>
              <a:rPr lang="en-IN" sz="1100" dirty="0">
                <a:solidFill>
                  <a:schemeClr val="tx1"/>
                </a:solidFill>
              </a:rPr>
              <a:t>7-8 Feb, 2019</a:t>
            </a:r>
          </a:p>
        </p:txBody>
      </p:sp>
      <p:sp>
        <p:nvSpPr>
          <p:cNvPr id="7"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Outreach: </a:t>
            </a:r>
            <a:r>
              <a:rPr lang="en-IN" sz="2000" b="1" dirty="0">
                <a:solidFill>
                  <a:schemeClr val="tx2">
                    <a:lumMod val="20000"/>
                    <a:lumOff val="80000"/>
                  </a:schemeClr>
                </a:solidFill>
                <a:ea typeface="Droid Serif"/>
                <a:cs typeface="Droid Serif"/>
                <a:sym typeface="Droid Serif"/>
              </a:rPr>
              <a:t>Utilization of Space Tech. Applications for Decision makers </a:t>
            </a:r>
            <a:r>
              <a:rPr lang="en-IN" sz="2000" b="1" dirty="0">
                <a:ea typeface="Droid Serif"/>
                <a:cs typeface="Droid Serif"/>
                <a:sym typeface="Droid Serif"/>
              </a:rPr>
              <a:t> </a:t>
            </a:r>
            <a:endParaRPr lang="en-IN" sz="3200" b="1" dirty="0">
              <a:ea typeface="Droid Serif"/>
              <a:cs typeface="Droid Serif"/>
              <a:sym typeface="Droid Serif"/>
            </a:endParaRPr>
          </a:p>
        </p:txBody>
      </p:sp>
      <p:pic>
        <p:nvPicPr>
          <p:cNvPr id="41986" name="Picture 2"/>
          <p:cNvPicPr>
            <a:picLocks noChangeAspect="1" noChangeArrowheads="1"/>
          </p:cNvPicPr>
          <p:nvPr/>
        </p:nvPicPr>
        <p:blipFill>
          <a:blip r:embed="rId3"/>
          <a:srcRect/>
          <a:stretch>
            <a:fillRect/>
          </a:stretch>
        </p:blipFill>
        <p:spPr bwMode="auto">
          <a:xfrm>
            <a:off x="6277720" y="4057134"/>
            <a:ext cx="2767019" cy="2229386"/>
          </a:xfrm>
          <a:prstGeom prst="rect">
            <a:avLst/>
          </a:prstGeom>
          <a:noFill/>
          <a:ln w="9525">
            <a:noFill/>
            <a:miter lim="800000"/>
            <a:headEnd/>
            <a:tailEnd/>
          </a:ln>
          <a:effectLst/>
        </p:spPr>
      </p:pic>
      <p:sp>
        <p:nvSpPr>
          <p:cNvPr id="9" name="Rectangle 8"/>
          <p:cNvSpPr/>
          <p:nvPr/>
        </p:nvSpPr>
        <p:spPr>
          <a:xfrm>
            <a:off x="6357950" y="6257860"/>
            <a:ext cx="2786082" cy="430887"/>
          </a:xfrm>
          <a:prstGeom prst="rect">
            <a:avLst/>
          </a:prstGeom>
        </p:spPr>
        <p:txBody>
          <a:bodyPr wrap="square">
            <a:spAutoFit/>
          </a:bodyPr>
          <a:lstStyle/>
          <a:p>
            <a:pPr algn="ctr"/>
            <a:r>
              <a:rPr lang="en-IN" sz="1100" dirty="0">
                <a:solidFill>
                  <a:schemeClr val="tx1"/>
                </a:solidFill>
              </a:rPr>
              <a:t>Outreach for Forestry Officials, Arunachal Pradesh, 12-16 Nov, 2018</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8"/>
          <p:cNvSpPr txBox="1">
            <a:spLocks/>
          </p:cNvSpPr>
          <p:nvPr/>
        </p:nvSpPr>
        <p:spPr>
          <a:xfrm>
            <a:off x="1857356" y="0"/>
            <a:ext cx="5800748" cy="1142984"/>
          </a:xfrm>
          <a:prstGeom prst="rect">
            <a:avLst/>
          </a:prstGeom>
        </p:spPr>
        <p:txBody>
          <a:bodyPr/>
          <a:lstStyle/>
          <a:p>
            <a:pPr marL="0" marR="0" lvl="0" indent="0" defTabSz="914400" eaLnBrk="1" fontAlgn="auto" latinLnBrk="0" hangingPunct="1">
              <a:lnSpc>
                <a:spcPct val="100000"/>
              </a:lnSpc>
              <a:spcBef>
                <a:spcPts val="500"/>
              </a:spcBef>
              <a:spcAft>
                <a:spcPts val="0"/>
              </a:spcAft>
              <a:buClrTx/>
              <a:buSzPct val="100000"/>
              <a:buFont typeface="Arial"/>
              <a:buNone/>
              <a:tabLst/>
              <a:defRPr/>
            </a:pPr>
            <a:r>
              <a:rPr kumimoji="0" lang="en-IN" sz="3200" b="1" i="0" u="none" strike="noStrike" kern="0" cap="none" spc="0" normalizeH="0" baseline="0" noProof="0" dirty="0">
                <a:ln>
                  <a:noFill/>
                </a:ln>
                <a:solidFill>
                  <a:srgbClr val="FFFFFF"/>
                </a:solidFill>
                <a:effectLst/>
                <a:uLnTx/>
                <a:uFillTx/>
                <a:latin typeface="Proxima Nova Regular"/>
                <a:ea typeface="Droid Serif"/>
                <a:cs typeface="Droid Serif"/>
                <a:sym typeface="Droid Serif"/>
              </a:rPr>
              <a:t>Outreach: </a:t>
            </a:r>
            <a:r>
              <a:rPr kumimoji="0" lang="en-IN" sz="2000" b="1" i="0" u="none" strike="noStrike" kern="0" cap="none" spc="0" normalizeH="0" baseline="0" noProof="0" dirty="0">
                <a:ln>
                  <a:noFill/>
                </a:ln>
                <a:solidFill>
                  <a:schemeClr val="tx2">
                    <a:lumMod val="20000"/>
                    <a:lumOff val="80000"/>
                  </a:schemeClr>
                </a:solidFill>
                <a:effectLst/>
                <a:uLnTx/>
                <a:uFillTx/>
                <a:latin typeface="Proxima Nova Regular"/>
                <a:ea typeface="Droid Serif"/>
                <a:cs typeface="Droid Serif"/>
                <a:sym typeface="Droid Serif"/>
              </a:rPr>
              <a:t>Utilization of Space Tech. Applications Course Conducted</a:t>
            </a:r>
            <a:endParaRPr kumimoji="0" lang="en-IN" sz="3200" b="1" i="0" u="none" strike="noStrike" kern="0" cap="none" spc="0" normalizeH="0" baseline="0" noProof="0" dirty="0">
              <a:ln>
                <a:noFill/>
              </a:ln>
              <a:solidFill>
                <a:schemeClr val="bg1"/>
              </a:solidFill>
              <a:effectLst/>
              <a:uLnTx/>
              <a:uFillTx/>
              <a:latin typeface="Proxima Nova Regular"/>
              <a:ea typeface="Droid Serif"/>
              <a:cs typeface="Droid Serif"/>
              <a:sym typeface="Droid Serif"/>
            </a:endParaRPr>
          </a:p>
        </p:txBody>
      </p:sp>
      <p:sp>
        <p:nvSpPr>
          <p:cNvPr id="4" name="Content Placeholder 3"/>
          <p:cNvSpPr>
            <a:spLocks noGrp="1"/>
          </p:cNvSpPr>
          <p:nvPr>
            <p:ph sz="quarter" idx="10"/>
          </p:nvPr>
        </p:nvSpPr>
        <p:spPr>
          <a:xfrm>
            <a:off x="457200" y="1142984"/>
            <a:ext cx="8153400" cy="58015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buFont typeface="Wingdings" pitchFamily="2" charset="2"/>
              <a:buChar char="q"/>
              <a:defRPr/>
            </a:pPr>
            <a:r>
              <a:rPr lang="en-US" sz="2400" kern="0" dirty="0">
                <a:effectLst>
                  <a:outerShdw blurRad="38100" dist="38100" dir="2700000" algn="tl">
                    <a:srgbClr val="000000">
                      <a:alpha val="43137"/>
                    </a:srgbClr>
                  </a:outerShdw>
                </a:effectLst>
                <a:latin typeface="Arial" pitchFamily="34" charset="0"/>
                <a:cs typeface="Arial" pitchFamily="34" charset="0"/>
              </a:rPr>
              <a:t> </a:t>
            </a:r>
            <a:r>
              <a:rPr lang="en-US" sz="2400" b="1" kern="0" dirty="0">
                <a:latin typeface="Arial" pitchFamily="34" charset="0"/>
                <a:cs typeface="Arial" pitchFamily="34" charset="0"/>
              </a:rPr>
              <a:t>Short Term Courses: </a:t>
            </a:r>
            <a:r>
              <a:rPr lang="en-US" sz="2400" kern="0" dirty="0">
                <a:latin typeface="Arial" pitchFamily="34" charset="0"/>
                <a:cs typeface="Arial" pitchFamily="34" charset="0"/>
              </a:rPr>
              <a:t>77 candidates</a:t>
            </a:r>
          </a:p>
          <a:p>
            <a:pPr marL="1281690" lvl="1" indent="-855663">
              <a:spcBef>
                <a:spcPts val="0"/>
              </a:spcBef>
              <a:buNone/>
              <a:defRPr/>
            </a:pPr>
            <a:r>
              <a:rPr lang="en-US" kern="0" dirty="0">
                <a:latin typeface="Arial" pitchFamily="34" charset="0"/>
                <a:cs typeface="Arial" pitchFamily="34" charset="0"/>
              </a:rPr>
              <a:t>       </a:t>
            </a:r>
            <a:r>
              <a:rPr lang="en-US" sz="1600" kern="0" dirty="0">
                <a:latin typeface="Arial" pitchFamily="34" charset="0"/>
                <a:cs typeface="Arial" pitchFamily="34" charset="0"/>
              </a:rPr>
              <a:t>- Basic Courses on RS&amp;GIS – 47 candidates</a:t>
            </a:r>
          </a:p>
          <a:p>
            <a:pPr marL="855663" indent="-855663" fontAlgn="auto">
              <a:spcBef>
                <a:spcPts val="0"/>
              </a:spcBef>
              <a:spcAft>
                <a:spcPts val="0"/>
              </a:spcAft>
              <a:buNone/>
              <a:defRPr/>
            </a:pPr>
            <a:r>
              <a:rPr lang="en-US" sz="1600" dirty="0"/>
              <a:t>        </a:t>
            </a:r>
            <a:r>
              <a:rPr lang="en-US" sz="1600" kern="0" dirty="0">
                <a:latin typeface="Arial" pitchFamily="34" charset="0"/>
                <a:cs typeface="Arial" pitchFamily="34" charset="0"/>
              </a:rPr>
              <a:t>       	- UAV Remote Sensing – 30 candidates</a:t>
            </a:r>
          </a:p>
          <a:p>
            <a:pPr marL="855663" indent="-855663" fontAlgn="auto">
              <a:spcBef>
                <a:spcPts val="0"/>
              </a:spcBef>
              <a:spcAft>
                <a:spcPts val="0"/>
              </a:spcAft>
              <a:defRPr/>
            </a:pPr>
            <a:endParaRPr lang="en-US" sz="700" kern="0" dirty="0">
              <a:latin typeface="Arial" pitchFamily="34" charset="0"/>
              <a:cs typeface="Arial" pitchFamily="34" charset="0"/>
            </a:endParaRPr>
          </a:p>
          <a:p>
            <a:pPr fontAlgn="auto">
              <a:spcBef>
                <a:spcPts val="0"/>
              </a:spcBef>
              <a:spcAft>
                <a:spcPts val="0"/>
              </a:spcAft>
              <a:buFont typeface="Wingdings" pitchFamily="2" charset="2"/>
              <a:buChar char="q"/>
              <a:defRPr/>
            </a:pPr>
            <a:r>
              <a:rPr lang="en-US" sz="2400" kern="0" dirty="0">
                <a:latin typeface="Arial" pitchFamily="34" charset="0"/>
                <a:cs typeface="Arial" pitchFamily="34" charset="0"/>
              </a:rPr>
              <a:t> Project specific training: </a:t>
            </a:r>
            <a:r>
              <a:rPr lang="en-US" sz="2400" b="1" kern="0" dirty="0">
                <a:latin typeface="Arial" pitchFamily="34" charset="0"/>
                <a:cs typeface="Arial" pitchFamily="34" charset="0"/>
              </a:rPr>
              <a:t>100 officials</a:t>
            </a:r>
          </a:p>
          <a:p>
            <a:pPr marL="855663" indent="-855663" fontAlgn="auto">
              <a:spcBef>
                <a:spcPts val="0"/>
              </a:spcBef>
              <a:spcAft>
                <a:spcPts val="0"/>
              </a:spcAft>
              <a:buNone/>
              <a:defRPr/>
            </a:pPr>
            <a:r>
              <a:rPr lang="en-US" sz="1600" kern="0" dirty="0">
                <a:latin typeface="Arial" pitchFamily="34" charset="0"/>
                <a:cs typeface="Arial" pitchFamily="34" charset="0"/>
              </a:rPr>
              <a:t>               	- AMRUT Capacity Building – 100 officials</a:t>
            </a:r>
          </a:p>
          <a:p>
            <a:pPr marL="855663" indent="-855663" fontAlgn="auto">
              <a:spcBef>
                <a:spcPts val="0"/>
              </a:spcBef>
              <a:spcAft>
                <a:spcPts val="0"/>
              </a:spcAft>
              <a:defRPr/>
            </a:pPr>
            <a:endParaRPr lang="en-IN" sz="1050" kern="0" dirty="0">
              <a:latin typeface="Arial" pitchFamily="34" charset="0"/>
              <a:cs typeface="Arial" pitchFamily="34" charset="0"/>
            </a:endParaRPr>
          </a:p>
          <a:p>
            <a:pPr fontAlgn="auto">
              <a:spcBef>
                <a:spcPts val="0"/>
              </a:spcBef>
              <a:spcAft>
                <a:spcPts val="0"/>
              </a:spcAft>
              <a:buFont typeface="Wingdings" pitchFamily="2" charset="2"/>
              <a:buChar char="q"/>
              <a:defRPr/>
            </a:pPr>
            <a:r>
              <a:rPr lang="en-US" sz="2400" kern="0" dirty="0">
                <a:latin typeface="Arial" pitchFamily="34" charset="0"/>
                <a:cs typeface="Arial" pitchFamily="34" charset="0"/>
              </a:rPr>
              <a:t> </a:t>
            </a:r>
            <a:r>
              <a:rPr lang="en-US" kern="0" dirty="0">
                <a:latin typeface="Arial" pitchFamily="34" charset="0"/>
                <a:cs typeface="Arial" pitchFamily="34" charset="0"/>
              </a:rPr>
              <a:t>Region specific Workshop </a:t>
            </a:r>
            <a:r>
              <a:rPr lang="en-US" sz="2400" kern="0" dirty="0">
                <a:latin typeface="Arial" pitchFamily="34" charset="0"/>
                <a:cs typeface="Arial" pitchFamily="34" charset="0"/>
              </a:rPr>
              <a:t>: </a:t>
            </a:r>
            <a:r>
              <a:rPr lang="en-US" b="1" kern="0" dirty="0">
                <a:latin typeface="Arial" pitchFamily="34" charset="0"/>
                <a:cs typeface="Arial" pitchFamily="34" charset="0"/>
              </a:rPr>
              <a:t>282 participants</a:t>
            </a:r>
            <a:endParaRPr lang="en-US" sz="2400" b="1" kern="0" dirty="0">
              <a:latin typeface="Arial" pitchFamily="34" charset="0"/>
              <a:cs typeface="Arial" pitchFamily="34" charset="0"/>
            </a:endParaRPr>
          </a:p>
          <a:p>
            <a:pPr marL="855663" indent="-855663" fontAlgn="auto">
              <a:spcBef>
                <a:spcPts val="0"/>
              </a:spcBef>
              <a:spcAft>
                <a:spcPts val="0"/>
              </a:spcAft>
              <a:buNone/>
              <a:defRPr/>
            </a:pPr>
            <a:r>
              <a:rPr lang="en-US" sz="1600" kern="0" dirty="0">
                <a:latin typeface="Arial" pitchFamily="34" charset="0"/>
                <a:cs typeface="Arial" pitchFamily="34" charset="0"/>
              </a:rPr>
              <a:t>               	- Training for collection of Data on border villages for Meghalaya -  5</a:t>
            </a:r>
          </a:p>
          <a:p>
            <a:pPr marL="855663" indent="-855663" fontAlgn="auto">
              <a:spcBef>
                <a:spcPts val="0"/>
              </a:spcBef>
              <a:spcAft>
                <a:spcPts val="0"/>
              </a:spcAft>
              <a:buNone/>
              <a:defRPr/>
            </a:pPr>
            <a:r>
              <a:rPr lang="en-US" sz="1600" dirty="0"/>
              <a:t>              </a:t>
            </a:r>
            <a:r>
              <a:rPr lang="en-IN" sz="1600" kern="0" dirty="0">
                <a:latin typeface="Arial" pitchFamily="34" charset="0"/>
                <a:cs typeface="Arial" pitchFamily="34" charset="0"/>
              </a:rPr>
              <a:t> 	- </a:t>
            </a:r>
            <a:r>
              <a:rPr lang="en-US" sz="1600" kern="0" dirty="0">
                <a:latin typeface="Arial" pitchFamily="34" charset="0"/>
                <a:cs typeface="Arial" pitchFamily="34" charset="0"/>
              </a:rPr>
              <a:t>Application of modern tools and technologies for state forest service        </a:t>
            </a:r>
          </a:p>
          <a:p>
            <a:pPr marL="855663" indent="-855663" fontAlgn="auto">
              <a:spcBef>
                <a:spcPts val="0"/>
              </a:spcBef>
              <a:spcAft>
                <a:spcPts val="0"/>
              </a:spcAft>
              <a:buNone/>
              <a:defRPr/>
            </a:pPr>
            <a:r>
              <a:rPr lang="en-US" sz="1600" kern="0" dirty="0">
                <a:latin typeface="Arial" pitchFamily="34" charset="0"/>
                <a:cs typeface="Arial" pitchFamily="34" charset="0"/>
              </a:rPr>
              <a:t>                  officers, </a:t>
            </a:r>
            <a:r>
              <a:rPr lang="en-US" sz="1600" kern="0" dirty="0" err="1">
                <a:latin typeface="Arial" pitchFamily="34" charset="0"/>
                <a:cs typeface="Arial" pitchFamily="34" charset="0"/>
              </a:rPr>
              <a:t>Byrnihat</a:t>
            </a:r>
            <a:r>
              <a:rPr lang="en-US" sz="1600" kern="0" dirty="0">
                <a:latin typeface="Arial" pitchFamily="34" charset="0"/>
                <a:cs typeface="Arial" pitchFamily="34" charset="0"/>
              </a:rPr>
              <a:t> Meghalaya– 29</a:t>
            </a:r>
          </a:p>
          <a:p>
            <a:pPr marL="855663" indent="-855663" fontAlgn="auto">
              <a:spcBef>
                <a:spcPts val="0"/>
              </a:spcBef>
              <a:spcAft>
                <a:spcPts val="0"/>
              </a:spcAft>
              <a:buNone/>
              <a:defRPr/>
            </a:pPr>
            <a:r>
              <a:rPr lang="en-IN" sz="1600" dirty="0"/>
              <a:t>        </a:t>
            </a:r>
            <a:r>
              <a:rPr lang="en-IN" sz="1600" kern="0" dirty="0">
                <a:latin typeface="Arial" pitchFamily="34" charset="0"/>
                <a:cs typeface="Arial" pitchFamily="34" charset="0"/>
              </a:rPr>
              <a:t>       	- </a:t>
            </a:r>
            <a:r>
              <a:rPr lang="en-US" sz="1600" kern="0" dirty="0">
                <a:latin typeface="Arial" pitchFamily="34" charset="0"/>
                <a:cs typeface="Arial" pitchFamily="34" charset="0"/>
              </a:rPr>
              <a:t>Development of CRM Tools in Agriculture and water resources management – 25</a:t>
            </a:r>
          </a:p>
          <a:p>
            <a:pPr marL="855663" indent="-588963" fontAlgn="auto">
              <a:spcBef>
                <a:spcPts val="0"/>
              </a:spcBef>
              <a:spcAft>
                <a:spcPts val="0"/>
              </a:spcAft>
              <a:buNone/>
              <a:defRPr/>
            </a:pPr>
            <a:r>
              <a:rPr lang="en-IN" sz="1600" dirty="0"/>
              <a:t>        </a:t>
            </a:r>
            <a:r>
              <a:rPr lang="en-IN" sz="1600" kern="0" dirty="0">
                <a:latin typeface="Arial" pitchFamily="34" charset="0"/>
                <a:cs typeface="Arial" pitchFamily="34" charset="0"/>
              </a:rPr>
              <a:t> 	- State Meet on promoting Space Technology - 223</a:t>
            </a:r>
            <a:endParaRPr lang="en-US" sz="1600" kern="0" dirty="0">
              <a:latin typeface="Arial" pitchFamily="34" charset="0"/>
              <a:cs typeface="Arial" pitchFamily="34" charset="0"/>
            </a:endParaRPr>
          </a:p>
          <a:p>
            <a:pPr marL="855663" indent="-855663" fontAlgn="auto">
              <a:spcBef>
                <a:spcPts val="0"/>
              </a:spcBef>
              <a:spcAft>
                <a:spcPts val="0"/>
              </a:spcAft>
              <a:defRPr/>
            </a:pPr>
            <a:endParaRPr lang="en-US" sz="1050" kern="0" dirty="0">
              <a:latin typeface="Arial" pitchFamily="34" charset="0"/>
              <a:cs typeface="Arial" pitchFamily="34" charset="0"/>
            </a:endParaRPr>
          </a:p>
          <a:p>
            <a:pPr marL="357188" indent="-357188" fontAlgn="auto">
              <a:spcBef>
                <a:spcPts val="0"/>
              </a:spcBef>
              <a:spcAft>
                <a:spcPts val="0"/>
              </a:spcAft>
              <a:defRPr/>
            </a:pPr>
            <a:endParaRPr lang="en-US" sz="300" kern="0" dirty="0">
              <a:latin typeface="Arial" pitchFamily="34" charset="0"/>
              <a:cs typeface="Arial" pitchFamily="34" charset="0"/>
            </a:endParaRPr>
          </a:p>
          <a:p>
            <a:pPr marL="285750" indent="-285750" fontAlgn="auto">
              <a:spcBef>
                <a:spcPts val="0"/>
              </a:spcBef>
              <a:spcAft>
                <a:spcPts val="0"/>
              </a:spcAft>
              <a:buFont typeface="Wingdings" pitchFamily="2" charset="2"/>
              <a:buChar char="q"/>
              <a:defRPr/>
            </a:pPr>
            <a:r>
              <a:rPr lang="en-IN" sz="2400" kern="0" dirty="0">
                <a:latin typeface="Arial" pitchFamily="34" charset="0"/>
                <a:cs typeface="Arial" pitchFamily="34" charset="0"/>
              </a:rPr>
              <a:t>State Meets Conducted:</a:t>
            </a:r>
            <a:endParaRPr lang="en-IN" sz="1600" dirty="0"/>
          </a:p>
          <a:p>
            <a:pPr marL="285750" indent="-285750" fontAlgn="auto">
              <a:spcBef>
                <a:spcPts val="0"/>
              </a:spcBef>
              <a:spcAft>
                <a:spcPts val="0"/>
              </a:spcAft>
              <a:buNone/>
              <a:defRPr/>
            </a:pPr>
            <a:r>
              <a:rPr lang="en-IN" sz="1600" kern="0" dirty="0">
                <a:latin typeface="Arial" pitchFamily="34" charset="0"/>
                <a:cs typeface="Arial" pitchFamily="34" charset="0"/>
              </a:rPr>
              <a:t>		- Arunachal Pradesh</a:t>
            </a:r>
          </a:p>
          <a:p>
            <a:pPr marL="285750" indent="-285750" fontAlgn="auto">
              <a:spcBef>
                <a:spcPts val="0"/>
              </a:spcBef>
              <a:spcAft>
                <a:spcPts val="0"/>
              </a:spcAft>
              <a:buNone/>
              <a:defRPr/>
            </a:pPr>
            <a:r>
              <a:rPr lang="en-IN" sz="1600" dirty="0"/>
              <a:t>		- Assam</a:t>
            </a:r>
          </a:p>
          <a:p>
            <a:pPr marL="285750" indent="-285750" fontAlgn="auto">
              <a:spcBef>
                <a:spcPts val="0"/>
              </a:spcBef>
              <a:spcAft>
                <a:spcPts val="0"/>
              </a:spcAft>
              <a:buNone/>
              <a:defRPr/>
            </a:pPr>
            <a:r>
              <a:rPr lang="en-IN" sz="1600" dirty="0"/>
              <a:t>		- Manipur</a:t>
            </a:r>
          </a:p>
          <a:p>
            <a:pPr marL="285750" indent="-285750" fontAlgn="auto">
              <a:spcBef>
                <a:spcPts val="0"/>
              </a:spcBef>
              <a:spcAft>
                <a:spcPts val="0"/>
              </a:spcAft>
              <a:buNone/>
              <a:defRPr/>
            </a:pPr>
            <a:r>
              <a:rPr lang="en-IN" sz="1600" dirty="0"/>
              <a:t>		- Meghalaya</a:t>
            </a:r>
          </a:p>
          <a:p>
            <a:pPr marL="285750" indent="-285750" fontAlgn="auto">
              <a:spcBef>
                <a:spcPts val="0"/>
              </a:spcBef>
              <a:spcAft>
                <a:spcPts val="0"/>
              </a:spcAft>
              <a:buNone/>
              <a:defRPr/>
            </a:pPr>
            <a:r>
              <a:rPr lang="en-IN" sz="1600" dirty="0"/>
              <a:t>		- Mizoram</a:t>
            </a:r>
          </a:p>
          <a:p>
            <a:pPr marL="285750" indent="-285750" fontAlgn="auto">
              <a:spcBef>
                <a:spcPts val="0"/>
              </a:spcBef>
              <a:spcAft>
                <a:spcPts val="0"/>
              </a:spcAft>
              <a:buNone/>
              <a:defRPr/>
            </a:pPr>
            <a:r>
              <a:rPr lang="en-IN" sz="1600" dirty="0"/>
              <a:t>		- Nagaland</a:t>
            </a:r>
            <a:endParaRPr lang="en-US" sz="1600" kern="0" dirty="0">
              <a:latin typeface="Arial" pitchFamily="34" charset="0"/>
              <a:cs typeface="Arial"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Expanding Outreach: </a:t>
            </a:r>
            <a:r>
              <a:rPr lang="en-IN" sz="2000" b="1" dirty="0">
                <a:solidFill>
                  <a:schemeClr val="tx2">
                    <a:lumMod val="20000"/>
                    <a:lumOff val="80000"/>
                  </a:schemeClr>
                </a:solidFill>
                <a:ea typeface="Droid Serif"/>
                <a:cs typeface="Droid Serif"/>
                <a:sym typeface="Droid Serif"/>
              </a:rPr>
              <a:t>Existing &amp; Proposed Programme</a:t>
            </a:r>
            <a:endParaRPr lang="en-IN" sz="3200" b="1" dirty="0">
              <a:ea typeface="Droid Serif"/>
              <a:cs typeface="Droid Serif"/>
              <a:sym typeface="Droid Serif"/>
            </a:endParaRPr>
          </a:p>
        </p:txBody>
      </p:sp>
      <p:sp>
        <p:nvSpPr>
          <p:cNvPr id="6" name="Rectangle 5"/>
          <p:cNvSpPr/>
          <p:nvPr/>
        </p:nvSpPr>
        <p:spPr>
          <a:xfrm>
            <a:off x="285720" y="1785926"/>
            <a:ext cx="4071966" cy="4167295"/>
          </a:xfrm>
          <a:prstGeom prst="rect">
            <a:avLst/>
          </a:prstGeom>
          <a:solidFill>
            <a:schemeClr val="accent3">
              <a:lumMod val="20000"/>
              <a:lumOff val="80000"/>
            </a:schemeClr>
          </a:solidFill>
        </p:spPr>
        <p:txBody>
          <a:bodyPr wrap="square">
            <a:spAutoFit/>
          </a:bodyPr>
          <a:lstStyle/>
          <a:p>
            <a:pPr marL="623888" lvl="2" indent="-623888">
              <a:spcAft>
                <a:spcPct val="20000"/>
              </a:spcAft>
            </a:pPr>
            <a:r>
              <a:rPr lang="en-US" sz="2000" b="1" dirty="0">
                <a:solidFill>
                  <a:schemeClr val="accent6">
                    <a:lumMod val="75000"/>
                  </a:schemeClr>
                </a:solidFill>
                <a:latin typeface="Lalo"/>
                <a:cs typeface="Arial" charset="0"/>
              </a:rPr>
              <a:t>Existing Outreach activities</a:t>
            </a:r>
          </a:p>
          <a:p>
            <a:pPr marL="271463" lvl="2" indent="-271463">
              <a:spcAft>
                <a:spcPct val="20000"/>
              </a:spcAft>
              <a:buFont typeface="Wingdings" pitchFamily="2" charset="2"/>
              <a:buChar char="§"/>
            </a:pPr>
            <a:r>
              <a:rPr lang="en-US" sz="2000" b="1" dirty="0">
                <a:solidFill>
                  <a:srgbClr val="0070C0"/>
                </a:solidFill>
                <a:latin typeface="Lalo"/>
                <a:cs typeface="Arial" charset="0"/>
              </a:rPr>
              <a:t>Regular Certificate courses </a:t>
            </a:r>
          </a:p>
          <a:p>
            <a:pPr marL="271463" lvl="2" indent="-271463">
              <a:spcAft>
                <a:spcPct val="20000"/>
              </a:spcAft>
            </a:pPr>
            <a:r>
              <a:rPr lang="en-US" sz="2000" b="1" dirty="0">
                <a:solidFill>
                  <a:srgbClr val="0070C0"/>
                </a:solidFill>
                <a:latin typeface="Lalo"/>
                <a:cs typeface="Arial" charset="0"/>
              </a:rPr>
              <a:t>    </a:t>
            </a:r>
            <a:r>
              <a:rPr lang="en-US" dirty="0">
                <a:solidFill>
                  <a:schemeClr val="tx1"/>
                </a:solidFill>
                <a:latin typeface="Lalo"/>
                <a:cs typeface="Arial" charset="0"/>
              </a:rPr>
              <a:t>2 weeks Basic course (Once in every yr)</a:t>
            </a:r>
          </a:p>
          <a:p>
            <a:pPr marL="271463" lvl="2" indent="-271463">
              <a:spcAft>
                <a:spcPct val="20000"/>
              </a:spcAft>
            </a:pPr>
            <a:r>
              <a:rPr lang="en-US" dirty="0">
                <a:solidFill>
                  <a:schemeClr val="tx1"/>
                </a:solidFill>
                <a:latin typeface="Lalo"/>
                <a:cs typeface="Arial" charset="0"/>
              </a:rPr>
              <a:t>    2 weeks Adv. course (Once in every yr)</a:t>
            </a:r>
          </a:p>
          <a:p>
            <a:pPr marL="271463" lvl="2" indent="-271463">
              <a:spcAft>
                <a:spcPct val="20000"/>
              </a:spcAft>
              <a:buFont typeface="Wingdings" pitchFamily="2" charset="2"/>
              <a:buChar char="§"/>
            </a:pPr>
            <a:r>
              <a:rPr lang="en-US" sz="2000" b="1" dirty="0">
                <a:solidFill>
                  <a:srgbClr val="0070C0"/>
                </a:solidFill>
                <a:latin typeface="Lalo"/>
                <a:cs typeface="Arial" charset="0"/>
              </a:rPr>
              <a:t>Tailor made course</a:t>
            </a:r>
          </a:p>
          <a:p>
            <a:pPr marL="271463" lvl="2" indent="-271463">
              <a:spcAft>
                <a:spcPct val="20000"/>
              </a:spcAft>
            </a:pPr>
            <a:r>
              <a:rPr lang="en-US" sz="2000" b="1" dirty="0">
                <a:solidFill>
                  <a:srgbClr val="0070C0"/>
                </a:solidFill>
                <a:latin typeface="Lalo"/>
                <a:cs typeface="Arial" charset="0"/>
              </a:rPr>
              <a:t>    </a:t>
            </a:r>
            <a:r>
              <a:rPr lang="en-US" dirty="0">
                <a:solidFill>
                  <a:schemeClr val="tx1"/>
                </a:solidFill>
                <a:latin typeface="Lalo"/>
                <a:cs typeface="Arial" charset="0"/>
              </a:rPr>
              <a:t>1-2 weeks for Govt. </a:t>
            </a:r>
            <a:r>
              <a:rPr lang="en-US" dirty="0" err="1">
                <a:solidFill>
                  <a:schemeClr val="tx1"/>
                </a:solidFill>
                <a:latin typeface="Lalo"/>
                <a:cs typeface="Arial" charset="0"/>
              </a:rPr>
              <a:t>Depts</a:t>
            </a:r>
            <a:endParaRPr lang="en-US" dirty="0">
              <a:solidFill>
                <a:schemeClr val="tx1"/>
              </a:solidFill>
              <a:latin typeface="Lalo"/>
              <a:cs typeface="Arial" charset="0"/>
            </a:endParaRPr>
          </a:p>
          <a:p>
            <a:pPr marL="271463" lvl="2" indent="-271463">
              <a:spcAft>
                <a:spcPct val="20000"/>
              </a:spcAft>
            </a:pPr>
            <a:r>
              <a:rPr lang="en-US" b="1" dirty="0">
                <a:solidFill>
                  <a:srgbClr val="0070C0"/>
                </a:solidFill>
                <a:latin typeface="Lalo"/>
                <a:cs typeface="Arial" charset="0"/>
              </a:rPr>
              <a:t>    </a:t>
            </a:r>
            <a:r>
              <a:rPr lang="en-US" dirty="0">
                <a:solidFill>
                  <a:schemeClr val="tx1"/>
                </a:solidFill>
                <a:latin typeface="Lalo"/>
                <a:cs typeface="Arial" charset="0"/>
              </a:rPr>
              <a:t>1-2 weeks for Educational Inst.</a:t>
            </a:r>
            <a:endParaRPr lang="en-US" b="1" dirty="0">
              <a:solidFill>
                <a:srgbClr val="0070C0"/>
              </a:solidFill>
              <a:latin typeface="Lalo"/>
              <a:cs typeface="Arial" charset="0"/>
            </a:endParaRPr>
          </a:p>
          <a:p>
            <a:pPr marL="271463" lvl="2" indent="-271463">
              <a:spcAft>
                <a:spcPct val="20000"/>
              </a:spcAft>
              <a:buFont typeface="Wingdings" pitchFamily="2" charset="2"/>
              <a:buChar char="§"/>
            </a:pPr>
            <a:r>
              <a:rPr lang="en-US" sz="2000" b="1" dirty="0">
                <a:solidFill>
                  <a:srgbClr val="0070C0"/>
                </a:solidFill>
                <a:latin typeface="Lalo"/>
                <a:cs typeface="Arial" charset="0"/>
              </a:rPr>
              <a:t>Encouraging students</a:t>
            </a:r>
          </a:p>
          <a:p>
            <a:pPr marL="271463" lvl="2" indent="-271463">
              <a:spcAft>
                <a:spcPct val="20000"/>
              </a:spcAft>
            </a:pPr>
            <a:r>
              <a:rPr lang="en-US" sz="2000" b="1" dirty="0">
                <a:solidFill>
                  <a:srgbClr val="0070C0"/>
                </a:solidFill>
                <a:latin typeface="Lalo"/>
                <a:cs typeface="Arial" charset="0"/>
              </a:rPr>
              <a:t>    </a:t>
            </a:r>
            <a:r>
              <a:rPr lang="en-US" dirty="0">
                <a:solidFill>
                  <a:schemeClr val="tx1"/>
                </a:solidFill>
                <a:latin typeface="Lalo"/>
                <a:cs typeface="Arial" charset="0"/>
              </a:rPr>
              <a:t>Students internships </a:t>
            </a:r>
          </a:p>
          <a:p>
            <a:pPr marL="271463" lvl="2" indent="-271463">
              <a:spcAft>
                <a:spcPct val="20000"/>
              </a:spcAft>
            </a:pPr>
            <a:r>
              <a:rPr lang="en-US" dirty="0">
                <a:solidFill>
                  <a:schemeClr val="tx1"/>
                </a:solidFill>
                <a:latin typeface="Lalo"/>
                <a:cs typeface="Arial" charset="0"/>
              </a:rPr>
              <a:t>    Students visits  </a:t>
            </a:r>
          </a:p>
        </p:txBody>
      </p:sp>
      <p:sp>
        <p:nvSpPr>
          <p:cNvPr id="8" name="Rectangle 7"/>
          <p:cNvSpPr/>
          <p:nvPr/>
        </p:nvSpPr>
        <p:spPr>
          <a:xfrm>
            <a:off x="4357686" y="1357298"/>
            <a:ext cx="4429156" cy="4979825"/>
          </a:xfrm>
          <a:prstGeom prst="rect">
            <a:avLst/>
          </a:prstGeom>
          <a:solidFill>
            <a:schemeClr val="accent4">
              <a:lumMod val="20000"/>
              <a:lumOff val="80000"/>
            </a:schemeClr>
          </a:solidFill>
        </p:spPr>
        <p:txBody>
          <a:bodyPr wrap="square">
            <a:spAutoFit/>
          </a:bodyPr>
          <a:lstStyle/>
          <a:p>
            <a:pPr marL="623888" lvl="2" indent="-623888">
              <a:spcAft>
                <a:spcPct val="20000"/>
              </a:spcAft>
            </a:pPr>
            <a:r>
              <a:rPr lang="en-US" sz="2000" b="1" dirty="0">
                <a:solidFill>
                  <a:schemeClr val="accent6">
                    <a:lumMod val="75000"/>
                  </a:schemeClr>
                </a:solidFill>
                <a:latin typeface="Lalo"/>
                <a:cs typeface="Arial" charset="0"/>
              </a:rPr>
              <a:t>Proposed Programme</a:t>
            </a:r>
            <a:r>
              <a:rPr lang="en-US" sz="2400" b="1" dirty="0">
                <a:solidFill>
                  <a:schemeClr val="tx1"/>
                </a:solidFill>
                <a:latin typeface="Lalo"/>
                <a:cs typeface="Arial" charset="0"/>
              </a:rPr>
              <a:t>***</a:t>
            </a:r>
            <a:endParaRPr lang="en-US" sz="2000" b="1" dirty="0">
              <a:solidFill>
                <a:schemeClr val="tx1"/>
              </a:solidFill>
              <a:latin typeface="Lalo"/>
              <a:cs typeface="Arial" charset="0"/>
            </a:endParaRPr>
          </a:p>
          <a:p>
            <a:pPr marL="271463" lvl="2" indent="-271463">
              <a:spcAft>
                <a:spcPct val="20000"/>
              </a:spcAft>
              <a:buFont typeface="Wingdings" pitchFamily="2" charset="2"/>
              <a:buChar char="§"/>
            </a:pPr>
            <a:r>
              <a:rPr lang="en-US" sz="2000" b="1" dirty="0">
                <a:solidFill>
                  <a:srgbClr val="0070C0"/>
                </a:solidFill>
                <a:latin typeface="Lalo"/>
                <a:cs typeface="Arial" charset="0"/>
              </a:rPr>
              <a:t>Regular Thematic courses </a:t>
            </a:r>
            <a:r>
              <a:rPr lang="en-US" b="1" dirty="0">
                <a:solidFill>
                  <a:srgbClr val="0070C0"/>
                </a:solidFill>
                <a:latin typeface="Lalo"/>
                <a:cs typeface="Arial" charset="0"/>
              </a:rPr>
              <a:t>(1 WK)</a:t>
            </a:r>
            <a:r>
              <a:rPr lang="en-US" sz="2000" b="1" dirty="0">
                <a:solidFill>
                  <a:srgbClr val="0070C0"/>
                </a:solidFill>
                <a:latin typeface="Lalo"/>
                <a:cs typeface="Arial" charset="0"/>
              </a:rPr>
              <a:t> </a:t>
            </a:r>
          </a:p>
          <a:p>
            <a:pPr marL="271463" lvl="2" indent="-271463">
              <a:spcAft>
                <a:spcPct val="20000"/>
              </a:spcAft>
            </a:pPr>
            <a:r>
              <a:rPr lang="en-US" sz="2000" b="1" dirty="0">
                <a:solidFill>
                  <a:srgbClr val="0070C0"/>
                </a:solidFill>
                <a:latin typeface="Lalo"/>
                <a:cs typeface="Arial" charset="0"/>
              </a:rPr>
              <a:t>    </a:t>
            </a:r>
            <a:r>
              <a:rPr lang="en-US" dirty="0">
                <a:solidFill>
                  <a:schemeClr val="tx1"/>
                </a:solidFill>
                <a:latin typeface="Lalo"/>
                <a:cs typeface="Arial" charset="0"/>
              </a:rPr>
              <a:t>Water Resources</a:t>
            </a:r>
          </a:p>
          <a:p>
            <a:pPr marL="271463" lvl="2" indent="-271463">
              <a:spcAft>
                <a:spcPct val="20000"/>
              </a:spcAft>
            </a:pPr>
            <a:r>
              <a:rPr lang="en-US" dirty="0">
                <a:solidFill>
                  <a:schemeClr val="tx1"/>
                </a:solidFill>
                <a:latin typeface="Lalo"/>
                <a:cs typeface="Arial" charset="0"/>
              </a:rPr>
              <a:t>    Geosciences</a:t>
            </a:r>
          </a:p>
          <a:p>
            <a:pPr marL="271463" lvl="2" indent="-271463">
              <a:spcAft>
                <a:spcPct val="20000"/>
              </a:spcAft>
            </a:pPr>
            <a:r>
              <a:rPr lang="en-US" dirty="0">
                <a:solidFill>
                  <a:schemeClr val="tx1"/>
                </a:solidFill>
                <a:latin typeface="Lalo"/>
                <a:cs typeface="Arial" charset="0"/>
              </a:rPr>
              <a:t>    Disaster management</a:t>
            </a:r>
          </a:p>
          <a:p>
            <a:pPr marL="271463" lvl="2" indent="-271463">
              <a:spcAft>
                <a:spcPct val="20000"/>
              </a:spcAft>
            </a:pPr>
            <a:r>
              <a:rPr lang="en-US" dirty="0">
                <a:solidFill>
                  <a:schemeClr val="tx1"/>
                </a:solidFill>
                <a:latin typeface="Lalo"/>
                <a:cs typeface="Arial" charset="0"/>
              </a:rPr>
              <a:t>    Atmospheric Science</a:t>
            </a:r>
          </a:p>
          <a:p>
            <a:pPr marL="271463" lvl="2" indent="-271463">
              <a:spcAft>
                <a:spcPct val="20000"/>
              </a:spcAft>
            </a:pPr>
            <a:r>
              <a:rPr lang="en-US" dirty="0">
                <a:solidFill>
                  <a:schemeClr val="tx1"/>
                </a:solidFill>
                <a:latin typeface="Lalo"/>
                <a:cs typeface="Arial" charset="0"/>
              </a:rPr>
              <a:t>    Agriculture</a:t>
            </a:r>
          </a:p>
          <a:p>
            <a:pPr marL="271463" lvl="2" indent="-271463">
              <a:spcAft>
                <a:spcPct val="20000"/>
              </a:spcAft>
            </a:pPr>
            <a:r>
              <a:rPr lang="en-US" dirty="0">
                <a:solidFill>
                  <a:schemeClr val="tx1"/>
                </a:solidFill>
                <a:latin typeface="Lalo"/>
                <a:cs typeface="Arial" charset="0"/>
              </a:rPr>
              <a:t>    Forestry</a:t>
            </a:r>
          </a:p>
          <a:p>
            <a:pPr marL="271463" lvl="2" indent="-271463">
              <a:spcAft>
                <a:spcPct val="20000"/>
              </a:spcAft>
            </a:pPr>
            <a:r>
              <a:rPr lang="en-US" dirty="0">
                <a:solidFill>
                  <a:schemeClr val="tx1"/>
                </a:solidFill>
                <a:latin typeface="Lalo"/>
                <a:cs typeface="Arial" charset="0"/>
              </a:rPr>
              <a:t>    UAV RS</a:t>
            </a:r>
          </a:p>
          <a:p>
            <a:pPr marL="271463" lvl="2" indent="-271463">
              <a:spcAft>
                <a:spcPct val="20000"/>
              </a:spcAft>
              <a:buFont typeface="Wingdings" pitchFamily="2" charset="2"/>
              <a:buChar char="§"/>
            </a:pPr>
            <a:r>
              <a:rPr lang="en-US" sz="2000" b="1" dirty="0">
                <a:solidFill>
                  <a:srgbClr val="0070C0"/>
                </a:solidFill>
                <a:latin typeface="Lalo"/>
                <a:cs typeface="Arial" charset="0"/>
              </a:rPr>
              <a:t>Tailor made course</a:t>
            </a:r>
          </a:p>
          <a:p>
            <a:pPr marL="271463" lvl="2" indent="-271463">
              <a:spcAft>
                <a:spcPct val="20000"/>
              </a:spcAft>
            </a:pPr>
            <a:r>
              <a:rPr lang="en-US" dirty="0">
                <a:solidFill>
                  <a:schemeClr val="tx1"/>
                </a:solidFill>
                <a:latin typeface="Lalo"/>
                <a:cs typeface="Arial" charset="0"/>
              </a:rPr>
              <a:t>    (as per demand)</a:t>
            </a:r>
            <a:r>
              <a:rPr lang="en-US" sz="2000" b="1" dirty="0">
                <a:solidFill>
                  <a:srgbClr val="0070C0"/>
                </a:solidFill>
                <a:latin typeface="Lalo"/>
                <a:cs typeface="Arial" charset="0"/>
              </a:rPr>
              <a:t>    </a:t>
            </a:r>
          </a:p>
          <a:p>
            <a:pPr marL="271463" lvl="2" indent="-271463">
              <a:spcAft>
                <a:spcPct val="20000"/>
              </a:spcAft>
              <a:buFont typeface="Wingdings" pitchFamily="2" charset="2"/>
              <a:buChar char="§"/>
            </a:pPr>
            <a:r>
              <a:rPr lang="en-US" sz="2000" b="1" dirty="0">
                <a:solidFill>
                  <a:srgbClr val="0070C0"/>
                </a:solidFill>
                <a:latin typeface="Lalo"/>
                <a:cs typeface="Arial" charset="0"/>
              </a:rPr>
              <a:t>Courses for </a:t>
            </a:r>
            <a:r>
              <a:rPr lang="en-US" sz="2000" b="1" dirty="0" err="1">
                <a:solidFill>
                  <a:srgbClr val="0070C0"/>
                </a:solidFill>
                <a:latin typeface="Lalo"/>
                <a:cs typeface="Arial" charset="0"/>
              </a:rPr>
              <a:t>BIMSTEC</a:t>
            </a:r>
            <a:r>
              <a:rPr lang="en-US" sz="2000" b="1" dirty="0">
                <a:solidFill>
                  <a:srgbClr val="0070C0"/>
                </a:solidFill>
                <a:latin typeface="Lalo"/>
                <a:cs typeface="Arial" charset="0"/>
              </a:rPr>
              <a:t> countries </a:t>
            </a:r>
          </a:p>
          <a:p>
            <a:pPr marL="271463" lvl="2" indent="-271463">
              <a:spcAft>
                <a:spcPct val="20000"/>
              </a:spcAft>
            </a:pPr>
            <a:r>
              <a:rPr lang="en-US" sz="2000" b="1" dirty="0">
                <a:solidFill>
                  <a:srgbClr val="0070C0"/>
                </a:solidFill>
                <a:latin typeface="Lalo"/>
                <a:cs typeface="Arial" charset="0"/>
              </a:rPr>
              <a:t>    </a:t>
            </a:r>
            <a:r>
              <a:rPr lang="en-US" dirty="0">
                <a:solidFill>
                  <a:schemeClr val="tx1"/>
                </a:solidFill>
                <a:latin typeface="Lalo"/>
                <a:cs typeface="Arial" charset="0"/>
              </a:rPr>
              <a:t>Three Weeks res. Courses  (2)</a:t>
            </a:r>
          </a:p>
          <a:p>
            <a:pPr marL="271463" lvl="2" indent="-271463">
              <a:spcAft>
                <a:spcPct val="20000"/>
              </a:spcAft>
            </a:pPr>
            <a:r>
              <a:rPr lang="en-US" dirty="0">
                <a:solidFill>
                  <a:schemeClr val="tx1"/>
                </a:solidFill>
                <a:latin typeface="Lalo"/>
                <a:cs typeface="Arial" charset="0"/>
              </a:rPr>
              <a:t>     2 Weeks Short term Courses (2) </a:t>
            </a:r>
          </a:p>
        </p:txBody>
      </p:sp>
      <p:sp>
        <p:nvSpPr>
          <p:cNvPr id="9" name="Rectangle 8"/>
          <p:cNvSpPr/>
          <p:nvPr/>
        </p:nvSpPr>
        <p:spPr>
          <a:xfrm>
            <a:off x="4357686" y="6417254"/>
            <a:ext cx="4572032" cy="338554"/>
          </a:xfrm>
          <a:prstGeom prst="rect">
            <a:avLst/>
          </a:prstGeom>
        </p:spPr>
        <p:txBody>
          <a:bodyPr wrap="square">
            <a:spAutoFit/>
          </a:bodyPr>
          <a:lstStyle/>
          <a:p>
            <a:pPr algn="just"/>
            <a:r>
              <a:rPr lang="en-US" sz="1600" b="1" dirty="0">
                <a:solidFill>
                  <a:schemeClr val="tx1"/>
                </a:solidFill>
                <a:latin typeface="Lalo"/>
                <a:cs typeface="Arial" charset="0"/>
              </a:rPr>
              <a:t>***</a:t>
            </a:r>
            <a:r>
              <a:rPr lang="en-IN" sz="1600" b="1" dirty="0">
                <a:solidFill>
                  <a:schemeClr val="tx1"/>
                </a:solidFill>
                <a:latin typeface="Lalo"/>
                <a:cs typeface="Arial" charset="0"/>
              </a:rPr>
              <a:t> </a:t>
            </a:r>
            <a:r>
              <a:rPr lang="en-IN" sz="1600" dirty="0">
                <a:solidFill>
                  <a:schemeClr val="tx1"/>
                </a:solidFill>
                <a:latin typeface="Lalo"/>
                <a:cs typeface="Arial" charset="0"/>
              </a:rPr>
              <a:t>Existing Outreach programme will continue</a:t>
            </a:r>
            <a:endParaRPr lang="en-IN" sz="1600"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71406" y="1643050"/>
            <a:ext cx="8999336" cy="4657736"/>
          </a:xfrm>
          <a:prstGeom prst="rect">
            <a:avLst/>
          </a:prstGeom>
          <a:noFill/>
          <a:ln w="9525">
            <a:noFill/>
            <a:miter lim="800000"/>
            <a:headEnd/>
            <a:tailEnd/>
          </a:ln>
          <a:effectLst/>
        </p:spPr>
      </p:pic>
      <p:sp>
        <p:nvSpPr>
          <p:cNvPr id="5" name="Content Placeholder 8"/>
          <p:cNvSpPr>
            <a:spLocks noGrp="1"/>
          </p:cNvSpPr>
          <p:nvPr>
            <p:ph sz="quarter" idx="11"/>
          </p:nvPr>
        </p:nvSpPr>
        <p:spPr>
          <a:xfrm>
            <a:off x="1857356" y="0"/>
            <a:ext cx="5800748" cy="1142984"/>
          </a:xfrm>
        </p:spPr>
        <p:txBody>
          <a:bodyPr/>
          <a:lstStyle/>
          <a:p>
            <a:r>
              <a:rPr lang="en-IN" sz="3200" b="1" dirty="0">
                <a:solidFill>
                  <a:srgbClr val="FFFFFF"/>
                </a:solidFill>
                <a:ea typeface="Droid Serif"/>
                <a:cs typeface="Droid Serif"/>
                <a:sym typeface="Droid Serif"/>
              </a:rPr>
              <a:t>Proposed Course Calendar: </a:t>
            </a:r>
            <a:r>
              <a:rPr lang="en-IN" sz="2000" b="1" dirty="0">
                <a:solidFill>
                  <a:schemeClr val="tx2">
                    <a:lumMod val="20000"/>
                    <a:lumOff val="80000"/>
                  </a:schemeClr>
                </a:solidFill>
                <a:ea typeface="Droid Serif"/>
                <a:cs typeface="Droid Serif"/>
                <a:sym typeface="Droid Serif"/>
              </a:rPr>
              <a:t>Including all Training courses</a:t>
            </a:r>
            <a:endParaRPr lang="en-IN" sz="3200" b="1" dirty="0">
              <a:ea typeface="Droid Serif"/>
              <a:cs typeface="Droid Serif"/>
              <a:sym typeface="Droid Serif"/>
            </a:endParaRPr>
          </a:p>
        </p:txBody>
      </p:sp>
    </p:spTree>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9982</TotalTime>
  <Words>2546</Words>
  <Application>Microsoft Office PowerPoint</Application>
  <PresentationFormat>On-screen Show (4:3)</PresentationFormat>
  <Paragraphs>496</Paragraphs>
  <Slides>29</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Aharoni</vt:lpstr>
      <vt:lpstr>Arial</vt:lpstr>
      <vt:lpstr>Arial Black</vt:lpstr>
      <vt:lpstr>Arial Bold</vt:lpstr>
      <vt:lpstr>Arial Narrow</vt:lpstr>
      <vt:lpstr>Avenir Roman</vt:lpstr>
      <vt:lpstr>Calibri</vt:lpstr>
      <vt:lpstr>Cambria</vt:lpstr>
      <vt:lpstr>Courier New</vt:lpstr>
      <vt:lpstr>Droid Serif</vt:lpstr>
      <vt:lpstr>Lalo</vt:lpstr>
      <vt:lpstr>Lato</vt:lpstr>
      <vt:lpstr>Proxima Nova Regular</vt:lpstr>
      <vt:lpstr>Times New Roman</vt:lpstr>
      <vt:lpstr>Wingdings</vt:lpstr>
      <vt:lpstr>Default</vt:lpstr>
      <vt:lpstr>Capacity Building Infrastructure on North Eastern 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Lauren CG</cp:lastModifiedBy>
  <cp:revision>61</cp:revision>
  <dcterms:modified xsi:type="dcterms:W3CDTF">2019-03-06T07:11:24Z</dcterms:modified>
</cp:coreProperties>
</file>