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72" r:id="rId3"/>
    <p:sldId id="271" r:id="rId4"/>
    <p:sldId id="270" r:id="rId5"/>
    <p:sldId id="265" r:id="rId6"/>
    <p:sldId id="266" r:id="rId7"/>
    <p:sldId id="267" r:id="rId8"/>
    <p:sldId id="263" r:id="rId9"/>
    <p:sldId id="264" r:id="rId10"/>
    <p:sldId id="273" r:id="rId11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8E30"/>
    <a:srgbClr val="253B60"/>
    <a:srgbClr val="223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539" autoAdjust="0"/>
  </p:normalViewPr>
  <p:slideViewPr>
    <p:cSldViewPr>
      <p:cViewPr varScale="1">
        <p:scale>
          <a:sx n="94" d="100"/>
          <a:sy n="94" d="100"/>
        </p:scale>
        <p:origin x="96" y="144"/>
      </p:cViewPr>
      <p:guideLst>
        <p:guide orient="horz" pos="43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 latinLnBrk="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obert.Eckardt@uni-jena.de" TargetMode="External"/><Relationship Id="rId2" Type="http://schemas.openxmlformats.org/officeDocument/2006/relationships/hyperlink" Target="mailto:Brian.D.Killough@nasa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Nancy.D.Searby@nasa.gov" TargetMode="External"/><Relationship Id="rId4" Type="http://schemas.openxmlformats.org/officeDocument/2006/relationships/hyperlink" Target="mailto:Lauren.M.Childs@nasa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events.eumetsat.in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wmo-sat.info/vlab/calendar-of-event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learningevents.wmo.int/#/event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457200" y="1524000"/>
            <a:ext cx="83058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</a:rPr>
              <a:t>Implementation of WGCapD </a:t>
            </a:r>
            <a:br>
              <a:rPr lang="en-US" sz="3600" b="1" dirty="0">
                <a:solidFill>
                  <a:srgbClr val="FFFFFF"/>
                </a:solidFill>
              </a:rPr>
            </a:br>
            <a:r>
              <a:rPr lang="en-US" sz="3600" b="1" dirty="0">
                <a:solidFill>
                  <a:srgbClr val="FFFFFF"/>
                </a:solidFill>
              </a:rPr>
              <a:t>Training Calendar</a:t>
            </a:r>
            <a:endParaRPr sz="3600" b="1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287866" y="2686173"/>
            <a:ext cx="7789333" cy="3714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Lauren Childs, National Aeronautics and Space Administration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WGCapD-8 Annual Meeting 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#</a:t>
            </a: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30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Working Group on 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Capacity Building &amp; Data Democracy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Indian Institute of Remote Sensing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Indian Space Research Organisation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Dehradun, India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March 06</a:t>
            </a:r>
            <a:r>
              <a:rPr lang="en-US" baseline="30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– 08</a:t>
            </a:r>
            <a:r>
              <a:rPr lang="en-US" baseline="30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2019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524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304800" y="1181629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295400"/>
            <a:ext cx="8763000" cy="5064413"/>
          </a:xfrm>
        </p:spPr>
        <p:txBody>
          <a:bodyPr wrap="square" rIns="91440" numCol="1">
            <a:noAutofit/>
          </a:bodyPr>
          <a:lstStyle/>
          <a:p>
            <a:pPr marL="0" indent="0" algn="ctr">
              <a:buNone/>
            </a:pPr>
            <a:endParaRPr lang="en-US" sz="3000" b="1" dirty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sz="3000" b="1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3000" b="1" dirty="0">
                <a:latin typeface="Calibri"/>
                <a:cs typeface="Calibri"/>
              </a:rPr>
              <a:t>POCs</a:t>
            </a:r>
          </a:p>
          <a:p>
            <a:pPr marL="0" indent="0" algn="ctr">
              <a:buNone/>
            </a:pPr>
            <a:endParaRPr lang="en-US" sz="3000" b="1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2800" dirty="0">
                <a:latin typeface="Calibri"/>
                <a:cs typeface="Calibri"/>
              </a:rPr>
              <a:t>Brian Killough: </a:t>
            </a:r>
            <a:r>
              <a:rPr lang="en-US" sz="2800" dirty="0">
                <a:latin typeface="Calibri"/>
                <a:cs typeface="Calibri"/>
                <a:hlinkClick r:id="rId2"/>
              </a:rPr>
              <a:t>Brian.D.Killough@nasa.gov</a:t>
            </a:r>
            <a:r>
              <a:rPr lang="en-US" sz="2800" dirty="0">
                <a:latin typeface="Calibri"/>
                <a:cs typeface="Calibri"/>
              </a:rPr>
              <a:t> </a:t>
            </a:r>
          </a:p>
          <a:p>
            <a:pPr marL="0" indent="0" algn="ctr">
              <a:buNone/>
            </a:pPr>
            <a:r>
              <a:rPr lang="en-US" sz="2800" dirty="0">
                <a:latin typeface="Calibri"/>
                <a:cs typeface="Calibri"/>
              </a:rPr>
              <a:t>Robert </a:t>
            </a:r>
            <a:r>
              <a:rPr lang="en-US" sz="2800" dirty="0" err="1">
                <a:latin typeface="Calibri"/>
                <a:cs typeface="Calibri"/>
              </a:rPr>
              <a:t>Eckardt</a:t>
            </a:r>
            <a:r>
              <a:rPr lang="en-US" sz="2800" dirty="0">
                <a:latin typeface="Calibri"/>
                <a:cs typeface="Calibri"/>
              </a:rPr>
              <a:t>: </a:t>
            </a:r>
            <a:r>
              <a:rPr lang="en-US" sz="2800" dirty="0">
                <a:latin typeface="Calibri"/>
                <a:cs typeface="Calibri"/>
                <a:hlinkClick r:id="rId3"/>
              </a:rPr>
              <a:t>Robert.Eckardt@uni-jena.de</a:t>
            </a:r>
            <a:endParaRPr lang="en-US" sz="2800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2800" dirty="0">
                <a:latin typeface="Calibri"/>
                <a:cs typeface="Calibri"/>
              </a:rPr>
              <a:t>Lauren Childs-Gleason: </a:t>
            </a:r>
            <a:r>
              <a:rPr lang="en-US" sz="2800" dirty="0">
                <a:latin typeface="Calibri"/>
                <a:cs typeface="Calibri"/>
                <a:hlinkClick r:id="rId4"/>
              </a:rPr>
              <a:t>Lauren.M.Childs@nasa.gov</a:t>
            </a:r>
            <a:endParaRPr lang="en-US" sz="2800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2800" dirty="0">
                <a:latin typeface="Calibri"/>
                <a:cs typeface="Calibri"/>
              </a:rPr>
              <a:t>Nancy Searby: </a:t>
            </a:r>
            <a:r>
              <a:rPr lang="en-US" sz="2800" dirty="0">
                <a:latin typeface="Calibri"/>
                <a:cs typeface="Calibri"/>
                <a:hlinkClick r:id="rId5"/>
              </a:rPr>
              <a:t>Nancy.D.Searby@nasa.gov</a:t>
            </a:r>
            <a:endParaRPr lang="en-US" sz="2800" dirty="0">
              <a:latin typeface="Calibri"/>
              <a:cs typeface="Calibri"/>
            </a:endParaRPr>
          </a:p>
          <a:p>
            <a:pPr marL="0" indent="0" algn="just" defTabSz="457200" rtl="0">
              <a:spcBef>
                <a:spcPts val="0"/>
              </a:spcBef>
              <a:buSzTx/>
              <a:buNone/>
            </a:pPr>
            <a:endParaRPr lang="en-ZA" sz="1000" dirty="0">
              <a:latin typeface="Calibri"/>
              <a:cs typeface="Calibri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130871" y="190714"/>
            <a:ext cx="263852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WGCapD-8 Annual Meeting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IIRS, Dehradun, India</a:t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06</a:t>
            </a:r>
            <a:r>
              <a:rPr lang="en-US" sz="1500" baseline="300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– 08</a:t>
            </a:r>
            <a:r>
              <a:rPr lang="en-US" sz="1500" baseline="300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2019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0547514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260187"/>
            <a:ext cx="8763000" cy="5216813"/>
          </a:xfrm>
        </p:spPr>
        <p:txBody>
          <a:bodyPr wrap="square" rIns="91440" numCol="1">
            <a:noAutofit/>
          </a:bodyPr>
          <a:lstStyle/>
          <a:p>
            <a:pPr marL="0" indent="0" algn="ctr">
              <a:buNone/>
            </a:pPr>
            <a:r>
              <a:rPr lang="en-US" sz="3000" b="1" dirty="0">
                <a:latin typeface="Calibri"/>
                <a:cs typeface="Calibri"/>
              </a:rPr>
              <a:t>Current Training Announcement Process</a:t>
            </a:r>
            <a:endParaRPr lang="en-ZA" sz="1000" b="1" dirty="0">
              <a:latin typeface="Calibri"/>
              <a:cs typeface="Calibri"/>
            </a:endParaRPr>
          </a:p>
          <a:p>
            <a:pPr algn="l" defTabSz="457200" rtl="0">
              <a:spcBef>
                <a:spcPts val="0"/>
              </a:spcBef>
              <a:spcAft>
                <a:spcPts val="1200"/>
              </a:spcAft>
              <a:buSzTx/>
            </a:pPr>
            <a:endParaRPr lang="en-US" sz="1800" b="1" dirty="0"/>
          </a:p>
          <a:p>
            <a:pPr marL="461963" indent="-292100" algn="l" defTabSz="457200" rtl="0">
              <a:spcBef>
                <a:spcPts val="0"/>
              </a:spcBef>
              <a:spcAft>
                <a:spcPts val="1200"/>
              </a:spcAft>
              <a:buSzTx/>
              <a:buFont typeface="Wingdings" panose="05000000000000000000" pitchFamily="2" charset="2"/>
              <a:buChar char="§"/>
            </a:pPr>
            <a:r>
              <a:rPr lang="en-US" sz="1800" dirty="0"/>
              <a:t>WGCapD announces upcoming trainings through the CEOS WGCapD website and through a growing CEOS WGCapD-World distribution list that includes past training participants. </a:t>
            </a:r>
          </a:p>
          <a:p>
            <a:pPr marL="461963" indent="-292100" algn="l" defTabSz="457200" rtl="0">
              <a:spcBef>
                <a:spcPts val="0"/>
              </a:spcBef>
              <a:spcAft>
                <a:spcPts val="1200"/>
              </a:spcAft>
              <a:buSzTx/>
              <a:buFont typeface="Wingdings" panose="05000000000000000000" pitchFamily="2" charset="2"/>
              <a:buChar char="§"/>
            </a:pPr>
            <a:r>
              <a:rPr lang="en-US" sz="1800" dirty="0"/>
              <a:t>Active WGCapD agencies use their own approaches and provide different information to advertise upcoming training events. </a:t>
            </a:r>
          </a:p>
          <a:p>
            <a:pPr marL="461963" indent="-292100" algn="l" defTabSz="457200" rtl="0">
              <a:spcBef>
                <a:spcPts val="0"/>
              </a:spcBef>
              <a:spcAft>
                <a:spcPts val="1200"/>
              </a:spcAft>
              <a:buSzTx/>
              <a:buFont typeface="Wingdings" panose="05000000000000000000" pitchFamily="2" charset="2"/>
              <a:buChar char="§"/>
            </a:pPr>
            <a:r>
              <a:rPr lang="en-US" sz="1800" dirty="0"/>
              <a:t>Each agency has its own approach and provides different information about their upcoming training events. </a:t>
            </a:r>
          </a:p>
          <a:p>
            <a:pPr marL="461963" indent="-292100" algn="l" defTabSz="457200" rtl="0">
              <a:spcBef>
                <a:spcPts val="0"/>
              </a:spcBef>
              <a:spcAft>
                <a:spcPts val="1200"/>
              </a:spcAft>
              <a:buSzTx/>
              <a:buFont typeface="Wingdings" panose="05000000000000000000" pitchFamily="2" charset="2"/>
              <a:buChar char="§"/>
            </a:pPr>
            <a:r>
              <a:rPr lang="en-US" sz="1800" dirty="0"/>
              <a:t>While reaching intended training audiences, a more standardized and similar approach to that used across the broader training community should allow easier discovery and more access to our training events.</a:t>
            </a:r>
          </a:p>
        </p:txBody>
      </p:sp>
      <p:sp>
        <p:nvSpPr>
          <p:cNvPr id="5" name="Shape 3"/>
          <p:cNvSpPr/>
          <p:nvPr/>
        </p:nvSpPr>
        <p:spPr>
          <a:xfrm>
            <a:off x="2130871" y="190714"/>
            <a:ext cx="263852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WGCapD-8 Annual Meeting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IIRS, Dehradun, India</a:t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06</a:t>
            </a:r>
            <a:r>
              <a:rPr lang="en-US" sz="1500" baseline="300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– 08</a:t>
            </a:r>
            <a:r>
              <a:rPr lang="en-US" sz="1500" baseline="300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2019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25423386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336387"/>
            <a:ext cx="8763000" cy="5216813"/>
          </a:xfrm>
        </p:spPr>
        <p:txBody>
          <a:bodyPr wrap="square" rIns="91440" numCol="1">
            <a:noAutofit/>
          </a:bodyPr>
          <a:lstStyle/>
          <a:p>
            <a:pPr marL="0" indent="0" algn="ctr">
              <a:buNone/>
            </a:pPr>
            <a:r>
              <a:rPr lang="en-US" sz="3000" b="1" dirty="0">
                <a:latin typeface="Calibri"/>
                <a:cs typeface="Calibri"/>
              </a:rPr>
              <a:t>Implementation of WGCapD Training Calendar</a:t>
            </a:r>
          </a:p>
          <a:p>
            <a:pPr marL="0" indent="0" algn="just" defTabSz="457200" rtl="0">
              <a:spcBef>
                <a:spcPts val="0"/>
              </a:spcBef>
              <a:buSzTx/>
              <a:buNone/>
            </a:pPr>
            <a:endParaRPr lang="en-ZA" sz="1000" b="1" dirty="0">
              <a:latin typeface="Calibri"/>
              <a:cs typeface="Calibri"/>
            </a:endParaRPr>
          </a:p>
          <a:p>
            <a:pPr algn="l" defTabSz="457200" rtl="0">
              <a:spcBef>
                <a:spcPts val="0"/>
              </a:spcBef>
              <a:spcAft>
                <a:spcPts val="1200"/>
              </a:spcAft>
              <a:buSzTx/>
            </a:pPr>
            <a:endParaRPr lang="en-US" b="1" dirty="0"/>
          </a:p>
          <a:p>
            <a:pPr marL="0" indent="0" algn="l" defTabSz="457200" rtl="0">
              <a:spcBef>
                <a:spcPts val="0"/>
              </a:spcBef>
              <a:spcAft>
                <a:spcPts val="1200"/>
              </a:spcAft>
              <a:buSzTx/>
              <a:buNone/>
            </a:pPr>
            <a:r>
              <a:rPr lang="en-US" b="1" dirty="0"/>
              <a:t>Overview</a:t>
            </a:r>
            <a:r>
              <a:rPr lang="en-US" dirty="0"/>
              <a:t>: </a:t>
            </a:r>
          </a:p>
          <a:p>
            <a:pPr marL="631825" lvl="1" indent="-311150" algn="l" defTabSz="457200" rtl="0">
              <a:spcBef>
                <a:spcPts val="0"/>
              </a:spcBef>
              <a:spcAft>
                <a:spcPts val="1200"/>
              </a:spcAft>
              <a:buSzTx/>
              <a:buFont typeface="Wingdings" panose="05000000000000000000" pitchFamily="2" charset="2"/>
              <a:buChar char="§"/>
            </a:pPr>
            <a:r>
              <a:rPr lang="en-US" sz="1800" dirty="0"/>
              <a:t>One shared training calendar for WGCapD </a:t>
            </a:r>
          </a:p>
          <a:p>
            <a:pPr marL="631825" lvl="1" indent="-311150" algn="l" defTabSz="457200" rtl="0">
              <a:spcBef>
                <a:spcPts val="0"/>
              </a:spcBef>
              <a:spcAft>
                <a:spcPts val="1200"/>
              </a:spcAft>
              <a:buSzTx/>
              <a:buFont typeface="Wingdings" panose="05000000000000000000" pitchFamily="2" charset="2"/>
              <a:buChar char="§"/>
            </a:pPr>
            <a:r>
              <a:rPr lang="en-US" sz="1800" dirty="0"/>
              <a:t>To be hosted on the CEOS WGCapD website</a:t>
            </a:r>
          </a:p>
          <a:p>
            <a:pPr marL="631825" lvl="1" indent="-311150" algn="l" defTabSz="457200" rtl="0">
              <a:spcBef>
                <a:spcPts val="0"/>
              </a:spcBef>
              <a:spcAft>
                <a:spcPts val="1200"/>
              </a:spcAft>
              <a:buSzTx/>
              <a:buFont typeface="Wingdings" panose="05000000000000000000" pitchFamily="2" charset="2"/>
              <a:buChar char="§"/>
            </a:pPr>
            <a:r>
              <a:rPr lang="en-US" sz="1800" dirty="0"/>
              <a:t>Similar calendars will be hosted on NASA, DLR, and others’ websites and will feed the WGCapD calendar</a:t>
            </a:r>
          </a:p>
          <a:p>
            <a:pPr marL="631825" lvl="1" indent="-311150" algn="l" defTabSz="457200" rtl="0">
              <a:spcBef>
                <a:spcPts val="0"/>
              </a:spcBef>
              <a:spcAft>
                <a:spcPts val="1200"/>
              </a:spcAft>
              <a:buSzTx/>
              <a:buFont typeface="Wingdings" panose="05000000000000000000" pitchFamily="2" charset="2"/>
              <a:buChar char="§"/>
            </a:pPr>
            <a:r>
              <a:rPr lang="en-US" sz="1800" dirty="0"/>
              <a:t>Follows the approach developed by EUMETSAT and their training activities, as well as by the WMO/CGMS </a:t>
            </a:r>
            <a:r>
              <a:rPr lang="en-US" sz="1800" dirty="0" err="1"/>
              <a:t>VLab</a:t>
            </a:r>
            <a:r>
              <a:rPr lang="en-US" sz="1800" dirty="0"/>
              <a:t> training network and by WMO’s on-line learning platform WMO Learn</a:t>
            </a:r>
          </a:p>
          <a:p>
            <a:pPr marL="631825" lvl="1" indent="-311150" algn="l" defTabSz="457200" rtl="0">
              <a:spcBef>
                <a:spcPts val="0"/>
              </a:spcBef>
              <a:spcAft>
                <a:spcPts val="1200"/>
              </a:spcAft>
              <a:buSzTx/>
              <a:buFont typeface="Wingdings" panose="05000000000000000000" pitchFamily="2" charset="2"/>
              <a:buChar char="§"/>
            </a:pPr>
            <a:r>
              <a:rPr lang="en-US" sz="1800" dirty="0"/>
              <a:t>Acceptance of the EUMETSAT calendar approach and format was based on its history of use, a reasonable amount of information to be included, and general acceptance by the training community of this tool</a:t>
            </a:r>
          </a:p>
        </p:txBody>
      </p:sp>
      <p:sp>
        <p:nvSpPr>
          <p:cNvPr id="5" name="Shape 3"/>
          <p:cNvSpPr/>
          <p:nvPr/>
        </p:nvSpPr>
        <p:spPr>
          <a:xfrm>
            <a:off x="2130871" y="190714"/>
            <a:ext cx="263852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WGCapD-8 Annual Meeting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IIRS, Dehradun, India</a:t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06</a:t>
            </a:r>
            <a:r>
              <a:rPr lang="en-US" sz="1500" baseline="300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– 08</a:t>
            </a:r>
            <a:r>
              <a:rPr lang="en-US" sz="1500" baseline="300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2019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3958371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336387"/>
            <a:ext cx="8763000" cy="5216813"/>
          </a:xfrm>
        </p:spPr>
        <p:txBody>
          <a:bodyPr wrap="square" rIns="91440" numCol="1">
            <a:noAutofit/>
          </a:bodyPr>
          <a:lstStyle/>
          <a:p>
            <a:pPr marL="0" indent="0" algn="ctr">
              <a:buNone/>
            </a:pPr>
            <a:r>
              <a:rPr lang="en-US" sz="3000" b="1" dirty="0">
                <a:latin typeface="Calibri"/>
                <a:cs typeface="Calibri"/>
              </a:rPr>
              <a:t>Implementation of WGCapD Training Calendar</a:t>
            </a:r>
          </a:p>
          <a:p>
            <a:pPr marL="0" indent="0" algn="just" defTabSz="457200" rtl="0">
              <a:spcBef>
                <a:spcPts val="0"/>
              </a:spcBef>
              <a:buSzTx/>
              <a:buNone/>
            </a:pPr>
            <a:endParaRPr lang="en-ZA" sz="1000" b="1" dirty="0">
              <a:latin typeface="Calibri"/>
              <a:cs typeface="Calibri"/>
            </a:endParaRPr>
          </a:p>
          <a:p>
            <a:pPr algn="l" defTabSz="457200" rtl="0">
              <a:spcBef>
                <a:spcPts val="0"/>
              </a:spcBef>
              <a:spcAft>
                <a:spcPts val="1200"/>
              </a:spcAft>
              <a:buSzTx/>
            </a:pPr>
            <a:endParaRPr lang="en-US" b="1" dirty="0"/>
          </a:p>
          <a:p>
            <a:pPr marL="0" indent="0" algn="l" defTabSz="457200" rtl="0">
              <a:spcBef>
                <a:spcPts val="0"/>
              </a:spcBef>
              <a:spcAft>
                <a:spcPts val="1200"/>
              </a:spcAft>
              <a:buSzTx/>
              <a:buNone/>
            </a:pPr>
            <a:r>
              <a:rPr lang="en-US" b="1" dirty="0"/>
              <a:t>Benefits</a:t>
            </a:r>
            <a:r>
              <a:rPr lang="en-US" dirty="0"/>
              <a:t>: </a:t>
            </a:r>
          </a:p>
          <a:p>
            <a:pPr marL="631825" lvl="1" indent="-311150" algn="l" defTabSz="457200" rtl="0">
              <a:spcBef>
                <a:spcPts val="0"/>
              </a:spcBef>
              <a:spcAft>
                <a:spcPts val="1200"/>
              </a:spcAft>
              <a:buSzTx/>
              <a:buFont typeface="Wingdings" panose="05000000000000000000" pitchFamily="2" charset="2"/>
              <a:buChar char="§"/>
            </a:pPr>
            <a:r>
              <a:rPr lang="en-US" sz="1800" dirty="0"/>
              <a:t>Encourages sharing of training events and plans </a:t>
            </a:r>
          </a:p>
          <a:p>
            <a:pPr marL="631825" lvl="1" indent="-311150" algn="l" defTabSz="457200" rtl="0">
              <a:spcBef>
                <a:spcPts val="0"/>
              </a:spcBef>
              <a:spcAft>
                <a:spcPts val="1200"/>
              </a:spcAft>
              <a:buSzTx/>
              <a:buFont typeface="Wingdings" panose="05000000000000000000" pitchFamily="2" charset="2"/>
              <a:buChar char="§"/>
            </a:pPr>
            <a:r>
              <a:rPr lang="en-US" sz="1800" dirty="0"/>
              <a:t>Supports building skills to use Earth observations for informed decision making and societal benefit</a:t>
            </a:r>
          </a:p>
          <a:p>
            <a:pPr marL="631825" lvl="1" indent="-311150" algn="l" defTabSz="457200" rtl="0">
              <a:spcBef>
                <a:spcPts val="0"/>
              </a:spcBef>
              <a:spcAft>
                <a:spcPts val="1200"/>
              </a:spcAft>
              <a:buSzTx/>
              <a:buFont typeface="Wingdings" panose="05000000000000000000" pitchFamily="2" charset="2"/>
              <a:buChar char="§"/>
            </a:pPr>
            <a:r>
              <a:rPr lang="en-US" sz="1800" dirty="0"/>
              <a:t>Simplicity of training activities available on a standardized calendar</a:t>
            </a:r>
          </a:p>
          <a:p>
            <a:pPr marL="631825" lvl="1" indent="-311150" algn="l" defTabSz="457200" rtl="0">
              <a:spcBef>
                <a:spcPts val="0"/>
              </a:spcBef>
              <a:spcAft>
                <a:spcPts val="1200"/>
              </a:spcAft>
              <a:buSzTx/>
              <a:buFont typeface="Wingdings" panose="05000000000000000000" pitchFamily="2" charset="2"/>
              <a:buChar char="§"/>
            </a:pPr>
            <a:r>
              <a:rPr lang="en-US" sz="1800" dirty="0"/>
              <a:t>Clarity in consistent information</a:t>
            </a:r>
          </a:p>
          <a:p>
            <a:pPr marL="631825" lvl="1" indent="-311150" algn="l" defTabSz="457200" rtl="0">
              <a:spcBef>
                <a:spcPts val="0"/>
              </a:spcBef>
              <a:spcAft>
                <a:spcPts val="1200"/>
              </a:spcAft>
              <a:buSzTx/>
              <a:buFont typeface="Wingdings" panose="05000000000000000000" pitchFamily="2" charset="2"/>
              <a:buChar char="§"/>
            </a:pPr>
            <a:r>
              <a:rPr lang="en-US" sz="1800" dirty="0"/>
              <a:t>Allows training participants to more easily find, participate, and learn from our training activities to use Earth observations for their needs</a:t>
            </a:r>
          </a:p>
        </p:txBody>
      </p:sp>
      <p:sp>
        <p:nvSpPr>
          <p:cNvPr id="5" name="Shape 3"/>
          <p:cNvSpPr/>
          <p:nvPr/>
        </p:nvSpPr>
        <p:spPr>
          <a:xfrm>
            <a:off x="2130871" y="190714"/>
            <a:ext cx="263852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WGCapD-8 Annual Meeting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IIRS, Dehradun, India</a:t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06</a:t>
            </a:r>
            <a:r>
              <a:rPr lang="en-US" sz="1500" baseline="300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– 08</a:t>
            </a:r>
            <a:r>
              <a:rPr lang="en-US" sz="1500" baseline="300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2019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3365486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143001"/>
            <a:ext cx="8763000" cy="685800"/>
          </a:xfrm>
        </p:spPr>
        <p:txBody>
          <a:bodyPr wrap="square" rIns="91440" numCol="1">
            <a:noAutofit/>
          </a:bodyPr>
          <a:lstStyle/>
          <a:p>
            <a:pPr marL="0" indent="0" algn="ctr">
              <a:buNone/>
            </a:pPr>
            <a:r>
              <a:rPr lang="en-US" sz="3000" b="1" dirty="0">
                <a:latin typeface="Calibri"/>
                <a:cs typeface="Calibri"/>
              </a:rPr>
              <a:t>Training Calendar Example: EUMETSAT</a:t>
            </a:r>
          </a:p>
          <a:p>
            <a:pPr marL="0" indent="0" algn="just" defTabSz="457200" rtl="0">
              <a:spcBef>
                <a:spcPts val="0"/>
              </a:spcBef>
              <a:buSzTx/>
              <a:buNone/>
            </a:pPr>
            <a:endParaRPr lang="en-ZA" sz="1000" b="1" dirty="0">
              <a:latin typeface="Calibri"/>
              <a:cs typeface="Calibri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130871" y="190714"/>
            <a:ext cx="263852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WGCapD-8 Annual Meeting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IIRS, Dehradun, India</a:t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06</a:t>
            </a:r>
            <a:r>
              <a:rPr lang="en-US" sz="1500" baseline="300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– 08</a:t>
            </a:r>
            <a:r>
              <a:rPr lang="en-US" sz="1500" baseline="300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2019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24098" y="1676400"/>
            <a:ext cx="6495803" cy="4625111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sz="quarter" idx="10"/>
          </p:nvPr>
        </p:nvSpPr>
        <p:spPr>
          <a:xfrm>
            <a:off x="190500" y="6477000"/>
            <a:ext cx="8763000" cy="357910"/>
          </a:xfrm>
        </p:spPr>
        <p:txBody>
          <a:bodyPr wrap="square" rIns="91440" numCol="1">
            <a:noAutofit/>
          </a:bodyPr>
          <a:lstStyle/>
          <a:p>
            <a:pPr marL="0" indent="0" algn="ctr">
              <a:buNone/>
            </a:pPr>
            <a:r>
              <a:rPr lang="en-US" sz="1800" dirty="0">
                <a:hlinkClick r:id="rId3"/>
              </a:rPr>
              <a:t>http://trainingevents.eumetsat.int/</a:t>
            </a:r>
            <a:r>
              <a:rPr lang="en-US" sz="1800" dirty="0"/>
              <a:t> </a:t>
            </a:r>
            <a:endParaRPr lang="en-ZA" sz="600" dirty="0"/>
          </a:p>
        </p:txBody>
      </p:sp>
    </p:spTree>
    <p:extLst>
      <p:ext uri="{BB962C8B-B14F-4D97-AF65-F5344CB8AC3E}">
        <p14:creationId xmlns:p14="http://schemas.microsoft.com/office/powerpoint/2010/main" val="28001292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143001"/>
            <a:ext cx="8763000" cy="685800"/>
          </a:xfrm>
        </p:spPr>
        <p:txBody>
          <a:bodyPr wrap="square" rIns="91440" numCol="1">
            <a:noAutofit/>
          </a:bodyPr>
          <a:lstStyle/>
          <a:p>
            <a:pPr marL="0" indent="0" algn="ctr">
              <a:buNone/>
            </a:pPr>
            <a:r>
              <a:rPr lang="en-US" sz="3000" b="1" dirty="0">
                <a:latin typeface="Calibri"/>
                <a:cs typeface="Calibri"/>
              </a:rPr>
              <a:t>Training Calendar Example: </a:t>
            </a:r>
            <a:r>
              <a:rPr lang="en-US" sz="3000" b="1" dirty="0" err="1">
                <a:latin typeface="Calibri"/>
                <a:cs typeface="Calibri"/>
              </a:rPr>
              <a:t>VLab</a:t>
            </a:r>
            <a:endParaRPr lang="en-US" sz="3000" b="1" dirty="0">
              <a:latin typeface="Calibri"/>
              <a:cs typeface="Calibri"/>
            </a:endParaRPr>
          </a:p>
          <a:p>
            <a:pPr marL="0" indent="0" algn="just" defTabSz="457200" rtl="0">
              <a:spcBef>
                <a:spcPts val="0"/>
              </a:spcBef>
              <a:buSzTx/>
              <a:buNone/>
            </a:pPr>
            <a:endParaRPr lang="en-ZA" sz="1000" b="1" dirty="0">
              <a:latin typeface="Calibri"/>
              <a:cs typeface="Calibri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130871" y="190714"/>
            <a:ext cx="263852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WGCapD-8 Annual Meeting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IIRS, Dehradun, India</a:t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06</a:t>
            </a:r>
            <a:r>
              <a:rPr lang="en-US" sz="1500" baseline="300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– 08</a:t>
            </a:r>
            <a:r>
              <a:rPr lang="en-US" sz="1500" baseline="300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2019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190500" y="6477000"/>
            <a:ext cx="8763000" cy="357910"/>
          </a:xfrm>
        </p:spPr>
        <p:txBody>
          <a:bodyPr wrap="square" rIns="91440" numCol="1">
            <a:noAutofit/>
          </a:bodyPr>
          <a:lstStyle/>
          <a:p>
            <a:pPr marL="0" indent="0" algn="ctr">
              <a:buNone/>
            </a:pPr>
            <a:r>
              <a:rPr lang="en-US" sz="1800" dirty="0">
                <a:hlinkClick r:id="rId2"/>
              </a:rPr>
              <a:t>https://www.wmo-sat.info/vlab/calendar-of-events/</a:t>
            </a:r>
            <a:r>
              <a:rPr lang="en-US" sz="1800" dirty="0"/>
              <a:t>  </a:t>
            </a:r>
            <a:endParaRPr lang="en-ZA" sz="600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828800" y="1676400"/>
            <a:ext cx="5486400" cy="476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3634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143001"/>
            <a:ext cx="8763000" cy="685800"/>
          </a:xfrm>
        </p:spPr>
        <p:txBody>
          <a:bodyPr wrap="square" rIns="91440" numCol="1">
            <a:noAutofit/>
          </a:bodyPr>
          <a:lstStyle/>
          <a:p>
            <a:pPr marL="0" indent="0" algn="ctr">
              <a:buNone/>
            </a:pPr>
            <a:r>
              <a:rPr lang="en-US" sz="3000" b="1" dirty="0">
                <a:latin typeface="Calibri"/>
                <a:cs typeface="Calibri"/>
              </a:rPr>
              <a:t>Training Calendar Example: WMO Learn</a:t>
            </a:r>
          </a:p>
          <a:p>
            <a:pPr marL="0" indent="0" algn="just" defTabSz="457200" rtl="0">
              <a:spcBef>
                <a:spcPts val="0"/>
              </a:spcBef>
              <a:buSzTx/>
              <a:buNone/>
            </a:pPr>
            <a:endParaRPr lang="en-ZA" sz="1000" b="1" dirty="0">
              <a:latin typeface="Calibri"/>
              <a:cs typeface="Calibri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130871" y="190714"/>
            <a:ext cx="263852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WGCapD-8 Annual Meeting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IIRS, Dehradun, India</a:t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06</a:t>
            </a:r>
            <a:r>
              <a:rPr lang="en-US" sz="1500" baseline="300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– 08</a:t>
            </a:r>
            <a:r>
              <a:rPr lang="en-US" sz="1500" baseline="300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2019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190500" y="6477000"/>
            <a:ext cx="8763000" cy="357910"/>
          </a:xfrm>
        </p:spPr>
        <p:txBody>
          <a:bodyPr wrap="square" rIns="91440" numCol="1">
            <a:noAutofit/>
          </a:bodyPr>
          <a:lstStyle/>
          <a:p>
            <a:pPr marL="0" indent="0" algn="ctr">
              <a:buNone/>
            </a:pPr>
            <a:r>
              <a:rPr lang="en-US" sz="1800" dirty="0">
                <a:hlinkClick r:id="rId2"/>
              </a:rPr>
              <a:t>https://learningevents.wmo.int/#/events</a:t>
            </a:r>
            <a:r>
              <a:rPr lang="en-US" sz="1800" dirty="0"/>
              <a:t> </a:t>
            </a:r>
            <a:endParaRPr lang="en-ZA" sz="600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447800" y="1752600"/>
            <a:ext cx="6184723" cy="455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0910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143000"/>
            <a:ext cx="8763000" cy="5562600"/>
          </a:xfrm>
        </p:spPr>
        <p:txBody>
          <a:bodyPr wrap="square" rIns="91440" numCol="1">
            <a:noAutofit/>
          </a:bodyPr>
          <a:lstStyle/>
          <a:p>
            <a:pPr marL="0" indent="0" algn="ctr">
              <a:buNone/>
            </a:pPr>
            <a:r>
              <a:rPr lang="en-US" sz="3000" b="1" dirty="0">
                <a:latin typeface="Calibri"/>
                <a:cs typeface="Calibri"/>
              </a:rPr>
              <a:t>Implementation Plans</a:t>
            </a:r>
          </a:p>
          <a:p>
            <a:pPr marL="0" indent="0" algn="just" defTabSz="457200" rtl="0">
              <a:spcBef>
                <a:spcPts val="0"/>
              </a:spcBef>
              <a:buSzTx/>
              <a:buNone/>
            </a:pPr>
            <a:endParaRPr lang="en-ZA" sz="1000" b="1" dirty="0">
              <a:latin typeface="Calibri"/>
              <a:cs typeface="Calibri"/>
            </a:endParaRPr>
          </a:p>
          <a:p>
            <a:pPr marL="227013" indent="-227013" algn="l" defTabSz="457200" rtl="0">
              <a:spcBef>
                <a:spcPts val="0"/>
              </a:spcBef>
              <a:buSzTx/>
            </a:pPr>
            <a:r>
              <a:rPr lang="en-ZA" sz="1600" b="1" dirty="0"/>
              <a:t>Three pronged approach:</a:t>
            </a:r>
          </a:p>
          <a:p>
            <a:pPr lvl="1" algn="l" defTabSz="457200" rtl="0"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r>
              <a:rPr lang="en-ZA" sz="1600" dirty="0"/>
              <a:t>CEOS SEO implements a training calendar for WGCapD</a:t>
            </a:r>
          </a:p>
          <a:p>
            <a:pPr lvl="1" algn="l" defTabSz="457200" rtl="0"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r>
              <a:rPr lang="en-ZA" sz="1600" dirty="0"/>
              <a:t>NASA will implement a training calendar on the Applied Sciences website</a:t>
            </a:r>
          </a:p>
          <a:p>
            <a:pPr lvl="1" algn="l" defTabSz="457200" rtl="0"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r>
              <a:rPr lang="en-ZA" sz="1600" dirty="0"/>
              <a:t>DLR will implement a training calendar through </a:t>
            </a:r>
            <a:r>
              <a:rPr lang="en-ZA" sz="1600" dirty="0" err="1"/>
              <a:t>EOCollege</a:t>
            </a:r>
            <a:endParaRPr lang="en-ZA" sz="1600" dirty="0"/>
          </a:p>
          <a:p>
            <a:pPr lvl="1" algn="l" defTabSz="457200" rtl="0"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endParaRPr lang="en-ZA" sz="1400" dirty="0"/>
          </a:p>
          <a:p>
            <a:pPr marL="227013" indent="-227013" algn="l" defTabSz="457200" rtl="0"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en-ZA" sz="1600" b="1" dirty="0"/>
              <a:t>Collaborative efforts:</a:t>
            </a:r>
          </a:p>
          <a:p>
            <a:pPr lvl="1" algn="l" defTabSz="457200" rtl="0"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r>
              <a:rPr lang="en-US" sz="1600" dirty="0"/>
              <a:t>Evaluate the centralized database to see if additional fields might be needed </a:t>
            </a:r>
          </a:p>
          <a:p>
            <a:pPr lvl="1" algn="l" defTabSz="457200" rtl="0"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r>
              <a:rPr lang="en-US" sz="1600" dirty="0"/>
              <a:t>Determine if the fields required suggest entering data into the existing database or whether a new one is needed with additional fields, to be hosted by the CEOS SEO</a:t>
            </a:r>
          </a:p>
          <a:p>
            <a:pPr lvl="1" algn="l" defTabSz="457200" rtl="0"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r>
              <a:rPr lang="en-US" sz="1600" dirty="0"/>
              <a:t>Work with EUMETSAT as they revise the API and provide feedback, identify POCs from pilots and receive training from EUMETSAT </a:t>
            </a:r>
          </a:p>
          <a:p>
            <a:pPr lvl="1" algn="l" defTabSz="457200" rtl="0"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r>
              <a:rPr lang="en-US" sz="1600" dirty="0"/>
              <a:t>Tiger team of developers working on development</a:t>
            </a:r>
          </a:p>
          <a:p>
            <a:pPr lvl="1" algn="l" defTabSz="457200" rtl="0"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r>
              <a:rPr lang="en-US" sz="1600" dirty="0"/>
              <a:t>Pilots define their “front end” independently then compare approaches and discuss</a:t>
            </a:r>
          </a:p>
          <a:p>
            <a:pPr lvl="1" algn="l" defTabSz="457200" rtl="0"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r>
              <a:rPr lang="en-US" sz="1600" dirty="0"/>
              <a:t>Finalize plans for where to host the calendar and its component parts</a:t>
            </a:r>
          </a:p>
          <a:p>
            <a:pPr lvl="1" algn="l" defTabSz="457200" rtl="0"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r>
              <a:rPr lang="en-US" sz="1600" dirty="0"/>
              <a:t>A Concept of Operations will be developed to explain how the calendar(s) will be operated, e.g. how to enter information, relationships between calendars, and permissions</a:t>
            </a:r>
          </a:p>
          <a:p>
            <a:pPr lvl="1" algn="l" defTabSz="457200" rtl="0"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r>
              <a:rPr lang="en-US" sz="1600" dirty="0"/>
              <a:t>The WGCapD calendar design will be provided to the WGCapD participating agencies for final review and then will be implemented</a:t>
            </a:r>
          </a:p>
          <a:p>
            <a:pPr lvl="1" algn="l" defTabSz="457200" rtl="0"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endParaRPr lang="en-ZA" sz="1600" dirty="0"/>
          </a:p>
          <a:p>
            <a:pPr lvl="1" algn="l" defTabSz="457200" rtl="0"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endParaRPr lang="en-ZA" sz="1600" dirty="0"/>
          </a:p>
        </p:txBody>
      </p:sp>
      <p:sp>
        <p:nvSpPr>
          <p:cNvPr id="5" name="Shape 3"/>
          <p:cNvSpPr/>
          <p:nvPr/>
        </p:nvSpPr>
        <p:spPr>
          <a:xfrm>
            <a:off x="2130871" y="190714"/>
            <a:ext cx="263852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WGCapD-8 Annual Meeting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IIRS, Dehradun, India</a:t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06</a:t>
            </a:r>
            <a:r>
              <a:rPr lang="en-US" sz="1500" baseline="300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– 08</a:t>
            </a:r>
            <a:r>
              <a:rPr lang="en-US" sz="1500" baseline="300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2019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1915149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143000"/>
            <a:ext cx="8763000" cy="5216813"/>
          </a:xfrm>
        </p:spPr>
        <p:txBody>
          <a:bodyPr wrap="square" rIns="91440" numCol="1">
            <a:noAutofit/>
          </a:bodyPr>
          <a:lstStyle/>
          <a:p>
            <a:pPr marL="0" indent="0" algn="ctr">
              <a:buNone/>
            </a:pPr>
            <a:r>
              <a:rPr lang="en-US" sz="3000" b="1" dirty="0">
                <a:latin typeface="Calibri"/>
                <a:cs typeface="Calibri"/>
              </a:rPr>
              <a:t>Current Activities</a:t>
            </a:r>
          </a:p>
          <a:p>
            <a:pPr marL="0" indent="0" algn="just" defTabSz="457200" rtl="0">
              <a:spcBef>
                <a:spcPts val="0"/>
              </a:spcBef>
              <a:buSzTx/>
              <a:buNone/>
            </a:pPr>
            <a:endParaRPr lang="en-ZA" sz="1000" b="1" dirty="0">
              <a:latin typeface="Calibri"/>
              <a:cs typeface="Calibri"/>
            </a:endParaRPr>
          </a:p>
          <a:p>
            <a:pPr algn="l" defTabSz="457200" rtl="0">
              <a:spcBef>
                <a:spcPts val="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§"/>
            </a:pPr>
            <a:r>
              <a:rPr lang="en-ZA" sz="1800" dirty="0"/>
              <a:t>Compiling fields used by EUMETSAT, </a:t>
            </a:r>
            <a:r>
              <a:rPr lang="en-ZA" sz="1800" dirty="0" err="1"/>
              <a:t>VLab</a:t>
            </a:r>
            <a:r>
              <a:rPr lang="en-ZA" sz="1800" dirty="0"/>
              <a:t>, and WMO Learn calendars</a:t>
            </a:r>
          </a:p>
          <a:p>
            <a:pPr algn="l" defTabSz="457200" rtl="0">
              <a:spcBef>
                <a:spcPts val="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§"/>
            </a:pPr>
            <a:r>
              <a:rPr lang="en-ZA" sz="1800" dirty="0"/>
              <a:t>Reviewing and compiling fields for discussion and selection of a suggested list of fields for inclusion in the calendars</a:t>
            </a:r>
          </a:p>
          <a:p>
            <a:pPr algn="l" defTabSz="457200" rtl="0">
              <a:spcBef>
                <a:spcPts val="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§"/>
            </a:pPr>
            <a:r>
              <a:rPr lang="en-ZA" sz="1800" dirty="0"/>
              <a:t>Investigating user interface options </a:t>
            </a:r>
          </a:p>
          <a:p>
            <a:pPr algn="l" defTabSz="457200" rtl="0">
              <a:spcBef>
                <a:spcPts val="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§"/>
            </a:pPr>
            <a:r>
              <a:rPr lang="en-ZA" sz="1800" dirty="0"/>
              <a:t>Evaluating pros/cons for each approach</a:t>
            </a:r>
          </a:p>
          <a:p>
            <a:pPr algn="l" defTabSz="457200" rtl="0">
              <a:spcBef>
                <a:spcPts val="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§"/>
            </a:pPr>
            <a:r>
              <a:rPr lang="en-ZA" sz="1800" dirty="0"/>
              <a:t>Next planning call in mid-March</a:t>
            </a:r>
          </a:p>
          <a:p>
            <a:pPr algn="l" defTabSz="457200" rtl="0">
              <a:spcBef>
                <a:spcPts val="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§"/>
            </a:pPr>
            <a:r>
              <a:rPr lang="en-ZA" sz="1800" dirty="0"/>
              <a:t>Exploring tiger team of developers to discuss implementation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800" b="1" dirty="0">
                <a:latin typeface="Calibri"/>
                <a:cs typeface="Calibri"/>
              </a:rPr>
              <a:t>Timeline</a:t>
            </a:r>
          </a:p>
          <a:p>
            <a:pPr marL="0" indent="0" algn="just" defTabSz="457200" rtl="0">
              <a:spcBef>
                <a:spcPts val="0"/>
              </a:spcBef>
              <a:buSzTx/>
              <a:buNone/>
            </a:pPr>
            <a:endParaRPr lang="en-ZA" sz="900" b="1" dirty="0">
              <a:latin typeface="Calibri"/>
              <a:cs typeface="Calibri"/>
            </a:endParaRPr>
          </a:p>
          <a:p>
            <a:pPr algn="l" defTabSz="457200" rtl="0">
              <a:spcBef>
                <a:spcPts val="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§"/>
            </a:pPr>
            <a:r>
              <a:rPr lang="en-ZA" sz="1600" b="1" dirty="0"/>
              <a:t>March: </a:t>
            </a:r>
            <a:r>
              <a:rPr lang="en-ZA" sz="1600" dirty="0"/>
              <a:t>Reviewing fields &amp; user interfaces</a:t>
            </a:r>
          </a:p>
          <a:p>
            <a:pPr algn="l" defTabSz="457200" rtl="0">
              <a:spcBef>
                <a:spcPts val="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§"/>
            </a:pPr>
            <a:r>
              <a:rPr lang="en-ZA" sz="1600" b="1" dirty="0"/>
              <a:t>April: </a:t>
            </a:r>
            <a:r>
              <a:rPr lang="en-ZA" sz="1600" dirty="0"/>
              <a:t>NASA/CEOS finalize fields</a:t>
            </a:r>
          </a:p>
          <a:p>
            <a:pPr algn="l" defTabSz="457200" rtl="0">
              <a:spcBef>
                <a:spcPts val="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§"/>
            </a:pPr>
            <a:r>
              <a:rPr lang="en-ZA" sz="1600" b="1" dirty="0"/>
              <a:t>May-June: </a:t>
            </a:r>
            <a:r>
              <a:rPr lang="en-ZA" sz="1600" dirty="0"/>
              <a:t>NASA/CEOS build and beta testing; EO College implementation</a:t>
            </a:r>
          </a:p>
          <a:p>
            <a:pPr algn="l" defTabSz="457200" rtl="0">
              <a:spcBef>
                <a:spcPts val="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§"/>
            </a:pPr>
            <a:r>
              <a:rPr lang="en-ZA" sz="1600" b="1" dirty="0"/>
              <a:t>July-August: </a:t>
            </a:r>
            <a:r>
              <a:rPr lang="en-ZA" sz="1600" dirty="0"/>
              <a:t>Refinement</a:t>
            </a:r>
          </a:p>
          <a:p>
            <a:pPr algn="l" defTabSz="457200" rtl="0">
              <a:spcBef>
                <a:spcPts val="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§"/>
            </a:pPr>
            <a:r>
              <a:rPr lang="en-ZA" sz="1600" b="1" dirty="0"/>
              <a:t>September: </a:t>
            </a:r>
            <a:r>
              <a:rPr lang="en-ZA" sz="1600" dirty="0"/>
              <a:t>All calendars live </a:t>
            </a:r>
            <a:endParaRPr lang="en-ZA" sz="1400" dirty="0"/>
          </a:p>
          <a:p>
            <a:pPr algn="l" defTabSz="457200" rtl="0">
              <a:spcBef>
                <a:spcPts val="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§"/>
            </a:pPr>
            <a:endParaRPr lang="en-ZA" sz="1600" dirty="0"/>
          </a:p>
        </p:txBody>
      </p:sp>
      <p:sp>
        <p:nvSpPr>
          <p:cNvPr id="5" name="Shape 3"/>
          <p:cNvSpPr/>
          <p:nvPr/>
        </p:nvSpPr>
        <p:spPr>
          <a:xfrm>
            <a:off x="2130871" y="190714"/>
            <a:ext cx="263852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WGCapD-8 Annual Meeting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IIRS, Dehradun, India</a:t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06</a:t>
            </a:r>
            <a:r>
              <a:rPr lang="en-US" sz="1500" baseline="300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– 08</a:t>
            </a:r>
            <a:r>
              <a:rPr lang="en-US" sz="1500" baseline="300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2019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5228618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9324</TotalTime>
  <Words>752</Words>
  <Application>Microsoft Office PowerPoint</Application>
  <PresentationFormat>On-screen Show (4:3)</PresentationFormat>
  <Paragraphs>98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Bold</vt:lpstr>
      <vt:lpstr>Avenir Roman</vt:lpstr>
      <vt:lpstr>Calibri</vt:lpstr>
      <vt:lpstr>Courier New</vt:lpstr>
      <vt:lpstr>Droid Serif</vt:lpstr>
      <vt:lpstr>Proxima Nova Regular</vt:lpstr>
      <vt:lpstr>Wingdings</vt:lpstr>
      <vt:lpstr>Default</vt:lpstr>
      <vt:lpstr>Implementation of WGCapD  Training Calendar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Lauren CG</cp:lastModifiedBy>
  <cp:revision>44</cp:revision>
  <dcterms:modified xsi:type="dcterms:W3CDTF">2019-03-07T06:35:43Z</dcterms:modified>
</cp:coreProperties>
</file>