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5"/>
  </p:notesMasterIdLst>
  <p:sldIdLst>
    <p:sldId id="256" r:id="rId2"/>
    <p:sldId id="275" r:id="rId3"/>
    <p:sldId id="259" r:id="rId4"/>
    <p:sldId id="262" r:id="rId5"/>
    <p:sldId id="264" r:id="rId6"/>
    <p:sldId id="263" r:id="rId7"/>
    <p:sldId id="265" r:id="rId8"/>
    <p:sldId id="261" r:id="rId9"/>
    <p:sldId id="270" r:id="rId10"/>
    <p:sldId id="269" r:id="rId11"/>
    <p:sldId id="274" r:id="rId12"/>
    <p:sldId id="267" r:id="rId13"/>
    <p:sldId id="273"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521415D9-36F7-43E2-AB2F-B90AF26B5E84}">
      <p14:sectionLst xmlns:p14="http://schemas.microsoft.com/office/powerpoint/2010/main">
        <p14:section name="Default Section" id="{ACDBD638-84F7-4D35-A56E-2E125D4BE508}">
          <p14:sldIdLst>
            <p14:sldId id="256"/>
            <p14:sldId id="275"/>
          </p14:sldIdLst>
        </p14:section>
        <p14:section name="Untitled Section" id="{9D975151-E9A3-4B28-8D1E-5A747D925AAF}">
          <p14:sldIdLst>
            <p14:sldId id="259"/>
            <p14:sldId id="262"/>
            <p14:sldId id="264"/>
            <p14:sldId id="263"/>
            <p14:sldId id="265"/>
            <p14:sldId id="261"/>
            <p14:sldId id="270"/>
            <p14:sldId id="269"/>
            <p14:sldId id="274"/>
            <p14:sldId id="267"/>
            <p14:sldId id="2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3" autoAdjust="0"/>
  </p:normalViewPr>
  <p:slideViewPr>
    <p:cSldViewPr>
      <p:cViewPr varScale="1">
        <p:scale>
          <a:sx n="91" d="100"/>
          <a:sy n="91" d="100"/>
        </p:scale>
        <p:origin x="186" y="78"/>
      </p:cViewPr>
      <p:guideLst>
        <p:guide orient="horz" pos="2160"/>
        <p:guide pos="2880"/>
      </p:guideLst>
    </p:cSldViewPr>
  </p:slideViewPr>
  <p:notesTextViewPr>
    <p:cViewPr>
      <p:scale>
        <a:sx n="1" d="1"/>
        <a:sy n="1" d="1"/>
      </p:scale>
      <p:origin x="0" y="0"/>
    </p:cViewPr>
  </p:notesTextViewPr>
  <p:sorterViewPr>
    <p:cViewPr>
      <p:scale>
        <a:sx n="100" d="100"/>
        <a:sy n="100" d="100"/>
      </p:scale>
      <p:origin x="0" y="-30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enthil%20Kumar\Downloads\Participants%20per%20ye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file:///E:\Student%20DBMSs\CSSTEAP%20&amp;%20ITEC%20Female%20percentage.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5945184603662"/>
          <c:y val="0.1033112671826889"/>
          <c:w val="0.87377533538063679"/>
          <c:h val="0.61498432487605714"/>
        </c:manualLayout>
      </c:layout>
      <c:barChart>
        <c:barDir val="col"/>
        <c:grouping val="clustered"/>
        <c:varyColors val="0"/>
        <c:ser>
          <c:idx val="1"/>
          <c:order val="1"/>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38100" cap="rnd">
                <a:solidFill>
                  <a:schemeClr val="tx1"/>
                </a:solidFill>
                <a:prstDash val="sysDot"/>
              </a:ln>
              <a:effectLst/>
            </c:spPr>
            <c:trendlineType val="movingAvg"/>
            <c:period val="2"/>
            <c:dispRSqr val="0"/>
            <c:dispEq val="0"/>
          </c:trendline>
          <c:cat>
            <c:numRef>
              <c:f>'[Participants per year.xlsx]Sheet1'!$A$2:$A$24</c:f>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'[Participants per year.xlsx]Sheet1'!$B$2:$B$24</c:f>
              <c:numCache>
                <c:formatCode>General</c:formatCode>
                <c:ptCount val="23"/>
                <c:pt idx="0">
                  <c:v>25</c:v>
                </c:pt>
                <c:pt idx="1">
                  <c:v>45</c:v>
                </c:pt>
                <c:pt idx="2">
                  <c:v>56</c:v>
                </c:pt>
                <c:pt idx="3">
                  <c:v>100</c:v>
                </c:pt>
                <c:pt idx="4">
                  <c:v>81</c:v>
                </c:pt>
                <c:pt idx="5">
                  <c:v>67</c:v>
                </c:pt>
                <c:pt idx="6">
                  <c:v>82</c:v>
                </c:pt>
                <c:pt idx="7">
                  <c:v>101</c:v>
                </c:pt>
                <c:pt idx="8">
                  <c:v>64</c:v>
                </c:pt>
                <c:pt idx="9">
                  <c:v>48</c:v>
                </c:pt>
                <c:pt idx="10">
                  <c:v>65</c:v>
                </c:pt>
                <c:pt idx="11">
                  <c:v>56</c:v>
                </c:pt>
                <c:pt idx="12">
                  <c:v>72</c:v>
                </c:pt>
                <c:pt idx="13">
                  <c:v>34</c:v>
                </c:pt>
                <c:pt idx="14">
                  <c:v>73</c:v>
                </c:pt>
                <c:pt idx="15">
                  <c:v>103</c:v>
                </c:pt>
                <c:pt idx="16">
                  <c:v>147</c:v>
                </c:pt>
                <c:pt idx="17">
                  <c:v>121</c:v>
                </c:pt>
                <c:pt idx="18">
                  <c:v>145</c:v>
                </c:pt>
                <c:pt idx="19">
                  <c:v>106</c:v>
                </c:pt>
                <c:pt idx="20">
                  <c:v>161</c:v>
                </c:pt>
                <c:pt idx="21">
                  <c:v>166</c:v>
                </c:pt>
                <c:pt idx="22">
                  <c:v>172</c:v>
                </c:pt>
              </c:numCache>
            </c:numRef>
          </c:val>
          <c:extLst>
            <c:ext xmlns:c16="http://schemas.microsoft.com/office/drawing/2014/chart" uri="{C3380CC4-5D6E-409C-BE32-E72D297353CC}">
              <c16:uniqueId val="{00000000-E54D-430F-8D61-A0B59E239353}"/>
            </c:ext>
          </c:extLst>
        </c:ser>
        <c:dLbls>
          <c:dLblPos val="outEnd"/>
          <c:showLegendKey val="0"/>
          <c:showVal val="1"/>
          <c:showCatName val="0"/>
          <c:showSerName val="0"/>
          <c:showPercent val="0"/>
          <c:showBubbleSize val="0"/>
        </c:dLbls>
        <c:gapWidth val="164"/>
        <c:overlap val="-22"/>
        <c:axId val="274928144"/>
        <c:axId val="274925008"/>
        <c:extLst>
          <c:ext xmlns:c15="http://schemas.microsoft.com/office/drawing/2012/chart" uri="{02D57815-91ED-43cb-92C2-25804820EDAC}">
            <c15:filteredBarSeries>
              <c15: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numRef>
                    <c:extLst>
                      <c:ext uri="{02D57815-91ED-43cb-92C2-25804820EDAC}">
                        <c15:formulaRef>
                          <c15:sqref>'[Participants per year.xlsx]Sheet1'!$A$2:$A$24</c15:sqref>
                        </c15:formulaRef>
                      </c:ext>
                    </c:extLst>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extLst>
                      <c:ext uri="{02D57815-91ED-43cb-92C2-25804820EDAC}">
                        <c15:formulaRef>
                          <c15:sqref>'[Participants per year.xlsx]Sheet1'!$A$2:$A$24</c15:sqref>
                        </c15:formulaRef>
                      </c:ext>
                    </c:extLst>
                    <c:numCache>
                      <c:formatCode>General</c:formatCode>
                      <c:ptCount val="23"/>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val>
                <c:extLst>
                  <c:ext xmlns:c16="http://schemas.microsoft.com/office/drawing/2014/chart" uri="{C3380CC4-5D6E-409C-BE32-E72D297353CC}">
                    <c16:uniqueId val="{00000001-E54D-430F-8D61-A0B59E239353}"/>
                  </c:ext>
                </c:extLst>
              </c15:ser>
            </c15:filteredBarSeries>
          </c:ext>
        </c:extLst>
      </c:barChart>
      <c:catAx>
        <c:axId val="27492814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IN" sz="1200"/>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4925008"/>
        <c:crosses val="autoZero"/>
        <c:auto val="1"/>
        <c:lblAlgn val="ctr"/>
        <c:lblOffset val="100"/>
        <c:noMultiLvlLbl val="0"/>
      </c:catAx>
      <c:valAx>
        <c:axId val="274925008"/>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IN" sz="1050"/>
                  <a:t>No. of Participants</a:t>
                </a:r>
              </a:p>
            </c:rich>
          </c:tx>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4928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8.2980909781721013E-2"/>
          <c:y val="0.11606494594967516"/>
          <c:w val="0.78488380343925823"/>
          <c:h val="0.70665263967193226"/>
        </c:manualLayout>
      </c:layout>
      <c:pie3DChart>
        <c:varyColors val="1"/>
        <c:ser>
          <c:idx val="0"/>
          <c:order val="0"/>
          <c:dPt>
            <c:idx val="0"/>
            <c:bubble3D val="0"/>
            <c:spPr>
              <a:solidFill>
                <a:schemeClr val="accent6">
                  <a:lumMod val="50000"/>
                </a:schemeClr>
              </a:solidFill>
            </c:spPr>
            <c:extLst>
              <c:ext xmlns:c16="http://schemas.microsoft.com/office/drawing/2014/chart" uri="{C3380CC4-5D6E-409C-BE32-E72D297353CC}">
                <c16:uniqueId val="{00000001-1874-40C0-BB5F-D09776D109C6}"/>
              </c:ext>
            </c:extLst>
          </c:dPt>
          <c:dPt>
            <c:idx val="1"/>
            <c:bubble3D val="0"/>
            <c:spPr>
              <a:solidFill>
                <a:schemeClr val="accent3">
                  <a:lumMod val="50000"/>
                </a:schemeClr>
              </a:solidFill>
            </c:spPr>
            <c:extLst>
              <c:ext xmlns:c16="http://schemas.microsoft.com/office/drawing/2014/chart" uri="{C3380CC4-5D6E-409C-BE32-E72D297353CC}">
                <c16:uniqueId val="{00000003-1874-40C0-BB5F-D09776D109C6}"/>
              </c:ext>
            </c:extLst>
          </c:dPt>
          <c:dPt>
            <c:idx val="2"/>
            <c:bubble3D val="0"/>
            <c:spPr>
              <a:solidFill>
                <a:srgbClr val="7030A0"/>
              </a:solidFill>
            </c:spPr>
            <c:extLst>
              <c:ext xmlns:c16="http://schemas.microsoft.com/office/drawing/2014/chart" uri="{C3380CC4-5D6E-409C-BE32-E72D297353CC}">
                <c16:uniqueId val="{00000005-1874-40C0-BB5F-D09776D109C6}"/>
              </c:ext>
            </c:extLst>
          </c:dPt>
          <c:dLbls>
            <c:dLbl>
              <c:idx val="0"/>
              <c:layout>
                <c:manualLayout>
                  <c:x val="-0.16386469515900337"/>
                  <c:y val="0.15529594367992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74-40C0-BB5F-D09776D109C6}"/>
                </c:ext>
              </c:extLst>
            </c:dLbl>
            <c:dLbl>
              <c:idx val="1"/>
              <c:layout>
                <c:manualLayout>
                  <c:x val="3.0652737876818294E-3"/>
                  <c:y val="-0.392092411891960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74-40C0-BB5F-D09776D109C6}"/>
                </c:ext>
              </c:extLst>
            </c:dLbl>
            <c:dLbl>
              <c:idx val="2"/>
              <c:layout>
                <c:manualLayout>
                  <c:x val="0.20823919078794362"/>
                  <c:y val="0.110153989393261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74-40C0-BB5F-D09776D109C6}"/>
                </c:ext>
              </c:extLst>
            </c:dLbl>
            <c:spPr>
              <a:noFill/>
              <a:ln>
                <a:noFill/>
              </a:ln>
              <a:effectLst/>
            </c:spPr>
            <c:txPr>
              <a:bodyPr/>
              <a:lstStyle/>
              <a:p>
                <a:pPr>
                  <a:defRPr sz="1200" b="1">
                    <a:solidFill>
                      <a:srgbClr val="FFFF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Sheet1!$A$21:$A$23</c:f>
              <c:strCache>
                <c:ptCount val="3"/>
                <c:pt idx="0">
                  <c:v>CSSTEAP(Long-term)</c:v>
                </c:pt>
                <c:pt idx="1">
                  <c:v>CSSTEAP(Short-term)</c:v>
                </c:pt>
                <c:pt idx="2">
                  <c:v>CSSTEAP (Overall)</c:v>
                </c:pt>
              </c:strCache>
            </c:strRef>
          </c:cat>
          <c:val>
            <c:numRef>
              <c:f>Sheet1!$B$21:$B$23</c:f>
              <c:numCache>
                <c:formatCode>0.00%</c:formatCode>
                <c:ptCount val="3"/>
                <c:pt idx="0">
                  <c:v>0.32250000000000001</c:v>
                </c:pt>
                <c:pt idx="1">
                  <c:v>0.30559999999999998</c:v>
                </c:pt>
                <c:pt idx="2">
                  <c:v>0.31518151815181517</c:v>
                </c:pt>
              </c:numCache>
            </c:numRef>
          </c:val>
          <c:extLst>
            <c:ext xmlns:c16="http://schemas.microsoft.com/office/drawing/2014/chart" uri="{C3380CC4-5D6E-409C-BE32-E72D297353CC}">
              <c16:uniqueId val="{00000006-1874-40C0-BB5F-D09776D109C6}"/>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IN" sz="1800" b="1" dirty="0"/>
              <a:t>Overall Course Organization</a:t>
            </a:r>
          </a:p>
        </c:rich>
      </c:tx>
      <c:layout>
        <c:manualLayout>
          <c:xMode val="edge"/>
          <c:yMode val="edge"/>
          <c:x val="0.24333789804353462"/>
          <c:y val="8.9117803912762791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63-453C-B43F-AA12AA28BF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63-453C-B43F-AA12AA28BF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63-453C-B43F-AA12AA28BF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63-453C-B43F-AA12AA28BF0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Sheet1!$A$3:$A$6</c:f>
              <c:strCache>
                <c:ptCount val="4"/>
                <c:pt idx="0">
                  <c:v>Project/ Practicals</c:v>
                </c:pt>
                <c:pt idx="1">
                  <c:v>Lectures</c:v>
                </c:pt>
                <c:pt idx="2">
                  <c:v>Field Work</c:v>
                </c:pt>
                <c:pt idx="3">
                  <c:v>Seminar/library</c:v>
                </c:pt>
              </c:strCache>
            </c:strRef>
          </c:cat>
          <c:val>
            <c:numRef>
              <c:f>Sheet1!$B$3:$B$6</c:f>
              <c:numCache>
                <c:formatCode>0%</c:formatCode>
                <c:ptCount val="4"/>
                <c:pt idx="0">
                  <c:v>0.6</c:v>
                </c:pt>
                <c:pt idx="1">
                  <c:v>0.16</c:v>
                </c:pt>
                <c:pt idx="2">
                  <c:v>0.15</c:v>
                </c:pt>
                <c:pt idx="3">
                  <c:v>0.09</c:v>
                </c:pt>
              </c:numCache>
            </c:numRef>
          </c:val>
          <c:extLst>
            <c:ext xmlns:c16="http://schemas.microsoft.com/office/drawing/2014/chart" uri="{C3380CC4-5D6E-409C-BE32-E72D297353CC}">
              <c16:uniqueId val="{00000008-1163-453C-B43F-AA12AA28BF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1C87F-6B3B-4604-83FE-AB597FF0872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119CDA8F-97B6-4ECD-81FC-D461AE27F079}">
      <dgm:prSet phldrT="[Text]" custT="1"/>
      <dgm:spPr>
        <a:xfrm>
          <a:off x="1294792" y="509668"/>
          <a:ext cx="7299967" cy="1019866"/>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50 years of experience in CB in RS &amp; GIS</a:t>
          </a:r>
        </a:p>
        <a:p>
          <a:r>
            <a:rPr lang="en-US" sz="1400" b="1" dirty="0">
              <a:solidFill>
                <a:sysClr val="window" lastClr="FFFFFF"/>
              </a:solidFill>
              <a:latin typeface="Calibri"/>
              <a:ea typeface="+mn-ea"/>
              <a:cs typeface="+mn-cs"/>
            </a:rPr>
            <a:t>Centre of Excellence to conduct MEA courses, Ministries training</a:t>
          </a:r>
        </a:p>
        <a:p>
          <a:r>
            <a:rPr lang="en-US" sz="1400" b="1" dirty="0">
              <a:solidFill>
                <a:sysClr val="window" lastClr="FFFFFF"/>
              </a:solidFill>
              <a:latin typeface="Calibri"/>
              <a:ea typeface="+mn-ea"/>
              <a:cs typeface="+mn-cs"/>
            </a:rPr>
            <a:t>Joint Education Program with ITC on Global M.Sc. (Geoinformatics) course</a:t>
          </a:r>
        </a:p>
      </dgm:t>
    </dgm:pt>
    <dgm:pt modelId="{0EDDE716-83A8-4389-A6BE-E9585EA041B7}" type="parTrans" cxnId="{1993E464-0E3F-4425-BA77-EE33064E165C}">
      <dgm:prSet/>
      <dgm:spPr/>
      <dgm:t>
        <a:bodyPr/>
        <a:lstStyle/>
        <a:p>
          <a:endParaRPr lang="en-US"/>
        </a:p>
      </dgm:t>
    </dgm:pt>
    <dgm:pt modelId="{EB3E2F71-B084-4E69-B3F3-057E63974992}" type="sibTrans" cxnId="{1993E464-0E3F-4425-BA77-EE33064E165C}">
      <dgm:prSet/>
      <dgm:spPr>
        <a:xfrm>
          <a:off x="-7270805" y="-1145656"/>
          <a:ext cx="8920713" cy="8920713"/>
        </a:xfrm>
        <a:prstGeom prst="blockArc">
          <a:avLst>
            <a:gd name="adj1" fmla="val 18900000"/>
            <a:gd name="adj2" fmla="val 2700000"/>
            <a:gd name="adj3" fmla="val 242"/>
          </a:avLst>
        </a:prstGeom>
        <a:noFill/>
        <a:ln w="25400" cap="flat" cmpd="sng" algn="ctr">
          <a:solidFill>
            <a:srgbClr val="9BBB59">
              <a:hueOff val="0"/>
              <a:satOff val="0"/>
              <a:lumOff val="0"/>
              <a:alphaOff val="0"/>
            </a:srgbClr>
          </a:solidFill>
          <a:prstDash val="solid"/>
        </a:ln>
        <a:effectLst/>
      </dgm:spPr>
      <dgm:t>
        <a:bodyPr/>
        <a:lstStyle/>
        <a:p>
          <a:endParaRPr lang="en-US"/>
        </a:p>
      </dgm:t>
    </dgm:pt>
    <dgm:pt modelId="{5A808A60-FDA3-45DB-98A8-00B2C0D3B5B0}">
      <dgm:prSet phldrT="[Text]" custT="1"/>
      <dgm:spPr>
        <a:xfrm>
          <a:off x="1917599" y="1896264"/>
          <a:ext cx="6639067" cy="1306806"/>
        </a:xfrm>
        <a:prstGeom prst="rect">
          <a:avLst/>
        </a:prstGeo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Primary ISRO Centre for conceptualizing, planning &amp; building EO Sensors, </a:t>
          </a:r>
          <a:r>
            <a:rPr lang="en-US" sz="1400" b="1" dirty="0" err="1">
              <a:solidFill>
                <a:sysClr val="window" lastClr="FFFFFF"/>
              </a:solidFill>
              <a:latin typeface="Calibri"/>
              <a:ea typeface="+mn-ea"/>
              <a:cs typeface="+mn-cs"/>
            </a:rPr>
            <a:t>Commun</a:t>
          </a:r>
          <a:r>
            <a:rPr lang="en-US" sz="1400" b="1" dirty="0">
              <a:solidFill>
                <a:sysClr val="window" lastClr="FFFFFF"/>
              </a:solidFill>
              <a:latin typeface="Calibri"/>
              <a:ea typeface="+mn-ea"/>
              <a:cs typeface="+mn-cs"/>
            </a:rPr>
            <a:t>. &amp; Navigation Systems</a:t>
          </a:r>
        </a:p>
        <a:p>
          <a:r>
            <a:rPr lang="en-US" sz="1400" b="1" dirty="0">
              <a:solidFill>
                <a:sysClr val="window" lastClr="FFFFFF"/>
              </a:solidFill>
              <a:latin typeface="Calibri"/>
              <a:ea typeface="+mn-ea"/>
              <a:cs typeface="+mn-cs"/>
            </a:rPr>
            <a:t>State of art Infrastructure for hardware innovation</a:t>
          </a:r>
        </a:p>
        <a:p>
          <a:r>
            <a:rPr lang="en-US" sz="1400" b="1" dirty="0">
              <a:solidFill>
                <a:sysClr val="window" lastClr="FFFFFF"/>
              </a:solidFill>
              <a:latin typeface="Calibri"/>
              <a:ea typeface="+mn-ea"/>
              <a:cs typeface="+mn-cs"/>
            </a:rPr>
            <a:t>Strong Applications Scientists to data exploitation</a:t>
          </a:r>
        </a:p>
      </dgm:t>
    </dgm:pt>
    <dgm:pt modelId="{07B2E2EB-3E0B-4732-9AAA-16C9D70C1485}" type="parTrans" cxnId="{A7931B3B-E6FE-4EA5-8FC9-2FC14FBBC2BF}">
      <dgm:prSet/>
      <dgm:spPr/>
      <dgm:t>
        <a:bodyPr/>
        <a:lstStyle/>
        <a:p>
          <a:endParaRPr lang="en-US"/>
        </a:p>
      </dgm:t>
    </dgm:pt>
    <dgm:pt modelId="{A10E56FA-3C01-4DE7-98A8-77E663CA6D1E}" type="sibTrans" cxnId="{A7931B3B-E6FE-4EA5-8FC9-2FC14FBBC2BF}">
      <dgm:prSet/>
      <dgm:spPr/>
      <dgm:t>
        <a:bodyPr/>
        <a:lstStyle/>
        <a:p>
          <a:endParaRPr lang="en-US"/>
        </a:p>
      </dgm:t>
    </dgm:pt>
    <dgm:pt modelId="{3944174A-2322-4C13-AD6F-FD791245D6A4}">
      <dgm:prSet phldrT="[Text]" custT="1"/>
      <dgm:spPr>
        <a:xfrm>
          <a:off x="2015528" y="3479964"/>
          <a:ext cx="6537456" cy="1199536"/>
        </a:xfrm>
        <a:prstGeom prst="rect">
          <a:avLst/>
        </a:prstGeom>
        <a:solidFill>
          <a:srgbClr val="009900"/>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Design &amp; Development, integration &amp; testing of all satellites</a:t>
          </a:r>
        </a:p>
        <a:p>
          <a:r>
            <a:rPr lang="en-US" sz="1400" b="1" dirty="0">
              <a:solidFill>
                <a:sysClr val="window" lastClr="FFFFFF"/>
              </a:solidFill>
              <a:latin typeface="Calibri"/>
              <a:ea typeface="+mn-ea"/>
              <a:cs typeface="+mn-cs"/>
            </a:rPr>
            <a:t>Total Spacecraft project management and  in-orbit spacecraft operations for earth &amp; planetary missions</a:t>
          </a:r>
        </a:p>
        <a:p>
          <a:r>
            <a:rPr lang="en-US" sz="1400" b="1" dirty="0">
              <a:solidFill>
                <a:sysClr val="window" lastClr="FFFFFF"/>
              </a:solidFill>
              <a:latin typeface="Calibri"/>
              <a:ea typeface="+mn-ea"/>
              <a:cs typeface="+mn-cs"/>
            </a:rPr>
            <a:t>State of art infrastructure for satellite building</a:t>
          </a:r>
        </a:p>
      </dgm:t>
    </dgm:pt>
    <dgm:pt modelId="{26406212-07FB-44FE-9D7A-E7D4FF0F69A6}" type="parTrans" cxnId="{CF4F0626-3588-4F14-84CA-A77DD9A0E88A}">
      <dgm:prSet/>
      <dgm:spPr/>
      <dgm:t>
        <a:bodyPr/>
        <a:lstStyle/>
        <a:p>
          <a:endParaRPr lang="en-US"/>
        </a:p>
      </dgm:t>
    </dgm:pt>
    <dgm:pt modelId="{567B43ED-4526-4724-A500-21DCB3CF961D}" type="sibTrans" cxnId="{CF4F0626-3588-4F14-84CA-A77DD9A0E88A}">
      <dgm:prSet/>
      <dgm:spPr/>
      <dgm:t>
        <a:bodyPr/>
        <a:lstStyle/>
        <a:p>
          <a:endParaRPr lang="en-US"/>
        </a:p>
      </dgm:t>
    </dgm:pt>
    <dgm:pt modelId="{6F80DF41-EBE8-4AD2-8DDA-B8F51C4E8283}">
      <dgm:prSet custT="1"/>
      <dgm:spPr>
        <a:xfrm>
          <a:off x="1413572" y="4979489"/>
          <a:ext cx="7156668" cy="1148818"/>
        </a:xfrm>
        <a:prstGeom prst="rect">
          <a:avLst/>
        </a:prstGeom>
        <a:solidFill>
          <a:srgbClr val="002060"/>
        </a:solidFill>
        <a:ln w="25400" cap="flat" cmpd="sng" algn="ctr">
          <a:solidFill>
            <a:sysClr val="window" lastClr="FFFFFF">
              <a:hueOff val="0"/>
              <a:satOff val="0"/>
              <a:lumOff val="0"/>
              <a:alphaOff val="0"/>
            </a:sysClr>
          </a:solidFill>
          <a:prstDash val="solid"/>
        </a:ln>
        <a:effectLst/>
      </dgm:spPr>
      <dgm:t>
        <a:bodyPr/>
        <a:lstStyle/>
        <a:p>
          <a:r>
            <a:rPr lang="en-US" sz="1400" b="1" dirty="0">
              <a:solidFill>
                <a:sysClr val="window" lastClr="FFFFFF"/>
              </a:solidFill>
              <a:latin typeface="Calibri"/>
              <a:ea typeface="+mn-ea"/>
              <a:cs typeface="+mn-cs"/>
            </a:rPr>
            <a:t>Known as ‘Cradle’ of Indian Space Sciences</a:t>
          </a:r>
        </a:p>
        <a:p>
          <a:r>
            <a:rPr lang="en-US" sz="1400" b="1" dirty="0">
              <a:solidFill>
                <a:sysClr val="window" lastClr="FFFFFF"/>
              </a:solidFill>
              <a:latin typeface="Calibri"/>
              <a:ea typeface="+mn-ea"/>
              <a:cs typeface="+mn-cs"/>
            </a:rPr>
            <a:t>Pioneering research in Space &amp; Atmospheric Sciences, Astronomy, Astro- &amp; Solar Physics, Planetary &amp; Geosciences</a:t>
          </a:r>
        </a:p>
        <a:p>
          <a:r>
            <a:rPr lang="en-US" sz="1400" b="1" dirty="0">
              <a:solidFill>
                <a:sysClr val="window" lastClr="FFFFFF"/>
              </a:solidFill>
              <a:latin typeface="Calibri"/>
              <a:ea typeface="+mn-ea"/>
              <a:cs typeface="+mn-cs"/>
            </a:rPr>
            <a:t>Established Solar observatory, Optical Astronomy Lab </a:t>
          </a:r>
        </a:p>
      </dgm:t>
    </dgm:pt>
    <dgm:pt modelId="{929F0114-3983-4C5A-8611-3080FD7BD401}" type="parTrans" cxnId="{730D735B-F913-4FFC-841E-F97DC65D40BA}">
      <dgm:prSet/>
      <dgm:spPr/>
      <dgm:t>
        <a:bodyPr/>
        <a:lstStyle/>
        <a:p>
          <a:endParaRPr lang="en-US"/>
        </a:p>
      </dgm:t>
    </dgm:pt>
    <dgm:pt modelId="{4DD138B5-A086-453F-9A19-23C1E4861CF5}" type="sibTrans" cxnId="{730D735B-F913-4FFC-841E-F97DC65D40BA}">
      <dgm:prSet/>
      <dgm:spPr/>
      <dgm:t>
        <a:bodyPr/>
        <a:lstStyle/>
        <a:p>
          <a:endParaRPr lang="en-US"/>
        </a:p>
      </dgm:t>
    </dgm:pt>
    <dgm:pt modelId="{1C94851A-F9D3-4FBF-B745-A8CF25D9F530}" type="pres">
      <dgm:prSet presAssocID="{4621C87F-6B3B-4604-83FE-AB597FF08728}" presName="Name0" presStyleCnt="0">
        <dgm:presLayoutVars>
          <dgm:chMax val="7"/>
          <dgm:chPref val="7"/>
          <dgm:dir/>
        </dgm:presLayoutVars>
      </dgm:prSet>
      <dgm:spPr/>
    </dgm:pt>
    <dgm:pt modelId="{7090234E-11B9-4380-AB69-28D18ECC33E3}" type="pres">
      <dgm:prSet presAssocID="{4621C87F-6B3B-4604-83FE-AB597FF08728}" presName="Name1" presStyleCnt="0"/>
      <dgm:spPr/>
    </dgm:pt>
    <dgm:pt modelId="{C5A991D4-227F-4D44-AD90-8DD1F31257B3}" type="pres">
      <dgm:prSet presAssocID="{4621C87F-6B3B-4604-83FE-AB597FF08728}" presName="cycle" presStyleCnt="0"/>
      <dgm:spPr/>
    </dgm:pt>
    <dgm:pt modelId="{8D39F846-80D9-49A6-BD03-BBC06A410958}" type="pres">
      <dgm:prSet presAssocID="{4621C87F-6B3B-4604-83FE-AB597FF08728}" presName="srcNode" presStyleLbl="node1" presStyleIdx="0" presStyleCnt="4"/>
      <dgm:spPr/>
    </dgm:pt>
    <dgm:pt modelId="{FEA11C99-D4BB-4EFD-972B-06CEBC98BB49}" type="pres">
      <dgm:prSet presAssocID="{4621C87F-6B3B-4604-83FE-AB597FF08728}" presName="conn" presStyleLbl="parChTrans1D2" presStyleIdx="0" presStyleCnt="1" custScaleX="92340"/>
      <dgm:spPr/>
    </dgm:pt>
    <dgm:pt modelId="{9AF2EF38-C53B-4EA5-A132-F335C1798A8A}" type="pres">
      <dgm:prSet presAssocID="{4621C87F-6B3B-4604-83FE-AB597FF08728}" presName="extraNode" presStyleLbl="node1" presStyleIdx="0" presStyleCnt="4"/>
      <dgm:spPr/>
    </dgm:pt>
    <dgm:pt modelId="{77F61C04-5104-44BE-85A0-51218EF11AE0}" type="pres">
      <dgm:prSet presAssocID="{4621C87F-6B3B-4604-83FE-AB597FF08728}" presName="dstNode" presStyleLbl="node1" presStyleIdx="0" presStyleCnt="4"/>
      <dgm:spPr/>
    </dgm:pt>
    <dgm:pt modelId="{2A0C966E-68D2-4EB8-99F5-A41BCF3699CD}" type="pres">
      <dgm:prSet presAssocID="{119CDA8F-97B6-4ECD-81FC-D461AE27F079}" presName="text_1" presStyleLbl="node1" presStyleIdx="0" presStyleCnt="4" custScaleX="88341" custScaleY="129682">
        <dgm:presLayoutVars>
          <dgm:bulletEnabled val="1"/>
        </dgm:presLayoutVars>
      </dgm:prSet>
      <dgm:spPr/>
    </dgm:pt>
    <dgm:pt modelId="{80E55F1B-FD78-43B6-9ED2-FCF9294FEA84}" type="pres">
      <dgm:prSet presAssocID="{119CDA8F-97B6-4ECD-81FC-D461AE27F079}" presName="accent_1" presStyleCnt="0"/>
      <dgm:spPr/>
    </dgm:pt>
    <dgm:pt modelId="{3EB6CF88-17B0-4DB1-8768-18EEA3909340}" type="pres">
      <dgm:prSet presAssocID="{119CDA8F-97B6-4ECD-81FC-D461AE27F079}" presName="accentRepeatNode" presStyleLbl="solidFgAcc1" presStyleIdx="0" presStyleCnt="4" custScaleX="136597" custScaleY="128059" custLinFactNeighborX="2330" custLinFactNeighborY="-996"/>
      <dgm:spPr>
        <a:xfrm>
          <a:off x="231744" y="229663"/>
          <a:ext cx="1554481" cy="1554481"/>
        </a:xfrm>
        <a:prstGeom prst="ellipse">
          <a:avLst/>
        </a:prstGeom>
        <a:blipFill rotWithShape="0">
          <a:blip xmlns:r="http://schemas.openxmlformats.org/officeDocument/2006/relationships" r:embed="rId1"/>
          <a:stretch>
            <a:fillRect/>
          </a:stretch>
        </a:blipFill>
        <a:ln w="25400" cap="flat" cmpd="sng" algn="ctr">
          <a:solidFill>
            <a:srgbClr val="C0504D">
              <a:hueOff val="0"/>
              <a:satOff val="0"/>
              <a:lumOff val="0"/>
              <a:alphaOff val="0"/>
            </a:srgbClr>
          </a:solidFill>
          <a:prstDash val="solid"/>
        </a:ln>
        <a:effectLst/>
      </dgm:spPr>
    </dgm:pt>
    <dgm:pt modelId="{1BA7314C-B29A-4BD5-A08E-9752DB1C3231}" type="pres">
      <dgm:prSet presAssocID="{5A808A60-FDA3-45DB-98A8-00B2C0D3B5B0}" presName="text_2" presStyleLbl="node1" presStyleIdx="1" presStyleCnt="4" custScaleX="90167" custScaleY="128135" custLinFactNeighborX="-1016" custLinFactNeighborY="-702">
        <dgm:presLayoutVars>
          <dgm:bulletEnabled val="1"/>
        </dgm:presLayoutVars>
      </dgm:prSet>
      <dgm:spPr/>
    </dgm:pt>
    <dgm:pt modelId="{D4915317-C1F4-4901-949C-C0F0E773BC65}" type="pres">
      <dgm:prSet presAssocID="{5A808A60-FDA3-45DB-98A8-00B2C0D3B5B0}" presName="accent_2" presStyleCnt="0"/>
      <dgm:spPr/>
    </dgm:pt>
    <dgm:pt modelId="{84B60027-5CD2-4D8F-BC70-5EFC98EED156}" type="pres">
      <dgm:prSet presAssocID="{5A808A60-FDA3-45DB-98A8-00B2C0D3B5B0}" presName="accentRepeatNode" presStyleLbl="solidFgAcc1" presStyleIdx="1" presStyleCnt="4" custScaleX="134574" custScaleY="124067" custLinFactNeighborX="-17770" custLinFactNeighborY="1000"/>
      <dgm:spPr>
        <a:xfrm>
          <a:off x="778352" y="1772426"/>
          <a:ext cx="1554481" cy="1554481"/>
        </a:xfrm>
        <a:prstGeom prst="ellipse">
          <a:avLst/>
        </a:prstGeom>
        <a:blipFill rotWithShape="0">
          <a:blip xmlns:r="http://schemas.openxmlformats.org/officeDocument/2006/relationships" r:embed="rId2"/>
          <a:stretch>
            <a:fillRect/>
          </a:stretch>
        </a:blipFill>
        <a:ln w="25400" cap="flat" cmpd="sng" algn="ctr">
          <a:solidFill>
            <a:srgbClr val="C0504D">
              <a:hueOff val="1560506"/>
              <a:satOff val="-1946"/>
              <a:lumOff val="458"/>
              <a:alphaOff val="0"/>
            </a:srgbClr>
          </a:solidFill>
          <a:prstDash val="solid"/>
        </a:ln>
        <a:effectLst/>
      </dgm:spPr>
    </dgm:pt>
    <dgm:pt modelId="{22D086E2-37DB-4C4D-BC7F-AE6DA6CD0EC9}" type="pres">
      <dgm:prSet presAssocID="{3944174A-2322-4C13-AD6F-FD791245D6A4}" presName="text_3" presStyleLbl="node1" presStyleIdx="2" presStyleCnt="4" custScaleX="88787" custScaleY="132488" custLinFactNeighborX="-333" custLinFactNeighborY="-1501">
        <dgm:presLayoutVars>
          <dgm:bulletEnabled val="1"/>
        </dgm:presLayoutVars>
      </dgm:prSet>
      <dgm:spPr/>
    </dgm:pt>
    <dgm:pt modelId="{78864B52-41EF-4F35-ADFB-5B016216C677}" type="pres">
      <dgm:prSet presAssocID="{3944174A-2322-4C13-AD6F-FD791245D6A4}" presName="accent_3" presStyleCnt="0"/>
      <dgm:spPr/>
    </dgm:pt>
    <dgm:pt modelId="{A4BB795E-43B7-4756-B7EF-65B1A19742BB}" type="pres">
      <dgm:prSet presAssocID="{3944174A-2322-4C13-AD6F-FD791245D6A4}" presName="accentRepeatNode" presStyleLbl="solidFgAcc1" presStyleIdx="2" presStyleCnt="4" custScaleX="121936" custScaleY="121936" custLinFactNeighborX="3985" custLinFactNeighborY="5977"/>
      <dgm:spPr>
        <a:xfrm>
          <a:off x="829155" y="3378689"/>
          <a:ext cx="1554481" cy="1554481"/>
        </a:xfrm>
        <a:prstGeom prst="ellipse">
          <a:avLst/>
        </a:prstGeom>
        <a:blipFill rotWithShape="0">
          <a:blip xmlns:r="http://schemas.openxmlformats.org/officeDocument/2006/relationships" r:embed="rId3"/>
          <a:stretch>
            <a:fillRect/>
          </a:stretch>
        </a:blipFill>
        <a:ln w="25400" cap="flat" cmpd="sng" algn="ctr">
          <a:solidFill>
            <a:srgbClr val="C0504D">
              <a:hueOff val="3121013"/>
              <a:satOff val="-3893"/>
              <a:lumOff val="915"/>
              <a:alphaOff val="0"/>
            </a:srgbClr>
          </a:solidFill>
          <a:prstDash val="solid"/>
        </a:ln>
        <a:effectLst/>
      </dgm:spPr>
    </dgm:pt>
    <dgm:pt modelId="{F601A641-A32B-4A5B-9CF0-378D3F0075EF}" type="pres">
      <dgm:prSet presAssocID="{6F80DF41-EBE8-4AD2-8DDA-B8F51C4E8283}" presName="text_4" presStyleLbl="node1" presStyleIdx="3" presStyleCnt="4" custScaleX="90046" custScaleY="129789" custLinFactNeighborX="-161" custLinFactNeighborY="5646">
        <dgm:presLayoutVars>
          <dgm:bulletEnabled val="1"/>
        </dgm:presLayoutVars>
      </dgm:prSet>
      <dgm:spPr/>
    </dgm:pt>
    <dgm:pt modelId="{A6775FEF-6DB1-4440-8C09-EBE18C62996F}" type="pres">
      <dgm:prSet presAssocID="{6F80DF41-EBE8-4AD2-8DDA-B8F51C4E8283}" presName="accent_4" presStyleCnt="0"/>
      <dgm:spPr/>
    </dgm:pt>
    <dgm:pt modelId="{2EF5E4BA-5682-4061-92C3-C24DCAEB1280}" type="pres">
      <dgm:prSet presAssocID="{6F80DF41-EBE8-4AD2-8DDA-B8F51C4E8283}" presName="accentRepeatNode" presStyleLbl="solidFgAcc1" presStyleIdx="3" presStyleCnt="4" custScaleX="122284" custScaleY="123519"/>
      <dgm:spPr>
        <a:xfrm>
          <a:off x="193639" y="4832557"/>
          <a:ext cx="1554481" cy="1554481"/>
        </a:xfrm>
        <a:prstGeom prst="ellipse">
          <a:avLst/>
        </a:prstGeom>
        <a:blipFill rotWithShape="0">
          <a:blip xmlns:r="http://schemas.openxmlformats.org/officeDocument/2006/relationships" r:embed="rId4"/>
          <a:stretch>
            <a:fillRect/>
          </a:stretch>
        </a:blipFill>
        <a:ln w="25400" cap="flat" cmpd="sng" algn="ctr">
          <a:solidFill>
            <a:srgbClr val="002060"/>
          </a:solidFill>
          <a:prstDash val="solid"/>
        </a:ln>
        <a:effectLst/>
      </dgm:spPr>
    </dgm:pt>
  </dgm:ptLst>
  <dgm:cxnLst>
    <dgm:cxn modelId="{93857F09-6CC9-49F6-8362-6649723D68C6}" type="presOf" srcId="{4621C87F-6B3B-4604-83FE-AB597FF08728}" destId="{1C94851A-F9D3-4FBF-B745-A8CF25D9F530}" srcOrd="0" destOrd="0" presId="urn:microsoft.com/office/officeart/2008/layout/VerticalCurvedList"/>
    <dgm:cxn modelId="{CF4F0626-3588-4F14-84CA-A77DD9A0E88A}" srcId="{4621C87F-6B3B-4604-83FE-AB597FF08728}" destId="{3944174A-2322-4C13-AD6F-FD791245D6A4}" srcOrd="2" destOrd="0" parTransId="{26406212-07FB-44FE-9D7A-E7D4FF0F69A6}" sibTransId="{567B43ED-4526-4724-A500-21DCB3CF961D}"/>
    <dgm:cxn modelId="{A7931B3B-E6FE-4EA5-8FC9-2FC14FBBC2BF}" srcId="{4621C87F-6B3B-4604-83FE-AB597FF08728}" destId="{5A808A60-FDA3-45DB-98A8-00B2C0D3B5B0}" srcOrd="1" destOrd="0" parTransId="{07B2E2EB-3E0B-4732-9AAA-16C9D70C1485}" sibTransId="{A10E56FA-3C01-4DE7-98A8-77E663CA6D1E}"/>
    <dgm:cxn modelId="{730D735B-F913-4FFC-841E-F97DC65D40BA}" srcId="{4621C87F-6B3B-4604-83FE-AB597FF08728}" destId="{6F80DF41-EBE8-4AD2-8DDA-B8F51C4E8283}" srcOrd="3" destOrd="0" parTransId="{929F0114-3983-4C5A-8611-3080FD7BD401}" sibTransId="{4DD138B5-A086-453F-9A19-23C1E4861CF5}"/>
    <dgm:cxn modelId="{1993E464-0E3F-4425-BA77-EE33064E165C}" srcId="{4621C87F-6B3B-4604-83FE-AB597FF08728}" destId="{119CDA8F-97B6-4ECD-81FC-D461AE27F079}" srcOrd="0" destOrd="0" parTransId="{0EDDE716-83A8-4389-A6BE-E9585EA041B7}" sibTransId="{EB3E2F71-B084-4E69-B3F3-057E63974992}"/>
    <dgm:cxn modelId="{CD918A8A-EE77-49BB-B2FA-5984E066BBC4}" type="presOf" srcId="{5A808A60-FDA3-45DB-98A8-00B2C0D3B5B0}" destId="{1BA7314C-B29A-4BD5-A08E-9752DB1C3231}" srcOrd="0" destOrd="0" presId="urn:microsoft.com/office/officeart/2008/layout/VerticalCurvedList"/>
    <dgm:cxn modelId="{EFCB0E8E-1EB9-4CE0-A2AB-CE83F8875C85}" type="presOf" srcId="{3944174A-2322-4C13-AD6F-FD791245D6A4}" destId="{22D086E2-37DB-4C4D-BC7F-AE6DA6CD0EC9}" srcOrd="0" destOrd="0" presId="urn:microsoft.com/office/officeart/2008/layout/VerticalCurvedList"/>
    <dgm:cxn modelId="{199AD0B3-C162-480D-963D-1E077E432C69}" type="presOf" srcId="{EB3E2F71-B084-4E69-B3F3-057E63974992}" destId="{FEA11C99-D4BB-4EFD-972B-06CEBC98BB49}" srcOrd="0" destOrd="0" presId="urn:microsoft.com/office/officeart/2008/layout/VerticalCurvedList"/>
    <dgm:cxn modelId="{E86838BC-0080-47A8-93C3-733A21F50049}" type="presOf" srcId="{6F80DF41-EBE8-4AD2-8DDA-B8F51C4E8283}" destId="{F601A641-A32B-4A5B-9CF0-378D3F0075EF}" srcOrd="0" destOrd="0" presId="urn:microsoft.com/office/officeart/2008/layout/VerticalCurvedList"/>
    <dgm:cxn modelId="{A3085EFC-4B88-4754-8E64-A60786512C34}" type="presOf" srcId="{119CDA8F-97B6-4ECD-81FC-D461AE27F079}" destId="{2A0C966E-68D2-4EB8-99F5-A41BCF3699CD}" srcOrd="0" destOrd="0" presId="urn:microsoft.com/office/officeart/2008/layout/VerticalCurvedList"/>
    <dgm:cxn modelId="{1474077F-4439-4F9D-8767-72E6D1EFF4A2}" type="presParOf" srcId="{1C94851A-F9D3-4FBF-B745-A8CF25D9F530}" destId="{7090234E-11B9-4380-AB69-28D18ECC33E3}" srcOrd="0" destOrd="0" presId="urn:microsoft.com/office/officeart/2008/layout/VerticalCurvedList"/>
    <dgm:cxn modelId="{E46E8A9B-C4A4-44AA-98D1-4F1E89E47131}" type="presParOf" srcId="{7090234E-11B9-4380-AB69-28D18ECC33E3}" destId="{C5A991D4-227F-4D44-AD90-8DD1F31257B3}" srcOrd="0" destOrd="0" presId="urn:microsoft.com/office/officeart/2008/layout/VerticalCurvedList"/>
    <dgm:cxn modelId="{B238E612-73EA-411D-9840-29DB0760F3ED}" type="presParOf" srcId="{C5A991D4-227F-4D44-AD90-8DD1F31257B3}" destId="{8D39F846-80D9-49A6-BD03-BBC06A410958}" srcOrd="0" destOrd="0" presId="urn:microsoft.com/office/officeart/2008/layout/VerticalCurvedList"/>
    <dgm:cxn modelId="{9C838404-24DD-4116-A489-3655CA94E102}" type="presParOf" srcId="{C5A991D4-227F-4D44-AD90-8DD1F31257B3}" destId="{FEA11C99-D4BB-4EFD-972B-06CEBC98BB49}" srcOrd="1" destOrd="0" presId="urn:microsoft.com/office/officeart/2008/layout/VerticalCurvedList"/>
    <dgm:cxn modelId="{45F37412-4587-4CB5-885D-9ED71C3C977E}" type="presParOf" srcId="{C5A991D4-227F-4D44-AD90-8DD1F31257B3}" destId="{9AF2EF38-C53B-4EA5-A132-F335C1798A8A}" srcOrd="2" destOrd="0" presId="urn:microsoft.com/office/officeart/2008/layout/VerticalCurvedList"/>
    <dgm:cxn modelId="{0792EC15-C58C-4F90-81C7-19FB9DAEBAE7}" type="presParOf" srcId="{C5A991D4-227F-4D44-AD90-8DD1F31257B3}" destId="{77F61C04-5104-44BE-85A0-51218EF11AE0}" srcOrd="3" destOrd="0" presId="urn:microsoft.com/office/officeart/2008/layout/VerticalCurvedList"/>
    <dgm:cxn modelId="{4D4DEA84-60A9-4771-A10F-0D497EFBEF17}" type="presParOf" srcId="{7090234E-11B9-4380-AB69-28D18ECC33E3}" destId="{2A0C966E-68D2-4EB8-99F5-A41BCF3699CD}" srcOrd="1" destOrd="0" presId="urn:microsoft.com/office/officeart/2008/layout/VerticalCurvedList"/>
    <dgm:cxn modelId="{6A417AF1-6B78-4889-BA21-A0842C2269A9}" type="presParOf" srcId="{7090234E-11B9-4380-AB69-28D18ECC33E3}" destId="{80E55F1B-FD78-43B6-9ED2-FCF9294FEA84}" srcOrd="2" destOrd="0" presId="urn:microsoft.com/office/officeart/2008/layout/VerticalCurvedList"/>
    <dgm:cxn modelId="{B2E722E6-2DAF-4EF3-8220-BF3F638C3B30}" type="presParOf" srcId="{80E55F1B-FD78-43B6-9ED2-FCF9294FEA84}" destId="{3EB6CF88-17B0-4DB1-8768-18EEA3909340}" srcOrd="0" destOrd="0" presId="urn:microsoft.com/office/officeart/2008/layout/VerticalCurvedList"/>
    <dgm:cxn modelId="{1B2E2FAC-C5FB-44C3-AF21-E4C6B2A73FAD}" type="presParOf" srcId="{7090234E-11B9-4380-AB69-28D18ECC33E3}" destId="{1BA7314C-B29A-4BD5-A08E-9752DB1C3231}" srcOrd="3" destOrd="0" presId="urn:microsoft.com/office/officeart/2008/layout/VerticalCurvedList"/>
    <dgm:cxn modelId="{322EF825-558F-4B39-BDFF-0E8E8E405FFE}" type="presParOf" srcId="{7090234E-11B9-4380-AB69-28D18ECC33E3}" destId="{D4915317-C1F4-4901-949C-C0F0E773BC65}" srcOrd="4" destOrd="0" presId="urn:microsoft.com/office/officeart/2008/layout/VerticalCurvedList"/>
    <dgm:cxn modelId="{5EB9A876-CF17-4416-85DA-23D20E7AF959}" type="presParOf" srcId="{D4915317-C1F4-4901-949C-C0F0E773BC65}" destId="{84B60027-5CD2-4D8F-BC70-5EFC98EED156}" srcOrd="0" destOrd="0" presId="urn:microsoft.com/office/officeart/2008/layout/VerticalCurvedList"/>
    <dgm:cxn modelId="{470BAF99-5B9E-4C0A-8A93-B84340DDC7DD}" type="presParOf" srcId="{7090234E-11B9-4380-AB69-28D18ECC33E3}" destId="{22D086E2-37DB-4C4D-BC7F-AE6DA6CD0EC9}" srcOrd="5" destOrd="0" presId="urn:microsoft.com/office/officeart/2008/layout/VerticalCurvedList"/>
    <dgm:cxn modelId="{A67DF0A8-7919-4A68-B8C5-1852A57E85E7}" type="presParOf" srcId="{7090234E-11B9-4380-AB69-28D18ECC33E3}" destId="{78864B52-41EF-4F35-ADFB-5B016216C677}" srcOrd="6" destOrd="0" presId="urn:microsoft.com/office/officeart/2008/layout/VerticalCurvedList"/>
    <dgm:cxn modelId="{458BB479-2363-4554-B1C1-836FBC3F72E4}" type="presParOf" srcId="{78864B52-41EF-4F35-ADFB-5B016216C677}" destId="{A4BB795E-43B7-4756-B7EF-65B1A19742BB}" srcOrd="0" destOrd="0" presId="urn:microsoft.com/office/officeart/2008/layout/VerticalCurvedList"/>
    <dgm:cxn modelId="{F070CAF1-648A-432A-AC9A-165547A08EA3}" type="presParOf" srcId="{7090234E-11B9-4380-AB69-28D18ECC33E3}" destId="{F601A641-A32B-4A5B-9CF0-378D3F0075EF}" srcOrd="7" destOrd="0" presId="urn:microsoft.com/office/officeart/2008/layout/VerticalCurvedList"/>
    <dgm:cxn modelId="{6302292D-859A-4B4B-BA95-74AA626F526D}" type="presParOf" srcId="{7090234E-11B9-4380-AB69-28D18ECC33E3}" destId="{A6775FEF-6DB1-4440-8C09-EBE18C62996F}" srcOrd="8" destOrd="0" presId="urn:microsoft.com/office/officeart/2008/layout/VerticalCurvedList"/>
    <dgm:cxn modelId="{6B87B4E4-2D2D-4696-B094-58420ADD8F43}" type="presParOf" srcId="{A6775FEF-6DB1-4440-8C09-EBE18C62996F}" destId="{2EF5E4BA-5682-4061-92C3-C24DCAEB12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082E1-BFD8-4572-8DD0-BD1BF6EBD04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DA0AC69-6FAE-4393-808C-22BD6EAF9BD8}">
      <dgm:prSet phldrT="[Text]" custT="1"/>
      <dgm:spPr/>
      <dgm:t>
        <a:bodyPr/>
        <a:lstStyle/>
        <a:p>
          <a:r>
            <a:rPr lang="en-US" sz="1600" b="1" dirty="0"/>
            <a:t>Setting up TAB  </a:t>
          </a:r>
        </a:p>
        <a:p>
          <a:r>
            <a:rPr lang="en-US" sz="1200" b="1" dirty="0"/>
            <a:t>Region Specific CD &amp; CB Coordination   </a:t>
          </a:r>
        </a:p>
      </dgm:t>
    </dgm:pt>
    <dgm:pt modelId="{38565C7F-2C54-416D-A5AC-FE17833D4E6A}" type="parTrans" cxnId="{15DA3A6C-BF5B-43AA-9F84-53B5B7F7F9A8}">
      <dgm:prSet/>
      <dgm:spPr/>
      <dgm:t>
        <a:bodyPr/>
        <a:lstStyle/>
        <a:p>
          <a:endParaRPr lang="en-US"/>
        </a:p>
      </dgm:t>
    </dgm:pt>
    <dgm:pt modelId="{6EBE8C4F-F5C6-40EA-AADD-94DDC52F72A7}" type="sibTrans" cxnId="{15DA3A6C-BF5B-43AA-9F84-53B5B7F7F9A8}">
      <dgm:prSet/>
      <dgm:spPr/>
      <dgm:t>
        <a:bodyPr/>
        <a:lstStyle/>
        <a:p>
          <a:endParaRPr lang="en-US"/>
        </a:p>
      </dgm:t>
    </dgm:pt>
    <dgm:pt modelId="{26B23F18-7D8C-4B44-9070-449B81DCAC68}">
      <dgm:prSet phldrT="[Text]" custT="1"/>
      <dgm:spPr/>
      <dgm:t>
        <a:bodyPr/>
        <a:lstStyle/>
        <a:p>
          <a:r>
            <a:rPr lang="en-US" sz="1200" dirty="0"/>
            <a:t>Core Technical on EO-SDGs</a:t>
          </a:r>
        </a:p>
      </dgm:t>
    </dgm:pt>
    <dgm:pt modelId="{58210261-E193-4CB8-B1CB-DB20AB6BA5E1}" type="parTrans" cxnId="{E04D9D0E-1308-481C-9806-7B127BDAE8BE}">
      <dgm:prSet/>
      <dgm:spPr/>
      <dgm:t>
        <a:bodyPr/>
        <a:lstStyle/>
        <a:p>
          <a:endParaRPr lang="en-US"/>
        </a:p>
      </dgm:t>
    </dgm:pt>
    <dgm:pt modelId="{D396868E-39C3-4CED-92CA-C63B4FDC6BE2}" type="sibTrans" cxnId="{E04D9D0E-1308-481C-9806-7B127BDAE8BE}">
      <dgm:prSet/>
      <dgm:spPr/>
      <dgm:t>
        <a:bodyPr/>
        <a:lstStyle/>
        <a:p>
          <a:endParaRPr lang="en-US"/>
        </a:p>
      </dgm:t>
    </dgm:pt>
    <dgm:pt modelId="{C2A2714D-528E-4833-A438-912225CC64A5}">
      <dgm:prSet phldrT="[Text]" custT="1"/>
      <dgm:spPr/>
      <dgm:t>
        <a:bodyPr/>
        <a:lstStyle/>
        <a:p>
          <a:r>
            <a:rPr lang="en-US" sz="1200" dirty="0"/>
            <a:t>Research &amp; Knowledge Sharing</a:t>
          </a:r>
        </a:p>
      </dgm:t>
    </dgm:pt>
    <dgm:pt modelId="{BBC61223-FF46-4BE3-BA88-8B67FA677A0D}" type="parTrans" cxnId="{92981934-088E-493D-AD62-75CD0861B4C0}">
      <dgm:prSet/>
      <dgm:spPr/>
      <dgm:t>
        <a:bodyPr/>
        <a:lstStyle/>
        <a:p>
          <a:endParaRPr lang="en-US"/>
        </a:p>
      </dgm:t>
    </dgm:pt>
    <dgm:pt modelId="{43DCCD82-5E60-476E-B23F-56D4849D497C}" type="sibTrans" cxnId="{92981934-088E-493D-AD62-75CD0861B4C0}">
      <dgm:prSet/>
      <dgm:spPr/>
      <dgm:t>
        <a:bodyPr/>
        <a:lstStyle/>
        <a:p>
          <a:endParaRPr lang="en-US"/>
        </a:p>
      </dgm:t>
    </dgm:pt>
    <dgm:pt modelId="{CC81BB32-6298-4525-8954-DBC59D7B0193}">
      <dgm:prSet custT="1"/>
      <dgm:spPr/>
      <dgm:t>
        <a:bodyPr/>
        <a:lstStyle/>
        <a:p>
          <a:r>
            <a:rPr lang="en-US" sz="1200" dirty="0"/>
            <a:t>Inter- governmental planning, regional practice</a:t>
          </a:r>
          <a:r>
            <a:rPr lang="en-US" sz="1000" dirty="0"/>
            <a:t>s </a:t>
          </a:r>
        </a:p>
      </dgm:t>
    </dgm:pt>
    <dgm:pt modelId="{20D09E90-2DCA-4D6E-9428-18F569184D4B}" type="parTrans" cxnId="{C4DBE43E-2F6B-4E95-9A41-B79B5247C61C}">
      <dgm:prSet/>
      <dgm:spPr/>
      <dgm:t>
        <a:bodyPr/>
        <a:lstStyle/>
        <a:p>
          <a:endParaRPr lang="en-US"/>
        </a:p>
      </dgm:t>
    </dgm:pt>
    <dgm:pt modelId="{BF5EC1ED-E327-4903-B035-D6D6E9403DF1}" type="sibTrans" cxnId="{C4DBE43E-2F6B-4E95-9A41-B79B5247C61C}">
      <dgm:prSet/>
      <dgm:spPr/>
      <dgm:t>
        <a:bodyPr/>
        <a:lstStyle/>
        <a:p>
          <a:endParaRPr lang="en-US"/>
        </a:p>
      </dgm:t>
    </dgm:pt>
    <dgm:pt modelId="{EDC9225A-ADAC-45DC-9532-F3A1E2607381}">
      <dgm:prSet custT="1"/>
      <dgm:spPr/>
      <dgm:t>
        <a:bodyPr/>
        <a:lstStyle/>
        <a:p>
          <a:r>
            <a:rPr lang="en-US" sz="1200" dirty="0"/>
            <a:t>Resources Sharing, Management</a:t>
          </a:r>
        </a:p>
      </dgm:t>
    </dgm:pt>
    <dgm:pt modelId="{9C381EC3-61B0-40E5-BE95-8E43D878075F}" type="parTrans" cxnId="{E2DF4C03-7F4A-4BE4-9092-F4E55A6A38DE}">
      <dgm:prSet/>
      <dgm:spPr/>
      <dgm:t>
        <a:bodyPr/>
        <a:lstStyle/>
        <a:p>
          <a:endParaRPr lang="en-US"/>
        </a:p>
      </dgm:t>
    </dgm:pt>
    <dgm:pt modelId="{D75868C5-F179-4766-9874-A177401C402C}" type="sibTrans" cxnId="{E2DF4C03-7F4A-4BE4-9092-F4E55A6A38DE}">
      <dgm:prSet/>
      <dgm:spPr/>
      <dgm:t>
        <a:bodyPr/>
        <a:lstStyle/>
        <a:p>
          <a:endParaRPr lang="en-US"/>
        </a:p>
      </dgm:t>
    </dgm:pt>
    <dgm:pt modelId="{4AF75D31-6E69-4CC8-9557-5A480810ECE8}" type="pres">
      <dgm:prSet presAssocID="{4B1082E1-BFD8-4572-8DD0-BD1BF6EBD044}" presName="diagram" presStyleCnt="0">
        <dgm:presLayoutVars>
          <dgm:chPref val="1"/>
          <dgm:dir/>
          <dgm:animOne val="branch"/>
          <dgm:animLvl val="lvl"/>
          <dgm:resizeHandles/>
        </dgm:presLayoutVars>
      </dgm:prSet>
      <dgm:spPr/>
    </dgm:pt>
    <dgm:pt modelId="{07BFD694-E493-4229-8626-3B1A2EE910CE}" type="pres">
      <dgm:prSet presAssocID="{8DA0AC69-6FAE-4393-808C-22BD6EAF9BD8}" presName="root" presStyleCnt="0"/>
      <dgm:spPr/>
    </dgm:pt>
    <dgm:pt modelId="{6B627633-C974-4D97-97FF-AB8D0681A4D0}" type="pres">
      <dgm:prSet presAssocID="{8DA0AC69-6FAE-4393-808C-22BD6EAF9BD8}" presName="rootComposite" presStyleCnt="0"/>
      <dgm:spPr/>
    </dgm:pt>
    <dgm:pt modelId="{A8BA1999-963C-4A90-AC80-16C1C691F1DE}" type="pres">
      <dgm:prSet presAssocID="{8DA0AC69-6FAE-4393-808C-22BD6EAF9BD8}" presName="rootText" presStyleLbl="node1" presStyleIdx="0" presStyleCnt="1" custScaleX="132201" custScaleY="138008" custLinFactNeighborX="6267" custLinFactNeighborY="-5592"/>
      <dgm:spPr/>
    </dgm:pt>
    <dgm:pt modelId="{6AF09C78-8EAA-4C5A-BCB4-BEDD8CE802B8}" type="pres">
      <dgm:prSet presAssocID="{8DA0AC69-6FAE-4393-808C-22BD6EAF9BD8}" presName="rootConnector" presStyleLbl="node1" presStyleIdx="0" presStyleCnt="1"/>
      <dgm:spPr/>
    </dgm:pt>
    <dgm:pt modelId="{DA39C64E-C353-438F-B1D8-B25F258B0783}" type="pres">
      <dgm:prSet presAssocID="{8DA0AC69-6FAE-4393-808C-22BD6EAF9BD8}" presName="childShape" presStyleCnt="0"/>
      <dgm:spPr/>
    </dgm:pt>
    <dgm:pt modelId="{1630913D-447C-4BEF-A255-61B48B13FB35}" type="pres">
      <dgm:prSet presAssocID="{58210261-E193-4CB8-B1CB-DB20AB6BA5E1}" presName="Name13" presStyleLbl="parChTrans1D2" presStyleIdx="0" presStyleCnt="4"/>
      <dgm:spPr/>
    </dgm:pt>
    <dgm:pt modelId="{D7AFC0F5-12BC-4188-8EC7-5F016D39FD5E}" type="pres">
      <dgm:prSet presAssocID="{26B23F18-7D8C-4B44-9070-449B81DCAC68}" presName="childText" presStyleLbl="bgAcc1" presStyleIdx="0" presStyleCnt="4" custScaleX="126030" custScaleY="101956">
        <dgm:presLayoutVars>
          <dgm:bulletEnabled val="1"/>
        </dgm:presLayoutVars>
      </dgm:prSet>
      <dgm:spPr/>
    </dgm:pt>
    <dgm:pt modelId="{1EA2FFAD-912F-4609-AF1B-C8C1536819AF}" type="pres">
      <dgm:prSet presAssocID="{BBC61223-FF46-4BE3-BA88-8B67FA677A0D}" presName="Name13" presStyleLbl="parChTrans1D2" presStyleIdx="1" presStyleCnt="4"/>
      <dgm:spPr/>
    </dgm:pt>
    <dgm:pt modelId="{C0053438-7865-437E-AB18-64863896153D}" type="pres">
      <dgm:prSet presAssocID="{C2A2714D-528E-4833-A438-912225CC64A5}" presName="childText" presStyleLbl="bgAcc1" presStyleIdx="1" presStyleCnt="4" custScaleX="125047" custScaleY="96640">
        <dgm:presLayoutVars>
          <dgm:bulletEnabled val="1"/>
        </dgm:presLayoutVars>
      </dgm:prSet>
      <dgm:spPr/>
    </dgm:pt>
    <dgm:pt modelId="{1D2AF00E-140C-4325-92D4-60B5937DE800}" type="pres">
      <dgm:prSet presAssocID="{20D09E90-2DCA-4D6E-9428-18F569184D4B}" presName="Name13" presStyleLbl="parChTrans1D2" presStyleIdx="2" presStyleCnt="4"/>
      <dgm:spPr/>
    </dgm:pt>
    <dgm:pt modelId="{F86D6E22-A3F2-4E8D-AD71-71530A0971CC}" type="pres">
      <dgm:prSet presAssocID="{CC81BB32-6298-4525-8954-DBC59D7B0193}" presName="childText" presStyleLbl="bgAcc1" presStyleIdx="2" presStyleCnt="4" custScaleX="125008" custScaleY="128126">
        <dgm:presLayoutVars>
          <dgm:bulletEnabled val="1"/>
        </dgm:presLayoutVars>
      </dgm:prSet>
      <dgm:spPr/>
    </dgm:pt>
    <dgm:pt modelId="{5D61134D-0641-429C-BD64-430354472737}" type="pres">
      <dgm:prSet presAssocID="{9C381EC3-61B0-40E5-BE95-8E43D878075F}" presName="Name13" presStyleLbl="parChTrans1D2" presStyleIdx="3" presStyleCnt="4"/>
      <dgm:spPr/>
    </dgm:pt>
    <dgm:pt modelId="{2A0837E8-5457-4A99-BB51-BC34250AF028}" type="pres">
      <dgm:prSet presAssocID="{EDC9225A-ADAC-45DC-9532-F3A1E2607381}" presName="childText" presStyleLbl="bgAcc1" presStyleIdx="3" presStyleCnt="4" custScaleX="125047" custScaleY="122045" custLinFactNeighborX="51" custLinFactNeighborY="-2861">
        <dgm:presLayoutVars>
          <dgm:bulletEnabled val="1"/>
        </dgm:presLayoutVars>
      </dgm:prSet>
      <dgm:spPr/>
    </dgm:pt>
  </dgm:ptLst>
  <dgm:cxnLst>
    <dgm:cxn modelId="{E2DF4C03-7F4A-4BE4-9092-F4E55A6A38DE}" srcId="{8DA0AC69-6FAE-4393-808C-22BD6EAF9BD8}" destId="{EDC9225A-ADAC-45DC-9532-F3A1E2607381}" srcOrd="3" destOrd="0" parTransId="{9C381EC3-61B0-40E5-BE95-8E43D878075F}" sibTransId="{D75868C5-F179-4766-9874-A177401C402C}"/>
    <dgm:cxn modelId="{4AC5FD04-1CFA-49D1-9C27-59746D0A4993}" type="presOf" srcId="{58210261-E193-4CB8-B1CB-DB20AB6BA5E1}" destId="{1630913D-447C-4BEF-A255-61B48B13FB35}" srcOrd="0" destOrd="0" presId="urn:microsoft.com/office/officeart/2005/8/layout/hierarchy3"/>
    <dgm:cxn modelId="{DBD63C0E-7FDE-4E67-B422-B9944062D24E}" type="presOf" srcId="{26B23F18-7D8C-4B44-9070-449B81DCAC68}" destId="{D7AFC0F5-12BC-4188-8EC7-5F016D39FD5E}" srcOrd="0" destOrd="0" presId="urn:microsoft.com/office/officeart/2005/8/layout/hierarchy3"/>
    <dgm:cxn modelId="{E04D9D0E-1308-481C-9806-7B127BDAE8BE}" srcId="{8DA0AC69-6FAE-4393-808C-22BD6EAF9BD8}" destId="{26B23F18-7D8C-4B44-9070-449B81DCAC68}" srcOrd="0" destOrd="0" parTransId="{58210261-E193-4CB8-B1CB-DB20AB6BA5E1}" sibTransId="{D396868E-39C3-4CED-92CA-C63B4FDC6BE2}"/>
    <dgm:cxn modelId="{FD9B431A-E149-4ADB-B439-B729551182BD}" type="presOf" srcId="{C2A2714D-528E-4833-A438-912225CC64A5}" destId="{C0053438-7865-437E-AB18-64863896153D}" srcOrd="0" destOrd="0" presId="urn:microsoft.com/office/officeart/2005/8/layout/hierarchy3"/>
    <dgm:cxn modelId="{6423A11C-9B77-4E8D-A615-F4C1FCCC9677}" type="presOf" srcId="{4B1082E1-BFD8-4572-8DD0-BD1BF6EBD044}" destId="{4AF75D31-6E69-4CC8-9557-5A480810ECE8}" srcOrd="0" destOrd="0" presId="urn:microsoft.com/office/officeart/2005/8/layout/hierarchy3"/>
    <dgm:cxn modelId="{15878B22-8C3F-47B2-9ECF-D4A16705C098}" type="presOf" srcId="{20D09E90-2DCA-4D6E-9428-18F569184D4B}" destId="{1D2AF00E-140C-4325-92D4-60B5937DE800}" srcOrd="0" destOrd="0" presId="urn:microsoft.com/office/officeart/2005/8/layout/hierarchy3"/>
    <dgm:cxn modelId="{92981934-088E-493D-AD62-75CD0861B4C0}" srcId="{8DA0AC69-6FAE-4393-808C-22BD6EAF9BD8}" destId="{C2A2714D-528E-4833-A438-912225CC64A5}" srcOrd="1" destOrd="0" parTransId="{BBC61223-FF46-4BE3-BA88-8B67FA677A0D}" sibTransId="{43DCCD82-5E60-476E-B23F-56D4849D497C}"/>
    <dgm:cxn modelId="{FBF6EC36-EE28-4597-9785-75120F32BE3B}" type="presOf" srcId="{8DA0AC69-6FAE-4393-808C-22BD6EAF9BD8}" destId="{A8BA1999-963C-4A90-AC80-16C1C691F1DE}" srcOrd="0" destOrd="0" presId="urn:microsoft.com/office/officeart/2005/8/layout/hierarchy3"/>
    <dgm:cxn modelId="{C4DBE43E-2F6B-4E95-9A41-B79B5247C61C}" srcId="{8DA0AC69-6FAE-4393-808C-22BD6EAF9BD8}" destId="{CC81BB32-6298-4525-8954-DBC59D7B0193}" srcOrd="2" destOrd="0" parTransId="{20D09E90-2DCA-4D6E-9428-18F569184D4B}" sibTransId="{BF5EC1ED-E327-4903-B035-D6D6E9403DF1}"/>
    <dgm:cxn modelId="{15DA3A6C-BF5B-43AA-9F84-53B5B7F7F9A8}" srcId="{4B1082E1-BFD8-4572-8DD0-BD1BF6EBD044}" destId="{8DA0AC69-6FAE-4393-808C-22BD6EAF9BD8}" srcOrd="0" destOrd="0" parTransId="{38565C7F-2C54-416D-A5AC-FE17833D4E6A}" sibTransId="{6EBE8C4F-F5C6-40EA-AADD-94DDC52F72A7}"/>
    <dgm:cxn modelId="{BC73DD71-5FC1-4302-81EC-89228888278C}" type="presOf" srcId="{BBC61223-FF46-4BE3-BA88-8B67FA677A0D}" destId="{1EA2FFAD-912F-4609-AF1B-C8C1536819AF}" srcOrd="0" destOrd="0" presId="urn:microsoft.com/office/officeart/2005/8/layout/hierarchy3"/>
    <dgm:cxn modelId="{36A2728B-B15E-4DFE-B9A0-5FDF5A2E0EC9}" type="presOf" srcId="{8DA0AC69-6FAE-4393-808C-22BD6EAF9BD8}" destId="{6AF09C78-8EAA-4C5A-BCB4-BEDD8CE802B8}" srcOrd="1" destOrd="0" presId="urn:microsoft.com/office/officeart/2005/8/layout/hierarchy3"/>
    <dgm:cxn modelId="{C136678F-9AFB-422C-A040-2D427898797C}" type="presOf" srcId="{9C381EC3-61B0-40E5-BE95-8E43D878075F}" destId="{5D61134D-0641-429C-BD64-430354472737}" srcOrd="0" destOrd="0" presId="urn:microsoft.com/office/officeart/2005/8/layout/hierarchy3"/>
    <dgm:cxn modelId="{1C7845B1-45A5-4A00-B88F-AFE494B42587}" type="presOf" srcId="{CC81BB32-6298-4525-8954-DBC59D7B0193}" destId="{F86D6E22-A3F2-4E8D-AD71-71530A0971CC}" srcOrd="0" destOrd="0" presId="urn:microsoft.com/office/officeart/2005/8/layout/hierarchy3"/>
    <dgm:cxn modelId="{D92BB7BA-180D-42F4-A256-3421E51E10BD}" type="presOf" srcId="{EDC9225A-ADAC-45DC-9532-F3A1E2607381}" destId="{2A0837E8-5457-4A99-BB51-BC34250AF028}" srcOrd="0" destOrd="0" presId="urn:microsoft.com/office/officeart/2005/8/layout/hierarchy3"/>
    <dgm:cxn modelId="{5B5455E5-8536-4C21-9B11-FD5740901315}" type="presParOf" srcId="{4AF75D31-6E69-4CC8-9557-5A480810ECE8}" destId="{07BFD694-E493-4229-8626-3B1A2EE910CE}" srcOrd="0" destOrd="0" presId="urn:microsoft.com/office/officeart/2005/8/layout/hierarchy3"/>
    <dgm:cxn modelId="{77C16751-C8EC-4771-9347-66BBC0974D70}" type="presParOf" srcId="{07BFD694-E493-4229-8626-3B1A2EE910CE}" destId="{6B627633-C974-4D97-97FF-AB8D0681A4D0}" srcOrd="0" destOrd="0" presId="urn:microsoft.com/office/officeart/2005/8/layout/hierarchy3"/>
    <dgm:cxn modelId="{CED2E54C-9404-47FA-B6A3-478DEEEDE76F}" type="presParOf" srcId="{6B627633-C974-4D97-97FF-AB8D0681A4D0}" destId="{A8BA1999-963C-4A90-AC80-16C1C691F1DE}" srcOrd="0" destOrd="0" presId="urn:microsoft.com/office/officeart/2005/8/layout/hierarchy3"/>
    <dgm:cxn modelId="{B4E2B930-CA51-4C97-8213-B21A36C96476}" type="presParOf" srcId="{6B627633-C974-4D97-97FF-AB8D0681A4D0}" destId="{6AF09C78-8EAA-4C5A-BCB4-BEDD8CE802B8}" srcOrd="1" destOrd="0" presId="urn:microsoft.com/office/officeart/2005/8/layout/hierarchy3"/>
    <dgm:cxn modelId="{4261ABF1-E151-4A14-BA3C-F429B4855E3D}" type="presParOf" srcId="{07BFD694-E493-4229-8626-3B1A2EE910CE}" destId="{DA39C64E-C353-438F-B1D8-B25F258B0783}" srcOrd="1" destOrd="0" presId="urn:microsoft.com/office/officeart/2005/8/layout/hierarchy3"/>
    <dgm:cxn modelId="{F8AF865B-308A-4A7A-90D0-84E338A96239}" type="presParOf" srcId="{DA39C64E-C353-438F-B1D8-B25F258B0783}" destId="{1630913D-447C-4BEF-A255-61B48B13FB35}" srcOrd="0" destOrd="0" presId="urn:microsoft.com/office/officeart/2005/8/layout/hierarchy3"/>
    <dgm:cxn modelId="{25D89409-8843-4BF9-AEAE-E90829A4DCA8}" type="presParOf" srcId="{DA39C64E-C353-438F-B1D8-B25F258B0783}" destId="{D7AFC0F5-12BC-4188-8EC7-5F016D39FD5E}" srcOrd="1" destOrd="0" presId="urn:microsoft.com/office/officeart/2005/8/layout/hierarchy3"/>
    <dgm:cxn modelId="{CC385A7A-CE39-4F4D-BB91-5AB44DA5B9D0}" type="presParOf" srcId="{DA39C64E-C353-438F-B1D8-B25F258B0783}" destId="{1EA2FFAD-912F-4609-AF1B-C8C1536819AF}" srcOrd="2" destOrd="0" presId="urn:microsoft.com/office/officeart/2005/8/layout/hierarchy3"/>
    <dgm:cxn modelId="{0C97563E-843B-4264-9E6E-7762A1C88B5D}" type="presParOf" srcId="{DA39C64E-C353-438F-B1D8-B25F258B0783}" destId="{C0053438-7865-437E-AB18-64863896153D}" srcOrd="3" destOrd="0" presId="urn:microsoft.com/office/officeart/2005/8/layout/hierarchy3"/>
    <dgm:cxn modelId="{8DE8207E-2D51-4D36-8970-C4BE954C79BF}" type="presParOf" srcId="{DA39C64E-C353-438F-B1D8-B25F258B0783}" destId="{1D2AF00E-140C-4325-92D4-60B5937DE800}" srcOrd="4" destOrd="0" presId="urn:microsoft.com/office/officeart/2005/8/layout/hierarchy3"/>
    <dgm:cxn modelId="{E26C7D9B-34A2-4C07-BB01-12F408B40B05}" type="presParOf" srcId="{DA39C64E-C353-438F-B1D8-B25F258B0783}" destId="{F86D6E22-A3F2-4E8D-AD71-71530A0971CC}" srcOrd="5" destOrd="0" presId="urn:microsoft.com/office/officeart/2005/8/layout/hierarchy3"/>
    <dgm:cxn modelId="{768209E4-64A5-4241-9F5E-BC20A49E3306}" type="presParOf" srcId="{DA39C64E-C353-438F-B1D8-B25F258B0783}" destId="{5D61134D-0641-429C-BD64-430354472737}" srcOrd="6" destOrd="0" presId="urn:microsoft.com/office/officeart/2005/8/layout/hierarchy3"/>
    <dgm:cxn modelId="{D04075D9-5451-490B-A6A0-D7F560027AD8}" type="presParOf" srcId="{DA39C64E-C353-438F-B1D8-B25F258B0783}" destId="{2A0837E8-5457-4A99-BB51-BC34250AF028}"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78473F-D1A5-4B58-9966-C28E95CA0B6C}" type="doc">
      <dgm:prSet loTypeId="urn:diagrams.loki3.com/VaryingWidthList" loCatId="list" qsTypeId="urn:microsoft.com/office/officeart/2005/8/quickstyle/simple1" qsCatId="simple" csTypeId="urn:microsoft.com/office/officeart/2005/8/colors/accent1_1" csCatId="accent1" phldr="1"/>
      <dgm:spPr/>
    </dgm:pt>
    <dgm:pt modelId="{573B6CDE-6394-4DF6-812C-8B9A9C3FB69F}">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a:t>UN RCs</a:t>
          </a:r>
        </a:p>
      </dgm:t>
    </dgm:pt>
    <dgm:pt modelId="{44A9D3E8-2142-4071-AF84-6975F6D9E3E7}" type="parTrans" cxnId="{F5875DCB-CEEB-4844-8F88-3F1FBB73E7F6}">
      <dgm:prSet/>
      <dgm:spPr/>
      <dgm:t>
        <a:bodyPr/>
        <a:lstStyle/>
        <a:p>
          <a:endParaRPr lang="en-US"/>
        </a:p>
      </dgm:t>
    </dgm:pt>
    <dgm:pt modelId="{1399A1F0-C183-49AD-85E4-73121380F513}" type="sibTrans" cxnId="{F5875DCB-CEEB-4844-8F88-3F1FBB73E7F6}">
      <dgm:prSet/>
      <dgm:spPr/>
      <dgm:t>
        <a:bodyPr/>
        <a:lstStyle/>
        <a:p>
          <a:endParaRPr lang="en-US"/>
        </a:p>
      </dgm:t>
    </dgm:pt>
    <dgm:pt modelId="{35B8F8A0-FAB3-4FC2-A241-A91A8FA0F925}">
      <dgm:prSet phldrT="[Text]" custT="1"/>
      <dgm:spPr/>
      <dgm:t>
        <a:bodyPr/>
        <a:lstStyle/>
        <a:p>
          <a:r>
            <a:rPr lang="en-US" sz="1800" baseline="0" dirty="0"/>
            <a:t>Regional Partners</a:t>
          </a:r>
        </a:p>
      </dgm:t>
    </dgm:pt>
    <dgm:pt modelId="{00991F09-02A6-49CD-8D3C-042753142731}" type="parTrans" cxnId="{47FDC33D-93DC-4F2E-86CF-F48F3C329F00}">
      <dgm:prSet/>
      <dgm:spPr/>
      <dgm:t>
        <a:bodyPr/>
        <a:lstStyle/>
        <a:p>
          <a:endParaRPr lang="en-US"/>
        </a:p>
      </dgm:t>
    </dgm:pt>
    <dgm:pt modelId="{B180CC99-BD8F-4A35-B73A-9EA2A96C9C4F}" type="sibTrans" cxnId="{47FDC33D-93DC-4F2E-86CF-F48F3C329F00}">
      <dgm:prSet/>
      <dgm:spPr/>
      <dgm:t>
        <a:bodyPr/>
        <a:lstStyle/>
        <a:p>
          <a:endParaRPr lang="en-US"/>
        </a:p>
      </dgm:t>
    </dgm:pt>
    <dgm:pt modelId="{B0D5B806-FDAC-4756-85D0-426D38317CCB}" type="pres">
      <dgm:prSet presAssocID="{AF78473F-D1A5-4B58-9966-C28E95CA0B6C}" presName="Name0" presStyleCnt="0">
        <dgm:presLayoutVars>
          <dgm:resizeHandles/>
        </dgm:presLayoutVars>
      </dgm:prSet>
      <dgm:spPr/>
    </dgm:pt>
    <dgm:pt modelId="{9065E68E-0C87-49BC-9F28-0C1631176600}" type="pres">
      <dgm:prSet presAssocID="{573B6CDE-6394-4DF6-812C-8B9A9C3FB69F}" presName="text" presStyleLbl="node1" presStyleIdx="0" presStyleCnt="2" custScaleX="189299" custScaleY="24089" custLinFactY="-4675" custLinFactNeighborX="-4838" custLinFactNeighborY="-100000">
        <dgm:presLayoutVars>
          <dgm:bulletEnabled val="1"/>
        </dgm:presLayoutVars>
      </dgm:prSet>
      <dgm:spPr/>
    </dgm:pt>
    <dgm:pt modelId="{96E0AD68-7CF2-43AF-9530-285C7BBF4290}" type="pres">
      <dgm:prSet presAssocID="{1399A1F0-C183-49AD-85E4-73121380F513}" presName="space" presStyleCnt="0"/>
      <dgm:spPr/>
    </dgm:pt>
    <dgm:pt modelId="{F1209E6D-13E1-4072-B9C2-9A82F6E67E1B}" type="pres">
      <dgm:prSet presAssocID="{35B8F8A0-FAB3-4FC2-A241-A91A8FA0F925}" presName="text" presStyleLbl="node1" presStyleIdx="1" presStyleCnt="2" custScaleX="138641" custScaleY="28655" custLinFactNeighborX="-7103" custLinFactNeighborY="-9188">
        <dgm:presLayoutVars>
          <dgm:bulletEnabled val="1"/>
        </dgm:presLayoutVars>
      </dgm:prSet>
      <dgm:spPr/>
    </dgm:pt>
  </dgm:ptLst>
  <dgm:cxnLst>
    <dgm:cxn modelId="{47FDC33D-93DC-4F2E-86CF-F48F3C329F00}" srcId="{AF78473F-D1A5-4B58-9966-C28E95CA0B6C}" destId="{35B8F8A0-FAB3-4FC2-A241-A91A8FA0F925}" srcOrd="1" destOrd="0" parTransId="{00991F09-02A6-49CD-8D3C-042753142731}" sibTransId="{B180CC99-BD8F-4A35-B73A-9EA2A96C9C4F}"/>
    <dgm:cxn modelId="{F1666269-69B5-4251-A8FE-EA31FCBF56DE}" type="presOf" srcId="{35B8F8A0-FAB3-4FC2-A241-A91A8FA0F925}" destId="{F1209E6D-13E1-4072-B9C2-9A82F6E67E1B}" srcOrd="0" destOrd="0" presId="urn:diagrams.loki3.com/VaryingWidthList"/>
    <dgm:cxn modelId="{34FD0E8F-09E4-4EB4-B510-2ECEAB3F8DBF}" type="presOf" srcId="{573B6CDE-6394-4DF6-812C-8B9A9C3FB69F}" destId="{9065E68E-0C87-49BC-9F28-0C1631176600}" srcOrd="0" destOrd="0" presId="urn:diagrams.loki3.com/VaryingWidthList"/>
    <dgm:cxn modelId="{48F50BAB-9D05-49BD-B93F-76FEE2C495BA}" type="presOf" srcId="{AF78473F-D1A5-4B58-9966-C28E95CA0B6C}" destId="{B0D5B806-FDAC-4756-85D0-426D38317CCB}" srcOrd="0" destOrd="0" presId="urn:diagrams.loki3.com/VaryingWidthList"/>
    <dgm:cxn modelId="{F5875DCB-CEEB-4844-8F88-3F1FBB73E7F6}" srcId="{AF78473F-D1A5-4B58-9966-C28E95CA0B6C}" destId="{573B6CDE-6394-4DF6-812C-8B9A9C3FB69F}" srcOrd="0" destOrd="0" parTransId="{44A9D3E8-2142-4071-AF84-6975F6D9E3E7}" sibTransId="{1399A1F0-C183-49AD-85E4-73121380F513}"/>
    <dgm:cxn modelId="{FE95C1D5-BEF9-4873-96AC-D60560522C87}" type="presParOf" srcId="{B0D5B806-FDAC-4756-85D0-426D38317CCB}" destId="{9065E68E-0C87-49BC-9F28-0C1631176600}" srcOrd="0" destOrd="0" presId="urn:diagrams.loki3.com/VaryingWidthList"/>
    <dgm:cxn modelId="{53B207EC-79B6-4D5C-BEF7-5B8C80DE2EE2}" type="presParOf" srcId="{B0D5B806-FDAC-4756-85D0-426D38317CCB}" destId="{96E0AD68-7CF2-43AF-9530-285C7BBF4290}" srcOrd="1" destOrd="0" presId="urn:diagrams.loki3.com/VaryingWidthList"/>
    <dgm:cxn modelId="{7437717B-D53D-4685-8516-C01B13AE825A}" type="presParOf" srcId="{B0D5B806-FDAC-4756-85D0-426D38317CCB}" destId="{F1209E6D-13E1-4072-B9C2-9A82F6E67E1B}" srcOrd="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19FFBB-F206-42BD-9D4D-05FD1822CA9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1AD510C-B35D-402B-9164-0D35C200740C}">
      <dgm:prSet phldrT="[Text]" custT="1">
        <dgm:style>
          <a:lnRef idx="2">
            <a:schemeClr val="accent2"/>
          </a:lnRef>
          <a:fillRef idx="1">
            <a:schemeClr val="lt1"/>
          </a:fillRef>
          <a:effectRef idx="0">
            <a:schemeClr val="accent2"/>
          </a:effectRef>
          <a:fontRef idx="minor">
            <a:schemeClr val="dk1"/>
          </a:fontRef>
        </dgm:style>
      </dgm:prSet>
      <dgm:spPr/>
      <dgm:t>
        <a:bodyPr/>
        <a:lstStyle/>
        <a:p>
          <a:pPr>
            <a:spcAft>
              <a:spcPct val="35000"/>
            </a:spcAft>
          </a:pPr>
          <a:r>
            <a:rPr lang="en-US" sz="1700" dirty="0"/>
            <a:t>In-person &amp; blended</a:t>
          </a:r>
        </a:p>
        <a:p>
          <a:pPr>
            <a:spcAft>
              <a:spcPts val="0"/>
            </a:spcAft>
          </a:pPr>
          <a:r>
            <a:rPr lang="en-US" sz="1400" b="1" i="1" dirty="0">
              <a:latin typeface="Times New Roman" panose="02020603050405020304" pitchFamily="18" charset="0"/>
              <a:cs typeface="Times New Roman" panose="02020603050405020304" pitchFamily="18" charset="0"/>
            </a:rPr>
            <a:t>in-shore: LT&amp;ST</a:t>
          </a:r>
        </a:p>
        <a:p>
          <a:pPr>
            <a:spcAft>
              <a:spcPts val="0"/>
            </a:spcAft>
          </a:pPr>
          <a:r>
            <a:rPr lang="en-US" sz="1400" b="1" i="1" dirty="0">
              <a:latin typeface="Times New Roman" panose="02020603050405020304" pitchFamily="18" charset="0"/>
              <a:cs typeface="Times New Roman" panose="02020603050405020304" pitchFamily="18" charset="0"/>
            </a:rPr>
            <a:t>off-shore,</a:t>
          </a:r>
        </a:p>
        <a:p>
          <a:pPr>
            <a:spcAft>
              <a:spcPts val="0"/>
            </a:spcAft>
          </a:pPr>
          <a:r>
            <a:rPr lang="en-US" sz="1400" b="1" i="1" dirty="0">
              <a:latin typeface="Times New Roman" panose="02020603050405020304" pitchFamily="18" charset="0"/>
              <a:cs typeface="Times New Roman" panose="02020603050405020304" pitchFamily="18" charset="0"/>
            </a:rPr>
            <a:t>     caravan, …</a:t>
          </a:r>
        </a:p>
      </dgm:t>
    </dgm:pt>
    <dgm:pt modelId="{D0C4C55C-AE0B-4BF5-9B70-0EF2797D35E9}" type="parTrans" cxnId="{3FE8EFC2-78F4-4ECE-9E71-38B710BBF19D}">
      <dgm:prSet/>
      <dgm:spPr/>
      <dgm:t>
        <a:bodyPr/>
        <a:lstStyle/>
        <a:p>
          <a:endParaRPr lang="en-US"/>
        </a:p>
      </dgm:t>
    </dgm:pt>
    <dgm:pt modelId="{E3DD4F55-093F-424C-8799-C1615D446301}" type="sibTrans" cxnId="{3FE8EFC2-78F4-4ECE-9E71-38B710BBF19D}">
      <dgm:prSet/>
      <dgm:spPr/>
      <dgm:t>
        <a:bodyPr/>
        <a:lstStyle/>
        <a:p>
          <a:endParaRPr lang="en-US"/>
        </a:p>
      </dgm:t>
    </dgm:pt>
    <dgm:pt modelId="{B8109C90-7C51-416A-9B20-E053908A5E99}">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Webinars</a:t>
          </a:r>
        </a:p>
      </dgm:t>
    </dgm:pt>
    <dgm:pt modelId="{786385AC-FD09-4E5E-9D7E-05F3A261B22B}" type="parTrans" cxnId="{0CE09167-234C-4EB5-9681-C2FA21167D2A}">
      <dgm:prSet/>
      <dgm:spPr/>
      <dgm:t>
        <a:bodyPr/>
        <a:lstStyle/>
        <a:p>
          <a:endParaRPr lang="en-US"/>
        </a:p>
      </dgm:t>
    </dgm:pt>
    <dgm:pt modelId="{E4809333-1DA2-436D-A74E-296B3654FBB4}" type="sibTrans" cxnId="{0CE09167-234C-4EB5-9681-C2FA21167D2A}">
      <dgm:prSet/>
      <dgm:spPr/>
      <dgm:t>
        <a:bodyPr/>
        <a:lstStyle/>
        <a:p>
          <a:endParaRPr lang="en-US"/>
        </a:p>
      </dgm:t>
    </dgm:pt>
    <dgm:pt modelId="{395B303D-522D-47A0-BE28-877531D5A8FE}">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MOOC</a:t>
          </a:r>
        </a:p>
      </dgm:t>
    </dgm:pt>
    <dgm:pt modelId="{128967B6-C06C-4B03-8CC8-8341DF6AD086}" type="parTrans" cxnId="{F236D1ED-ED1B-4E8B-B037-101804EF68D0}">
      <dgm:prSet/>
      <dgm:spPr/>
      <dgm:t>
        <a:bodyPr/>
        <a:lstStyle/>
        <a:p>
          <a:endParaRPr lang="en-US"/>
        </a:p>
      </dgm:t>
    </dgm:pt>
    <dgm:pt modelId="{8CEDA49F-74CE-44D0-9D9B-D1B272E80B3A}" type="sibTrans" cxnId="{F236D1ED-ED1B-4E8B-B037-101804EF68D0}">
      <dgm:prSet/>
      <dgm:spPr/>
      <dgm:t>
        <a:bodyPr/>
        <a:lstStyle/>
        <a:p>
          <a:endParaRPr lang="en-US"/>
        </a:p>
      </dgm:t>
    </dgm:pt>
    <dgm:pt modelId="{EC1F2153-0EEF-4717-B609-97C784EB27F3}">
      <dgm:prSet>
        <dgm:style>
          <a:lnRef idx="2">
            <a:schemeClr val="accent2"/>
          </a:lnRef>
          <a:fillRef idx="1">
            <a:schemeClr val="lt1"/>
          </a:fillRef>
          <a:effectRef idx="0">
            <a:schemeClr val="accent2"/>
          </a:effectRef>
          <a:fontRef idx="minor">
            <a:schemeClr val="dk1"/>
          </a:fontRef>
        </dgm:style>
      </dgm:prSet>
      <dgm:spPr/>
      <dgm:t>
        <a:bodyPr/>
        <a:lstStyle/>
        <a:p>
          <a:r>
            <a:rPr lang="en-US" dirty="0"/>
            <a:t>Tutorials/ Symposia</a:t>
          </a:r>
        </a:p>
      </dgm:t>
    </dgm:pt>
    <dgm:pt modelId="{33B9564C-DA1B-44C2-803D-C7805578EC5E}" type="parTrans" cxnId="{435F69C0-52A3-403F-90E2-6B0315C1387F}">
      <dgm:prSet/>
      <dgm:spPr/>
      <dgm:t>
        <a:bodyPr/>
        <a:lstStyle/>
        <a:p>
          <a:endParaRPr lang="en-US"/>
        </a:p>
      </dgm:t>
    </dgm:pt>
    <dgm:pt modelId="{40EF6C21-AEFA-4A09-960C-9F76276D9951}" type="sibTrans" cxnId="{435F69C0-52A3-403F-90E2-6B0315C1387F}">
      <dgm:prSet/>
      <dgm:spPr/>
      <dgm:t>
        <a:bodyPr/>
        <a:lstStyle/>
        <a:p>
          <a:endParaRPr lang="en-US"/>
        </a:p>
      </dgm:t>
    </dgm:pt>
    <dgm:pt modelId="{B810E6F6-B87E-4CCC-B40E-4F36A296D66C}" type="pres">
      <dgm:prSet presAssocID="{A019FFBB-F206-42BD-9D4D-05FD1822CA9D}" presName="Name0" presStyleCnt="0">
        <dgm:presLayoutVars>
          <dgm:dir/>
          <dgm:animLvl val="lvl"/>
          <dgm:resizeHandles val="exact"/>
        </dgm:presLayoutVars>
      </dgm:prSet>
      <dgm:spPr/>
    </dgm:pt>
    <dgm:pt modelId="{63046F1F-032E-4339-96A6-FF603A177370}" type="pres">
      <dgm:prSet presAssocID="{F1AD510C-B35D-402B-9164-0D35C200740C}" presName="linNode" presStyleCnt="0"/>
      <dgm:spPr/>
    </dgm:pt>
    <dgm:pt modelId="{8D464E12-24D1-4659-AE44-3EFE28EA6781}" type="pres">
      <dgm:prSet presAssocID="{F1AD510C-B35D-402B-9164-0D35C200740C}" presName="parentText" presStyleLbl="node1" presStyleIdx="0" presStyleCnt="4" custScaleX="180363" custScaleY="39429" custLinFactNeighborX="-1603" custLinFactNeighborY="892">
        <dgm:presLayoutVars>
          <dgm:chMax val="1"/>
          <dgm:bulletEnabled val="1"/>
        </dgm:presLayoutVars>
      </dgm:prSet>
      <dgm:spPr/>
    </dgm:pt>
    <dgm:pt modelId="{CAFFA053-0BCA-4922-B79F-7B62A3C41E4D}" type="pres">
      <dgm:prSet presAssocID="{E3DD4F55-093F-424C-8799-C1615D446301}" presName="sp" presStyleCnt="0"/>
      <dgm:spPr/>
    </dgm:pt>
    <dgm:pt modelId="{B889F660-8CB8-4171-ACEA-7B5B00C36F04}" type="pres">
      <dgm:prSet presAssocID="{B8109C90-7C51-416A-9B20-E053908A5E99}" presName="linNode" presStyleCnt="0"/>
      <dgm:spPr/>
    </dgm:pt>
    <dgm:pt modelId="{E31B75F4-48ED-4188-915C-94E23E46E596}" type="pres">
      <dgm:prSet presAssocID="{B8109C90-7C51-416A-9B20-E053908A5E99}" presName="parentText" presStyleLbl="node1" presStyleIdx="1" presStyleCnt="4" custScaleX="180361" custScaleY="27943">
        <dgm:presLayoutVars>
          <dgm:chMax val="1"/>
          <dgm:bulletEnabled val="1"/>
        </dgm:presLayoutVars>
      </dgm:prSet>
      <dgm:spPr/>
    </dgm:pt>
    <dgm:pt modelId="{5062CDB8-27FD-492B-8893-44445FA2405E}" type="pres">
      <dgm:prSet presAssocID="{E4809333-1DA2-436D-A74E-296B3654FBB4}" presName="sp" presStyleCnt="0"/>
      <dgm:spPr/>
    </dgm:pt>
    <dgm:pt modelId="{699FA445-7D4B-4D62-8F4B-212C39DDD329}" type="pres">
      <dgm:prSet presAssocID="{395B303D-522D-47A0-BE28-877531D5A8FE}" presName="linNode" presStyleCnt="0"/>
      <dgm:spPr/>
    </dgm:pt>
    <dgm:pt modelId="{58E77C55-EA2B-4BED-BD4F-85C3273B87D0}" type="pres">
      <dgm:prSet presAssocID="{395B303D-522D-47A0-BE28-877531D5A8FE}" presName="parentText" presStyleLbl="node1" presStyleIdx="2" presStyleCnt="4" custScaleX="180363" custScaleY="21362" custLinFactNeighborX="1389" custLinFactNeighborY="-506">
        <dgm:presLayoutVars>
          <dgm:chMax val="1"/>
          <dgm:bulletEnabled val="1"/>
        </dgm:presLayoutVars>
      </dgm:prSet>
      <dgm:spPr/>
    </dgm:pt>
    <dgm:pt modelId="{B0AE23D3-6D09-4ECA-A198-0874D95241DB}" type="pres">
      <dgm:prSet presAssocID="{8CEDA49F-74CE-44D0-9D9B-D1B272E80B3A}" presName="sp" presStyleCnt="0"/>
      <dgm:spPr/>
    </dgm:pt>
    <dgm:pt modelId="{6E890669-F008-4826-B4AB-70F251BC697F}" type="pres">
      <dgm:prSet presAssocID="{EC1F2153-0EEF-4717-B609-97C784EB27F3}" presName="linNode" presStyleCnt="0"/>
      <dgm:spPr/>
    </dgm:pt>
    <dgm:pt modelId="{633B3740-9E0D-4B5F-8CA3-BF95E3C4CBD7}" type="pres">
      <dgm:prSet presAssocID="{EC1F2153-0EEF-4717-B609-97C784EB27F3}" presName="parentText" presStyleLbl="node1" presStyleIdx="3" presStyleCnt="4" custScaleX="180363" custScaleY="28468" custLinFactNeighborX="-966" custLinFactNeighborY="-395">
        <dgm:presLayoutVars>
          <dgm:chMax val="1"/>
          <dgm:bulletEnabled val="1"/>
        </dgm:presLayoutVars>
      </dgm:prSet>
      <dgm:spPr/>
    </dgm:pt>
  </dgm:ptLst>
  <dgm:cxnLst>
    <dgm:cxn modelId="{3C7D4312-2197-44A1-85CC-80F444AFA93D}" type="presOf" srcId="{EC1F2153-0EEF-4717-B609-97C784EB27F3}" destId="{633B3740-9E0D-4B5F-8CA3-BF95E3C4CBD7}" srcOrd="0" destOrd="0" presId="urn:microsoft.com/office/officeart/2005/8/layout/vList5"/>
    <dgm:cxn modelId="{14ECA416-964A-40B1-8B7D-E8A5B9AEFB6B}" type="presOf" srcId="{A019FFBB-F206-42BD-9D4D-05FD1822CA9D}" destId="{B810E6F6-B87E-4CCC-B40E-4F36A296D66C}" srcOrd="0" destOrd="0" presId="urn:microsoft.com/office/officeart/2005/8/layout/vList5"/>
    <dgm:cxn modelId="{0CE09167-234C-4EB5-9681-C2FA21167D2A}" srcId="{A019FFBB-F206-42BD-9D4D-05FD1822CA9D}" destId="{B8109C90-7C51-416A-9B20-E053908A5E99}" srcOrd="1" destOrd="0" parTransId="{786385AC-FD09-4E5E-9D7E-05F3A261B22B}" sibTransId="{E4809333-1DA2-436D-A74E-296B3654FBB4}"/>
    <dgm:cxn modelId="{435F69C0-52A3-403F-90E2-6B0315C1387F}" srcId="{A019FFBB-F206-42BD-9D4D-05FD1822CA9D}" destId="{EC1F2153-0EEF-4717-B609-97C784EB27F3}" srcOrd="3" destOrd="0" parTransId="{33B9564C-DA1B-44C2-803D-C7805578EC5E}" sibTransId="{40EF6C21-AEFA-4A09-960C-9F76276D9951}"/>
    <dgm:cxn modelId="{3FE8EFC2-78F4-4ECE-9E71-38B710BBF19D}" srcId="{A019FFBB-F206-42BD-9D4D-05FD1822CA9D}" destId="{F1AD510C-B35D-402B-9164-0D35C200740C}" srcOrd="0" destOrd="0" parTransId="{D0C4C55C-AE0B-4BF5-9B70-0EF2797D35E9}" sibTransId="{E3DD4F55-093F-424C-8799-C1615D446301}"/>
    <dgm:cxn modelId="{680E5AC7-32C0-41B2-892F-F8EE0DE0306C}" type="presOf" srcId="{B8109C90-7C51-416A-9B20-E053908A5E99}" destId="{E31B75F4-48ED-4188-915C-94E23E46E596}" srcOrd="0" destOrd="0" presId="urn:microsoft.com/office/officeart/2005/8/layout/vList5"/>
    <dgm:cxn modelId="{623E60EA-6B8A-49D3-A197-9FC9D71EA82E}" type="presOf" srcId="{F1AD510C-B35D-402B-9164-0D35C200740C}" destId="{8D464E12-24D1-4659-AE44-3EFE28EA6781}" srcOrd="0" destOrd="0" presId="urn:microsoft.com/office/officeart/2005/8/layout/vList5"/>
    <dgm:cxn modelId="{F236D1ED-ED1B-4E8B-B037-101804EF68D0}" srcId="{A019FFBB-F206-42BD-9D4D-05FD1822CA9D}" destId="{395B303D-522D-47A0-BE28-877531D5A8FE}" srcOrd="2" destOrd="0" parTransId="{128967B6-C06C-4B03-8CC8-8341DF6AD086}" sibTransId="{8CEDA49F-74CE-44D0-9D9B-D1B272E80B3A}"/>
    <dgm:cxn modelId="{EF10B0F9-A205-447B-A430-6754F5384743}" type="presOf" srcId="{395B303D-522D-47A0-BE28-877531D5A8FE}" destId="{58E77C55-EA2B-4BED-BD4F-85C3273B87D0}" srcOrd="0" destOrd="0" presId="urn:microsoft.com/office/officeart/2005/8/layout/vList5"/>
    <dgm:cxn modelId="{F42FA065-8D22-478D-A4AE-628DF63154E3}" type="presParOf" srcId="{B810E6F6-B87E-4CCC-B40E-4F36A296D66C}" destId="{63046F1F-032E-4339-96A6-FF603A177370}" srcOrd="0" destOrd="0" presId="urn:microsoft.com/office/officeart/2005/8/layout/vList5"/>
    <dgm:cxn modelId="{876D5E6B-C210-496B-8970-79BD9E6A07E7}" type="presParOf" srcId="{63046F1F-032E-4339-96A6-FF603A177370}" destId="{8D464E12-24D1-4659-AE44-3EFE28EA6781}" srcOrd="0" destOrd="0" presId="urn:microsoft.com/office/officeart/2005/8/layout/vList5"/>
    <dgm:cxn modelId="{63344E2F-4E4F-4384-8EAB-6684FB0D2EA7}" type="presParOf" srcId="{B810E6F6-B87E-4CCC-B40E-4F36A296D66C}" destId="{CAFFA053-0BCA-4922-B79F-7B62A3C41E4D}" srcOrd="1" destOrd="0" presId="urn:microsoft.com/office/officeart/2005/8/layout/vList5"/>
    <dgm:cxn modelId="{C5CCFC31-B3F3-4B19-A9C2-B55371A005CC}" type="presParOf" srcId="{B810E6F6-B87E-4CCC-B40E-4F36A296D66C}" destId="{B889F660-8CB8-4171-ACEA-7B5B00C36F04}" srcOrd="2" destOrd="0" presId="urn:microsoft.com/office/officeart/2005/8/layout/vList5"/>
    <dgm:cxn modelId="{6DD8B014-8FA1-4176-A7A2-453E7F00DA4D}" type="presParOf" srcId="{B889F660-8CB8-4171-ACEA-7B5B00C36F04}" destId="{E31B75F4-48ED-4188-915C-94E23E46E596}" srcOrd="0" destOrd="0" presId="urn:microsoft.com/office/officeart/2005/8/layout/vList5"/>
    <dgm:cxn modelId="{9B12DCD9-0D32-4E49-A31B-D798C9B9AD56}" type="presParOf" srcId="{B810E6F6-B87E-4CCC-B40E-4F36A296D66C}" destId="{5062CDB8-27FD-492B-8893-44445FA2405E}" srcOrd="3" destOrd="0" presId="urn:microsoft.com/office/officeart/2005/8/layout/vList5"/>
    <dgm:cxn modelId="{25D6FE3B-53EC-4B23-9071-4A8F8B11B23F}" type="presParOf" srcId="{B810E6F6-B87E-4CCC-B40E-4F36A296D66C}" destId="{699FA445-7D4B-4D62-8F4B-212C39DDD329}" srcOrd="4" destOrd="0" presId="urn:microsoft.com/office/officeart/2005/8/layout/vList5"/>
    <dgm:cxn modelId="{2C9D495B-7AB6-4B86-B243-3DB0649D5C46}" type="presParOf" srcId="{699FA445-7D4B-4D62-8F4B-212C39DDD329}" destId="{58E77C55-EA2B-4BED-BD4F-85C3273B87D0}" srcOrd="0" destOrd="0" presId="urn:microsoft.com/office/officeart/2005/8/layout/vList5"/>
    <dgm:cxn modelId="{799A93BB-DBEE-4C83-8B46-071384D86AAD}" type="presParOf" srcId="{B810E6F6-B87E-4CCC-B40E-4F36A296D66C}" destId="{B0AE23D3-6D09-4ECA-A198-0874D95241DB}" srcOrd="5" destOrd="0" presId="urn:microsoft.com/office/officeart/2005/8/layout/vList5"/>
    <dgm:cxn modelId="{78D0111A-AC12-412E-B99F-6AC6D41357FF}" type="presParOf" srcId="{B810E6F6-B87E-4CCC-B40E-4F36A296D66C}" destId="{6E890669-F008-4826-B4AB-70F251BC697F}" srcOrd="6" destOrd="0" presId="urn:microsoft.com/office/officeart/2005/8/layout/vList5"/>
    <dgm:cxn modelId="{72894BA6-5CCB-4E2E-B5DE-EF8B6F02ACEA}" type="presParOf" srcId="{6E890669-F008-4826-B4AB-70F251BC697F}" destId="{633B3740-9E0D-4B5F-8CA3-BF95E3C4CBD7}"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11C99-D4BB-4EFD-972B-06CEBC98BB49}">
      <dsp:nvSpPr>
        <dsp:cNvPr id="0" name=""/>
        <dsp:cNvSpPr/>
      </dsp:nvSpPr>
      <dsp:spPr>
        <a:xfrm>
          <a:off x="-5766945" y="-963399"/>
          <a:ext cx="6922328" cy="7496565"/>
        </a:xfrm>
        <a:prstGeom prst="blockArc">
          <a:avLst>
            <a:gd name="adj1" fmla="val 18900000"/>
            <a:gd name="adj2" fmla="val 2700000"/>
            <a:gd name="adj3" fmla="val 242"/>
          </a:avLst>
        </a:pr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A0C966E-68D2-4EB8-99F5-A41BCF3699CD}">
      <dsp:nvSpPr>
        <dsp:cNvPr id="0" name=""/>
        <dsp:cNvSpPr/>
      </dsp:nvSpPr>
      <dsp:spPr>
        <a:xfrm>
          <a:off x="1260856" y="301038"/>
          <a:ext cx="5905731" cy="1111183"/>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127"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50 years of experience in CB in RS &amp; GIS</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Centre of Excellence to conduct MEA courses, Ministries training</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Joint Education Program with ITC on Global M.Sc. (Geoinformatics) course</a:t>
          </a:r>
        </a:p>
      </dsp:txBody>
      <dsp:txXfrm>
        <a:off x="1260856" y="301038"/>
        <a:ext cx="5905731" cy="1111183"/>
      </dsp:txXfrm>
    </dsp:sp>
    <dsp:sp modelId="{3EB6CF88-17B0-4DB1-8768-18EEA3909340}">
      <dsp:nvSpPr>
        <dsp:cNvPr id="0" name=""/>
        <dsp:cNvSpPr/>
      </dsp:nvSpPr>
      <dsp:spPr>
        <a:xfrm>
          <a:off x="164579" y="160163"/>
          <a:ext cx="1463044" cy="1371596"/>
        </a:xfrm>
        <a:prstGeom prst="ellipse">
          <a:avLst/>
        </a:prstGeom>
        <a:blipFill rotWithShape="0">
          <a:blip xmlns:r="http://schemas.openxmlformats.org/officeDocument/2006/relationships" r:embed="rId1"/>
          <a:stretch>
            <a:fillRect/>
          </a:stretch>
        </a:blip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BA7314C-B29A-4BD5-A08E-9752DB1C3231}">
      <dsp:nvSpPr>
        <dsp:cNvPr id="0" name=""/>
        <dsp:cNvSpPr/>
      </dsp:nvSpPr>
      <dsp:spPr>
        <a:xfrm>
          <a:off x="1603992" y="1587152"/>
          <a:ext cx="5584854" cy="1097928"/>
        </a:xfrm>
        <a:prstGeom prst="rect">
          <a:avLst/>
        </a:prstGeom>
        <a:solidFill>
          <a:srgbClr val="C0504D">
            <a:hueOff val="1560506"/>
            <a:satOff val="-1946"/>
            <a:lumOff val="45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127"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Primary ISRO Centre for conceptualizing, planning &amp; building EO Sensors, </a:t>
          </a:r>
          <a:r>
            <a:rPr lang="en-US" sz="1400" b="1" kern="1200" dirty="0" err="1">
              <a:solidFill>
                <a:sysClr val="window" lastClr="FFFFFF"/>
              </a:solidFill>
              <a:latin typeface="Calibri"/>
              <a:ea typeface="+mn-ea"/>
              <a:cs typeface="+mn-cs"/>
            </a:rPr>
            <a:t>Commun</a:t>
          </a:r>
          <a:r>
            <a:rPr lang="en-US" sz="1400" b="1" kern="1200" dirty="0">
              <a:solidFill>
                <a:sysClr val="window" lastClr="FFFFFF"/>
              </a:solidFill>
              <a:latin typeface="Calibri"/>
              <a:ea typeface="+mn-ea"/>
              <a:cs typeface="+mn-cs"/>
            </a:rPr>
            <a:t>. &amp; Navigation Systems</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State of art Infrastructure for hardware innovation</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Strong Applications Scientists to data exploitation</a:t>
          </a:r>
        </a:p>
      </dsp:txBody>
      <dsp:txXfrm>
        <a:off x="1603992" y="1587152"/>
        <a:ext cx="5584854" cy="1097928"/>
      </dsp:txXfrm>
    </dsp:sp>
    <dsp:sp modelId="{84B60027-5CD2-4D8F-BC70-5EFC98EED156}">
      <dsp:nvSpPr>
        <dsp:cNvPr id="0" name=""/>
        <dsp:cNvSpPr/>
      </dsp:nvSpPr>
      <dsp:spPr>
        <a:xfrm>
          <a:off x="451382" y="1488422"/>
          <a:ext cx="1441376" cy="1328839"/>
        </a:xfrm>
        <a:prstGeom prst="ellipse">
          <a:avLst/>
        </a:prstGeom>
        <a:blipFill rotWithShape="0">
          <a:blip xmlns:r="http://schemas.openxmlformats.org/officeDocument/2006/relationships" r:embed="rId2"/>
          <a:stretch>
            <a:fillRect/>
          </a:stretch>
        </a:blipFill>
        <a:ln w="25400" cap="flat" cmpd="sng" algn="ctr">
          <a:solidFill>
            <a:srgbClr val="C0504D">
              <a:hueOff val="1560506"/>
              <a:satOff val="-1946"/>
              <a:lumOff val="458"/>
              <a:alphaOff val="0"/>
            </a:srgbClr>
          </a:solidFill>
          <a:prstDash val="solid"/>
        </a:ln>
        <a:effectLst/>
      </dsp:spPr>
      <dsp:style>
        <a:lnRef idx="2">
          <a:scrgbClr r="0" g="0" b="0"/>
        </a:lnRef>
        <a:fillRef idx="1">
          <a:scrgbClr r="0" g="0" b="0"/>
        </a:fillRef>
        <a:effectRef idx="0">
          <a:scrgbClr r="0" g="0" b="0"/>
        </a:effectRef>
        <a:fontRef idx="minor"/>
      </dsp:style>
    </dsp:sp>
    <dsp:sp modelId="{22D086E2-37DB-4C4D-BC7F-AE6DA6CD0EC9}">
      <dsp:nvSpPr>
        <dsp:cNvPr id="0" name=""/>
        <dsp:cNvSpPr/>
      </dsp:nvSpPr>
      <dsp:spPr>
        <a:xfrm>
          <a:off x="1689034" y="2847159"/>
          <a:ext cx="5499378" cy="1135227"/>
        </a:xfrm>
        <a:prstGeom prst="rect">
          <a:avLst/>
        </a:prstGeom>
        <a:solidFill>
          <a:srgbClr val="0099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127"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Design &amp; Development, integration &amp; testing of all satellites</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Total Spacecraft project management and  in-orbit spacecraft operations for earth &amp; planetary missions</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State of art infrastructure for satellite building</a:t>
          </a:r>
        </a:p>
      </dsp:txBody>
      <dsp:txXfrm>
        <a:off x="1689034" y="2847159"/>
        <a:ext cx="5499378" cy="1135227"/>
      </dsp:txXfrm>
    </dsp:sp>
    <dsp:sp modelId="{A4BB795E-43B7-4756-B7EF-65B1A19742BB}">
      <dsp:nvSpPr>
        <dsp:cNvPr id="0" name=""/>
        <dsp:cNvSpPr/>
      </dsp:nvSpPr>
      <dsp:spPr>
        <a:xfrm>
          <a:off x="752073" y="2838644"/>
          <a:ext cx="1306015" cy="1306015"/>
        </a:xfrm>
        <a:prstGeom prst="ellipse">
          <a:avLst/>
        </a:prstGeom>
        <a:blipFill rotWithShape="0">
          <a:blip xmlns:r="http://schemas.openxmlformats.org/officeDocument/2006/relationships" r:embed="rId3"/>
          <a:stretch>
            <a:fillRect/>
          </a:stretch>
        </a:blipFill>
        <a:ln w="25400" cap="flat" cmpd="sng" algn="ctr">
          <a:solidFill>
            <a:srgbClr val="C0504D">
              <a:hueOff val="3121013"/>
              <a:satOff val="-3893"/>
              <a:lumOff val="915"/>
              <a:alphaOff val="0"/>
            </a:srgbClr>
          </a:solidFill>
          <a:prstDash val="solid"/>
        </a:ln>
        <a:effectLst/>
      </dsp:spPr>
      <dsp:style>
        <a:lnRef idx="2">
          <a:scrgbClr r="0" g="0" b="0"/>
        </a:lnRef>
        <a:fillRef idx="1">
          <a:scrgbClr r="0" g="0" b="0"/>
        </a:fillRef>
        <a:effectRef idx="0">
          <a:scrgbClr r="0" g="0" b="0"/>
        </a:effectRef>
        <a:fontRef idx="minor"/>
      </dsp:style>
    </dsp:sp>
    <dsp:sp modelId="{F601A641-A32B-4A5B-9CF0-378D3F0075EF}">
      <dsp:nvSpPr>
        <dsp:cNvPr id="0" name=""/>
        <dsp:cNvSpPr/>
      </dsp:nvSpPr>
      <dsp:spPr>
        <a:xfrm>
          <a:off x="1193102" y="4205463"/>
          <a:ext cx="6019713" cy="1112100"/>
        </a:xfrm>
        <a:prstGeom prst="rect">
          <a:avLst/>
        </a:prstGeom>
        <a:solidFill>
          <a:srgbClr val="00206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127"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Known as ‘Cradle’ of Indian Space Sciences</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Pioneering research in Space &amp; Atmospheric Sciences, Astronomy, Astro- &amp; Solar Physics, Planetary &amp; Geosciences</a:t>
          </a:r>
        </a:p>
        <a:p>
          <a:pPr marL="0" lvl="0" indent="0" algn="l" defTabSz="622300">
            <a:lnSpc>
              <a:spcPct val="90000"/>
            </a:lnSpc>
            <a:spcBef>
              <a:spcPct val="0"/>
            </a:spcBef>
            <a:spcAft>
              <a:spcPct val="35000"/>
            </a:spcAft>
            <a:buNone/>
          </a:pPr>
          <a:r>
            <a:rPr lang="en-US" sz="1400" b="1" kern="1200" dirty="0">
              <a:solidFill>
                <a:sysClr val="window" lastClr="FFFFFF"/>
              </a:solidFill>
              <a:latin typeface="Calibri"/>
              <a:ea typeface="+mn-ea"/>
              <a:cs typeface="+mn-cs"/>
            </a:rPr>
            <a:t>Established Solar observatory, Optical Astronomy Lab </a:t>
          </a:r>
        </a:p>
      </dsp:txBody>
      <dsp:txXfrm>
        <a:off x="1193102" y="4205463"/>
        <a:ext cx="6019713" cy="1112100"/>
      </dsp:txXfrm>
    </dsp:sp>
    <dsp:sp modelId="{2EF5E4BA-5682-4061-92C3-C24DCAEB1280}">
      <dsp:nvSpPr>
        <dsp:cNvPr id="0" name=""/>
        <dsp:cNvSpPr/>
      </dsp:nvSpPr>
      <dsp:spPr>
        <a:xfrm>
          <a:off x="216274" y="4051650"/>
          <a:ext cx="1309742" cy="1322970"/>
        </a:xfrm>
        <a:prstGeom prst="ellipse">
          <a:avLst/>
        </a:prstGeom>
        <a:blipFill rotWithShape="0">
          <a:blip xmlns:r="http://schemas.openxmlformats.org/officeDocument/2006/relationships" r:embed="rId4"/>
          <a:stretch>
            <a:fillRect/>
          </a:stretch>
        </a:blip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A1999-963C-4A90-AC80-16C1C691F1DE}">
      <dsp:nvSpPr>
        <dsp:cNvPr id="0" name=""/>
        <dsp:cNvSpPr/>
      </dsp:nvSpPr>
      <dsp:spPr>
        <a:xfrm>
          <a:off x="1727049" y="0"/>
          <a:ext cx="1740077" cy="90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Setting up TAB  </a:t>
          </a:r>
        </a:p>
        <a:p>
          <a:pPr marL="0" lvl="0" indent="0" algn="ctr" defTabSz="711200">
            <a:lnSpc>
              <a:spcPct val="90000"/>
            </a:lnSpc>
            <a:spcBef>
              <a:spcPct val="0"/>
            </a:spcBef>
            <a:spcAft>
              <a:spcPct val="35000"/>
            </a:spcAft>
            <a:buNone/>
          </a:pPr>
          <a:r>
            <a:rPr lang="en-US" sz="1200" b="1" kern="1200" dirty="0"/>
            <a:t>Region Specific CD &amp; CB Coordination   </a:t>
          </a:r>
        </a:p>
      </dsp:txBody>
      <dsp:txXfrm>
        <a:off x="1753651" y="26602"/>
        <a:ext cx="1686873" cy="855051"/>
      </dsp:txXfrm>
    </dsp:sp>
    <dsp:sp modelId="{1630913D-447C-4BEF-A255-61B48B13FB35}">
      <dsp:nvSpPr>
        <dsp:cNvPr id="0" name=""/>
        <dsp:cNvSpPr/>
      </dsp:nvSpPr>
      <dsp:spPr>
        <a:xfrm>
          <a:off x="1901057" y="908255"/>
          <a:ext cx="91519" cy="500307"/>
        </a:xfrm>
        <a:custGeom>
          <a:avLst/>
          <a:gdLst/>
          <a:ahLst/>
          <a:cxnLst/>
          <a:rect l="0" t="0" r="0" b="0"/>
          <a:pathLst>
            <a:path>
              <a:moveTo>
                <a:pt x="0" y="0"/>
              </a:moveTo>
              <a:lnTo>
                <a:pt x="0" y="500307"/>
              </a:lnTo>
              <a:lnTo>
                <a:pt x="91519" y="5003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FC0F5-12BC-4188-8EC7-5F016D39FD5E}">
      <dsp:nvSpPr>
        <dsp:cNvPr id="0" name=""/>
        <dsp:cNvSpPr/>
      </dsp:nvSpPr>
      <dsp:spPr>
        <a:xfrm>
          <a:off x="1992576" y="1073067"/>
          <a:ext cx="1327081" cy="6709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Core Technical on EO-SDGs</a:t>
          </a:r>
        </a:p>
      </dsp:txBody>
      <dsp:txXfrm>
        <a:off x="2012229" y="1092720"/>
        <a:ext cx="1287775" cy="631684"/>
      </dsp:txXfrm>
    </dsp:sp>
    <dsp:sp modelId="{1EA2FFAD-912F-4609-AF1B-C8C1536819AF}">
      <dsp:nvSpPr>
        <dsp:cNvPr id="0" name=""/>
        <dsp:cNvSpPr/>
      </dsp:nvSpPr>
      <dsp:spPr>
        <a:xfrm>
          <a:off x="1901057" y="908255"/>
          <a:ext cx="91519" cy="1318335"/>
        </a:xfrm>
        <a:custGeom>
          <a:avLst/>
          <a:gdLst/>
          <a:ahLst/>
          <a:cxnLst/>
          <a:rect l="0" t="0" r="0" b="0"/>
          <a:pathLst>
            <a:path>
              <a:moveTo>
                <a:pt x="0" y="0"/>
              </a:moveTo>
              <a:lnTo>
                <a:pt x="0" y="1318335"/>
              </a:lnTo>
              <a:lnTo>
                <a:pt x="91519" y="13183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53438-7865-437E-AB18-64863896153D}">
      <dsp:nvSpPr>
        <dsp:cNvPr id="0" name=""/>
        <dsp:cNvSpPr/>
      </dsp:nvSpPr>
      <dsp:spPr>
        <a:xfrm>
          <a:off x="1992576" y="1908587"/>
          <a:ext cx="1316730" cy="636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Research &amp; Knowledge Sharing</a:t>
          </a:r>
        </a:p>
      </dsp:txBody>
      <dsp:txXfrm>
        <a:off x="2011204" y="1927215"/>
        <a:ext cx="1279474" cy="598749"/>
      </dsp:txXfrm>
    </dsp:sp>
    <dsp:sp modelId="{1D2AF00E-140C-4325-92D4-60B5937DE800}">
      <dsp:nvSpPr>
        <dsp:cNvPr id="0" name=""/>
        <dsp:cNvSpPr/>
      </dsp:nvSpPr>
      <dsp:spPr>
        <a:xfrm>
          <a:off x="1901057" y="908255"/>
          <a:ext cx="91519" cy="2222477"/>
        </a:xfrm>
        <a:custGeom>
          <a:avLst/>
          <a:gdLst/>
          <a:ahLst/>
          <a:cxnLst/>
          <a:rect l="0" t="0" r="0" b="0"/>
          <a:pathLst>
            <a:path>
              <a:moveTo>
                <a:pt x="0" y="0"/>
              </a:moveTo>
              <a:lnTo>
                <a:pt x="0" y="2222477"/>
              </a:lnTo>
              <a:lnTo>
                <a:pt x="91519" y="2222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6D6E22-A3F2-4E8D-AD71-71530A0971CC}">
      <dsp:nvSpPr>
        <dsp:cNvPr id="0" name=""/>
        <dsp:cNvSpPr/>
      </dsp:nvSpPr>
      <dsp:spPr>
        <a:xfrm>
          <a:off x="1992576" y="2709122"/>
          <a:ext cx="1316320" cy="8432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Inter- governmental planning, regional practice</a:t>
          </a:r>
          <a:r>
            <a:rPr lang="en-US" sz="1000" kern="1200" dirty="0"/>
            <a:t>s </a:t>
          </a:r>
        </a:p>
      </dsp:txBody>
      <dsp:txXfrm>
        <a:off x="2017273" y="2733819"/>
        <a:ext cx="1266926" cy="793826"/>
      </dsp:txXfrm>
    </dsp:sp>
    <dsp:sp modelId="{5D61134D-0641-429C-BD64-430354472737}">
      <dsp:nvSpPr>
        <dsp:cNvPr id="0" name=""/>
        <dsp:cNvSpPr/>
      </dsp:nvSpPr>
      <dsp:spPr>
        <a:xfrm>
          <a:off x="1901057" y="908255"/>
          <a:ext cx="92056" cy="3191388"/>
        </a:xfrm>
        <a:custGeom>
          <a:avLst/>
          <a:gdLst/>
          <a:ahLst/>
          <a:cxnLst/>
          <a:rect l="0" t="0" r="0" b="0"/>
          <a:pathLst>
            <a:path>
              <a:moveTo>
                <a:pt x="0" y="0"/>
              </a:moveTo>
              <a:lnTo>
                <a:pt x="0" y="3191388"/>
              </a:lnTo>
              <a:lnTo>
                <a:pt x="92056" y="31913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0837E8-5457-4A99-BB51-BC34250AF028}">
      <dsp:nvSpPr>
        <dsp:cNvPr id="0" name=""/>
        <dsp:cNvSpPr/>
      </dsp:nvSpPr>
      <dsp:spPr>
        <a:xfrm>
          <a:off x="1993113" y="3698043"/>
          <a:ext cx="1316730" cy="8032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Resources Sharing, Management</a:t>
          </a:r>
        </a:p>
      </dsp:txBody>
      <dsp:txXfrm>
        <a:off x="2016638" y="3721568"/>
        <a:ext cx="1269680" cy="756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5E68E-0C87-49BC-9F28-0C1631176600}">
      <dsp:nvSpPr>
        <dsp:cNvPr id="0" name=""/>
        <dsp:cNvSpPr/>
      </dsp:nvSpPr>
      <dsp:spPr>
        <a:xfrm>
          <a:off x="312389" y="357212"/>
          <a:ext cx="1362952" cy="75132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UN RCs</a:t>
          </a:r>
        </a:p>
      </dsp:txBody>
      <dsp:txXfrm>
        <a:off x="312389" y="357212"/>
        <a:ext cx="1362952" cy="751321"/>
      </dsp:txXfrm>
    </dsp:sp>
    <dsp:sp modelId="{F1209E6D-13E1-4072-B9C2-9A82F6E67E1B}">
      <dsp:nvSpPr>
        <dsp:cNvPr id="0" name=""/>
        <dsp:cNvSpPr/>
      </dsp:nvSpPr>
      <dsp:spPr>
        <a:xfrm>
          <a:off x="254912" y="1551909"/>
          <a:ext cx="1403740" cy="89373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baseline="0" dirty="0"/>
            <a:t>Regional Partners</a:t>
          </a:r>
        </a:p>
      </dsp:txBody>
      <dsp:txXfrm>
        <a:off x="254912" y="1551909"/>
        <a:ext cx="1403740" cy="893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64E12-24D1-4659-AE44-3EFE28EA6781}">
      <dsp:nvSpPr>
        <dsp:cNvPr id="0" name=""/>
        <dsp:cNvSpPr/>
      </dsp:nvSpPr>
      <dsp:spPr>
        <a:xfrm>
          <a:off x="426415" y="33978"/>
          <a:ext cx="1632746" cy="1423949"/>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In-person &amp; blended</a:t>
          </a:r>
        </a:p>
        <a:p>
          <a:pPr marL="0" lvl="0" indent="0" algn="ctr" defTabSz="755650">
            <a:lnSpc>
              <a:spcPct val="90000"/>
            </a:lnSpc>
            <a:spcBef>
              <a:spcPct val="0"/>
            </a:spcBef>
            <a:spcAft>
              <a:spcPts val="0"/>
            </a:spcAft>
            <a:buNone/>
          </a:pPr>
          <a:r>
            <a:rPr lang="en-US" sz="1400" b="1" i="1" kern="1200" dirty="0">
              <a:latin typeface="Times New Roman" panose="02020603050405020304" pitchFamily="18" charset="0"/>
              <a:cs typeface="Times New Roman" panose="02020603050405020304" pitchFamily="18" charset="0"/>
            </a:rPr>
            <a:t>in-shore: LT&amp;ST</a:t>
          </a:r>
        </a:p>
        <a:p>
          <a:pPr marL="0" lvl="0" indent="0" algn="ctr" defTabSz="755650">
            <a:lnSpc>
              <a:spcPct val="90000"/>
            </a:lnSpc>
            <a:spcBef>
              <a:spcPct val="0"/>
            </a:spcBef>
            <a:spcAft>
              <a:spcPts val="0"/>
            </a:spcAft>
            <a:buNone/>
          </a:pPr>
          <a:r>
            <a:rPr lang="en-US" sz="1400" b="1" i="1" kern="1200" dirty="0">
              <a:latin typeface="Times New Roman" panose="02020603050405020304" pitchFamily="18" charset="0"/>
              <a:cs typeface="Times New Roman" panose="02020603050405020304" pitchFamily="18" charset="0"/>
            </a:rPr>
            <a:t>off-shore,</a:t>
          </a:r>
        </a:p>
        <a:p>
          <a:pPr marL="0" lvl="0" indent="0" algn="ctr" defTabSz="755650">
            <a:lnSpc>
              <a:spcPct val="90000"/>
            </a:lnSpc>
            <a:spcBef>
              <a:spcPct val="0"/>
            </a:spcBef>
            <a:spcAft>
              <a:spcPts val="0"/>
            </a:spcAft>
            <a:buNone/>
          </a:pPr>
          <a:r>
            <a:rPr lang="en-US" sz="1400" b="1" i="1" kern="1200" dirty="0">
              <a:latin typeface="Times New Roman" panose="02020603050405020304" pitchFamily="18" charset="0"/>
              <a:cs typeface="Times New Roman" panose="02020603050405020304" pitchFamily="18" charset="0"/>
            </a:rPr>
            <a:t>     caravan, …</a:t>
          </a:r>
        </a:p>
      </dsp:txBody>
      <dsp:txXfrm>
        <a:off x="495926" y="103489"/>
        <a:ext cx="1493724" cy="1284927"/>
      </dsp:txXfrm>
    </dsp:sp>
    <dsp:sp modelId="{E31B75F4-48ED-4188-915C-94E23E46E596}">
      <dsp:nvSpPr>
        <dsp:cNvPr id="0" name=""/>
        <dsp:cNvSpPr/>
      </dsp:nvSpPr>
      <dsp:spPr>
        <a:xfrm>
          <a:off x="440926" y="1606285"/>
          <a:ext cx="1632728" cy="1009141"/>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Webinars</a:t>
          </a:r>
        </a:p>
      </dsp:txBody>
      <dsp:txXfrm>
        <a:off x="490188" y="1655547"/>
        <a:ext cx="1534204" cy="910617"/>
      </dsp:txXfrm>
    </dsp:sp>
    <dsp:sp modelId="{58E77C55-EA2B-4BED-BD4F-85C3273B87D0}">
      <dsp:nvSpPr>
        <dsp:cNvPr id="0" name=""/>
        <dsp:cNvSpPr/>
      </dsp:nvSpPr>
      <dsp:spPr>
        <a:xfrm>
          <a:off x="453500" y="2777724"/>
          <a:ext cx="1632746" cy="77147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MOOC</a:t>
          </a:r>
        </a:p>
      </dsp:txBody>
      <dsp:txXfrm>
        <a:off x="491160" y="2815384"/>
        <a:ext cx="1557426" cy="696153"/>
      </dsp:txXfrm>
    </dsp:sp>
    <dsp:sp modelId="{633B3740-9E0D-4B5F-8CA3-BF95E3C4CBD7}">
      <dsp:nvSpPr>
        <dsp:cNvPr id="0" name=""/>
        <dsp:cNvSpPr/>
      </dsp:nvSpPr>
      <dsp:spPr>
        <a:xfrm>
          <a:off x="432181" y="3733777"/>
          <a:ext cx="1632746" cy="1028101"/>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Tutorials/ Symposia</a:t>
          </a:r>
        </a:p>
      </dsp:txBody>
      <dsp:txXfrm>
        <a:off x="482369" y="3783965"/>
        <a:ext cx="1532370" cy="92772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5395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5232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5474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912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927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963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45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Rounded Rectangle 1"/>
          <p:cNvSpPr/>
          <p:nvPr userDrawn="1"/>
        </p:nvSpPr>
        <p:spPr>
          <a:xfrm>
            <a:off x="8686800" y="558744"/>
            <a:ext cx="371061" cy="269295"/>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6" name="Shape 6"/>
          <p:cNvSpPr>
            <a:spLocks noGrp="1"/>
          </p:cNvSpPr>
          <p:nvPr>
            <p:ph type="sldNum" sz="quarter" idx="2"/>
          </p:nvPr>
        </p:nvSpPr>
        <p:spPr>
          <a:xfrm>
            <a:off x="8686799" y="571500"/>
            <a:ext cx="344557" cy="246221"/>
          </a:xfrm>
          <a:prstGeom prst="rect">
            <a:avLst/>
          </a:prstGeom>
        </p:spPr>
        <p:txBody>
          <a:bodyPr/>
          <a:lstStyle>
            <a:lvl1pPr algn="ctr">
              <a:defRPr>
                <a:latin typeface="Arial" panose="020B0604020202020204" pitchFamily="34" charset="0"/>
                <a:cs typeface="Arial" panose="020B0604020202020204" pitchFamily="34" charset="0"/>
              </a:defRPr>
            </a:lvl1pPr>
          </a:lstStyle>
          <a:p>
            <a:fld id="{86CB4B4D-7CA3-9044-876B-883B54F8677D}" type="slidenum">
              <a:rPr lang="en-US" smtClean="0"/>
              <a:pPr/>
              <a:t>‹#›</a:t>
            </a:fld>
            <a:endParaRPr lang="en-US"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p:cNvPicPr>
            <a:picLocks noChangeAspect="1" noChangeArrowheads="1"/>
          </p:cNvPicPr>
          <p:nvPr userDrawn="1"/>
        </p:nvPicPr>
        <p:blipFill>
          <a:blip r:embed="rId2" cstate="print"/>
          <a:srcRect/>
          <a:stretch>
            <a:fillRect/>
          </a:stretch>
        </p:blipFill>
        <p:spPr bwMode="auto">
          <a:xfrm>
            <a:off x="8597259" y="6578465"/>
            <a:ext cx="523636" cy="279535"/>
          </a:xfrm>
          <a:prstGeom prst="rect">
            <a:avLst/>
          </a:prstGeom>
          <a:noFill/>
          <a:ln w="9525">
            <a:noFill/>
            <a:miter lim="800000"/>
            <a:headEnd/>
            <a:tailEnd/>
          </a:ln>
        </p:spPr>
      </p:pic>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Proxima Nova Regular"/>
              </a:defRPr>
            </a:lvl1pPr>
          </a:lstStyle>
          <a:p>
            <a:pPr lvl="0"/>
            <a:r>
              <a:rPr lang="en-US" dirty="0"/>
              <a:t>Title Goes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a:xfrm>
            <a:off x="8686800" y="558744"/>
            <a:ext cx="371061" cy="269295"/>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 name="Shape 2"/>
          <p:cNvSpPr>
            <a:spLocks noGrp="1"/>
          </p:cNvSpPr>
          <p:nvPr>
            <p:ph type="sldNum" sz="quarter" idx="2"/>
          </p:nvPr>
        </p:nvSpPr>
        <p:spPr>
          <a:xfrm>
            <a:off x="8686798" y="571499"/>
            <a:ext cx="344558" cy="246222"/>
          </a:xfrm>
          <a:prstGeom prst="rect">
            <a:avLst/>
          </a:prstGeom>
          <a:ln w="12700">
            <a:miter lim="400000"/>
          </a:ln>
        </p:spPr>
        <p:txBody>
          <a:bodyPr wrap="square" lIns="45719" rIns="45719">
            <a:spAutoFit/>
          </a:bodyPr>
          <a:lstStyle>
            <a:lvl1pPr algn="ctr">
              <a:spcBef>
                <a:spcPts val="600"/>
              </a:spcBef>
              <a:defRPr sz="1000">
                <a:latin typeface="Calibri"/>
                <a:ea typeface="Calibri"/>
                <a:cs typeface="Calibri"/>
                <a:sym typeface="Calibri"/>
              </a:defRPr>
            </a:lvl1pPr>
          </a:lstStyle>
          <a:p>
            <a:fld id="{86CB4B4D-7CA3-9044-876B-883B54F8677D}" type="slidenum">
              <a:rPr lang="en-US" smtClean="0"/>
              <a:pPr/>
              <a:t>‹#›</a:t>
            </a:fld>
            <a:endParaRPr lang="en-US"/>
          </a:p>
        </p:txBody>
      </p:sp>
      <p:sp>
        <p:nvSpPr>
          <p:cNvPr id="4" name="Shape 6"/>
          <p:cNvSpPr txBox="1">
            <a:spLocks/>
          </p:cNvSpPr>
          <p:nvPr userDrawn="1"/>
        </p:nvSpPr>
        <p:spPr>
          <a:xfrm>
            <a:off x="8686799" y="571500"/>
            <a:ext cx="344557" cy="246221"/>
          </a:xfrm>
          <a:prstGeom prst="rect">
            <a:avLst/>
          </a:prstGeom>
        </p:spPr>
        <p:txBody>
          <a:bodyPr/>
          <a:lstStyle>
            <a:lvl1pPr algn="ct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endParaRPr lang="en-US" dirty="0"/>
          </a:p>
        </p:txBody>
      </p:sp>
      <p:pic>
        <p:nvPicPr>
          <p:cNvPr id="5" name="Picture 3"/>
          <p:cNvPicPr>
            <a:picLocks noChangeAspect="1" noChangeArrowheads="1"/>
          </p:cNvPicPr>
          <p:nvPr userDrawn="1"/>
        </p:nvPicPr>
        <p:blipFill>
          <a:blip r:embed="rId5" cstate="print"/>
          <a:srcRect/>
          <a:stretch>
            <a:fillRect/>
          </a:stretch>
        </p:blipFill>
        <p:spPr bwMode="auto">
          <a:xfrm>
            <a:off x="8573036" y="6553200"/>
            <a:ext cx="570963"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kumar.nrsc@g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cssteap.org/"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4.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457200" y="1676400"/>
            <a:ext cx="8305800"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lgn="ctr">
              <a:defRPr sz="1800" b="0">
                <a:solidFill>
                  <a:srgbClr val="000000"/>
                </a:solidFill>
              </a:defRPr>
            </a:pPr>
            <a:r>
              <a:rPr lang="en-IN" sz="4000" b="1" dirty="0">
                <a:solidFill>
                  <a:srgbClr val="FFFFFF"/>
                </a:solidFill>
              </a:rPr>
              <a:t>Capacity Building Support to </a:t>
            </a:r>
            <a:br>
              <a:rPr lang="en-IN" sz="4000" b="1" dirty="0">
                <a:solidFill>
                  <a:srgbClr val="FFFFFF"/>
                </a:solidFill>
              </a:rPr>
            </a:br>
            <a:r>
              <a:rPr lang="en-IN" sz="4000" b="1" dirty="0">
                <a:solidFill>
                  <a:srgbClr val="FFFFFF"/>
                </a:solidFill>
              </a:rPr>
              <a:t>Asia-Pacific and UN-SDGs </a:t>
            </a:r>
            <a:endParaRPr sz="4000" b="1" dirty="0">
              <a:solidFill>
                <a:srgbClr val="FFFFFF"/>
              </a:solidFill>
            </a:endParaRPr>
          </a:p>
        </p:txBody>
      </p:sp>
      <p:sp>
        <p:nvSpPr>
          <p:cNvPr id="11" name="Shape 11"/>
          <p:cNvSpPr/>
          <p:nvPr/>
        </p:nvSpPr>
        <p:spPr>
          <a:xfrm>
            <a:off x="304800" y="3733800"/>
            <a:ext cx="6629400" cy="2971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20000"/>
              </a:lnSpc>
              <a:defRPr>
                <a:solidFill>
                  <a:srgbClr val="000000"/>
                </a:solidFill>
              </a:defRPr>
            </a:pPr>
            <a:r>
              <a:rPr lang="en-IN" dirty="0">
                <a:solidFill>
                  <a:srgbClr val="FFFFFF"/>
                </a:solidFill>
                <a:latin typeface="Arial Bold"/>
                <a:ea typeface="Arial Bold"/>
                <a:cs typeface="Arial Bold"/>
                <a:sym typeface="Arial Bold"/>
              </a:rPr>
              <a:t>CSSTEAP </a:t>
            </a:r>
            <a:endParaRPr dirty="0">
              <a:solidFill>
                <a:srgbClr val="FFFFFF"/>
              </a:solidFill>
              <a:latin typeface="Arial Bold"/>
              <a:ea typeface="Arial Bold"/>
              <a:cs typeface="Arial Bold"/>
              <a:sym typeface="Arial Bold"/>
            </a:endParaRP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CEOS WGCapD-8 Annual Meeting </a:t>
            </a:r>
          </a:p>
          <a:p>
            <a:pPr lvl="0" defTabSz="914400">
              <a:lnSpc>
                <a:spcPct val="120000"/>
              </a:lnSpc>
              <a:defRPr>
                <a:solidFill>
                  <a:srgbClr val="000000"/>
                </a:solidFill>
              </a:defRPr>
            </a:pPr>
            <a:r>
              <a:rPr dirty="0">
                <a:solidFill>
                  <a:srgbClr val="FFFFFF"/>
                </a:solidFill>
                <a:latin typeface="Arial Bold"/>
                <a:ea typeface="Arial Bold"/>
                <a:cs typeface="Arial Bold"/>
                <a:sym typeface="Arial Bold"/>
              </a:rPr>
              <a:t>Agenda Item </a:t>
            </a:r>
            <a:r>
              <a:rPr lang="en-IN" dirty="0">
                <a:solidFill>
                  <a:srgbClr val="FFFFFF"/>
                </a:solidFill>
                <a:latin typeface="Arial Bold"/>
                <a:ea typeface="Arial Bold"/>
                <a:cs typeface="Arial Bold"/>
                <a:sym typeface="Arial Bold"/>
              </a:rPr>
              <a:t># 2</a:t>
            </a:r>
            <a:r>
              <a:rPr lang="en-US">
                <a:solidFill>
                  <a:srgbClr val="FFFFFF"/>
                </a:solidFill>
                <a:latin typeface="Arial Bold"/>
                <a:ea typeface="Arial Bold"/>
                <a:cs typeface="Arial Bold"/>
                <a:sym typeface="Arial Bold"/>
              </a:rPr>
              <a:t>3</a:t>
            </a:r>
            <a:endParaRPr dirty="0">
              <a:solidFill>
                <a:srgbClr val="FFFFFF"/>
              </a:solidFill>
              <a:latin typeface="Arial Bold"/>
              <a:ea typeface="Arial Bold"/>
              <a:cs typeface="Arial Bold"/>
              <a:sym typeface="Arial Bold"/>
            </a:endParaRP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Working Group on </a:t>
            </a: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Capacity Building &amp; Data Democracy</a:t>
            </a:r>
            <a:endParaRPr dirty="0">
              <a:solidFill>
                <a:srgbClr val="FFFFFF"/>
              </a:solidFill>
              <a:latin typeface="Arial Bold"/>
              <a:ea typeface="Arial Bold"/>
              <a:cs typeface="Arial Bold"/>
              <a:sym typeface="Arial Bold"/>
            </a:endParaRP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Indian Institute of Remote Sensing</a:t>
            </a: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Indian Space Research Organisation</a:t>
            </a: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Dehradun, India</a:t>
            </a:r>
          </a:p>
          <a:p>
            <a:pPr lvl="0" defTabSz="914400">
              <a:lnSpc>
                <a:spcPct val="120000"/>
              </a:lnSpc>
              <a:defRPr>
                <a:solidFill>
                  <a:srgbClr val="000000"/>
                </a:solidFill>
              </a:defRPr>
            </a:pPr>
            <a:r>
              <a:rPr lang="en-US" dirty="0">
                <a:solidFill>
                  <a:srgbClr val="FFFFFF"/>
                </a:solidFill>
                <a:latin typeface="Arial Bold"/>
                <a:ea typeface="Arial Bold"/>
                <a:cs typeface="Arial Bold"/>
                <a:sym typeface="Arial Bold"/>
              </a:rPr>
              <a:t>March 06</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 08</a:t>
            </a:r>
            <a:r>
              <a:rPr lang="en-US" baseline="30000" dirty="0">
                <a:solidFill>
                  <a:srgbClr val="FFFFFF"/>
                </a:solidFill>
                <a:latin typeface="Arial Bold"/>
                <a:ea typeface="Arial Bold"/>
                <a:cs typeface="Arial Bold"/>
                <a:sym typeface="Arial Bold"/>
              </a:rPr>
              <a:t>th</a:t>
            </a:r>
            <a:r>
              <a:rPr lang="en-US" dirty="0">
                <a:solidFill>
                  <a:srgbClr val="FFFFFF"/>
                </a:solidFill>
                <a:latin typeface="Arial Bold"/>
                <a:ea typeface="Arial Bold"/>
                <a:cs typeface="Arial Bold"/>
                <a:sym typeface="Arial Bold"/>
              </a:rPr>
              <a:t>, 2019</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2">
            <a:extLst/>
          </a:blip>
          <a:stretch>
            <a:fillRect/>
          </a:stretch>
        </p:blipFill>
        <p:spPr>
          <a:xfrm>
            <a:off x="304800" y="152400"/>
            <a:ext cx="2507906" cy="993132"/>
          </a:xfrm>
          <a:prstGeom prst="rect">
            <a:avLst/>
          </a:prstGeom>
          <a:ln w="12700">
            <a:miter lim="400000"/>
          </a:ln>
        </p:spPr>
      </p:pic>
      <p:sp>
        <p:nvSpPr>
          <p:cNvPr id="5" name="Shape 10"/>
          <p:cNvSpPr txBox="1">
            <a:spLocks/>
          </p:cNvSpPr>
          <p:nvPr/>
        </p:nvSpPr>
        <p:spPr>
          <a:xfrm>
            <a:off x="304800" y="11816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6" name="Content Placeholder 2"/>
          <p:cNvSpPr>
            <a:spLocks noGrp="1"/>
          </p:cNvSpPr>
          <p:nvPr>
            <p:ph sz="quarter" idx="11"/>
          </p:nvPr>
        </p:nvSpPr>
        <p:spPr>
          <a:xfrm>
            <a:off x="1905000" y="500416"/>
            <a:ext cx="5943600" cy="533400"/>
          </a:xfrm>
        </p:spPr>
        <p:txBody>
          <a:bodyPr/>
          <a:lstStyle/>
          <a:p>
            <a:r>
              <a:rPr lang="en-IN" sz="3600" b="1" dirty="0">
                <a:latin typeface="Calibri" panose="020F0502020204030204" pitchFamily="34" charset="0"/>
                <a:cs typeface="Calibri" panose="020F0502020204030204" pitchFamily="34" charset="0"/>
              </a:rPr>
              <a:t>CCB: Webinar on SDG#11</a:t>
            </a:r>
          </a:p>
        </p:txBody>
      </p:sp>
      <p:graphicFrame>
        <p:nvGraphicFramePr>
          <p:cNvPr id="7" name="Table 6"/>
          <p:cNvGraphicFramePr>
            <a:graphicFrameLocks noGrp="1"/>
          </p:cNvGraphicFramePr>
          <p:nvPr>
            <p:extLst>
              <p:ext uri="{D42A27DB-BD31-4B8C-83A1-F6EECF244321}">
                <p14:modId xmlns:p14="http://schemas.microsoft.com/office/powerpoint/2010/main" val="3020443657"/>
              </p:ext>
            </p:extLst>
          </p:nvPr>
        </p:nvGraphicFramePr>
        <p:xfrm>
          <a:off x="31899" y="1229829"/>
          <a:ext cx="9067800" cy="5551971"/>
        </p:xfrm>
        <a:graphic>
          <a:graphicData uri="http://schemas.openxmlformats.org/drawingml/2006/table">
            <a:tbl>
              <a:tblPr firstRow="1" bandRow="1">
                <a:tableStyleId>{7E9639D4-E3E2-4D34-9284-5A2195B3D0D7}</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3216">
                <a:tc gridSpan="3">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800" dirty="0"/>
                        <a:t>CD for SDG 11: Sustainable</a:t>
                      </a:r>
                      <a:r>
                        <a:rPr lang="en-US" sz="1800" baseline="0" dirty="0"/>
                        <a:t> Cities &amp; Communities</a:t>
                      </a:r>
                      <a:endParaRPr lang="en-US" sz="1800" i="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1250">
                <a:tc>
                  <a:txBody>
                    <a:bodyPr/>
                    <a:lstStyle/>
                    <a:p>
                      <a:pPr algn="ctr"/>
                      <a:r>
                        <a:rPr lang="en-US" sz="1600" b="1" i="0" dirty="0">
                          <a:solidFill>
                            <a:srgbClr val="0066FF"/>
                          </a:solidFill>
                          <a:latin typeface="Calibri" panose="020F0502020204030204" pitchFamily="34" charset="0"/>
                          <a:cs typeface="Calibri" panose="020F0502020204030204" pitchFamily="34" charset="0"/>
                        </a:rPr>
                        <a:t>Core</a:t>
                      </a:r>
                      <a:r>
                        <a:rPr lang="en-US" sz="1600" b="1" i="0" baseline="0" dirty="0">
                          <a:solidFill>
                            <a:srgbClr val="0066FF"/>
                          </a:solidFill>
                          <a:latin typeface="Calibri" panose="020F0502020204030204" pitchFamily="34" charset="0"/>
                          <a:cs typeface="Calibri" panose="020F0502020204030204" pitchFamily="34" charset="0"/>
                        </a:rPr>
                        <a:t> Technical </a:t>
                      </a:r>
                      <a:endParaRPr lang="en-US" sz="1600" b="1" i="0" dirty="0">
                        <a:solidFill>
                          <a:srgbClr val="0066FF"/>
                        </a:solidFill>
                        <a:latin typeface="Calibri" panose="020F0502020204030204" pitchFamily="34" charset="0"/>
                        <a:cs typeface="Calibri" panose="020F0502020204030204" pitchFamily="34" charset="0"/>
                      </a:endParaRPr>
                    </a:p>
                  </a:txBody>
                  <a:tcPr/>
                </a:tc>
                <a:tc>
                  <a:txBody>
                    <a:bodyPr/>
                    <a:lstStyle/>
                    <a:p>
                      <a:pPr algn="ctr"/>
                      <a:r>
                        <a:rPr lang="en-US" sz="1600" b="1" i="0" dirty="0">
                          <a:solidFill>
                            <a:srgbClr val="0066FF"/>
                          </a:solidFill>
                          <a:latin typeface="Calibri" panose="020F0502020204030204" pitchFamily="34" charset="0"/>
                          <a:cs typeface="Calibri" panose="020F0502020204030204" pitchFamily="34" charset="0"/>
                        </a:rPr>
                        <a:t>Research</a:t>
                      </a:r>
                      <a:r>
                        <a:rPr lang="en-US" sz="1600" b="1" i="0" baseline="0" dirty="0">
                          <a:solidFill>
                            <a:srgbClr val="0066FF"/>
                          </a:solidFill>
                          <a:latin typeface="Calibri" panose="020F0502020204030204" pitchFamily="34" charset="0"/>
                          <a:cs typeface="Calibri" panose="020F0502020204030204" pitchFamily="34" charset="0"/>
                        </a:rPr>
                        <a:t> &amp; Knowledge sharing </a:t>
                      </a:r>
                      <a:endParaRPr lang="en-US" sz="1600" b="1" i="0" dirty="0">
                        <a:solidFill>
                          <a:srgbClr val="0066FF"/>
                        </a:solidFill>
                        <a:latin typeface="Calibri" panose="020F0502020204030204" pitchFamily="34" charset="0"/>
                        <a:cs typeface="Calibri" panose="020F0502020204030204" pitchFamily="34" charset="0"/>
                      </a:endParaRPr>
                    </a:p>
                  </a:txBody>
                  <a:tcPr/>
                </a:tc>
                <a:tc>
                  <a:txBody>
                    <a:bodyPr/>
                    <a:lstStyle/>
                    <a:p>
                      <a:pPr algn="ctr"/>
                      <a:r>
                        <a:rPr lang="en-US" sz="1600" b="1" i="0" dirty="0">
                          <a:solidFill>
                            <a:srgbClr val="0066FF"/>
                          </a:solidFill>
                          <a:latin typeface="Calibri" panose="020F0502020204030204" pitchFamily="34" charset="0"/>
                          <a:cs typeface="Calibri" panose="020F0502020204030204" pitchFamily="34" charset="0"/>
                        </a:rPr>
                        <a:t>Inter-govt.al &amp; reg.</a:t>
                      </a:r>
                      <a:r>
                        <a:rPr lang="en-US" sz="1600" b="1" i="0" baseline="0" dirty="0">
                          <a:solidFill>
                            <a:srgbClr val="0066FF"/>
                          </a:solidFill>
                          <a:latin typeface="Calibri" panose="020F0502020204030204" pitchFamily="34" charset="0"/>
                          <a:cs typeface="Calibri" panose="020F0502020204030204" pitchFamily="34" charset="0"/>
                        </a:rPr>
                        <a:t> </a:t>
                      </a:r>
                      <a:r>
                        <a:rPr lang="en-US" sz="1600" b="1" i="0" dirty="0">
                          <a:solidFill>
                            <a:srgbClr val="0066FF"/>
                          </a:solidFill>
                          <a:latin typeface="Calibri" panose="020F0502020204030204" pitchFamily="34" charset="0"/>
                          <a:cs typeface="Calibri" panose="020F0502020204030204" pitchFamily="34" charset="0"/>
                        </a:rPr>
                        <a:t>practices</a:t>
                      </a:r>
                    </a:p>
                  </a:txBody>
                  <a:tcPr/>
                </a:tc>
                <a:extLst>
                  <a:ext uri="{0D108BD9-81ED-4DB2-BD59-A6C34878D82A}">
                    <a16:rowId xmlns:a16="http://schemas.microsoft.com/office/drawing/2014/main" val="10001"/>
                  </a:ext>
                </a:extLst>
              </a:tr>
              <a:tr h="330182">
                <a:tc gridSpan="3">
                  <a:txBody>
                    <a:bodyPr/>
                    <a:lstStyle/>
                    <a:p>
                      <a:pPr algn="ctr"/>
                      <a:r>
                        <a:rPr lang="en-US" sz="1600" b="1" i="1" dirty="0">
                          <a:latin typeface="Times New Roman" panose="02020603050405020304" pitchFamily="18" charset="0"/>
                          <a:cs typeface="Times New Roman" panose="02020603050405020304" pitchFamily="18" charset="0"/>
                        </a:rPr>
                        <a:t>Natural</a:t>
                      </a:r>
                      <a:r>
                        <a:rPr lang="en-US" sz="1600" b="1" i="1" baseline="0" dirty="0">
                          <a:latin typeface="Times New Roman" panose="02020603050405020304" pitchFamily="18" charset="0"/>
                          <a:cs typeface="Times New Roman" panose="02020603050405020304" pitchFamily="18" charset="0"/>
                        </a:rPr>
                        <a:t> &amp; Cultural Heritage (Target: 11.4)</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600"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6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57025">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400" i="0" dirty="0">
                          <a:latin typeface="Times New Roman" panose="02020603050405020304" pitchFamily="18" charset="0"/>
                          <a:cs typeface="Times New Roman" panose="02020603050405020304" pitchFamily="18" charset="0"/>
                        </a:rPr>
                        <a:t>Develop capacity for identifying &amp; mapping cultural and natural heritage</a:t>
                      </a:r>
                      <a:r>
                        <a:rPr lang="en-US" sz="1400" i="0" baseline="0" dirty="0">
                          <a:latin typeface="Times New Roman" panose="02020603050405020304" pitchFamily="18" charset="0"/>
                          <a:cs typeface="Times New Roman" panose="02020603050405020304" pitchFamily="18" charset="0"/>
                        </a:rPr>
                        <a:t> sites, including 3D modeling, TLS for visualization and detection of damages.</a:t>
                      </a:r>
                      <a:endParaRPr lang="en-US" sz="1400" i="0" dirty="0">
                        <a:latin typeface="Times New Roman" panose="02020603050405020304" pitchFamily="18" charset="0"/>
                        <a:cs typeface="Times New Roman" panose="02020603050405020304" pitchFamily="18" charset="0"/>
                      </a:endParaRPr>
                    </a:p>
                  </a:txBody>
                  <a:tcPr/>
                </a:tc>
                <a:tc>
                  <a:txBody>
                    <a:bodyPr/>
                    <a:lstStyle/>
                    <a:p>
                      <a:pPr lvl="0" algn="l"/>
                      <a:r>
                        <a:rPr lang="en-US" sz="1400" i="0" dirty="0">
                          <a:latin typeface="Times New Roman" panose="02020603050405020304" pitchFamily="18" charset="0"/>
                          <a:cs typeface="Times New Roman" panose="02020603050405020304" pitchFamily="18" charset="0"/>
                        </a:rPr>
                        <a:t>Research techniques</a:t>
                      </a:r>
                      <a:r>
                        <a:rPr lang="en-US" sz="1400" i="0" baseline="0" dirty="0">
                          <a:latin typeface="Times New Roman" panose="02020603050405020304" pitchFamily="18" charset="0"/>
                          <a:cs typeface="Times New Roman" panose="02020603050405020304" pitchFamily="18" charset="0"/>
                        </a:rPr>
                        <a:t> on the use of satellite, drones data to protect &amp; safeguard the natural &amp; cultural heritage.</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Working with existing national</a:t>
                      </a:r>
                      <a:r>
                        <a:rPr lang="en-US" sz="1400" i="0" baseline="0" dirty="0">
                          <a:latin typeface="Times New Roman" panose="02020603050405020304" pitchFamily="18" charset="0"/>
                          <a:cs typeface="Times New Roman" panose="02020603050405020304" pitchFamily="18" charset="0"/>
                        </a:rPr>
                        <a:t>, inter-governmental, international </a:t>
                      </a:r>
                      <a:r>
                        <a:rPr lang="en-US" sz="1400" i="0" baseline="0" dirty="0" err="1">
                          <a:latin typeface="Times New Roman" panose="02020603050405020304" pitchFamily="18" charset="0"/>
                          <a:cs typeface="Times New Roman" panose="02020603050405020304" pitchFamily="18" charset="0"/>
                        </a:rPr>
                        <a:t>orgns</a:t>
                      </a:r>
                      <a:r>
                        <a:rPr lang="en-US" sz="1400" i="0" baseline="0" dirty="0">
                          <a:latin typeface="Times New Roman" panose="02020603050405020304" pitchFamily="18" charset="0"/>
                          <a:cs typeface="Times New Roman" panose="02020603050405020304" pitchFamily="18" charset="0"/>
                        </a:rPr>
                        <a:t>. to provide satellite data and support the implementation of sustainable NCH.</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84980">
                <a:tc gridSpan="3">
                  <a:txBody>
                    <a:bodyPr/>
                    <a:lstStyle/>
                    <a:p>
                      <a:pPr algn="ctr"/>
                      <a:r>
                        <a:rPr lang="en-US" sz="1600" b="1" i="1" dirty="0">
                          <a:latin typeface="Times New Roman" panose="02020603050405020304" pitchFamily="18" charset="0"/>
                          <a:cs typeface="Times New Roman" panose="02020603050405020304" pitchFamily="18" charset="0"/>
                        </a:rPr>
                        <a:t>Waste Management (Target:</a:t>
                      </a:r>
                      <a:r>
                        <a:rPr lang="en-US" sz="1600" b="1" i="1" baseline="0" dirty="0">
                          <a:latin typeface="Times New Roman" panose="02020603050405020304" pitchFamily="18" charset="0"/>
                          <a:cs typeface="Times New Roman" panose="02020603050405020304" pitchFamily="18" charset="0"/>
                        </a:rPr>
                        <a:t> 11.6)</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800" i="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0004"/>
                  </a:ext>
                </a:extLst>
              </a:tr>
              <a:tr h="769958">
                <a:tc>
                  <a:txBody>
                    <a:bodyPr/>
                    <a:lstStyle/>
                    <a:p>
                      <a:pPr algn="l"/>
                      <a:r>
                        <a:rPr lang="en-US" sz="1400" i="0" dirty="0">
                          <a:latin typeface="Times New Roman" panose="02020603050405020304" pitchFamily="18" charset="0"/>
                          <a:cs typeface="Times New Roman" panose="02020603050405020304" pitchFamily="18" charset="0"/>
                        </a:rPr>
                        <a:t>Techniques on</a:t>
                      </a:r>
                      <a:r>
                        <a:rPr lang="en-US" sz="1400" i="0" baseline="0" dirty="0">
                          <a:latin typeface="Times New Roman" panose="02020603050405020304" pitchFamily="18" charset="0"/>
                          <a:cs typeface="Times New Roman" panose="02020603050405020304" pitchFamily="18" charset="0"/>
                        </a:rPr>
                        <a:t> the use of EO data for site selection, landfill monitoring an WM (solid, liquid, gas)</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Research</a:t>
                      </a:r>
                      <a:r>
                        <a:rPr lang="en-US" sz="1400" i="0" baseline="0" dirty="0">
                          <a:latin typeface="Times New Roman" panose="02020603050405020304" pitchFamily="18" charset="0"/>
                          <a:cs typeface="Times New Roman" panose="02020603050405020304" pitchFamily="18" charset="0"/>
                        </a:rPr>
                        <a:t> methods on integration of EO data with other sources for WM, incl. collection &amp; transportation</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Existing</a:t>
                      </a:r>
                      <a:r>
                        <a:rPr lang="en-US" sz="1400" i="0" baseline="0" dirty="0">
                          <a:latin typeface="Times New Roman" panose="02020603050405020304" pitchFamily="18" charset="0"/>
                          <a:cs typeface="Times New Roman" panose="02020603050405020304" pitchFamily="18" charset="0"/>
                        </a:rPr>
                        <a:t> mechanism with different organizations to support WM policies and good practices</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12570">
                <a:tc gridSpan="3">
                  <a:txBody>
                    <a:bodyPr/>
                    <a:lstStyle/>
                    <a:p>
                      <a:pPr algn="ctr"/>
                      <a:r>
                        <a:rPr lang="en-US" sz="1600" b="1" i="1" dirty="0">
                          <a:latin typeface="Times New Roman" panose="02020603050405020304" pitchFamily="18" charset="0"/>
                          <a:cs typeface="Times New Roman" panose="02020603050405020304" pitchFamily="18" charset="0"/>
                        </a:rPr>
                        <a:t>Urban Planning (Target:</a:t>
                      </a:r>
                      <a:r>
                        <a:rPr lang="en-US" sz="1600" b="1" i="1" baseline="0" dirty="0">
                          <a:latin typeface="Times New Roman" panose="02020603050405020304" pitchFamily="18" charset="0"/>
                          <a:cs typeface="Times New Roman" panose="02020603050405020304" pitchFamily="18" charset="0"/>
                        </a:rPr>
                        <a:t> 11.b)</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l"/>
                      <a:endParaRPr lang="en-US" sz="1400" i="0" dirty="0">
                        <a:latin typeface="Times New Roman" panose="02020603050405020304" pitchFamily="18" charset="0"/>
                        <a:cs typeface="Times New Roman" panose="02020603050405020304" pitchFamily="18" charset="0"/>
                      </a:endParaRPr>
                    </a:p>
                  </a:txBody>
                  <a:tcPr/>
                </a:tc>
                <a:tc hMerge="1">
                  <a:txBody>
                    <a:bodyPr/>
                    <a:lstStyle/>
                    <a:p>
                      <a:pPr algn="l"/>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1937692">
                <a:tc>
                  <a:txBody>
                    <a:bodyPr/>
                    <a:lstStyle/>
                    <a:p>
                      <a:pPr marL="0" indent="0" algn="l">
                        <a:buNone/>
                      </a:pPr>
                      <a:r>
                        <a:rPr lang="en-US" sz="1400" i="0" dirty="0">
                          <a:latin typeface="Times New Roman" panose="02020603050405020304" pitchFamily="18" charset="0"/>
                          <a:cs typeface="Times New Roman" panose="02020603050405020304" pitchFamily="18" charset="0"/>
                        </a:rPr>
                        <a:t>1) Develop</a:t>
                      </a:r>
                      <a:r>
                        <a:rPr lang="en-US" sz="1400" i="0" baseline="0" dirty="0">
                          <a:latin typeface="Times New Roman" panose="02020603050405020304" pitchFamily="18" charset="0"/>
                          <a:cs typeface="Times New Roman" panose="02020603050405020304" pitchFamily="18" charset="0"/>
                        </a:rPr>
                        <a:t> capacity for mapping, modeling of urban, </a:t>
                      </a:r>
                      <a:r>
                        <a:rPr lang="en-US" sz="1400" i="0" baseline="0" dirty="0" err="1">
                          <a:latin typeface="Times New Roman" panose="02020603050405020304" pitchFamily="18" charset="0"/>
                          <a:cs typeface="Times New Roman" panose="02020603050405020304" pitchFamily="18" charset="0"/>
                        </a:rPr>
                        <a:t>peri</a:t>
                      </a:r>
                      <a:r>
                        <a:rPr lang="en-US" sz="1400" i="0" baseline="0" dirty="0">
                          <a:latin typeface="Times New Roman" panose="02020603050405020304" pitchFamily="18" charset="0"/>
                          <a:cs typeface="Times New Roman" panose="02020603050405020304" pitchFamily="18" charset="0"/>
                        </a:rPr>
                        <a:t>-urban areas and settlements, 2) use EO for urban pollution, urban heat island effects, WQ 3)Methods facilities to support UP, 4) use of EO and other methods to monitor unplanned urban development over time..</a:t>
                      </a:r>
                    </a:p>
                  </a:txBody>
                  <a:tcPr/>
                </a:tc>
                <a:tc>
                  <a:txBody>
                    <a:bodyPr/>
                    <a:lstStyle/>
                    <a:p>
                      <a:pPr algn="l"/>
                      <a:r>
                        <a:rPr lang="en-US" sz="1400" i="0" dirty="0">
                          <a:latin typeface="Times New Roman" panose="02020603050405020304" pitchFamily="18" charset="0"/>
                          <a:cs typeface="Times New Roman" panose="02020603050405020304" pitchFamily="18" charset="0"/>
                        </a:rPr>
                        <a:t>Use</a:t>
                      </a:r>
                      <a:r>
                        <a:rPr lang="en-US" sz="1400" i="0" baseline="0" dirty="0">
                          <a:latin typeface="Times New Roman" panose="02020603050405020304" pitchFamily="18" charset="0"/>
                          <a:cs typeface="Times New Roman" panose="02020603050405020304" pitchFamily="18" charset="0"/>
                        </a:rPr>
                        <a:t> of state-of-art methods for using space applications and frontier technologies to monitor urban unplanned development over time. </a:t>
                      </a:r>
                      <a:endParaRPr lang="en-US" sz="1400" i="0" dirty="0">
                        <a:latin typeface="Times New Roman" panose="02020603050405020304" pitchFamily="18" charset="0"/>
                        <a:cs typeface="Times New Roman" panose="02020603050405020304" pitchFamily="18" charset="0"/>
                      </a:endParaRPr>
                    </a:p>
                  </a:txBody>
                  <a:tcPr/>
                </a:tc>
                <a:tc>
                  <a:txBody>
                    <a:bodyPr/>
                    <a:lstStyle/>
                    <a:p>
                      <a:pPr marL="0" indent="0" algn="l">
                        <a:buNone/>
                      </a:pPr>
                      <a:r>
                        <a:rPr lang="en-US" sz="1400" i="0" baseline="0" dirty="0">
                          <a:latin typeface="Times New Roman" panose="02020603050405020304" pitchFamily="18" charset="0"/>
                          <a:cs typeface="Times New Roman" panose="02020603050405020304" pitchFamily="18" charset="0"/>
                        </a:rPr>
                        <a:t>1) Methods of promoting discussions and sharing of information on the use of space applications for monitoring air quality. </a:t>
                      </a:r>
                      <a:r>
                        <a:rPr lang="en-US" sz="1400" i="0" dirty="0">
                          <a:latin typeface="Times New Roman" panose="02020603050405020304" pitchFamily="18" charset="0"/>
                          <a:cs typeface="Times New Roman" panose="02020603050405020304" pitchFamily="18" charset="0"/>
                        </a:rPr>
                        <a:t>2) Share experiences and good practices</a:t>
                      </a:r>
                      <a:r>
                        <a:rPr lang="en-US" sz="1400" i="0" baseline="0" dirty="0">
                          <a:latin typeface="Times New Roman" panose="02020603050405020304" pitchFamily="18" charset="0"/>
                          <a:cs typeface="Times New Roman" panose="02020603050405020304" pitchFamily="18" charset="0"/>
                        </a:rPr>
                        <a:t> on the use of space applications for urban planning, decision making tools for policy makers and local </a:t>
                      </a:r>
                      <a:r>
                        <a:rPr lang="en-US" sz="1400" i="0" baseline="0" dirty="0" err="1">
                          <a:latin typeface="Times New Roman" panose="02020603050405020304" pitchFamily="18" charset="0"/>
                          <a:cs typeface="Times New Roman" panose="02020603050405020304" pitchFamily="18" charset="0"/>
                        </a:rPr>
                        <a:t>govts</a:t>
                      </a:r>
                      <a:r>
                        <a:rPr lang="en-US" sz="1400" i="0" baseline="0" dirty="0">
                          <a:latin typeface="Times New Roman" panose="02020603050405020304" pitchFamily="18" charset="0"/>
                          <a:cs typeface="Times New Roman" panose="02020603050405020304" pitchFamily="18" charset="0"/>
                        </a:rPr>
                        <a:t>. </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2"/>
          </p:nvPr>
        </p:nvSpPr>
        <p:spPr/>
        <p:txBody>
          <a:bodyPr/>
          <a:lstStyle/>
          <a:p>
            <a:pPr lvl="0"/>
            <a:fld id="{86CB4B4D-7CA3-9044-876B-883B54F8677D}" type="slidenum">
              <a:rPr lang="en-US" smtClean="0"/>
              <a:t>10</a:t>
            </a:fld>
            <a:endParaRPr lang="en-US"/>
          </a:p>
        </p:txBody>
      </p:sp>
    </p:spTree>
    <p:extLst>
      <p:ext uri="{BB962C8B-B14F-4D97-AF65-F5344CB8AC3E}">
        <p14:creationId xmlns:p14="http://schemas.microsoft.com/office/powerpoint/2010/main" val="25794116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6" name="Content Placeholder 2"/>
          <p:cNvSpPr>
            <a:spLocks noGrp="1"/>
          </p:cNvSpPr>
          <p:nvPr>
            <p:ph sz="quarter" idx="11"/>
          </p:nvPr>
        </p:nvSpPr>
        <p:spPr>
          <a:xfrm>
            <a:off x="1905000" y="500416"/>
            <a:ext cx="5943600" cy="533400"/>
          </a:xfrm>
        </p:spPr>
        <p:txBody>
          <a:bodyPr/>
          <a:lstStyle/>
          <a:p>
            <a:r>
              <a:rPr lang="en-IN" sz="3600" b="1" dirty="0">
                <a:latin typeface="Calibri" panose="020F0502020204030204" pitchFamily="34" charset="0"/>
                <a:cs typeface="Calibri" panose="020F0502020204030204" pitchFamily="34" charset="0"/>
              </a:rPr>
              <a:t>CCB: Webinar on SDG#2</a:t>
            </a:r>
          </a:p>
        </p:txBody>
      </p:sp>
      <p:graphicFrame>
        <p:nvGraphicFramePr>
          <p:cNvPr id="7" name="Table 6"/>
          <p:cNvGraphicFramePr>
            <a:graphicFrameLocks noGrp="1"/>
          </p:cNvGraphicFramePr>
          <p:nvPr>
            <p:extLst>
              <p:ext uri="{D42A27DB-BD31-4B8C-83A1-F6EECF244321}">
                <p14:modId xmlns:p14="http://schemas.microsoft.com/office/powerpoint/2010/main" val="1622704832"/>
              </p:ext>
            </p:extLst>
          </p:nvPr>
        </p:nvGraphicFramePr>
        <p:xfrm>
          <a:off x="31899" y="1229829"/>
          <a:ext cx="9067800" cy="5471497"/>
        </p:xfrm>
        <a:graphic>
          <a:graphicData uri="http://schemas.openxmlformats.org/drawingml/2006/table">
            <a:tbl>
              <a:tblPr firstRow="1" bandRow="1">
                <a:tableStyleId>{7E9639D4-E3E2-4D34-9284-5A2195B3D0D7}</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3216">
                <a:tc gridSpan="3">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800" dirty="0"/>
                        <a:t>Curriculum Development for SDG 2: Zero Hunger </a:t>
                      </a:r>
                      <a:endParaRPr lang="en-US" sz="1800" i="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1250">
                <a:tc>
                  <a:txBody>
                    <a:bodyPr/>
                    <a:lstStyle/>
                    <a:p>
                      <a:pPr algn="ctr"/>
                      <a:r>
                        <a:rPr lang="en-US" sz="1600" b="1" i="0" dirty="0">
                          <a:solidFill>
                            <a:srgbClr val="0066FF"/>
                          </a:solidFill>
                          <a:latin typeface="Calibri" panose="020F0502020204030204" pitchFamily="34" charset="0"/>
                          <a:cs typeface="Calibri" panose="020F0502020204030204" pitchFamily="34" charset="0"/>
                        </a:rPr>
                        <a:t>Core</a:t>
                      </a:r>
                      <a:r>
                        <a:rPr lang="en-US" sz="1600" b="1" i="0" baseline="0" dirty="0">
                          <a:solidFill>
                            <a:srgbClr val="0066FF"/>
                          </a:solidFill>
                          <a:latin typeface="Calibri" panose="020F0502020204030204" pitchFamily="34" charset="0"/>
                          <a:cs typeface="Calibri" panose="020F0502020204030204" pitchFamily="34" charset="0"/>
                        </a:rPr>
                        <a:t> Technical </a:t>
                      </a:r>
                      <a:endParaRPr lang="en-US" sz="1600" b="1" i="0" dirty="0">
                        <a:solidFill>
                          <a:srgbClr val="0066FF"/>
                        </a:solidFill>
                        <a:latin typeface="Calibri" panose="020F0502020204030204" pitchFamily="34" charset="0"/>
                        <a:cs typeface="Calibri" panose="020F0502020204030204" pitchFamily="34" charset="0"/>
                      </a:endParaRPr>
                    </a:p>
                  </a:txBody>
                  <a:tcPr/>
                </a:tc>
                <a:tc>
                  <a:txBody>
                    <a:bodyPr/>
                    <a:lstStyle/>
                    <a:p>
                      <a:pPr algn="ctr"/>
                      <a:r>
                        <a:rPr lang="en-US" sz="1600" b="1" i="0" dirty="0">
                          <a:solidFill>
                            <a:srgbClr val="0066FF"/>
                          </a:solidFill>
                          <a:latin typeface="Calibri" panose="020F0502020204030204" pitchFamily="34" charset="0"/>
                          <a:cs typeface="Calibri" panose="020F0502020204030204" pitchFamily="34" charset="0"/>
                        </a:rPr>
                        <a:t>Research</a:t>
                      </a:r>
                      <a:r>
                        <a:rPr lang="en-US" sz="1600" b="1" i="0" baseline="0" dirty="0">
                          <a:solidFill>
                            <a:srgbClr val="0066FF"/>
                          </a:solidFill>
                          <a:latin typeface="Calibri" panose="020F0502020204030204" pitchFamily="34" charset="0"/>
                          <a:cs typeface="Calibri" panose="020F0502020204030204" pitchFamily="34" charset="0"/>
                        </a:rPr>
                        <a:t> &amp; Knowledge sharing </a:t>
                      </a:r>
                      <a:endParaRPr lang="en-US" sz="1600" b="1" i="0" dirty="0">
                        <a:solidFill>
                          <a:srgbClr val="0066FF"/>
                        </a:solidFill>
                        <a:latin typeface="Calibri" panose="020F0502020204030204" pitchFamily="34" charset="0"/>
                        <a:cs typeface="Calibri" panose="020F0502020204030204" pitchFamily="34" charset="0"/>
                      </a:endParaRPr>
                    </a:p>
                  </a:txBody>
                  <a:tcPr/>
                </a:tc>
                <a:tc>
                  <a:txBody>
                    <a:bodyPr/>
                    <a:lstStyle/>
                    <a:p>
                      <a:pPr algn="ctr"/>
                      <a:r>
                        <a:rPr lang="en-US" sz="1600" b="1" i="0" dirty="0">
                          <a:solidFill>
                            <a:srgbClr val="0066FF"/>
                          </a:solidFill>
                          <a:latin typeface="Calibri" panose="020F0502020204030204" pitchFamily="34" charset="0"/>
                          <a:cs typeface="Calibri" panose="020F0502020204030204" pitchFamily="34" charset="0"/>
                        </a:rPr>
                        <a:t>Inter-govt.al &amp; reg.</a:t>
                      </a:r>
                      <a:r>
                        <a:rPr lang="en-US" sz="1600" b="1" i="0" baseline="0" dirty="0">
                          <a:solidFill>
                            <a:srgbClr val="0066FF"/>
                          </a:solidFill>
                          <a:latin typeface="Calibri" panose="020F0502020204030204" pitchFamily="34" charset="0"/>
                          <a:cs typeface="Calibri" panose="020F0502020204030204" pitchFamily="34" charset="0"/>
                        </a:rPr>
                        <a:t> </a:t>
                      </a:r>
                      <a:r>
                        <a:rPr lang="en-US" sz="1600" b="1" i="0" dirty="0">
                          <a:solidFill>
                            <a:srgbClr val="0066FF"/>
                          </a:solidFill>
                          <a:latin typeface="Calibri" panose="020F0502020204030204" pitchFamily="34" charset="0"/>
                          <a:cs typeface="Calibri" panose="020F0502020204030204" pitchFamily="34" charset="0"/>
                        </a:rPr>
                        <a:t>practices</a:t>
                      </a:r>
                    </a:p>
                  </a:txBody>
                  <a:tcPr/>
                </a:tc>
                <a:extLst>
                  <a:ext uri="{0D108BD9-81ED-4DB2-BD59-A6C34878D82A}">
                    <a16:rowId xmlns:a16="http://schemas.microsoft.com/office/drawing/2014/main" val="10001"/>
                  </a:ext>
                </a:extLst>
              </a:tr>
              <a:tr h="330182">
                <a:tc gridSpan="3">
                  <a:txBody>
                    <a:bodyPr/>
                    <a:lstStyle/>
                    <a:p>
                      <a:pPr algn="ctr"/>
                      <a:r>
                        <a:rPr lang="en-US" sz="1600" b="1" i="1" dirty="0">
                          <a:latin typeface="Times New Roman" panose="02020603050405020304" pitchFamily="18" charset="0"/>
                          <a:cs typeface="Times New Roman" panose="02020603050405020304" pitchFamily="18" charset="0"/>
                        </a:rPr>
                        <a:t>Food Production (FP)</a:t>
                      </a:r>
                    </a:p>
                  </a:txBody>
                  <a:tcPr/>
                </a:tc>
                <a:tc hMerge="1">
                  <a:txBody>
                    <a:bodyPr/>
                    <a:lstStyle/>
                    <a:p>
                      <a:pPr algn="ctr"/>
                      <a:endParaRPr lang="en-US" sz="1600"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6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844378">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400" i="0" dirty="0">
                          <a:latin typeface="Times New Roman" panose="02020603050405020304" pitchFamily="18" charset="0"/>
                          <a:cs typeface="Times New Roman" panose="02020603050405020304" pitchFamily="18" charset="0"/>
                        </a:rPr>
                        <a:t>1)</a:t>
                      </a:r>
                      <a:r>
                        <a:rPr lang="en-US" sz="1400" i="0" baseline="0" dirty="0">
                          <a:latin typeface="Times New Roman" panose="02020603050405020304" pitchFamily="18" charset="0"/>
                          <a:cs typeface="Times New Roman" panose="02020603050405020304" pitchFamily="18" charset="0"/>
                        </a:rPr>
                        <a:t> </a:t>
                      </a:r>
                      <a:r>
                        <a:rPr lang="en-US" sz="1400" i="0" dirty="0">
                          <a:latin typeface="Times New Roman" panose="02020603050405020304" pitchFamily="18" charset="0"/>
                          <a:cs typeface="Times New Roman" panose="02020603050405020304" pitchFamily="18" charset="0"/>
                        </a:rPr>
                        <a:t>Develop FP capacity for seasonal forecasting</a:t>
                      </a:r>
                      <a:r>
                        <a:rPr lang="en-US" sz="1400" i="0" baseline="0" dirty="0">
                          <a:latin typeface="Times New Roman" panose="02020603050405020304" pitchFamily="18" charset="0"/>
                          <a:cs typeface="Times New Roman" panose="02020603050405020304" pitchFamily="18" charset="0"/>
                        </a:rPr>
                        <a:t> and </a:t>
                      </a:r>
                      <a:r>
                        <a:rPr lang="en-US" sz="1400" i="0" dirty="0">
                          <a:latin typeface="Times New Roman" panose="02020603050405020304" pitchFamily="18" charset="0"/>
                          <a:cs typeface="Times New Roman" panose="02020603050405020304" pitchFamily="18" charset="0"/>
                        </a:rPr>
                        <a:t>its impact, 2) techniques for RT monitoring of weather from</a:t>
                      </a:r>
                      <a:r>
                        <a:rPr lang="en-US" sz="1400" i="0" baseline="0" dirty="0">
                          <a:latin typeface="Times New Roman" panose="02020603050405020304" pitchFamily="18" charset="0"/>
                          <a:cs typeface="Times New Roman" panose="02020603050405020304" pitchFamily="18" charset="0"/>
                        </a:rPr>
                        <a:t> EO </a:t>
                      </a:r>
                      <a:r>
                        <a:rPr lang="en-US" sz="1400" i="0" dirty="0">
                          <a:latin typeface="Times New Roman" panose="02020603050405020304" pitchFamily="18" charset="0"/>
                          <a:cs typeface="Times New Roman" panose="02020603050405020304" pitchFamily="18" charset="0"/>
                        </a:rPr>
                        <a:t>meteorological data, 3) map infra-structure related to food storage, warehousing etc. and socio-economic information to ascertain demand and distribution</a:t>
                      </a:r>
                    </a:p>
                  </a:txBody>
                  <a:tcPr/>
                </a:tc>
                <a:tc>
                  <a:txBody>
                    <a:bodyPr/>
                    <a:lstStyle/>
                    <a:p>
                      <a:pPr lvl="0" algn="l"/>
                      <a:r>
                        <a:rPr lang="en-US" sz="1400" i="0" dirty="0">
                          <a:latin typeface="Times New Roman" panose="02020603050405020304" pitchFamily="18" charset="0"/>
                          <a:cs typeface="Times New Roman" panose="02020603050405020304" pitchFamily="18" charset="0"/>
                        </a:rPr>
                        <a:t>1) Statistical,</a:t>
                      </a:r>
                      <a:r>
                        <a:rPr lang="en-US" sz="1400" i="0" baseline="0" dirty="0">
                          <a:latin typeface="Times New Roman" panose="02020603050405020304" pitchFamily="18" charset="0"/>
                          <a:cs typeface="Times New Roman" panose="02020603050405020304" pitchFamily="18" charset="0"/>
                        </a:rPr>
                        <a:t> </a:t>
                      </a:r>
                      <a:r>
                        <a:rPr lang="en-US" sz="1400" i="0" dirty="0">
                          <a:latin typeface="Times New Roman" panose="02020603050405020304" pitchFamily="18" charset="0"/>
                          <a:cs typeface="Times New Roman" panose="02020603050405020304" pitchFamily="18" charset="0"/>
                        </a:rPr>
                        <a:t> modeling approaches for crop productivity,</a:t>
                      </a:r>
                      <a:r>
                        <a:rPr lang="en-US" sz="1400" i="0" baseline="0" dirty="0">
                          <a:latin typeface="Times New Roman" panose="02020603050405020304" pitchFamily="18" charset="0"/>
                          <a:cs typeface="Times New Roman" panose="02020603050405020304" pitchFamily="18" charset="0"/>
                        </a:rPr>
                        <a:t> </a:t>
                      </a:r>
                      <a:r>
                        <a:rPr lang="en-US" sz="1400" i="0" dirty="0">
                          <a:latin typeface="Times New Roman" panose="02020603050405020304" pitchFamily="18" charset="0"/>
                          <a:cs typeface="Times New Roman" panose="02020603050405020304" pitchFamily="18" charset="0"/>
                        </a:rPr>
                        <a:t>pest, insect outbreaks using agromet. info from EO data,        2) Map land, soil quality &amp; productivity for appropriate  crops, 3) Demand mapping for FP / processing against population density to learn food security needs in vulnerable areas</a:t>
                      </a:r>
                    </a:p>
                  </a:txBody>
                  <a:tcPr/>
                </a:tc>
                <a:tc>
                  <a:txBody>
                    <a:bodyPr/>
                    <a:lstStyle/>
                    <a:p>
                      <a:pPr algn="l"/>
                      <a:r>
                        <a:rPr lang="en-US" sz="1400" i="0" dirty="0">
                          <a:latin typeface="Times New Roman" panose="02020603050405020304" pitchFamily="18" charset="0"/>
                          <a:cs typeface="Times New Roman" panose="02020603050405020304" pitchFamily="18" charset="0"/>
                        </a:rPr>
                        <a:t>Supporting</a:t>
                      </a:r>
                      <a:r>
                        <a:rPr lang="en-US" sz="1400" i="0" baseline="0" dirty="0">
                          <a:latin typeface="Times New Roman" panose="02020603050405020304" pitchFamily="18" charset="0"/>
                          <a:cs typeface="Times New Roman" panose="02020603050405020304" pitchFamily="18" charset="0"/>
                        </a:rPr>
                        <a:t> seasonal forecasting and share good practices in international forums like GEOGLAM, APRSAF..</a:t>
                      </a:r>
                    </a:p>
                    <a:p>
                      <a:pPr algn="l"/>
                      <a:r>
                        <a:rPr lang="en-US" sz="1400" i="0" baseline="0" dirty="0">
                          <a:latin typeface="Times New Roman" panose="02020603050405020304" pitchFamily="18" charset="0"/>
                          <a:cs typeface="Times New Roman" panose="02020603050405020304" pitchFamily="18" charset="0"/>
                        </a:rPr>
                        <a:t>Sharing knowledge on package of practices with respect to site specific capability </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84980">
                <a:tc gridSpan="3">
                  <a:txBody>
                    <a:bodyPr/>
                    <a:lstStyle/>
                    <a:p>
                      <a:pPr algn="ctr"/>
                      <a:r>
                        <a:rPr lang="en-US" sz="1600" b="1" i="1" dirty="0">
                          <a:latin typeface="Times New Roman" panose="02020603050405020304" pitchFamily="18" charset="0"/>
                          <a:cs typeface="Times New Roman" panose="02020603050405020304" pitchFamily="18" charset="0"/>
                        </a:rPr>
                        <a:t>Precision</a:t>
                      </a:r>
                      <a:r>
                        <a:rPr lang="en-US" sz="1600" b="1" i="1" baseline="0" dirty="0">
                          <a:latin typeface="Times New Roman" panose="02020603050405020304" pitchFamily="18" charset="0"/>
                          <a:cs typeface="Times New Roman" panose="02020603050405020304" pitchFamily="18" charset="0"/>
                        </a:rPr>
                        <a:t> Agriculture (PA)</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800" i="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0004"/>
                  </a:ext>
                </a:extLst>
              </a:tr>
              <a:tr h="769958">
                <a:tc>
                  <a:txBody>
                    <a:bodyPr/>
                    <a:lstStyle/>
                    <a:p>
                      <a:pPr algn="l"/>
                      <a:r>
                        <a:rPr lang="en-US" sz="1400" i="0" dirty="0">
                          <a:latin typeface="Times New Roman" panose="02020603050405020304" pitchFamily="18" charset="0"/>
                          <a:cs typeface="Times New Roman" panose="02020603050405020304" pitchFamily="18" charset="0"/>
                        </a:rPr>
                        <a:t>Basics of PA using UAVs, vehicle mounted</a:t>
                      </a:r>
                      <a:r>
                        <a:rPr lang="en-US" sz="1400" i="0" baseline="0" dirty="0">
                          <a:latin typeface="Times New Roman" panose="02020603050405020304" pitchFamily="18" charset="0"/>
                          <a:cs typeface="Times New Roman" panose="02020603050405020304" pitchFamily="18" charset="0"/>
                        </a:rPr>
                        <a:t> and EO for monitoring agricultural conditions</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err="1">
                          <a:latin typeface="Times New Roman" panose="02020603050405020304" pitchFamily="18" charset="0"/>
                          <a:cs typeface="Times New Roman" panose="02020603050405020304" pitchFamily="18" charset="0"/>
                        </a:rPr>
                        <a:t>Appln</a:t>
                      </a:r>
                      <a:r>
                        <a:rPr lang="en-US" sz="1400" i="0" dirty="0">
                          <a:latin typeface="Times New Roman" panose="02020603050405020304" pitchFamily="18" charset="0"/>
                          <a:cs typeface="Times New Roman" panose="02020603050405020304" pitchFamily="18" charset="0"/>
                        </a:rPr>
                        <a:t> &amp; integration</a:t>
                      </a:r>
                      <a:r>
                        <a:rPr lang="en-US" sz="1400" i="0" baseline="0" dirty="0">
                          <a:latin typeface="Times New Roman" panose="02020603050405020304" pitchFamily="18" charset="0"/>
                          <a:cs typeface="Times New Roman" panose="02020603050405020304" pitchFamily="18" charset="0"/>
                        </a:rPr>
                        <a:t> of UAVs, GNSS, RS and new technologies for PA</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Promoting the integration of EO based</a:t>
                      </a:r>
                      <a:r>
                        <a:rPr lang="en-US" sz="1400" i="0" baseline="0" dirty="0">
                          <a:latin typeface="Times New Roman" panose="02020603050405020304" pitchFamily="18" charset="0"/>
                          <a:cs typeface="Times New Roman" panose="02020603050405020304" pitchFamily="18" charset="0"/>
                        </a:rPr>
                        <a:t> solution with other digital innovations to support PA.</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412570">
                <a:tc gridSpan="3">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600" b="1" i="1" dirty="0">
                          <a:latin typeface="Times New Roman" panose="02020603050405020304" pitchFamily="18" charset="0"/>
                          <a:cs typeface="Times New Roman" panose="02020603050405020304" pitchFamily="18" charset="0"/>
                        </a:rPr>
                        <a:t>Agroecosystem</a:t>
                      </a:r>
                      <a:r>
                        <a:rPr lang="en-US" sz="1600" b="1" i="1" baseline="0" dirty="0">
                          <a:latin typeface="Times New Roman" panose="02020603050405020304" pitchFamily="18" charset="0"/>
                          <a:cs typeface="Times New Roman" panose="02020603050405020304" pitchFamily="18" charset="0"/>
                        </a:rPr>
                        <a:t> resilience (AR)</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l"/>
                      <a:endParaRPr lang="en-US" sz="1400" i="0" dirty="0">
                        <a:latin typeface="Times New Roman" panose="02020603050405020304" pitchFamily="18" charset="0"/>
                        <a:cs typeface="Times New Roman" panose="02020603050405020304" pitchFamily="18" charset="0"/>
                      </a:endParaRPr>
                    </a:p>
                  </a:txBody>
                  <a:tcPr/>
                </a:tc>
                <a:tc hMerge="1">
                  <a:txBody>
                    <a:bodyPr/>
                    <a:lstStyle/>
                    <a:p>
                      <a:pPr algn="l"/>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6"/>
                  </a:ext>
                </a:extLst>
              </a:tr>
              <a:tr h="969865">
                <a:tc>
                  <a:txBody>
                    <a:bodyPr/>
                    <a:lstStyle/>
                    <a:p>
                      <a:pPr algn="l"/>
                      <a:r>
                        <a:rPr lang="en-US" sz="1400" i="0" dirty="0">
                          <a:latin typeface="Times New Roman" panose="02020603050405020304" pitchFamily="18" charset="0"/>
                          <a:cs typeface="Times New Roman" panose="02020603050405020304" pitchFamily="18" charset="0"/>
                        </a:rPr>
                        <a:t>1) EO</a:t>
                      </a:r>
                      <a:r>
                        <a:rPr lang="en-US" sz="1400" i="0" baseline="0" dirty="0">
                          <a:latin typeface="Times New Roman" panose="02020603050405020304" pitchFamily="18" charset="0"/>
                          <a:cs typeface="Times New Roman" panose="02020603050405020304" pitchFamily="18" charset="0"/>
                        </a:rPr>
                        <a:t> data for multi-hazard EW and damage assessment (flood, drought),   2) Decision Support tools for drought monitoring, EWS</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1) Share knowledge</a:t>
                      </a:r>
                      <a:r>
                        <a:rPr lang="en-US" sz="1400" i="0" baseline="0" dirty="0">
                          <a:latin typeface="Times New Roman" panose="02020603050405020304" pitchFamily="18" charset="0"/>
                          <a:cs typeface="Times New Roman" panose="02020603050405020304" pitchFamily="18" charset="0"/>
                        </a:rPr>
                        <a:t> on developing soil nutrients map for ES management,      2) Mainstream climate info for ES resilience (livestock, agri., fisheries,..)</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1) How sharing</a:t>
                      </a:r>
                      <a:r>
                        <a:rPr lang="en-US" sz="1400" i="0" baseline="0" dirty="0">
                          <a:latin typeface="Times New Roman" panose="02020603050405020304" pitchFamily="18" charset="0"/>
                          <a:cs typeface="Times New Roman" panose="02020603050405020304" pitchFamily="18" charset="0"/>
                        </a:rPr>
                        <a:t> findings from drought MS contribute regional policies.        2) Enhancing cooperation in EWS and alert networking for DRR </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2"/>
          </p:nvPr>
        </p:nvSpPr>
        <p:spPr/>
        <p:txBody>
          <a:bodyPr/>
          <a:lstStyle/>
          <a:p>
            <a:pPr lvl="0"/>
            <a:fld id="{86CB4B4D-7CA3-9044-876B-883B54F8677D}" type="slidenum">
              <a:rPr lang="en-US" smtClean="0"/>
              <a:t>11</a:t>
            </a:fld>
            <a:endParaRPr lang="en-US"/>
          </a:p>
        </p:txBody>
      </p:sp>
    </p:spTree>
    <p:extLst>
      <p:ext uri="{BB962C8B-B14F-4D97-AF65-F5344CB8AC3E}">
        <p14:creationId xmlns:p14="http://schemas.microsoft.com/office/powerpoint/2010/main" val="16180139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143000"/>
            <a:ext cx="8763000" cy="5715000"/>
          </a:xfrm>
        </p:spPr>
        <p:txBody>
          <a:bodyPr/>
          <a:lstStyle/>
          <a:p>
            <a:pPr marL="0" indent="0" algn="ctr">
              <a:buNone/>
            </a:pPr>
            <a:r>
              <a:rPr lang="en-US" sz="3000" b="1" dirty="0">
                <a:latin typeface="Calibri"/>
                <a:cs typeface="Calibri"/>
              </a:rPr>
              <a:t>Proposed Action Plan</a:t>
            </a:r>
          </a:p>
          <a:p>
            <a:pPr marL="0" indent="0" algn="just" defTabSz="457200" rtl="0" latinLnBrk="1" hangingPunct="0">
              <a:spcBef>
                <a:spcPts val="0"/>
              </a:spcBef>
              <a:buSzTx/>
              <a:buNone/>
            </a:pPr>
            <a:endParaRPr lang="en-ZA" sz="1000" b="1" dirty="0">
              <a:latin typeface="Calibri"/>
              <a:cs typeface="Calibri"/>
            </a:endParaRPr>
          </a:p>
          <a:p>
            <a:r>
              <a:rPr lang="en-US" sz="1800" b="1" dirty="0"/>
              <a:t>Time</a:t>
            </a:r>
            <a:r>
              <a:rPr lang="en-US" sz="1800" dirty="0"/>
              <a:t>: May – June 2019 .  No of days, depending on the availability of speakers </a:t>
            </a:r>
          </a:p>
          <a:p>
            <a:endParaRPr lang="en-US" sz="1800" dirty="0"/>
          </a:p>
          <a:p>
            <a:r>
              <a:rPr lang="en-US" sz="1800" b="1" dirty="0"/>
              <a:t>Targeted participants:  </a:t>
            </a:r>
            <a:r>
              <a:rPr lang="en-US" sz="1800" dirty="0"/>
              <a:t>Working professionals in Govt., Pvt., Academia </a:t>
            </a:r>
          </a:p>
          <a:p>
            <a:endParaRPr lang="en-US" sz="1800" dirty="0"/>
          </a:p>
          <a:p>
            <a:r>
              <a:rPr lang="en-US" sz="1800" b="1" dirty="0"/>
              <a:t>Best practices</a:t>
            </a:r>
            <a:r>
              <a:rPr lang="en-US" sz="1800" dirty="0"/>
              <a:t>: Lectures with Hands-on, success stories</a:t>
            </a:r>
          </a:p>
          <a:p>
            <a:endParaRPr lang="en-US" sz="1800" dirty="0"/>
          </a:p>
          <a:p>
            <a:r>
              <a:rPr lang="en-US" sz="1800" b="1" dirty="0"/>
              <a:t>Evidence of CB built: </a:t>
            </a:r>
            <a:r>
              <a:rPr lang="en-US" sz="1800" dirty="0"/>
              <a:t>Queries, survey method</a:t>
            </a:r>
          </a:p>
          <a:p>
            <a:endParaRPr lang="en-US" sz="1800" dirty="0"/>
          </a:p>
          <a:p>
            <a:r>
              <a:rPr lang="en-US" sz="1800" b="1" dirty="0"/>
              <a:t>Implementing partners</a:t>
            </a:r>
            <a:r>
              <a:rPr lang="en-US" sz="1800" dirty="0"/>
              <a:t>: Subject experts, leads from global organisations</a:t>
            </a:r>
          </a:p>
          <a:p>
            <a:endParaRPr lang="en-US" sz="1800" dirty="0"/>
          </a:p>
          <a:p>
            <a:r>
              <a:rPr lang="en-US" sz="1800" b="1" dirty="0"/>
              <a:t>Potential areas of collaboration</a:t>
            </a:r>
            <a:r>
              <a:rPr lang="en-US" sz="1800" dirty="0"/>
              <a:t>: Sharing resources (manpower, tools, satellite data) for overall meeting training objectives. </a:t>
            </a:r>
          </a:p>
          <a:p>
            <a:endParaRPr lang="en-US" sz="1800" dirty="0"/>
          </a:p>
          <a:p>
            <a:pPr marL="0" lvl="1" indent="0" algn="just">
              <a:buNone/>
            </a:pPr>
            <a:endParaRPr lang="en-GB" b="1" dirty="0">
              <a:latin typeface="Calibri"/>
              <a:cs typeface="Calibri"/>
            </a:endParaRPr>
          </a:p>
          <a:p>
            <a:pPr marL="0" indent="0">
              <a:buNone/>
            </a:pPr>
            <a:endParaRPr lang="en-US" b="1" dirty="0">
              <a:latin typeface="Calibri"/>
              <a:cs typeface="Calibri"/>
            </a:endParaRPr>
          </a:p>
        </p:txBody>
      </p:sp>
      <p:sp>
        <p:nvSpPr>
          <p:cNvPr id="3"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4" name="Content Placeholder 2"/>
          <p:cNvSpPr>
            <a:spLocks noGrp="1"/>
          </p:cNvSpPr>
          <p:nvPr>
            <p:ph sz="quarter" idx="11"/>
          </p:nvPr>
        </p:nvSpPr>
        <p:spPr>
          <a:xfrm>
            <a:off x="1905000" y="500416"/>
            <a:ext cx="5943600" cy="533400"/>
          </a:xfrm>
        </p:spPr>
        <p:txBody>
          <a:bodyPr/>
          <a:lstStyle/>
          <a:p>
            <a:r>
              <a:rPr lang="en-IN" sz="3600" b="1" dirty="0">
                <a:latin typeface="Calibri" panose="020F0502020204030204" pitchFamily="34" charset="0"/>
                <a:cs typeface="Calibri" panose="020F0502020204030204" pitchFamily="34" charset="0"/>
              </a:rPr>
              <a:t>CCB: Webinars on SDGs</a:t>
            </a:r>
          </a:p>
        </p:txBody>
      </p:sp>
      <p:sp>
        <p:nvSpPr>
          <p:cNvPr id="7" name="Slide Number Placeholder 6"/>
          <p:cNvSpPr>
            <a:spLocks noGrp="1"/>
          </p:cNvSpPr>
          <p:nvPr>
            <p:ph type="sldNum" sz="quarter" idx="2"/>
          </p:nvPr>
        </p:nvSpPr>
        <p:spPr/>
        <p:txBody>
          <a:bodyPr/>
          <a:lstStyle/>
          <a:p>
            <a:pPr lvl="0"/>
            <a:fld id="{86CB4B4D-7CA3-9044-876B-883B54F8677D}" type="slidenum">
              <a:rPr lang="en-US" smtClean="0"/>
              <a:t>12</a:t>
            </a:fld>
            <a:endParaRPr lang="en-US"/>
          </a:p>
        </p:txBody>
      </p:sp>
    </p:spTree>
    <p:extLst>
      <p:ext uri="{BB962C8B-B14F-4D97-AF65-F5344CB8AC3E}">
        <p14:creationId xmlns:p14="http://schemas.microsoft.com/office/powerpoint/2010/main" val="7053611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38200" y="1752600"/>
            <a:ext cx="8153400" cy="3429000"/>
          </a:xfrm>
        </p:spPr>
        <p:txBody>
          <a:bodyPr/>
          <a:lstStyle/>
          <a:p>
            <a:pPr marL="0" indent="0">
              <a:buNone/>
            </a:pPr>
            <a:r>
              <a:rPr lang="en-US" sz="3600" b="1" dirty="0">
                <a:latin typeface="Calibri" panose="020F0502020204030204" pitchFamily="34" charset="0"/>
                <a:cs typeface="Calibri" panose="020F0502020204030204" pitchFamily="34" charset="0"/>
              </a:rPr>
              <a:t>Thank you for your kind attention</a:t>
            </a:r>
          </a:p>
          <a:p>
            <a:pPr marL="0" indent="0">
              <a:buNone/>
            </a:pPr>
            <a:endParaRPr lang="en-US" sz="3600" b="1" dirty="0">
              <a:latin typeface="Calibri" panose="020F0502020204030204" pitchFamily="34" charset="0"/>
              <a:cs typeface="Calibri" panose="020F0502020204030204" pitchFamily="34" charset="0"/>
            </a:endParaRPr>
          </a:p>
          <a:p>
            <a:pPr marL="0" indent="0">
              <a:buNone/>
            </a:pPr>
            <a:endParaRPr lang="en-US" sz="3600" b="1"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E-mail: </a:t>
            </a:r>
            <a:r>
              <a:rPr lang="en-US" sz="2400" dirty="0">
                <a:latin typeface="Calibri" panose="020F0502020204030204" pitchFamily="34" charset="0"/>
                <a:cs typeface="Calibri" panose="020F0502020204030204" pitchFamily="34" charset="0"/>
                <a:hlinkClick r:id="rId3"/>
              </a:rPr>
              <a:t>askumar.nrsc@gmail.com</a:t>
            </a:r>
            <a:endParaRPr lang="en-US" sz="2400" dirty="0">
              <a:latin typeface="Calibri" panose="020F0502020204030204" pitchFamily="34" charset="0"/>
              <a:cs typeface="Calibri" panose="020F0502020204030204" pitchFamily="34" charset="0"/>
            </a:endParaRPr>
          </a:p>
          <a:p>
            <a:pPr marL="0" indent="0">
              <a:buNone/>
            </a:pPr>
            <a:endParaRPr lang="en-US" sz="3600" b="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2"/>
          </p:nvPr>
        </p:nvSpPr>
        <p:spPr/>
        <p:txBody>
          <a:bodyPr/>
          <a:lstStyle/>
          <a:p>
            <a:pPr lvl="0"/>
            <a:fld id="{86CB4B4D-7CA3-9044-876B-883B54F8677D}" type="slidenum">
              <a:rPr lang="en-US" smtClean="0"/>
              <a:t>13</a:t>
            </a:fld>
            <a:endParaRPr lang="en-US"/>
          </a:p>
        </p:txBody>
      </p:sp>
    </p:spTree>
    <p:extLst>
      <p:ext uri="{BB962C8B-B14F-4D97-AF65-F5344CB8AC3E}">
        <p14:creationId xmlns:p14="http://schemas.microsoft.com/office/powerpoint/2010/main" val="41728779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2</a:t>
            </a:fld>
            <a:endParaRPr lang="en-US" dirty="0"/>
          </a:p>
        </p:txBody>
      </p:sp>
      <p:sp>
        <p:nvSpPr>
          <p:cNvPr id="3" name="Content Placeholder 2"/>
          <p:cNvSpPr>
            <a:spLocks noGrp="1"/>
          </p:cNvSpPr>
          <p:nvPr>
            <p:ph sz="quarter" idx="10"/>
          </p:nvPr>
        </p:nvSpPr>
        <p:spPr>
          <a:xfrm>
            <a:off x="457200" y="1600200"/>
            <a:ext cx="8574156" cy="4724400"/>
          </a:xfrm>
        </p:spPr>
        <p:txBody>
          <a:bodyPr/>
          <a:lstStyle/>
          <a:p>
            <a:r>
              <a:rPr lang="en-IN" sz="2400" b="1" dirty="0">
                <a:latin typeface="Droid Serif"/>
              </a:rPr>
              <a:t>Part 1:</a:t>
            </a:r>
            <a:r>
              <a:rPr lang="en-IN" sz="2400" dirty="0">
                <a:latin typeface="Droid Serif"/>
              </a:rPr>
              <a:t> 	CSSTEAP CB Activities</a:t>
            </a:r>
          </a:p>
          <a:p>
            <a:endParaRPr lang="en-IN" sz="2400" dirty="0">
              <a:latin typeface="Droid Serif"/>
            </a:endParaRPr>
          </a:p>
          <a:p>
            <a:r>
              <a:rPr lang="en-IN" sz="2400" b="1" dirty="0">
                <a:latin typeface="Droid Serif"/>
              </a:rPr>
              <a:t>Part 2:</a:t>
            </a:r>
            <a:r>
              <a:rPr lang="en-IN" sz="2400" dirty="0">
                <a:latin typeface="Droid Serif"/>
              </a:rPr>
              <a:t>	CB: 37 Coordinated CB – Framework</a:t>
            </a:r>
          </a:p>
          <a:p>
            <a:endParaRPr lang="en-IN" sz="2400" dirty="0">
              <a:latin typeface="Droid Serif"/>
            </a:endParaRPr>
          </a:p>
          <a:p>
            <a:r>
              <a:rPr lang="en-IN" sz="2400" b="1" dirty="0">
                <a:latin typeface="Droid Serif"/>
              </a:rPr>
              <a:t>Part 3: </a:t>
            </a:r>
            <a:r>
              <a:rPr lang="en-IN" sz="2400" dirty="0">
                <a:latin typeface="Droid Serif"/>
              </a:rPr>
              <a:t>	CB: 37 CCB Webinar on SDGs</a:t>
            </a:r>
          </a:p>
        </p:txBody>
      </p:sp>
      <p:sp>
        <p:nvSpPr>
          <p:cNvPr id="4" name="Content Placeholder 3"/>
          <p:cNvSpPr>
            <a:spLocks noGrp="1"/>
          </p:cNvSpPr>
          <p:nvPr>
            <p:ph sz="quarter" idx="11"/>
          </p:nvPr>
        </p:nvSpPr>
        <p:spPr>
          <a:xfrm>
            <a:off x="2057400" y="427910"/>
            <a:ext cx="4953000" cy="533400"/>
          </a:xfrm>
        </p:spPr>
        <p:txBody>
          <a:bodyPr/>
          <a:lstStyle/>
          <a:p>
            <a:r>
              <a:rPr lang="en-IN" sz="3600" b="1" dirty="0">
                <a:latin typeface="Calibri" panose="020F0502020204030204" pitchFamily="34" charset="0"/>
                <a:cs typeface="Calibri" panose="020F0502020204030204" pitchFamily="34" charset="0"/>
              </a:rPr>
              <a:t>Contents</a:t>
            </a:r>
          </a:p>
        </p:txBody>
      </p:sp>
    </p:spTree>
    <p:extLst>
      <p:ext uri="{BB962C8B-B14F-4D97-AF65-F5344CB8AC3E}">
        <p14:creationId xmlns:p14="http://schemas.microsoft.com/office/powerpoint/2010/main" val="340285664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199" y="1219200"/>
            <a:ext cx="4139029" cy="5507149"/>
          </a:xfrm>
          <a:prstGeom prst="roundRect">
            <a:avLst/>
          </a:prstGeom>
          <a:solidFill>
            <a:schemeClr val="bg2">
              <a:alpha val="25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IN" sz="2000" b="0" i="0" u="none" strike="noStrike" cap="none" spc="0" normalizeH="0" baseline="0">
              <a:ln>
                <a:noFill/>
              </a:ln>
              <a:solidFill>
                <a:srgbClr val="002569"/>
              </a:solidFill>
              <a:effectLst/>
              <a:uFillTx/>
            </a:endParaRPr>
          </a:p>
        </p:txBody>
      </p:sp>
      <p:sp>
        <p:nvSpPr>
          <p:cNvPr id="2" name="Content Placeholder 1"/>
          <p:cNvSpPr>
            <a:spLocks noGrp="1"/>
          </p:cNvSpPr>
          <p:nvPr>
            <p:ph sz="quarter" idx="10"/>
          </p:nvPr>
        </p:nvSpPr>
        <p:spPr>
          <a:xfrm>
            <a:off x="2057400" y="439441"/>
            <a:ext cx="6927574" cy="609600"/>
          </a:xfrm>
        </p:spPr>
        <p:txBody>
          <a:bodyPr/>
          <a:lstStyle/>
          <a:p>
            <a:pPr marL="0" indent="0" algn="l">
              <a:buNone/>
            </a:pPr>
            <a:r>
              <a:rPr lang="en-US" sz="3600" b="1" dirty="0">
                <a:solidFill>
                  <a:schemeClr val="bg1"/>
                </a:solidFill>
                <a:latin typeface="Calibri" panose="020F0502020204030204" pitchFamily="34" charset="0"/>
                <a:cs typeface="Calibri" panose="020F0502020204030204" pitchFamily="34" charset="0"/>
              </a:rPr>
              <a:t>Formation of UN RCs</a:t>
            </a:r>
          </a:p>
          <a:p>
            <a:pPr marL="0" indent="0" algn="l" defTabSz="457200" rtl="0" latinLnBrk="1" hangingPunct="0">
              <a:spcBef>
                <a:spcPts val="0"/>
              </a:spcBef>
              <a:buSzTx/>
              <a:buNone/>
            </a:pPr>
            <a:endParaRPr lang="en-ZA" sz="1100" b="1" dirty="0">
              <a:solidFill>
                <a:schemeClr val="bg1"/>
              </a:solidFill>
              <a:latin typeface="Calibri" panose="020F0502020204030204" pitchFamily="34" charset="0"/>
              <a:cs typeface="Calibri" panose="020F0502020204030204" pitchFamily="34" charset="0"/>
            </a:endParaRPr>
          </a:p>
          <a:p>
            <a:pPr algn="l"/>
            <a:endParaRPr lang="en-US" sz="2400" dirty="0">
              <a:solidFill>
                <a:schemeClr val="bg1"/>
              </a:solidFill>
              <a:latin typeface="Calibri" panose="020F0502020204030204" pitchFamily="34" charset="0"/>
              <a:cs typeface="Calibri" panose="020F0502020204030204" pitchFamily="34" charset="0"/>
            </a:endParaRPr>
          </a:p>
          <a:p>
            <a:pPr marL="0" lvl="1" indent="0" algn="l">
              <a:buNone/>
            </a:pPr>
            <a:endParaRPr lang="en-GB" sz="2800" b="1" dirty="0">
              <a:solidFill>
                <a:schemeClr val="bg1"/>
              </a:solidFill>
              <a:latin typeface="Calibri" panose="020F0502020204030204" pitchFamily="34" charset="0"/>
              <a:cs typeface="Calibri" panose="020F0502020204030204" pitchFamily="34" charset="0"/>
            </a:endParaRPr>
          </a:p>
          <a:p>
            <a:pPr marL="0" indent="0" algn="l">
              <a:buNone/>
            </a:pPr>
            <a:endParaRPr lang="en-US" sz="2800" b="1" dirty="0">
              <a:solidFill>
                <a:schemeClr val="bg1"/>
              </a:solidFill>
              <a:latin typeface="Calibri" panose="020F0502020204030204" pitchFamily="34" charset="0"/>
              <a:cs typeface="Calibri" panose="020F0502020204030204" pitchFamily="34" charset="0"/>
            </a:endParaRPr>
          </a:p>
        </p:txBody>
      </p:sp>
      <p:sp>
        <p:nvSpPr>
          <p:cNvPr id="5"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3" name="Rectangle 2"/>
          <p:cNvSpPr/>
          <p:nvPr/>
        </p:nvSpPr>
        <p:spPr>
          <a:xfrm>
            <a:off x="269284" y="1371600"/>
            <a:ext cx="3870751" cy="5078313"/>
          </a:xfrm>
          <a:prstGeom prst="rect">
            <a:avLst/>
          </a:prstGeom>
        </p:spPr>
        <p:txBody>
          <a:bodyPr wrap="square">
            <a:spAutoFit/>
          </a:bodyPr>
          <a:lstStyle/>
          <a:p>
            <a:pPr algn="l"/>
            <a:r>
              <a:rPr lang="en-IN" sz="2400" b="1" dirty="0">
                <a:solidFill>
                  <a:srgbClr val="FF0000"/>
                </a:solidFill>
                <a:latin typeface="Calibri" panose="020F0502020204030204" pitchFamily="34" charset="0"/>
                <a:cs typeface="Calibri" panose="020F0502020204030204" pitchFamily="34" charset="0"/>
              </a:rPr>
              <a:t>Resolution 45/72 </a:t>
            </a:r>
            <a:r>
              <a:rPr lang="en-IN" sz="2000" dirty="0">
                <a:latin typeface="Calibri" panose="020F0502020204030204" pitchFamily="34" charset="0"/>
                <a:cs typeface="Calibri" panose="020F0502020204030204" pitchFamily="34" charset="0"/>
              </a:rPr>
              <a:t>-UN GA 1990:</a:t>
            </a:r>
          </a:p>
          <a:p>
            <a:pPr marL="285750" indent="-285750" algn="l">
              <a:buFont typeface="Arial" panose="020B0604020202020204" pitchFamily="34" charset="0"/>
              <a:buChar char="•"/>
            </a:pPr>
            <a:r>
              <a:rPr lang="en-IN" sz="2000" dirty="0">
                <a:latin typeface="Calibri" panose="020F0502020204030204" pitchFamily="34" charset="0"/>
                <a:cs typeface="Calibri" panose="020F0502020204030204" pitchFamily="34" charset="0"/>
              </a:rPr>
              <a:t> “... the UN should lead to     </a:t>
            </a:r>
            <a:r>
              <a:rPr lang="en-IN" sz="2000" b="1" dirty="0">
                <a:latin typeface="Calibri" panose="020F0502020204030204" pitchFamily="34" charset="0"/>
                <a:cs typeface="Calibri" panose="020F0502020204030204" pitchFamily="34" charset="0"/>
              </a:rPr>
              <a:t>establish regional centres for SSTE </a:t>
            </a:r>
            <a:r>
              <a:rPr lang="en-IN" sz="2000" dirty="0">
                <a:latin typeface="Calibri" panose="020F0502020204030204" pitchFamily="34" charset="0"/>
                <a:cs typeface="Calibri" panose="020F0502020204030204" pitchFamily="34" charset="0"/>
              </a:rPr>
              <a:t>in existing national / regional educational institutions in the </a:t>
            </a:r>
            <a:r>
              <a:rPr lang="en-IN" sz="2000" b="1" dirty="0">
                <a:latin typeface="Calibri" panose="020F0502020204030204" pitchFamily="34" charset="0"/>
                <a:cs typeface="Calibri" panose="020F0502020204030204" pitchFamily="34" charset="0"/>
              </a:rPr>
              <a:t>developing countries</a:t>
            </a:r>
            <a:r>
              <a:rPr lang="en-IN" sz="2000" dirty="0">
                <a:latin typeface="Calibri" panose="020F0502020204030204" pitchFamily="34" charset="0"/>
                <a:cs typeface="Calibri" panose="020F0502020204030204" pitchFamily="34" charset="0"/>
              </a:rPr>
              <a:t>”. </a:t>
            </a:r>
          </a:p>
          <a:p>
            <a:pPr marL="457200" indent="-457200" algn="l">
              <a:buFont typeface="Arial" panose="020B0604020202020204" pitchFamily="34" charset="0"/>
              <a:buChar char="•"/>
            </a:pPr>
            <a:endParaRPr lang="en-IN" sz="2000" dirty="0">
              <a:latin typeface="Calibri" panose="020F0502020204030204" pitchFamily="34" charset="0"/>
              <a:cs typeface="Calibri" panose="020F0502020204030204" pitchFamily="34" charset="0"/>
            </a:endParaRPr>
          </a:p>
          <a:p>
            <a:pPr marL="268288" indent="-268288" algn="l">
              <a:buFont typeface="Arial" panose="020B0604020202020204" pitchFamily="34" charset="0"/>
              <a:buChar char="•"/>
            </a:pPr>
            <a:r>
              <a:rPr lang="en-US" sz="2000" dirty="0">
                <a:latin typeface="Calibri" panose="020F0502020204030204" pitchFamily="34" charset="0"/>
                <a:cs typeface="Calibri" panose="020F0502020204030204" pitchFamily="34" charset="0"/>
              </a:rPr>
              <a:t>In 1994, a UN team conducted an evaluation mission of six countries in Asia-Pacific region. </a:t>
            </a:r>
          </a:p>
          <a:p>
            <a:pPr marL="268288" indent="-268288" algn="l">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268288" indent="-268288" algn="l">
              <a:buFont typeface="Arial" panose="020B0604020202020204" pitchFamily="34" charset="0"/>
              <a:buChar char="•"/>
            </a:pPr>
            <a:r>
              <a:rPr lang="en-US" sz="2000" b="1" dirty="0">
                <a:solidFill>
                  <a:schemeClr val="tx2"/>
                </a:solidFill>
                <a:latin typeface="Calibri" panose="020F0502020204030204" pitchFamily="34" charset="0"/>
                <a:cs typeface="Calibri" panose="020F0502020204030204" pitchFamily="34" charset="0"/>
              </a:rPr>
              <a:t>UN-OOSA notified India as the host country to establish Centre for Space Science &amp; Technology Education in Asia and the Pacific (CSSTEAP).</a:t>
            </a:r>
            <a:endParaRPr lang="en-IN" sz="2000" b="1" dirty="0">
              <a:solidFill>
                <a:schemeClr val="tx2"/>
              </a:solidFill>
              <a:latin typeface="Calibri" panose="020F0502020204030204" pitchFamily="34" charset="0"/>
              <a:cs typeface="Calibri" panose="020F0502020204030204" pitchFamily="34" charset="0"/>
            </a:endParaRPr>
          </a:p>
        </p:txBody>
      </p:sp>
      <p:grpSp>
        <p:nvGrpSpPr>
          <p:cNvPr id="7" name="Group 6"/>
          <p:cNvGrpSpPr/>
          <p:nvPr/>
        </p:nvGrpSpPr>
        <p:grpSpPr>
          <a:xfrm>
            <a:off x="4528268" y="1454534"/>
            <a:ext cx="4586576" cy="3505200"/>
            <a:chOff x="544875" y="737193"/>
            <a:chExt cx="8681057" cy="5734583"/>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303" y="2786948"/>
              <a:ext cx="1681266" cy="1584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75" y="2819254"/>
              <a:ext cx="2043656" cy="14336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9528"/>
            <a:stretch/>
          </p:blipFill>
          <p:spPr>
            <a:xfrm rot="20994109">
              <a:off x="5046753" y="4675152"/>
              <a:ext cx="2050424" cy="163479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b="5882"/>
            <a:stretch/>
          </p:blipFill>
          <p:spPr>
            <a:xfrm>
              <a:off x="2016660" y="4612432"/>
              <a:ext cx="1814151" cy="18092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34662">
              <a:off x="6527982" y="2786948"/>
              <a:ext cx="1765438" cy="17654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40286">
              <a:off x="7796002" y="3814428"/>
              <a:ext cx="1151270" cy="11983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7953" y="939339"/>
              <a:ext cx="2045518" cy="13736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60496" y="737193"/>
              <a:ext cx="2066274" cy="16464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Hexagon 15"/>
            <p:cNvSpPr/>
            <p:nvPr/>
          </p:nvSpPr>
          <p:spPr>
            <a:xfrm>
              <a:off x="2007306" y="1587057"/>
              <a:ext cx="5019261" cy="4311947"/>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Left Arrow 16"/>
            <p:cNvSpPr/>
            <p:nvPr/>
          </p:nvSpPr>
          <p:spPr>
            <a:xfrm rot="2751074">
              <a:off x="3056054" y="2564886"/>
              <a:ext cx="755374" cy="1391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Left Arrow 17"/>
            <p:cNvSpPr/>
            <p:nvPr/>
          </p:nvSpPr>
          <p:spPr>
            <a:xfrm>
              <a:off x="2725631" y="3509845"/>
              <a:ext cx="755374" cy="1391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Left Arrow 18"/>
            <p:cNvSpPr/>
            <p:nvPr/>
          </p:nvSpPr>
          <p:spPr>
            <a:xfrm rot="10800000">
              <a:off x="5563079" y="3614485"/>
              <a:ext cx="755374" cy="1391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Left Arrow 19"/>
            <p:cNvSpPr/>
            <p:nvPr/>
          </p:nvSpPr>
          <p:spPr>
            <a:xfrm rot="13081285">
              <a:off x="5201121" y="4504604"/>
              <a:ext cx="755374" cy="1391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Left Arrow 20"/>
            <p:cNvSpPr/>
            <p:nvPr/>
          </p:nvSpPr>
          <p:spPr>
            <a:xfrm rot="19186832">
              <a:off x="3105185" y="4422588"/>
              <a:ext cx="755374" cy="1391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Left Arrow 21"/>
            <p:cNvSpPr/>
            <p:nvPr/>
          </p:nvSpPr>
          <p:spPr>
            <a:xfrm rot="8020740">
              <a:off x="5307513" y="2569917"/>
              <a:ext cx="755374" cy="1391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TextBox 22"/>
            <p:cNvSpPr txBox="1"/>
            <p:nvPr/>
          </p:nvSpPr>
          <p:spPr>
            <a:xfrm rot="193070">
              <a:off x="1421745" y="3745077"/>
              <a:ext cx="1202658" cy="480294"/>
            </a:xfrm>
            <a:prstGeom prst="rect">
              <a:avLst/>
            </a:prstGeom>
            <a:noFill/>
          </p:spPr>
          <p:txBody>
            <a:bodyPr wrap="none" rtlCol="0">
              <a:spAutoFit/>
            </a:bodyPr>
            <a:lstStyle/>
            <a:p>
              <a:r>
                <a:rPr lang="en-US" sz="1050" b="1" dirty="0">
                  <a:solidFill>
                    <a:srgbClr val="C00000"/>
                  </a:solidFill>
                </a:rPr>
                <a:t>INDIA</a:t>
              </a:r>
            </a:p>
          </p:txBody>
        </p:sp>
        <p:sp>
          <p:nvSpPr>
            <p:cNvPr id="24" name="TextBox 23"/>
            <p:cNvSpPr txBox="1"/>
            <p:nvPr/>
          </p:nvSpPr>
          <p:spPr>
            <a:xfrm rot="21372721">
              <a:off x="7026075" y="5754359"/>
              <a:ext cx="1632665" cy="480293"/>
            </a:xfrm>
            <a:prstGeom prst="rect">
              <a:avLst/>
            </a:prstGeom>
            <a:noFill/>
          </p:spPr>
          <p:txBody>
            <a:bodyPr wrap="none" rtlCol="0">
              <a:spAutoFit/>
            </a:bodyPr>
            <a:lstStyle/>
            <a:p>
              <a:r>
                <a:rPr lang="en-US" sz="1050" b="1" dirty="0">
                  <a:solidFill>
                    <a:srgbClr val="C00000"/>
                  </a:solidFill>
                </a:rPr>
                <a:t>NIGERIA</a:t>
              </a:r>
            </a:p>
          </p:txBody>
        </p:sp>
        <p:sp>
          <p:nvSpPr>
            <p:cNvPr id="25" name="TextBox 24"/>
            <p:cNvSpPr txBox="1"/>
            <p:nvPr/>
          </p:nvSpPr>
          <p:spPr>
            <a:xfrm rot="21372721">
              <a:off x="6213476" y="4015991"/>
              <a:ext cx="1487070" cy="480294"/>
            </a:xfrm>
            <a:prstGeom prst="rect">
              <a:avLst/>
            </a:prstGeom>
            <a:noFill/>
          </p:spPr>
          <p:txBody>
            <a:bodyPr wrap="none" rtlCol="0">
              <a:spAutoFit/>
            </a:bodyPr>
            <a:lstStyle/>
            <a:p>
              <a:r>
                <a:rPr lang="en-US" sz="1050" b="1" dirty="0">
                  <a:solidFill>
                    <a:srgbClr val="C00000"/>
                  </a:solidFill>
                </a:rPr>
                <a:t>BRAZIL</a:t>
              </a:r>
            </a:p>
          </p:txBody>
        </p:sp>
        <p:sp>
          <p:nvSpPr>
            <p:cNvPr id="26" name="TextBox 25"/>
            <p:cNvSpPr txBox="1"/>
            <p:nvPr/>
          </p:nvSpPr>
          <p:spPr>
            <a:xfrm rot="21372721">
              <a:off x="7660987" y="4866933"/>
              <a:ext cx="1564945" cy="480294"/>
            </a:xfrm>
            <a:prstGeom prst="rect">
              <a:avLst/>
            </a:prstGeom>
            <a:noFill/>
          </p:spPr>
          <p:txBody>
            <a:bodyPr wrap="none" rtlCol="0">
              <a:spAutoFit/>
            </a:bodyPr>
            <a:lstStyle/>
            <a:p>
              <a:r>
                <a:rPr lang="en-US" sz="1050" b="1" dirty="0">
                  <a:solidFill>
                    <a:srgbClr val="C00000"/>
                  </a:solidFill>
                </a:rPr>
                <a:t>MEXICO</a:t>
              </a:r>
            </a:p>
          </p:txBody>
        </p:sp>
        <p:sp>
          <p:nvSpPr>
            <p:cNvPr id="27" name="TextBox 26"/>
            <p:cNvSpPr txBox="1"/>
            <p:nvPr/>
          </p:nvSpPr>
          <p:spPr>
            <a:xfrm rot="21372721">
              <a:off x="5746197" y="1778270"/>
              <a:ext cx="1652979" cy="480294"/>
            </a:xfrm>
            <a:prstGeom prst="rect">
              <a:avLst/>
            </a:prstGeom>
            <a:noFill/>
          </p:spPr>
          <p:txBody>
            <a:bodyPr wrap="none" rtlCol="0">
              <a:spAutoFit/>
            </a:bodyPr>
            <a:lstStyle/>
            <a:p>
              <a:r>
                <a:rPr lang="en-US" sz="1050" b="1" dirty="0">
                  <a:solidFill>
                    <a:srgbClr val="C00000"/>
                  </a:solidFill>
                </a:rPr>
                <a:t>JORDAN</a:t>
              </a:r>
            </a:p>
          </p:txBody>
        </p:sp>
        <p:sp>
          <p:nvSpPr>
            <p:cNvPr id="28" name="TextBox 27"/>
            <p:cNvSpPr txBox="1"/>
            <p:nvPr/>
          </p:nvSpPr>
          <p:spPr>
            <a:xfrm rot="475813">
              <a:off x="1556052" y="1745706"/>
              <a:ext cx="1338092" cy="480294"/>
            </a:xfrm>
            <a:prstGeom prst="rect">
              <a:avLst/>
            </a:prstGeom>
            <a:noFill/>
          </p:spPr>
          <p:txBody>
            <a:bodyPr wrap="none" rtlCol="0">
              <a:spAutoFit/>
            </a:bodyPr>
            <a:lstStyle/>
            <a:p>
              <a:r>
                <a:rPr lang="en-US" sz="1050" b="1" dirty="0">
                  <a:solidFill>
                    <a:srgbClr val="C00000"/>
                  </a:solidFill>
                </a:rPr>
                <a:t>CHINA</a:t>
              </a:r>
            </a:p>
          </p:txBody>
        </p:sp>
        <p:sp>
          <p:nvSpPr>
            <p:cNvPr id="29" name="TextBox 28"/>
            <p:cNvSpPr txBox="1"/>
            <p:nvPr/>
          </p:nvSpPr>
          <p:spPr>
            <a:xfrm rot="193070">
              <a:off x="628499" y="4084254"/>
              <a:ext cx="1053681" cy="480294"/>
            </a:xfrm>
            <a:prstGeom prst="rect">
              <a:avLst/>
            </a:prstGeom>
            <a:noFill/>
          </p:spPr>
          <p:txBody>
            <a:bodyPr wrap="none" rtlCol="0">
              <a:spAutoFit/>
            </a:bodyPr>
            <a:lstStyle/>
            <a:p>
              <a:r>
                <a:rPr lang="en-US" sz="1050" b="1" dirty="0">
                  <a:solidFill>
                    <a:srgbClr val="003DB8"/>
                  </a:solidFill>
                </a:rPr>
                <a:t>1995</a:t>
              </a:r>
            </a:p>
          </p:txBody>
        </p:sp>
        <p:sp>
          <p:nvSpPr>
            <p:cNvPr id="30" name="TextBox 29"/>
            <p:cNvSpPr txBox="1"/>
            <p:nvPr/>
          </p:nvSpPr>
          <p:spPr>
            <a:xfrm rot="21313851">
              <a:off x="8123003" y="2751839"/>
              <a:ext cx="1053681" cy="480294"/>
            </a:xfrm>
            <a:prstGeom prst="rect">
              <a:avLst/>
            </a:prstGeom>
            <a:noFill/>
          </p:spPr>
          <p:txBody>
            <a:bodyPr wrap="none" rtlCol="0">
              <a:spAutoFit/>
            </a:bodyPr>
            <a:lstStyle/>
            <a:p>
              <a:r>
                <a:rPr lang="en-US" sz="1050" b="1" dirty="0">
                  <a:solidFill>
                    <a:srgbClr val="003DB8"/>
                  </a:solidFill>
                </a:rPr>
                <a:t>2003</a:t>
              </a:r>
            </a:p>
          </p:txBody>
        </p:sp>
        <p:sp>
          <p:nvSpPr>
            <p:cNvPr id="31" name="TextBox 30"/>
            <p:cNvSpPr txBox="1"/>
            <p:nvPr/>
          </p:nvSpPr>
          <p:spPr>
            <a:xfrm rot="21289186">
              <a:off x="7412375" y="5991482"/>
              <a:ext cx="1053681" cy="480294"/>
            </a:xfrm>
            <a:prstGeom prst="rect">
              <a:avLst/>
            </a:prstGeom>
            <a:noFill/>
          </p:spPr>
          <p:txBody>
            <a:bodyPr wrap="none" rtlCol="0">
              <a:spAutoFit/>
            </a:bodyPr>
            <a:lstStyle/>
            <a:p>
              <a:r>
                <a:rPr lang="en-US" sz="1050" b="1" dirty="0">
                  <a:solidFill>
                    <a:srgbClr val="003DB8"/>
                  </a:solidFill>
                </a:rPr>
                <a:t>1998</a:t>
              </a:r>
            </a:p>
          </p:txBody>
        </p:sp>
        <p:sp>
          <p:nvSpPr>
            <p:cNvPr id="32" name="TextBox 31"/>
            <p:cNvSpPr txBox="1"/>
            <p:nvPr/>
          </p:nvSpPr>
          <p:spPr>
            <a:xfrm rot="21423490">
              <a:off x="6941300" y="1724867"/>
              <a:ext cx="1053681" cy="480294"/>
            </a:xfrm>
            <a:prstGeom prst="rect">
              <a:avLst/>
            </a:prstGeom>
            <a:noFill/>
          </p:spPr>
          <p:txBody>
            <a:bodyPr wrap="none" rtlCol="0">
              <a:spAutoFit/>
            </a:bodyPr>
            <a:lstStyle/>
            <a:p>
              <a:r>
                <a:rPr lang="en-US" sz="1050" b="1" dirty="0">
                  <a:solidFill>
                    <a:srgbClr val="003DB8"/>
                  </a:solidFill>
                </a:rPr>
                <a:t>2012</a:t>
              </a:r>
            </a:p>
          </p:txBody>
        </p:sp>
        <p:sp>
          <p:nvSpPr>
            <p:cNvPr id="33" name="TextBox 32"/>
            <p:cNvSpPr txBox="1"/>
            <p:nvPr/>
          </p:nvSpPr>
          <p:spPr>
            <a:xfrm rot="193070">
              <a:off x="3559615" y="5882111"/>
              <a:ext cx="1053681" cy="480294"/>
            </a:xfrm>
            <a:prstGeom prst="rect">
              <a:avLst/>
            </a:prstGeom>
            <a:noFill/>
          </p:spPr>
          <p:txBody>
            <a:bodyPr wrap="none" rtlCol="0">
              <a:spAutoFit/>
            </a:bodyPr>
            <a:lstStyle/>
            <a:p>
              <a:r>
                <a:rPr lang="en-US" sz="1050" b="1" dirty="0">
                  <a:solidFill>
                    <a:srgbClr val="003DB8"/>
                  </a:solidFill>
                </a:rPr>
                <a:t>1998</a:t>
              </a:r>
            </a:p>
          </p:txBody>
        </p:sp>
        <p:sp>
          <p:nvSpPr>
            <p:cNvPr id="34" name="TextBox 33"/>
            <p:cNvSpPr txBox="1"/>
            <p:nvPr/>
          </p:nvSpPr>
          <p:spPr>
            <a:xfrm rot="193070">
              <a:off x="1541849" y="2162406"/>
              <a:ext cx="1053681" cy="480294"/>
            </a:xfrm>
            <a:prstGeom prst="rect">
              <a:avLst/>
            </a:prstGeom>
            <a:noFill/>
          </p:spPr>
          <p:txBody>
            <a:bodyPr wrap="none" rtlCol="0">
              <a:spAutoFit/>
            </a:bodyPr>
            <a:lstStyle/>
            <a:p>
              <a:r>
                <a:rPr lang="en-US" sz="1050" b="1" dirty="0">
                  <a:solidFill>
                    <a:srgbClr val="003DB8"/>
                  </a:solidFill>
                </a:rPr>
                <a:t>2014</a:t>
              </a:r>
            </a:p>
          </p:txBody>
        </p:sp>
      </p:grpSp>
      <p:sp>
        <p:nvSpPr>
          <p:cNvPr id="37" name="TextBox 36"/>
          <p:cNvSpPr txBox="1"/>
          <p:nvPr/>
        </p:nvSpPr>
        <p:spPr>
          <a:xfrm>
            <a:off x="4611757" y="5265210"/>
            <a:ext cx="4419599" cy="1083374"/>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fontAlgn="base">
              <a:lnSpc>
                <a:spcPct val="130000"/>
              </a:lnSpc>
              <a:spcBef>
                <a:spcPct val="0"/>
              </a:spcBef>
              <a:spcAft>
                <a:spcPct val="0"/>
              </a:spcAft>
            </a:pPr>
            <a:r>
              <a:rPr lang="en-IN" sz="1400" b="1" dirty="0">
                <a:solidFill>
                  <a:srgbClr val="006666"/>
                </a:solidFill>
                <a:latin typeface="Arial" charset="0"/>
              </a:rPr>
              <a:t>CSSTEAP completed 23 years.</a:t>
            </a:r>
          </a:p>
          <a:p>
            <a:pPr algn="l" fontAlgn="base">
              <a:lnSpc>
                <a:spcPct val="130000"/>
              </a:lnSpc>
              <a:spcBef>
                <a:spcPct val="0"/>
              </a:spcBef>
              <a:spcAft>
                <a:spcPct val="0"/>
              </a:spcAft>
            </a:pPr>
            <a:r>
              <a:rPr lang="en-IN" sz="1400" b="1" dirty="0">
                <a:solidFill>
                  <a:srgbClr val="006666"/>
                </a:solidFill>
                <a:latin typeface="Arial" charset="0"/>
              </a:rPr>
              <a:t>Outcome: 2040 participants from 36 AP Countries</a:t>
            </a:r>
          </a:p>
          <a:p>
            <a:pPr algn="l" fontAlgn="base">
              <a:spcBef>
                <a:spcPct val="0"/>
              </a:spcBef>
              <a:spcAft>
                <a:spcPct val="0"/>
              </a:spcAft>
            </a:pPr>
            <a:r>
              <a:rPr lang="en-IN" sz="1400" b="1" dirty="0">
                <a:solidFill>
                  <a:srgbClr val="006666"/>
                </a:solidFill>
                <a:latin typeface="Arial" charset="0"/>
              </a:rPr>
              <a:t>Participants: Mid-career Professionals in  Govt.,   			</a:t>
            </a:r>
            <a:r>
              <a:rPr lang="en-IN" sz="1400" b="1" dirty="0" err="1">
                <a:solidFill>
                  <a:srgbClr val="006666"/>
                </a:solidFill>
                <a:latin typeface="Arial" charset="0"/>
              </a:rPr>
              <a:t>Pvt.</a:t>
            </a:r>
            <a:r>
              <a:rPr lang="en-IN" sz="1400" b="1" dirty="0">
                <a:solidFill>
                  <a:srgbClr val="006666"/>
                </a:solidFill>
                <a:latin typeface="Arial" charset="0"/>
              </a:rPr>
              <a:t> S., Academics</a:t>
            </a:r>
          </a:p>
        </p:txBody>
      </p:sp>
      <p:sp>
        <p:nvSpPr>
          <p:cNvPr id="38" name="TextBox 37"/>
          <p:cNvSpPr txBox="1"/>
          <p:nvPr/>
        </p:nvSpPr>
        <p:spPr>
          <a:xfrm>
            <a:off x="4413437" y="4050469"/>
            <a:ext cx="867577" cy="4154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IN" sz="1050" b="1" i="0" u="none" strike="noStrike" cap="none" spc="0" normalizeH="0" baseline="0" dirty="0">
                <a:ln>
                  <a:noFill/>
                </a:ln>
                <a:solidFill>
                  <a:srgbClr val="FF0000"/>
                </a:solidFill>
                <a:effectLst/>
                <a:uFillTx/>
              </a:rPr>
              <a:t>First centre </a:t>
            </a:r>
            <a:r>
              <a:rPr kumimoji="0" lang="en-IN" sz="1050" b="1" i="0" u="none" strike="noStrike" cap="none" spc="0" normalizeH="0" dirty="0">
                <a:ln>
                  <a:noFill/>
                </a:ln>
                <a:solidFill>
                  <a:srgbClr val="FF0000"/>
                </a:solidFill>
                <a:effectLst/>
                <a:uFillTx/>
              </a:rPr>
              <a:t>established</a:t>
            </a:r>
            <a:endParaRPr kumimoji="0" lang="en-IN" sz="1050" b="1" i="0" u="none" strike="noStrike" cap="none" spc="0" normalizeH="0" baseline="0" dirty="0">
              <a:ln>
                <a:noFill/>
              </a:ln>
              <a:solidFill>
                <a:srgbClr val="FF0000"/>
              </a:solidFill>
              <a:effectLst/>
              <a:uFillTx/>
            </a:endParaRPr>
          </a:p>
        </p:txBody>
      </p:sp>
      <p:sp>
        <p:nvSpPr>
          <p:cNvPr id="36" name="Slide Number Placeholder 35"/>
          <p:cNvSpPr>
            <a:spLocks noGrp="1"/>
          </p:cNvSpPr>
          <p:nvPr>
            <p:ph type="sldNum" sz="quarter" idx="2"/>
          </p:nvPr>
        </p:nvSpPr>
        <p:spPr/>
        <p:txBody>
          <a:bodyPr/>
          <a:lstStyle/>
          <a:p>
            <a:pPr lvl="0"/>
            <a:fld id="{86CB4B4D-7CA3-9044-876B-883B54F8677D}" type="slidenum">
              <a:rPr lang="en-US" smtClean="0"/>
              <a:t>3</a:t>
            </a:fld>
            <a:endParaRPr lang="en-US" dirty="0"/>
          </a:p>
        </p:txBody>
      </p:sp>
    </p:spTree>
    <p:extLst>
      <p:ext uri="{BB962C8B-B14F-4D97-AF65-F5344CB8AC3E}">
        <p14:creationId xmlns:p14="http://schemas.microsoft.com/office/powerpoint/2010/main" val="19743237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05000" y="350377"/>
            <a:ext cx="7086600" cy="609600"/>
          </a:xfrm>
        </p:spPr>
        <p:txBody>
          <a:bodyPr/>
          <a:lstStyle/>
          <a:p>
            <a:pPr marL="0" indent="0" algn="l">
              <a:buNone/>
            </a:pPr>
            <a:r>
              <a:rPr lang="en-US" sz="3600" b="1" dirty="0">
                <a:solidFill>
                  <a:schemeClr val="bg1"/>
                </a:solidFill>
                <a:latin typeface="Calibri" panose="020F0502020204030204" pitchFamily="34" charset="0"/>
                <a:cs typeface="Calibri" panose="020F0502020204030204" pitchFamily="34" charset="0"/>
              </a:rPr>
              <a:t>Uniqueness</a:t>
            </a:r>
            <a:endParaRPr lang="en-US" sz="2400" dirty="0">
              <a:solidFill>
                <a:schemeClr val="bg1"/>
              </a:solidFill>
              <a:latin typeface="Calibri" panose="020F0502020204030204" pitchFamily="34" charset="0"/>
              <a:cs typeface="Calibri" panose="020F0502020204030204" pitchFamily="34" charset="0"/>
            </a:endParaRPr>
          </a:p>
          <a:p>
            <a:pPr marL="0" lvl="1" indent="0" algn="l">
              <a:buNone/>
            </a:pPr>
            <a:endParaRPr lang="en-GB" sz="2800" b="1" dirty="0">
              <a:solidFill>
                <a:schemeClr val="bg1"/>
              </a:solidFill>
              <a:latin typeface="Calibri" panose="020F0502020204030204" pitchFamily="34" charset="0"/>
              <a:cs typeface="Calibri" panose="020F0502020204030204" pitchFamily="34" charset="0"/>
            </a:endParaRPr>
          </a:p>
          <a:p>
            <a:pPr marL="0" indent="0" algn="l">
              <a:buNone/>
            </a:pPr>
            <a:endParaRPr lang="en-US" sz="2800" b="1" dirty="0">
              <a:solidFill>
                <a:schemeClr val="bg1"/>
              </a:solidFill>
              <a:latin typeface="Calibri" panose="020F0502020204030204" pitchFamily="34" charset="0"/>
              <a:cs typeface="Calibri" panose="020F0502020204030204" pitchFamily="34" charset="0"/>
            </a:endParaRPr>
          </a:p>
        </p:txBody>
      </p:sp>
      <p:graphicFrame>
        <p:nvGraphicFramePr>
          <p:cNvPr id="36" name="Diagram 35"/>
          <p:cNvGraphicFramePr/>
          <p:nvPr>
            <p:extLst>
              <p:ext uri="{D42A27DB-BD31-4B8C-83A1-F6EECF244321}">
                <p14:modId xmlns:p14="http://schemas.microsoft.com/office/powerpoint/2010/main" val="3739426920"/>
              </p:ext>
            </p:extLst>
          </p:nvPr>
        </p:nvGraphicFramePr>
        <p:xfrm>
          <a:off x="-25630" y="1330980"/>
          <a:ext cx="7391400" cy="5569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TextBox 37"/>
          <p:cNvSpPr txBox="1"/>
          <p:nvPr/>
        </p:nvSpPr>
        <p:spPr>
          <a:xfrm>
            <a:off x="649898" y="1521182"/>
            <a:ext cx="707011" cy="338554"/>
          </a:xfrm>
          <a:prstGeom prst="rect">
            <a:avLst/>
          </a:prstGeom>
          <a:noFill/>
        </p:spPr>
        <p:txBody>
          <a:bodyPr wrap="square" rtlCol="0">
            <a:spAutoFit/>
          </a:bodyPr>
          <a:lstStyle/>
          <a:p>
            <a:r>
              <a:rPr lang="en-US" sz="1600" b="1" dirty="0">
                <a:solidFill>
                  <a:srgbClr val="003DB8"/>
                </a:solidFill>
              </a:rPr>
              <a:t>IIRS</a:t>
            </a:r>
          </a:p>
        </p:txBody>
      </p:sp>
      <p:sp>
        <p:nvSpPr>
          <p:cNvPr id="39" name="TextBox 38"/>
          <p:cNvSpPr txBox="1"/>
          <p:nvPr/>
        </p:nvSpPr>
        <p:spPr>
          <a:xfrm>
            <a:off x="877229" y="2909418"/>
            <a:ext cx="707011" cy="338554"/>
          </a:xfrm>
          <a:prstGeom prst="rect">
            <a:avLst/>
          </a:prstGeom>
          <a:noFill/>
        </p:spPr>
        <p:txBody>
          <a:bodyPr wrap="square" rtlCol="0">
            <a:spAutoFit/>
          </a:bodyPr>
          <a:lstStyle/>
          <a:p>
            <a:r>
              <a:rPr lang="en-US" sz="1600" b="1" dirty="0">
                <a:solidFill>
                  <a:schemeClr val="bg1"/>
                </a:solidFill>
              </a:rPr>
              <a:t>SAC</a:t>
            </a:r>
          </a:p>
        </p:txBody>
      </p:sp>
      <p:sp>
        <p:nvSpPr>
          <p:cNvPr id="40" name="TextBox 39"/>
          <p:cNvSpPr txBox="1"/>
          <p:nvPr/>
        </p:nvSpPr>
        <p:spPr>
          <a:xfrm>
            <a:off x="-37171" y="4546131"/>
            <a:ext cx="888737" cy="338554"/>
          </a:xfrm>
          <a:prstGeom prst="rect">
            <a:avLst/>
          </a:prstGeom>
          <a:noFill/>
        </p:spPr>
        <p:txBody>
          <a:bodyPr wrap="square" rtlCol="0">
            <a:spAutoFit/>
          </a:bodyPr>
          <a:lstStyle/>
          <a:p>
            <a:r>
              <a:rPr lang="en-US" sz="1600" b="1" dirty="0">
                <a:solidFill>
                  <a:srgbClr val="003DB8"/>
                </a:solidFill>
              </a:rPr>
              <a:t>URSC</a:t>
            </a:r>
          </a:p>
        </p:txBody>
      </p:sp>
      <p:sp>
        <p:nvSpPr>
          <p:cNvPr id="41" name="TextBox 40"/>
          <p:cNvSpPr txBox="1"/>
          <p:nvPr/>
        </p:nvSpPr>
        <p:spPr>
          <a:xfrm>
            <a:off x="384433" y="5384884"/>
            <a:ext cx="707011" cy="338554"/>
          </a:xfrm>
          <a:prstGeom prst="rect">
            <a:avLst/>
          </a:prstGeom>
          <a:noFill/>
        </p:spPr>
        <p:txBody>
          <a:bodyPr wrap="square" rtlCol="0">
            <a:spAutoFit/>
          </a:bodyPr>
          <a:lstStyle/>
          <a:p>
            <a:r>
              <a:rPr lang="en-US" sz="1600" b="1" dirty="0">
                <a:solidFill>
                  <a:srgbClr val="003DB8"/>
                </a:solidFill>
              </a:rPr>
              <a:t>PRL</a:t>
            </a:r>
          </a:p>
        </p:txBody>
      </p:sp>
      <p:sp>
        <p:nvSpPr>
          <p:cNvPr id="42" name="Rectangle 41"/>
          <p:cNvSpPr/>
          <p:nvPr/>
        </p:nvSpPr>
        <p:spPr>
          <a:xfrm>
            <a:off x="7239000" y="3147086"/>
            <a:ext cx="1919868" cy="2062103"/>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n-US" sz="1600" b="1" dirty="0">
              <a:solidFill>
                <a:srgbClr val="C00000"/>
              </a:solidFill>
              <a:latin typeface="Calibri" panose="020F0502020204030204" pitchFamily="34" charset="0"/>
              <a:cs typeface="Calibri" panose="020F0502020204030204" pitchFamily="34" charset="0"/>
            </a:endParaRPr>
          </a:p>
          <a:p>
            <a:r>
              <a:rPr lang="en-US" sz="1600" b="1" dirty="0">
                <a:solidFill>
                  <a:srgbClr val="C00000"/>
                </a:solidFill>
                <a:latin typeface="Calibri" panose="020F0502020204030204" pitchFamily="34" charset="0"/>
                <a:cs typeface="Calibri" panose="020F0502020204030204" pitchFamily="34" charset="0"/>
              </a:rPr>
              <a:t>CSSTEAP Educators ‘sharing’ their experience &amp; working knowledge in this SSTE Program -  “free &amp; fair”</a:t>
            </a:r>
          </a:p>
          <a:p>
            <a:endParaRPr lang="en-US" sz="1600" b="1" dirty="0">
              <a:solidFill>
                <a:srgbClr val="C00000"/>
              </a:solidFill>
              <a:latin typeface="Calibri" panose="020F0502020204030204" pitchFamily="34" charset="0"/>
              <a:cs typeface="Calibri" panose="020F0502020204030204" pitchFamily="34" charset="0"/>
            </a:endParaRPr>
          </a:p>
        </p:txBody>
      </p:sp>
      <p:sp>
        <p:nvSpPr>
          <p:cNvPr id="10"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3" name="TextBox 2"/>
          <p:cNvSpPr txBox="1"/>
          <p:nvPr/>
        </p:nvSpPr>
        <p:spPr>
          <a:xfrm>
            <a:off x="1368450" y="1215892"/>
            <a:ext cx="546077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2569"/>
                </a:solidFill>
                <a:effectLst/>
                <a:uFillTx/>
              </a:rPr>
              <a:t>Training</a:t>
            </a:r>
            <a:r>
              <a:rPr kumimoji="0" lang="en-US" sz="1800" b="1" i="0" u="none" strike="noStrike" cap="none" spc="0" normalizeH="0" dirty="0">
                <a:ln>
                  <a:noFill/>
                </a:ln>
                <a:solidFill>
                  <a:srgbClr val="002569"/>
                </a:solidFill>
                <a:effectLst/>
                <a:uFillTx/>
              </a:rPr>
              <a:t> at </a:t>
            </a:r>
            <a:r>
              <a:rPr kumimoji="0" lang="en-US" sz="1800" b="1" i="0" u="none" strike="noStrike" cap="none" spc="0" normalizeH="0" baseline="0" dirty="0">
                <a:ln>
                  <a:noFill/>
                </a:ln>
                <a:solidFill>
                  <a:srgbClr val="002569"/>
                </a:solidFill>
                <a:effectLst/>
                <a:uFillTx/>
              </a:rPr>
              <a:t>CSSTEAP Nodal</a:t>
            </a:r>
            <a:r>
              <a:rPr kumimoji="0" lang="en-US" sz="1800" b="1" i="0" u="none" strike="noStrike" cap="none" spc="0" normalizeH="0" dirty="0">
                <a:ln>
                  <a:noFill/>
                </a:ln>
                <a:solidFill>
                  <a:srgbClr val="002569"/>
                </a:solidFill>
                <a:effectLst/>
                <a:uFillTx/>
              </a:rPr>
              <a:t> </a:t>
            </a:r>
            <a:r>
              <a:rPr kumimoji="0" lang="en-US" sz="1800" b="1" i="0" u="none" strike="noStrike" cap="none" spc="0" normalizeH="0" dirty="0" err="1">
                <a:ln>
                  <a:noFill/>
                </a:ln>
                <a:solidFill>
                  <a:srgbClr val="002569"/>
                </a:solidFill>
                <a:effectLst/>
                <a:uFillTx/>
              </a:rPr>
              <a:t>Centres</a:t>
            </a:r>
            <a:endParaRPr kumimoji="0" lang="en-US" sz="1800" b="1" i="0" u="none" strike="noStrike" cap="none" spc="0" normalizeH="0" baseline="0" dirty="0">
              <a:ln>
                <a:noFill/>
              </a:ln>
              <a:solidFill>
                <a:srgbClr val="002569"/>
              </a:solidFill>
              <a:effectLst/>
              <a:uFillTx/>
            </a:endParaRPr>
          </a:p>
        </p:txBody>
      </p:sp>
      <p:sp>
        <p:nvSpPr>
          <p:cNvPr id="6" name="Slide Number Placeholder 5"/>
          <p:cNvSpPr>
            <a:spLocks noGrp="1"/>
          </p:cNvSpPr>
          <p:nvPr>
            <p:ph type="sldNum" sz="quarter" idx="2"/>
          </p:nvPr>
        </p:nvSpPr>
        <p:spPr>
          <a:xfrm>
            <a:off x="8637386" y="570015"/>
            <a:ext cx="457200" cy="311150"/>
          </a:xfrm>
        </p:spPr>
        <p:txBody>
          <a:bodyPr/>
          <a:lstStyle/>
          <a:p>
            <a:pPr lvl="0"/>
            <a:fld id="{86CB4B4D-7CA3-9044-876B-883B54F8677D}"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9706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1295400" y="420589"/>
            <a:ext cx="6679167" cy="891765"/>
          </a:xfrm>
          <a:prstGeom prst="rect">
            <a:avLst/>
          </a:prstGeom>
        </p:spPr>
        <p:txBody>
          <a:bodyPr>
            <a:norm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b="1" dirty="0">
                <a:solidFill>
                  <a:schemeClr val="bg1"/>
                </a:solidFill>
                <a:latin typeface="Calibri" panose="020F0502020204030204" pitchFamily="34" charset="0"/>
                <a:cs typeface="Calibri" panose="020F0502020204030204" pitchFamily="34" charset="0"/>
              </a:rPr>
              <a:t>Achievements &amp; Good Practices</a:t>
            </a:r>
          </a:p>
        </p:txBody>
      </p:sp>
      <p:graphicFrame>
        <p:nvGraphicFramePr>
          <p:cNvPr id="29" name="Chart 28"/>
          <p:cNvGraphicFramePr>
            <a:graphicFrameLocks/>
          </p:cNvGraphicFramePr>
          <p:nvPr>
            <p:extLst>
              <p:ext uri="{D42A27DB-BD31-4B8C-83A1-F6EECF244321}">
                <p14:modId xmlns:p14="http://schemas.microsoft.com/office/powerpoint/2010/main" val="1691287904"/>
              </p:ext>
            </p:extLst>
          </p:nvPr>
        </p:nvGraphicFramePr>
        <p:xfrm>
          <a:off x="103418" y="1315064"/>
          <a:ext cx="5413625" cy="3123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p:cNvGraphicFramePr>
          <p:nvPr>
            <p:extLst>
              <p:ext uri="{D42A27DB-BD31-4B8C-83A1-F6EECF244321}">
                <p14:modId xmlns:p14="http://schemas.microsoft.com/office/powerpoint/2010/main" val="652154702"/>
              </p:ext>
            </p:extLst>
          </p:nvPr>
        </p:nvGraphicFramePr>
        <p:xfrm>
          <a:off x="5819726" y="1122145"/>
          <a:ext cx="3560204" cy="219106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1"/>
          <p:cNvSpPr txBox="1"/>
          <p:nvPr/>
        </p:nvSpPr>
        <p:spPr>
          <a:xfrm>
            <a:off x="6928516" y="2276908"/>
            <a:ext cx="1342624" cy="450324"/>
          </a:xfrm>
          <a:prstGeom prst="rect">
            <a:avLst/>
          </a:prstGeom>
        </p:spPr>
        <p:txBody>
          <a:bodyPr wrap="non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b="1" i="1" dirty="0">
                <a:solidFill>
                  <a:sysClr val="window" lastClr="FFFFFF"/>
                </a:solidFill>
                <a:latin typeface="Arial" panose="020B0604020202020204" pitchFamily="34" charset="0"/>
                <a:cs typeface="Arial" panose="020B0604020202020204" pitchFamily="34" charset="0"/>
              </a:rPr>
              <a:t> (Short-term)</a:t>
            </a:r>
          </a:p>
        </p:txBody>
      </p:sp>
      <p:sp>
        <p:nvSpPr>
          <p:cNvPr id="32" name="TextBox 1"/>
          <p:cNvSpPr txBox="1"/>
          <p:nvPr/>
        </p:nvSpPr>
        <p:spPr>
          <a:xfrm>
            <a:off x="7462750" y="1604178"/>
            <a:ext cx="1342624" cy="450324"/>
          </a:xfrm>
          <a:prstGeom prst="rect">
            <a:avLst/>
          </a:prstGeom>
        </p:spPr>
        <p:txBody>
          <a:bodyPr wrap="non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b="1" i="1" dirty="0">
                <a:solidFill>
                  <a:sysClr val="window" lastClr="FFFFFF"/>
                </a:solidFill>
                <a:latin typeface="Arial" panose="020B0604020202020204" pitchFamily="34" charset="0"/>
                <a:cs typeface="Arial" panose="020B0604020202020204" pitchFamily="34" charset="0"/>
              </a:rPr>
              <a:t> (Long-term)</a:t>
            </a:r>
          </a:p>
        </p:txBody>
      </p:sp>
      <p:sp>
        <p:nvSpPr>
          <p:cNvPr id="33" name="Rectangle 32"/>
          <p:cNvSpPr/>
          <p:nvPr/>
        </p:nvSpPr>
        <p:spPr>
          <a:xfrm>
            <a:off x="6290389" y="1084698"/>
            <a:ext cx="2344721" cy="338554"/>
          </a:xfrm>
          <a:prstGeom prst="rect">
            <a:avLst/>
          </a:prstGeom>
        </p:spPr>
        <p:txBody>
          <a:bodyPr wrap="square">
            <a:spAutoFit/>
          </a:bodyPr>
          <a:lstStyle/>
          <a:p>
            <a:r>
              <a:rPr lang="en-IN" sz="1600" b="1" dirty="0">
                <a:solidFill>
                  <a:srgbClr val="FF0000"/>
                </a:solidFill>
              </a:rPr>
              <a:t>Women Participation</a:t>
            </a:r>
          </a:p>
        </p:txBody>
      </p:sp>
      <p:sp>
        <p:nvSpPr>
          <p:cNvPr id="34" name="TextBox 1"/>
          <p:cNvSpPr txBox="1"/>
          <p:nvPr/>
        </p:nvSpPr>
        <p:spPr>
          <a:xfrm>
            <a:off x="6544632" y="1513715"/>
            <a:ext cx="1342624" cy="450324"/>
          </a:xfrm>
          <a:prstGeom prst="rect">
            <a:avLst/>
          </a:prstGeom>
        </p:spPr>
        <p:txBody>
          <a:bodyPr wrap="non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b="1" i="1" dirty="0">
                <a:solidFill>
                  <a:sysClr val="window" lastClr="FFFFFF"/>
                </a:solidFill>
                <a:latin typeface="Arial" panose="020B0604020202020204" pitchFamily="34" charset="0"/>
                <a:cs typeface="Arial" panose="020B0604020202020204" pitchFamily="34" charset="0"/>
              </a:rPr>
              <a:t> (Overall)</a:t>
            </a:r>
          </a:p>
        </p:txBody>
      </p:sp>
      <p:grpSp>
        <p:nvGrpSpPr>
          <p:cNvPr id="35" name="Group 34"/>
          <p:cNvGrpSpPr/>
          <p:nvPr/>
        </p:nvGrpSpPr>
        <p:grpSpPr>
          <a:xfrm>
            <a:off x="-838200" y="4067668"/>
            <a:ext cx="6223982" cy="2780392"/>
            <a:chOff x="-1399617" y="3398974"/>
            <a:chExt cx="6705895" cy="3400214"/>
          </a:xfrm>
        </p:grpSpPr>
        <p:graphicFrame>
          <p:nvGraphicFramePr>
            <p:cNvPr id="37" name="Chart 36"/>
            <p:cNvGraphicFramePr>
              <a:graphicFrameLocks/>
            </p:cNvGraphicFramePr>
            <p:nvPr>
              <p:extLst>
                <p:ext uri="{D42A27DB-BD31-4B8C-83A1-F6EECF244321}">
                  <p14:modId xmlns:p14="http://schemas.microsoft.com/office/powerpoint/2010/main" val="186503274"/>
                </p:ext>
              </p:extLst>
            </p:nvPr>
          </p:nvGraphicFramePr>
          <p:xfrm>
            <a:off x="-1399617" y="3398974"/>
            <a:ext cx="4968554" cy="327768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p:cNvSpPr txBox="1"/>
            <p:nvPr/>
          </p:nvSpPr>
          <p:spPr>
            <a:xfrm>
              <a:off x="2930296" y="4089591"/>
              <a:ext cx="2375982" cy="2013676"/>
            </a:xfrm>
            <a:prstGeom prst="rect">
              <a:avLst/>
            </a:prstGeom>
            <a:noFill/>
          </p:spPr>
          <p:txBody>
            <a:bodyPr wrap="square" rtlCol="0">
              <a:spAutoFit/>
            </a:bodyPr>
            <a:lstStyle/>
            <a:p>
              <a:r>
                <a:rPr lang="en-IN" sz="1100" dirty="0"/>
                <a:t>Lectures</a:t>
              </a:r>
            </a:p>
            <a:p>
              <a:endParaRPr lang="en-IN" sz="1100" dirty="0"/>
            </a:p>
            <a:p>
              <a:r>
                <a:rPr lang="en-IN" sz="1100" dirty="0"/>
                <a:t>Practical/pilot projects/demo</a:t>
              </a:r>
            </a:p>
            <a:p>
              <a:endParaRPr lang="en-IN" sz="1100" dirty="0"/>
            </a:p>
            <a:p>
              <a:endParaRPr lang="en-IN" sz="200" dirty="0"/>
            </a:p>
            <a:p>
              <a:r>
                <a:rPr lang="en-IN" sz="1100" dirty="0"/>
                <a:t>Field Work</a:t>
              </a:r>
            </a:p>
            <a:p>
              <a:endParaRPr lang="en-IN" sz="1100" dirty="0"/>
            </a:p>
            <a:p>
              <a:r>
                <a:rPr lang="en-IN" sz="1100" dirty="0"/>
                <a:t>Self study/ seminars/ Exams</a:t>
              </a:r>
            </a:p>
            <a:p>
              <a:endParaRPr lang="en-IN" sz="1100" dirty="0"/>
            </a:p>
            <a:p>
              <a:endParaRPr lang="en-IN" sz="1100" dirty="0"/>
            </a:p>
          </p:txBody>
        </p:sp>
        <p:sp>
          <p:nvSpPr>
            <p:cNvPr id="44" name="Rectangle 43"/>
            <p:cNvSpPr/>
            <p:nvPr/>
          </p:nvSpPr>
          <p:spPr>
            <a:xfrm>
              <a:off x="2811917" y="4200125"/>
              <a:ext cx="69266" cy="7200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5" name="Rectangle 44"/>
            <p:cNvSpPr/>
            <p:nvPr/>
          </p:nvSpPr>
          <p:spPr>
            <a:xfrm>
              <a:off x="2811917" y="4567834"/>
              <a:ext cx="69266" cy="720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6" name="Rectangle 45"/>
            <p:cNvSpPr/>
            <p:nvPr/>
          </p:nvSpPr>
          <p:spPr>
            <a:xfrm>
              <a:off x="2818455" y="5096430"/>
              <a:ext cx="69266" cy="7200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7" name="Rectangle 46"/>
            <p:cNvSpPr/>
            <p:nvPr/>
          </p:nvSpPr>
          <p:spPr>
            <a:xfrm>
              <a:off x="2818455" y="5459923"/>
              <a:ext cx="69266" cy="7200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8" name="Rectangle 47"/>
            <p:cNvSpPr/>
            <p:nvPr/>
          </p:nvSpPr>
          <p:spPr>
            <a:xfrm>
              <a:off x="-271842" y="3694946"/>
              <a:ext cx="5292079" cy="31042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9" name="Rectangle 48"/>
            <p:cNvSpPr/>
            <p:nvPr/>
          </p:nvSpPr>
          <p:spPr>
            <a:xfrm>
              <a:off x="2145863" y="6025835"/>
              <a:ext cx="3153276" cy="338749"/>
            </a:xfrm>
            <a:prstGeom prst="rect">
              <a:avLst/>
            </a:prstGeom>
          </p:spPr>
          <p:txBody>
            <a:bodyPr wrap="square">
              <a:spAutoFit/>
            </a:bodyPr>
            <a:lstStyle/>
            <a:p>
              <a:r>
                <a:rPr lang="en-IN" sz="1200" b="1" dirty="0">
                  <a:latin typeface="Arial" panose="020B0604020202020204" pitchFamily="34" charset="0"/>
                  <a:cs typeface="Arial" panose="020B0604020202020204" pitchFamily="34" charset="0"/>
                </a:rPr>
                <a:t>75% - Hands-on training</a:t>
              </a:r>
            </a:p>
          </p:txBody>
        </p:sp>
      </p:grpSp>
      <p:sp>
        <p:nvSpPr>
          <p:cNvPr id="50" name="Content Placeholder 2"/>
          <p:cNvSpPr>
            <a:spLocks noGrp="1"/>
          </p:cNvSpPr>
          <p:nvPr>
            <p:ph idx="4294967295"/>
          </p:nvPr>
        </p:nvSpPr>
        <p:spPr>
          <a:xfrm>
            <a:off x="5461983" y="3233515"/>
            <a:ext cx="3682017" cy="3217932"/>
          </a:xfrm>
          <a:prstGeom prst="rect">
            <a:avLst/>
          </a:prstGeom>
        </p:spPr>
        <p:txBody>
          <a:bodyPr>
            <a:noAutofit/>
          </a:bodyPr>
          <a:lstStyle/>
          <a:p>
            <a:pPr marL="514350" indent="-246063">
              <a:spcBef>
                <a:spcPts val="300"/>
              </a:spcBef>
              <a:buFont typeface="+mj-lt"/>
              <a:buAutoNum type="arabicPeriod"/>
            </a:pPr>
            <a:r>
              <a:rPr lang="en-IN" sz="1100" dirty="0">
                <a:cs typeface="Arial" panose="020B0604020202020204" pitchFamily="34" charset="0"/>
              </a:rPr>
              <a:t>CBE with sharing global expertise</a:t>
            </a:r>
          </a:p>
          <a:p>
            <a:pPr marL="514350" indent="-246063">
              <a:spcBef>
                <a:spcPts val="300"/>
              </a:spcBef>
              <a:buFont typeface="+mj-lt"/>
              <a:buAutoNum type="arabicPeriod"/>
            </a:pPr>
            <a:r>
              <a:rPr lang="en-US" sz="1100" dirty="0">
                <a:cs typeface="Arial" panose="020B0604020202020204" pitchFamily="34" charset="0"/>
              </a:rPr>
              <a:t>Greater percentage on Hands-on </a:t>
            </a:r>
          </a:p>
          <a:p>
            <a:pPr marL="514350" indent="-246063">
              <a:spcBef>
                <a:spcPts val="300"/>
              </a:spcBef>
              <a:buFont typeface="+mj-lt"/>
              <a:buAutoNum type="arabicPeriod"/>
            </a:pPr>
            <a:r>
              <a:rPr lang="en-US" sz="1100" dirty="0">
                <a:cs typeface="Arial" panose="020B0604020202020204" pitchFamily="34" charset="0"/>
              </a:rPr>
              <a:t>Specialized short courses for skills </a:t>
            </a:r>
            <a:r>
              <a:rPr lang="en-US" sz="1100" dirty="0" err="1">
                <a:cs typeface="Arial" panose="020B0604020202020204" pitchFamily="34" charset="0"/>
              </a:rPr>
              <a:t>devt</a:t>
            </a:r>
            <a:r>
              <a:rPr lang="en-US" sz="1100" dirty="0">
                <a:cs typeface="Arial" panose="020B0604020202020204" pitchFamily="34" charset="0"/>
              </a:rPr>
              <a:t>. programs – including Off-shore training</a:t>
            </a:r>
          </a:p>
          <a:p>
            <a:pPr marL="514350" indent="-246063">
              <a:spcBef>
                <a:spcPts val="300"/>
              </a:spcBef>
              <a:buFont typeface="+mj-lt"/>
              <a:buAutoNum type="arabicPeriod"/>
            </a:pPr>
            <a:r>
              <a:rPr lang="en-US" sz="1100" dirty="0">
                <a:cs typeface="Arial" panose="020B0604020202020204" pitchFamily="34" charset="0"/>
              </a:rPr>
              <a:t>Advanced research with field experiments as part of  higher education</a:t>
            </a:r>
          </a:p>
          <a:p>
            <a:pPr marL="514350" indent="-246063">
              <a:spcBef>
                <a:spcPts val="300"/>
              </a:spcBef>
              <a:buFont typeface="+mj-lt"/>
              <a:buAutoNum type="arabicPeriod"/>
            </a:pPr>
            <a:r>
              <a:rPr lang="en-US" sz="1100" dirty="0">
                <a:cs typeface="Arial" panose="020B0604020202020204" pitchFamily="34" charset="0"/>
              </a:rPr>
              <a:t>Exposure to State-of-art knowledge thro’ Symposia &amp; W/S</a:t>
            </a:r>
          </a:p>
          <a:p>
            <a:pPr marL="514350" indent="-246063">
              <a:spcBef>
                <a:spcPts val="300"/>
              </a:spcBef>
              <a:buFont typeface="+mj-lt"/>
              <a:buAutoNum type="arabicPeriod"/>
            </a:pPr>
            <a:r>
              <a:rPr lang="en-US" sz="1100" dirty="0">
                <a:cs typeface="Arial" panose="020B0604020202020204" pitchFamily="34" charset="0"/>
              </a:rPr>
              <a:t>“Alumni” feedback – post training to learn effectiveness of training undertaken – and future course recommendations</a:t>
            </a:r>
          </a:p>
          <a:p>
            <a:pPr marL="514350" indent="-246063">
              <a:spcBef>
                <a:spcPts val="300"/>
              </a:spcBef>
              <a:buFont typeface="+mj-lt"/>
              <a:buAutoNum type="arabicPeriod"/>
            </a:pPr>
            <a:r>
              <a:rPr lang="en-US" sz="1100" dirty="0">
                <a:cs typeface="Arial" panose="020B0604020202020204" pitchFamily="34" charset="0"/>
              </a:rPr>
              <a:t>Encouraging women participation </a:t>
            </a:r>
          </a:p>
          <a:p>
            <a:pPr marL="514350" indent="-246063">
              <a:spcBef>
                <a:spcPts val="300"/>
              </a:spcBef>
              <a:buFont typeface="+mj-lt"/>
              <a:buAutoNum type="arabicPeriod"/>
            </a:pPr>
            <a:r>
              <a:rPr lang="en-US" sz="1100" dirty="0">
                <a:cs typeface="Arial" panose="020B0604020202020204" pitchFamily="34" charset="0"/>
              </a:rPr>
              <a:t>Webinar courses for specialized topics</a:t>
            </a:r>
          </a:p>
          <a:p>
            <a:pPr marL="514350" indent="-246063">
              <a:spcBef>
                <a:spcPts val="300"/>
              </a:spcBef>
              <a:buFont typeface="+mj-lt"/>
              <a:buAutoNum type="arabicPeriod"/>
            </a:pPr>
            <a:r>
              <a:rPr lang="en-US" sz="1100" dirty="0">
                <a:cs typeface="Arial" panose="020B0604020202020204" pitchFamily="34" charset="0"/>
              </a:rPr>
              <a:t>Digital Knowledge Repository for record and archival of teaching material</a:t>
            </a:r>
          </a:p>
          <a:p>
            <a:pPr marL="514350" indent="-246063">
              <a:spcBef>
                <a:spcPts val="300"/>
              </a:spcBef>
              <a:buFont typeface="+mj-lt"/>
              <a:buAutoNum type="arabicPeriod"/>
            </a:pPr>
            <a:r>
              <a:rPr lang="en-US" sz="1100" dirty="0">
                <a:cs typeface="Arial" panose="020B0604020202020204" pitchFamily="34" charset="0"/>
              </a:rPr>
              <a:t>Handling multi-cultural/multi-ethnic learning through survey analysis</a:t>
            </a:r>
          </a:p>
          <a:p>
            <a:pPr marL="514350" indent="-514350">
              <a:spcBef>
                <a:spcPts val="300"/>
              </a:spcBef>
              <a:buFont typeface="+mj-lt"/>
              <a:buAutoNum type="arabicPeriod"/>
            </a:pPr>
            <a:endParaRPr lang="en-US" sz="1100" dirty="0">
              <a:cs typeface="Arial" panose="020B0604020202020204" pitchFamily="34" charset="0"/>
            </a:endParaRPr>
          </a:p>
          <a:p>
            <a:pPr marL="514350" indent="-514350">
              <a:spcBef>
                <a:spcPts val="300"/>
              </a:spcBef>
              <a:buFont typeface="+mj-lt"/>
              <a:buAutoNum type="arabicPeriod"/>
            </a:pPr>
            <a:endParaRPr lang="en-IN" sz="1100" dirty="0">
              <a:cs typeface="Arial" panose="020B0604020202020204" pitchFamily="34" charset="0"/>
            </a:endParaRPr>
          </a:p>
        </p:txBody>
      </p:sp>
      <p:sp>
        <p:nvSpPr>
          <p:cNvPr id="20"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4" name="Slide Number Placeholder 3"/>
          <p:cNvSpPr>
            <a:spLocks noGrp="1"/>
          </p:cNvSpPr>
          <p:nvPr>
            <p:ph type="sldNum" sz="quarter" idx="2"/>
          </p:nvPr>
        </p:nvSpPr>
        <p:spPr/>
        <p:txBody>
          <a:bodyPr/>
          <a:lstStyle/>
          <a:p>
            <a:pPr lvl="0"/>
            <a:fld id="{86CB4B4D-7CA3-9044-876B-883B54F8677D}" type="slidenum">
              <a:rPr lang="en-US" smtClean="0"/>
              <a:t>5</a:t>
            </a:fld>
            <a:endParaRPr lang="en-US"/>
          </a:p>
        </p:txBody>
      </p:sp>
      <p:sp>
        <p:nvSpPr>
          <p:cNvPr id="21" name="Rectangle 20"/>
          <p:cNvSpPr/>
          <p:nvPr/>
        </p:nvSpPr>
        <p:spPr>
          <a:xfrm>
            <a:off x="5703416" y="2939587"/>
            <a:ext cx="2344721" cy="307777"/>
          </a:xfrm>
          <a:prstGeom prst="rect">
            <a:avLst/>
          </a:prstGeom>
        </p:spPr>
        <p:txBody>
          <a:bodyPr wrap="square">
            <a:spAutoFit/>
          </a:bodyPr>
          <a:lstStyle/>
          <a:p>
            <a:r>
              <a:rPr lang="en-IN" sz="1400" b="1" dirty="0">
                <a:solidFill>
                  <a:srgbClr val="FF0000"/>
                </a:solidFill>
              </a:rPr>
              <a:t>Good Practices</a:t>
            </a:r>
          </a:p>
        </p:txBody>
      </p:sp>
      <p:sp>
        <p:nvSpPr>
          <p:cNvPr id="22" name="Rectangle 21"/>
          <p:cNvSpPr/>
          <p:nvPr/>
        </p:nvSpPr>
        <p:spPr>
          <a:xfrm>
            <a:off x="1295400" y="1738650"/>
            <a:ext cx="2344721" cy="307777"/>
          </a:xfrm>
          <a:prstGeom prst="rect">
            <a:avLst/>
          </a:prstGeom>
        </p:spPr>
        <p:txBody>
          <a:bodyPr wrap="square">
            <a:spAutoFit/>
          </a:bodyPr>
          <a:lstStyle/>
          <a:p>
            <a:r>
              <a:rPr lang="en-IN" sz="1400" b="1" dirty="0">
                <a:solidFill>
                  <a:schemeClr val="tx2"/>
                </a:solidFill>
              </a:rPr>
              <a:t>Participation Profile</a:t>
            </a:r>
          </a:p>
        </p:txBody>
      </p:sp>
      <p:sp>
        <p:nvSpPr>
          <p:cNvPr id="2" name="Rectangle 1"/>
          <p:cNvSpPr/>
          <p:nvPr/>
        </p:nvSpPr>
        <p:spPr>
          <a:xfrm>
            <a:off x="5765849" y="6519446"/>
            <a:ext cx="2108269" cy="338554"/>
          </a:xfrm>
          <a:prstGeom prst="rect">
            <a:avLst/>
          </a:prstGeom>
          <a:solidFill>
            <a:schemeClr val="accent6">
              <a:lumMod val="20000"/>
              <a:lumOff val="80000"/>
            </a:schemeClr>
          </a:solidFill>
        </p:spPr>
        <p:txBody>
          <a:bodyPr wrap="none">
            <a:spAutoFit/>
          </a:bodyPr>
          <a:lstStyle/>
          <a:p>
            <a:r>
              <a:rPr lang="en-IN" sz="1600" dirty="0">
                <a:latin typeface="Calibri" panose="020F0502020204030204" pitchFamily="34" charset="0"/>
                <a:cs typeface="Calibri" panose="020F0502020204030204" pitchFamily="34" charset="0"/>
              </a:rPr>
              <a:t>URL:  </a:t>
            </a:r>
            <a:r>
              <a:rPr lang="en-IN" sz="1600" dirty="0">
                <a:latin typeface="Calibri" panose="020F0502020204030204" pitchFamily="34" charset="0"/>
                <a:cs typeface="Calibri" panose="020F0502020204030204" pitchFamily="34" charset="0"/>
                <a:hlinkClick r:id="rId6"/>
              </a:rPr>
              <a:t>www.cssteap.org</a:t>
            </a:r>
            <a:endParaRPr lang="en-IN"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67067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759818" y="474431"/>
            <a:ext cx="5943600" cy="533400"/>
          </a:xfrm>
        </p:spPr>
        <p:txBody>
          <a:bodyPr/>
          <a:lstStyle/>
          <a:p>
            <a:r>
              <a:rPr lang="en-IN" sz="3200" b="1" dirty="0">
                <a:latin typeface="Calibri" panose="020F0502020204030204" pitchFamily="34" charset="0"/>
                <a:cs typeface="Calibri" panose="020F0502020204030204" pitchFamily="34" charset="0"/>
              </a:rPr>
              <a:t>CB-37: Coordinated CB for SDGs</a:t>
            </a:r>
          </a:p>
        </p:txBody>
      </p:sp>
      <p:sp>
        <p:nvSpPr>
          <p:cNvPr id="2" name="Rectangle 1"/>
          <p:cNvSpPr/>
          <p:nvPr/>
        </p:nvSpPr>
        <p:spPr>
          <a:xfrm>
            <a:off x="617483" y="1225952"/>
            <a:ext cx="7772400" cy="3046988"/>
          </a:xfrm>
          <a:prstGeom prst="rect">
            <a:avLst/>
          </a:prstGeom>
        </p:spPr>
        <p:txBody>
          <a:bodyPr wrap="square">
            <a:spAutoFit/>
          </a:bodyPr>
          <a:lstStyle/>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Develop a white paper that discusses approaches to Identify of support from </a:t>
            </a:r>
          </a:p>
          <a:p>
            <a:pPr marL="742950" marR="0" lvl="1" indent="-285750">
              <a:spcBef>
                <a:spcPts val="0"/>
              </a:spcBef>
              <a:spcAft>
                <a:spcPts val="0"/>
              </a:spcAft>
              <a:buFont typeface="Courier New" panose="02070309020205020404" pitchFamily="49" charset="0"/>
              <a:buChar char="o"/>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Space agencies with presence in developing regions, and </a:t>
            </a:r>
          </a:p>
          <a:p>
            <a:pPr marL="742950" marR="0" lvl="1" indent="-285750">
              <a:spcBef>
                <a:spcPts val="0"/>
              </a:spcBef>
              <a:spcAft>
                <a:spcPts val="0"/>
              </a:spcAft>
              <a:buFont typeface="Courier New" panose="02070309020205020404" pitchFamily="49" charset="0"/>
              <a:buChar char="o"/>
              <a:tabLst>
                <a:tab pos="9144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International organizations (e.g. UNOOSA, UNESCAP, GEO, CGMS, WMO…) </a:t>
            </a:r>
          </a:p>
          <a:p>
            <a:pPr marL="0" marR="0">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to provide hands on training to use EO data for SDG reporting and to engage in other CEOS </a:t>
            </a:r>
            <a:r>
              <a:rPr lang="en-US" sz="2400" dirty="0" err="1">
                <a:latin typeface="Calibri" panose="020F0502020204030204" pitchFamily="34" charset="0"/>
                <a:ea typeface="Calibri" panose="020F0502020204030204" pitchFamily="34" charset="0"/>
                <a:cs typeface="Times New Roman" panose="02020603050405020304" pitchFamily="18" charset="0"/>
              </a:rPr>
              <a:t>WGCapD</a:t>
            </a:r>
            <a:r>
              <a:rPr lang="en-US" sz="2400" dirty="0">
                <a:latin typeface="Calibri" panose="020F0502020204030204" pitchFamily="34" charset="0"/>
                <a:ea typeface="Calibri" panose="020F0502020204030204" pitchFamily="34" charset="0"/>
                <a:cs typeface="Times New Roman" panose="02020603050405020304" pitchFamily="18" charset="0"/>
              </a:rPr>
              <a:t> activities.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17483" y="4504199"/>
            <a:ext cx="7620000" cy="1723549"/>
          </a:xfrm>
          <a:prstGeom prst="rect">
            <a:avLst/>
          </a:prstGeom>
          <a:solidFill>
            <a:schemeClr val="bg2"/>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0" marR="0">
              <a:spcBef>
                <a:spcPts val="0"/>
              </a:spcBef>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Deliverable lead:</a:t>
            </a:r>
            <a:r>
              <a:rPr lang="en-US" sz="2400" dirty="0">
                <a:latin typeface="Calibri" panose="020F0502020204030204" pitchFamily="34" charset="0"/>
                <a:ea typeface="Calibri" panose="020F0502020204030204" pitchFamily="34" charset="0"/>
                <a:cs typeface="Times New Roman" panose="02020603050405020304" pitchFamily="18" charset="0"/>
              </a:rPr>
              <a:t> Senthil Kumar, CSSTEAP</a:t>
            </a:r>
          </a:p>
          <a:p>
            <a:pPr algn="l" rtl="0">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Co-leads:</a:t>
            </a:r>
            <a:r>
              <a:rPr lang="en-US" sz="2400" dirty="0">
                <a:latin typeface="Calibri" panose="020F0502020204030204" pitchFamily="34" charset="0"/>
                <a:ea typeface="Calibri" panose="020F0502020204030204" pitchFamily="34" charset="0"/>
                <a:cs typeface="Times New Roman" panose="02020603050405020304" pitchFamily="18" charset="0"/>
              </a:rPr>
              <a:t> Sergio Camacho, CRECTEALC, Nancy </a:t>
            </a:r>
            <a:r>
              <a:rPr lang="en-US" sz="2400" dirty="0" err="1">
                <a:latin typeface="Calibri" panose="020F0502020204030204" pitchFamily="34" charset="0"/>
                <a:ea typeface="Calibri" panose="020F0502020204030204" pitchFamily="34" charset="0"/>
                <a:cs typeface="Times New Roman" panose="02020603050405020304" pitchFamily="18" charset="0"/>
              </a:rPr>
              <a:t>Searby</a:t>
            </a:r>
            <a:r>
              <a:rPr lang="en-US" sz="2400" dirty="0">
                <a:latin typeface="Calibri" panose="020F0502020204030204" pitchFamily="34" charset="0"/>
                <a:ea typeface="Calibri" panose="020F0502020204030204" pitchFamily="34" charset="0"/>
                <a:cs typeface="Times New Roman" panose="02020603050405020304" pitchFamily="18" charset="0"/>
              </a:rPr>
              <a:t>, NASA, </a:t>
            </a:r>
            <a:r>
              <a:rPr lang="en-US" sz="2400" dirty="0" err="1">
                <a:latin typeface="Calibri" panose="020F0502020204030204" pitchFamily="34" charset="0"/>
                <a:ea typeface="Calibri" panose="020F0502020204030204" pitchFamily="34" charset="0"/>
                <a:cs typeface="Times New Roman" panose="02020603050405020304" pitchFamily="18" charset="0"/>
              </a:rPr>
              <a:t>Hilcea</a:t>
            </a:r>
            <a:r>
              <a:rPr lang="en-US" sz="2400" dirty="0">
                <a:latin typeface="Calibri" panose="020F0502020204030204" pitchFamily="34" charset="0"/>
                <a:ea typeface="Calibri" panose="020F0502020204030204" pitchFamily="34" charset="0"/>
                <a:cs typeface="Times New Roman" panose="02020603050405020304" pitchFamily="18" charset="0"/>
              </a:rPr>
              <a:t> Ferreira, INPE</a:t>
            </a:r>
          </a:p>
          <a:p>
            <a:pPr algn="l" rtl="0">
              <a:spcAft>
                <a:spcPts val="600"/>
              </a:spcAft>
            </a:pPr>
            <a:r>
              <a:rPr lang="en-IN" sz="2400" b="1" dirty="0">
                <a:latin typeface="Calibri" panose="020F0502020204030204" pitchFamily="34" charset="0"/>
                <a:cs typeface="Calibri" panose="020F0502020204030204" pitchFamily="34" charset="0"/>
              </a:rPr>
              <a:t>Status</a:t>
            </a:r>
            <a:r>
              <a:rPr lang="en-IN" sz="2400" dirty="0">
                <a:latin typeface="Calibri" panose="020F0502020204030204" pitchFamily="34" charset="0"/>
                <a:cs typeface="Calibri" panose="020F0502020204030204" pitchFamily="34" charset="0"/>
              </a:rPr>
              <a:t>: a draft version is under review.</a:t>
            </a:r>
            <a:endParaRPr lang="en-IN" sz="2400" b="1" dirty="0">
              <a:latin typeface="Calibri" panose="020F0502020204030204" pitchFamily="34" charset="0"/>
              <a:cs typeface="Calibri" panose="020F0502020204030204" pitchFamily="34" charset="0"/>
            </a:endParaRPr>
          </a:p>
        </p:txBody>
      </p:sp>
      <p:sp>
        <p:nvSpPr>
          <p:cNvPr id="6"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8" name="Slide Number Placeholder 7"/>
          <p:cNvSpPr>
            <a:spLocks noGrp="1"/>
          </p:cNvSpPr>
          <p:nvPr>
            <p:ph type="sldNum" sz="quarter" idx="2"/>
          </p:nvPr>
        </p:nvSpPr>
        <p:spPr/>
        <p:txBody>
          <a:bodyPr/>
          <a:lstStyle/>
          <a:p>
            <a:pPr lvl="0"/>
            <a:fld id="{86CB4B4D-7CA3-9044-876B-883B54F8677D}" type="slidenum">
              <a:rPr lang="en-US" smtClean="0"/>
              <a:t>6</a:t>
            </a:fld>
            <a:endParaRPr lang="en-US"/>
          </a:p>
        </p:txBody>
      </p:sp>
    </p:spTree>
    <p:extLst>
      <p:ext uri="{BB962C8B-B14F-4D97-AF65-F5344CB8AC3E}">
        <p14:creationId xmlns:p14="http://schemas.microsoft.com/office/powerpoint/2010/main" val="15980764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7166169" y="1685007"/>
            <a:ext cx="1901631" cy="5013550"/>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4" name="Rounded Rectangle 23"/>
          <p:cNvSpPr/>
          <p:nvPr/>
        </p:nvSpPr>
        <p:spPr>
          <a:xfrm>
            <a:off x="4937039" y="1677939"/>
            <a:ext cx="1705873" cy="5007555"/>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5" name="Rounded Rectangle 14"/>
          <p:cNvSpPr/>
          <p:nvPr/>
        </p:nvSpPr>
        <p:spPr>
          <a:xfrm>
            <a:off x="2567290" y="1627003"/>
            <a:ext cx="1795579" cy="5071554"/>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 name="Content Placeholder 2"/>
          <p:cNvSpPr>
            <a:spLocks noGrp="1"/>
          </p:cNvSpPr>
          <p:nvPr>
            <p:ph sz="quarter" idx="11"/>
          </p:nvPr>
        </p:nvSpPr>
        <p:spPr>
          <a:xfrm>
            <a:off x="2042692" y="409353"/>
            <a:ext cx="5943600" cy="533400"/>
          </a:xfrm>
        </p:spPr>
        <p:txBody>
          <a:bodyPr/>
          <a:lstStyle/>
          <a:p>
            <a:r>
              <a:rPr lang="en-IN" sz="4000" b="1" dirty="0">
                <a:latin typeface="Calibri" panose="020F0502020204030204" pitchFamily="34" charset="0"/>
                <a:cs typeface="Calibri" panose="020F0502020204030204" pitchFamily="34" charset="0"/>
              </a:rPr>
              <a:t>CCB: A Framework </a:t>
            </a:r>
          </a:p>
        </p:txBody>
      </p:sp>
      <p:sp>
        <p:nvSpPr>
          <p:cNvPr id="6" name="Rounded Rectangle 5"/>
          <p:cNvSpPr/>
          <p:nvPr/>
        </p:nvSpPr>
        <p:spPr>
          <a:xfrm>
            <a:off x="269733" y="1627003"/>
            <a:ext cx="1751694" cy="5043202"/>
          </a:xfrm>
          <a:prstGeom prst="roundRect">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9" name="TextBox 8"/>
          <p:cNvSpPr txBox="1"/>
          <p:nvPr/>
        </p:nvSpPr>
        <p:spPr>
          <a:xfrm>
            <a:off x="269733" y="1722482"/>
            <a:ext cx="1691309" cy="16250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1600" b="1" i="1" u="none" strike="noStrike" cap="none" spc="0" normalizeH="0" baseline="0" dirty="0">
                <a:ln>
                  <a:noFill/>
                </a:ln>
                <a:solidFill>
                  <a:srgbClr val="002569"/>
                </a:solidFill>
                <a:effectLst/>
                <a:uFillTx/>
                <a:latin typeface="+mn-lt"/>
              </a:rPr>
              <a:t>Global </a:t>
            </a:r>
          </a:p>
          <a:p>
            <a:pPr marL="0" marR="0" indent="0" algn="ctr" defTabSz="457200" rtl="0" fontAlgn="auto" latinLnBrk="1" hangingPunct="0">
              <a:lnSpc>
                <a:spcPct val="100000"/>
              </a:lnSpc>
              <a:spcBef>
                <a:spcPts val="0"/>
              </a:spcBef>
              <a:spcAft>
                <a:spcPts val="0"/>
              </a:spcAft>
              <a:buClrTx/>
              <a:buSzTx/>
              <a:buFontTx/>
              <a:buNone/>
              <a:tabLst/>
            </a:pPr>
            <a:r>
              <a:rPr lang="en-US" sz="1600" b="1" i="1" dirty="0">
                <a:latin typeface="+mn-lt"/>
              </a:rPr>
              <a:t>Organisations</a:t>
            </a:r>
            <a:endParaRPr kumimoji="0" lang="en-US" sz="1600" b="1" i="1" u="none" strike="noStrike" cap="none" spc="0" normalizeH="0" baseline="0" dirty="0">
              <a:ln>
                <a:noFill/>
              </a:ln>
              <a:solidFill>
                <a:srgbClr val="002569"/>
              </a:solidFill>
              <a:effectLst/>
              <a:uFillTx/>
              <a:latin typeface="+mn-lt"/>
            </a:endParaRPr>
          </a:p>
          <a:p>
            <a:pPr marL="0" marR="0" indent="0" algn="ctr"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569"/>
                </a:solidFill>
                <a:effectLst/>
                <a:uFillTx/>
                <a:latin typeface="+mn-lt"/>
              </a:rPr>
              <a:t>UNOOSA, </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UNESCAP,  </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CEOS, GEO, </a:t>
            </a:r>
          </a:p>
          <a:p>
            <a:pPr algn="ctr" rtl="0" latinLnBrk="1" hangingPunct="0">
              <a:lnSpc>
                <a:spcPct val="80000"/>
              </a:lnSpc>
            </a:pPr>
            <a:r>
              <a:rPr lang="en-US" sz="1400" dirty="0">
                <a:latin typeface="+mn-lt"/>
              </a:rPr>
              <a:t>CGMS, </a:t>
            </a:r>
            <a:r>
              <a:rPr lang="en-US" sz="1600" dirty="0"/>
              <a:t>WMO, </a:t>
            </a:r>
          </a:p>
          <a:p>
            <a:pPr algn="ctr" rtl="0" latinLnBrk="1" hangingPunct="0">
              <a:lnSpc>
                <a:spcPct val="80000"/>
              </a:lnSpc>
            </a:pPr>
            <a:r>
              <a:rPr lang="en-US" sz="1600" dirty="0">
                <a:latin typeface="+mn-lt"/>
              </a:rPr>
              <a:t>…</a:t>
            </a:r>
            <a:endParaRPr kumimoji="0" lang="en-US" sz="1600" b="0" i="0" u="none" strike="noStrike" cap="none" spc="0" normalizeH="0" baseline="0" dirty="0">
              <a:ln>
                <a:noFill/>
              </a:ln>
              <a:solidFill>
                <a:srgbClr val="002569"/>
              </a:solidFill>
              <a:effectLst/>
              <a:uFillTx/>
              <a:latin typeface="+mn-lt"/>
            </a:endParaRPr>
          </a:p>
        </p:txBody>
      </p:sp>
      <p:sp>
        <p:nvSpPr>
          <p:cNvPr id="12" name="TextBox 11"/>
          <p:cNvSpPr txBox="1"/>
          <p:nvPr/>
        </p:nvSpPr>
        <p:spPr>
          <a:xfrm>
            <a:off x="376653" y="3313112"/>
            <a:ext cx="1464362" cy="19389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600" b="1" i="1" dirty="0">
                <a:latin typeface="+mn-lt"/>
              </a:rPr>
              <a:t>Regional </a:t>
            </a:r>
          </a:p>
          <a:p>
            <a:pPr marL="0" marR="0" indent="0" algn="ctr" defTabSz="457200" rtl="0" fontAlgn="auto" latinLnBrk="1" hangingPunct="0">
              <a:lnSpc>
                <a:spcPct val="100000"/>
              </a:lnSpc>
              <a:spcBef>
                <a:spcPts val="0"/>
              </a:spcBef>
              <a:spcAft>
                <a:spcPts val="0"/>
              </a:spcAft>
              <a:buClrTx/>
              <a:buSzTx/>
              <a:buFontTx/>
              <a:buNone/>
              <a:tabLst/>
            </a:pPr>
            <a:r>
              <a:rPr lang="en-US" sz="1600" b="1" i="1" dirty="0">
                <a:latin typeface="+mn-lt"/>
              </a:rPr>
              <a:t>Partners</a:t>
            </a:r>
            <a:r>
              <a:rPr kumimoji="0" lang="en-US" sz="1600" b="0" i="1" u="none" strike="noStrike" cap="none" spc="0" normalizeH="0" baseline="0" dirty="0">
                <a:ln>
                  <a:noFill/>
                </a:ln>
                <a:solidFill>
                  <a:srgbClr val="002569"/>
                </a:solidFill>
                <a:effectLst/>
                <a:uFillTx/>
                <a:latin typeface="+mn-lt"/>
              </a:rPr>
              <a:t>:</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e.g. AOGEOSS, </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APRSAF,</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ASEAN, </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APSCO, </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Space agencies. </a:t>
            </a:r>
          </a:p>
          <a:p>
            <a:pPr marL="0" marR="0" indent="0" algn="ctr" defTabSz="457200" rtl="0" fontAlgn="auto" latinLnBrk="1" hangingPunct="0">
              <a:lnSpc>
                <a:spcPct val="100000"/>
              </a:lnSpc>
              <a:spcBef>
                <a:spcPts val="0"/>
              </a:spcBef>
              <a:spcAft>
                <a:spcPts val="0"/>
              </a:spcAft>
              <a:buClrTx/>
              <a:buSzTx/>
              <a:buFontTx/>
              <a:buNone/>
              <a:tabLst/>
            </a:pPr>
            <a:r>
              <a:rPr lang="en-US" sz="1400" dirty="0">
                <a:latin typeface="+mn-lt"/>
              </a:rPr>
              <a:t>INGOs</a:t>
            </a:r>
            <a:r>
              <a:rPr lang="en-US" sz="1600" dirty="0">
                <a:latin typeface="+mn-lt"/>
              </a:rPr>
              <a:t> …</a:t>
            </a:r>
            <a:endParaRPr kumimoji="0" lang="en-US" sz="1600" b="0" i="0" u="none" strike="noStrike" cap="none" spc="0" normalizeH="0" baseline="0" dirty="0">
              <a:ln>
                <a:noFill/>
              </a:ln>
              <a:solidFill>
                <a:srgbClr val="002569"/>
              </a:solidFill>
              <a:effectLst/>
              <a:uFillTx/>
              <a:latin typeface="+mn-lt"/>
            </a:endParaRPr>
          </a:p>
        </p:txBody>
      </p:sp>
      <p:graphicFrame>
        <p:nvGraphicFramePr>
          <p:cNvPr id="13" name="Diagram 12"/>
          <p:cNvGraphicFramePr/>
          <p:nvPr>
            <p:extLst>
              <p:ext uri="{D42A27DB-BD31-4B8C-83A1-F6EECF244321}">
                <p14:modId xmlns:p14="http://schemas.microsoft.com/office/powerpoint/2010/main" val="4136436969"/>
              </p:ext>
            </p:extLst>
          </p:nvPr>
        </p:nvGraphicFramePr>
        <p:xfrm>
          <a:off x="867985" y="1884557"/>
          <a:ext cx="5029200" cy="4520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2278317591"/>
              </p:ext>
            </p:extLst>
          </p:nvPr>
        </p:nvGraphicFramePr>
        <p:xfrm>
          <a:off x="4800600" y="2057400"/>
          <a:ext cx="2057400" cy="31189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7" name="Diagram 16"/>
          <p:cNvGraphicFramePr/>
          <p:nvPr>
            <p:extLst>
              <p:ext uri="{D42A27DB-BD31-4B8C-83A1-F6EECF244321}">
                <p14:modId xmlns:p14="http://schemas.microsoft.com/office/powerpoint/2010/main" val="2869914758"/>
              </p:ext>
            </p:extLst>
          </p:nvPr>
        </p:nvGraphicFramePr>
        <p:xfrm>
          <a:off x="6880049" y="1811735"/>
          <a:ext cx="2514600" cy="47779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8" name="TextBox 17"/>
          <p:cNvSpPr txBox="1"/>
          <p:nvPr/>
        </p:nvSpPr>
        <p:spPr>
          <a:xfrm>
            <a:off x="401915" y="5260616"/>
            <a:ext cx="1398104" cy="132343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lang="en-US" sz="1600" b="1" i="1" dirty="0">
                <a:latin typeface="+mn-lt"/>
              </a:rPr>
              <a:t>Professional Societies:</a:t>
            </a:r>
          </a:p>
          <a:p>
            <a:pPr marL="0" marR="0" indent="0" algn="ctr" defTabSz="457200" rtl="0" fontAlgn="auto" latinLnBrk="1" hangingPunct="0">
              <a:lnSpc>
                <a:spcPct val="100000"/>
              </a:lnSpc>
              <a:spcBef>
                <a:spcPts val="0"/>
              </a:spcBef>
              <a:spcAft>
                <a:spcPts val="0"/>
              </a:spcAft>
              <a:buClrTx/>
              <a:buSzTx/>
              <a:buFontTx/>
              <a:buNone/>
              <a:tabLst/>
            </a:pPr>
            <a:r>
              <a:rPr lang="en-US" sz="1600" dirty="0">
                <a:latin typeface="+mn-lt"/>
              </a:rPr>
              <a:t>National,</a:t>
            </a:r>
          </a:p>
          <a:p>
            <a:pPr marL="0" marR="0" indent="0" algn="ctr" defTabSz="4572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2569"/>
                </a:solidFill>
                <a:effectLst/>
                <a:uFillTx/>
                <a:latin typeface="+mn-lt"/>
              </a:rPr>
              <a:t>Regional,</a:t>
            </a:r>
          </a:p>
          <a:p>
            <a:pPr marL="0" marR="0" indent="0" algn="ctr" defTabSz="457200" rtl="0" fontAlgn="auto" latinLnBrk="1" hangingPunct="0">
              <a:lnSpc>
                <a:spcPct val="100000"/>
              </a:lnSpc>
              <a:spcBef>
                <a:spcPts val="0"/>
              </a:spcBef>
              <a:spcAft>
                <a:spcPts val="0"/>
              </a:spcAft>
              <a:buClrTx/>
              <a:buSzTx/>
              <a:buFontTx/>
              <a:buNone/>
              <a:tabLst/>
            </a:pPr>
            <a:r>
              <a:rPr lang="en-US" sz="1600" dirty="0">
                <a:latin typeface="+mn-lt"/>
              </a:rPr>
              <a:t>International</a:t>
            </a:r>
            <a:endParaRPr kumimoji="0" lang="en-US" sz="1600" b="0" i="0" u="none" strike="noStrike" cap="none" spc="0" normalizeH="0" baseline="0" dirty="0">
              <a:ln>
                <a:noFill/>
              </a:ln>
              <a:solidFill>
                <a:srgbClr val="002569"/>
              </a:solidFill>
              <a:effectLst/>
              <a:uFillTx/>
              <a:latin typeface="+mn-lt"/>
            </a:endParaRPr>
          </a:p>
        </p:txBody>
      </p:sp>
      <p:sp>
        <p:nvSpPr>
          <p:cNvPr id="19"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20" name="TextBox 19"/>
          <p:cNvSpPr txBox="1"/>
          <p:nvPr/>
        </p:nvSpPr>
        <p:spPr>
          <a:xfrm>
            <a:off x="2906472" y="1129249"/>
            <a:ext cx="148176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1" u="none" strike="noStrike" cap="none" spc="0" normalizeH="0" baseline="0" dirty="0">
                <a:ln>
                  <a:noFill/>
                </a:ln>
                <a:solidFill>
                  <a:schemeClr val="tx2"/>
                </a:solidFill>
                <a:effectLst/>
                <a:uFillTx/>
                <a:latin typeface="Times New Roman" panose="02020603050405020304" pitchFamily="18" charset="0"/>
                <a:cs typeface="Times New Roman" panose="02020603050405020304" pitchFamily="18" charset="0"/>
              </a:rPr>
              <a:t>planning</a:t>
            </a:r>
          </a:p>
        </p:txBody>
      </p:sp>
      <p:sp>
        <p:nvSpPr>
          <p:cNvPr id="21" name="TextBox 20"/>
          <p:cNvSpPr txBox="1"/>
          <p:nvPr/>
        </p:nvSpPr>
        <p:spPr>
          <a:xfrm>
            <a:off x="5088420" y="1129249"/>
            <a:ext cx="148176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1" u="none" strike="noStrike" cap="none" spc="0" normalizeH="0" baseline="0" dirty="0">
                <a:ln>
                  <a:noFill/>
                </a:ln>
                <a:solidFill>
                  <a:schemeClr val="tx2"/>
                </a:solidFill>
                <a:effectLst/>
                <a:uFillTx/>
                <a:latin typeface="Times New Roman" panose="02020603050405020304" pitchFamily="18" charset="0"/>
                <a:cs typeface="Times New Roman" panose="02020603050405020304" pitchFamily="18" charset="0"/>
              </a:rPr>
              <a:t>executing</a:t>
            </a:r>
          </a:p>
        </p:txBody>
      </p:sp>
      <p:sp>
        <p:nvSpPr>
          <p:cNvPr id="22" name="TextBox 21"/>
          <p:cNvSpPr txBox="1"/>
          <p:nvPr/>
        </p:nvSpPr>
        <p:spPr>
          <a:xfrm>
            <a:off x="7376104" y="1149287"/>
            <a:ext cx="148176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1" i="1" u="none" strike="noStrike" cap="none" spc="0" normalizeH="0" baseline="0" dirty="0">
                <a:ln>
                  <a:noFill/>
                </a:ln>
                <a:solidFill>
                  <a:schemeClr val="tx2"/>
                </a:solidFill>
                <a:effectLst/>
                <a:uFillTx/>
                <a:latin typeface="Times New Roman" panose="02020603050405020304" pitchFamily="18" charset="0"/>
                <a:cs typeface="Times New Roman" panose="02020603050405020304" pitchFamily="18" charset="0"/>
              </a:rPr>
              <a:t>modes</a:t>
            </a:r>
          </a:p>
        </p:txBody>
      </p:sp>
      <p:sp>
        <p:nvSpPr>
          <p:cNvPr id="23" name="Right Arrow 22"/>
          <p:cNvSpPr/>
          <p:nvPr/>
        </p:nvSpPr>
        <p:spPr>
          <a:xfrm>
            <a:off x="1986169" y="3829744"/>
            <a:ext cx="567732" cy="452863"/>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grpSp>
        <p:nvGrpSpPr>
          <p:cNvPr id="25" name="Group 24"/>
          <p:cNvGrpSpPr/>
          <p:nvPr/>
        </p:nvGrpSpPr>
        <p:grpSpPr>
          <a:xfrm>
            <a:off x="5059713" y="5023118"/>
            <a:ext cx="1413000" cy="893731"/>
            <a:chOff x="274331" y="1861258"/>
            <a:chExt cx="1413000" cy="893731"/>
          </a:xfrm>
        </p:grpSpPr>
        <p:sp>
          <p:nvSpPr>
            <p:cNvPr id="26" name="Rectangle 25"/>
            <p:cNvSpPr/>
            <p:nvPr/>
          </p:nvSpPr>
          <p:spPr>
            <a:xfrm>
              <a:off x="274331" y="1861258"/>
              <a:ext cx="1413000" cy="893731"/>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274331" y="1861258"/>
              <a:ext cx="1413000" cy="8937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kern="1200" dirty="0"/>
                <a:t>Recognized CB Institutions</a:t>
              </a:r>
              <a:r>
                <a:rPr lang="en-US" kern="1200" baseline="0" dirty="0"/>
                <a:t>.</a:t>
              </a:r>
            </a:p>
          </p:txBody>
        </p:sp>
      </p:grpSp>
      <p:sp>
        <p:nvSpPr>
          <p:cNvPr id="33" name="Right Arrow 32"/>
          <p:cNvSpPr/>
          <p:nvPr/>
        </p:nvSpPr>
        <p:spPr>
          <a:xfrm>
            <a:off x="4374980" y="3835909"/>
            <a:ext cx="567732" cy="452863"/>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4" name="Right Arrow 33"/>
          <p:cNvSpPr/>
          <p:nvPr/>
        </p:nvSpPr>
        <p:spPr>
          <a:xfrm>
            <a:off x="6629400" y="3835909"/>
            <a:ext cx="567732" cy="452863"/>
          </a:xfrm>
          <a:prstGeom prst="rightArrow">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5" name="TextBox 34"/>
          <p:cNvSpPr txBox="1"/>
          <p:nvPr/>
        </p:nvSpPr>
        <p:spPr>
          <a:xfrm>
            <a:off x="266420" y="1146876"/>
            <a:ext cx="190136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1" u="none" strike="noStrike" cap="none" spc="0" normalizeH="0" baseline="0" dirty="0">
                <a:ln>
                  <a:noFill/>
                </a:ln>
                <a:solidFill>
                  <a:schemeClr val="tx2"/>
                </a:solidFill>
                <a:effectLst/>
                <a:uFillTx/>
                <a:latin typeface="Times New Roman" panose="02020603050405020304" pitchFamily="18" charset="0"/>
                <a:cs typeface="Times New Roman" panose="02020603050405020304" pitchFamily="18" charset="0"/>
              </a:rPr>
              <a:t>harmonizing</a:t>
            </a:r>
          </a:p>
        </p:txBody>
      </p:sp>
      <p:sp>
        <p:nvSpPr>
          <p:cNvPr id="2" name="TextBox 1"/>
          <p:cNvSpPr txBox="1"/>
          <p:nvPr/>
        </p:nvSpPr>
        <p:spPr>
          <a:xfrm>
            <a:off x="5656936" y="6040839"/>
            <a:ext cx="334585"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2569"/>
                </a:solidFill>
                <a:effectLst/>
                <a:uFillTx/>
                <a:sym typeface="Symbol" panose="05050102010706020507" pitchFamily="18" charset="2"/>
              </a:rPr>
              <a:t></a:t>
            </a:r>
            <a:endParaRPr kumimoji="0" lang="en-US" sz="2800" b="1" i="0" u="none" strike="noStrike" cap="none" spc="0" normalizeH="0" baseline="0" dirty="0">
              <a:ln>
                <a:noFill/>
              </a:ln>
              <a:solidFill>
                <a:srgbClr val="002569"/>
              </a:solidFill>
              <a:effectLst/>
              <a:uFillTx/>
            </a:endParaRPr>
          </a:p>
        </p:txBody>
      </p:sp>
      <p:sp>
        <p:nvSpPr>
          <p:cNvPr id="7" name="Slide Number Placeholder 6"/>
          <p:cNvSpPr>
            <a:spLocks noGrp="1"/>
          </p:cNvSpPr>
          <p:nvPr>
            <p:ph type="sldNum" sz="quarter" idx="2"/>
          </p:nvPr>
        </p:nvSpPr>
        <p:spPr/>
        <p:txBody>
          <a:bodyPr/>
          <a:lstStyle/>
          <a:p>
            <a:pPr lvl="0"/>
            <a:fld id="{86CB4B4D-7CA3-9044-876B-883B54F8677D}" type="slidenum">
              <a:rPr lang="en-US" smtClean="0"/>
              <a:t>7</a:t>
            </a:fld>
            <a:endParaRPr lang="en-US"/>
          </a:p>
        </p:txBody>
      </p:sp>
    </p:spTree>
    <p:extLst>
      <p:ext uri="{BB962C8B-B14F-4D97-AF65-F5344CB8AC3E}">
        <p14:creationId xmlns:p14="http://schemas.microsoft.com/office/powerpoint/2010/main" val="17297515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95400"/>
            <a:ext cx="8991600" cy="5486400"/>
          </a:xfrm>
        </p:spPr>
        <p:txBody>
          <a:bodyPr/>
          <a:lstStyle/>
          <a:p>
            <a:r>
              <a:rPr lang="en-GB" sz="2400" dirty="0">
                <a:latin typeface="Calibri"/>
                <a:cs typeface="Calibri"/>
              </a:rPr>
              <a:t>Reducing duplication of efforts</a:t>
            </a:r>
          </a:p>
          <a:p>
            <a:r>
              <a:rPr lang="en-GB" sz="2400" dirty="0">
                <a:latin typeface="Calibri"/>
                <a:cs typeface="Calibri"/>
              </a:rPr>
              <a:t>Energizing collective action between regional member countries, regional and Intl. institutions/organisations to implement SDGs</a:t>
            </a:r>
          </a:p>
          <a:p>
            <a:r>
              <a:rPr lang="en-GB" sz="2400" dirty="0">
                <a:latin typeface="Calibri"/>
                <a:cs typeface="Calibri"/>
              </a:rPr>
              <a:t>Assessing existing capacities in regions – experts, tools, data, ICT</a:t>
            </a:r>
          </a:p>
          <a:p>
            <a:r>
              <a:rPr lang="en-GB" sz="2400" dirty="0">
                <a:latin typeface="Calibri"/>
                <a:cs typeface="Calibri"/>
              </a:rPr>
              <a:t>Assessing finance resources – training, expert advice, infrastructure</a:t>
            </a:r>
          </a:p>
          <a:p>
            <a:r>
              <a:rPr lang="en-GB" sz="2400" dirty="0">
                <a:latin typeface="Calibri"/>
                <a:cs typeface="Calibri"/>
              </a:rPr>
              <a:t>Engaging youth thro’ societies to stimulate research</a:t>
            </a:r>
            <a:endParaRPr lang="en-US" sz="2400" dirty="0"/>
          </a:p>
          <a:p>
            <a:r>
              <a:rPr lang="en-US" sz="2400" dirty="0">
                <a:latin typeface="Calibri"/>
                <a:cs typeface="Calibri"/>
              </a:rPr>
              <a:t>Encouraging exchange of experts, professionals on region-specific case studies to support knowledge sharing</a:t>
            </a:r>
          </a:p>
          <a:p>
            <a:r>
              <a:rPr lang="en-US" sz="2400" dirty="0">
                <a:latin typeface="Calibri"/>
                <a:cs typeface="Calibri"/>
              </a:rPr>
              <a:t>Connecting intergovernmental mechanisms with global technical organisations,</a:t>
            </a:r>
          </a:p>
          <a:p>
            <a:r>
              <a:rPr lang="en-US" sz="2400" dirty="0">
                <a:latin typeface="Calibri"/>
                <a:cs typeface="Calibri"/>
              </a:rPr>
              <a:t>Collecting, sharing and promoting good practices and experience on space policies and legislation in regional cooperation, …</a:t>
            </a:r>
            <a:endParaRPr lang="en-GB" sz="2400" dirty="0">
              <a:latin typeface="Calibri"/>
              <a:cs typeface="Calibri"/>
            </a:endParaRPr>
          </a:p>
        </p:txBody>
      </p:sp>
      <p:sp>
        <p:nvSpPr>
          <p:cNvPr id="4"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6" name="Content Placeholder 2"/>
          <p:cNvSpPr>
            <a:spLocks noGrp="1"/>
          </p:cNvSpPr>
          <p:nvPr>
            <p:ph sz="quarter" idx="11"/>
          </p:nvPr>
        </p:nvSpPr>
        <p:spPr>
          <a:xfrm>
            <a:off x="1905000" y="500416"/>
            <a:ext cx="5943600" cy="533400"/>
          </a:xfrm>
        </p:spPr>
        <p:txBody>
          <a:bodyPr/>
          <a:lstStyle/>
          <a:p>
            <a:r>
              <a:rPr lang="en-IN" sz="3600" b="1" dirty="0">
                <a:latin typeface="Calibri" panose="020F0502020204030204" pitchFamily="34" charset="0"/>
                <a:cs typeface="Calibri" panose="020F0502020204030204" pitchFamily="34" charset="0"/>
              </a:rPr>
              <a:t>CCB: Anticipated Benefits</a:t>
            </a:r>
          </a:p>
        </p:txBody>
      </p:sp>
      <p:sp>
        <p:nvSpPr>
          <p:cNvPr id="7" name="Slide Number Placeholder 6"/>
          <p:cNvSpPr>
            <a:spLocks noGrp="1"/>
          </p:cNvSpPr>
          <p:nvPr>
            <p:ph type="sldNum" sz="quarter" idx="2"/>
          </p:nvPr>
        </p:nvSpPr>
        <p:spPr/>
        <p:txBody>
          <a:bodyPr/>
          <a:lstStyle/>
          <a:p>
            <a:pPr lvl="0"/>
            <a:fld id="{86CB4B4D-7CA3-9044-876B-883B54F8677D}" type="slidenum">
              <a:rPr lang="en-US" smtClean="0"/>
              <a:t>8</a:t>
            </a:fld>
            <a:endParaRPr lang="en-US"/>
          </a:p>
        </p:txBody>
      </p:sp>
    </p:spTree>
    <p:extLst>
      <p:ext uri="{BB962C8B-B14F-4D97-AF65-F5344CB8AC3E}">
        <p14:creationId xmlns:p14="http://schemas.microsoft.com/office/powerpoint/2010/main" val="2607539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
          <p:cNvSpPr/>
          <p:nvPr/>
        </p:nvSpPr>
        <p:spPr>
          <a:xfrm>
            <a:off x="1759818" y="19845"/>
            <a:ext cx="7053003"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defTabSz="914400">
              <a:defRPr>
                <a:solidFill>
                  <a:srgbClr val="000000"/>
                </a:solidFill>
              </a:defRPr>
            </a:pPr>
            <a:r>
              <a:rPr lang="en-US" sz="1400" dirty="0">
                <a:solidFill>
                  <a:srgbClr val="FFFFFF"/>
                </a:solidFill>
                <a:latin typeface="Proxima Nova Regular"/>
                <a:ea typeface="Proxima Nova Regular"/>
                <a:cs typeface="Proxima Nova Regular"/>
                <a:sym typeface="Proxima Nova Regular"/>
              </a:rPr>
              <a:t>WGCapD-8 Annual Meeting, IIRS, Dehradun, India, March 06</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 08</a:t>
            </a:r>
            <a:r>
              <a:rPr lang="en-US" sz="1400" baseline="30000" dirty="0">
                <a:solidFill>
                  <a:srgbClr val="FFFFFF"/>
                </a:solidFill>
                <a:latin typeface="Proxima Nova Regular"/>
                <a:ea typeface="Proxima Nova Regular"/>
                <a:cs typeface="Proxima Nova Regular"/>
                <a:sym typeface="Proxima Nova Regular"/>
              </a:rPr>
              <a:t>th</a:t>
            </a:r>
            <a:r>
              <a:rPr lang="en-US" sz="1400" dirty="0">
                <a:solidFill>
                  <a:srgbClr val="FFFFFF"/>
                </a:solidFill>
                <a:latin typeface="Proxima Nova Regular"/>
                <a:ea typeface="Proxima Nova Regular"/>
                <a:cs typeface="Proxima Nova Regular"/>
                <a:sym typeface="Proxima Nova Regular"/>
              </a:rPr>
              <a:t>, 2019</a:t>
            </a:r>
            <a:endParaRPr sz="1400" dirty="0">
              <a:solidFill>
                <a:srgbClr val="FFFFFF"/>
              </a:solidFill>
              <a:latin typeface="Proxima Nova Regular"/>
              <a:ea typeface="Proxima Nova Regular"/>
              <a:cs typeface="Proxima Nova Regular"/>
              <a:sym typeface="Proxima Nova Regular"/>
            </a:endParaRPr>
          </a:p>
        </p:txBody>
      </p:sp>
      <p:sp>
        <p:nvSpPr>
          <p:cNvPr id="6" name="Content Placeholder 2"/>
          <p:cNvSpPr>
            <a:spLocks noGrp="1"/>
          </p:cNvSpPr>
          <p:nvPr>
            <p:ph sz="quarter" idx="11"/>
          </p:nvPr>
        </p:nvSpPr>
        <p:spPr>
          <a:xfrm>
            <a:off x="1905000" y="500416"/>
            <a:ext cx="5943600" cy="533400"/>
          </a:xfrm>
        </p:spPr>
        <p:txBody>
          <a:bodyPr/>
          <a:lstStyle/>
          <a:p>
            <a:r>
              <a:rPr lang="en-IN" sz="3600" b="1" dirty="0">
                <a:latin typeface="Calibri" panose="020F0502020204030204" pitchFamily="34" charset="0"/>
                <a:cs typeface="Calibri" panose="020F0502020204030204" pitchFamily="34" charset="0"/>
              </a:rPr>
              <a:t>CCB: Webinar on SDG#6</a:t>
            </a:r>
          </a:p>
        </p:txBody>
      </p:sp>
      <p:graphicFrame>
        <p:nvGraphicFramePr>
          <p:cNvPr id="7" name="Table 6"/>
          <p:cNvGraphicFramePr>
            <a:graphicFrameLocks noGrp="1"/>
          </p:cNvGraphicFramePr>
          <p:nvPr>
            <p:extLst>
              <p:ext uri="{D42A27DB-BD31-4B8C-83A1-F6EECF244321}">
                <p14:modId xmlns:p14="http://schemas.microsoft.com/office/powerpoint/2010/main" val="4220521523"/>
              </p:ext>
            </p:extLst>
          </p:nvPr>
        </p:nvGraphicFramePr>
        <p:xfrm>
          <a:off x="31899" y="1219200"/>
          <a:ext cx="9067800" cy="5498086"/>
        </p:xfrm>
        <a:graphic>
          <a:graphicData uri="http://schemas.openxmlformats.org/drawingml/2006/table">
            <a:tbl>
              <a:tblPr firstRow="1" bandRow="1">
                <a:tableStyleId>{7E9639D4-E3E2-4D34-9284-5A2195B3D0D7}</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373216">
                <a:tc gridSpan="3">
                  <a:txBody>
                    <a:bodyPr/>
                    <a:lstStyle/>
                    <a:p>
                      <a:pPr marL="0" marR="0" lvl="0" indent="0" algn="ctr" defTabSz="457200" eaLnBrk="1" fontAlgn="auto" latinLnBrk="0" hangingPunct="1">
                        <a:lnSpc>
                          <a:spcPct val="100000"/>
                        </a:lnSpc>
                        <a:spcBef>
                          <a:spcPts val="600"/>
                        </a:spcBef>
                        <a:spcAft>
                          <a:spcPts val="0"/>
                        </a:spcAft>
                        <a:buClrTx/>
                        <a:buSzTx/>
                        <a:buFontTx/>
                        <a:buNone/>
                        <a:tabLst/>
                        <a:defRPr/>
                      </a:pPr>
                      <a:r>
                        <a:rPr lang="en-US" sz="1800" dirty="0"/>
                        <a:t>Curriculum Development for SDG 6: Clean water and sanitation </a:t>
                      </a:r>
                      <a:endParaRPr lang="en-US" sz="1800" i="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81250">
                <a:tc>
                  <a:txBody>
                    <a:bodyPr/>
                    <a:lstStyle/>
                    <a:p>
                      <a:pPr algn="ctr"/>
                      <a:r>
                        <a:rPr lang="en-US" sz="1600" b="1" i="0" dirty="0">
                          <a:solidFill>
                            <a:srgbClr val="0066FF"/>
                          </a:solidFill>
                          <a:latin typeface="Calibri" panose="020F0502020204030204" pitchFamily="34" charset="0"/>
                          <a:cs typeface="Calibri" panose="020F0502020204030204" pitchFamily="34" charset="0"/>
                        </a:rPr>
                        <a:t>Core</a:t>
                      </a:r>
                      <a:r>
                        <a:rPr lang="en-US" sz="1600" b="1" i="0" baseline="0" dirty="0">
                          <a:solidFill>
                            <a:srgbClr val="0066FF"/>
                          </a:solidFill>
                          <a:latin typeface="Calibri" panose="020F0502020204030204" pitchFamily="34" charset="0"/>
                          <a:cs typeface="Calibri" panose="020F0502020204030204" pitchFamily="34" charset="0"/>
                        </a:rPr>
                        <a:t> Technical </a:t>
                      </a:r>
                      <a:endParaRPr lang="en-US" sz="1600" b="1" i="0" dirty="0">
                        <a:solidFill>
                          <a:srgbClr val="0066FF"/>
                        </a:solidFill>
                        <a:latin typeface="Calibri" panose="020F0502020204030204" pitchFamily="34" charset="0"/>
                        <a:cs typeface="Calibri" panose="020F0502020204030204" pitchFamily="34" charset="0"/>
                      </a:endParaRPr>
                    </a:p>
                  </a:txBody>
                  <a:tcPr/>
                </a:tc>
                <a:tc>
                  <a:txBody>
                    <a:bodyPr/>
                    <a:lstStyle/>
                    <a:p>
                      <a:pPr algn="ctr"/>
                      <a:r>
                        <a:rPr lang="en-US" sz="1600" b="1" i="0" dirty="0">
                          <a:solidFill>
                            <a:srgbClr val="0066FF"/>
                          </a:solidFill>
                          <a:latin typeface="Calibri" panose="020F0502020204030204" pitchFamily="34" charset="0"/>
                          <a:cs typeface="Calibri" panose="020F0502020204030204" pitchFamily="34" charset="0"/>
                        </a:rPr>
                        <a:t>Research </a:t>
                      </a:r>
                      <a:r>
                        <a:rPr lang="en-US" sz="1600" b="1" i="0" baseline="0" dirty="0">
                          <a:solidFill>
                            <a:srgbClr val="0066FF"/>
                          </a:solidFill>
                          <a:latin typeface="Calibri" panose="020F0502020204030204" pitchFamily="34" charset="0"/>
                          <a:cs typeface="Calibri" panose="020F0502020204030204" pitchFamily="34" charset="0"/>
                        </a:rPr>
                        <a:t>&amp; Knowledge sharing </a:t>
                      </a:r>
                      <a:endParaRPr lang="en-US" sz="1600" b="1" i="0" dirty="0">
                        <a:solidFill>
                          <a:srgbClr val="0066FF"/>
                        </a:solidFill>
                        <a:latin typeface="Calibri" panose="020F0502020204030204" pitchFamily="34" charset="0"/>
                        <a:cs typeface="Calibri" panose="020F0502020204030204" pitchFamily="34" charset="0"/>
                      </a:endParaRPr>
                    </a:p>
                  </a:txBody>
                  <a:tcPr/>
                </a:tc>
                <a:tc>
                  <a:txBody>
                    <a:bodyPr/>
                    <a:lstStyle/>
                    <a:p>
                      <a:pPr algn="ctr"/>
                      <a:r>
                        <a:rPr lang="en-US" sz="1600" b="1" i="0" dirty="0">
                          <a:solidFill>
                            <a:srgbClr val="0066FF"/>
                          </a:solidFill>
                          <a:latin typeface="Calibri" panose="020F0502020204030204" pitchFamily="34" charset="0"/>
                          <a:cs typeface="Calibri" panose="020F0502020204030204" pitchFamily="34" charset="0"/>
                        </a:rPr>
                        <a:t>Inter-govt.al &amp; reg.</a:t>
                      </a:r>
                      <a:r>
                        <a:rPr lang="en-US" sz="1600" b="1" i="0" baseline="0" dirty="0">
                          <a:solidFill>
                            <a:srgbClr val="0066FF"/>
                          </a:solidFill>
                          <a:latin typeface="Calibri" panose="020F0502020204030204" pitchFamily="34" charset="0"/>
                          <a:cs typeface="Calibri" panose="020F0502020204030204" pitchFamily="34" charset="0"/>
                        </a:rPr>
                        <a:t> </a:t>
                      </a:r>
                      <a:r>
                        <a:rPr lang="en-US" sz="1600" b="1" i="0" dirty="0">
                          <a:solidFill>
                            <a:srgbClr val="0066FF"/>
                          </a:solidFill>
                          <a:latin typeface="Calibri" panose="020F0502020204030204" pitchFamily="34" charset="0"/>
                          <a:cs typeface="Calibri" panose="020F0502020204030204" pitchFamily="34" charset="0"/>
                        </a:rPr>
                        <a:t>practices</a:t>
                      </a:r>
                    </a:p>
                  </a:txBody>
                  <a:tcPr/>
                </a:tc>
                <a:extLst>
                  <a:ext uri="{0D108BD9-81ED-4DB2-BD59-A6C34878D82A}">
                    <a16:rowId xmlns:a16="http://schemas.microsoft.com/office/drawing/2014/main" val="10001"/>
                  </a:ext>
                </a:extLst>
              </a:tr>
              <a:tr h="330182">
                <a:tc gridSpan="3">
                  <a:txBody>
                    <a:bodyPr/>
                    <a:lstStyle/>
                    <a:p>
                      <a:pPr algn="ctr"/>
                      <a:r>
                        <a:rPr lang="en-US" sz="1600" b="1" i="1" dirty="0">
                          <a:latin typeface="Times New Roman" panose="02020603050405020304" pitchFamily="18" charset="0"/>
                          <a:cs typeface="Times New Roman" panose="02020603050405020304" pitchFamily="18" charset="0"/>
                        </a:rPr>
                        <a:t>Water Quality (Targets.</a:t>
                      </a:r>
                      <a:r>
                        <a:rPr lang="en-US" sz="1600" b="1" i="1" baseline="0" dirty="0">
                          <a:latin typeface="Times New Roman" panose="02020603050405020304" pitchFamily="18" charset="0"/>
                          <a:cs typeface="Times New Roman" panose="02020603050405020304" pitchFamily="18" charset="0"/>
                        </a:rPr>
                        <a:t> 6.1, 6.3)</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600"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6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957025">
                <a:tc>
                  <a:txBody>
                    <a:bodyPr/>
                    <a:lstStyle/>
                    <a:p>
                      <a:pPr marL="0" marR="0" lvl="0" indent="0" algn="l" defTabSz="457200" eaLnBrk="1" fontAlgn="auto" latinLnBrk="0" hangingPunct="1">
                        <a:lnSpc>
                          <a:spcPct val="100000"/>
                        </a:lnSpc>
                        <a:spcBef>
                          <a:spcPts val="600"/>
                        </a:spcBef>
                        <a:spcAft>
                          <a:spcPts val="0"/>
                        </a:spcAft>
                        <a:buClrTx/>
                        <a:buSzTx/>
                        <a:buFontTx/>
                        <a:buNone/>
                        <a:tabLst/>
                        <a:defRPr/>
                      </a:pPr>
                      <a:r>
                        <a:rPr lang="en-US" sz="1500" i="0" dirty="0">
                          <a:latin typeface="Times New Roman" panose="02020603050405020304" pitchFamily="18" charset="0"/>
                          <a:cs typeface="Times New Roman" panose="02020603050405020304" pitchFamily="18" charset="0"/>
                        </a:rPr>
                        <a:t>Develop</a:t>
                      </a:r>
                      <a:r>
                        <a:rPr lang="en-US" sz="1500" i="0" baseline="0" dirty="0">
                          <a:latin typeface="Times New Roman" panose="02020603050405020304" pitchFamily="18" charset="0"/>
                          <a:cs typeface="Times New Roman" panose="02020603050405020304" pitchFamily="18" charset="0"/>
                        </a:rPr>
                        <a:t> capacity for technical support on mapping water quality</a:t>
                      </a:r>
                      <a:endParaRPr lang="en-US" sz="1500" i="0" dirty="0">
                        <a:latin typeface="Times New Roman" panose="02020603050405020304" pitchFamily="18" charset="0"/>
                        <a:cs typeface="Times New Roman" panose="02020603050405020304" pitchFamily="18" charset="0"/>
                      </a:endParaRPr>
                    </a:p>
                  </a:txBody>
                  <a:tcPr/>
                </a:tc>
                <a:tc>
                  <a:txBody>
                    <a:bodyPr/>
                    <a:lstStyle/>
                    <a:p>
                      <a:pPr lvl="0" algn="l"/>
                      <a:r>
                        <a:rPr lang="en-US" sz="1500" i="0" dirty="0">
                          <a:latin typeface="Times New Roman" panose="02020603050405020304" pitchFamily="18" charset="0"/>
                          <a:cs typeface="Times New Roman" panose="02020603050405020304" pitchFamily="18" charset="0"/>
                        </a:rPr>
                        <a:t>Research techniques on the</a:t>
                      </a:r>
                      <a:r>
                        <a:rPr lang="en-US" sz="1500" i="0" baseline="0" dirty="0">
                          <a:latin typeface="Times New Roman" panose="02020603050405020304" pitchFamily="18" charset="0"/>
                          <a:cs typeface="Times New Roman" panose="02020603050405020304" pitchFamily="18" charset="0"/>
                        </a:rPr>
                        <a:t> applications of geospatial information for water recycling.</a:t>
                      </a:r>
                      <a:endParaRPr lang="en-US" sz="1500" i="0" dirty="0">
                        <a:latin typeface="Times New Roman" panose="02020603050405020304" pitchFamily="18" charset="0"/>
                        <a:cs typeface="Times New Roman" panose="02020603050405020304" pitchFamily="18" charset="0"/>
                      </a:endParaRPr>
                    </a:p>
                  </a:txBody>
                  <a:tcPr/>
                </a:tc>
                <a:tc>
                  <a:txBody>
                    <a:bodyPr/>
                    <a:lstStyle/>
                    <a:p>
                      <a:pPr algn="l"/>
                      <a:r>
                        <a:rPr lang="en-US" sz="1500" i="0" baseline="0" dirty="0">
                          <a:latin typeface="Times New Roman" panose="02020603050405020304" pitchFamily="18" charset="0"/>
                          <a:cs typeface="Times New Roman" panose="02020603050405020304" pitchFamily="18" charset="0"/>
                        </a:rPr>
                        <a:t>Exchange information and good practices to provide technical recommendations on methodologies for mapping water quality. </a:t>
                      </a:r>
                      <a:endParaRPr lang="en-US" sz="15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84980">
                <a:tc gridSpan="3">
                  <a:txBody>
                    <a:bodyPr/>
                    <a:lstStyle/>
                    <a:p>
                      <a:pPr algn="ctr"/>
                      <a:r>
                        <a:rPr lang="en-US" sz="1600" b="1" i="1" dirty="0">
                          <a:latin typeface="Times New Roman" panose="02020603050405020304" pitchFamily="18" charset="0"/>
                          <a:cs typeface="Times New Roman" panose="02020603050405020304" pitchFamily="18" charset="0"/>
                        </a:rPr>
                        <a:t>Water</a:t>
                      </a:r>
                      <a:r>
                        <a:rPr lang="en-US" sz="1600" b="1" i="1" baseline="0" dirty="0">
                          <a:latin typeface="Times New Roman" panose="02020603050405020304" pitchFamily="18" charset="0"/>
                          <a:cs typeface="Times New Roman" panose="02020603050405020304" pitchFamily="18" charset="0"/>
                        </a:rPr>
                        <a:t> Resources </a:t>
                      </a:r>
                      <a:r>
                        <a:rPr lang="en-US" sz="1600" b="1" i="1" dirty="0">
                          <a:latin typeface="Times New Roman" panose="02020603050405020304" pitchFamily="18" charset="0"/>
                          <a:cs typeface="Times New Roman" panose="02020603050405020304" pitchFamily="18" charset="0"/>
                        </a:rPr>
                        <a:t>Management (Targets.</a:t>
                      </a:r>
                      <a:r>
                        <a:rPr lang="en-US" sz="1600" b="1" i="1" baseline="0" dirty="0">
                          <a:latin typeface="Times New Roman" panose="02020603050405020304" pitchFamily="18" charset="0"/>
                          <a:cs typeface="Times New Roman" panose="02020603050405020304" pitchFamily="18" charset="0"/>
                        </a:rPr>
                        <a:t> 6.5, 6.6)</a:t>
                      </a:r>
                      <a:endParaRPr lang="en-US" sz="1600" b="1" i="1" dirty="0">
                        <a:latin typeface="Times New Roman" panose="02020603050405020304" pitchFamily="18" charset="0"/>
                        <a:cs typeface="Times New Roman" panose="02020603050405020304" pitchFamily="18" charset="0"/>
                      </a:endParaRPr>
                    </a:p>
                  </a:txBody>
                  <a:tcPr/>
                </a:tc>
                <a:tc hMerge="1">
                  <a:txBody>
                    <a:bodyPr/>
                    <a:lstStyle/>
                    <a:p>
                      <a:pPr algn="ctr"/>
                      <a:endParaRPr lang="en-US" sz="1800" i="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0004"/>
                  </a:ext>
                </a:extLst>
              </a:tr>
              <a:tr h="769958">
                <a:tc>
                  <a:txBody>
                    <a:bodyPr/>
                    <a:lstStyle/>
                    <a:p>
                      <a:pPr marL="0" indent="0" algn="l">
                        <a:buFont typeface="+mj-lt"/>
                        <a:buNone/>
                      </a:pPr>
                      <a:r>
                        <a:rPr lang="en-US" sz="1400" i="0" dirty="0">
                          <a:latin typeface="Times New Roman" panose="02020603050405020304" pitchFamily="18" charset="0"/>
                          <a:cs typeface="Times New Roman" panose="02020603050405020304" pitchFamily="18" charset="0"/>
                        </a:rPr>
                        <a:t>Develop</a:t>
                      </a:r>
                      <a:r>
                        <a:rPr lang="en-US" sz="1400" i="0" baseline="0" dirty="0">
                          <a:latin typeface="Times New Roman" panose="02020603050405020304" pitchFamily="18" charset="0"/>
                          <a:cs typeface="Times New Roman" panose="02020603050405020304" pitchFamily="18" charset="0"/>
                        </a:rPr>
                        <a:t> capacity for mapping and monitoring water resources, </a:t>
                      </a:r>
                    </a:p>
                    <a:p>
                      <a:pPr marL="0" indent="0" algn="l">
                        <a:buFont typeface="+mj-lt"/>
                        <a:buNone/>
                      </a:pPr>
                      <a:r>
                        <a:rPr lang="en-US" sz="1400" i="0" baseline="0" dirty="0">
                          <a:latin typeface="Times New Roman" panose="02020603050405020304" pitchFamily="18" charset="0"/>
                          <a:cs typeface="Times New Roman" panose="02020603050405020304" pitchFamily="18" charset="0"/>
                        </a:rPr>
                        <a:t>Provide technical support on integrating space applications with meteorological and ground based method to ensure sustainable water resources</a:t>
                      </a:r>
                    </a:p>
                    <a:p>
                      <a:pPr marL="0" indent="0" algn="l">
                        <a:buFont typeface="+mj-lt"/>
                        <a:buNone/>
                      </a:pPr>
                      <a:r>
                        <a:rPr lang="en-US" sz="1400" i="0" baseline="0" dirty="0">
                          <a:latin typeface="Times New Roman" panose="02020603050405020304" pitchFamily="18" charset="0"/>
                          <a:cs typeface="Times New Roman" panose="02020603050405020304" pitchFamily="18" charset="0"/>
                        </a:rPr>
                        <a:t>Provide support for combining space applications with other reliable data sources for sustainable water use planning at appropriate levels .</a:t>
                      </a:r>
                    </a:p>
                  </a:txBody>
                  <a:tcPr/>
                </a:tc>
                <a:tc>
                  <a:txBody>
                    <a:bodyPr/>
                    <a:lstStyle/>
                    <a:p>
                      <a:pPr algn="l"/>
                      <a:r>
                        <a:rPr lang="en-US" sz="1400" i="0" dirty="0">
                          <a:latin typeface="Times New Roman" panose="02020603050405020304" pitchFamily="18" charset="0"/>
                          <a:cs typeface="Times New Roman" panose="02020603050405020304" pitchFamily="18" charset="0"/>
                        </a:rPr>
                        <a:t>Research methods to better</a:t>
                      </a:r>
                      <a:r>
                        <a:rPr lang="en-US" sz="1400" i="0" baseline="0" dirty="0">
                          <a:latin typeface="Times New Roman" panose="02020603050405020304" pitchFamily="18" charset="0"/>
                          <a:cs typeface="Times New Roman" panose="02020603050405020304" pitchFamily="18" charset="0"/>
                        </a:rPr>
                        <a:t> understand how space and geo-informatics applications can support estimation on water resources</a:t>
                      </a:r>
                    </a:p>
                    <a:p>
                      <a:pPr algn="l"/>
                      <a:r>
                        <a:rPr lang="en-US" sz="1400" i="0" baseline="0" dirty="0">
                          <a:latin typeface="Times New Roman" panose="02020603050405020304" pitchFamily="18" charset="0"/>
                          <a:cs typeface="Times New Roman" panose="02020603050405020304" pitchFamily="18" charset="0"/>
                        </a:rPr>
                        <a:t>Share knowledge for identifying hotspots for water demand in urban, rural, industrial and agricultural systems</a:t>
                      </a:r>
                    </a:p>
                    <a:p>
                      <a:pPr algn="l"/>
                      <a:r>
                        <a:rPr lang="en-US" sz="1400" i="0" baseline="0" dirty="0">
                          <a:latin typeface="Times New Roman" panose="02020603050405020304" pitchFamily="18" charset="0"/>
                          <a:cs typeface="Times New Roman" panose="02020603050405020304" pitchFamily="18" charset="0"/>
                        </a:rPr>
                        <a:t>Identifying areas for water harvesting structures and watershed ecosystem restoration. </a:t>
                      </a:r>
                      <a:endParaRPr lang="en-US" sz="1400" i="0" dirty="0">
                        <a:latin typeface="Times New Roman" panose="02020603050405020304" pitchFamily="18" charset="0"/>
                        <a:cs typeface="Times New Roman" panose="02020603050405020304" pitchFamily="18" charset="0"/>
                      </a:endParaRPr>
                    </a:p>
                  </a:txBody>
                  <a:tcPr/>
                </a:tc>
                <a:tc>
                  <a:txBody>
                    <a:bodyPr/>
                    <a:lstStyle/>
                    <a:p>
                      <a:pPr algn="l"/>
                      <a:r>
                        <a:rPr lang="en-US" sz="1400" i="0" dirty="0">
                          <a:latin typeface="Times New Roman" panose="02020603050405020304" pitchFamily="18" charset="0"/>
                          <a:cs typeface="Times New Roman" panose="02020603050405020304" pitchFamily="18" charset="0"/>
                        </a:rPr>
                        <a:t>Contribution to national efforts in the use of EO applications for the developments of  river basin WR</a:t>
                      </a:r>
                      <a:r>
                        <a:rPr lang="en-US" sz="1400" i="0" baseline="0" dirty="0">
                          <a:latin typeface="Times New Roman" panose="02020603050405020304" pitchFamily="18" charset="0"/>
                          <a:cs typeface="Times New Roman" panose="02020603050405020304" pitchFamily="18" charset="0"/>
                        </a:rPr>
                        <a:t> plans and regional cooperation.</a:t>
                      </a:r>
                    </a:p>
                    <a:p>
                      <a:pPr algn="l"/>
                      <a:r>
                        <a:rPr lang="en-US" sz="1400" i="0" baseline="0" dirty="0">
                          <a:latin typeface="Times New Roman" panose="02020603050405020304" pitchFamily="18" charset="0"/>
                          <a:cs typeface="Times New Roman" panose="02020603050405020304" pitchFamily="18" charset="0"/>
                        </a:rPr>
                        <a:t>Support mechanism for inter-governmental discussions and facilitate to safe and affordable drinking water target by 2030, through space based solutions and tools.</a:t>
                      </a:r>
                    </a:p>
                    <a:p>
                      <a:pPr algn="l"/>
                      <a:r>
                        <a:rPr lang="en-US" sz="1400" i="0" baseline="0" dirty="0">
                          <a:latin typeface="Times New Roman" panose="02020603050405020304" pitchFamily="18" charset="0"/>
                          <a:cs typeface="Times New Roman" panose="02020603050405020304" pitchFamily="18" charset="0"/>
                        </a:rPr>
                        <a:t>Working with existing mechanisms &amp; international/regional organisations, to provide satellite data and information to support sustainable water use. </a:t>
                      </a:r>
                      <a:endParaRPr lang="en-US" sz="1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2"/>
          </p:nvPr>
        </p:nvSpPr>
        <p:spPr/>
        <p:txBody>
          <a:bodyPr/>
          <a:lstStyle/>
          <a:p>
            <a:pPr lvl="0"/>
            <a:fld id="{86CB4B4D-7CA3-9044-876B-883B54F8677D}" type="slidenum">
              <a:rPr lang="en-US" smtClean="0"/>
              <a:t>9</a:t>
            </a:fld>
            <a:endParaRPr lang="en-US"/>
          </a:p>
        </p:txBody>
      </p:sp>
    </p:spTree>
    <p:extLst>
      <p:ext uri="{BB962C8B-B14F-4D97-AF65-F5344CB8AC3E}">
        <p14:creationId xmlns:p14="http://schemas.microsoft.com/office/powerpoint/2010/main" val="4279780434"/>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9977</TotalTime>
  <Words>1856</Words>
  <Application>Microsoft Office PowerPoint</Application>
  <PresentationFormat>On-screen Show (4:3)</PresentationFormat>
  <Paragraphs>245</Paragraphs>
  <Slides>13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Bold</vt:lpstr>
      <vt:lpstr>Avenir Roman</vt:lpstr>
      <vt:lpstr>Calibri</vt:lpstr>
      <vt:lpstr>Courier New</vt:lpstr>
      <vt:lpstr>Droid Serif</vt:lpstr>
      <vt:lpstr>Proxima Nova Regular</vt:lpstr>
      <vt:lpstr>Symbol</vt:lpstr>
      <vt:lpstr>Times New Roman</vt:lpstr>
      <vt:lpstr>Wingdings</vt:lpstr>
      <vt:lpstr>Default</vt:lpstr>
      <vt:lpstr>Capacity Building Support to  Asia-Pacific and UN-SDGs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Lauren CG</cp:lastModifiedBy>
  <cp:revision>106</cp:revision>
  <dcterms:modified xsi:type="dcterms:W3CDTF">2019-03-06T01:55:16Z</dcterms:modified>
</cp:coreProperties>
</file>