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4"/>
  </p:notesMasterIdLst>
  <p:sldIdLst>
    <p:sldId id="256" r:id="rId2"/>
    <p:sldId id="262" r:id="rId3"/>
    <p:sldId id="261" r:id="rId4"/>
    <p:sldId id="263" r:id="rId5"/>
    <p:sldId id="265" r:id="rId6"/>
    <p:sldId id="271" r:id="rId7"/>
    <p:sldId id="270" r:id="rId8"/>
    <p:sldId id="264" r:id="rId9"/>
    <p:sldId id="266" r:id="rId10"/>
    <p:sldId id="267" r:id="rId11"/>
    <p:sldId id="268" r:id="rId12"/>
    <p:sldId id="269" r:id="rId13"/>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2383" autoAdjust="0"/>
  </p:normalViewPr>
  <p:slideViewPr>
    <p:cSldViewPr>
      <p:cViewPr varScale="1">
        <p:scale>
          <a:sx n="66" d="100"/>
          <a:sy n="66" d="100"/>
        </p:scale>
        <p:origin x="90" y="8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 should we default to the title listed on the agenda, i.e. “</a:t>
            </a:r>
            <a:r>
              <a:rPr lang="en-US" sz="2400" b="0" i="0" u="none" strike="noStrike" baseline="0" dirty="0">
                <a:latin typeface="+mn-lt"/>
                <a:ea typeface="+mn-ea"/>
                <a:cs typeface="+mn-cs"/>
                <a:sym typeface="Avenir Roman"/>
              </a:rPr>
              <a:t>CB Support to AmeriGEO Week in Peru</a:t>
            </a:r>
            <a:r>
              <a:rPr lang="en-US" dirty="0"/>
              <a:t>”?</a:t>
            </a:r>
          </a:p>
        </p:txBody>
      </p:sp>
    </p:spTree>
    <p:extLst>
      <p:ext uri="{BB962C8B-B14F-4D97-AF65-F5344CB8AC3E}">
        <p14:creationId xmlns:p14="http://schemas.microsoft.com/office/powerpoint/2010/main" val="449032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projects are running from 2018 to 2020 and all have both research and capacity building component.</a:t>
            </a:r>
          </a:p>
        </p:txBody>
      </p:sp>
    </p:spTree>
    <p:extLst>
      <p:ext uri="{BB962C8B-B14F-4D97-AF65-F5344CB8AC3E}">
        <p14:creationId xmlns:p14="http://schemas.microsoft.com/office/powerpoint/2010/main" val="261605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Reports from the trainings at the past 3 AmeriGEO week symposia are all on the CEOS WGCapD webpage, and at each of the symposia, trainings were done in conjunction with the WGCapD.</a:t>
            </a:r>
          </a:p>
        </p:txBody>
      </p:sp>
    </p:spTree>
    <p:extLst>
      <p:ext uri="{BB962C8B-B14F-4D97-AF65-F5344CB8AC3E}">
        <p14:creationId xmlns:p14="http://schemas.microsoft.com/office/powerpoint/2010/main" val="61547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statistics on how many training sessions were held and how many people attended the last 2 AmeriGEO Week Symposia, in Costa Rica and in Brazil.</a:t>
            </a:r>
          </a:p>
        </p:txBody>
      </p:sp>
    </p:spTree>
    <p:extLst>
      <p:ext uri="{BB962C8B-B14F-4D97-AF65-F5344CB8AC3E}">
        <p14:creationId xmlns:p14="http://schemas.microsoft.com/office/powerpoint/2010/main" val="3288910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standpoint of AmeriGEO, there are 2 kinds of modalities of ARSET courses: general ARSET courses, and ARSET courses focused on AmeriGEO.</a:t>
            </a:r>
          </a:p>
        </p:txBody>
      </p:sp>
    </p:spTree>
    <p:extLst>
      <p:ext uri="{BB962C8B-B14F-4D97-AF65-F5344CB8AC3E}">
        <p14:creationId xmlns:p14="http://schemas.microsoft.com/office/powerpoint/2010/main" val="3759928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Proxima Nova Regular"/>
              </a:defRPr>
            </a:lvl1pPr>
          </a:lstStyle>
          <a:p>
            <a:pPr lvl="0"/>
            <a:r>
              <a:rPr lang="en-US" dirty="0"/>
              <a:t>Title Goes Here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457200" y="1676400"/>
            <a:ext cx="83058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lgn="ctr">
              <a:defRPr sz="1800" b="0">
                <a:solidFill>
                  <a:srgbClr val="000000"/>
                </a:solidFill>
              </a:defRPr>
            </a:pPr>
            <a:r>
              <a:rPr lang="en-US" sz="4200" b="1" dirty="0">
                <a:solidFill>
                  <a:srgbClr val="FFFFFF"/>
                </a:solidFill>
              </a:rPr>
              <a:t>The AmeriGEO initiative</a:t>
            </a:r>
            <a:endParaRPr sz="4200" b="1" dirty="0">
              <a:solidFill>
                <a:srgbClr val="FFFFFF"/>
              </a:solidFill>
            </a:endParaRPr>
          </a:p>
        </p:txBody>
      </p:sp>
      <p:sp>
        <p:nvSpPr>
          <p:cNvPr id="11" name="Shape 11"/>
          <p:cNvSpPr/>
          <p:nvPr/>
        </p:nvSpPr>
        <p:spPr>
          <a:xfrm>
            <a:off x="287867" y="3200400"/>
            <a:ext cx="6629400" cy="3200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defTabSz="914400">
              <a:defRPr>
                <a:solidFill>
                  <a:srgbClr val="000000"/>
                </a:solidFill>
              </a:defRPr>
            </a:pPr>
            <a:r>
              <a:rPr lang="en-US" dirty="0">
                <a:solidFill>
                  <a:srgbClr val="FFFFFF"/>
                </a:solidFill>
                <a:latin typeface="Arial Bold"/>
                <a:ea typeface="Arial Bold"/>
                <a:cs typeface="Arial Bold"/>
                <a:sym typeface="Arial Bold"/>
              </a:rPr>
              <a:t>Betzy Hernandez Sandoval / NASA</a:t>
            </a:r>
          </a:p>
          <a:p>
            <a:pPr lvl="0" defTabSz="914400">
              <a:defRPr>
                <a:solidFill>
                  <a:srgbClr val="000000"/>
                </a:solidFill>
              </a:defRPr>
            </a:pPr>
            <a:r>
              <a:rPr lang="en-US" i="1" dirty="0">
                <a:solidFill>
                  <a:srgbClr val="FFFFFF"/>
                </a:solidFill>
                <a:latin typeface="Arial Bold"/>
                <a:ea typeface="Arial Bold"/>
                <a:cs typeface="Arial Bold"/>
                <a:sym typeface="Arial Bold"/>
              </a:rPr>
              <a:t>on behalf of the AmeriGEO Coordination Working Group</a:t>
            </a:r>
            <a:endParaRPr i="1" dirty="0">
              <a:solidFill>
                <a:srgbClr val="FFFFFF"/>
              </a:solidFill>
              <a:latin typeface="Arial Bold"/>
              <a:ea typeface="Arial Bold"/>
              <a:cs typeface="Arial Bold"/>
              <a:sym typeface="Arial Bold"/>
            </a:endParaRPr>
          </a:p>
          <a:p>
            <a:pPr lvl="0" defTabSz="914400">
              <a:defRPr>
                <a:solidFill>
                  <a:srgbClr val="000000"/>
                </a:solidFill>
              </a:defRPr>
            </a:pPr>
            <a:endParaRPr lang="en-US" dirty="0">
              <a:solidFill>
                <a:srgbClr val="FFFFFF"/>
              </a:solidFill>
              <a:latin typeface="Arial Bold"/>
              <a:ea typeface="Arial Bold"/>
              <a:cs typeface="Arial Bold"/>
              <a:sym typeface="Arial Bold"/>
            </a:endParaRPr>
          </a:p>
          <a:p>
            <a:pPr lvl="0" defTabSz="914400">
              <a:defRPr>
                <a:solidFill>
                  <a:srgbClr val="000000"/>
                </a:solidFill>
              </a:defRPr>
            </a:pPr>
            <a:r>
              <a:rPr lang="en-US" dirty="0">
                <a:solidFill>
                  <a:srgbClr val="FFFFFF"/>
                </a:solidFill>
                <a:latin typeface="Arial Bold"/>
                <a:ea typeface="Arial Bold"/>
                <a:cs typeface="Arial Bold"/>
                <a:sym typeface="Arial Bold"/>
              </a:rPr>
              <a:t>CEOS WGCapD-8 Annual Meeting </a:t>
            </a:r>
          </a:p>
          <a:p>
            <a:pPr lvl="0" defTabSz="914400">
              <a:defRPr>
                <a:solidFill>
                  <a:srgbClr val="000000"/>
                </a:solidFill>
              </a:defRPr>
            </a:pPr>
            <a:r>
              <a:rPr dirty="0">
                <a:solidFill>
                  <a:srgbClr val="FFFFFF"/>
                </a:solidFill>
                <a:latin typeface="Arial Bold"/>
                <a:ea typeface="Arial Bold"/>
                <a:cs typeface="Arial Bold"/>
                <a:sym typeface="Arial Bold"/>
              </a:rPr>
              <a:t>Agenda Item #</a:t>
            </a:r>
            <a:r>
              <a:rPr lang="en-US" dirty="0">
                <a:solidFill>
                  <a:srgbClr val="FFFFFF"/>
                </a:solidFill>
                <a:latin typeface="Arial Bold"/>
                <a:ea typeface="Arial Bold"/>
                <a:cs typeface="Arial Bold"/>
                <a:sym typeface="Arial Bold"/>
              </a:rPr>
              <a:t> 22</a:t>
            </a:r>
            <a:endParaRPr dirty="0">
              <a:solidFill>
                <a:srgbClr val="FFFFFF"/>
              </a:solidFill>
              <a:latin typeface="Arial Bold"/>
              <a:ea typeface="Arial Bold"/>
              <a:cs typeface="Arial Bold"/>
              <a:sym typeface="Arial Bold"/>
            </a:endParaRPr>
          </a:p>
          <a:p>
            <a:pPr lvl="0" defTabSz="914400">
              <a:defRPr>
                <a:solidFill>
                  <a:srgbClr val="000000"/>
                </a:solidFill>
              </a:defRPr>
            </a:pPr>
            <a:r>
              <a:rPr lang="en-US" dirty="0">
                <a:solidFill>
                  <a:srgbClr val="FFFFFF"/>
                </a:solidFill>
                <a:latin typeface="Arial Bold"/>
                <a:ea typeface="Arial Bold"/>
                <a:cs typeface="Arial Bold"/>
                <a:sym typeface="Arial Bold"/>
              </a:rPr>
              <a:t>Working Group on Capacity Building</a:t>
            </a:r>
          </a:p>
          <a:p>
            <a:pPr lvl="0" defTabSz="914400">
              <a:defRPr>
                <a:solidFill>
                  <a:srgbClr val="000000"/>
                </a:solidFill>
              </a:defRPr>
            </a:pPr>
            <a:r>
              <a:rPr lang="en-US" dirty="0">
                <a:solidFill>
                  <a:srgbClr val="FFFFFF"/>
                </a:solidFill>
                <a:latin typeface="Arial Bold"/>
                <a:ea typeface="Arial Bold"/>
                <a:cs typeface="Arial Bold"/>
                <a:sym typeface="Arial Bold"/>
              </a:rPr>
              <a:t>&amp; Data Democracy (WGCapD)</a:t>
            </a:r>
            <a:endParaRPr dirty="0">
              <a:solidFill>
                <a:srgbClr val="FFFFFF"/>
              </a:solidFill>
              <a:latin typeface="Arial Bold"/>
              <a:ea typeface="Arial Bold"/>
              <a:cs typeface="Arial Bold"/>
              <a:sym typeface="Arial Bold"/>
            </a:endParaRPr>
          </a:p>
          <a:p>
            <a:pPr lvl="0" defTabSz="914400">
              <a:defRPr>
                <a:solidFill>
                  <a:srgbClr val="000000"/>
                </a:solidFill>
              </a:defRPr>
            </a:pPr>
            <a:r>
              <a:rPr lang="en-US" dirty="0">
                <a:solidFill>
                  <a:srgbClr val="FFFFFF"/>
                </a:solidFill>
                <a:latin typeface="Arial Bold"/>
                <a:ea typeface="Arial Bold"/>
                <a:cs typeface="Arial Bold"/>
                <a:sym typeface="Arial Bold"/>
              </a:rPr>
              <a:t>Indian Institute of Remote Sensing</a:t>
            </a:r>
          </a:p>
          <a:p>
            <a:pPr lvl="0" defTabSz="914400">
              <a:defRPr>
                <a:solidFill>
                  <a:srgbClr val="000000"/>
                </a:solidFill>
              </a:defRPr>
            </a:pPr>
            <a:r>
              <a:rPr lang="en-US" dirty="0">
                <a:solidFill>
                  <a:srgbClr val="FFFFFF"/>
                </a:solidFill>
                <a:latin typeface="Arial Bold"/>
                <a:ea typeface="Arial Bold"/>
                <a:cs typeface="Arial Bold"/>
                <a:sym typeface="Arial Bold"/>
              </a:rPr>
              <a:t>Indian Space Research Organisation</a:t>
            </a:r>
          </a:p>
          <a:p>
            <a:pPr lvl="0" defTabSz="914400">
              <a:defRPr>
                <a:solidFill>
                  <a:srgbClr val="000000"/>
                </a:solidFill>
              </a:defRPr>
            </a:pPr>
            <a:r>
              <a:rPr lang="en-US" dirty="0">
                <a:solidFill>
                  <a:srgbClr val="FFFFFF"/>
                </a:solidFill>
                <a:latin typeface="Arial Bold"/>
                <a:ea typeface="Arial Bold"/>
                <a:cs typeface="Arial Bold"/>
                <a:sym typeface="Arial Bold"/>
              </a:rPr>
              <a:t>Dehradun, India</a:t>
            </a:r>
          </a:p>
          <a:p>
            <a:pPr lvl="0" defTabSz="914400">
              <a:defRPr>
                <a:solidFill>
                  <a:srgbClr val="000000"/>
                </a:solidFill>
              </a:defRPr>
            </a:pPr>
            <a:r>
              <a:rPr lang="en-US" dirty="0">
                <a:solidFill>
                  <a:srgbClr val="FFFFFF"/>
                </a:solidFill>
                <a:latin typeface="Arial Bold"/>
                <a:ea typeface="Arial Bold"/>
                <a:cs typeface="Arial Bold"/>
                <a:sym typeface="Arial Bold"/>
              </a:rPr>
              <a:t>March 06</a:t>
            </a:r>
            <a:r>
              <a:rPr lang="en-US" baseline="30000" dirty="0">
                <a:solidFill>
                  <a:srgbClr val="FFFFFF"/>
                </a:solidFill>
                <a:latin typeface="Arial Bold"/>
                <a:ea typeface="Arial Bold"/>
                <a:cs typeface="Arial Bold"/>
                <a:sym typeface="Arial Bold"/>
              </a:rPr>
              <a:t>th</a:t>
            </a:r>
            <a:r>
              <a:rPr lang="en-US" dirty="0">
                <a:solidFill>
                  <a:srgbClr val="FFFFFF"/>
                </a:solidFill>
                <a:latin typeface="Arial Bold"/>
                <a:ea typeface="Arial Bold"/>
                <a:cs typeface="Arial Bold"/>
                <a:sym typeface="Arial Bold"/>
              </a:rPr>
              <a:t> – 08</a:t>
            </a:r>
            <a:r>
              <a:rPr lang="en-US" baseline="30000" dirty="0">
                <a:solidFill>
                  <a:srgbClr val="FFFFFF"/>
                </a:solidFill>
                <a:latin typeface="Arial Bold"/>
                <a:ea typeface="Arial Bold"/>
                <a:cs typeface="Arial Bold"/>
                <a:sym typeface="Arial Bold"/>
              </a:rPr>
              <a:t>th</a:t>
            </a:r>
            <a:r>
              <a:rPr lang="en-US" dirty="0">
                <a:solidFill>
                  <a:srgbClr val="FFFFFF"/>
                </a:solidFill>
                <a:latin typeface="Arial Bold"/>
                <a:ea typeface="Arial Bold"/>
                <a:cs typeface="Arial Bold"/>
                <a:sym typeface="Arial Bold"/>
              </a:rPr>
              <a:t>, 2019</a:t>
            </a:r>
            <a:endParaRPr dirty="0">
              <a:solidFill>
                <a:srgbClr val="FFFFFF"/>
              </a:solidFill>
              <a:latin typeface="Arial Bold"/>
              <a:ea typeface="Arial Bold"/>
              <a:cs typeface="Arial Bold"/>
              <a:sym typeface="Arial Bold"/>
            </a:endParaRPr>
          </a:p>
        </p:txBody>
      </p:sp>
      <p:pic>
        <p:nvPicPr>
          <p:cNvPr id="12" name="ceos_logo.png"/>
          <p:cNvPicPr/>
          <p:nvPr/>
        </p:nvPicPr>
        <p:blipFill>
          <a:blip r:embed="rId3">
            <a:extLst/>
          </a:blip>
          <a:stretch>
            <a:fillRect/>
          </a:stretch>
        </p:blipFill>
        <p:spPr>
          <a:xfrm>
            <a:off x="304800" y="152400"/>
            <a:ext cx="2507906" cy="993132"/>
          </a:xfrm>
          <a:prstGeom prst="rect">
            <a:avLst/>
          </a:prstGeom>
          <a:ln w="12700">
            <a:miter lim="400000"/>
          </a:ln>
        </p:spPr>
      </p:pic>
      <p:sp>
        <p:nvSpPr>
          <p:cNvPr id="5" name="Shape 10"/>
          <p:cNvSpPr txBox="1">
            <a:spLocks/>
          </p:cNvSpPr>
          <p:nvPr/>
        </p:nvSpPr>
        <p:spPr>
          <a:xfrm>
            <a:off x="304800" y="1181629"/>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rPr>
              <a:t>Committee on Earth Observation Satellites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C4FD0-F890-4307-A6D7-992BEC475753}"/>
              </a:ext>
            </a:extLst>
          </p:cNvPr>
          <p:cNvSpPr>
            <a:spLocks noGrp="1"/>
          </p:cNvSpPr>
          <p:nvPr>
            <p:ph sz="quarter" idx="11"/>
          </p:nvPr>
        </p:nvSpPr>
        <p:spPr/>
        <p:txBody>
          <a:bodyPr/>
          <a:lstStyle/>
          <a:p>
            <a:r>
              <a:rPr lang="en-US" dirty="0"/>
              <a:t>AmeriGEO links w/ CEOS WGCapD</a:t>
            </a:r>
          </a:p>
        </p:txBody>
      </p:sp>
      <p:pic>
        <p:nvPicPr>
          <p:cNvPr id="5" name="Picture 4">
            <a:extLst>
              <a:ext uri="{FF2B5EF4-FFF2-40B4-BE49-F238E27FC236}">
                <a16:creationId xmlns:a16="http://schemas.microsoft.com/office/drawing/2014/main" id="{979C3800-F83D-4B1A-B1B3-5BA3A9EE7263}"/>
              </a:ext>
            </a:extLst>
          </p:cNvPr>
          <p:cNvPicPr>
            <a:picLocks noChangeAspect="1"/>
          </p:cNvPicPr>
          <p:nvPr/>
        </p:nvPicPr>
        <p:blipFill>
          <a:blip r:embed="rId3"/>
          <a:stretch>
            <a:fillRect/>
          </a:stretch>
        </p:blipFill>
        <p:spPr>
          <a:xfrm>
            <a:off x="4896237" y="1372740"/>
            <a:ext cx="3866763" cy="525666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237C53C-58B5-4578-9FB0-0E25641EE497}"/>
              </a:ext>
            </a:extLst>
          </p:cNvPr>
          <p:cNvPicPr>
            <a:picLocks noChangeAspect="1"/>
          </p:cNvPicPr>
          <p:nvPr/>
        </p:nvPicPr>
        <p:blipFill>
          <a:blip r:embed="rId4"/>
          <a:stretch>
            <a:fillRect/>
          </a:stretch>
        </p:blipFill>
        <p:spPr>
          <a:xfrm>
            <a:off x="228602" y="1372739"/>
            <a:ext cx="4037267" cy="5256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477336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C4FD0-F890-4307-A6D7-992BEC475753}"/>
              </a:ext>
            </a:extLst>
          </p:cNvPr>
          <p:cNvSpPr>
            <a:spLocks noGrp="1"/>
          </p:cNvSpPr>
          <p:nvPr>
            <p:ph sz="quarter" idx="11"/>
          </p:nvPr>
        </p:nvSpPr>
        <p:spPr/>
        <p:txBody>
          <a:bodyPr/>
          <a:lstStyle/>
          <a:p>
            <a:r>
              <a:rPr lang="en-US" dirty="0"/>
              <a:t>AmeriGEO links w/ CEOS WGCapD</a:t>
            </a:r>
          </a:p>
        </p:txBody>
      </p:sp>
      <p:pic>
        <p:nvPicPr>
          <p:cNvPr id="5" name="Picture 4">
            <a:extLst>
              <a:ext uri="{FF2B5EF4-FFF2-40B4-BE49-F238E27FC236}">
                <a16:creationId xmlns:a16="http://schemas.microsoft.com/office/drawing/2014/main" id="{542914D1-BE28-497E-A36E-D68CB677CC1F}"/>
              </a:ext>
            </a:extLst>
          </p:cNvPr>
          <p:cNvPicPr>
            <a:picLocks noChangeAspect="1"/>
          </p:cNvPicPr>
          <p:nvPr/>
        </p:nvPicPr>
        <p:blipFill>
          <a:blip r:embed="rId3"/>
          <a:stretch>
            <a:fillRect/>
          </a:stretch>
        </p:blipFill>
        <p:spPr>
          <a:xfrm>
            <a:off x="4705350" y="1219200"/>
            <a:ext cx="4329609" cy="41148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1F9EB3D-18C6-4584-9717-A073F1BF8075}"/>
              </a:ext>
            </a:extLst>
          </p:cNvPr>
          <p:cNvPicPr>
            <a:picLocks noChangeAspect="1"/>
          </p:cNvPicPr>
          <p:nvPr/>
        </p:nvPicPr>
        <p:blipFill>
          <a:blip r:embed="rId4"/>
          <a:stretch>
            <a:fillRect/>
          </a:stretch>
        </p:blipFill>
        <p:spPr>
          <a:xfrm>
            <a:off x="67745" y="1219200"/>
            <a:ext cx="4400151" cy="441959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396CFEC-6D85-4D30-A30E-D7ED42FC3471}"/>
              </a:ext>
            </a:extLst>
          </p:cNvPr>
          <p:cNvSpPr txBox="1"/>
          <p:nvPr/>
        </p:nvSpPr>
        <p:spPr>
          <a:xfrm>
            <a:off x="4705349" y="5715000"/>
            <a:ext cx="4275855"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tx1"/>
                </a:solidFill>
                <a:uFillTx/>
              </a:rPr>
              <a:t>-A number of DEVELOP projects seeking to help co-develop tools for stakeholders in the Americas</a:t>
            </a:r>
          </a:p>
        </p:txBody>
      </p:sp>
      <p:sp>
        <p:nvSpPr>
          <p:cNvPr id="9" name="TextBox 8">
            <a:extLst>
              <a:ext uri="{FF2B5EF4-FFF2-40B4-BE49-F238E27FC236}">
                <a16:creationId xmlns:a16="http://schemas.microsoft.com/office/drawing/2014/main" id="{7D93A5FA-309B-4BAB-AAA5-52FE06DBB666}"/>
              </a:ext>
            </a:extLst>
          </p:cNvPr>
          <p:cNvSpPr txBox="1"/>
          <p:nvPr/>
        </p:nvSpPr>
        <p:spPr>
          <a:xfrm>
            <a:off x="67744" y="5638800"/>
            <a:ext cx="4370907" cy="1200329"/>
          </a:xfrm>
          <a:prstGeom prst="rect">
            <a:avLst/>
          </a:prstGeom>
          <a:noFill/>
        </p:spPr>
        <p:txBody>
          <a:bodyPr wrap="square" rtlCol="0">
            <a:spAutoFit/>
          </a:bodyPr>
          <a:lstStyle/>
          <a:p>
            <a:pPr algn="l" defTabSz="914400" rtl="0">
              <a:buClr>
                <a:srgbClr val="000000"/>
              </a:buClr>
              <a:buFont typeface="Arial"/>
              <a:buNone/>
            </a:pPr>
            <a:r>
              <a:rPr lang="en-US" dirty="0">
                <a:solidFill>
                  <a:srgbClr val="000000"/>
                </a:solidFill>
                <a:latin typeface="Arial"/>
                <a:cs typeface="Arial"/>
                <a:sym typeface="Arial"/>
              </a:rPr>
              <a:t>-Bilingual webinars w/ participants in the Americas</a:t>
            </a:r>
          </a:p>
          <a:p>
            <a:pPr algn="l" defTabSz="914400" rtl="0">
              <a:buClr>
                <a:srgbClr val="000000"/>
              </a:buClr>
              <a:buFont typeface="Arial"/>
              <a:buNone/>
            </a:pPr>
            <a:r>
              <a:rPr lang="en-US" dirty="0">
                <a:solidFill>
                  <a:srgbClr val="000000"/>
                </a:solidFill>
                <a:latin typeface="Arial"/>
                <a:cs typeface="Arial"/>
                <a:sym typeface="Arial"/>
              </a:rPr>
              <a:t>-Webinars focused on AmeriGEO projects (e.g. EO4IM webinar series)</a:t>
            </a:r>
          </a:p>
        </p:txBody>
      </p:sp>
    </p:spTree>
    <p:extLst>
      <p:ext uri="{BB962C8B-B14F-4D97-AF65-F5344CB8AC3E}">
        <p14:creationId xmlns:p14="http://schemas.microsoft.com/office/powerpoint/2010/main" val="121707150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C4FD0-F890-4307-A6D7-992BEC475753}"/>
              </a:ext>
            </a:extLst>
          </p:cNvPr>
          <p:cNvSpPr>
            <a:spLocks noGrp="1"/>
          </p:cNvSpPr>
          <p:nvPr>
            <p:ph sz="quarter" idx="11"/>
          </p:nvPr>
        </p:nvSpPr>
        <p:spPr/>
        <p:txBody>
          <a:bodyPr/>
          <a:lstStyle/>
          <a:p>
            <a:r>
              <a:rPr lang="en-US" dirty="0"/>
              <a:t>AmeriGEO links w/ CEOS WGCapD</a:t>
            </a:r>
          </a:p>
        </p:txBody>
      </p:sp>
      <p:sp>
        <p:nvSpPr>
          <p:cNvPr id="5" name="Content Placeholder 1">
            <a:extLst>
              <a:ext uri="{FF2B5EF4-FFF2-40B4-BE49-F238E27FC236}">
                <a16:creationId xmlns:a16="http://schemas.microsoft.com/office/drawing/2014/main" id="{88694F49-4A6C-4DB6-9A56-690A7982C1D7}"/>
              </a:ext>
            </a:extLst>
          </p:cNvPr>
          <p:cNvSpPr>
            <a:spLocks noGrp="1"/>
          </p:cNvSpPr>
          <p:nvPr>
            <p:ph sz="quarter" idx="10"/>
          </p:nvPr>
        </p:nvSpPr>
        <p:spPr>
          <a:xfrm>
            <a:off x="361950" y="1466849"/>
            <a:ext cx="4057650" cy="5229225"/>
          </a:xfrm>
        </p:spPr>
        <p:txBody>
          <a:bodyPr/>
          <a:lstStyle/>
          <a:p>
            <a:pPr marL="0" indent="0">
              <a:buNone/>
            </a:pPr>
            <a:r>
              <a:rPr lang="en-US" sz="2400" dirty="0">
                <a:solidFill>
                  <a:schemeClr val="tx1"/>
                </a:solidFill>
              </a:rPr>
              <a:t>2019 planned activities:</a:t>
            </a:r>
          </a:p>
          <a:p>
            <a:pPr marL="0" indent="0">
              <a:buNone/>
            </a:pPr>
            <a:endParaRPr lang="en-US" sz="2400" dirty="0">
              <a:solidFill>
                <a:schemeClr val="tx1"/>
              </a:solidFill>
            </a:endParaRPr>
          </a:p>
          <a:p>
            <a:pPr>
              <a:buFont typeface="Courier New" panose="02070309020205020404" pitchFamily="49" charset="0"/>
              <a:buChar char="o"/>
            </a:pPr>
            <a:r>
              <a:rPr lang="en-US" sz="2400" dirty="0">
                <a:solidFill>
                  <a:schemeClr val="tx1"/>
                </a:solidFill>
              </a:rPr>
              <a:t>Training calendar</a:t>
            </a:r>
          </a:p>
          <a:p>
            <a:pPr>
              <a:buFont typeface="Courier New" panose="02070309020205020404" pitchFamily="49" charset="0"/>
              <a:buChar char="o"/>
            </a:pPr>
            <a:r>
              <a:rPr lang="en-US" sz="2400" dirty="0">
                <a:solidFill>
                  <a:schemeClr val="tx1"/>
                </a:solidFill>
              </a:rPr>
              <a:t>Database of training materials, reports from previous workshops</a:t>
            </a:r>
          </a:p>
          <a:p>
            <a:pPr>
              <a:buFont typeface="Courier New" panose="02070309020205020404" pitchFamily="49" charset="0"/>
              <a:buChar char="o"/>
            </a:pPr>
            <a:r>
              <a:rPr lang="en-US" sz="2400" dirty="0">
                <a:solidFill>
                  <a:schemeClr val="tx1"/>
                </a:solidFill>
              </a:rPr>
              <a:t>Surveys to better understand priorities and gaps</a:t>
            </a:r>
          </a:p>
        </p:txBody>
      </p:sp>
      <p:sp>
        <p:nvSpPr>
          <p:cNvPr id="6" name="Content Placeholder 1">
            <a:extLst>
              <a:ext uri="{FF2B5EF4-FFF2-40B4-BE49-F238E27FC236}">
                <a16:creationId xmlns:a16="http://schemas.microsoft.com/office/drawing/2014/main" id="{16CB1336-3B4F-4510-9308-5C91B252A96D}"/>
              </a:ext>
            </a:extLst>
          </p:cNvPr>
          <p:cNvSpPr txBox="1">
            <a:spLocks/>
          </p:cNvSpPr>
          <p:nvPr/>
        </p:nvSpPr>
        <p:spPr>
          <a:xfrm>
            <a:off x="4724402" y="1466849"/>
            <a:ext cx="4057650" cy="5229225"/>
          </a:xfrm>
          <a:prstGeom prst="rect">
            <a:avLst/>
          </a:prstGeom>
        </p:spPr>
        <p:txBody>
          <a:bodyPr/>
          <a:lstStyle>
            <a:lvl1pPr marL="3429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914400">
              <a:buFont typeface="Arial"/>
              <a:buNone/>
            </a:pPr>
            <a:r>
              <a:rPr lang="en-US" sz="2400" dirty="0">
                <a:solidFill>
                  <a:schemeClr val="tx1"/>
                </a:solidFill>
              </a:rPr>
              <a:t>Engagement opportunities:</a:t>
            </a:r>
          </a:p>
          <a:p>
            <a:pPr marL="0" indent="0" defTabSz="914400">
              <a:buFont typeface="Arial"/>
              <a:buNone/>
            </a:pPr>
            <a:endParaRPr lang="en-US" sz="2400" dirty="0">
              <a:solidFill>
                <a:schemeClr val="tx1"/>
              </a:solidFill>
            </a:endParaRPr>
          </a:p>
          <a:p>
            <a:pPr defTabSz="914400">
              <a:buFont typeface="Courier New" panose="02070309020205020404" pitchFamily="49" charset="0"/>
              <a:buChar char="o"/>
            </a:pPr>
            <a:r>
              <a:rPr lang="en-US" sz="2400" dirty="0">
                <a:solidFill>
                  <a:schemeClr val="tx1"/>
                </a:solidFill>
              </a:rPr>
              <a:t>AmeriGEOSS Week 2019</a:t>
            </a:r>
          </a:p>
          <a:p>
            <a:pPr defTabSz="914400">
              <a:buFont typeface="Courier New" panose="02070309020205020404" pitchFamily="49" charset="0"/>
              <a:buChar char="o"/>
            </a:pPr>
            <a:r>
              <a:rPr lang="en-US" sz="2400" dirty="0">
                <a:solidFill>
                  <a:schemeClr val="tx1"/>
                </a:solidFill>
              </a:rPr>
              <a:t>Targeted ARSET courses</a:t>
            </a:r>
          </a:p>
          <a:p>
            <a:pPr defTabSz="914400">
              <a:buFont typeface="Courier New" panose="02070309020205020404" pitchFamily="49" charset="0"/>
              <a:buChar char="o"/>
            </a:pPr>
            <a:r>
              <a:rPr lang="en-US" sz="2400" dirty="0">
                <a:solidFill>
                  <a:schemeClr val="tx1"/>
                </a:solidFill>
              </a:rPr>
              <a:t>Coordination on training calendar, database, surveys</a:t>
            </a:r>
          </a:p>
        </p:txBody>
      </p:sp>
    </p:spTree>
    <p:extLst>
      <p:ext uri="{BB962C8B-B14F-4D97-AF65-F5344CB8AC3E}">
        <p14:creationId xmlns:p14="http://schemas.microsoft.com/office/powerpoint/2010/main" val="340998291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C4FD0-F890-4307-A6D7-992BEC475753}"/>
              </a:ext>
            </a:extLst>
          </p:cNvPr>
          <p:cNvSpPr>
            <a:spLocks noGrp="1"/>
          </p:cNvSpPr>
          <p:nvPr>
            <p:ph sz="quarter" idx="11"/>
          </p:nvPr>
        </p:nvSpPr>
        <p:spPr/>
        <p:txBody>
          <a:bodyPr/>
          <a:lstStyle/>
          <a:p>
            <a:r>
              <a:rPr lang="en-US" b="1" dirty="0"/>
              <a:t>AmeriGEO overview</a:t>
            </a:r>
          </a:p>
        </p:txBody>
      </p:sp>
      <p:pic>
        <p:nvPicPr>
          <p:cNvPr id="5" name="Shape 525" descr="Presentation Author/Graphics: Eldrich L Frazier Federal Geographic Data Committee https://www.fgdc.gov">
            <a:extLst>
              <a:ext uri="{FF2B5EF4-FFF2-40B4-BE49-F238E27FC236}">
                <a16:creationId xmlns:a16="http://schemas.microsoft.com/office/drawing/2014/main" id="{0FB1413C-AC25-4ED5-943D-C7757A347DC4}"/>
              </a:ext>
            </a:extLst>
          </p:cNvPr>
          <p:cNvPicPr preferRelativeResize="0"/>
          <p:nvPr/>
        </p:nvPicPr>
        <p:blipFill rotWithShape="1">
          <a:blip r:embed="rId2">
            <a:alphaModFix/>
          </a:blip>
          <a:srcRect b="16821"/>
          <a:stretch/>
        </p:blipFill>
        <p:spPr>
          <a:xfrm>
            <a:off x="3614" y="936216"/>
            <a:ext cx="5359477" cy="2247064"/>
          </a:xfrm>
          <a:prstGeom prst="rect">
            <a:avLst/>
          </a:prstGeom>
          <a:noFill/>
          <a:ln>
            <a:noFill/>
          </a:ln>
        </p:spPr>
      </p:pic>
      <p:pic>
        <p:nvPicPr>
          <p:cNvPr id="6" name="Shape 526" descr="Presentation Author/Graphics: Eldrich L Frazier Federal Geographic Data Committee https://www.fgdc.gov">
            <a:extLst>
              <a:ext uri="{FF2B5EF4-FFF2-40B4-BE49-F238E27FC236}">
                <a16:creationId xmlns:a16="http://schemas.microsoft.com/office/drawing/2014/main" id="{B9CCC0BA-6C43-4289-B8AC-65F40B87F28C}"/>
              </a:ext>
            </a:extLst>
          </p:cNvPr>
          <p:cNvPicPr preferRelativeResize="0"/>
          <p:nvPr/>
        </p:nvPicPr>
        <p:blipFill rotWithShape="1">
          <a:blip r:embed="rId3">
            <a:alphaModFix/>
          </a:blip>
          <a:srcRect t="8580" r="68366" b="7787"/>
          <a:stretch/>
        </p:blipFill>
        <p:spPr>
          <a:xfrm>
            <a:off x="5174025" y="936216"/>
            <a:ext cx="2347613" cy="2242112"/>
          </a:xfrm>
          <a:prstGeom prst="rect">
            <a:avLst/>
          </a:prstGeom>
          <a:noFill/>
          <a:ln>
            <a:noFill/>
          </a:ln>
        </p:spPr>
      </p:pic>
      <p:pic>
        <p:nvPicPr>
          <p:cNvPr id="7" name="Shape 527" descr="Presentation Author/Graphics: Eldrich L Frazier Federal Geographic Data Committee https://www.fgdc.gov">
            <a:extLst>
              <a:ext uri="{FF2B5EF4-FFF2-40B4-BE49-F238E27FC236}">
                <a16:creationId xmlns:a16="http://schemas.microsoft.com/office/drawing/2014/main" id="{671B7DD6-1C8A-4D57-97CC-68DEAC35311E}"/>
              </a:ext>
            </a:extLst>
          </p:cNvPr>
          <p:cNvPicPr preferRelativeResize="0"/>
          <p:nvPr/>
        </p:nvPicPr>
        <p:blipFill rotWithShape="1">
          <a:blip r:embed="rId4">
            <a:alphaModFix/>
          </a:blip>
          <a:srcRect r="31550"/>
          <a:stretch/>
        </p:blipFill>
        <p:spPr>
          <a:xfrm>
            <a:off x="304800" y="2091139"/>
            <a:ext cx="1023575" cy="942218"/>
          </a:xfrm>
          <a:prstGeom prst="rect">
            <a:avLst/>
          </a:prstGeom>
          <a:noFill/>
          <a:ln>
            <a:noFill/>
          </a:ln>
        </p:spPr>
      </p:pic>
      <p:pic>
        <p:nvPicPr>
          <p:cNvPr id="8" name="Shape 528" descr="Presentation Author/Graphics: Eldrich L Frazier Federal Geographic Data Committee https://www.fgdc.gov">
            <a:extLst>
              <a:ext uri="{FF2B5EF4-FFF2-40B4-BE49-F238E27FC236}">
                <a16:creationId xmlns:a16="http://schemas.microsoft.com/office/drawing/2014/main" id="{5ED6EC71-59BF-44EA-AD65-6469639F2123}"/>
              </a:ext>
            </a:extLst>
          </p:cNvPr>
          <p:cNvPicPr preferRelativeResize="0"/>
          <p:nvPr/>
        </p:nvPicPr>
        <p:blipFill rotWithShape="1">
          <a:blip r:embed="rId3">
            <a:alphaModFix/>
          </a:blip>
          <a:srcRect t="8580" r="68366" b="7787"/>
          <a:stretch/>
        </p:blipFill>
        <p:spPr>
          <a:xfrm>
            <a:off x="6087705" y="936216"/>
            <a:ext cx="3010109" cy="2242112"/>
          </a:xfrm>
          <a:prstGeom prst="rect">
            <a:avLst/>
          </a:prstGeom>
          <a:noFill/>
          <a:ln>
            <a:noFill/>
          </a:ln>
        </p:spPr>
      </p:pic>
      <p:sp>
        <p:nvSpPr>
          <p:cNvPr id="11" name="Shape 542" descr="Presentation Author/Graphics: Eldrich L Frazier Federal Geographic Data Committee https://www.fgdc.gov">
            <a:extLst>
              <a:ext uri="{FF2B5EF4-FFF2-40B4-BE49-F238E27FC236}">
                <a16:creationId xmlns:a16="http://schemas.microsoft.com/office/drawing/2014/main" id="{F6A2CE24-0333-447F-826E-1CAFCE9887F0}"/>
              </a:ext>
            </a:extLst>
          </p:cNvPr>
          <p:cNvSpPr/>
          <p:nvPr/>
        </p:nvSpPr>
        <p:spPr>
          <a:xfrm>
            <a:off x="3846900" y="1295400"/>
            <a:ext cx="4992300" cy="891600"/>
          </a:xfrm>
          <a:prstGeom prst="roundRect">
            <a:avLst>
              <a:gd name="adj" fmla="val 16667"/>
            </a:avLst>
          </a:prstGeom>
          <a:solidFill>
            <a:srgbClr val="3F3F3F">
              <a:alpha val="80000"/>
            </a:srgbClr>
          </a:solidFill>
          <a:ln>
            <a:noFill/>
          </a:ln>
          <a:effectLst>
            <a:outerShdw blurRad="50799"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450"/>
              <a:buFont typeface="Arial"/>
              <a:buNone/>
            </a:pPr>
            <a:r>
              <a:rPr lang="en-US" sz="1800" b="0" i="0" u="none" strike="noStrike" cap="none" dirty="0">
                <a:solidFill>
                  <a:srgbClr val="FFFFFF"/>
                </a:solidFill>
                <a:latin typeface="Arial"/>
                <a:ea typeface="Arial"/>
                <a:cs typeface="Arial"/>
                <a:sym typeface="Arial"/>
              </a:rPr>
              <a:t>The AmeriGEO regional </a:t>
            </a:r>
            <a:r>
              <a:rPr lang="en-US" dirty="0">
                <a:solidFill>
                  <a:srgbClr val="FFFFFF"/>
                </a:solidFill>
                <a:latin typeface="Arial"/>
                <a:ea typeface="Arial"/>
                <a:cs typeface="Arial"/>
                <a:sym typeface="Arial"/>
              </a:rPr>
              <a:t>i</a:t>
            </a:r>
            <a:r>
              <a:rPr lang="en-US" sz="1800" b="0" i="0" u="none" strike="noStrike" cap="none" dirty="0">
                <a:solidFill>
                  <a:srgbClr val="FFFFFF"/>
                </a:solidFill>
                <a:latin typeface="Arial"/>
                <a:ea typeface="Arial"/>
                <a:cs typeface="Arial"/>
                <a:sym typeface="Arial"/>
              </a:rPr>
              <a:t>nitiative promotes collaboration and coordination among GEO members in the Americas. </a:t>
            </a:r>
            <a:endParaRPr sz="1800" b="0" i="0" u="none" strike="noStrike" cap="none" dirty="0">
              <a:solidFill>
                <a:srgbClr val="FFFFFF"/>
              </a:solidFill>
              <a:latin typeface="Calibri"/>
              <a:ea typeface="Calibri"/>
              <a:cs typeface="Calibri"/>
              <a:sym typeface="Calibri"/>
            </a:endParaRPr>
          </a:p>
        </p:txBody>
      </p:sp>
      <p:sp>
        <p:nvSpPr>
          <p:cNvPr id="12" name="Shape 545">
            <a:extLst>
              <a:ext uri="{FF2B5EF4-FFF2-40B4-BE49-F238E27FC236}">
                <a16:creationId xmlns:a16="http://schemas.microsoft.com/office/drawing/2014/main" id="{8E9DECB1-B8AA-442F-BD1C-4E04F589EB68}"/>
              </a:ext>
            </a:extLst>
          </p:cNvPr>
          <p:cNvSpPr/>
          <p:nvPr/>
        </p:nvSpPr>
        <p:spPr>
          <a:xfrm>
            <a:off x="100050" y="3429000"/>
            <a:ext cx="1665600" cy="266700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rgbClr val="000000"/>
              </a:buClr>
              <a:buSzPts val="450"/>
              <a:buFont typeface="Arial"/>
              <a:buNone/>
            </a:pPr>
            <a:r>
              <a:rPr lang="en-US" i="0" u="none" strike="noStrike" cap="none" dirty="0">
                <a:solidFill>
                  <a:srgbClr val="000000"/>
                </a:solidFill>
              </a:rPr>
              <a:t>AmeriGEO focuses its efforts on four strategic Social Benefit Areas (SBAs) selected by the member countries </a:t>
            </a:r>
            <a:endParaRPr i="0" u="none" strike="noStrike" cap="none" dirty="0">
              <a:solidFill>
                <a:srgbClr val="000000"/>
              </a:solidFill>
            </a:endParaRPr>
          </a:p>
        </p:txBody>
      </p:sp>
      <p:sp>
        <p:nvSpPr>
          <p:cNvPr id="42" name="Shape 519" descr="Presentation Author/Graphics: Eldrich L Frazier Federal Geographic Data Committee https://www.fgdc.gov">
            <a:extLst>
              <a:ext uri="{FF2B5EF4-FFF2-40B4-BE49-F238E27FC236}">
                <a16:creationId xmlns:a16="http://schemas.microsoft.com/office/drawing/2014/main" id="{0B86349A-9ED5-43CF-ABD2-731E32F299C5}"/>
              </a:ext>
            </a:extLst>
          </p:cNvPr>
          <p:cNvSpPr/>
          <p:nvPr/>
        </p:nvSpPr>
        <p:spPr>
          <a:xfrm>
            <a:off x="2260313" y="2902412"/>
            <a:ext cx="1496700" cy="2736387"/>
          </a:xfrm>
          <a:prstGeom prst="roundRect">
            <a:avLst>
              <a:gd name="adj" fmla="val 16667"/>
            </a:avLst>
          </a:prstGeom>
          <a:solidFill>
            <a:srgbClr val="3F3F3F">
              <a:alpha val="80000"/>
            </a:srgbClr>
          </a:solidFill>
          <a:ln>
            <a:noFill/>
          </a:ln>
          <a:effectLst>
            <a:outerShdw blurRad="50799" dist="38100" dir="2700000" algn="tl" rotWithShape="0">
              <a:srgbClr val="000000">
                <a:alpha val="40000"/>
              </a:srgbClr>
            </a:outerShdw>
          </a:effectLst>
        </p:spPr>
        <p:txBody>
          <a:bodyPr spcFirstLastPara="1" wrap="square" lIns="22850" tIns="640075" rIns="0" bIns="45700" anchor="t" anchorCtr="0">
            <a:noAutofit/>
          </a:bodyPr>
          <a:lstStyle/>
          <a:p>
            <a:pPr algn="l" defTabSz="914400" rtl="0">
              <a:buClr>
                <a:srgbClr val="FFFFFF"/>
              </a:buClr>
              <a:buSzPts val="350"/>
              <a:buFont typeface="Calibri"/>
              <a:buNone/>
            </a:pPr>
            <a:r>
              <a:rPr lang="en-US" sz="1400" dirty="0">
                <a:solidFill>
                  <a:srgbClr val="FFFFFF"/>
                </a:solidFill>
                <a:latin typeface="Calibri"/>
                <a:ea typeface="Calibri"/>
                <a:cs typeface="Calibri"/>
                <a:sym typeface="Calibri"/>
              </a:rPr>
              <a:t>Agriculture, associated with climate variability, climate change, and food security.</a:t>
            </a:r>
            <a:endParaRPr sz="1400" dirty="0">
              <a:solidFill>
                <a:srgbClr val="000000"/>
              </a:solidFill>
              <a:latin typeface="Arial"/>
              <a:ea typeface="Arial"/>
              <a:cs typeface="Arial"/>
              <a:sym typeface="Arial"/>
            </a:endParaRPr>
          </a:p>
        </p:txBody>
      </p:sp>
      <p:sp>
        <p:nvSpPr>
          <p:cNvPr id="43" name="Shape 520" descr="Presentation Author/Graphics: Eldrich L Frazier Federal Geographic Data Committee https://www.fgdc.gov">
            <a:extLst>
              <a:ext uri="{FF2B5EF4-FFF2-40B4-BE49-F238E27FC236}">
                <a16:creationId xmlns:a16="http://schemas.microsoft.com/office/drawing/2014/main" id="{10A9FB2A-BC7A-4F83-9093-614305392AE3}"/>
              </a:ext>
            </a:extLst>
          </p:cNvPr>
          <p:cNvSpPr/>
          <p:nvPr/>
        </p:nvSpPr>
        <p:spPr>
          <a:xfrm>
            <a:off x="5327250" y="2714224"/>
            <a:ext cx="1665600" cy="2924576"/>
          </a:xfrm>
          <a:prstGeom prst="roundRect">
            <a:avLst>
              <a:gd name="adj" fmla="val 16667"/>
            </a:avLst>
          </a:prstGeom>
          <a:solidFill>
            <a:srgbClr val="3F3F3F">
              <a:alpha val="80000"/>
            </a:srgbClr>
          </a:solidFill>
          <a:ln>
            <a:noFill/>
          </a:ln>
          <a:effectLst>
            <a:outerShdw blurRad="50799" dist="38100" dir="2700000" algn="tl" rotWithShape="0">
              <a:srgbClr val="000000">
                <a:alpha val="40000"/>
              </a:srgbClr>
            </a:outerShdw>
          </a:effectLst>
        </p:spPr>
        <p:txBody>
          <a:bodyPr spcFirstLastPara="1" wrap="square" lIns="18275" tIns="822950" rIns="0" bIns="45700" anchor="t" anchorCtr="0">
            <a:noAutofit/>
          </a:bodyPr>
          <a:lstStyle/>
          <a:p>
            <a:pPr algn="l" defTabSz="914400" rtl="0">
              <a:buClr>
                <a:srgbClr val="FFFFFF"/>
              </a:buClr>
              <a:buSzPts val="325"/>
              <a:buFont typeface="Calibri"/>
              <a:buNone/>
            </a:pPr>
            <a:r>
              <a:rPr lang="en-US" sz="1400" dirty="0">
                <a:solidFill>
                  <a:srgbClr val="FFFFFF"/>
                </a:solidFill>
                <a:latin typeface="Calibri"/>
                <a:ea typeface="Calibri"/>
                <a:cs typeface="Calibri"/>
                <a:sym typeface="Calibri"/>
              </a:rPr>
              <a:t>Disaster risk reduction, particularly for data exchange associated with early warnings and for the generation of regional products of early warnings</a:t>
            </a:r>
            <a:endParaRPr sz="1600" dirty="0">
              <a:solidFill>
                <a:srgbClr val="000000"/>
              </a:solidFill>
              <a:latin typeface="Arial"/>
              <a:ea typeface="Arial"/>
              <a:cs typeface="Arial"/>
              <a:sym typeface="Arial"/>
            </a:endParaRPr>
          </a:p>
        </p:txBody>
      </p:sp>
      <p:sp>
        <p:nvSpPr>
          <p:cNvPr id="44" name="Shape 521" descr="Presentation Author/Graphics: Eldrich L Frazier Federal Geographic Data Committee https://www.fgdc.gov">
            <a:extLst>
              <a:ext uri="{FF2B5EF4-FFF2-40B4-BE49-F238E27FC236}">
                <a16:creationId xmlns:a16="http://schemas.microsoft.com/office/drawing/2014/main" id="{2EFC0977-561C-4CC4-A178-4B5A9AF1F55A}"/>
              </a:ext>
            </a:extLst>
          </p:cNvPr>
          <p:cNvSpPr/>
          <p:nvPr/>
        </p:nvSpPr>
        <p:spPr>
          <a:xfrm>
            <a:off x="3792525" y="2816900"/>
            <a:ext cx="1497300" cy="2821900"/>
          </a:xfrm>
          <a:prstGeom prst="roundRect">
            <a:avLst>
              <a:gd name="adj" fmla="val 16667"/>
            </a:avLst>
          </a:prstGeom>
          <a:solidFill>
            <a:srgbClr val="3F3F3F">
              <a:alpha val="80000"/>
            </a:srgbClr>
          </a:solidFill>
          <a:ln>
            <a:noFill/>
          </a:ln>
          <a:effectLst>
            <a:outerShdw blurRad="50799" dist="38100" dir="2700000" algn="tl" rotWithShape="0">
              <a:srgbClr val="000000">
                <a:alpha val="40000"/>
              </a:srgbClr>
            </a:outerShdw>
          </a:effectLst>
        </p:spPr>
        <p:txBody>
          <a:bodyPr spcFirstLastPara="1" wrap="square" lIns="22850" tIns="731500" rIns="0" bIns="45700" anchor="t" anchorCtr="0">
            <a:noAutofit/>
          </a:bodyPr>
          <a:lstStyle/>
          <a:p>
            <a:pPr algn="l" defTabSz="914400" rtl="0">
              <a:buClr>
                <a:srgbClr val="FFFFFF"/>
              </a:buClr>
              <a:buSzPts val="350"/>
              <a:buFont typeface="Calibri"/>
              <a:buNone/>
            </a:pPr>
            <a:r>
              <a:rPr lang="en-US" sz="1400" dirty="0">
                <a:solidFill>
                  <a:srgbClr val="FFFFFF"/>
                </a:solidFill>
                <a:latin typeface="Calibri"/>
                <a:ea typeface="Calibri"/>
                <a:cs typeface="Calibri"/>
                <a:sym typeface="Calibri"/>
              </a:rPr>
              <a:t>Water, associated with the management approach of water resources and data management.</a:t>
            </a:r>
            <a:endParaRPr sz="1400" dirty="0">
              <a:solidFill>
                <a:srgbClr val="000000"/>
              </a:solidFill>
              <a:latin typeface="Arial"/>
              <a:ea typeface="Arial"/>
              <a:cs typeface="Arial"/>
              <a:sym typeface="Arial"/>
            </a:endParaRPr>
          </a:p>
        </p:txBody>
      </p:sp>
      <p:sp>
        <p:nvSpPr>
          <p:cNvPr id="45" name="Shape 522" descr="Presentation Author/Graphics: Eldrich L Frazier Federal Geographic Data Committee https://www.fgdc.gov">
            <a:extLst>
              <a:ext uri="{FF2B5EF4-FFF2-40B4-BE49-F238E27FC236}">
                <a16:creationId xmlns:a16="http://schemas.microsoft.com/office/drawing/2014/main" id="{377A0DDC-1827-40D1-8A00-A8228505325D}"/>
              </a:ext>
            </a:extLst>
          </p:cNvPr>
          <p:cNvSpPr/>
          <p:nvPr/>
        </p:nvSpPr>
        <p:spPr>
          <a:xfrm>
            <a:off x="7029800" y="2677648"/>
            <a:ext cx="2052000" cy="3951751"/>
          </a:xfrm>
          <a:prstGeom prst="roundRect">
            <a:avLst>
              <a:gd name="adj" fmla="val 16667"/>
            </a:avLst>
          </a:prstGeom>
          <a:solidFill>
            <a:srgbClr val="3F3F3F">
              <a:alpha val="80000"/>
            </a:srgbClr>
          </a:solidFill>
          <a:ln>
            <a:noFill/>
          </a:ln>
          <a:effectLst>
            <a:outerShdw blurRad="50799" dist="38100" dir="2700000" algn="tl" rotWithShape="0">
              <a:srgbClr val="000000">
                <a:alpha val="40000"/>
              </a:srgbClr>
            </a:outerShdw>
          </a:effectLst>
        </p:spPr>
        <p:txBody>
          <a:bodyPr spcFirstLastPara="1" wrap="square" lIns="22850" tIns="822950" rIns="0" bIns="45700" anchor="t" anchorCtr="0">
            <a:noAutofit/>
          </a:bodyPr>
          <a:lstStyle/>
          <a:p>
            <a:pPr algn="l" defTabSz="914400" rtl="0">
              <a:buClr>
                <a:srgbClr val="FFFFFF"/>
              </a:buClr>
              <a:buSzPts val="350"/>
              <a:buFont typeface="Calibri"/>
              <a:buNone/>
            </a:pPr>
            <a:r>
              <a:rPr lang="en-US" sz="1400" dirty="0">
                <a:solidFill>
                  <a:srgbClr val="FFFFFF"/>
                </a:solidFill>
                <a:latin typeface="Calibri"/>
                <a:ea typeface="Calibri"/>
                <a:cs typeface="Calibri"/>
                <a:sym typeface="Calibri"/>
              </a:rPr>
              <a:t>Biodiversity and Ecosystem Monitoring including biodiversity observation in coastal, marine, and continental habitats, in the context of capacity building for better monitoring, management, and maintenance of ecosystems and biodiversity they support; also to predict future changes.</a:t>
            </a:r>
            <a:endParaRPr sz="1400" dirty="0">
              <a:solidFill>
                <a:srgbClr val="000000"/>
              </a:solidFill>
              <a:latin typeface="Arial"/>
              <a:ea typeface="Arial"/>
              <a:cs typeface="Arial"/>
              <a:sym typeface="Arial"/>
            </a:endParaRPr>
          </a:p>
        </p:txBody>
      </p:sp>
      <p:grpSp>
        <p:nvGrpSpPr>
          <p:cNvPr id="47" name="Shape 530">
            <a:extLst>
              <a:ext uri="{FF2B5EF4-FFF2-40B4-BE49-F238E27FC236}">
                <a16:creationId xmlns:a16="http://schemas.microsoft.com/office/drawing/2014/main" id="{2A32B72E-6BC1-4B35-9010-D0F76F5B1C55}"/>
              </a:ext>
            </a:extLst>
          </p:cNvPr>
          <p:cNvGrpSpPr/>
          <p:nvPr/>
        </p:nvGrpSpPr>
        <p:grpSpPr>
          <a:xfrm>
            <a:off x="2184503" y="2477214"/>
            <a:ext cx="1195737" cy="904464"/>
            <a:chOff x="3837101" y="3076528"/>
            <a:chExt cx="1594316" cy="1047076"/>
          </a:xfrm>
        </p:grpSpPr>
        <p:pic>
          <p:nvPicPr>
            <p:cNvPr id="48" name="Shape 531" descr="upper-rhine-valley-1030909_640.jpg">
              <a:extLst>
                <a:ext uri="{FF2B5EF4-FFF2-40B4-BE49-F238E27FC236}">
                  <a16:creationId xmlns:a16="http://schemas.microsoft.com/office/drawing/2014/main" id="{632D5559-5F0E-49FC-A2DE-6DFC97585B46}"/>
                </a:ext>
              </a:extLst>
            </p:cNvPr>
            <p:cNvPicPr preferRelativeResize="0"/>
            <p:nvPr/>
          </p:nvPicPr>
          <p:blipFill rotWithShape="1">
            <a:blip r:embed="rId5">
              <a:alphaModFix/>
            </a:blip>
            <a:srcRect/>
            <a:stretch/>
          </p:blipFill>
          <p:spPr>
            <a:xfrm>
              <a:off x="3837101" y="3076528"/>
              <a:ext cx="1138959" cy="975706"/>
            </a:xfrm>
            <a:prstGeom prst="ellipse">
              <a:avLst/>
            </a:prstGeom>
            <a:noFill/>
            <a:ln w="50800" cap="flat" cmpd="sng">
              <a:solidFill>
                <a:srgbClr val="FFFFFF"/>
              </a:solidFill>
              <a:prstDash val="solid"/>
              <a:round/>
              <a:headEnd type="none" w="sm" len="sm"/>
              <a:tailEnd type="none" w="sm" len="sm"/>
            </a:ln>
          </p:spPr>
        </p:pic>
        <p:sp>
          <p:nvSpPr>
            <p:cNvPr id="49" name="Shape 532">
              <a:extLst>
                <a:ext uri="{FF2B5EF4-FFF2-40B4-BE49-F238E27FC236}">
                  <a16:creationId xmlns:a16="http://schemas.microsoft.com/office/drawing/2014/main" id="{67300C8B-E000-43E3-87DA-F9E3D3EF71F2}"/>
                </a:ext>
              </a:extLst>
            </p:cNvPr>
            <p:cNvSpPr/>
            <p:nvPr/>
          </p:nvSpPr>
          <p:spPr>
            <a:xfrm>
              <a:off x="3927758" y="3823519"/>
              <a:ext cx="1503659" cy="300085"/>
            </a:xfrm>
            <a:prstGeom prst="roundRect">
              <a:avLst>
                <a:gd name="adj" fmla="val 50000"/>
              </a:avLst>
            </a:prstGeom>
            <a:gradFill>
              <a:gsLst>
                <a:gs pos="0">
                  <a:srgbClr val="D2D2D2">
                    <a:alpha val="73725"/>
                  </a:srgbClr>
                </a:gs>
                <a:gs pos="41000">
                  <a:srgbClr val="D2D2D2">
                    <a:alpha val="73725"/>
                  </a:srgbClr>
                </a:gs>
                <a:gs pos="74000">
                  <a:srgbClr val="D6D6D6"/>
                </a:gs>
                <a:gs pos="83000">
                  <a:srgbClr val="D6D6D6"/>
                </a:gs>
                <a:gs pos="100000">
                  <a:srgbClr val="E3E3E3"/>
                </a:gs>
              </a:gsLst>
              <a:lin ang="8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00"/>
                <a:buFont typeface="Calibri"/>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Agriculture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0" name="Shape 533">
            <a:extLst>
              <a:ext uri="{FF2B5EF4-FFF2-40B4-BE49-F238E27FC236}">
                <a16:creationId xmlns:a16="http://schemas.microsoft.com/office/drawing/2014/main" id="{E1F53F7A-D711-4090-9430-6D8C9C96396C}"/>
              </a:ext>
            </a:extLst>
          </p:cNvPr>
          <p:cNvGrpSpPr/>
          <p:nvPr/>
        </p:nvGrpSpPr>
        <p:grpSpPr>
          <a:xfrm>
            <a:off x="5245652" y="2480523"/>
            <a:ext cx="1198149" cy="904464"/>
            <a:chOff x="7005559" y="3076527"/>
            <a:chExt cx="1597532" cy="1047075"/>
          </a:xfrm>
        </p:grpSpPr>
        <p:pic>
          <p:nvPicPr>
            <p:cNvPr id="51" name="Shape 534" descr="disaster.png">
              <a:extLst>
                <a:ext uri="{FF2B5EF4-FFF2-40B4-BE49-F238E27FC236}">
                  <a16:creationId xmlns:a16="http://schemas.microsoft.com/office/drawing/2014/main" id="{A24B5D16-252A-4AF3-9DCD-7DE9AA29CC9D}"/>
                </a:ext>
              </a:extLst>
            </p:cNvPr>
            <p:cNvPicPr preferRelativeResize="0"/>
            <p:nvPr/>
          </p:nvPicPr>
          <p:blipFill rotWithShape="1">
            <a:blip r:embed="rId6">
              <a:alphaModFix/>
            </a:blip>
            <a:srcRect/>
            <a:stretch/>
          </p:blipFill>
          <p:spPr>
            <a:xfrm>
              <a:off x="7005559" y="3076527"/>
              <a:ext cx="1138959" cy="975706"/>
            </a:xfrm>
            <a:prstGeom prst="ellipse">
              <a:avLst/>
            </a:prstGeom>
            <a:noFill/>
            <a:ln w="50800" cap="flat" cmpd="sng">
              <a:solidFill>
                <a:srgbClr val="FFFFFF"/>
              </a:solidFill>
              <a:prstDash val="solid"/>
              <a:round/>
              <a:headEnd type="none" w="sm" len="sm"/>
              <a:tailEnd type="none" w="sm" len="sm"/>
            </a:ln>
          </p:spPr>
        </p:pic>
        <p:sp>
          <p:nvSpPr>
            <p:cNvPr id="52" name="Shape 535">
              <a:extLst>
                <a:ext uri="{FF2B5EF4-FFF2-40B4-BE49-F238E27FC236}">
                  <a16:creationId xmlns:a16="http://schemas.microsoft.com/office/drawing/2014/main" id="{23C3D71F-5A8B-4D05-8C2C-55C85D5E84AE}"/>
                </a:ext>
              </a:extLst>
            </p:cNvPr>
            <p:cNvSpPr/>
            <p:nvPr/>
          </p:nvSpPr>
          <p:spPr>
            <a:xfrm>
              <a:off x="7099432" y="3823517"/>
              <a:ext cx="1503659" cy="300085"/>
            </a:xfrm>
            <a:prstGeom prst="roundRect">
              <a:avLst>
                <a:gd name="adj" fmla="val 50000"/>
              </a:avLst>
            </a:prstGeom>
            <a:gradFill>
              <a:gsLst>
                <a:gs pos="0">
                  <a:srgbClr val="D2D2D2">
                    <a:alpha val="73725"/>
                  </a:srgbClr>
                </a:gs>
                <a:gs pos="41000">
                  <a:srgbClr val="D2D2D2">
                    <a:alpha val="73725"/>
                  </a:srgbClr>
                </a:gs>
                <a:gs pos="74000">
                  <a:srgbClr val="D6D6D6"/>
                </a:gs>
                <a:gs pos="83000">
                  <a:srgbClr val="D6D6D6"/>
                </a:gs>
                <a:gs pos="100000">
                  <a:srgbClr val="E3E3E3"/>
                </a:gs>
              </a:gsLst>
              <a:lin ang="8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00"/>
                <a:buFont typeface="Calibri"/>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Disasters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3" name="Shape 536">
            <a:extLst>
              <a:ext uri="{FF2B5EF4-FFF2-40B4-BE49-F238E27FC236}">
                <a16:creationId xmlns:a16="http://schemas.microsoft.com/office/drawing/2014/main" id="{59FECBD2-6285-48CD-BE54-1C18C1E704D0}"/>
              </a:ext>
            </a:extLst>
          </p:cNvPr>
          <p:cNvGrpSpPr/>
          <p:nvPr/>
        </p:nvGrpSpPr>
        <p:grpSpPr>
          <a:xfrm>
            <a:off x="6956394" y="2499175"/>
            <a:ext cx="1200926" cy="885810"/>
            <a:chOff x="10461035" y="3102019"/>
            <a:chExt cx="1601235" cy="1025480"/>
          </a:xfrm>
        </p:grpSpPr>
        <p:pic>
          <p:nvPicPr>
            <p:cNvPr id="54" name="Shape 537" descr="environmental-protection-326923_1280.jpg">
              <a:extLst>
                <a:ext uri="{FF2B5EF4-FFF2-40B4-BE49-F238E27FC236}">
                  <a16:creationId xmlns:a16="http://schemas.microsoft.com/office/drawing/2014/main" id="{DCDD8C58-64C7-4E71-B59B-8C9F35D46E12}"/>
                </a:ext>
              </a:extLst>
            </p:cNvPr>
            <p:cNvPicPr preferRelativeResize="0"/>
            <p:nvPr/>
          </p:nvPicPr>
          <p:blipFill rotWithShape="1">
            <a:blip r:embed="rId7">
              <a:alphaModFix/>
            </a:blip>
            <a:srcRect/>
            <a:stretch/>
          </p:blipFill>
          <p:spPr>
            <a:xfrm>
              <a:off x="10461035" y="3102019"/>
              <a:ext cx="1138959" cy="975706"/>
            </a:xfrm>
            <a:prstGeom prst="ellipse">
              <a:avLst/>
            </a:prstGeom>
            <a:noFill/>
            <a:ln w="50800" cap="flat" cmpd="sng">
              <a:solidFill>
                <a:srgbClr val="FFFFFF"/>
              </a:solidFill>
              <a:prstDash val="solid"/>
              <a:round/>
              <a:headEnd type="none" w="sm" len="sm"/>
              <a:tailEnd type="none" w="sm" len="sm"/>
            </a:ln>
          </p:spPr>
        </p:pic>
        <p:sp>
          <p:nvSpPr>
            <p:cNvPr id="55" name="Shape 538">
              <a:extLst>
                <a:ext uri="{FF2B5EF4-FFF2-40B4-BE49-F238E27FC236}">
                  <a16:creationId xmlns:a16="http://schemas.microsoft.com/office/drawing/2014/main" id="{C2B0DD38-E385-4CAB-9362-16832B6D66E7}"/>
                </a:ext>
              </a:extLst>
            </p:cNvPr>
            <p:cNvSpPr/>
            <p:nvPr/>
          </p:nvSpPr>
          <p:spPr>
            <a:xfrm>
              <a:off x="10558611" y="3827414"/>
              <a:ext cx="1503659" cy="300085"/>
            </a:xfrm>
            <a:prstGeom prst="roundRect">
              <a:avLst>
                <a:gd name="adj" fmla="val 50000"/>
              </a:avLst>
            </a:prstGeom>
            <a:gradFill>
              <a:gsLst>
                <a:gs pos="0">
                  <a:srgbClr val="D2D2D2">
                    <a:alpha val="73725"/>
                  </a:srgbClr>
                </a:gs>
                <a:gs pos="41000">
                  <a:srgbClr val="D2D2D2">
                    <a:alpha val="73725"/>
                  </a:srgbClr>
                </a:gs>
                <a:gs pos="74000">
                  <a:srgbClr val="D6D6D6"/>
                </a:gs>
                <a:gs pos="83000">
                  <a:srgbClr val="D6D6D6"/>
                </a:gs>
                <a:gs pos="100000">
                  <a:srgbClr val="E3E3E3"/>
                </a:gs>
              </a:gsLst>
              <a:lin ang="8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00"/>
                <a:buFont typeface="Calibri"/>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Biodiversity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6" name="Shape 539">
            <a:extLst>
              <a:ext uri="{FF2B5EF4-FFF2-40B4-BE49-F238E27FC236}">
                <a16:creationId xmlns:a16="http://schemas.microsoft.com/office/drawing/2014/main" id="{5EB22AD8-52FB-4DB4-8CC0-32064B37C4D4}"/>
              </a:ext>
            </a:extLst>
          </p:cNvPr>
          <p:cNvGrpSpPr/>
          <p:nvPr/>
        </p:nvGrpSpPr>
        <p:grpSpPr>
          <a:xfrm>
            <a:off x="3709235" y="2499177"/>
            <a:ext cx="1207420" cy="904464"/>
            <a:chOff x="8727254" y="3076527"/>
            <a:chExt cx="1609893" cy="1047075"/>
          </a:xfrm>
        </p:grpSpPr>
        <p:pic>
          <p:nvPicPr>
            <p:cNvPr id="57" name="Shape 540" descr="splashing-275950_1280.jpg">
              <a:extLst>
                <a:ext uri="{FF2B5EF4-FFF2-40B4-BE49-F238E27FC236}">
                  <a16:creationId xmlns:a16="http://schemas.microsoft.com/office/drawing/2014/main" id="{C19AEC3E-50D0-49DE-87F8-61E4F5BB7F61}"/>
                </a:ext>
              </a:extLst>
            </p:cNvPr>
            <p:cNvPicPr preferRelativeResize="0"/>
            <p:nvPr/>
          </p:nvPicPr>
          <p:blipFill rotWithShape="1">
            <a:blip r:embed="rId8">
              <a:alphaModFix/>
            </a:blip>
            <a:srcRect/>
            <a:stretch/>
          </p:blipFill>
          <p:spPr>
            <a:xfrm>
              <a:off x="8727254" y="3076527"/>
              <a:ext cx="1138959" cy="975706"/>
            </a:xfrm>
            <a:prstGeom prst="ellipse">
              <a:avLst/>
            </a:prstGeom>
            <a:noFill/>
            <a:ln w="50800" cap="flat" cmpd="sng">
              <a:solidFill>
                <a:srgbClr val="FFFFFF"/>
              </a:solidFill>
              <a:prstDash val="solid"/>
              <a:round/>
              <a:headEnd type="none" w="sm" len="sm"/>
              <a:tailEnd type="none" w="sm" len="sm"/>
            </a:ln>
          </p:spPr>
        </p:pic>
        <p:sp>
          <p:nvSpPr>
            <p:cNvPr id="58" name="Shape 541">
              <a:extLst>
                <a:ext uri="{FF2B5EF4-FFF2-40B4-BE49-F238E27FC236}">
                  <a16:creationId xmlns:a16="http://schemas.microsoft.com/office/drawing/2014/main" id="{8CF75732-D910-4273-A93D-4857264E7999}"/>
                </a:ext>
              </a:extLst>
            </p:cNvPr>
            <p:cNvSpPr/>
            <p:nvPr/>
          </p:nvSpPr>
          <p:spPr>
            <a:xfrm>
              <a:off x="8833488" y="3823517"/>
              <a:ext cx="1503659" cy="300085"/>
            </a:xfrm>
            <a:prstGeom prst="roundRect">
              <a:avLst>
                <a:gd name="adj" fmla="val 50000"/>
              </a:avLst>
            </a:prstGeom>
            <a:gradFill>
              <a:gsLst>
                <a:gs pos="0">
                  <a:srgbClr val="D2D2D2">
                    <a:alpha val="73725"/>
                  </a:srgbClr>
                </a:gs>
                <a:gs pos="41000">
                  <a:srgbClr val="D2D2D2">
                    <a:alpha val="73725"/>
                  </a:srgbClr>
                </a:gs>
                <a:gs pos="74000">
                  <a:srgbClr val="D6D6D6"/>
                </a:gs>
                <a:gs pos="83000">
                  <a:srgbClr val="D6D6D6"/>
                </a:gs>
                <a:gs pos="100000">
                  <a:srgbClr val="E3E3E3"/>
                </a:gs>
              </a:gsLst>
              <a:lin ang="8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00"/>
                <a:buFont typeface="Calibri"/>
                <a:buNone/>
                <a:tabLst/>
                <a:defRPr/>
              </a:pPr>
              <a:r>
                <a:rPr kumimoji="0" lang="en-US" sz="1200" b="1" i="0" u="none" strike="noStrike" kern="0" cap="none" spc="0" normalizeH="0" baseline="0" noProof="0">
                  <a:ln>
                    <a:noFill/>
                  </a:ln>
                  <a:solidFill>
                    <a:srgbClr val="000000"/>
                  </a:solidFill>
                  <a:effectLst/>
                  <a:uLnTx/>
                  <a:uFillTx/>
                  <a:latin typeface="Calibri"/>
                  <a:ea typeface="Calibri"/>
                  <a:cs typeface="Calibri"/>
                  <a:sym typeface="Calibri"/>
                </a:rPr>
                <a:t>Water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5797492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500"/>
                                        <p:tgtEl>
                                          <p:spTgt spid="56"/>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p:tgtEl>
                                          <p:spTgt spid="42"/>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2" presetClass="entr" presetSubtype="1" fill="hold" nodeType="after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p:tgtEl>
                                          <p:spTgt spid="44"/>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2" presetClass="entr" presetSubtype="1"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p:tgtEl>
                                          <p:spTgt spid="43"/>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2" presetClass="entr" presetSubtype="1"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additive="base">
                                        <p:cTn id="44" dur="500"/>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B3FFBC1-5DCA-4E37-8D32-3171AEE29B7A}"/>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381001" y="1443120"/>
            <a:ext cx="3733800" cy="5376782"/>
          </a:xfrm>
        </p:spPr>
      </p:pic>
      <p:sp>
        <p:nvSpPr>
          <p:cNvPr id="3" name="Content Placeholder 2">
            <a:extLst>
              <a:ext uri="{FF2B5EF4-FFF2-40B4-BE49-F238E27FC236}">
                <a16:creationId xmlns:a16="http://schemas.microsoft.com/office/drawing/2014/main" id="{0D7D1BF6-3C3E-466B-A2A3-D5EE3E70904B}"/>
              </a:ext>
            </a:extLst>
          </p:cNvPr>
          <p:cNvSpPr>
            <a:spLocks noGrp="1"/>
          </p:cNvSpPr>
          <p:nvPr>
            <p:ph sz="quarter" idx="11"/>
          </p:nvPr>
        </p:nvSpPr>
        <p:spPr/>
        <p:txBody>
          <a:bodyPr/>
          <a:lstStyle/>
          <a:p>
            <a:r>
              <a:rPr lang="en-US" b="1" dirty="0"/>
              <a:t>AmeriGEO overview</a:t>
            </a:r>
          </a:p>
        </p:txBody>
      </p:sp>
      <p:pic>
        <p:nvPicPr>
          <p:cNvPr id="9" name="Picture 8">
            <a:extLst>
              <a:ext uri="{FF2B5EF4-FFF2-40B4-BE49-F238E27FC236}">
                <a16:creationId xmlns:a16="http://schemas.microsoft.com/office/drawing/2014/main" id="{B629B71C-A665-43FE-BD86-77B80711F8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810"/>
          <a:stretch/>
        </p:blipFill>
        <p:spPr>
          <a:xfrm>
            <a:off x="5791201" y="1828800"/>
            <a:ext cx="1447800" cy="1120237"/>
          </a:xfrm>
          <a:prstGeom prst="rect">
            <a:avLst/>
          </a:prstGeom>
        </p:spPr>
      </p:pic>
      <p:sp>
        <p:nvSpPr>
          <p:cNvPr id="11" name="Shape 498">
            <a:extLst>
              <a:ext uri="{FF2B5EF4-FFF2-40B4-BE49-F238E27FC236}">
                <a16:creationId xmlns:a16="http://schemas.microsoft.com/office/drawing/2014/main" id="{C73A94E8-C93C-4CBD-ADA5-F5884B0819E2}"/>
              </a:ext>
            </a:extLst>
          </p:cNvPr>
          <p:cNvSpPr/>
          <p:nvPr/>
        </p:nvSpPr>
        <p:spPr>
          <a:xfrm>
            <a:off x="686616" y="5277669"/>
            <a:ext cx="273655" cy="149873"/>
          </a:xfrm>
          <a:prstGeom prst="rect">
            <a:avLst/>
          </a:prstGeom>
          <a:solidFill>
            <a:srgbClr val="618E67"/>
          </a:solidFill>
          <a:ln>
            <a:noFill/>
          </a:ln>
        </p:spPr>
        <p:txBody>
          <a:bodyPr spcFirstLastPara="1" wrap="square" lIns="35550" tIns="17775" rIns="35550" bIns="17775" anchor="ctr" anchorCtr="0">
            <a:noAutofit/>
          </a:bodyPr>
          <a:lstStyle/>
          <a:p>
            <a:pPr algn="ctr" defTabSz="914400" rtl="0">
              <a:buClr>
                <a:srgbClr val="000000"/>
              </a:buClr>
              <a:buSzPts val="500"/>
            </a:pPr>
            <a:endParaRPr sz="500" b="1">
              <a:solidFill>
                <a:srgbClr val="FFFFFF"/>
              </a:solidFill>
              <a:latin typeface="Helvetica Neue Light"/>
              <a:ea typeface="Helvetica Neue Light"/>
              <a:cs typeface="Helvetica Neue Light"/>
              <a:sym typeface="Helvetica Neue Light"/>
            </a:endParaRPr>
          </a:p>
        </p:txBody>
      </p:sp>
      <p:sp>
        <p:nvSpPr>
          <p:cNvPr id="12" name="Shape 499">
            <a:extLst>
              <a:ext uri="{FF2B5EF4-FFF2-40B4-BE49-F238E27FC236}">
                <a16:creationId xmlns:a16="http://schemas.microsoft.com/office/drawing/2014/main" id="{3F871BC5-C63E-4B85-9CDE-2544B8FC20FF}"/>
              </a:ext>
            </a:extLst>
          </p:cNvPr>
          <p:cNvSpPr txBox="1"/>
          <p:nvPr/>
        </p:nvSpPr>
        <p:spPr>
          <a:xfrm>
            <a:off x="792786" y="5269080"/>
            <a:ext cx="1637275" cy="145800"/>
          </a:xfrm>
          <a:prstGeom prst="rect">
            <a:avLst/>
          </a:prstGeom>
          <a:noFill/>
          <a:ln>
            <a:noFill/>
          </a:ln>
        </p:spPr>
        <p:txBody>
          <a:bodyPr spcFirstLastPara="1" wrap="square" lIns="35550" tIns="17775" rIns="35550" bIns="17775" anchor="t" anchorCtr="0">
            <a:noAutofit/>
          </a:bodyPr>
          <a:lstStyle/>
          <a:p>
            <a:pPr algn="ctr" defTabSz="914400" rtl="0">
              <a:buClr>
                <a:srgbClr val="000000"/>
              </a:buClr>
              <a:buSzPts val="900"/>
            </a:pPr>
            <a:r>
              <a:rPr lang="en-US" sz="900" b="1" dirty="0">
                <a:solidFill>
                  <a:srgbClr val="000000"/>
                </a:solidFill>
                <a:latin typeface="Helvetica Neue Light"/>
                <a:ea typeface="Helvetica Neue Light"/>
                <a:cs typeface="Helvetica Neue Light"/>
                <a:sym typeface="Helvetica Neue Light"/>
              </a:rPr>
              <a:t>AmeriGEO members</a:t>
            </a:r>
            <a:endParaRPr sz="500" dirty="0">
              <a:solidFill>
                <a:srgbClr val="000000"/>
              </a:solidFill>
              <a:latin typeface="Arial"/>
              <a:cs typeface="Arial"/>
              <a:sym typeface="Arial"/>
            </a:endParaRPr>
          </a:p>
        </p:txBody>
      </p:sp>
      <p:sp>
        <p:nvSpPr>
          <p:cNvPr id="13" name="Shape 500">
            <a:extLst>
              <a:ext uri="{FF2B5EF4-FFF2-40B4-BE49-F238E27FC236}">
                <a16:creationId xmlns:a16="http://schemas.microsoft.com/office/drawing/2014/main" id="{54E990C2-1109-4B02-A90B-2E56600F3633}"/>
              </a:ext>
            </a:extLst>
          </p:cNvPr>
          <p:cNvSpPr/>
          <p:nvPr/>
        </p:nvSpPr>
        <p:spPr>
          <a:xfrm>
            <a:off x="686615" y="5470478"/>
            <a:ext cx="273655" cy="149873"/>
          </a:xfrm>
          <a:prstGeom prst="rect">
            <a:avLst/>
          </a:prstGeom>
          <a:solidFill>
            <a:srgbClr val="BBBABA"/>
          </a:solidFill>
          <a:ln>
            <a:noFill/>
          </a:ln>
        </p:spPr>
        <p:txBody>
          <a:bodyPr spcFirstLastPara="1" wrap="square" lIns="35550" tIns="17775" rIns="35550" bIns="17775" anchor="ctr" anchorCtr="0">
            <a:noAutofit/>
          </a:bodyPr>
          <a:lstStyle/>
          <a:p>
            <a:pPr algn="ctr" defTabSz="914400" rtl="0">
              <a:buClr>
                <a:srgbClr val="000000"/>
              </a:buClr>
              <a:buSzPts val="500"/>
            </a:pPr>
            <a:endParaRPr sz="500" b="1">
              <a:solidFill>
                <a:srgbClr val="FFFFFF"/>
              </a:solidFill>
              <a:latin typeface="Helvetica Neue Light"/>
              <a:ea typeface="Helvetica Neue Light"/>
              <a:cs typeface="Helvetica Neue Light"/>
              <a:sym typeface="Helvetica Neue Light"/>
            </a:endParaRPr>
          </a:p>
        </p:txBody>
      </p:sp>
      <p:sp>
        <p:nvSpPr>
          <p:cNvPr id="14" name="Shape 501">
            <a:extLst>
              <a:ext uri="{FF2B5EF4-FFF2-40B4-BE49-F238E27FC236}">
                <a16:creationId xmlns:a16="http://schemas.microsoft.com/office/drawing/2014/main" id="{95927DD7-F892-4E65-AEE8-19617CDAE66A}"/>
              </a:ext>
            </a:extLst>
          </p:cNvPr>
          <p:cNvSpPr/>
          <p:nvPr/>
        </p:nvSpPr>
        <p:spPr>
          <a:xfrm>
            <a:off x="885917" y="5465682"/>
            <a:ext cx="1704883" cy="173118"/>
          </a:xfrm>
          <a:prstGeom prst="rect">
            <a:avLst/>
          </a:prstGeom>
          <a:noFill/>
          <a:ln>
            <a:noFill/>
          </a:ln>
        </p:spPr>
        <p:txBody>
          <a:bodyPr spcFirstLastPara="1" wrap="square" lIns="35550" tIns="17775" rIns="35550" bIns="17775" anchor="t" anchorCtr="0">
            <a:noAutofit/>
          </a:bodyPr>
          <a:lstStyle/>
          <a:p>
            <a:pPr algn="ctr" defTabSz="914400" rtl="0">
              <a:buClr>
                <a:srgbClr val="000000"/>
              </a:buClr>
              <a:buSzPts val="900"/>
            </a:pPr>
            <a:r>
              <a:rPr lang="en-US" sz="900" b="1" dirty="0">
                <a:solidFill>
                  <a:srgbClr val="000000"/>
                </a:solidFill>
                <a:latin typeface="Helvetica Neue Light"/>
                <a:ea typeface="Helvetica Neue Light"/>
                <a:cs typeface="Helvetica Neue Light"/>
                <a:sym typeface="Helvetica Neue Light"/>
              </a:rPr>
              <a:t>Non-AmeriGEO members</a:t>
            </a:r>
            <a:endParaRPr sz="500" dirty="0">
              <a:solidFill>
                <a:srgbClr val="000000"/>
              </a:solidFill>
              <a:latin typeface="Arial"/>
              <a:cs typeface="Arial"/>
              <a:sym typeface="Arial"/>
            </a:endParaRPr>
          </a:p>
        </p:txBody>
      </p:sp>
      <p:grpSp>
        <p:nvGrpSpPr>
          <p:cNvPr id="15" name="Shape 473">
            <a:extLst>
              <a:ext uri="{FF2B5EF4-FFF2-40B4-BE49-F238E27FC236}">
                <a16:creationId xmlns:a16="http://schemas.microsoft.com/office/drawing/2014/main" id="{D340E759-0107-46A1-AEA3-C3102EF086B0}"/>
              </a:ext>
            </a:extLst>
          </p:cNvPr>
          <p:cNvGrpSpPr/>
          <p:nvPr/>
        </p:nvGrpSpPr>
        <p:grpSpPr>
          <a:xfrm>
            <a:off x="6666286" y="3236816"/>
            <a:ext cx="1410914" cy="1517011"/>
            <a:chOff x="12094934" y="4726090"/>
            <a:chExt cx="2340600" cy="2264871"/>
          </a:xfrm>
        </p:grpSpPr>
        <p:sp>
          <p:nvSpPr>
            <p:cNvPr id="16" name="Shape 474">
              <a:extLst>
                <a:ext uri="{FF2B5EF4-FFF2-40B4-BE49-F238E27FC236}">
                  <a16:creationId xmlns:a16="http://schemas.microsoft.com/office/drawing/2014/main" id="{28585EF2-A80F-4AD0-9514-6F27BA49529C}"/>
                </a:ext>
              </a:extLst>
            </p:cNvPr>
            <p:cNvSpPr txBox="1"/>
            <p:nvPr/>
          </p:nvSpPr>
          <p:spPr>
            <a:xfrm>
              <a:off x="12094934" y="4814772"/>
              <a:ext cx="2340600" cy="2040900"/>
            </a:xfrm>
            <a:prstGeom prst="rect">
              <a:avLst/>
            </a:prstGeom>
            <a:noFill/>
            <a:ln>
              <a:noFill/>
            </a:ln>
          </p:spPr>
          <p:txBody>
            <a:bodyPr spcFirstLastPara="1" wrap="square" lIns="24175" tIns="24175" rIns="24175" bIns="24175" anchor="ctr" anchorCtr="0">
              <a:noAutofit/>
            </a:bodyPr>
            <a:lstStyle/>
            <a:p>
              <a:pPr marL="330200" marR="0" lvl="1" indent="-107950" algn="l" rtl="0">
                <a:lnSpc>
                  <a:spcPct val="100000"/>
                </a:lnSpc>
                <a:spcBef>
                  <a:spcPts val="0"/>
                </a:spcBef>
                <a:spcAft>
                  <a:spcPts val="0"/>
                </a:spcAft>
                <a:buClr>
                  <a:srgbClr val="592F74"/>
                </a:buClr>
                <a:buSzPts val="1100"/>
                <a:buFont typeface="Times New Roman"/>
                <a:buChar char="–"/>
              </a:pPr>
              <a:r>
                <a:rPr lang="en-US" sz="1100" b="1" i="0" u="none" strike="noStrike" cap="none" dirty="0">
                  <a:solidFill>
                    <a:srgbClr val="592F74"/>
                  </a:solidFill>
                  <a:latin typeface="Calibri"/>
                  <a:ea typeface="Calibri"/>
                  <a:cs typeface="Calibri"/>
                  <a:sym typeface="Calibri"/>
                </a:rPr>
                <a:t>Ecuador </a:t>
              </a:r>
              <a:endParaRPr sz="500" dirty="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dirty="0">
                  <a:solidFill>
                    <a:srgbClr val="592F74"/>
                  </a:solidFill>
                  <a:latin typeface="Calibri"/>
                  <a:ea typeface="Calibri"/>
                  <a:cs typeface="Calibri"/>
                  <a:sym typeface="Calibri"/>
                </a:rPr>
                <a:t>Honduras </a:t>
              </a:r>
              <a:endParaRPr sz="500" dirty="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dirty="0">
                  <a:solidFill>
                    <a:srgbClr val="592F74"/>
                  </a:solidFill>
                  <a:latin typeface="Calibri"/>
                  <a:ea typeface="Calibri"/>
                  <a:cs typeface="Calibri"/>
                  <a:sym typeface="Calibri"/>
                </a:rPr>
                <a:t>Mexico </a:t>
              </a:r>
              <a:endParaRPr sz="500" dirty="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dirty="0">
                  <a:solidFill>
                    <a:srgbClr val="592F74"/>
                  </a:solidFill>
                  <a:latin typeface="Calibri"/>
                  <a:ea typeface="Calibri"/>
                  <a:cs typeface="Calibri"/>
                  <a:sym typeface="Calibri"/>
                </a:rPr>
                <a:t>Panama</a:t>
              </a:r>
              <a:endParaRPr sz="500" dirty="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dirty="0">
                  <a:solidFill>
                    <a:srgbClr val="592F74"/>
                  </a:solidFill>
                  <a:latin typeface="Calibri"/>
                  <a:ea typeface="Calibri"/>
                  <a:cs typeface="Calibri"/>
                  <a:sym typeface="Calibri"/>
                </a:rPr>
                <a:t>Paraguay</a:t>
              </a:r>
              <a:endParaRPr sz="500" dirty="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dirty="0">
                  <a:solidFill>
                    <a:srgbClr val="592F74"/>
                  </a:solidFill>
                  <a:latin typeface="Calibri"/>
                  <a:ea typeface="Calibri"/>
                  <a:cs typeface="Calibri"/>
                  <a:sym typeface="Calibri"/>
                </a:rPr>
                <a:t>Peru</a:t>
              </a:r>
              <a:endParaRPr sz="500" dirty="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dirty="0">
                  <a:solidFill>
                    <a:srgbClr val="592F74"/>
                  </a:solidFill>
                  <a:latin typeface="Calibri"/>
                  <a:ea typeface="Calibri"/>
                  <a:cs typeface="Calibri"/>
                  <a:sym typeface="Calibri"/>
                </a:rPr>
                <a:t>United States</a:t>
              </a:r>
              <a:endParaRPr sz="500" dirty="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dirty="0">
                  <a:solidFill>
                    <a:srgbClr val="592F74"/>
                  </a:solidFill>
                  <a:latin typeface="Calibri"/>
                  <a:ea typeface="Calibri"/>
                  <a:cs typeface="Calibri"/>
                  <a:sym typeface="Calibri"/>
                </a:rPr>
                <a:t>Uruguay</a:t>
              </a:r>
              <a:endParaRPr sz="500" dirty="0"/>
            </a:p>
          </p:txBody>
        </p:sp>
        <p:pic>
          <p:nvPicPr>
            <p:cNvPr id="17" name="Shape 475">
              <a:extLst>
                <a:ext uri="{FF2B5EF4-FFF2-40B4-BE49-F238E27FC236}">
                  <a16:creationId xmlns:a16="http://schemas.microsoft.com/office/drawing/2014/main" id="{1E3EB728-A26C-441C-80BC-C404E9D88E41}"/>
                </a:ext>
              </a:extLst>
            </p:cNvPr>
            <p:cNvPicPr preferRelativeResize="0"/>
            <p:nvPr/>
          </p:nvPicPr>
          <p:blipFill rotWithShape="1">
            <a:blip r:embed="rId4">
              <a:alphaModFix/>
            </a:blip>
            <a:srcRect/>
            <a:stretch/>
          </p:blipFill>
          <p:spPr>
            <a:xfrm>
              <a:off x="12192743" y="5587363"/>
              <a:ext cx="426013" cy="240790"/>
            </a:xfrm>
            <a:prstGeom prst="rect">
              <a:avLst/>
            </a:prstGeom>
            <a:noFill/>
            <a:ln>
              <a:noFill/>
            </a:ln>
          </p:spPr>
        </p:pic>
        <p:pic>
          <p:nvPicPr>
            <p:cNvPr id="18" name="Shape 476">
              <a:extLst>
                <a:ext uri="{FF2B5EF4-FFF2-40B4-BE49-F238E27FC236}">
                  <a16:creationId xmlns:a16="http://schemas.microsoft.com/office/drawing/2014/main" id="{4E8A270F-629D-43A8-8548-5DCBC4EA8337}"/>
                </a:ext>
              </a:extLst>
            </p:cNvPr>
            <p:cNvPicPr preferRelativeResize="0"/>
            <p:nvPr/>
          </p:nvPicPr>
          <p:blipFill rotWithShape="1">
            <a:blip r:embed="rId5">
              <a:alphaModFix/>
            </a:blip>
            <a:srcRect/>
            <a:stretch/>
          </p:blipFill>
          <p:spPr>
            <a:xfrm>
              <a:off x="12192743" y="5013181"/>
              <a:ext cx="426013" cy="240790"/>
            </a:xfrm>
            <a:prstGeom prst="rect">
              <a:avLst/>
            </a:prstGeom>
            <a:noFill/>
            <a:ln>
              <a:noFill/>
            </a:ln>
          </p:spPr>
        </p:pic>
        <p:pic>
          <p:nvPicPr>
            <p:cNvPr id="19" name="Shape 477">
              <a:extLst>
                <a:ext uri="{FF2B5EF4-FFF2-40B4-BE49-F238E27FC236}">
                  <a16:creationId xmlns:a16="http://schemas.microsoft.com/office/drawing/2014/main" id="{0AEE769B-A706-4992-9200-3B1E09C1CFA5}"/>
                </a:ext>
              </a:extLst>
            </p:cNvPr>
            <p:cNvPicPr preferRelativeResize="0"/>
            <p:nvPr/>
          </p:nvPicPr>
          <p:blipFill rotWithShape="1">
            <a:blip r:embed="rId6">
              <a:alphaModFix/>
            </a:blip>
            <a:srcRect/>
            <a:stretch/>
          </p:blipFill>
          <p:spPr>
            <a:xfrm>
              <a:off x="12192888" y="4726090"/>
              <a:ext cx="426013" cy="240790"/>
            </a:xfrm>
            <a:prstGeom prst="rect">
              <a:avLst/>
            </a:prstGeom>
            <a:noFill/>
            <a:ln>
              <a:noFill/>
            </a:ln>
          </p:spPr>
        </p:pic>
        <p:pic>
          <p:nvPicPr>
            <p:cNvPr id="20" name="Shape 478">
              <a:extLst>
                <a:ext uri="{FF2B5EF4-FFF2-40B4-BE49-F238E27FC236}">
                  <a16:creationId xmlns:a16="http://schemas.microsoft.com/office/drawing/2014/main" id="{50431E94-EE6F-4426-B0E5-8EEF31C7A418}"/>
                </a:ext>
              </a:extLst>
            </p:cNvPr>
            <p:cNvPicPr preferRelativeResize="0"/>
            <p:nvPr/>
          </p:nvPicPr>
          <p:blipFill rotWithShape="1">
            <a:blip r:embed="rId7">
              <a:alphaModFix/>
            </a:blip>
            <a:srcRect/>
            <a:stretch/>
          </p:blipFill>
          <p:spPr>
            <a:xfrm>
              <a:off x="12192740" y="6750171"/>
              <a:ext cx="426013" cy="240790"/>
            </a:xfrm>
            <a:prstGeom prst="rect">
              <a:avLst/>
            </a:prstGeom>
            <a:noFill/>
            <a:ln>
              <a:noFill/>
            </a:ln>
          </p:spPr>
        </p:pic>
        <p:pic>
          <p:nvPicPr>
            <p:cNvPr id="21" name="Shape 479">
              <a:extLst>
                <a:ext uri="{FF2B5EF4-FFF2-40B4-BE49-F238E27FC236}">
                  <a16:creationId xmlns:a16="http://schemas.microsoft.com/office/drawing/2014/main" id="{5C055475-798A-437E-945E-31E6BA527A1D}"/>
                </a:ext>
              </a:extLst>
            </p:cNvPr>
            <p:cNvPicPr preferRelativeResize="0"/>
            <p:nvPr/>
          </p:nvPicPr>
          <p:blipFill rotWithShape="1">
            <a:blip r:embed="rId8">
              <a:alphaModFix/>
            </a:blip>
            <a:srcRect/>
            <a:stretch/>
          </p:blipFill>
          <p:spPr>
            <a:xfrm>
              <a:off x="12192741" y="6463080"/>
              <a:ext cx="426013" cy="240790"/>
            </a:xfrm>
            <a:prstGeom prst="rect">
              <a:avLst/>
            </a:prstGeom>
            <a:noFill/>
            <a:ln>
              <a:noFill/>
            </a:ln>
          </p:spPr>
        </p:pic>
        <p:pic>
          <p:nvPicPr>
            <p:cNvPr id="22" name="Shape 480">
              <a:extLst>
                <a:ext uri="{FF2B5EF4-FFF2-40B4-BE49-F238E27FC236}">
                  <a16:creationId xmlns:a16="http://schemas.microsoft.com/office/drawing/2014/main" id="{336FAAF6-5E54-425B-B04B-B93BD55DF2A6}"/>
                </a:ext>
              </a:extLst>
            </p:cNvPr>
            <p:cNvPicPr preferRelativeResize="0"/>
            <p:nvPr/>
          </p:nvPicPr>
          <p:blipFill rotWithShape="1">
            <a:blip r:embed="rId9">
              <a:alphaModFix/>
            </a:blip>
            <a:srcRect/>
            <a:stretch/>
          </p:blipFill>
          <p:spPr>
            <a:xfrm>
              <a:off x="12192742" y="5874454"/>
              <a:ext cx="426013" cy="240790"/>
            </a:xfrm>
            <a:prstGeom prst="rect">
              <a:avLst/>
            </a:prstGeom>
            <a:noFill/>
            <a:ln>
              <a:noFill/>
            </a:ln>
          </p:spPr>
        </p:pic>
        <p:pic>
          <p:nvPicPr>
            <p:cNvPr id="23" name="Shape 481">
              <a:extLst>
                <a:ext uri="{FF2B5EF4-FFF2-40B4-BE49-F238E27FC236}">
                  <a16:creationId xmlns:a16="http://schemas.microsoft.com/office/drawing/2014/main" id="{BBE12804-4B6B-4249-BC99-775825C78031}"/>
                </a:ext>
              </a:extLst>
            </p:cNvPr>
            <p:cNvPicPr preferRelativeResize="0"/>
            <p:nvPr/>
          </p:nvPicPr>
          <p:blipFill rotWithShape="1">
            <a:blip r:embed="rId10">
              <a:alphaModFix/>
            </a:blip>
            <a:srcRect/>
            <a:stretch/>
          </p:blipFill>
          <p:spPr>
            <a:xfrm>
              <a:off x="12192742" y="6168767"/>
              <a:ext cx="426013" cy="240790"/>
            </a:xfrm>
            <a:prstGeom prst="rect">
              <a:avLst/>
            </a:prstGeom>
            <a:noFill/>
            <a:ln>
              <a:noFill/>
            </a:ln>
          </p:spPr>
        </p:pic>
        <p:pic>
          <p:nvPicPr>
            <p:cNvPr id="24" name="Shape 482">
              <a:extLst>
                <a:ext uri="{FF2B5EF4-FFF2-40B4-BE49-F238E27FC236}">
                  <a16:creationId xmlns:a16="http://schemas.microsoft.com/office/drawing/2014/main" id="{5319C5B2-B852-476B-98EF-DF452F5023ED}"/>
                </a:ext>
              </a:extLst>
            </p:cNvPr>
            <p:cNvPicPr preferRelativeResize="0"/>
            <p:nvPr/>
          </p:nvPicPr>
          <p:blipFill rotWithShape="1">
            <a:blip r:embed="rId11">
              <a:alphaModFix/>
            </a:blip>
            <a:srcRect/>
            <a:stretch/>
          </p:blipFill>
          <p:spPr>
            <a:xfrm>
              <a:off x="12192743" y="5300272"/>
              <a:ext cx="426013" cy="240790"/>
            </a:xfrm>
            <a:prstGeom prst="rect">
              <a:avLst/>
            </a:prstGeom>
            <a:noFill/>
            <a:ln>
              <a:noFill/>
            </a:ln>
          </p:spPr>
        </p:pic>
      </p:grpSp>
      <p:grpSp>
        <p:nvGrpSpPr>
          <p:cNvPr id="25" name="Shape 483">
            <a:extLst>
              <a:ext uri="{FF2B5EF4-FFF2-40B4-BE49-F238E27FC236}">
                <a16:creationId xmlns:a16="http://schemas.microsoft.com/office/drawing/2014/main" id="{49C73ABD-EA1C-472F-956C-8B38FBF18A9B}"/>
              </a:ext>
            </a:extLst>
          </p:cNvPr>
          <p:cNvGrpSpPr/>
          <p:nvPr/>
        </p:nvGrpSpPr>
        <p:grpSpPr>
          <a:xfrm>
            <a:off x="5292080" y="3200400"/>
            <a:ext cx="1172928" cy="1589837"/>
            <a:chOff x="8001205" y="4027600"/>
            <a:chExt cx="1945800" cy="2373600"/>
          </a:xfrm>
        </p:grpSpPr>
        <p:sp>
          <p:nvSpPr>
            <p:cNvPr id="26" name="Shape 484">
              <a:extLst>
                <a:ext uri="{FF2B5EF4-FFF2-40B4-BE49-F238E27FC236}">
                  <a16:creationId xmlns:a16="http://schemas.microsoft.com/office/drawing/2014/main" id="{3BC4E592-13A1-4F25-8D4E-99865FCA208F}"/>
                </a:ext>
              </a:extLst>
            </p:cNvPr>
            <p:cNvSpPr txBox="1"/>
            <p:nvPr/>
          </p:nvSpPr>
          <p:spPr>
            <a:xfrm>
              <a:off x="8001205" y="4027600"/>
              <a:ext cx="1945800" cy="2373600"/>
            </a:xfrm>
            <a:prstGeom prst="rect">
              <a:avLst/>
            </a:prstGeom>
            <a:noFill/>
            <a:ln>
              <a:noFill/>
            </a:ln>
          </p:spPr>
          <p:txBody>
            <a:bodyPr spcFirstLastPara="1" wrap="square" lIns="24175" tIns="24175" rIns="24175" bIns="24175" anchor="ctr" anchorCtr="0">
              <a:noAutofit/>
            </a:bodyPr>
            <a:lstStyle/>
            <a:p>
              <a:pPr marL="330200" marR="0" lvl="1" indent="-107950" algn="l" rtl="0">
                <a:lnSpc>
                  <a:spcPct val="100000"/>
                </a:lnSpc>
                <a:spcBef>
                  <a:spcPts val="0"/>
                </a:spcBef>
                <a:spcAft>
                  <a:spcPts val="0"/>
                </a:spcAft>
                <a:buClr>
                  <a:srgbClr val="592F74"/>
                </a:buClr>
                <a:buSzPts val="1100"/>
                <a:buFont typeface="Times New Roman"/>
                <a:buChar char="–"/>
              </a:pPr>
              <a:r>
                <a:rPr lang="en-US" sz="1100" b="1" i="0" u="none" strike="noStrike" cap="none">
                  <a:solidFill>
                    <a:srgbClr val="592F74"/>
                  </a:solidFill>
                  <a:latin typeface="Calibri"/>
                  <a:ea typeface="Calibri"/>
                  <a:cs typeface="Calibri"/>
                  <a:sym typeface="Calibri"/>
                </a:rPr>
                <a:t>Argentina </a:t>
              </a:r>
              <a:endParaRPr sz="50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a:solidFill>
                    <a:srgbClr val="592F74"/>
                  </a:solidFill>
                  <a:latin typeface="Calibri"/>
                  <a:ea typeface="Calibri"/>
                  <a:cs typeface="Calibri"/>
                  <a:sym typeface="Calibri"/>
                </a:rPr>
                <a:t>Bahamas 	</a:t>
              </a:r>
              <a:endParaRPr sz="50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a:solidFill>
                    <a:srgbClr val="592F74"/>
                  </a:solidFill>
                  <a:latin typeface="Calibri"/>
                  <a:ea typeface="Calibri"/>
                  <a:cs typeface="Calibri"/>
                  <a:sym typeface="Calibri"/>
                </a:rPr>
                <a:t>Belize </a:t>
              </a:r>
              <a:endParaRPr sz="50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a:solidFill>
                    <a:srgbClr val="592F74"/>
                  </a:solidFill>
                  <a:latin typeface="Calibri"/>
                  <a:ea typeface="Calibri"/>
                  <a:cs typeface="Calibri"/>
                  <a:sym typeface="Calibri"/>
                </a:rPr>
                <a:t>Brazil </a:t>
              </a:r>
              <a:endParaRPr sz="50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a:solidFill>
                    <a:srgbClr val="592F74"/>
                  </a:solidFill>
                  <a:latin typeface="Calibri"/>
                  <a:ea typeface="Calibri"/>
                  <a:cs typeface="Calibri"/>
                  <a:sym typeface="Calibri"/>
                </a:rPr>
                <a:t>Canada </a:t>
              </a:r>
              <a:endParaRPr sz="50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a:solidFill>
                    <a:srgbClr val="592F74"/>
                  </a:solidFill>
                  <a:latin typeface="Calibri"/>
                  <a:ea typeface="Calibri"/>
                  <a:cs typeface="Calibri"/>
                  <a:sym typeface="Calibri"/>
                </a:rPr>
                <a:t>Chile</a:t>
              </a:r>
              <a:endParaRPr sz="50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a:solidFill>
                    <a:srgbClr val="592F74"/>
                  </a:solidFill>
                  <a:latin typeface="Calibri"/>
                  <a:ea typeface="Calibri"/>
                  <a:cs typeface="Calibri"/>
                  <a:sym typeface="Calibri"/>
                </a:rPr>
                <a:t>Colombia</a:t>
              </a:r>
              <a:endParaRPr sz="500"/>
            </a:p>
            <a:p>
              <a:pPr marL="330200" marR="0" lvl="1" indent="-107950" algn="l" rtl="0">
                <a:lnSpc>
                  <a:spcPct val="100000"/>
                </a:lnSpc>
                <a:spcBef>
                  <a:spcPts val="100"/>
                </a:spcBef>
                <a:spcAft>
                  <a:spcPts val="0"/>
                </a:spcAft>
                <a:buClr>
                  <a:srgbClr val="592F74"/>
                </a:buClr>
                <a:buSzPts val="1100"/>
                <a:buFont typeface="Times New Roman"/>
                <a:buChar char="–"/>
              </a:pPr>
              <a:r>
                <a:rPr lang="en-US" sz="1100" b="1" i="0" u="none" strike="noStrike" cap="none">
                  <a:solidFill>
                    <a:srgbClr val="592F74"/>
                  </a:solidFill>
                  <a:latin typeface="Calibri"/>
                  <a:ea typeface="Calibri"/>
                  <a:cs typeface="Calibri"/>
                  <a:sym typeface="Calibri"/>
                </a:rPr>
                <a:t>Costa Rica</a:t>
              </a:r>
              <a:endParaRPr sz="500"/>
            </a:p>
          </p:txBody>
        </p:sp>
        <p:pic>
          <p:nvPicPr>
            <p:cNvPr id="27" name="Shape 485">
              <a:extLst>
                <a:ext uri="{FF2B5EF4-FFF2-40B4-BE49-F238E27FC236}">
                  <a16:creationId xmlns:a16="http://schemas.microsoft.com/office/drawing/2014/main" id="{C994B7E2-40D0-4557-BE9E-1B36A5840B21}"/>
                </a:ext>
              </a:extLst>
            </p:cNvPr>
            <p:cNvPicPr preferRelativeResize="0"/>
            <p:nvPr/>
          </p:nvPicPr>
          <p:blipFill rotWithShape="1">
            <a:blip r:embed="rId12">
              <a:alphaModFix/>
            </a:blip>
            <a:srcRect/>
            <a:stretch/>
          </p:blipFill>
          <p:spPr>
            <a:xfrm>
              <a:off x="8001214" y="4390415"/>
              <a:ext cx="426013" cy="240790"/>
            </a:xfrm>
            <a:prstGeom prst="rect">
              <a:avLst/>
            </a:prstGeom>
            <a:noFill/>
            <a:ln>
              <a:noFill/>
            </a:ln>
          </p:spPr>
        </p:pic>
        <p:pic>
          <p:nvPicPr>
            <p:cNvPr id="28" name="Shape 486">
              <a:extLst>
                <a:ext uri="{FF2B5EF4-FFF2-40B4-BE49-F238E27FC236}">
                  <a16:creationId xmlns:a16="http://schemas.microsoft.com/office/drawing/2014/main" id="{96B66066-023E-496A-877D-711EA3D269C8}"/>
                </a:ext>
              </a:extLst>
            </p:cNvPr>
            <p:cNvPicPr preferRelativeResize="0"/>
            <p:nvPr/>
          </p:nvPicPr>
          <p:blipFill rotWithShape="1">
            <a:blip r:embed="rId13">
              <a:alphaModFix/>
            </a:blip>
            <a:srcRect/>
            <a:stretch/>
          </p:blipFill>
          <p:spPr>
            <a:xfrm>
              <a:off x="8001214" y="4691507"/>
              <a:ext cx="426013" cy="240790"/>
            </a:xfrm>
            <a:prstGeom prst="rect">
              <a:avLst/>
            </a:prstGeom>
            <a:noFill/>
            <a:ln>
              <a:noFill/>
            </a:ln>
          </p:spPr>
        </p:pic>
        <p:pic>
          <p:nvPicPr>
            <p:cNvPr id="29" name="Shape 487">
              <a:extLst>
                <a:ext uri="{FF2B5EF4-FFF2-40B4-BE49-F238E27FC236}">
                  <a16:creationId xmlns:a16="http://schemas.microsoft.com/office/drawing/2014/main" id="{B2A677A0-2972-4447-B949-ADBA06282191}"/>
                </a:ext>
              </a:extLst>
            </p:cNvPr>
            <p:cNvPicPr preferRelativeResize="0"/>
            <p:nvPr/>
          </p:nvPicPr>
          <p:blipFill rotWithShape="1">
            <a:blip r:embed="rId14">
              <a:alphaModFix/>
            </a:blip>
            <a:srcRect/>
            <a:stretch/>
          </p:blipFill>
          <p:spPr>
            <a:xfrm>
              <a:off x="8001213" y="6121472"/>
              <a:ext cx="426013" cy="240790"/>
            </a:xfrm>
            <a:prstGeom prst="rect">
              <a:avLst/>
            </a:prstGeom>
            <a:noFill/>
            <a:ln>
              <a:noFill/>
            </a:ln>
          </p:spPr>
        </p:pic>
        <p:pic>
          <p:nvPicPr>
            <p:cNvPr id="30" name="Shape 488">
              <a:extLst>
                <a:ext uri="{FF2B5EF4-FFF2-40B4-BE49-F238E27FC236}">
                  <a16:creationId xmlns:a16="http://schemas.microsoft.com/office/drawing/2014/main" id="{50965A6A-8CD1-407C-A94C-8501BB1B3801}"/>
                </a:ext>
              </a:extLst>
            </p:cNvPr>
            <p:cNvPicPr preferRelativeResize="0"/>
            <p:nvPr/>
          </p:nvPicPr>
          <p:blipFill rotWithShape="1">
            <a:blip r:embed="rId15">
              <a:alphaModFix/>
            </a:blip>
            <a:srcRect/>
            <a:stretch/>
          </p:blipFill>
          <p:spPr>
            <a:xfrm>
              <a:off x="8001213" y="5847953"/>
              <a:ext cx="426013" cy="240790"/>
            </a:xfrm>
            <a:prstGeom prst="rect">
              <a:avLst/>
            </a:prstGeom>
            <a:noFill/>
            <a:ln>
              <a:noFill/>
            </a:ln>
          </p:spPr>
        </p:pic>
        <p:pic>
          <p:nvPicPr>
            <p:cNvPr id="31" name="Shape 489">
              <a:extLst>
                <a:ext uri="{FF2B5EF4-FFF2-40B4-BE49-F238E27FC236}">
                  <a16:creationId xmlns:a16="http://schemas.microsoft.com/office/drawing/2014/main" id="{8AA9945E-FF7C-425C-B3FB-0E5EF4F76440}"/>
                </a:ext>
              </a:extLst>
            </p:cNvPr>
            <p:cNvPicPr preferRelativeResize="0"/>
            <p:nvPr/>
          </p:nvPicPr>
          <p:blipFill rotWithShape="1">
            <a:blip r:embed="rId16">
              <a:alphaModFix/>
            </a:blip>
            <a:srcRect/>
            <a:stretch/>
          </p:blipFill>
          <p:spPr>
            <a:xfrm>
              <a:off x="8001214" y="5259603"/>
              <a:ext cx="426013" cy="240790"/>
            </a:xfrm>
            <a:prstGeom prst="rect">
              <a:avLst/>
            </a:prstGeom>
            <a:noFill/>
            <a:ln>
              <a:noFill/>
            </a:ln>
          </p:spPr>
        </p:pic>
        <p:pic>
          <p:nvPicPr>
            <p:cNvPr id="32" name="Shape 490">
              <a:extLst>
                <a:ext uri="{FF2B5EF4-FFF2-40B4-BE49-F238E27FC236}">
                  <a16:creationId xmlns:a16="http://schemas.microsoft.com/office/drawing/2014/main" id="{9101D8D7-F25C-4399-AEC3-005CA74033E2}"/>
                </a:ext>
              </a:extLst>
            </p:cNvPr>
            <p:cNvPicPr preferRelativeResize="0"/>
            <p:nvPr/>
          </p:nvPicPr>
          <p:blipFill rotWithShape="1">
            <a:blip r:embed="rId17">
              <a:alphaModFix/>
            </a:blip>
            <a:srcRect/>
            <a:stretch/>
          </p:blipFill>
          <p:spPr>
            <a:xfrm>
              <a:off x="8001214" y="4093461"/>
              <a:ext cx="426013" cy="240790"/>
            </a:xfrm>
            <a:prstGeom prst="rect">
              <a:avLst/>
            </a:prstGeom>
            <a:noFill/>
            <a:ln>
              <a:noFill/>
            </a:ln>
          </p:spPr>
        </p:pic>
        <p:pic>
          <p:nvPicPr>
            <p:cNvPr id="33" name="Shape 491">
              <a:extLst>
                <a:ext uri="{FF2B5EF4-FFF2-40B4-BE49-F238E27FC236}">
                  <a16:creationId xmlns:a16="http://schemas.microsoft.com/office/drawing/2014/main" id="{F7C361CA-F446-44D5-850C-52FD72E20FF0}"/>
                </a:ext>
              </a:extLst>
            </p:cNvPr>
            <p:cNvPicPr preferRelativeResize="0"/>
            <p:nvPr/>
          </p:nvPicPr>
          <p:blipFill rotWithShape="1">
            <a:blip r:embed="rId18">
              <a:alphaModFix/>
            </a:blip>
            <a:srcRect/>
            <a:stretch/>
          </p:blipFill>
          <p:spPr>
            <a:xfrm>
              <a:off x="8001214" y="4973608"/>
              <a:ext cx="426013" cy="240790"/>
            </a:xfrm>
            <a:prstGeom prst="rect">
              <a:avLst/>
            </a:prstGeom>
            <a:noFill/>
            <a:ln>
              <a:noFill/>
            </a:ln>
          </p:spPr>
        </p:pic>
        <p:pic>
          <p:nvPicPr>
            <p:cNvPr id="34" name="Shape 492">
              <a:extLst>
                <a:ext uri="{FF2B5EF4-FFF2-40B4-BE49-F238E27FC236}">
                  <a16:creationId xmlns:a16="http://schemas.microsoft.com/office/drawing/2014/main" id="{C396984A-C232-4FEA-90AE-63830ED6A57C}"/>
                </a:ext>
              </a:extLst>
            </p:cNvPr>
            <p:cNvPicPr preferRelativeResize="0"/>
            <p:nvPr/>
          </p:nvPicPr>
          <p:blipFill rotWithShape="1">
            <a:blip r:embed="rId19">
              <a:alphaModFix/>
            </a:blip>
            <a:srcRect/>
            <a:stretch/>
          </p:blipFill>
          <p:spPr>
            <a:xfrm>
              <a:off x="8001213" y="5562193"/>
              <a:ext cx="426013" cy="240790"/>
            </a:xfrm>
            <a:prstGeom prst="rect">
              <a:avLst/>
            </a:prstGeom>
            <a:noFill/>
            <a:ln>
              <a:noFill/>
            </a:ln>
          </p:spPr>
        </p:pic>
      </p:grpSp>
      <p:sp>
        <p:nvSpPr>
          <p:cNvPr id="35" name="Shape 493">
            <a:extLst>
              <a:ext uri="{FF2B5EF4-FFF2-40B4-BE49-F238E27FC236}">
                <a16:creationId xmlns:a16="http://schemas.microsoft.com/office/drawing/2014/main" id="{57E1EDBC-03D6-46F7-9430-0D69D83B168A}"/>
              </a:ext>
            </a:extLst>
          </p:cNvPr>
          <p:cNvSpPr txBox="1"/>
          <p:nvPr/>
        </p:nvSpPr>
        <p:spPr>
          <a:xfrm>
            <a:off x="5292080" y="5041600"/>
            <a:ext cx="2635800" cy="397500"/>
          </a:xfrm>
          <a:prstGeom prst="rect">
            <a:avLst/>
          </a:prstGeom>
          <a:noFill/>
          <a:ln>
            <a:noFill/>
          </a:ln>
        </p:spPr>
        <p:txBody>
          <a:bodyPr spcFirstLastPara="1" wrap="square" lIns="35550" tIns="17775" rIns="35550" bIns="17775" anchor="t" anchorCtr="0">
            <a:noAutofit/>
          </a:bodyPr>
          <a:lstStyle/>
          <a:p>
            <a:pPr algn="l" defTabSz="914400" rtl="0">
              <a:buClr>
                <a:srgbClr val="0365C0"/>
              </a:buClr>
              <a:buSzPts val="1100"/>
            </a:pPr>
            <a:r>
              <a:rPr lang="en-US" sz="1200" b="1" i="1" dirty="0">
                <a:solidFill>
                  <a:srgbClr val="0365C0"/>
                </a:solidFill>
                <a:latin typeface="Helvetica Neue Light"/>
                <a:ea typeface="Helvetica Neue Light"/>
                <a:cs typeface="Helvetica Neue Light"/>
                <a:sym typeface="Helvetica Neue Light"/>
              </a:rPr>
              <a:t>16 member countries</a:t>
            </a:r>
            <a:endParaRPr sz="1200" dirty="0">
              <a:solidFill>
                <a:srgbClr val="000000"/>
              </a:solidFill>
              <a:latin typeface="Arial"/>
              <a:cs typeface="Arial"/>
              <a:sym typeface="Arial"/>
            </a:endParaRPr>
          </a:p>
          <a:p>
            <a:pPr algn="l" defTabSz="914400" rtl="0">
              <a:buClr>
                <a:srgbClr val="0365C0"/>
              </a:buClr>
              <a:buSzPts val="1100"/>
            </a:pPr>
            <a:r>
              <a:rPr lang="en-US" sz="1200" b="1" i="1" dirty="0">
                <a:solidFill>
                  <a:srgbClr val="0365C0"/>
                </a:solidFill>
                <a:latin typeface="Helvetica Neue Light"/>
                <a:ea typeface="Helvetica Neue Light"/>
                <a:cs typeface="Helvetica Neue Light"/>
                <a:sym typeface="Helvetica Neue Light"/>
              </a:rPr>
              <a:t>2 observers: Bolivia, Guatemala</a:t>
            </a:r>
            <a:endParaRPr sz="1200" dirty="0">
              <a:solidFill>
                <a:srgbClr val="000000"/>
              </a:solidFill>
              <a:latin typeface="Arial"/>
              <a:cs typeface="Arial"/>
              <a:sym typeface="Arial"/>
            </a:endParaRPr>
          </a:p>
        </p:txBody>
      </p:sp>
    </p:spTree>
    <p:extLst>
      <p:ext uri="{BB962C8B-B14F-4D97-AF65-F5344CB8AC3E}">
        <p14:creationId xmlns:p14="http://schemas.microsoft.com/office/powerpoint/2010/main" val="195076076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8C4FD0-F890-4307-A6D7-992BEC475753}"/>
              </a:ext>
            </a:extLst>
          </p:cNvPr>
          <p:cNvSpPr>
            <a:spLocks noGrp="1"/>
          </p:cNvSpPr>
          <p:nvPr>
            <p:ph sz="quarter" idx="11"/>
          </p:nvPr>
        </p:nvSpPr>
        <p:spPr>
          <a:xfrm>
            <a:off x="1905000" y="76200"/>
            <a:ext cx="6946900" cy="533400"/>
          </a:xfrm>
        </p:spPr>
        <p:txBody>
          <a:bodyPr/>
          <a:lstStyle/>
          <a:p>
            <a:pPr algn="l"/>
            <a:r>
              <a:rPr lang="en-US" sz="2800" dirty="0"/>
              <a:t>Community platform: </a:t>
            </a:r>
          </a:p>
          <a:p>
            <a:pPr algn="l"/>
            <a:r>
              <a:rPr lang="en-US" sz="2800" dirty="0">
                <a:solidFill>
                  <a:srgbClr val="0066FF"/>
                </a:solidFill>
                <a:effectLst>
                  <a:outerShdw blurRad="38100" dist="38100" dir="2700000" algn="tl">
                    <a:srgbClr val="000000">
                      <a:alpha val="43137"/>
                    </a:srgbClr>
                  </a:outerShdw>
                </a:effectLst>
              </a:rPr>
              <a:t>www.amerigeoss.org</a:t>
            </a:r>
          </a:p>
        </p:txBody>
      </p:sp>
      <p:pic>
        <p:nvPicPr>
          <p:cNvPr id="6" name="Picture 5">
            <a:extLst>
              <a:ext uri="{FF2B5EF4-FFF2-40B4-BE49-F238E27FC236}">
                <a16:creationId xmlns:a16="http://schemas.microsoft.com/office/drawing/2014/main" id="{C273BBA6-18B6-4732-A03E-885B1D76793C}"/>
              </a:ext>
            </a:extLst>
          </p:cNvPr>
          <p:cNvPicPr>
            <a:picLocks noChangeAspect="1"/>
          </p:cNvPicPr>
          <p:nvPr/>
        </p:nvPicPr>
        <p:blipFill rotWithShape="1">
          <a:blip r:embed="rId2"/>
          <a:srcRect t="12222" r="2937"/>
          <a:stretch/>
        </p:blipFill>
        <p:spPr>
          <a:xfrm>
            <a:off x="0" y="1219200"/>
            <a:ext cx="8077200" cy="5651026"/>
          </a:xfrm>
          <a:prstGeom prst="rect">
            <a:avLst/>
          </a:prstGeom>
        </p:spPr>
      </p:pic>
    </p:spTree>
    <p:extLst>
      <p:ext uri="{BB962C8B-B14F-4D97-AF65-F5344CB8AC3E}">
        <p14:creationId xmlns:p14="http://schemas.microsoft.com/office/powerpoint/2010/main" val="333564604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B4BB09-53CF-43EC-A088-6F7B2FB5C752}"/>
              </a:ext>
            </a:extLst>
          </p:cNvPr>
          <p:cNvSpPr>
            <a:spLocks noGrp="1"/>
          </p:cNvSpPr>
          <p:nvPr>
            <p:ph sz="quarter" idx="10"/>
          </p:nvPr>
        </p:nvSpPr>
        <p:spPr>
          <a:xfrm>
            <a:off x="361950" y="1466849"/>
            <a:ext cx="4133850" cy="5229225"/>
          </a:xfrm>
        </p:spPr>
        <p:txBody>
          <a:bodyPr/>
          <a:lstStyle/>
          <a:p>
            <a:pPr marL="0" indent="0">
              <a:buNone/>
            </a:pPr>
            <a:r>
              <a:rPr lang="en-US" dirty="0">
                <a:solidFill>
                  <a:schemeClr val="tx1"/>
                </a:solidFill>
              </a:rPr>
              <a:t>AmeriGEO and data democracy:</a:t>
            </a:r>
          </a:p>
          <a:p>
            <a:pPr>
              <a:spcBef>
                <a:spcPts val="600"/>
              </a:spcBef>
            </a:pPr>
            <a:r>
              <a:rPr lang="en-US" dirty="0">
                <a:solidFill>
                  <a:schemeClr val="tx1"/>
                </a:solidFill>
              </a:rPr>
              <a:t>Access to open data from the region’s countries provided through the AmeriGEO Community Platform</a:t>
            </a:r>
          </a:p>
          <a:p>
            <a:pPr lvl="1">
              <a:spcBef>
                <a:spcPts val="600"/>
              </a:spcBef>
            </a:pPr>
            <a:r>
              <a:rPr lang="en-US" i="1" dirty="0">
                <a:solidFill>
                  <a:schemeClr val="tx1"/>
                </a:solidFill>
              </a:rPr>
              <a:t>Spatial and non-spatial data</a:t>
            </a:r>
          </a:p>
          <a:p>
            <a:pPr>
              <a:spcBef>
                <a:spcPts val="600"/>
              </a:spcBef>
            </a:pPr>
            <a:r>
              <a:rPr lang="en-US" dirty="0">
                <a:solidFill>
                  <a:schemeClr val="tx1"/>
                </a:solidFill>
              </a:rPr>
              <a:t>Use of social media channels (e.g. Facebook, Twitter) to engage, advocate for, and inform about open data</a:t>
            </a:r>
          </a:p>
          <a:p>
            <a:pPr>
              <a:spcBef>
                <a:spcPts val="600"/>
              </a:spcBef>
            </a:pPr>
            <a:r>
              <a:rPr lang="en-US" dirty="0">
                <a:solidFill>
                  <a:schemeClr val="tx1"/>
                </a:solidFill>
              </a:rPr>
              <a:t>Engagement w/ other GEO initiatives (e.g. GEOGLOWS) which provide access to open data -&gt; global Streamflow Prediction Tool</a:t>
            </a:r>
          </a:p>
          <a:p>
            <a:endParaRPr lang="en-US" dirty="0">
              <a:solidFill>
                <a:schemeClr val="tx1"/>
              </a:solidFill>
            </a:endParaRPr>
          </a:p>
        </p:txBody>
      </p:sp>
      <p:sp>
        <p:nvSpPr>
          <p:cNvPr id="3" name="Content Placeholder 2">
            <a:extLst>
              <a:ext uri="{FF2B5EF4-FFF2-40B4-BE49-F238E27FC236}">
                <a16:creationId xmlns:a16="http://schemas.microsoft.com/office/drawing/2014/main" id="{538C4FD0-F890-4307-A6D7-992BEC475753}"/>
              </a:ext>
            </a:extLst>
          </p:cNvPr>
          <p:cNvSpPr>
            <a:spLocks noGrp="1"/>
          </p:cNvSpPr>
          <p:nvPr>
            <p:ph sz="quarter" idx="11"/>
          </p:nvPr>
        </p:nvSpPr>
        <p:spPr/>
        <p:txBody>
          <a:bodyPr/>
          <a:lstStyle/>
          <a:p>
            <a:r>
              <a:rPr lang="en-US" dirty="0"/>
              <a:t>AmeriGEO links w/ CEOS WGCapD</a:t>
            </a:r>
          </a:p>
        </p:txBody>
      </p:sp>
      <p:pic>
        <p:nvPicPr>
          <p:cNvPr id="4" name="Shape 602">
            <a:extLst>
              <a:ext uri="{FF2B5EF4-FFF2-40B4-BE49-F238E27FC236}">
                <a16:creationId xmlns:a16="http://schemas.microsoft.com/office/drawing/2014/main" id="{13D61C77-1EA8-4D1B-99C9-8C4FF10BEF2B}"/>
              </a:ext>
            </a:extLst>
          </p:cNvPr>
          <p:cNvPicPr preferRelativeResize="0">
            <a:picLocks noChangeAspect="1"/>
          </p:cNvPicPr>
          <p:nvPr/>
        </p:nvPicPr>
        <p:blipFill rotWithShape="1">
          <a:blip r:embed="rId2">
            <a:alphaModFix/>
          </a:blip>
          <a:srcRect t="3492"/>
          <a:stretch/>
        </p:blipFill>
        <p:spPr>
          <a:xfrm>
            <a:off x="4718314" y="1219200"/>
            <a:ext cx="3975364" cy="346473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1F889BE-7458-4B00-A54F-45C9617B0A10}"/>
              </a:ext>
            </a:extLst>
          </p:cNvPr>
          <p:cNvPicPr>
            <a:picLocks noChangeAspect="1"/>
          </p:cNvPicPr>
          <p:nvPr/>
        </p:nvPicPr>
        <p:blipFill>
          <a:blip r:embed="rId3"/>
          <a:stretch>
            <a:fillRect/>
          </a:stretch>
        </p:blipFill>
        <p:spPr>
          <a:xfrm>
            <a:off x="5444490" y="3501959"/>
            <a:ext cx="3547110"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88487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B4BB09-53CF-43EC-A088-6F7B2FB5C752}"/>
              </a:ext>
            </a:extLst>
          </p:cNvPr>
          <p:cNvSpPr>
            <a:spLocks noGrp="1"/>
          </p:cNvSpPr>
          <p:nvPr>
            <p:ph sz="quarter" idx="10"/>
          </p:nvPr>
        </p:nvSpPr>
        <p:spPr>
          <a:xfrm>
            <a:off x="361950" y="1466849"/>
            <a:ext cx="8420100" cy="5229225"/>
          </a:xfrm>
        </p:spPr>
        <p:txBody>
          <a:bodyPr/>
          <a:lstStyle/>
          <a:p>
            <a:pPr marL="0" indent="0">
              <a:buNone/>
            </a:pPr>
            <a:r>
              <a:rPr lang="en-US" sz="2400" dirty="0">
                <a:solidFill>
                  <a:schemeClr val="tx1"/>
                </a:solidFill>
              </a:rPr>
              <a:t>Capacity building in the framework of AmeriGEO* (1):</a:t>
            </a:r>
          </a:p>
          <a:p>
            <a:endParaRPr lang="en-US" sz="2400" dirty="0">
              <a:solidFill>
                <a:schemeClr val="tx1"/>
              </a:solidFill>
            </a:endParaRPr>
          </a:p>
          <a:p>
            <a:r>
              <a:rPr lang="en-US" sz="2400" b="1" dirty="0">
                <a:solidFill>
                  <a:schemeClr val="tx1"/>
                </a:solidFill>
              </a:rPr>
              <a:t>AmeriGEO Week Symposia: </a:t>
            </a:r>
            <a:r>
              <a:rPr lang="en-US" sz="2400" dirty="0">
                <a:solidFill>
                  <a:schemeClr val="tx1"/>
                </a:solidFill>
              </a:rPr>
              <a:t>focused trainings of 3-5 day duration (3 iterations: 2016-2018) -&gt; some </a:t>
            </a:r>
            <a:r>
              <a:rPr lang="en-US" sz="2400" i="1" dirty="0">
                <a:solidFill>
                  <a:schemeClr val="tx1"/>
                </a:solidFill>
              </a:rPr>
              <a:t>trainings co-executed w/ CEOS WGCapD</a:t>
            </a:r>
          </a:p>
          <a:p>
            <a:r>
              <a:rPr lang="en-US" sz="2400" b="1" dirty="0">
                <a:solidFill>
                  <a:schemeClr val="tx1"/>
                </a:solidFill>
              </a:rPr>
              <a:t>NASA ARSET courses: </a:t>
            </a:r>
            <a:r>
              <a:rPr lang="en-US" sz="2400" dirty="0">
                <a:solidFill>
                  <a:schemeClr val="tx1"/>
                </a:solidFill>
              </a:rPr>
              <a:t>webinars, generally of a few hours spread over multiple days, and can be self-paced</a:t>
            </a:r>
          </a:p>
          <a:p>
            <a:r>
              <a:rPr lang="en-US" sz="2400" b="1" dirty="0">
                <a:solidFill>
                  <a:schemeClr val="tx1"/>
                </a:solidFill>
              </a:rPr>
              <a:t>NASA DEVELOP: </a:t>
            </a:r>
            <a:r>
              <a:rPr lang="en-US" sz="2400" dirty="0">
                <a:solidFill>
                  <a:schemeClr val="tx1"/>
                </a:solidFill>
              </a:rPr>
              <a:t>involves some co-development w/ teams based in the USA, teams based in other countries</a:t>
            </a:r>
          </a:p>
          <a:p>
            <a:r>
              <a:rPr lang="en-US" sz="2400" b="1" dirty="0">
                <a:solidFill>
                  <a:schemeClr val="tx1"/>
                </a:solidFill>
              </a:rPr>
              <a:t>Ad hoc training courses: </a:t>
            </a:r>
            <a:r>
              <a:rPr lang="en-US" sz="2400" dirty="0">
                <a:solidFill>
                  <a:schemeClr val="tx1"/>
                </a:solidFill>
              </a:rPr>
              <a:t>e.g. in framework of 4 NASA-funded AmeriGEO projects, other collaborations</a:t>
            </a:r>
          </a:p>
          <a:p>
            <a:pPr marL="0" indent="0">
              <a:buNone/>
            </a:pPr>
            <a:endParaRPr lang="en-US" sz="2400" dirty="0">
              <a:solidFill>
                <a:schemeClr val="tx1"/>
              </a:solidFill>
            </a:endParaRPr>
          </a:p>
          <a:p>
            <a:pPr marL="0" indent="0">
              <a:buNone/>
            </a:pPr>
            <a:r>
              <a:rPr lang="en-US" i="1" dirty="0">
                <a:solidFill>
                  <a:schemeClr val="tx1"/>
                </a:solidFill>
              </a:rPr>
              <a:t>* CB activities generally prioritized by the 4 strategic SBAs for the region.</a:t>
            </a:r>
          </a:p>
        </p:txBody>
      </p:sp>
      <p:sp>
        <p:nvSpPr>
          <p:cNvPr id="3" name="Content Placeholder 2">
            <a:extLst>
              <a:ext uri="{FF2B5EF4-FFF2-40B4-BE49-F238E27FC236}">
                <a16:creationId xmlns:a16="http://schemas.microsoft.com/office/drawing/2014/main" id="{538C4FD0-F890-4307-A6D7-992BEC475753}"/>
              </a:ext>
            </a:extLst>
          </p:cNvPr>
          <p:cNvSpPr>
            <a:spLocks noGrp="1"/>
          </p:cNvSpPr>
          <p:nvPr>
            <p:ph sz="quarter" idx="11"/>
          </p:nvPr>
        </p:nvSpPr>
        <p:spPr/>
        <p:txBody>
          <a:bodyPr/>
          <a:lstStyle/>
          <a:p>
            <a:r>
              <a:rPr lang="en-US" dirty="0"/>
              <a:t>AmeriGEO links w/ CEOS WGCapD</a:t>
            </a:r>
          </a:p>
        </p:txBody>
      </p:sp>
    </p:spTree>
    <p:extLst>
      <p:ext uri="{BB962C8B-B14F-4D97-AF65-F5344CB8AC3E}">
        <p14:creationId xmlns:p14="http://schemas.microsoft.com/office/powerpoint/2010/main" val="16833995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B4BB09-53CF-43EC-A088-6F7B2FB5C752}"/>
              </a:ext>
            </a:extLst>
          </p:cNvPr>
          <p:cNvSpPr>
            <a:spLocks noGrp="1"/>
          </p:cNvSpPr>
          <p:nvPr>
            <p:ph sz="quarter" idx="10"/>
          </p:nvPr>
        </p:nvSpPr>
        <p:spPr>
          <a:xfrm>
            <a:off x="361950" y="1466849"/>
            <a:ext cx="8420100" cy="5229225"/>
          </a:xfrm>
        </p:spPr>
        <p:txBody>
          <a:bodyPr/>
          <a:lstStyle/>
          <a:p>
            <a:pPr marL="0" indent="0">
              <a:buNone/>
            </a:pPr>
            <a:r>
              <a:rPr lang="en-US" sz="2400" dirty="0">
                <a:solidFill>
                  <a:schemeClr val="tx1"/>
                </a:solidFill>
              </a:rPr>
              <a:t>Capacity building in the framework of AmeriGEO (2):</a:t>
            </a:r>
          </a:p>
          <a:p>
            <a:endParaRPr lang="en-US" sz="2400" dirty="0">
              <a:solidFill>
                <a:schemeClr val="tx1"/>
              </a:solidFill>
            </a:endParaRPr>
          </a:p>
          <a:p>
            <a:r>
              <a:rPr lang="en-US" sz="2400" b="1" dirty="0">
                <a:solidFill>
                  <a:schemeClr val="tx1"/>
                </a:solidFill>
              </a:rPr>
              <a:t>AmeriGEO Week Symposia: </a:t>
            </a:r>
            <a:r>
              <a:rPr lang="en-US" sz="2400" dirty="0">
                <a:solidFill>
                  <a:schemeClr val="tx1"/>
                </a:solidFill>
              </a:rPr>
              <a:t>annual,</a:t>
            </a:r>
            <a:r>
              <a:rPr lang="en-US" sz="2400" b="1" dirty="0">
                <a:solidFill>
                  <a:schemeClr val="tx1"/>
                </a:solidFill>
              </a:rPr>
              <a:t> </a:t>
            </a:r>
            <a:r>
              <a:rPr lang="en-US" sz="2400" dirty="0">
                <a:solidFill>
                  <a:schemeClr val="tx1"/>
                </a:solidFill>
              </a:rPr>
              <a:t>in-person trainings for those who could finance participation in the symposia</a:t>
            </a:r>
          </a:p>
          <a:p>
            <a:pPr lvl="1"/>
            <a:r>
              <a:rPr lang="en-US" i="1" dirty="0">
                <a:solidFill>
                  <a:schemeClr val="tx1"/>
                </a:solidFill>
              </a:rPr>
              <a:t>Attendance at the CEOS WGCapD workshops at the Symposia have gone from 25 in 2016 to 14 in 2017 to 5 in 2018</a:t>
            </a:r>
          </a:p>
          <a:p>
            <a:r>
              <a:rPr lang="en-US" sz="2400" b="1" dirty="0">
                <a:solidFill>
                  <a:schemeClr val="tx1"/>
                </a:solidFill>
              </a:rPr>
              <a:t>NASA ARSET courses: </a:t>
            </a:r>
            <a:r>
              <a:rPr lang="en-US" sz="2400" dirty="0">
                <a:solidFill>
                  <a:schemeClr val="tx1"/>
                </a:solidFill>
              </a:rPr>
              <a:t>reaches more people, but may not be as in-depth as in-person trainings -&gt; </a:t>
            </a:r>
            <a:r>
              <a:rPr lang="en-US" sz="2400" i="1" dirty="0">
                <a:solidFill>
                  <a:schemeClr val="tx1"/>
                </a:solidFill>
              </a:rPr>
              <a:t>reached all countries in the Americas in 2018</a:t>
            </a:r>
          </a:p>
          <a:p>
            <a:r>
              <a:rPr lang="en-US" sz="2400" b="1" dirty="0">
                <a:solidFill>
                  <a:schemeClr val="tx1"/>
                </a:solidFill>
              </a:rPr>
              <a:t>NASA DEVELOP: </a:t>
            </a:r>
            <a:r>
              <a:rPr lang="en-US" sz="2400" dirty="0">
                <a:solidFill>
                  <a:schemeClr val="tx1"/>
                </a:solidFill>
              </a:rPr>
              <a:t>co-development, and focused on limited number of countries per 10-week term</a:t>
            </a:r>
          </a:p>
          <a:p>
            <a:r>
              <a:rPr lang="en-US" sz="2400" b="1" dirty="0">
                <a:solidFill>
                  <a:schemeClr val="tx1"/>
                </a:solidFill>
              </a:rPr>
              <a:t>Ad hoc training courses: </a:t>
            </a:r>
            <a:r>
              <a:rPr lang="en-US" sz="2400" dirty="0">
                <a:solidFill>
                  <a:schemeClr val="tx1"/>
                </a:solidFill>
              </a:rPr>
              <a:t>generally in-person</a:t>
            </a:r>
          </a:p>
        </p:txBody>
      </p:sp>
      <p:sp>
        <p:nvSpPr>
          <p:cNvPr id="3" name="Content Placeholder 2">
            <a:extLst>
              <a:ext uri="{FF2B5EF4-FFF2-40B4-BE49-F238E27FC236}">
                <a16:creationId xmlns:a16="http://schemas.microsoft.com/office/drawing/2014/main" id="{538C4FD0-F890-4307-A6D7-992BEC475753}"/>
              </a:ext>
            </a:extLst>
          </p:cNvPr>
          <p:cNvSpPr>
            <a:spLocks noGrp="1"/>
          </p:cNvSpPr>
          <p:nvPr>
            <p:ph sz="quarter" idx="11"/>
          </p:nvPr>
        </p:nvSpPr>
        <p:spPr/>
        <p:txBody>
          <a:bodyPr/>
          <a:lstStyle/>
          <a:p>
            <a:r>
              <a:rPr lang="en-US" dirty="0"/>
              <a:t>AmeriGEO links w/ CEOS WGCapD</a:t>
            </a:r>
          </a:p>
        </p:txBody>
      </p:sp>
    </p:spTree>
    <p:extLst>
      <p:ext uri="{BB962C8B-B14F-4D97-AF65-F5344CB8AC3E}">
        <p14:creationId xmlns:p14="http://schemas.microsoft.com/office/powerpoint/2010/main" val="257064712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B4BB09-53CF-43EC-A088-6F7B2FB5C752}"/>
              </a:ext>
            </a:extLst>
          </p:cNvPr>
          <p:cNvSpPr>
            <a:spLocks noGrp="1"/>
          </p:cNvSpPr>
          <p:nvPr>
            <p:ph sz="quarter" idx="10"/>
          </p:nvPr>
        </p:nvSpPr>
        <p:spPr>
          <a:xfrm>
            <a:off x="228600" y="1447800"/>
            <a:ext cx="4114800" cy="5410200"/>
          </a:xfrm>
        </p:spPr>
        <p:txBody>
          <a:bodyPr/>
          <a:lstStyle/>
          <a:p>
            <a:pPr marL="0" indent="0">
              <a:buNone/>
            </a:pPr>
            <a:r>
              <a:rPr lang="en-US" dirty="0"/>
              <a:t>All 4 projects have CB focus:</a:t>
            </a:r>
          </a:p>
          <a:p>
            <a:pPr marL="514350" indent="-514350">
              <a:buFont typeface="+mj-lt"/>
              <a:buAutoNum type="romanLcPeriod"/>
            </a:pPr>
            <a:endParaRPr lang="en-US" sz="1800" dirty="0"/>
          </a:p>
          <a:p>
            <a:pPr marL="514350" indent="-514350">
              <a:buFont typeface="+mj-lt"/>
              <a:buAutoNum type="romanLcPeriod"/>
            </a:pPr>
            <a:r>
              <a:rPr lang="en-US" sz="1800" dirty="0"/>
              <a:t>SAR-CBC: A Capacity Building Center for the Use of SAR in Decision Making</a:t>
            </a:r>
          </a:p>
          <a:p>
            <a:pPr marL="514350" indent="-514350">
              <a:buFont typeface="+mj-lt"/>
              <a:buAutoNum type="romanLcPeriod"/>
            </a:pPr>
            <a:r>
              <a:rPr lang="en-US" sz="1800" dirty="0"/>
              <a:t>Laying the Foundations of the Pole-to-Pole Marine Biodiversity Observation Network (MBON) of the Americas</a:t>
            </a:r>
          </a:p>
          <a:p>
            <a:pPr marL="514350" indent="-514350">
              <a:buFont typeface="+mj-lt"/>
              <a:buAutoNum type="romanLcPeriod"/>
            </a:pPr>
            <a:r>
              <a:rPr lang="en-US" sz="1800" dirty="0"/>
              <a:t>Harnessing Earth Observations to Support Indigenous-Led Land Management (EO4IM)</a:t>
            </a:r>
          </a:p>
          <a:p>
            <a:pPr marL="514350" indent="-514350">
              <a:buFont typeface="+mj-lt"/>
              <a:buAutoNum type="romanLcPeriod"/>
            </a:pPr>
            <a:r>
              <a:rPr lang="en-US" sz="1800" dirty="0"/>
              <a:t>Supporting the Vision for GEOSS in the Americas: Community Building and Capacity Development in Support of AmeriGEO’s Food Security and Sustainable Agriculture Area</a:t>
            </a:r>
          </a:p>
        </p:txBody>
      </p:sp>
      <p:sp>
        <p:nvSpPr>
          <p:cNvPr id="3" name="Content Placeholder 2">
            <a:extLst>
              <a:ext uri="{FF2B5EF4-FFF2-40B4-BE49-F238E27FC236}">
                <a16:creationId xmlns:a16="http://schemas.microsoft.com/office/drawing/2014/main" id="{538C4FD0-F890-4307-A6D7-992BEC475753}"/>
              </a:ext>
            </a:extLst>
          </p:cNvPr>
          <p:cNvSpPr>
            <a:spLocks noGrp="1"/>
          </p:cNvSpPr>
          <p:nvPr>
            <p:ph sz="quarter" idx="11"/>
          </p:nvPr>
        </p:nvSpPr>
        <p:spPr>
          <a:xfrm>
            <a:off x="1752600" y="304800"/>
            <a:ext cx="6324600" cy="533400"/>
          </a:xfrm>
        </p:spPr>
        <p:txBody>
          <a:bodyPr/>
          <a:lstStyle/>
          <a:p>
            <a:r>
              <a:rPr lang="en-US" dirty="0"/>
              <a:t>USGEO / NASA-supported AmeriGEO projects</a:t>
            </a:r>
          </a:p>
        </p:txBody>
      </p:sp>
      <p:pic>
        <p:nvPicPr>
          <p:cNvPr id="4" name="Picture 3">
            <a:extLst>
              <a:ext uri="{FF2B5EF4-FFF2-40B4-BE49-F238E27FC236}">
                <a16:creationId xmlns:a16="http://schemas.microsoft.com/office/drawing/2014/main" id="{53465864-F654-4549-8CFF-F7AF48444B6D}"/>
              </a:ext>
            </a:extLst>
          </p:cNvPr>
          <p:cNvPicPr>
            <a:picLocks noChangeAspect="1"/>
          </p:cNvPicPr>
          <p:nvPr/>
        </p:nvPicPr>
        <p:blipFill>
          <a:blip r:embed="rId3"/>
          <a:stretch>
            <a:fillRect/>
          </a:stretch>
        </p:blipFill>
        <p:spPr>
          <a:xfrm>
            <a:off x="4762503" y="1219200"/>
            <a:ext cx="3886200" cy="2537834"/>
          </a:xfrm>
          <a:prstGeom prst="rect">
            <a:avLst/>
          </a:prstGeom>
        </p:spPr>
      </p:pic>
      <p:pic>
        <p:nvPicPr>
          <p:cNvPr id="5" name="Picture 4">
            <a:extLst>
              <a:ext uri="{FF2B5EF4-FFF2-40B4-BE49-F238E27FC236}">
                <a16:creationId xmlns:a16="http://schemas.microsoft.com/office/drawing/2014/main" id="{72FB03C9-46AC-4528-BE66-B839788C26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62503" y="4000500"/>
            <a:ext cx="4191000" cy="2590800"/>
          </a:xfrm>
          <a:prstGeom prst="rect">
            <a:avLst/>
          </a:prstGeom>
        </p:spPr>
      </p:pic>
      <p:sp>
        <p:nvSpPr>
          <p:cNvPr id="6" name="TextBox 5">
            <a:extLst>
              <a:ext uri="{FF2B5EF4-FFF2-40B4-BE49-F238E27FC236}">
                <a16:creationId xmlns:a16="http://schemas.microsoft.com/office/drawing/2014/main" id="{5E9357CE-FF48-40C6-B27F-9EFF7AF4F7C0}"/>
              </a:ext>
            </a:extLst>
          </p:cNvPr>
          <p:cNvSpPr txBox="1"/>
          <p:nvPr/>
        </p:nvSpPr>
        <p:spPr>
          <a:xfrm>
            <a:off x="5486400" y="6560907"/>
            <a:ext cx="3029032"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chemeClr val="tx1"/>
                </a:solidFill>
                <a:uFillTx/>
              </a:rPr>
              <a:t>GEOGLAM workshop in Chile (2019)</a:t>
            </a:r>
          </a:p>
        </p:txBody>
      </p:sp>
      <p:sp>
        <p:nvSpPr>
          <p:cNvPr id="7" name="TextBox 6">
            <a:extLst>
              <a:ext uri="{FF2B5EF4-FFF2-40B4-BE49-F238E27FC236}">
                <a16:creationId xmlns:a16="http://schemas.microsoft.com/office/drawing/2014/main" id="{01508C19-3BC5-4AFD-9B9A-E846805BC8B8}"/>
              </a:ext>
            </a:extLst>
          </p:cNvPr>
          <p:cNvSpPr txBox="1"/>
          <p:nvPr/>
        </p:nvSpPr>
        <p:spPr>
          <a:xfrm>
            <a:off x="5867400" y="3569230"/>
            <a:ext cx="2165014"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1" u="none" strike="noStrike" cap="none" spc="0" normalizeH="0" baseline="0" dirty="0">
                <a:ln>
                  <a:noFill/>
                </a:ln>
                <a:solidFill>
                  <a:schemeClr val="tx1"/>
                </a:solidFill>
                <a:uFillTx/>
              </a:rPr>
              <a:t>SAR-CBC course concept</a:t>
            </a:r>
          </a:p>
        </p:txBody>
      </p:sp>
    </p:spTree>
    <p:extLst>
      <p:ext uri="{BB962C8B-B14F-4D97-AF65-F5344CB8AC3E}">
        <p14:creationId xmlns:p14="http://schemas.microsoft.com/office/powerpoint/2010/main" val="178188861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D7D1DF-AA40-4304-A658-B5947786F3E1}"/>
              </a:ext>
            </a:extLst>
          </p:cNvPr>
          <p:cNvSpPr>
            <a:spLocks noGrp="1"/>
          </p:cNvSpPr>
          <p:nvPr>
            <p:ph sz="quarter" idx="11"/>
          </p:nvPr>
        </p:nvSpPr>
        <p:spPr/>
        <p:txBody>
          <a:bodyPr/>
          <a:lstStyle/>
          <a:p>
            <a:r>
              <a:rPr lang="en-US" dirty="0"/>
              <a:t>AmeriGEO links w/ CEOS WGCapD</a:t>
            </a:r>
          </a:p>
        </p:txBody>
      </p:sp>
      <p:pic>
        <p:nvPicPr>
          <p:cNvPr id="4" name="Picture 3">
            <a:extLst>
              <a:ext uri="{FF2B5EF4-FFF2-40B4-BE49-F238E27FC236}">
                <a16:creationId xmlns:a16="http://schemas.microsoft.com/office/drawing/2014/main" id="{A459F254-14E5-41D7-87DA-73E76850E7C5}"/>
              </a:ext>
            </a:extLst>
          </p:cNvPr>
          <p:cNvPicPr>
            <a:picLocks noChangeAspect="1"/>
          </p:cNvPicPr>
          <p:nvPr/>
        </p:nvPicPr>
        <p:blipFill rotWithShape="1">
          <a:blip r:embed="rId3"/>
          <a:srcRect l="5042" r="6174" b="5306"/>
          <a:stretch/>
        </p:blipFill>
        <p:spPr>
          <a:xfrm>
            <a:off x="152400" y="1219200"/>
            <a:ext cx="3276600" cy="44196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DC9F596-18C7-4ADA-838C-FEC31466A44C}"/>
              </a:ext>
            </a:extLst>
          </p:cNvPr>
          <p:cNvPicPr>
            <a:picLocks noChangeAspect="1"/>
          </p:cNvPicPr>
          <p:nvPr/>
        </p:nvPicPr>
        <p:blipFill rotWithShape="1">
          <a:blip r:embed="rId4"/>
          <a:srcRect l="5900" t="5634" r="5879" b="13908"/>
          <a:stretch/>
        </p:blipFill>
        <p:spPr>
          <a:xfrm>
            <a:off x="2590800" y="2581275"/>
            <a:ext cx="3276600" cy="389572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16D04BA-9125-4A90-84C7-D705BDFCF23D}"/>
              </a:ext>
            </a:extLst>
          </p:cNvPr>
          <p:cNvPicPr>
            <a:picLocks noChangeAspect="1"/>
          </p:cNvPicPr>
          <p:nvPr/>
        </p:nvPicPr>
        <p:blipFill rotWithShape="1">
          <a:blip r:embed="rId5"/>
          <a:srcRect l="4899" r="5732"/>
          <a:stretch/>
        </p:blipFill>
        <p:spPr>
          <a:xfrm>
            <a:off x="5715000" y="1238250"/>
            <a:ext cx="3276599" cy="47815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09EA613-BCE0-4286-A4E2-593AB11E4DF0}"/>
              </a:ext>
            </a:extLst>
          </p:cNvPr>
          <p:cNvSpPr txBox="1"/>
          <p:nvPr/>
        </p:nvSpPr>
        <p:spPr>
          <a:xfrm>
            <a:off x="133350" y="6469620"/>
            <a:ext cx="6927535"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US" dirty="0">
                <a:solidFill>
                  <a:srgbClr val="0066FF"/>
                </a:solidFill>
              </a:rPr>
              <a:t>http://ceos.org/ourwork/workinggroups/wgcapd/training-workshops/</a:t>
            </a:r>
            <a:endParaRPr kumimoji="0" lang="en-US" sz="1800" b="0" i="0" u="none" strike="noStrike" cap="none" spc="0" normalizeH="0" baseline="0" dirty="0">
              <a:ln>
                <a:noFill/>
              </a:ln>
              <a:solidFill>
                <a:srgbClr val="0066FF"/>
              </a:solidFill>
              <a:uFillTx/>
            </a:endParaRPr>
          </a:p>
        </p:txBody>
      </p:sp>
    </p:spTree>
    <p:extLst>
      <p:ext uri="{BB962C8B-B14F-4D97-AF65-F5344CB8AC3E}">
        <p14:creationId xmlns:p14="http://schemas.microsoft.com/office/powerpoint/2010/main" val="175088490"/>
      </p:ext>
    </p:extLst>
  </p:cSld>
  <p:clrMapOvr>
    <a:masterClrMapping/>
  </p:clrMapOvr>
  <p:transition spd="med"/>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859</Words>
  <Application>Microsoft Office PowerPoint</Application>
  <PresentationFormat>On-screen Show (4:3)</PresentationFormat>
  <Paragraphs>102</Paragraphs>
  <Slides>12</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Arial Bold</vt:lpstr>
      <vt:lpstr>Avenir Roman</vt:lpstr>
      <vt:lpstr>Calibri</vt:lpstr>
      <vt:lpstr>Courier New</vt:lpstr>
      <vt:lpstr>Droid Serif</vt:lpstr>
      <vt:lpstr>Helvetica Neue Light</vt:lpstr>
      <vt:lpstr>Proxima Nova Regular</vt:lpstr>
      <vt:lpstr>Times New Roman</vt:lpstr>
      <vt:lpstr>Wingdings</vt:lpstr>
      <vt:lpstr>Default</vt:lpstr>
      <vt:lpstr>The AmeriGEO initiative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2019-03-05T22:02:34Z</dcterms:modified>
</cp:coreProperties>
</file>