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61" r:id="rId4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4"/>
  </p:normalViewPr>
  <p:slideViewPr>
    <p:cSldViewPr>
      <p:cViewPr varScale="1">
        <p:scale>
          <a:sx n="62" d="100"/>
          <a:sy n="62" d="100"/>
        </p:scale>
        <p:origin x="-132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Proxima Nova Regular"/>
              </a:defRPr>
            </a:lvl1pPr>
          </a:lstStyle>
          <a:p>
            <a:pPr lvl="0"/>
            <a:r>
              <a:rPr lang="en-US" dirty="0"/>
              <a:t>Title Goes Here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457200" y="1597669"/>
            <a:ext cx="8305800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algn="ctr">
              <a:defRPr sz="1800" b="0">
                <a:solidFill>
                  <a:srgbClr val="000000"/>
                </a:solidFill>
              </a:defRPr>
            </a:pPr>
            <a:r>
              <a:rPr lang="en-US" sz="4400" smtClean="0">
                <a:solidFill>
                  <a:schemeClr val="bg1"/>
                </a:solidFill>
                <a:latin typeface="Arial Bold"/>
                <a:ea typeface="Arial Bold"/>
                <a:cs typeface="Arial Bold"/>
                <a:sym typeface="Arial Bold"/>
              </a:rPr>
              <a:t>CapD in Vietnam</a:t>
            </a:r>
            <a:endParaRPr sz="4400" b="1" dirty="0">
              <a:solidFill>
                <a:schemeClr val="bg1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287867" y="2686173"/>
            <a:ext cx="6629400" cy="37146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Vietnam National Space Center (VNSC)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CEOS WGCapD-8 Annual Meeting 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Activities </a:t>
            </a:r>
            <a:r>
              <a:rPr lang="en-US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– Technology, Tools &amp; </a:t>
            </a:r>
            <a:r>
              <a:rPr lang="en-US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Methods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Working </a:t>
            </a: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Group on 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Capacity Building &amp; Data Democracy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Indian Institute of Remote Sensing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Indian Space Research Organisation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Dehradun, India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March 06</a:t>
            </a:r>
            <a:r>
              <a:rPr lang="en-US" baseline="300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– 08</a:t>
            </a:r>
            <a:r>
              <a:rPr lang="en-US" baseline="300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, 2019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4800" y="152400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304800" y="1181629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143000"/>
            <a:ext cx="8763000" cy="5715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b="1" smtClean="0">
                <a:latin typeface="Calibri"/>
                <a:cs typeface="Calibri"/>
              </a:rPr>
              <a:t>Objectives &amp; Target</a:t>
            </a:r>
            <a:endParaRPr lang="en-US" sz="3200" b="1" dirty="0">
              <a:latin typeface="Calibri"/>
              <a:cs typeface="Calibri"/>
            </a:endParaRPr>
          </a:p>
          <a:p>
            <a:pPr marL="0" indent="0" algn="just" defTabSz="457200" rtl="0" latinLnBrk="1" hangingPunct="0">
              <a:spcBef>
                <a:spcPts val="0"/>
              </a:spcBef>
              <a:buSzTx/>
              <a:buNone/>
            </a:pPr>
            <a:endParaRPr lang="en-ZA" sz="1050" b="1" dirty="0">
              <a:latin typeface="Calibri"/>
              <a:cs typeface="Calibri"/>
            </a:endParaRPr>
          </a:p>
          <a:p>
            <a:pPr marL="0" indent="0" algn="just" defTabSz="457200" rtl="0" latinLnBrk="1" hangingPunct="0">
              <a:spcBef>
                <a:spcPts val="0"/>
              </a:spcBef>
              <a:buSzTx/>
              <a:buNone/>
            </a:pPr>
            <a:r>
              <a:rPr lang="en-US" b="1" smtClean="0"/>
              <a:t>Objectives</a:t>
            </a:r>
          </a:p>
          <a:p>
            <a:pPr marL="0" indent="0" algn="just" defTabSz="457200" rtl="0" latinLnBrk="1" hangingPunct="0">
              <a:spcBef>
                <a:spcPts val="0"/>
              </a:spcBef>
              <a:buSzTx/>
              <a:buNone/>
            </a:pPr>
            <a:r>
              <a:rPr lang="en-US" smtClean="0"/>
              <a:t>Building </a:t>
            </a:r>
            <a:r>
              <a:rPr lang="en-US"/>
              <a:t>capacity for Vietnamese remote sensing technical experts from academies and universities in </a:t>
            </a:r>
            <a:r>
              <a:rPr lang="en-US"/>
              <a:t>applying </a:t>
            </a:r>
            <a:r>
              <a:rPr lang="en-US" smtClean="0"/>
              <a:t>EO data (especially SAR data) </a:t>
            </a:r>
            <a:r>
              <a:rPr lang="en-US"/>
              <a:t>and processing </a:t>
            </a:r>
            <a:r>
              <a:rPr lang="en-US"/>
              <a:t>technology </a:t>
            </a:r>
            <a:endParaRPr lang="en-US" smtClean="0"/>
          </a:p>
          <a:p>
            <a:pPr marL="0" indent="0" algn="just" defTabSz="457200" rtl="0" latinLnBrk="1" hangingPunct="0">
              <a:spcBef>
                <a:spcPts val="0"/>
              </a:spcBef>
              <a:buSzTx/>
              <a:buNone/>
            </a:pPr>
            <a:endParaRPr lang="en-US"/>
          </a:p>
          <a:p>
            <a:pPr marL="0" lvl="0" indent="0" algn="just" defTabSz="457200" rtl="0" latinLnBrk="1" hangingPunct="0">
              <a:spcBef>
                <a:spcPts val="0"/>
              </a:spcBef>
              <a:buSzTx/>
              <a:buNone/>
            </a:pPr>
            <a:r>
              <a:rPr lang="en-US" b="1"/>
              <a:t>Target </a:t>
            </a:r>
            <a:r>
              <a:rPr lang="en-US" b="1" smtClean="0"/>
              <a:t>participants</a:t>
            </a:r>
            <a:r>
              <a:rPr lang="en-US" smtClean="0"/>
              <a:t>: </a:t>
            </a:r>
          </a:p>
          <a:p>
            <a:pPr marL="0" indent="0" algn="just" defTabSz="457200" rtl="0" latinLnBrk="1" hangingPunct="0">
              <a:spcBef>
                <a:spcPts val="0"/>
              </a:spcBef>
              <a:buSzTx/>
              <a:buNone/>
            </a:pPr>
            <a:r>
              <a:rPr lang="en-US"/>
              <a:t>Remote sensing experts from Academy in VAST, ministries and universities in </a:t>
            </a:r>
            <a:r>
              <a:rPr lang="en-US"/>
              <a:t>Viet </a:t>
            </a:r>
            <a:r>
              <a:rPr lang="en-US" smtClean="0"/>
              <a:t>Nam </a:t>
            </a:r>
            <a:r>
              <a:rPr lang="en-US"/>
              <a:t>includes: VNSC, FIPI, National Center for remote sensing (MONRE), STI, NIAPP, VNU, Can Tho University, Hue University…</a:t>
            </a:r>
          </a:p>
          <a:p>
            <a:pPr marL="0" lvl="0" indent="0" algn="just" defTabSz="457200" rtl="0" latinLnBrk="1" hangingPunct="0">
              <a:spcBef>
                <a:spcPts val="0"/>
              </a:spcBef>
              <a:buSzTx/>
              <a:buNone/>
            </a:pPr>
            <a:endParaRPr lang="en-US" smtClean="0"/>
          </a:p>
          <a:p>
            <a:pPr marL="0" indent="0" algn="just" defTabSz="457200" rtl="0" latinLnBrk="1" hangingPunct="0">
              <a:spcBef>
                <a:spcPts val="0"/>
              </a:spcBef>
              <a:buSzTx/>
              <a:buNone/>
            </a:pPr>
            <a:r>
              <a:rPr lang="en-US" b="1" smtClean="0"/>
              <a:t>Topic:</a:t>
            </a:r>
            <a:endParaRPr lang="en-US" b="1"/>
          </a:p>
          <a:p>
            <a:pPr marL="0" indent="0" algn="just" defTabSz="457200" rtl="0" latinLnBrk="1" hangingPunct="0">
              <a:spcBef>
                <a:spcPts val="0"/>
              </a:spcBef>
              <a:buSzTx/>
              <a:buNone/>
            </a:pPr>
            <a:r>
              <a:rPr lang="en-US"/>
              <a:t>R</a:t>
            </a:r>
            <a:r>
              <a:rPr lang="en-US" smtClean="0"/>
              <a:t>ice monitoring</a:t>
            </a:r>
          </a:p>
          <a:p>
            <a:pPr marL="0" indent="0" algn="just" defTabSz="457200" rtl="0" latinLnBrk="1" hangingPunct="0">
              <a:spcBef>
                <a:spcPts val="0"/>
              </a:spcBef>
              <a:buSzTx/>
              <a:buNone/>
            </a:pPr>
            <a:r>
              <a:rPr lang="en-US" smtClean="0"/>
              <a:t>Forest monitoring</a:t>
            </a:r>
          </a:p>
          <a:p>
            <a:pPr marL="0" indent="0" algn="just" defTabSz="457200" rtl="0" latinLnBrk="1" hangingPunct="0">
              <a:spcBef>
                <a:spcPts val="0"/>
              </a:spcBef>
              <a:buSzTx/>
              <a:buNone/>
            </a:pPr>
            <a:r>
              <a:rPr lang="en-US" i="1" smtClean="0"/>
              <a:t>Flood</a:t>
            </a:r>
          </a:p>
          <a:p>
            <a:pPr marL="0" indent="0" algn="just" defTabSz="457200" rtl="0" latinLnBrk="1" hangingPunct="0">
              <a:spcBef>
                <a:spcPts val="0"/>
              </a:spcBef>
              <a:buSzTx/>
              <a:buNone/>
            </a:pPr>
            <a:r>
              <a:rPr lang="en-US" sz="2400" i="1">
                <a:latin typeface="Calibri"/>
                <a:cs typeface="Calibri"/>
              </a:rPr>
              <a:t>Subsidence</a:t>
            </a:r>
            <a:endParaRPr lang="en-US" sz="2400" i="1" dirty="0">
              <a:latin typeface="Calibri"/>
              <a:cs typeface="Calibri"/>
            </a:endParaRPr>
          </a:p>
        </p:txBody>
      </p:sp>
      <p:sp>
        <p:nvSpPr>
          <p:cNvPr id="5" name="Shape 3"/>
          <p:cNvSpPr/>
          <p:nvPr/>
        </p:nvSpPr>
        <p:spPr>
          <a:xfrm>
            <a:off x="2130871" y="190714"/>
            <a:ext cx="2638523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WGCapD-8 Annual Meeting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IIRS, Dehradun, India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March 06</a:t>
            </a:r>
            <a:r>
              <a:rPr lang="en-US" sz="1500" baseline="300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– 08</a:t>
            </a:r>
            <a:r>
              <a:rPr lang="en-US" sz="1500" baseline="300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2019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97432378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76199" y="1295400"/>
            <a:ext cx="9004839" cy="5562600"/>
          </a:xfrm>
        </p:spPr>
        <p:txBody>
          <a:bodyPr/>
          <a:lstStyle/>
          <a:p>
            <a:pPr marL="0" indent="0" algn="l">
              <a:buNone/>
            </a:pPr>
            <a:r>
              <a:rPr lang="en-US" sz="3200" b="1" smtClean="0">
                <a:latin typeface="Calibri"/>
                <a:cs typeface="Calibri"/>
              </a:rPr>
              <a:t>Outcomes of training</a:t>
            </a:r>
          </a:p>
          <a:p>
            <a:pPr marL="0" indent="0" algn="l">
              <a:buNone/>
            </a:pPr>
            <a:endParaRPr lang="en-ZA" sz="1050" b="1" smtClean="0">
              <a:latin typeface="Calibri"/>
              <a:cs typeface="Calibri"/>
            </a:endParaRPr>
          </a:p>
          <a:p>
            <a:pPr algn="l" defTabSz="457200" rtl="0" latinLnBrk="1" hangingPunct="0">
              <a:spcBef>
                <a:spcPts val="0"/>
              </a:spcBef>
              <a:buSzTx/>
            </a:pPr>
            <a:r>
              <a:rPr lang="en-US" smtClean="0"/>
              <a:t>Connect experts and EO community</a:t>
            </a:r>
          </a:p>
          <a:p>
            <a:pPr algn="l" defTabSz="457200" rtl="0" latinLnBrk="1" hangingPunct="0">
              <a:spcBef>
                <a:spcPts val="0"/>
              </a:spcBef>
              <a:buSzTx/>
            </a:pPr>
            <a:r>
              <a:rPr lang="en-US" smtClean="0"/>
              <a:t>Understand </a:t>
            </a:r>
            <a:r>
              <a:rPr lang="en-US"/>
              <a:t>the physical information content of SAR data </a:t>
            </a:r>
            <a:r>
              <a:rPr lang="en-US"/>
              <a:t>and </a:t>
            </a:r>
            <a:r>
              <a:rPr lang="en-US" smtClean="0"/>
              <a:t>statistical properties </a:t>
            </a:r>
            <a:r>
              <a:rPr lang="en-US"/>
              <a:t>of </a:t>
            </a:r>
            <a:r>
              <a:rPr lang="en-US"/>
              <a:t>SAR </a:t>
            </a:r>
            <a:r>
              <a:rPr lang="en-US" smtClean="0"/>
              <a:t>images.</a:t>
            </a:r>
            <a:endParaRPr lang="en-US"/>
          </a:p>
          <a:p>
            <a:pPr algn="l" defTabSz="457200" rtl="0" latinLnBrk="1" hangingPunct="0">
              <a:spcBef>
                <a:spcPts val="0"/>
              </a:spcBef>
              <a:buSzTx/>
            </a:pPr>
            <a:r>
              <a:rPr lang="en-US" smtClean="0"/>
              <a:t>Access </a:t>
            </a:r>
            <a:r>
              <a:rPr lang="en-US"/>
              <a:t>and download </a:t>
            </a:r>
            <a:r>
              <a:rPr lang="en-US"/>
              <a:t>available </a:t>
            </a:r>
            <a:r>
              <a:rPr lang="en-US" smtClean="0"/>
              <a:t>EO data </a:t>
            </a:r>
            <a:r>
              <a:rPr lang="en-US"/>
              <a:t>portal and </a:t>
            </a:r>
            <a:r>
              <a:rPr lang="en-US"/>
              <a:t>free </a:t>
            </a:r>
            <a:r>
              <a:rPr lang="en-US" smtClean="0"/>
              <a:t>softwares</a:t>
            </a:r>
            <a:r>
              <a:rPr lang="en-US"/>
              <a:t>.</a:t>
            </a:r>
          </a:p>
          <a:p>
            <a:pPr algn="l" defTabSz="457200" rtl="0" latinLnBrk="1" hangingPunct="0">
              <a:spcBef>
                <a:spcPts val="0"/>
              </a:spcBef>
              <a:buSzTx/>
            </a:pPr>
            <a:r>
              <a:rPr lang="en-US" smtClean="0"/>
              <a:t>Able </a:t>
            </a:r>
            <a:r>
              <a:rPr lang="en-US"/>
              <a:t>to conduct time </a:t>
            </a:r>
            <a:r>
              <a:rPr lang="en-US"/>
              <a:t>series </a:t>
            </a:r>
            <a:r>
              <a:rPr lang="en-US" smtClean="0"/>
              <a:t>processing of training topics</a:t>
            </a:r>
            <a:endParaRPr lang="en-US"/>
          </a:p>
        </p:txBody>
      </p:sp>
      <p:sp>
        <p:nvSpPr>
          <p:cNvPr id="5" name="Shape 3"/>
          <p:cNvSpPr/>
          <p:nvPr/>
        </p:nvSpPr>
        <p:spPr>
          <a:xfrm>
            <a:off x="2130871" y="190714"/>
            <a:ext cx="2638523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WGCapD-8 Annual Meeting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IIRS, Dehradun, India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March 06</a:t>
            </a:r>
            <a:r>
              <a:rPr lang="en-US" sz="1500" baseline="300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– 08</a:t>
            </a:r>
            <a:r>
              <a:rPr lang="en-US" sz="1500" baseline="300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2019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  <p:pic>
        <p:nvPicPr>
          <p:cNvPr id="6" name="Picture 2" descr="Image may contain: 1 person, stand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733800"/>
            <a:ext cx="4790717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5181600" y="5581471"/>
            <a:ext cx="3657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smtClean="0"/>
              <a:t>Technical training: synthetic aperture radar applied in rice and forest monitoring</a:t>
            </a:r>
          </a:p>
          <a:p>
            <a:r>
              <a:rPr lang="en-US" i="1" smtClean="0"/>
              <a:t>Hanoi, 20</a:t>
            </a:r>
            <a:r>
              <a:rPr lang="en-US" i="1" baseline="30000" smtClean="0"/>
              <a:t>th</a:t>
            </a:r>
            <a:r>
              <a:rPr lang="en-US" i="1" smtClean="0"/>
              <a:t> – 22</a:t>
            </a:r>
            <a:r>
              <a:rPr lang="en-US" i="1" baseline="30000" smtClean="0"/>
              <a:t>nd</a:t>
            </a:r>
            <a:r>
              <a:rPr lang="en-US" i="1" smtClean="0"/>
              <a:t> february 2019</a:t>
            </a:r>
            <a:endParaRPr lang="en-US" i="1"/>
          </a:p>
        </p:txBody>
      </p:sp>
    </p:spTree>
    <p:extLst>
      <p:ext uri="{BB962C8B-B14F-4D97-AF65-F5344CB8AC3E}">
        <p14:creationId xmlns:p14="http://schemas.microsoft.com/office/powerpoint/2010/main" val="117908259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8859</TotalTime>
  <Words>210</Words>
  <Application>Microsoft Office PowerPoint</Application>
  <PresentationFormat>On-screen Show (4:3)</PresentationFormat>
  <Paragraphs>36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</vt:lpstr>
      <vt:lpstr>CapD in Vietnam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Le Xuan Huy</cp:lastModifiedBy>
  <cp:revision>15</cp:revision>
  <dcterms:modified xsi:type="dcterms:W3CDTF">2019-02-28T15:02:27Z</dcterms:modified>
</cp:coreProperties>
</file>