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4" r:id="rId6"/>
    <p:sldId id="263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442144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fr-FR" sz="4200" b="1" dirty="0" smtClean="0">
                <a:solidFill>
                  <a:srgbClr val="FFFFFF"/>
                </a:solidFill>
              </a:rPr>
              <a:t>CNES </a:t>
            </a:r>
            <a:r>
              <a:rPr lang="fr-FR" sz="4200" b="1" dirty="0" err="1" smtClean="0">
                <a:solidFill>
                  <a:srgbClr val="FFFFFF"/>
                </a:solidFill>
              </a:rPr>
              <a:t>Capacity</a:t>
            </a:r>
            <a:r>
              <a:rPr lang="fr-FR" sz="4200" b="1" dirty="0" smtClean="0">
                <a:solidFill>
                  <a:srgbClr val="FFFFFF"/>
                </a:solidFill>
              </a:rPr>
              <a:t> Building </a:t>
            </a:r>
            <a:r>
              <a:rPr lang="fr-FR" sz="4200" b="1" dirty="0" err="1" smtClean="0">
                <a:solidFill>
                  <a:srgbClr val="FFFFFF"/>
                </a:solidFill>
              </a:rPr>
              <a:t>Activities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87867" y="2686173"/>
            <a:ext cx="6629400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Dr. Linda Tomasini, CNES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Calibri"/>
                <a:cs typeface="Calibri"/>
              </a:rPr>
              <a:t>Capacity Building CNES activities</a:t>
            </a:r>
            <a:endParaRPr lang="en-US" sz="3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General objectives</a:t>
            </a:r>
            <a:endParaRPr lang="en-ZA" b="1" dirty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Support the development of EO based applications and downstream services 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Transfer the competences to the different stakeholders at the different steps of the value chain of EO data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Transfer the competences to downstream services developers on EO data classification algorithms (rice field mapping, forest mapping, …)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Transfer the competences to researchers on physical principle of measurement (molecular spectroscopy for atmospheric remote sensing…)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Support capacity building on CEOS related data architecture (</a:t>
            </a:r>
            <a:r>
              <a:rPr lang="en-GB" dirty="0" err="1" smtClean="0">
                <a:latin typeface="Calibri"/>
                <a:cs typeface="Calibri"/>
              </a:rPr>
              <a:t>Datacube</a:t>
            </a:r>
            <a:r>
              <a:rPr lang="en-GB" dirty="0" smtClean="0">
                <a:latin typeface="Calibri"/>
                <a:cs typeface="Calibri"/>
              </a:rPr>
              <a:t>) and projects (Recovery Observatory)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Target: Engineers involved in the development of downstream services, researchers and students involved in data processing related research activity </a:t>
            </a:r>
            <a:endParaRPr lang="en-GB" dirty="0">
              <a:latin typeface="Calibri"/>
              <a:cs typeface="Calibri"/>
            </a:endParaRPr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963878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Calibri"/>
                <a:cs typeface="Calibri"/>
              </a:rPr>
              <a:t>2018 Capacity Building CNES activities</a:t>
            </a:r>
            <a:endParaRPr lang="en-US" sz="3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Capacity building on LCUC for Recovery Observatory in </a:t>
            </a:r>
            <a:r>
              <a:rPr lang="en-ZA" b="1" dirty="0" err="1" smtClean="0">
                <a:latin typeface="Calibri"/>
                <a:cs typeface="Calibri"/>
              </a:rPr>
              <a:t>Haïti</a:t>
            </a:r>
            <a:r>
              <a:rPr lang="en-ZA" b="1" dirty="0" smtClean="0">
                <a:latin typeface="Calibri"/>
                <a:cs typeface="Calibri"/>
              </a:rPr>
              <a:t> 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December 2018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Trainees : GIS experts from </a:t>
            </a:r>
            <a:r>
              <a:rPr lang="en-GB" dirty="0" err="1" smtClean="0">
                <a:latin typeface="Calibri"/>
                <a:cs typeface="Calibri"/>
              </a:rPr>
              <a:t>Haïti</a:t>
            </a:r>
            <a:r>
              <a:rPr lang="en-GB" dirty="0" smtClean="0">
                <a:latin typeface="Calibri"/>
                <a:cs typeface="Calibri"/>
              </a:rPr>
              <a:t> CNIGS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IOTA 2 data processing open software, Copernicus </a:t>
            </a:r>
            <a:r>
              <a:rPr lang="en-GB" dirty="0" smtClean="0">
                <a:latin typeface="Calibri"/>
                <a:cs typeface="Calibri"/>
              </a:rPr>
              <a:t>services,…</a:t>
            </a:r>
            <a:endParaRPr lang="en-GB" dirty="0" smtClean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 err="1" smtClean="0">
                <a:latin typeface="Calibri"/>
                <a:cs typeface="Calibri"/>
              </a:rPr>
              <a:t>Thematics</a:t>
            </a:r>
            <a:r>
              <a:rPr lang="en-GB" dirty="0" smtClean="0">
                <a:latin typeface="Calibri"/>
                <a:cs typeface="Calibri"/>
              </a:rPr>
              <a:t> : Urban monitoring, Forests mapping, coastline monitoring,… </a:t>
            </a:r>
            <a:endParaRPr lang="en-GB" dirty="0" smtClean="0">
              <a:latin typeface="Calibri"/>
              <a:cs typeface="Calibri"/>
            </a:endParaRPr>
          </a:p>
          <a:p>
            <a:pPr marL="225425" lvl="1" indent="0" algn="just">
              <a:buNone/>
            </a:pPr>
            <a:endParaRPr lang="en-GB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en-GB" b="1" dirty="0" smtClean="0">
                <a:latin typeface="Calibri"/>
                <a:cs typeface="Calibri"/>
              </a:rPr>
              <a:t>Support to Vietnam School of Earth Observation with USTH, VNSC and Rencontres du Vietnam (</a:t>
            </a:r>
            <a:r>
              <a:rPr lang="en-GB" b="1" dirty="0" err="1" smtClean="0">
                <a:latin typeface="Calibri"/>
                <a:cs typeface="Calibri"/>
              </a:rPr>
              <a:t>Quy</a:t>
            </a:r>
            <a:r>
              <a:rPr lang="en-GB" b="1" dirty="0" smtClean="0">
                <a:latin typeface="Calibri"/>
                <a:cs typeface="Calibri"/>
              </a:rPr>
              <a:t> </a:t>
            </a:r>
            <a:r>
              <a:rPr lang="en-GB" b="1" dirty="0" err="1" smtClean="0">
                <a:latin typeface="Calibri"/>
                <a:cs typeface="Calibri"/>
              </a:rPr>
              <a:t>Nhon</a:t>
            </a:r>
            <a:r>
              <a:rPr lang="en-GB" b="1" dirty="0" smtClean="0">
                <a:latin typeface="Calibri"/>
                <a:cs typeface="Calibri"/>
              </a:rPr>
              <a:t>, VN)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First edition on “atmospheric remote sensing and molecular spectroscopy”.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Teachers from French laboratories and CNES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Around 20 participants from VN Universities and research institutes and VNSC</a:t>
            </a:r>
          </a:p>
          <a:p>
            <a:endParaRPr lang="en-US" sz="1800" dirty="0"/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059666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Calibri"/>
                <a:cs typeface="Calibri"/>
              </a:rPr>
              <a:t>2019 Capacity Building CNES activities</a:t>
            </a:r>
            <a:endParaRPr lang="en-US" sz="3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Capacity building on SAR processing on </a:t>
            </a:r>
            <a:r>
              <a:rPr lang="en-ZA" b="1" dirty="0" err="1" smtClean="0">
                <a:latin typeface="Calibri"/>
                <a:cs typeface="Calibri"/>
              </a:rPr>
              <a:t>Datacube</a:t>
            </a:r>
            <a:r>
              <a:rPr lang="en-ZA" b="1" dirty="0" smtClean="0">
                <a:latin typeface="Calibri"/>
                <a:cs typeface="Calibri"/>
              </a:rPr>
              <a:t> for rice and forest mapping at VNSC :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February 2019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40 trainees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Sentinel 1 data </a:t>
            </a:r>
            <a:r>
              <a:rPr lang="en-GB" dirty="0" err="1" smtClean="0">
                <a:latin typeface="Calibri"/>
                <a:cs typeface="Calibri"/>
              </a:rPr>
              <a:t>preprocessing</a:t>
            </a:r>
            <a:r>
              <a:rPr lang="en-GB" dirty="0" smtClean="0">
                <a:latin typeface="Calibri"/>
                <a:cs typeface="Calibri"/>
              </a:rPr>
              <a:t>, calibration, </a:t>
            </a:r>
            <a:r>
              <a:rPr lang="en-GB" dirty="0" err="1" smtClean="0">
                <a:latin typeface="Calibri"/>
                <a:cs typeface="Calibri"/>
              </a:rPr>
              <a:t>orthorectification</a:t>
            </a:r>
            <a:r>
              <a:rPr lang="en-GB" dirty="0" smtClean="0">
                <a:latin typeface="Calibri"/>
                <a:cs typeface="Calibri"/>
              </a:rPr>
              <a:t>, </a:t>
            </a:r>
            <a:r>
              <a:rPr lang="en-GB" dirty="0" smtClean="0">
                <a:latin typeface="Calibri"/>
                <a:cs typeface="Calibri"/>
              </a:rPr>
              <a:t>time-series </a:t>
            </a:r>
            <a:r>
              <a:rPr lang="en-GB" dirty="0" smtClean="0">
                <a:latin typeface="Calibri"/>
                <a:cs typeface="Calibri"/>
              </a:rPr>
              <a:t>processing for rice field and forest mapping, training on QGIS and OTB open software on </a:t>
            </a:r>
            <a:r>
              <a:rPr lang="en-GB" dirty="0" err="1" smtClean="0">
                <a:latin typeface="Calibri"/>
                <a:cs typeface="Calibri"/>
              </a:rPr>
              <a:t>datacube</a:t>
            </a:r>
            <a:endParaRPr lang="en-GB" dirty="0">
              <a:latin typeface="Calibri"/>
              <a:cs typeface="Calibri"/>
            </a:endParaRPr>
          </a:p>
          <a:p>
            <a:pPr marL="225425" lvl="1" indent="0" algn="just">
              <a:buNone/>
            </a:pPr>
            <a:endParaRPr lang="en-GB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en-GB" b="1" dirty="0" smtClean="0">
                <a:latin typeface="Calibri"/>
                <a:cs typeface="Calibri"/>
              </a:rPr>
              <a:t>Support to Vietnam School of Earth Observation with USTH, VNSC and Rencontres du Vietnam (</a:t>
            </a:r>
            <a:r>
              <a:rPr lang="en-GB" b="1" dirty="0" err="1" smtClean="0">
                <a:latin typeface="Calibri"/>
                <a:cs typeface="Calibri"/>
              </a:rPr>
              <a:t>Quy</a:t>
            </a:r>
            <a:r>
              <a:rPr lang="en-GB" b="1" dirty="0" smtClean="0">
                <a:latin typeface="Calibri"/>
                <a:cs typeface="Calibri"/>
              </a:rPr>
              <a:t> </a:t>
            </a:r>
            <a:r>
              <a:rPr lang="en-GB" b="1" dirty="0" err="1" smtClean="0">
                <a:latin typeface="Calibri"/>
                <a:cs typeface="Calibri"/>
              </a:rPr>
              <a:t>Nhon</a:t>
            </a:r>
            <a:r>
              <a:rPr lang="en-GB" b="1" dirty="0" smtClean="0">
                <a:latin typeface="Calibri"/>
                <a:cs typeface="Calibri"/>
              </a:rPr>
              <a:t>, VN)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First edition on </a:t>
            </a:r>
            <a:r>
              <a:rPr lang="en-GB" dirty="0" smtClean="0">
                <a:latin typeface="Calibri"/>
                <a:cs typeface="Calibri"/>
              </a:rPr>
              <a:t>“Atmospheric </a:t>
            </a:r>
            <a:r>
              <a:rPr lang="en-GB" dirty="0" smtClean="0">
                <a:latin typeface="Calibri"/>
                <a:cs typeface="Calibri"/>
              </a:rPr>
              <a:t>remote sensing and molecular spectroscopy”.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Teachers from French laboratories and CNES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Around 20 participants from VN </a:t>
            </a:r>
            <a:r>
              <a:rPr lang="en-GB" dirty="0" smtClean="0">
                <a:latin typeface="Calibri"/>
                <a:cs typeface="Calibri"/>
              </a:rPr>
              <a:t>Universities, </a:t>
            </a:r>
            <a:r>
              <a:rPr lang="en-GB" dirty="0" smtClean="0">
                <a:latin typeface="Calibri"/>
                <a:cs typeface="Calibri"/>
              </a:rPr>
              <a:t>research institutes and VNSC</a:t>
            </a:r>
          </a:p>
          <a:p>
            <a:endParaRPr lang="en-US" sz="1800" dirty="0"/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4041556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Calibri"/>
                <a:cs typeface="Calibri"/>
              </a:rPr>
              <a:t>2019 Capacity Building CNES activities</a:t>
            </a:r>
            <a:endParaRPr lang="en-US" sz="3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Workshop on forest and space technology applications with AEM 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(</a:t>
            </a:r>
            <a:r>
              <a:rPr lang="en-ZA" b="1" dirty="0" err="1" smtClean="0">
                <a:latin typeface="Calibri"/>
                <a:cs typeface="Calibri"/>
              </a:rPr>
              <a:t>Agencia</a:t>
            </a:r>
            <a:r>
              <a:rPr lang="en-ZA" b="1" dirty="0" smtClean="0">
                <a:latin typeface="Calibri"/>
                <a:cs typeface="Calibri"/>
              </a:rPr>
              <a:t> </a:t>
            </a:r>
            <a:r>
              <a:rPr lang="en-ZA" b="1" dirty="0" err="1" smtClean="0">
                <a:latin typeface="Calibri"/>
                <a:cs typeface="Calibri"/>
              </a:rPr>
              <a:t>Espacial</a:t>
            </a:r>
            <a:r>
              <a:rPr lang="en-ZA" b="1" dirty="0" smtClean="0">
                <a:latin typeface="Calibri"/>
                <a:cs typeface="Calibri"/>
              </a:rPr>
              <a:t> Mexicana)</a:t>
            </a:r>
            <a:endParaRPr lang="en-ZA" b="1" dirty="0" smtClean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 err="1" smtClean="0">
                <a:latin typeface="Calibri"/>
                <a:cs typeface="Calibri"/>
              </a:rPr>
              <a:t>Guadalaraja</a:t>
            </a:r>
            <a:endParaRPr lang="en-GB" dirty="0" smtClean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February </a:t>
            </a:r>
            <a:r>
              <a:rPr lang="en-GB" dirty="0" smtClean="0">
                <a:latin typeface="Calibri"/>
                <a:cs typeface="Calibri"/>
              </a:rPr>
              <a:t>2019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Training on OTB tools and supervised learning</a:t>
            </a:r>
            <a:endParaRPr lang="en-GB" dirty="0">
              <a:latin typeface="Calibri"/>
              <a:cs typeface="Calibri"/>
            </a:endParaRPr>
          </a:p>
          <a:p>
            <a:pPr marL="225425" lvl="1" indent="0" algn="just">
              <a:buNone/>
            </a:pPr>
            <a:endParaRPr lang="en-GB" dirty="0" smtClean="0">
              <a:latin typeface="Calibri"/>
              <a:cs typeface="Calibri"/>
            </a:endParaRPr>
          </a:p>
          <a:p>
            <a:endParaRPr lang="en-US" sz="1800" dirty="0"/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3093879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Calibri"/>
                <a:cs typeface="Calibri"/>
              </a:rPr>
              <a:t>2019 </a:t>
            </a:r>
            <a:r>
              <a:rPr lang="en-US" sz="3000" b="1" dirty="0" smtClean="0">
                <a:latin typeface="Calibri"/>
                <a:cs typeface="Calibri"/>
              </a:rPr>
              <a:t>Perspectives</a:t>
            </a:r>
            <a:endParaRPr lang="en-US" sz="3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Support to Vietnam School on Earth Observation with USTH, ICISE,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 VNSC (to be confirmed)</a:t>
            </a:r>
            <a:endParaRPr lang="en-ZA" b="1" dirty="0" smtClean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Topic : Remote sensing of inundations, flooding and wetlands (terrestrial hydrology using remote sensing)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September </a:t>
            </a:r>
            <a:r>
              <a:rPr lang="en-GB" dirty="0" smtClean="0">
                <a:latin typeface="Calibri"/>
                <a:cs typeface="Calibri"/>
              </a:rPr>
              <a:t>2019</a:t>
            </a: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20-25 </a:t>
            </a:r>
            <a:r>
              <a:rPr lang="en-GB" dirty="0" smtClean="0">
                <a:latin typeface="Calibri"/>
                <a:cs typeface="Calibri"/>
              </a:rPr>
              <a:t>trainees</a:t>
            </a:r>
          </a:p>
          <a:p>
            <a:pPr marL="225425" lvl="1" indent="0" algn="just">
              <a:buNone/>
            </a:pPr>
            <a:endParaRPr lang="en-GB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en-GB" b="1" dirty="0" smtClean="0">
                <a:latin typeface="Calibri"/>
                <a:cs typeface="Calibri"/>
              </a:rPr>
              <a:t>Capacity building follow-on for Recovery observatory on LULC tools</a:t>
            </a:r>
            <a:endParaRPr lang="en-GB" b="1" dirty="0" smtClean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 smtClean="0">
                <a:latin typeface="Calibri"/>
                <a:cs typeface="Calibri"/>
              </a:rPr>
              <a:t>Any agency willing to contribute ?</a:t>
            </a:r>
            <a:endParaRPr lang="en-GB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Capacity Building Best practices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/>
                <a:cs typeface="Calibri"/>
              </a:rPr>
              <a:t>Charter on best practices to be initiated. Any existing template ?</a:t>
            </a:r>
            <a:endParaRPr lang="en-US" dirty="0">
              <a:latin typeface="Calibri"/>
              <a:cs typeface="Calibri"/>
            </a:endParaRPr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136217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8891</TotalTime>
  <Words>495</Words>
  <Application>Microsoft Office PowerPoint</Application>
  <PresentationFormat>Affichage à l'écran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CNES Capacity Building Activities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tomasinil</cp:lastModifiedBy>
  <cp:revision>24</cp:revision>
  <dcterms:modified xsi:type="dcterms:W3CDTF">2019-03-05T15:37:58Z</dcterms:modified>
</cp:coreProperties>
</file>