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1" r:id="rId4"/>
    <p:sldId id="262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lds, Lauren M. (LARC-E3)[DEVELOP]" initials="LCG" lastIdx="1" clrIdx="0">
    <p:extLst>
      <p:ext uri="{19B8F6BF-5375-455C-9EA6-DF929625EA0E}">
        <p15:presenceInfo xmlns:p15="http://schemas.microsoft.com/office/powerpoint/2012/main" userId="Childs, Lauren M. (LARC-E3)[DEVELOP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CE36"/>
    <a:srgbClr val="D28C52"/>
    <a:srgbClr val="6F8E30"/>
    <a:srgbClr val="253B60"/>
    <a:srgbClr val="223A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539" autoAdjust="0"/>
  </p:normalViewPr>
  <p:slideViewPr>
    <p:cSldViewPr>
      <p:cViewPr varScale="1">
        <p:scale>
          <a:sx n="73" d="100"/>
          <a:sy n="73" d="100"/>
        </p:scale>
        <p:origin x="648" y="58"/>
      </p:cViewPr>
      <p:guideLst>
        <p:guide orient="horz" pos="43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 latinLnBrk="0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arthzine.org/assessing-the-impacts-of-building-capacity-in-the-use-of-earth-observations-through-the-nasa-develop-program/" TargetMode="External"/><Relationship Id="rId2" Type="http://schemas.openxmlformats.org/officeDocument/2006/relationships/hyperlink" Target="https://arset.gsfc.nasa.gov/all/webinars/best-practices-20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rvirglobal.net/Portals/0/Documents/ServicePlanningToolkit_2017-09-19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.larc.nasa.gov/2018/summer/OsaPeninsulaWaterII.html" TargetMode="External"/><Relationship Id="rId2" Type="http://schemas.openxmlformats.org/officeDocument/2006/relationships/hyperlink" Target="https://arset.gsfc.nasa.gov/workshop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.larc.nasa.gov/2018/summer/ColombiaEc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1676400"/>
            <a:ext cx="83058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NASA Highlights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287866" y="2686173"/>
            <a:ext cx="8246533" cy="3714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Nancy D. Searby, National 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Aeronautics and Space Administration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WGCapD-8 Annual Meeting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Working Group on 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Capacity Building &amp; Data Democracy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Institute of Remote Sensing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Indian Space Research Organisation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Dehradun, India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06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– 08</a:t>
            </a:r>
            <a:r>
              <a:rPr lang="en-US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800" y="1524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304800" y="1181629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414361" y="4265766"/>
            <a:ext cx="729574" cy="731520"/>
            <a:chOff x="260023" y="4056888"/>
            <a:chExt cx="729574" cy="731520"/>
          </a:xfrm>
        </p:grpSpPr>
        <p:sp>
          <p:nvSpPr>
            <p:cNvPr id="52" name="Oval 51"/>
            <p:cNvSpPr/>
            <p:nvPr/>
          </p:nvSpPr>
          <p:spPr>
            <a:xfrm>
              <a:off x="276467" y="4081595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23" y="4056888"/>
              <a:ext cx="729574" cy="731520"/>
            </a:xfrm>
            <a:prstGeom prst="rect">
              <a:avLst/>
            </a:prstGeom>
          </p:spPr>
        </p:pic>
      </p:grp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54608" y="1194791"/>
            <a:ext cx="3379192" cy="634009"/>
          </a:xfrm>
        </p:spPr>
        <p:txBody>
          <a:bodyPr/>
          <a:lstStyle/>
          <a:p>
            <a:pPr marL="0" indent="0" algn="l">
              <a:buNone/>
            </a:pPr>
            <a:r>
              <a:rPr lang="en-US" sz="3000" b="1" dirty="0">
                <a:latin typeface="Calibri"/>
                <a:cs typeface="Calibri"/>
              </a:rPr>
              <a:t>2018 Highlights</a:t>
            </a:r>
          </a:p>
          <a:p>
            <a:pPr marL="0" indent="0" algn="just" defTabSz="457200" rtl="0" latinLnBrk="1" hangingPunct="0">
              <a:spcBef>
                <a:spcPts val="0"/>
              </a:spcBef>
              <a:buSzTx/>
              <a:buNone/>
            </a:pPr>
            <a:endParaRPr lang="en-ZA" sz="1000" b="1" dirty="0">
              <a:latin typeface="Calibri"/>
              <a:cs typeface="Calibri"/>
            </a:endParaRPr>
          </a:p>
          <a:p>
            <a:pPr marL="0" lvl="1" indent="0" algn="just">
              <a:buNone/>
            </a:pPr>
            <a:endParaRPr lang="en-GB" b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14361" y="1698965"/>
            <a:ext cx="3026719" cy="861953"/>
            <a:chOff x="260023" y="1164967"/>
            <a:chExt cx="3026719" cy="861953"/>
          </a:xfrm>
        </p:grpSpPr>
        <p:sp>
          <p:nvSpPr>
            <p:cNvPr id="9" name="TextBox 8"/>
            <p:cNvSpPr txBox="1"/>
            <p:nvPr/>
          </p:nvSpPr>
          <p:spPr>
            <a:xfrm>
              <a:off x="1065623" y="1164967"/>
              <a:ext cx="54758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85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60023" y="1295400"/>
              <a:ext cx="729574" cy="731520"/>
              <a:chOff x="260023" y="1295400"/>
              <a:chExt cx="729574" cy="73152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276851" y="1430288"/>
                <a:ext cx="685800" cy="476069"/>
              </a:xfrm>
              <a:prstGeom prst="ellipse">
                <a:avLst/>
              </a:prstGeom>
              <a:solidFill>
                <a:schemeClr val="bg1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23" y="1295400"/>
                <a:ext cx="729574" cy="731520"/>
              </a:xfrm>
              <a:prstGeom prst="rect">
                <a:avLst/>
              </a:prstGeom>
            </p:spPr>
          </p:pic>
        </p:grpSp>
        <p:sp>
          <p:nvSpPr>
            <p:cNvPr id="20" name="TextBox 19"/>
            <p:cNvSpPr txBox="1"/>
            <p:nvPr/>
          </p:nvSpPr>
          <p:spPr>
            <a:xfrm>
              <a:off x="1065623" y="1580494"/>
              <a:ext cx="2221119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Trainings Conducted</a:t>
              </a:r>
              <a:endPara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703012"/>
            <a:ext cx="822960" cy="822960"/>
          </a:xfrm>
          <a:prstGeom prst="rect">
            <a:avLst/>
          </a:prstGeom>
        </p:spPr>
      </p:pic>
      <p:grpSp>
        <p:nvGrpSpPr>
          <p:cNvPr id="69" name="Group 68"/>
          <p:cNvGrpSpPr/>
          <p:nvPr/>
        </p:nvGrpSpPr>
        <p:grpSpPr>
          <a:xfrm>
            <a:off x="6173734" y="1635803"/>
            <a:ext cx="1305815" cy="914400"/>
            <a:chOff x="5893714" y="1700631"/>
            <a:chExt cx="1305815" cy="914400"/>
          </a:xfrm>
        </p:grpSpPr>
        <p:sp>
          <p:nvSpPr>
            <p:cNvPr id="3" name="TextBox 2"/>
            <p:cNvSpPr txBox="1"/>
            <p:nvPr/>
          </p:nvSpPr>
          <p:spPr>
            <a:xfrm>
              <a:off x="5893714" y="1700631"/>
              <a:ext cx="1246493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8,600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93724" y="2214923"/>
              <a:ext cx="1305805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Individuals</a:t>
              </a:r>
              <a:endPara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6173734" y="2542364"/>
            <a:ext cx="1317025" cy="931372"/>
            <a:chOff x="7403777" y="2506734"/>
            <a:chExt cx="1317025" cy="931372"/>
          </a:xfrm>
        </p:grpSpPr>
        <p:sp>
          <p:nvSpPr>
            <p:cNvPr id="6" name="TextBox 5"/>
            <p:cNvSpPr txBox="1"/>
            <p:nvPr/>
          </p:nvSpPr>
          <p:spPr>
            <a:xfrm>
              <a:off x="7403777" y="2506734"/>
              <a:ext cx="1246493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2,944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03777" y="3037998"/>
              <a:ext cx="1317025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Institutions</a:t>
              </a:r>
              <a:endPara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621752"/>
            <a:ext cx="822960" cy="8229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9961" y="3325558"/>
            <a:ext cx="547584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65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14361" y="3453630"/>
            <a:ext cx="732961" cy="731520"/>
            <a:chOff x="260023" y="3136392"/>
            <a:chExt cx="732961" cy="731520"/>
          </a:xfrm>
        </p:grpSpPr>
        <p:sp>
          <p:nvSpPr>
            <p:cNvPr id="54" name="Oval 53"/>
            <p:cNvSpPr/>
            <p:nvPr/>
          </p:nvSpPr>
          <p:spPr>
            <a:xfrm>
              <a:off x="307184" y="3166075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23" y="3136392"/>
              <a:ext cx="729574" cy="731520"/>
            </a:xfrm>
            <a:prstGeom prst="rect">
              <a:avLst/>
            </a:prstGeom>
          </p:spPr>
        </p:pic>
      </p:grpSp>
      <p:sp>
        <p:nvSpPr>
          <p:cNvPr id="24" name="TextBox 23"/>
          <p:cNvSpPr txBox="1"/>
          <p:nvPr/>
        </p:nvSpPr>
        <p:spPr>
          <a:xfrm>
            <a:off x="1219961" y="3790892"/>
            <a:ext cx="293926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10-Week Feasibility Studies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40491"/>
            <a:ext cx="822960" cy="822960"/>
          </a:xfrm>
          <a:prstGeom prst="rect">
            <a:avLst/>
          </a:prstGeom>
        </p:spPr>
      </p:pic>
      <p:grpSp>
        <p:nvGrpSpPr>
          <p:cNvPr id="71" name="Group 70"/>
          <p:cNvGrpSpPr/>
          <p:nvPr/>
        </p:nvGrpSpPr>
        <p:grpSpPr>
          <a:xfrm>
            <a:off x="6173734" y="3489321"/>
            <a:ext cx="2452046" cy="864593"/>
            <a:chOff x="5893714" y="3554149"/>
            <a:chExt cx="2452046" cy="864593"/>
          </a:xfrm>
        </p:grpSpPr>
        <p:sp>
          <p:nvSpPr>
            <p:cNvPr id="10" name="TextBox 9"/>
            <p:cNvSpPr txBox="1"/>
            <p:nvPr/>
          </p:nvSpPr>
          <p:spPr>
            <a:xfrm>
              <a:off x="5893714" y="3554149"/>
              <a:ext cx="861772" cy="646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146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893714" y="4049412"/>
              <a:ext cx="2452046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/>
                <a:t>Countries Engaged</a:t>
              </a:r>
              <a:endPara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219961" y="4947357"/>
            <a:ext cx="547584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31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398649" y="5069254"/>
            <a:ext cx="729574" cy="731520"/>
            <a:chOff x="244311" y="4977384"/>
            <a:chExt cx="729574" cy="731520"/>
          </a:xfrm>
        </p:grpSpPr>
        <p:sp>
          <p:nvSpPr>
            <p:cNvPr id="48" name="Oval 47"/>
            <p:cNvSpPr/>
            <p:nvPr/>
          </p:nvSpPr>
          <p:spPr>
            <a:xfrm>
              <a:off x="276467" y="4996043"/>
              <a:ext cx="685800" cy="685800"/>
            </a:xfrm>
            <a:prstGeom prst="ellipse">
              <a:avLst/>
            </a:prstGeom>
            <a:solidFill>
              <a:schemeClr val="bg1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4311" y="4977384"/>
              <a:ext cx="729574" cy="731520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1219961" y="5391092"/>
            <a:ext cx="1926166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Articles Published</a:t>
            </a:r>
            <a:endParaRPr kumimoji="0" lang="en-US" sz="20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961" y="4135221"/>
            <a:ext cx="547584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55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9961" y="4552892"/>
            <a:ext cx="290079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Earth Observations Applied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14360" y="2521763"/>
            <a:ext cx="3526857" cy="853724"/>
            <a:chOff x="260022" y="2093692"/>
            <a:chExt cx="3526857" cy="853724"/>
          </a:xfrm>
        </p:grpSpPr>
        <p:sp>
          <p:nvSpPr>
            <p:cNvPr id="7" name="TextBox 6"/>
            <p:cNvSpPr txBox="1"/>
            <p:nvPr/>
          </p:nvSpPr>
          <p:spPr>
            <a:xfrm>
              <a:off x="1065623" y="2093692"/>
              <a:ext cx="54758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59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65623" y="2524621"/>
              <a:ext cx="2721256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Custom Service</a:t>
              </a:r>
              <a:r>
                <a:rPr kumimoji="0" lang="en-US" b="0" i="0" u="none" strike="noStrike" cap="none" spc="0" normalizeH="0" baseline="0" dirty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s Created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260022" y="2215896"/>
              <a:ext cx="731520" cy="731520"/>
              <a:chOff x="260022" y="2215896"/>
              <a:chExt cx="731520" cy="731520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276851" y="2343333"/>
                <a:ext cx="685800" cy="476069"/>
              </a:xfrm>
              <a:prstGeom prst="ellipse">
                <a:avLst/>
              </a:prstGeom>
              <a:solidFill>
                <a:schemeClr val="bg1"/>
              </a:solidFill>
              <a:ln w="25400" cap="flat">
                <a:noFill/>
                <a:prstDash val="solid"/>
                <a:bevel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457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spc="0" normalizeH="0" baseline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endParaRPr>
              </a:p>
            </p:txBody>
          </p: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9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022" y="2215896"/>
                <a:ext cx="731520" cy="731520"/>
              </a:xfrm>
              <a:prstGeom prst="rect">
                <a:avLst/>
              </a:prstGeom>
            </p:spPr>
          </p:pic>
        </p:grpSp>
      </p:grpSp>
      <p:grpSp>
        <p:nvGrpSpPr>
          <p:cNvPr id="66" name="Group 65"/>
          <p:cNvGrpSpPr/>
          <p:nvPr/>
        </p:nvGrpSpPr>
        <p:grpSpPr>
          <a:xfrm>
            <a:off x="414360" y="5796878"/>
            <a:ext cx="3193432" cy="832522"/>
            <a:chOff x="260022" y="5796994"/>
            <a:chExt cx="3193432" cy="832522"/>
          </a:xfrm>
        </p:grpSpPr>
        <p:sp>
          <p:nvSpPr>
            <p:cNvPr id="12" name="TextBox 11"/>
            <p:cNvSpPr txBox="1"/>
            <p:nvPr/>
          </p:nvSpPr>
          <p:spPr>
            <a:xfrm>
              <a:off x="1065623" y="5796994"/>
              <a:ext cx="547584" cy="584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3200" dirty="0"/>
                <a:t>78</a:t>
              </a: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65623" y="6229408"/>
              <a:ext cx="2387831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Conferences Attended</a:t>
              </a:r>
              <a:endParaRPr kumimoji="0" lang="en-US" sz="20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022" y="5897880"/>
              <a:ext cx="731520" cy="731520"/>
            </a:xfrm>
            <a:prstGeom prst="rect">
              <a:avLst/>
            </a:prstGeom>
          </p:spPr>
        </p:pic>
      </p:grpSp>
      <p:sp>
        <p:nvSpPr>
          <p:cNvPr id="34" name="Rectangle 33"/>
          <p:cNvSpPr/>
          <p:nvPr/>
        </p:nvSpPr>
        <p:spPr>
          <a:xfrm>
            <a:off x="4724400" y="4520016"/>
            <a:ext cx="4248034" cy="2166592"/>
          </a:xfrm>
          <a:prstGeom prst="rect">
            <a:avLst/>
          </a:prstGeom>
          <a:solidFill>
            <a:srgbClr val="253B6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571038"/>
            <a:ext cx="4185110" cy="2053136"/>
          </a:xfrm>
          <a:prstGeom prst="rect">
            <a:avLst/>
          </a:prstGeom>
        </p:spPr>
      </p:pic>
      <p:sp>
        <p:nvSpPr>
          <p:cNvPr id="68" name="Content Placeholder 1"/>
          <p:cNvSpPr>
            <a:spLocks noGrp="1"/>
          </p:cNvSpPr>
          <p:nvPr>
            <p:ph sz="quarter" idx="10"/>
          </p:nvPr>
        </p:nvSpPr>
        <p:spPr>
          <a:xfrm>
            <a:off x="4845595" y="1187645"/>
            <a:ext cx="2850605" cy="56064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solidFill>
                  <a:srgbClr val="D28C52"/>
                </a:solidFill>
                <a:latin typeface="Calibri"/>
                <a:cs typeface="Calibri"/>
              </a:rPr>
              <a:t>2018 Reach</a:t>
            </a:r>
          </a:p>
        </p:txBody>
      </p:sp>
      <p:sp>
        <p:nvSpPr>
          <p:cNvPr id="72" name="Oval 71"/>
          <p:cNvSpPr/>
          <p:nvPr/>
        </p:nvSpPr>
        <p:spPr>
          <a:xfrm>
            <a:off x="6384267" y="6407156"/>
            <a:ext cx="182880" cy="182880"/>
          </a:xfrm>
          <a:prstGeom prst="ellipse">
            <a:avLst/>
          </a:prstGeom>
          <a:solidFill>
            <a:srgbClr val="6F8E30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569188" y="6367792"/>
            <a:ext cx="1203212" cy="261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Country Impacted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5"/>
          <p:cNvSpPr/>
          <p:nvPr/>
        </p:nvSpPr>
        <p:spPr>
          <a:xfrm rot="5400000">
            <a:off x="2051496" y="4229100"/>
            <a:ext cx="3581400" cy="6096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244969"/>
              </p:ext>
            </p:extLst>
          </p:nvPr>
        </p:nvGraphicFramePr>
        <p:xfrm>
          <a:off x="304800" y="1752601"/>
          <a:ext cx="8534400" cy="5032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470309579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1016447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14284667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11224633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3854479986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3182592882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CB 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Target Audience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Expected Outcomes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Best Practices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Monitoring</a:t>
                      </a:r>
                      <a:r>
                        <a:rPr lang="en-US" sz="1600" b="1" baseline="0" dirty="0">
                          <a:solidFill>
                            <a:srgbClr val="223A60"/>
                          </a:solidFill>
                        </a:rPr>
                        <a:t> &amp; Evaluation</a:t>
                      </a:r>
                      <a:endParaRPr lang="en-US" sz="1600" b="1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223A60"/>
                          </a:solidFill>
                        </a:rPr>
                        <a:t>Partners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658929"/>
                  </a:ext>
                </a:extLst>
              </a:tr>
              <a:tr h="1554479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rgbClr val="223A60"/>
                          </a:solidFill>
                        </a:rPr>
                        <a:t>Trainings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Academia</a:t>
                      </a:r>
                    </a:p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State</a:t>
                      </a:r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&amp; Local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Central/Federal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Non-Profits/NGOs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Private Sector</a:t>
                      </a:r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Improved Awareness of EO Resources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Enhanced Access to EO Resources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Strengthened Capacity to use EO Resources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Increased Use of</a:t>
                      </a:r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EO in Decision-Making</a:t>
                      </a:r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223A60"/>
                          </a:solidFill>
                          <a:hlinkClick r:id="rId2"/>
                        </a:rPr>
                        <a:t>https://arset.gsfc.nasa.gov/all/webinars/best-practices-2016</a:t>
                      </a:r>
                      <a:r>
                        <a:rPr lang="en-US" sz="1100" dirty="0">
                          <a:solidFill>
                            <a:srgbClr val="223A60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Annual Targets</a:t>
                      </a:r>
                    </a:p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Post-Training 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Central/Federal Govt.</a:t>
                      </a:r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383655"/>
                  </a:ext>
                </a:extLst>
              </a:tr>
              <a:tr h="1572229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rgbClr val="223A60"/>
                          </a:solidFill>
                        </a:rPr>
                        <a:t>10-Week Feasibility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State</a:t>
                      </a:r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&amp; Local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Central/Federal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Non-Profits/NGOs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Private Sector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Students &amp; Recent Graduates</a:t>
                      </a:r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223A60"/>
                          </a:solidFill>
                          <a:hlinkClick r:id="rId3"/>
                        </a:rPr>
                        <a:t>https://earthzine.org/assessing-the-impacts-of-building-capacity-in-the-use-of-earth-observations-through-the-nasa-develop-program/</a:t>
                      </a:r>
                      <a:r>
                        <a:rPr lang="en-US" sz="1100" dirty="0">
                          <a:solidFill>
                            <a:srgbClr val="223A60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Annual Targets</a:t>
                      </a:r>
                    </a:p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Pre/Post-Project Surveys</a:t>
                      </a:r>
                    </a:p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Participant Growth Assessments</a:t>
                      </a:r>
                    </a:p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Exit Surveys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State</a:t>
                      </a:r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&amp; Local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Central/Federal Govt.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Non-Profits/NGOs</a:t>
                      </a:r>
                    </a:p>
                    <a:p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Private Sect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4092506"/>
                  </a:ext>
                </a:extLst>
              </a:tr>
              <a:tr h="1131263"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rgbClr val="223A60"/>
                          </a:solidFill>
                        </a:rPr>
                        <a:t>Multi-Year Projects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Central/Federal Govt.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223A60"/>
                          </a:solidFill>
                          <a:hlinkClick r:id="rId4"/>
                        </a:rPr>
                        <a:t>https://www.servirglobal.net/Portals/0/Documents/ServicePlanningToolkit_2017-09-19.pdf</a:t>
                      </a:r>
                      <a:r>
                        <a:rPr lang="en-US" sz="1100" dirty="0">
                          <a:solidFill>
                            <a:srgbClr val="223A60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Formal M&amp;E</a:t>
                      </a:r>
                      <a:r>
                        <a:rPr lang="en-US" sz="1100" i="0" baseline="0" dirty="0">
                          <a:solidFill>
                            <a:srgbClr val="223A60"/>
                          </a:solidFill>
                        </a:rPr>
                        <a:t> </a:t>
                      </a:r>
                      <a:r>
                        <a:rPr lang="en-US" sz="1100" i="0" dirty="0">
                          <a:solidFill>
                            <a:srgbClr val="223A60"/>
                          </a:solidFill>
                        </a:rPr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Regional Hubs</a:t>
                      </a:r>
                    </a:p>
                    <a:p>
                      <a:r>
                        <a:rPr lang="en-US" sz="1200" dirty="0">
                          <a:solidFill>
                            <a:srgbClr val="223A60"/>
                          </a:solidFill>
                        </a:rPr>
                        <a:t>Central/Federal</a:t>
                      </a:r>
                      <a:r>
                        <a:rPr lang="en-US" sz="1200" baseline="0" dirty="0">
                          <a:solidFill>
                            <a:srgbClr val="223A60"/>
                          </a:solidFill>
                        </a:rPr>
                        <a:t> Govt. in Developing Countries</a:t>
                      </a:r>
                      <a:endParaRPr lang="en-US" sz="1200" dirty="0">
                        <a:solidFill>
                          <a:srgbClr val="223A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428663"/>
                  </a:ext>
                </a:extLst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7630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Calibri"/>
                <a:cs typeface="Calibri"/>
              </a:rPr>
              <a:t>Methods</a:t>
            </a:r>
            <a:endParaRPr lang="en-ZA" b="1" dirty="0">
              <a:latin typeface="Calibri"/>
              <a:cs typeface="Calibri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WGCapD-8 Annual Meeting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IIRS, Dehradun, India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/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March 06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– 08</a:t>
            </a:r>
            <a:r>
              <a:rPr lang="en-US" sz="150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lang="en-US"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2019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435425"/>
            <a:ext cx="97879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</a:rPr>
              <a:t>Awareness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2800" y="6324600"/>
            <a:ext cx="97879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</a:rPr>
              <a:t>Use</a:t>
            </a:r>
          </a:p>
        </p:txBody>
      </p:sp>
    </p:spTree>
    <p:extLst>
      <p:ext uri="{BB962C8B-B14F-4D97-AF65-F5344CB8AC3E}">
        <p14:creationId xmlns:p14="http://schemas.microsoft.com/office/powerpoint/2010/main" val="35648507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143000"/>
            <a:ext cx="8763000" cy="5562600"/>
          </a:xfrm>
        </p:spPr>
        <p:txBody>
          <a:bodyPr wrap="square" rIns="91440" numCol="1">
            <a:noAutofit/>
          </a:bodyPr>
          <a:lstStyle/>
          <a:p>
            <a:pPr algn="l" defTabSz="457200" rtl="0">
              <a:spcBef>
                <a:spcPts val="0"/>
              </a:spcBef>
              <a:buSzTx/>
            </a:pPr>
            <a:r>
              <a:rPr lang="en-ZA" sz="1600" b="1" dirty="0"/>
              <a:t>Trainings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Design and host in-person ARSET trainings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E.g. ARSET trainings in India on satellite remote sensing of air quality and flood monitoring and management (</a:t>
            </a:r>
            <a:r>
              <a:rPr lang="en-ZA" sz="1400" dirty="0">
                <a:hlinkClick r:id="rId2"/>
              </a:rPr>
              <a:t>https://arset.gsfc.nasa.gov/workshops</a:t>
            </a:r>
            <a:r>
              <a:rPr lang="en-ZA" sz="1400" dirty="0"/>
              <a:t>) </a:t>
            </a:r>
            <a:endParaRPr lang="en-ZA" sz="1600" dirty="0"/>
          </a:p>
          <a:p>
            <a:pPr algn="l" defTabSz="457200" rtl="0">
              <a:spcBef>
                <a:spcPts val="1800"/>
              </a:spcBef>
              <a:buSzTx/>
            </a:pPr>
            <a:r>
              <a:rPr lang="en-ZA" sz="1600" b="1" dirty="0"/>
              <a:t>Training Expertise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SERVIR network can provide regional training expertise when </a:t>
            </a:r>
            <a:r>
              <a:rPr lang="en-ZA" sz="1400" dirty="0" err="1"/>
              <a:t>WGCapD</a:t>
            </a:r>
            <a:r>
              <a:rPr lang="en-ZA" sz="1400" dirty="0"/>
              <a:t> trainings align with SERVIR hubs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Indigenous Peoples Pilot can provide expertise and best practices for engagement of indigenous communities in trainings</a:t>
            </a:r>
          </a:p>
          <a:p>
            <a:pPr algn="l" defTabSz="457200" rtl="0">
              <a:spcBef>
                <a:spcPts val="1800"/>
              </a:spcBef>
              <a:buSzTx/>
            </a:pPr>
            <a:r>
              <a:rPr lang="en-ZA" sz="1600" b="1" dirty="0"/>
              <a:t>10-Week Feasibility Study Collaboration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Virtually connect DEVELOP to decision makers in your country for 10-week feasibility studies that identify EO applications relating to a specific need and decision making process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E.g. DEVELOP project using satellite data to evaluate effects of land use change on watershed health and carbon sequestration in Costa Rica (</a:t>
            </a:r>
            <a:r>
              <a:rPr lang="en-ZA" sz="1400" dirty="0">
                <a:hlinkClick r:id="rId3"/>
              </a:rPr>
              <a:t>https://develop.larc.nasa.gov/2018/summer/OsaPeninsulaWaterII.html</a:t>
            </a:r>
            <a:r>
              <a:rPr lang="en-ZA" sz="1400" dirty="0"/>
              <a:t>) 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E.g. DEVELOP conducted a 10-week feasibility project in the summer of 2018 to support refinement of Colombia’s land change algorithms and vegetation indices (</a:t>
            </a:r>
            <a:r>
              <a:rPr lang="en-ZA" sz="1400" dirty="0">
                <a:hlinkClick r:id="rId4"/>
              </a:rPr>
              <a:t>https://develop.larc.nasa.gov/2018/summer/ColombiaEco.html</a:t>
            </a:r>
            <a:r>
              <a:rPr lang="en-ZA" sz="1400" dirty="0"/>
              <a:t>) </a:t>
            </a:r>
          </a:p>
          <a:p>
            <a:pPr algn="l" defTabSz="457200" rtl="0">
              <a:spcBef>
                <a:spcPts val="1800"/>
              </a:spcBef>
              <a:buSzTx/>
            </a:pPr>
            <a:r>
              <a:rPr lang="en-ZA" sz="1600" b="1" dirty="0"/>
              <a:t>Support to Regional Activities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Regional activities can leverage each other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E.g. ARSET providing trainings and DEVELOP conducting projects in the Americas</a:t>
            </a:r>
          </a:p>
          <a:p>
            <a:pPr lvl="1" algn="l" defTabSz="457200" rtl="0">
              <a:spcBef>
                <a:spcPts val="0"/>
              </a:spcBef>
              <a:buSzTx/>
              <a:buFont typeface="Wingdings" panose="05000000000000000000" pitchFamily="2" charset="2"/>
              <a:buChar char="§"/>
            </a:pPr>
            <a:r>
              <a:rPr lang="en-ZA" sz="1400" dirty="0"/>
              <a:t>E.g. SERVIR supporting </a:t>
            </a:r>
            <a:r>
              <a:rPr lang="en-ZA" sz="1400" dirty="0" err="1"/>
              <a:t>AfriGEO</a:t>
            </a:r>
            <a:r>
              <a:rPr lang="en-ZA" sz="1400" dirty="0"/>
              <a:t> activities</a:t>
            </a: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4498529" cy="8617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bg1"/>
                </a:solidFill>
                <a:latin typeface="Calibri"/>
                <a:cs typeface="Calibri"/>
              </a:rPr>
              <a:t>Opportunities for Collaboration</a:t>
            </a:r>
          </a:p>
        </p:txBody>
      </p:sp>
    </p:spTree>
    <p:extLst>
      <p:ext uri="{BB962C8B-B14F-4D97-AF65-F5344CB8AC3E}">
        <p14:creationId xmlns:p14="http://schemas.microsoft.com/office/powerpoint/2010/main" val="7251949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8979</TotalTime>
  <Words>403</Words>
  <Application>Microsoft Office PowerPoint</Application>
  <PresentationFormat>On-screen Show (4:3)</PresentationFormat>
  <Paragraphs>96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Avenir Roman</vt:lpstr>
      <vt:lpstr>Droid Serif</vt:lpstr>
      <vt:lpstr>Proxima Nova Regular</vt:lpstr>
      <vt:lpstr>Arial</vt:lpstr>
      <vt:lpstr>Arial Bold</vt:lpstr>
      <vt:lpstr>Calibri</vt:lpstr>
      <vt:lpstr>Courier New</vt:lpstr>
      <vt:lpstr>Wingdings</vt:lpstr>
      <vt:lpstr>Default</vt:lpstr>
      <vt:lpstr>NASA Highlights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Childs, Lauren M. (LARC-E3)[DEVELOP]</cp:lastModifiedBy>
  <cp:revision>34</cp:revision>
  <dcterms:modified xsi:type="dcterms:W3CDTF">2019-03-02T02:18:45Z</dcterms:modified>
</cp:coreProperties>
</file>