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293" r:id="rId3"/>
    <p:sldId id="305" r:id="rId4"/>
    <p:sldId id="310" r:id="rId5"/>
    <p:sldId id="306" r:id="rId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B81"/>
    <a:srgbClr val="009CB4"/>
    <a:srgbClr val="004F9F"/>
    <a:srgbClr val="CF007F"/>
    <a:srgbClr val="E18800"/>
    <a:srgbClr val="ECC500"/>
    <a:srgbClr val="E30613"/>
    <a:srgbClr val="009641"/>
    <a:srgbClr val="7D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86957" autoAdjust="0"/>
  </p:normalViewPr>
  <p:slideViewPr>
    <p:cSldViewPr>
      <p:cViewPr varScale="1">
        <p:scale>
          <a:sx n="101" d="100"/>
          <a:sy n="101" d="100"/>
        </p:scale>
        <p:origin x="19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8994F-B4C0-411F-8453-4F5ABCF5759A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C5EB09-E0D8-4F93-94BB-EB034C10BEB3}">
      <dgm:prSet phldrT="[Text]" custT="1"/>
      <dgm:spPr/>
      <dgm:t>
        <a:bodyPr/>
        <a:lstStyle/>
        <a:p>
          <a:r>
            <a:rPr lang="en-US" sz="900" dirty="0" smtClean="0"/>
            <a:t>Capacity Building </a:t>
          </a:r>
        </a:p>
        <a:p>
          <a:r>
            <a:rPr lang="en-US" sz="900" dirty="0" smtClean="0"/>
            <a:t>at ISRO</a:t>
          </a:r>
        </a:p>
        <a:p>
          <a:r>
            <a:rPr lang="en-US" sz="900" i="1" dirty="0" smtClean="0"/>
            <a:t>(32,812)</a:t>
          </a:r>
          <a:endParaRPr lang="en-US" sz="900" i="1" dirty="0"/>
        </a:p>
      </dgm:t>
    </dgm:pt>
    <dgm:pt modelId="{6A0111BC-4578-4C43-A17F-26E91DAF6A5C}" type="parTrans" cxnId="{E4365C7C-5832-48CA-83F9-42F61A86CAEE}">
      <dgm:prSet/>
      <dgm:spPr/>
      <dgm:t>
        <a:bodyPr/>
        <a:lstStyle/>
        <a:p>
          <a:endParaRPr lang="en-US" sz="900"/>
        </a:p>
      </dgm:t>
    </dgm:pt>
    <dgm:pt modelId="{6607111C-5205-47F3-8228-82D268E124AF}" type="sibTrans" cxnId="{E4365C7C-5832-48CA-83F9-42F61A86CAEE}">
      <dgm:prSet/>
      <dgm:spPr/>
      <dgm:t>
        <a:bodyPr/>
        <a:lstStyle/>
        <a:p>
          <a:endParaRPr lang="en-US" sz="900"/>
        </a:p>
      </dgm:t>
    </dgm:pt>
    <dgm:pt modelId="{34A5B799-3AB9-4411-956A-EDDE7993D065}">
      <dgm:prSet phldrT="[Text]" custT="1"/>
      <dgm:spPr/>
      <dgm:t>
        <a:bodyPr/>
        <a:lstStyle/>
        <a:p>
          <a:pPr algn="ctr"/>
          <a:r>
            <a:rPr lang="en-US" sz="800" dirty="0" smtClean="0"/>
            <a:t>Students' Academic Programme </a:t>
          </a:r>
        </a:p>
        <a:p>
          <a:pPr algn="ctr"/>
          <a:r>
            <a:rPr lang="en-US" sz="800" i="1" dirty="0" smtClean="0"/>
            <a:t>(88)</a:t>
          </a:r>
          <a:endParaRPr lang="en-US" sz="800" i="1" dirty="0"/>
        </a:p>
      </dgm:t>
    </dgm:pt>
    <dgm:pt modelId="{4B23D207-6377-4A35-8C58-FAD3FBDB7448}" type="parTrans" cxnId="{3782C1E1-E986-4606-A743-6F7ECE3B7976}">
      <dgm:prSet/>
      <dgm:spPr/>
      <dgm:t>
        <a:bodyPr/>
        <a:lstStyle/>
        <a:p>
          <a:endParaRPr lang="en-US" sz="900"/>
        </a:p>
      </dgm:t>
    </dgm:pt>
    <dgm:pt modelId="{0D0E6FD9-1B45-4419-88AE-D1E8E3B3401F}" type="sibTrans" cxnId="{3782C1E1-E986-4606-A743-6F7ECE3B7976}">
      <dgm:prSet/>
      <dgm:spPr/>
      <dgm:t>
        <a:bodyPr/>
        <a:lstStyle/>
        <a:p>
          <a:endParaRPr lang="en-US" sz="900"/>
        </a:p>
      </dgm:t>
    </dgm:pt>
    <dgm:pt modelId="{6655C57A-5442-4A3F-8FD7-6AF2B3396173}">
      <dgm:prSet custT="1"/>
      <dgm:spPr/>
      <dgm:t>
        <a:bodyPr/>
        <a:lstStyle/>
        <a:p>
          <a:pPr marL="0" indent="0" algn="ctr"/>
          <a:r>
            <a:rPr lang="en-US" sz="900" dirty="0" smtClean="0"/>
            <a:t>Medium-term Trainings </a:t>
          </a:r>
        </a:p>
        <a:p>
          <a:pPr marL="0" indent="0" algn="ctr"/>
          <a:r>
            <a:rPr lang="en-US" sz="900" i="1" dirty="0" smtClean="0"/>
            <a:t>(2-8 Weeks)</a:t>
          </a:r>
        </a:p>
        <a:p>
          <a:pPr marL="0" indent="0" algn="ctr"/>
          <a:r>
            <a:rPr lang="en-US" sz="900" i="1" dirty="0" smtClean="0"/>
            <a:t>(113)</a:t>
          </a:r>
          <a:endParaRPr lang="en-US" sz="900" i="1" dirty="0"/>
        </a:p>
      </dgm:t>
    </dgm:pt>
    <dgm:pt modelId="{B542FEED-B5D8-4B35-B46B-2F83CE48B270}" type="parTrans" cxnId="{9FED1C61-E4E5-4FFA-AE33-8AB68C51DB52}">
      <dgm:prSet/>
      <dgm:spPr/>
      <dgm:t>
        <a:bodyPr/>
        <a:lstStyle/>
        <a:p>
          <a:endParaRPr lang="en-US" sz="900"/>
        </a:p>
      </dgm:t>
    </dgm:pt>
    <dgm:pt modelId="{CF761051-7806-48B9-B842-9444436839A4}" type="sibTrans" cxnId="{9FED1C61-E4E5-4FFA-AE33-8AB68C51DB52}">
      <dgm:prSet/>
      <dgm:spPr/>
      <dgm:t>
        <a:bodyPr/>
        <a:lstStyle/>
        <a:p>
          <a:endParaRPr lang="en-US" sz="900"/>
        </a:p>
      </dgm:t>
    </dgm:pt>
    <dgm:pt modelId="{79111D32-6A31-437A-B3F6-E80910DC5E8E}">
      <dgm:prSet custT="1"/>
      <dgm:spPr/>
      <dgm:t>
        <a:bodyPr/>
        <a:lstStyle/>
        <a:p>
          <a:r>
            <a:rPr lang="en-US" sz="900" dirty="0" smtClean="0"/>
            <a:t>Short-term </a:t>
          </a:r>
        </a:p>
        <a:p>
          <a:r>
            <a:rPr lang="en-US" sz="900" i="1" dirty="0" smtClean="0"/>
            <a:t>(1-2 Weeks)</a:t>
          </a:r>
          <a:r>
            <a:rPr lang="en-US" sz="900" dirty="0" smtClean="0"/>
            <a:t>	</a:t>
          </a:r>
        </a:p>
        <a:p>
          <a:r>
            <a:rPr lang="en-US" sz="900" i="1" dirty="0" smtClean="0"/>
            <a:t>(953)</a:t>
          </a:r>
          <a:endParaRPr lang="en-US" sz="900" i="1" dirty="0"/>
        </a:p>
      </dgm:t>
    </dgm:pt>
    <dgm:pt modelId="{4695917A-3CB6-4C07-828C-84194D3885E1}" type="parTrans" cxnId="{9F297341-AB05-46B2-AF96-CFA6AC72279F}">
      <dgm:prSet/>
      <dgm:spPr/>
      <dgm:t>
        <a:bodyPr/>
        <a:lstStyle/>
        <a:p>
          <a:endParaRPr lang="en-US" sz="900"/>
        </a:p>
      </dgm:t>
    </dgm:pt>
    <dgm:pt modelId="{4492E69E-7A6A-476A-A565-AE097FB61CC7}" type="sibTrans" cxnId="{9F297341-AB05-46B2-AF96-CFA6AC72279F}">
      <dgm:prSet/>
      <dgm:spPr/>
      <dgm:t>
        <a:bodyPr/>
        <a:lstStyle/>
        <a:p>
          <a:endParaRPr lang="en-US" sz="900"/>
        </a:p>
      </dgm:t>
    </dgm:pt>
    <dgm:pt modelId="{896E9FC3-B1EF-4372-AB87-4A7F0E1B5B7A}">
      <dgm:prSet custT="1"/>
      <dgm:spPr/>
      <dgm:t>
        <a:bodyPr/>
        <a:lstStyle/>
        <a:p>
          <a:pPr algn="ctr"/>
          <a:r>
            <a:rPr lang="en-US" sz="900" dirty="0" smtClean="0"/>
            <a:t>Decision Makers'	</a:t>
          </a:r>
        </a:p>
        <a:p>
          <a:pPr algn="ctr"/>
          <a:r>
            <a:rPr lang="en-US" sz="900" i="1" dirty="0" smtClean="0"/>
            <a:t>(1-2 Days)</a:t>
          </a:r>
          <a:endParaRPr lang="en-US" sz="900" dirty="0" smtClean="0"/>
        </a:p>
        <a:p>
          <a:pPr algn="ctr"/>
          <a:r>
            <a:rPr lang="en-US" sz="900" b="0" i="1" u="none" dirty="0" smtClean="0"/>
            <a:t>(169)</a:t>
          </a:r>
          <a:endParaRPr lang="en-US" sz="900" b="0" i="1" u="none" dirty="0"/>
        </a:p>
      </dgm:t>
    </dgm:pt>
    <dgm:pt modelId="{3DE54650-44FE-4530-867E-7203CE0A274A}" type="parTrans" cxnId="{CDCB45FF-5338-4310-979E-969C1C97D803}">
      <dgm:prSet/>
      <dgm:spPr/>
      <dgm:t>
        <a:bodyPr/>
        <a:lstStyle/>
        <a:p>
          <a:endParaRPr lang="en-US" sz="900"/>
        </a:p>
      </dgm:t>
    </dgm:pt>
    <dgm:pt modelId="{7CF10A3C-1874-4133-9076-B8E58AEAF1C4}" type="sibTrans" cxnId="{CDCB45FF-5338-4310-979E-969C1C97D803}">
      <dgm:prSet/>
      <dgm:spPr/>
      <dgm:t>
        <a:bodyPr/>
        <a:lstStyle/>
        <a:p>
          <a:endParaRPr lang="en-US" sz="900"/>
        </a:p>
      </dgm:t>
    </dgm:pt>
    <dgm:pt modelId="{BF8EC74E-C4FD-4194-B5C2-2F230DD8D940}">
      <dgm:prSet custT="1"/>
      <dgm:spPr/>
      <dgm:t>
        <a:bodyPr/>
        <a:lstStyle/>
        <a:p>
          <a:pPr algn="ctr"/>
          <a:r>
            <a:rPr lang="en-US" sz="900" dirty="0" smtClean="0"/>
            <a:t>e-learning/  DLP</a:t>
          </a:r>
        </a:p>
        <a:p>
          <a:pPr algn="ctr"/>
          <a:r>
            <a:rPr lang="en-US" sz="900" i="1" dirty="0" smtClean="0"/>
            <a:t>(31,033)</a:t>
          </a:r>
          <a:endParaRPr lang="en-US" sz="900" i="1" dirty="0"/>
        </a:p>
      </dgm:t>
    </dgm:pt>
    <dgm:pt modelId="{3EC39EF3-FBF8-404D-BA89-E46FF00EF587}" type="parTrans" cxnId="{A170273F-0659-4A4C-A9D8-EEB75F6B3133}">
      <dgm:prSet/>
      <dgm:spPr/>
      <dgm:t>
        <a:bodyPr/>
        <a:lstStyle/>
        <a:p>
          <a:endParaRPr lang="en-US" sz="900"/>
        </a:p>
      </dgm:t>
    </dgm:pt>
    <dgm:pt modelId="{43766462-954B-4547-A2CF-6D4DB3A22076}" type="sibTrans" cxnId="{A170273F-0659-4A4C-A9D8-EEB75F6B3133}">
      <dgm:prSet/>
      <dgm:spPr/>
      <dgm:t>
        <a:bodyPr/>
        <a:lstStyle/>
        <a:p>
          <a:endParaRPr lang="en-US" sz="900"/>
        </a:p>
      </dgm:t>
    </dgm:pt>
    <dgm:pt modelId="{822F64EC-5A2E-417F-99FA-6A2525B93103}">
      <dgm:prSet custT="1"/>
      <dgm:spPr/>
      <dgm:t>
        <a:bodyPr/>
        <a:lstStyle/>
        <a:p>
          <a:pPr algn="ctr"/>
          <a:r>
            <a:rPr lang="en-US" sz="900" b="0" i="0" u="none" dirty="0" smtClean="0"/>
            <a:t>International </a:t>
          </a:r>
        </a:p>
        <a:p>
          <a:pPr algn="ctr"/>
          <a:r>
            <a:rPr lang="en-US" sz="900" b="0" i="1" u="none" dirty="0" smtClean="0"/>
            <a:t>(161)</a:t>
          </a:r>
          <a:endParaRPr lang="en-US" sz="900" i="1" dirty="0"/>
        </a:p>
      </dgm:t>
    </dgm:pt>
    <dgm:pt modelId="{372EA191-7AEF-4B85-B2E3-16EF91FEA329}" type="parTrans" cxnId="{6934DB58-25E6-405D-BAD7-6527DEB1C112}">
      <dgm:prSet/>
      <dgm:spPr/>
      <dgm:t>
        <a:bodyPr/>
        <a:lstStyle/>
        <a:p>
          <a:endParaRPr lang="en-US" sz="900"/>
        </a:p>
      </dgm:t>
    </dgm:pt>
    <dgm:pt modelId="{F89B46AC-B782-48CA-A5FD-554D3F892EC1}" type="sibTrans" cxnId="{6934DB58-25E6-405D-BAD7-6527DEB1C112}">
      <dgm:prSet/>
      <dgm:spPr/>
      <dgm:t>
        <a:bodyPr/>
        <a:lstStyle/>
        <a:p>
          <a:endParaRPr lang="en-US" sz="900"/>
        </a:p>
      </dgm:t>
    </dgm:pt>
    <dgm:pt modelId="{491D0BED-792A-46B8-81E6-9311BD175F0F}" type="pres">
      <dgm:prSet presAssocID="{B4E8994F-B4C0-411F-8453-4F5ABCF575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6357F00-6A14-4182-9FEC-77AC5ACB2DED}" type="pres">
      <dgm:prSet presAssocID="{7EC5EB09-E0D8-4F93-94BB-EB034C10BEB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E143187-42E0-4E97-9A3E-F9F15E98FF94}" type="pres">
      <dgm:prSet presAssocID="{34A5B799-3AB9-4411-956A-EDDE7993D065}" presName="Accent1" presStyleCnt="0"/>
      <dgm:spPr/>
    </dgm:pt>
    <dgm:pt modelId="{0CE8D353-D5C1-4D64-BEF4-120353F621C8}" type="pres">
      <dgm:prSet presAssocID="{34A5B799-3AB9-4411-956A-EDDE7993D065}" presName="Accent" presStyleLbl="bgShp" presStyleIdx="0" presStyleCnt="6"/>
      <dgm:spPr/>
    </dgm:pt>
    <dgm:pt modelId="{C733CB36-A795-4E43-B3F9-AA2BEC060063}" type="pres">
      <dgm:prSet presAssocID="{34A5B799-3AB9-4411-956A-EDDE7993D06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CF00-FC94-44E2-9831-113897D07F69}" type="pres">
      <dgm:prSet presAssocID="{6655C57A-5442-4A3F-8FD7-6AF2B3396173}" presName="Accent2" presStyleCnt="0"/>
      <dgm:spPr/>
    </dgm:pt>
    <dgm:pt modelId="{D4E2F66F-26FE-4BED-8E9B-87E50B3A0D92}" type="pres">
      <dgm:prSet presAssocID="{6655C57A-5442-4A3F-8FD7-6AF2B3396173}" presName="Accent" presStyleLbl="bgShp" presStyleIdx="1" presStyleCnt="6"/>
      <dgm:spPr/>
    </dgm:pt>
    <dgm:pt modelId="{E77248AC-ABC0-46FA-B752-2E9402E8E7D5}" type="pres">
      <dgm:prSet presAssocID="{6655C57A-5442-4A3F-8FD7-6AF2B3396173}" presName="Child2" presStyleLbl="node1" presStyleIdx="1" presStyleCnt="6" custScaleX="100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52F01-7B12-41D2-8D16-A17A677256E7}" type="pres">
      <dgm:prSet presAssocID="{79111D32-6A31-437A-B3F6-E80910DC5E8E}" presName="Accent3" presStyleCnt="0"/>
      <dgm:spPr/>
    </dgm:pt>
    <dgm:pt modelId="{8200ED19-7B3E-4DC5-8274-EA7651549597}" type="pres">
      <dgm:prSet presAssocID="{79111D32-6A31-437A-B3F6-E80910DC5E8E}" presName="Accent" presStyleLbl="bgShp" presStyleIdx="2" presStyleCnt="6"/>
      <dgm:spPr/>
    </dgm:pt>
    <dgm:pt modelId="{41EA8F02-E2E9-4C73-A5EF-22BA1E76989E}" type="pres">
      <dgm:prSet presAssocID="{79111D32-6A31-437A-B3F6-E80910DC5E8E}" presName="Child3" presStyleLbl="node1" presStyleIdx="2" presStyleCnt="6" custLinFactX="-72779" custLinFactY="-29072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6454C-AF2F-4BCE-A10D-51A1C31D2BB8}" type="pres">
      <dgm:prSet presAssocID="{896E9FC3-B1EF-4372-AB87-4A7F0E1B5B7A}" presName="Accent4" presStyleCnt="0"/>
      <dgm:spPr/>
    </dgm:pt>
    <dgm:pt modelId="{3E65EAE5-234F-40D1-ADE0-444C9473F2C1}" type="pres">
      <dgm:prSet presAssocID="{896E9FC3-B1EF-4372-AB87-4A7F0E1B5B7A}" presName="Accent" presStyleLbl="bgShp" presStyleIdx="3" presStyleCnt="6"/>
      <dgm:spPr/>
    </dgm:pt>
    <dgm:pt modelId="{C698D627-5468-4BF5-9AD1-B74A08F26110}" type="pres">
      <dgm:prSet presAssocID="{896E9FC3-B1EF-4372-AB87-4A7F0E1B5B7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C2A67-BAA6-4793-BD6A-B0CCCEFBF988}" type="pres">
      <dgm:prSet presAssocID="{BF8EC74E-C4FD-4194-B5C2-2F230DD8D940}" presName="Accent5" presStyleCnt="0"/>
      <dgm:spPr/>
    </dgm:pt>
    <dgm:pt modelId="{E4A855BE-6DC0-4478-A481-CDEB0E28165A}" type="pres">
      <dgm:prSet presAssocID="{BF8EC74E-C4FD-4194-B5C2-2F230DD8D940}" presName="Accent" presStyleLbl="bgShp" presStyleIdx="4" presStyleCnt="6"/>
      <dgm:spPr/>
    </dgm:pt>
    <dgm:pt modelId="{9842EA88-6E6A-4453-A0D0-4EA38F715A68}" type="pres">
      <dgm:prSet presAssocID="{BF8EC74E-C4FD-4194-B5C2-2F230DD8D94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BACD3-1E56-48A0-A289-811882D9DD71}" type="pres">
      <dgm:prSet presAssocID="{822F64EC-5A2E-417F-99FA-6A2525B93103}" presName="Accent6" presStyleCnt="0"/>
      <dgm:spPr/>
    </dgm:pt>
    <dgm:pt modelId="{950E33A3-2303-4CA1-B297-AB9B1A778867}" type="pres">
      <dgm:prSet presAssocID="{822F64EC-5A2E-417F-99FA-6A2525B93103}" presName="Accent" presStyleLbl="bgShp" presStyleIdx="5" presStyleCnt="6"/>
      <dgm:spPr/>
    </dgm:pt>
    <dgm:pt modelId="{484E7805-FBE2-409E-AD95-AD229A7FE88D}" type="pres">
      <dgm:prSet presAssocID="{822F64EC-5A2E-417F-99FA-6A2525B93103}" presName="Child6" presStyleLbl="node1" presStyleIdx="5" presStyleCnt="6" custLinFactX="85497" custLinFactY="25849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A3ADFF-202B-B448-9F75-7DD3A25CB1DF}" type="presOf" srcId="{822F64EC-5A2E-417F-99FA-6A2525B93103}" destId="{484E7805-FBE2-409E-AD95-AD229A7FE88D}" srcOrd="0" destOrd="0" presId="urn:microsoft.com/office/officeart/2011/layout/HexagonRadial"/>
    <dgm:cxn modelId="{425592C9-0894-C940-9226-24C8512E56C3}" type="presOf" srcId="{BF8EC74E-C4FD-4194-B5C2-2F230DD8D940}" destId="{9842EA88-6E6A-4453-A0D0-4EA38F715A68}" srcOrd="0" destOrd="0" presId="urn:microsoft.com/office/officeart/2011/layout/HexagonRadial"/>
    <dgm:cxn modelId="{33151CAD-8B28-B449-A786-A7F71F512916}" type="presOf" srcId="{79111D32-6A31-437A-B3F6-E80910DC5E8E}" destId="{41EA8F02-E2E9-4C73-A5EF-22BA1E76989E}" srcOrd="0" destOrd="0" presId="urn:microsoft.com/office/officeart/2011/layout/HexagonRadial"/>
    <dgm:cxn modelId="{C3BD10A9-BBA9-CC4A-A8E8-7AEF0FAB1689}" type="presOf" srcId="{6655C57A-5442-4A3F-8FD7-6AF2B3396173}" destId="{E77248AC-ABC0-46FA-B752-2E9402E8E7D5}" srcOrd="0" destOrd="0" presId="urn:microsoft.com/office/officeart/2011/layout/HexagonRadial"/>
    <dgm:cxn modelId="{E4365C7C-5832-48CA-83F9-42F61A86CAEE}" srcId="{B4E8994F-B4C0-411F-8453-4F5ABCF5759A}" destId="{7EC5EB09-E0D8-4F93-94BB-EB034C10BEB3}" srcOrd="0" destOrd="0" parTransId="{6A0111BC-4578-4C43-A17F-26E91DAF6A5C}" sibTransId="{6607111C-5205-47F3-8228-82D268E124AF}"/>
    <dgm:cxn modelId="{A170273F-0659-4A4C-A9D8-EEB75F6B3133}" srcId="{7EC5EB09-E0D8-4F93-94BB-EB034C10BEB3}" destId="{BF8EC74E-C4FD-4194-B5C2-2F230DD8D940}" srcOrd="4" destOrd="0" parTransId="{3EC39EF3-FBF8-404D-BA89-E46FF00EF587}" sibTransId="{43766462-954B-4547-A2CF-6D4DB3A22076}"/>
    <dgm:cxn modelId="{9FED1C61-E4E5-4FFA-AE33-8AB68C51DB52}" srcId="{7EC5EB09-E0D8-4F93-94BB-EB034C10BEB3}" destId="{6655C57A-5442-4A3F-8FD7-6AF2B3396173}" srcOrd="1" destOrd="0" parTransId="{B542FEED-B5D8-4B35-B46B-2F83CE48B270}" sibTransId="{CF761051-7806-48B9-B842-9444436839A4}"/>
    <dgm:cxn modelId="{9F297341-AB05-46B2-AF96-CFA6AC72279F}" srcId="{7EC5EB09-E0D8-4F93-94BB-EB034C10BEB3}" destId="{79111D32-6A31-437A-B3F6-E80910DC5E8E}" srcOrd="2" destOrd="0" parTransId="{4695917A-3CB6-4C07-828C-84194D3885E1}" sibTransId="{4492E69E-7A6A-476A-A565-AE097FB61CC7}"/>
    <dgm:cxn modelId="{02B580D4-B5EF-FF44-B7E7-A4283DD3E784}" type="presOf" srcId="{34A5B799-3AB9-4411-956A-EDDE7993D065}" destId="{C733CB36-A795-4E43-B3F9-AA2BEC060063}" srcOrd="0" destOrd="0" presId="urn:microsoft.com/office/officeart/2011/layout/HexagonRadial"/>
    <dgm:cxn modelId="{A469AA5D-0001-8D4F-809E-44A6C732D607}" type="presOf" srcId="{7EC5EB09-E0D8-4F93-94BB-EB034C10BEB3}" destId="{16357F00-6A14-4182-9FEC-77AC5ACB2DED}" srcOrd="0" destOrd="0" presId="urn:microsoft.com/office/officeart/2011/layout/HexagonRadial"/>
    <dgm:cxn modelId="{CDCB45FF-5338-4310-979E-969C1C97D803}" srcId="{7EC5EB09-E0D8-4F93-94BB-EB034C10BEB3}" destId="{896E9FC3-B1EF-4372-AB87-4A7F0E1B5B7A}" srcOrd="3" destOrd="0" parTransId="{3DE54650-44FE-4530-867E-7203CE0A274A}" sibTransId="{7CF10A3C-1874-4133-9076-B8E58AEAF1C4}"/>
    <dgm:cxn modelId="{3782C1E1-E986-4606-A743-6F7ECE3B7976}" srcId="{7EC5EB09-E0D8-4F93-94BB-EB034C10BEB3}" destId="{34A5B799-3AB9-4411-956A-EDDE7993D065}" srcOrd="0" destOrd="0" parTransId="{4B23D207-6377-4A35-8C58-FAD3FBDB7448}" sibTransId="{0D0E6FD9-1B45-4419-88AE-D1E8E3B3401F}"/>
    <dgm:cxn modelId="{6934DB58-25E6-405D-BAD7-6527DEB1C112}" srcId="{7EC5EB09-E0D8-4F93-94BB-EB034C10BEB3}" destId="{822F64EC-5A2E-417F-99FA-6A2525B93103}" srcOrd="5" destOrd="0" parTransId="{372EA191-7AEF-4B85-B2E3-16EF91FEA329}" sibTransId="{F89B46AC-B782-48CA-A5FD-554D3F892EC1}"/>
    <dgm:cxn modelId="{78758D54-F85D-3E4E-B1FB-358386118BBA}" type="presOf" srcId="{896E9FC3-B1EF-4372-AB87-4A7F0E1B5B7A}" destId="{C698D627-5468-4BF5-9AD1-B74A08F26110}" srcOrd="0" destOrd="0" presId="urn:microsoft.com/office/officeart/2011/layout/HexagonRadial"/>
    <dgm:cxn modelId="{60E87453-139F-B24A-95B2-55B17E92370D}" type="presOf" srcId="{B4E8994F-B4C0-411F-8453-4F5ABCF5759A}" destId="{491D0BED-792A-46B8-81E6-9311BD175F0F}" srcOrd="0" destOrd="0" presId="urn:microsoft.com/office/officeart/2011/layout/HexagonRadial"/>
    <dgm:cxn modelId="{0E585BB9-A60C-2A46-9544-CD3897A62377}" type="presParOf" srcId="{491D0BED-792A-46B8-81E6-9311BD175F0F}" destId="{16357F00-6A14-4182-9FEC-77AC5ACB2DED}" srcOrd="0" destOrd="0" presId="urn:microsoft.com/office/officeart/2011/layout/HexagonRadial"/>
    <dgm:cxn modelId="{941B27E3-893C-3A47-8B6E-0C271ECBA25D}" type="presParOf" srcId="{491D0BED-792A-46B8-81E6-9311BD175F0F}" destId="{3E143187-42E0-4E97-9A3E-F9F15E98FF94}" srcOrd="1" destOrd="0" presId="urn:microsoft.com/office/officeart/2011/layout/HexagonRadial"/>
    <dgm:cxn modelId="{EC407BC9-1CF1-0546-9C72-4730E30D61CF}" type="presParOf" srcId="{3E143187-42E0-4E97-9A3E-F9F15E98FF94}" destId="{0CE8D353-D5C1-4D64-BEF4-120353F621C8}" srcOrd="0" destOrd="0" presId="urn:microsoft.com/office/officeart/2011/layout/HexagonRadial"/>
    <dgm:cxn modelId="{12F8B4C4-3A71-E34B-A156-90E2D666C2DB}" type="presParOf" srcId="{491D0BED-792A-46B8-81E6-9311BD175F0F}" destId="{C733CB36-A795-4E43-B3F9-AA2BEC060063}" srcOrd="2" destOrd="0" presId="urn:microsoft.com/office/officeart/2011/layout/HexagonRadial"/>
    <dgm:cxn modelId="{0AB21146-A462-1D44-AB3B-836FC2AB8674}" type="presParOf" srcId="{491D0BED-792A-46B8-81E6-9311BD175F0F}" destId="{4D25CF00-FC94-44E2-9831-113897D07F69}" srcOrd="3" destOrd="0" presId="urn:microsoft.com/office/officeart/2011/layout/HexagonRadial"/>
    <dgm:cxn modelId="{0322B19C-E334-384B-9ED5-E1A7524CBBED}" type="presParOf" srcId="{4D25CF00-FC94-44E2-9831-113897D07F69}" destId="{D4E2F66F-26FE-4BED-8E9B-87E50B3A0D92}" srcOrd="0" destOrd="0" presId="urn:microsoft.com/office/officeart/2011/layout/HexagonRadial"/>
    <dgm:cxn modelId="{7BB69CA5-218E-4B4D-BE3A-397FF2B54C86}" type="presParOf" srcId="{491D0BED-792A-46B8-81E6-9311BD175F0F}" destId="{E77248AC-ABC0-46FA-B752-2E9402E8E7D5}" srcOrd="4" destOrd="0" presId="urn:microsoft.com/office/officeart/2011/layout/HexagonRadial"/>
    <dgm:cxn modelId="{F686C249-3881-5F47-9DE0-3F32EB42A2E1}" type="presParOf" srcId="{491D0BED-792A-46B8-81E6-9311BD175F0F}" destId="{B4152F01-7B12-41D2-8D16-A17A677256E7}" srcOrd="5" destOrd="0" presId="urn:microsoft.com/office/officeart/2011/layout/HexagonRadial"/>
    <dgm:cxn modelId="{AE294EA4-16FE-5540-AA8D-21BBE62594D8}" type="presParOf" srcId="{B4152F01-7B12-41D2-8D16-A17A677256E7}" destId="{8200ED19-7B3E-4DC5-8274-EA7651549597}" srcOrd="0" destOrd="0" presId="urn:microsoft.com/office/officeart/2011/layout/HexagonRadial"/>
    <dgm:cxn modelId="{DD94D8D6-C3E0-A24B-8D4A-AEBCF664DB54}" type="presParOf" srcId="{491D0BED-792A-46B8-81E6-9311BD175F0F}" destId="{41EA8F02-E2E9-4C73-A5EF-22BA1E76989E}" srcOrd="6" destOrd="0" presId="urn:microsoft.com/office/officeart/2011/layout/HexagonRadial"/>
    <dgm:cxn modelId="{2042618F-2771-1A4D-BAD9-01967C7D70FA}" type="presParOf" srcId="{491D0BED-792A-46B8-81E6-9311BD175F0F}" destId="{4D66454C-AF2F-4BCE-A10D-51A1C31D2BB8}" srcOrd="7" destOrd="0" presId="urn:microsoft.com/office/officeart/2011/layout/HexagonRadial"/>
    <dgm:cxn modelId="{187B1A3D-465C-494A-91DF-A121D42D67F7}" type="presParOf" srcId="{4D66454C-AF2F-4BCE-A10D-51A1C31D2BB8}" destId="{3E65EAE5-234F-40D1-ADE0-444C9473F2C1}" srcOrd="0" destOrd="0" presId="urn:microsoft.com/office/officeart/2011/layout/HexagonRadial"/>
    <dgm:cxn modelId="{9A352025-EA3B-B44C-921B-DB080FCDCB9B}" type="presParOf" srcId="{491D0BED-792A-46B8-81E6-9311BD175F0F}" destId="{C698D627-5468-4BF5-9AD1-B74A08F26110}" srcOrd="8" destOrd="0" presId="urn:microsoft.com/office/officeart/2011/layout/HexagonRadial"/>
    <dgm:cxn modelId="{F31BE4BF-8F7A-824D-9054-172FDEDBDA00}" type="presParOf" srcId="{491D0BED-792A-46B8-81E6-9311BD175F0F}" destId="{FB2C2A67-BAA6-4793-BD6A-B0CCCEFBF988}" srcOrd="9" destOrd="0" presId="urn:microsoft.com/office/officeart/2011/layout/HexagonRadial"/>
    <dgm:cxn modelId="{72E56F82-773B-D64C-A4CC-9F67EBA9E9F1}" type="presParOf" srcId="{FB2C2A67-BAA6-4793-BD6A-B0CCCEFBF988}" destId="{E4A855BE-6DC0-4478-A481-CDEB0E28165A}" srcOrd="0" destOrd="0" presId="urn:microsoft.com/office/officeart/2011/layout/HexagonRadial"/>
    <dgm:cxn modelId="{BEFC232F-382B-3840-81D8-CF55FB1979D8}" type="presParOf" srcId="{491D0BED-792A-46B8-81E6-9311BD175F0F}" destId="{9842EA88-6E6A-4453-A0D0-4EA38F715A68}" srcOrd="10" destOrd="0" presId="urn:microsoft.com/office/officeart/2011/layout/HexagonRadial"/>
    <dgm:cxn modelId="{8F653084-C325-C94A-83AD-11AEB808EFEB}" type="presParOf" srcId="{491D0BED-792A-46B8-81E6-9311BD175F0F}" destId="{C60BACD3-1E56-48A0-A289-811882D9DD71}" srcOrd="11" destOrd="0" presId="urn:microsoft.com/office/officeart/2011/layout/HexagonRadial"/>
    <dgm:cxn modelId="{80747F10-4FDF-B246-A13F-A7FE88EEF0C0}" type="presParOf" srcId="{C60BACD3-1E56-48A0-A289-811882D9DD71}" destId="{950E33A3-2303-4CA1-B297-AB9B1A778867}" srcOrd="0" destOrd="0" presId="urn:microsoft.com/office/officeart/2011/layout/HexagonRadial"/>
    <dgm:cxn modelId="{2382AB9D-77AC-C04E-8C79-F614752D41E4}" type="presParOf" srcId="{491D0BED-792A-46B8-81E6-9311BD175F0F}" destId="{484E7805-FBE2-409E-AD95-AD229A7FE88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57F00-6A14-4182-9FEC-77AC5ACB2DED}">
      <dsp:nvSpPr>
        <dsp:cNvPr id="0" name=""/>
        <dsp:cNvSpPr/>
      </dsp:nvSpPr>
      <dsp:spPr>
        <a:xfrm>
          <a:off x="4699877" y="1235764"/>
          <a:ext cx="1570710" cy="13587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Capacity Building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at ISRO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/>
            <a:t>(32,812)</a:t>
          </a:r>
          <a:endParaRPr lang="en-US" sz="900" i="1" kern="1200" dirty="0"/>
        </a:p>
      </dsp:txBody>
      <dsp:txXfrm>
        <a:off x="4960166" y="1460924"/>
        <a:ext cx="1050132" cy="908408"/>
      </dsp:txXfrm>
    </dsp:sp>
    <dsp:sp modelId="{D4E2F66F-26FE-4BED-8E9B-87E50B3A0D92}">
      <dsp:nvSpPr>
        <dsp:cNvPr id="0" name=""/>
        <dsp:cNvSpPr/>
      </dsp:nvSpPr>
      <dsp:spPr>
        <a:xfrm>
          <a:off x="5683443" y="585704"/>
          <a:ext cx="592624" cy="51062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3CB36-A795-4E43-B3F9-AA2BEC060063}">
      <dsp:nvSpPr>
        <dsp:cNvPr id="0" name=""/>
        <dsp:cNvSpPr/>
      </dsp:nvSpPr>
      <dsp:spPr>
        <a:xfrm>
          <a:off x="4844562" y="0"/>
          <a:ext cx="1287185" cy="111356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Students' Academic Programme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i="1" kern="1200" dirty="0" smtClean="0"/>
            <a:t>(88)</a:t>
          </a:r>
          <a:endParaRPr lang="en-US" sz="800" i="1" kern="1200" dirty="0"/>
        </a:p>
      </dsp:txBody>
      <dsp:txXfrm>
        <a:off x="5057876" y="184542"/>
        <a:ext cx="860557" cy="744483"/>
      </dsp:txXfrm>
    </dsp:sp>
    <dsp:sp modelId="{8200ED19-7B3E-4DC5-8274-EA7651549597}">
      <dsp:nvSpPr>
        <dsp:cNvPr id="0" name=""/>
        <dsp:cNvSpPr/>
      </dsp:nvSpPr>
      <dsp:spPr>
        <a:xfrm>
          <a:off x="6375082" y="1540300"/>
          <a:ext cx="592624" cy="51062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248AC-ABC0-46FA-B752-2E9402E8E7D5}">
      <dsp:nvSpPr>
        <dsp:cNvPr id="0" name=""/>
        <dsp:cNvSpPr/>
      </dsp:nvSpPr>
      <dsp:spPr>
        <a:xfrm>
          <a:off x="6023092" y="684918"/>
          <a:ext cx="1291124" cy="111356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Medium-term Trainings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/>
            <a:t>(2-8 Weeks)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/>
            <a:t>(113)</a:t>
          </a:r>
          <a:endParaRPr lang="en-US" sz="900" i="1" kern="1200" dirty="0"/>
        </a:p>
      </dsp:txBody>
      <dsp:txXfrm>
        <a:off x="6236734" y="869180"/>
        <a:ext cx="863840" cy="745043"/>
      </dsp:txXfrm>
    </dsp:sp>
    <dsp:sp modelId="{3E65EAE5-234F-40D1-ADE0-444C9473F2C1}">
      <dsp:nvSpPr>
        <dsp:cNvPr id="0" name=""/>
        <dsp:cNvSpPr/>
      </dsp:nvSpPr>
      <dsp:spPr>
        <a:xfrm>
          <a:off x="5894625" y="2617859"/>
          <a:ext cx="592624" cy="51062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A8F02-E2E9-4C73-A5EF-22BA1E76989E}">
      <dsp:nvSpPr>
        <dsp:cNvPr id="0" name=""/>
        <dsp:cNvSpPr/>
      </dsp:nvSpPr>
      <dsp:spPr>
        <a:xfrm>
          <a:off x="3801074" y="594085"/>
          <a:ext cx="1287185" cy="111356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Short-term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/>
            <a:t>(1-2 Weeks)</a:t>
          </a:r>
          <a:r>
            <a:rPr lang="en-US" sz="900" kern="1200" dirty="0" smtClean="0"/>
            <a:t>	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/>
            <a:t>(953)</a:t>
          </a:r>
          <a:endParaRPr lang="en-US" sz="900" i="1" kern="1200" dirty="0"/>
        </a:p>
      </dsp:txBody>
      <dsp:txXfrm>
        <a:off x="4014388" y="778627"/>
        <a:ext cx="860557" cy="744483"/>
      </dsp:txXfrm>
    </dsp:sp>
    <dsp:sp modelId="{E4A855BE-6DC0-4478-A481-CDEB0E28165A}">
      <dsp:nvSpPr>
        <dsp:cNvPr id="0" name=""/>
        <dsp:cNvSpPr/>
      </dsp:nvSpPr>
      <dsp:spPr>
        <a:xfrm>
          <a:off x="4702800" y="2729714"/>
          <a:ext cx="592624" cy="51062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8D627-5468-4BF5-9AD1-B74A08F26110}">
      <dsp:nvSpPr>
        <dsp:cNvPr id="0" name=""/>
        <dsp:cNvSpPr/>
      </dsp:nvSpPr>
      <dsp:spPr>
        <a:xfrm>
          <a:off x="4844562" y="2717072"/>
          <a:ext cx="1287185" cy="111356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Decision Makers'	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/>
            <a:t>(1-2 Days)</a:t>
          </a: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u="none" kern="1200" dirty="0" smtClean="0"/>
            <a:t>(169)</a:t>
          </a:r>
          <a:endParaRPr lang="en-US" sz="900" b="0" i="1" u="none" kern="1200" dirty="0"/>
        </a:p>
      </dsp:txBody>
      <dsp:txXfrm>
        <a:off x="5057876" y="2901614"/>
        <a:ext cx="860557" cy="744483"/>
      </dsp:txXfrm>
    </dsp:sp>
    <dsp:sp modelId="{950E33A3-2303-4CA1-B297-AB9B1A778867}">
      <dsp:nvSpPr>
        <dsp:cNvPr id="0" name=""/>
        <dsp:cNvSpPr/>
      </dsp:nvSpPr>
      <dsp:spPr>
        <a:xfrm>
          <a:off x="3999835" y="1775501"/>
          <a:ext cx="592624" cy="51062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2EA88-6E6A-4453-A0D0-4EA38F715A68}">
      <dsp:nvSpPr>
        <dsp:cNvPr id="0" name=""/>
        <dsp:cNvSpPr/>
      </dsp:nvSpPr>
      <dsp:spPr>
        <a:xfrm>
          <a:off x="3658583" y="2032154"/>
          <a:ext cx="1287185" cy="111356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e-learning/  DLP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/>
            <a:t>(31,033)</a:t>
          </a:r>
          <a:endParaRPr lang="en-US" sz="900" i="1" kern="1200" dirty="0"/>
        </a:p>
      </dsp:txBody>
      <dsp:txXfrm>
        <a:off x="3871897" y="2216696"/>
        <a:ext cx="860557" cy="744483"/>
      </dsp:txXfrm>
    </dsp:sp>
    <dsp:sp modelId="{484E7805-FBE2-409E-AD95-AD229A7FE88D}">
      <dsp:nvSpPr>
        <dsp:cNvPr id="0" name=""/>
        <dsp:cNvSpPr/>
      </dsp:nvSpPr>
      <dsp:spPr>
        <a:xfrm>
          <a:off x="6046274" y="2084799"/>
          <a:ext cx="1287185" cy="111356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u="none" kern="1200" dirty="0" smtClean="0"/>
            <a:t>International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1" u="none" kern="1200" dirty="0" smtClean="0"/>
            <a:t>(161)</a:t>
          </a:r>
          <a:endParaRPr lang="en-US" sz="900" i="1" kern="1200" dirty="0"/>
        </a:p>
      </dsp:txBody>
      <dsp:txXfrm>
        <a:off x="6259588" y="2269341"/>
        <a:ext cx="860557" cy="744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192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iirs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iirs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AD914E7-F540-4CD7-BEC9-8B59B733564F}" type="datetime1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8686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  <a:latin typeface="Arial Bold"/>
                <a:cs typeface="Arial Bold"/>
                <a:sym typeface="Arial Bold"/>
              </a:rPr>
              <a:t>Technology, Tools &amp; Methods Used for Capacity Building at ISRO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0116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IN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Prakash Chauhan 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#</a:t>
            </a:r>
            <a:r>
              <a:rPr lang="en-IN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11</a:t>
            </a:r>
            <a:endParaRPr lang="en-US"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8</a:t>
            </a:r>
            <a:r>
              <a:rPr lang="en-US" sz="1600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Working Group for Capacity Building and Data Democracy (WGCapD)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IIRS/ISRO</a:t>
            </a:r>
            <a:r>
              <a:rPr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2019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020745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943600"/>
            <a:ext cx="9134475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800" y="4701718"/>
            <a:ext cx="4648200" cy="1241882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701718"/>
            <a:ext cx="4495800" cy="1241882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9525" y="2926207"/>
            <a:ext cx="9144000" cy="1754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525" y="1160604"/>
            <a:ext cx="9144000" cy="1754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0" y="295907"/>
            <a:ext cx="4953000" cy="533400"/>
          </a:xfrm>
        </p:spPr>
        <p:txBody>
          <a:bodyPr/>
          <a:lstStyle/>
          <a:p>
            <a:r>
              <a:rPr lang="en-US" b="1" dirty="0" smtClean="0"/>
              <a:t>Overview of ISRO CB activities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76200" y="1066800"/>
            <a:ext cx="222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9588" lvl="1" indent="-284163" algn="just"/>
            <a:r>
              <a:rPr lang="en-GB" sz="2400" b="1" dirty="0" smtClean="0">
                <a:solidFill>
                  <a:srgbClr val="951B81"/>
                </a:solidFill>
                <a:latin typeface="Calibri"/>
                <a:cs typeface="Calibri"/>
              </a:rPr>
              <a:t>Target Groups</a:t>
            </a:r>
            <a:endParaRPr lang="en-GB" sz="2400" b="1" dirty="0">
              <a:solidFill>
                <a:srgbClr val="951B81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Individual CB</a:t>
            </a:r>
            <a:r>
              <a:rPr lang="en-US" sz="1400" dirty="0">
                <a:solidFill>
                  <a:srgbClr val="002060"/>
                </a:solidFill>
              </a:rPr>
              <a:t>: Education, training, employment and Mentoring</a:t>
            </a:r>
          </a:p>
          <a:p>
            <a:pPr marL="177800" indent="-1778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Training of Trainers: </a:t>
            </a:r>
            <a:r>
              <a:rPr lang="en-US" sz="1400" dirty="0">
                <a:solidFill>
                  <a:srgbClr val="002060"/>
                </a:solidFill>
              </a:rPr>
              <a:t>School, UG teachers, </a:t>
            </a:r>
            <a:r>
              <a:rPr lang="en-US" sz="1400" dirty="0" smtClean="0">
                <a:solidFill>
                  <a:srgbClr val="002060"/>
                </a:solidFill>
              </a:rPr>
              <a:t>Academia</a:t>
            </a:r>
            <a:endParaRPr lang="en-US" sz="1400" dirty="0">
              <a:solidFill>
                <a:srgbClr val="002060"/>
              </a:solidFill>
            </a:endParaRPr>
          </a:p>
          <a:p>
            <a:pPr marL="177800" indent="-1778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Decision Makers’: </a:t>
            </a:r>
            <a:r>
              <a:rPr lang="en-US" sz="1400" dirty="0">
                <a:solidFill>
                  <a:srgbClr val="002060"/>
                </a:solidFill>
              </a:rPr>
              <a:t>For senior executives 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177800" indent="-1778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Institutional Capacity building :</a:t>
            </a:r>
            <a:r>
              <a:rPr lang="en-US" sz="1400" dirty="0" smtClean="0">
                <a:solidFill>
                  <a:srgbClr val="002060"/>
                </a:solidFill>
              </a:rPr>
              <a:t>,Ministries of GOI &amp; State </a:t>
            </a:r>
            <a:r>
              <a:rPr lang="en-US" sz="1400" dirty="0" err="1" smtClean="0">
                <a:solidFill>
                  <a:srgbClr val="002060"/>
                </a:solidFill>
              </a:rPr>
              <a:t>Govts</a:t>
            </a:r>
            <a:r>
              <a:rPr lang="en-US" sz="1400" dirty="0" smtClean="0">
                <a:solidFill>
                  <a:srgbClr val="002060"/>
                </a:solidFill>
              </a:rPr>
              <a:t>, </a:t>
            </a:r>
          </a:p>
          <a:p>
            <a:pPr defTabSz="914400"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  academic institutions</a:t>
            </a:r>
            <a:endParaRPr lang="en-US" sz="1400" dirty="0">
              <a:solidFill>
                <a:srgbClr val="002060"/>
              </a:solidFill>
            </a:endParaRPr>
          </a:p>
          <a:p>
            <a:pPr marL="177800" indent="-1778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Outreach </a:t>
            </a:r>
            <a:r>
              <a:rPr lang="en-US" sz="1400" dirty="0">
                <a:solidFill>
                  <a:srgbClr val="002060"/>
                </a:solidFill>
              </a:rPr>
              <a:t>through interactive Learning &amp; MOOC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950" y="2953593"/>
            <a:ext cx="353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951B81"/>
                </a:solidFill>
                <a:latin typeface="Calibri"/>
                <a:cs typeface="Calibri"/>
              </a:rPr>
              <a:t>Outcomes to be Achieved </a:t>
            </a:r>
            <a:endParaRPr lang="en-IN" sz="2400" b="1" dirty="0">
              <a:solidFill>
                <a:srgbClr val="951B8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75" y="3414654"/>
            <a:ext cx="838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b="1" dirty="0" smtClean="0"/>
              <a:t>Expand the </a:t>
            </a:r>
            <a:r>
              <a:rPr lang="en-IN" sz="1400" b="1" dirty="0"/>
              <a:t>Earth </a:t>
            </a:r>
            <a:r>
              <a:rPr lang="en-IN" sz="1400" b="1" dirty="0" smtClean="0"/>
              <a:t>observations &amp; </a:t>
            </a:r>
            <a:r>
              <a:rPr lang="en-IN" sz="1400" b="1" dirty="0" err="1" smtClean="0"/>
              <a:t>Geoinfomatics</a:t>
            </a:r>
            <a:r>
              <a:rPr lang="en-IN" sz="1400" b="1" dirty="0" smtClean="0"/>
              <a:t> </a:t>
            </a:r>
            <a:r>
              <a:rPr lang="en-IN" sz="1400" dirty="0"/>
              <a:t>user </a:t>
            </a:r>
            <a:r>
              <a:rPr lang="en-IN" sz="1400" dirty="0" smtClean="0"/>
              <a:t>base in Indian institutions and </a:t>
            </a:r>
            <a:r>
              <a:rPr lang="en-IN" sz="1400" dirty="0"/>
              <a:t>the developing world to expand </a:t>
            </a:r>
            <a:r>
              <a:rPr lang="en-IN" sz="1400" dirty="0" smtClean="0"/>
              <a:t>the, </a:t>
            </a:r>
            <a:r>
              <a:rPr lang="en-IN" sz="1400" dirty="0"/>
              <a:t>and increase the awareness </a:t>
            </a:r>
            <a:r>
              <a:rPr lang="en-IN" sz="1400" dirty="0" smtClean="0"/>
              <a:t>about  </a:t>
            </a:r>
            <a:r>
              <a:rPr lang="en-IN" sz="1400" dirty="0"/>
              <a:t>Earth observations data and </a:t>
            </a:r>
            <a:r>
              <a:rPr lang="en-IN" sz="1400" dirty="0" smtClean="0"/>
              <a:t>products of ISRO 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b="1" dirty="0" smtClean="0"/>
              <a:t>Provide high quality education </a:t>
            </a:r>
            <a:r>
              <a:rPr lang="en-IN" sz="1400" dirty="0" smtClean="0"/>
              <a:t>to students of India and developing countries</a:t>
            </a:r>
            <a:endParaRPr lang="en-I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b="1" dirty="0" smtClean="0"/>
              <a:t>Promote space science and technology </a:t>
            </a:r>
            <a:r>
              <a:rPr lang="en-IN" sz="1400" dirty="0" smtClean="0"/>
              <a:t>among citizens </a:t>
            </a:r>
            <a:endParaRPr lang="en-IN" sz="1400" dirty="0"/>
          </a:p>
        </p:txBody>
      </p:sp>
      <p:sp>
        <p:nvSpPr>
          <p:cNvPr id="9" name="Rectangle 8"/>
          <p:cNvSpPr/>
          <p:nvPr/>
        </p:nvSpPr>
        <p:spPr>
          <a:xfrm>
            <a:off x="361950" y="4732515"/>
            <a:ext cx="41232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951B81"/>
                </a:solidFill>
                <a:latin typeface="Calibri"/>
                <a:cs typeface="Calibri"/>
              </a:rPr>
              <a:t>Best </a:t>
            </a:r>
            <a:r>
              <a:rPr lang="en-GB" sz="2400" b="1" dirty="0">
                <a:solidFill>
                  <a:srgbClr val="951B81"/>
                </a:solidFill>
                <a:latin typeface="Calibri"/>
                <a:cs typeface="Calibri"/>
              </a:rPr>
              <a:t>practices </a:t>
            </a:r>
            <a:r>
              <a:rPr lang="en-GB" sz="2400" b="1" dirty="0" smtClean="0">
                <a:solidFill>
                  <a:srgbClr val="951B81"/>
                </a:solidFill>
                <a:latin typeface="Calibri"/>
                <a:cs typeface="Calibri"/>
              </a:rPr>
              <a:t>followed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Structured training programs for different target </a:t>
            </a:r>
          </a:p>
          <a:p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     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Training on demand, thematic workshops etc. </a:t>
            </a:r>
            <a:endParaRPr lang="en-IN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4875" y="4679352"/>
            <a:ext cx="42835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951B81"/>
                </a:solidFill>
                <a:latin typeface="Calibri"/>
                <a:cs typeface="Calibri"/>
              </a:rPr>
              <a:t>M</a:t>
            </a:r>
            <a:r>
              <a:rPr lang="en-GB" sz="2400" b="1" dirty="0" smtClean="0">
                <a:solidFill>
                  <a:srgbClr val="951B81"/>
                </a:solidFill>
                <a:latin typeface="Calibri"/>
                <a:cs typeface="Calibri"/>
              </a:rPr>
              <a:t>easures for </a:t>
            </a:r>
            <a:r>
              <a:rPr lang="en-GB" sz="2400" b="1" dirty="0">
                <a:solidFill>
                  <a:srgbClr val="951B81"/>
                </a:solidFill>
                <a:latin typeface="Calibri"/>
                <a:cs typeface="Calibri"/>
              </a:rPr>
              <a:t>capacity </a:t>
            </a:r>
            <a:r>
              <a:rPr lang="en-GB" sz="2400" b="1" dirty="0" smtClean="0">
                <a:solidFill>
                  <a:srgbClr val="951B81"/>
                </a:solidFill>
                <a:latin typeface="Calibri"/>
                <a:cs typeface="Calibri"/>
              </a:rPr>
              <a:t>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Feed back mechanism, quantitative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Emphasis on skill development by more </a:t>
            </a:r>
            <a:r>
              <a:rPr lang="en-IN" sz="14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practicals</a:t>
            </a:r>
            <a:endParaRPr lang="en-IN" sz="1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Geographical outreach and success stories </a:t>
            </a:r>
            <a:endParaRPr lang="en-IN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974284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951B81"/>
                </a:solidFill>
                <a:latin typeface="Calibri"/>
                <a:cs typeface="Calibri"/>
              </a:rPr>
              <a:t>Implementing Partners &amp; Potential future collaborates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Universities, S&amp;T Institutes, Schools, UNOOSA, MEA, UNESCAPE, UN-CSSTEAP, Govt. departments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Space agencies through CEOS </a:t>
            </a: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WGCapD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, GEO, WMO, IOCCG etc.</a:t>
            </a:r>
          </a:p>
          <a:p>
            <a:pPr algn="l"/>
            <a:endParaRPr lang="en-IN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3"/>
          <a:stretch/>
        </p:blipFill>
        <p:spPr>
          <a:xfrm>
            <a:off x="6172200" y="1283275"/>
            <a:ext cx="2514600" cy="1556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063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89212"/>
            <a:ext cx="5638800" cy="633391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ISRO Capacity Building Initiatives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7132" y="1184426"/>
            <a:ext cx="9067800" cy="16304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ATAL MISSION FOR REJUVENATION AND URBAN TRANSFORMATION (AMRUT) </a:t>
            </a:r>
          </a:p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Capacity Building for  Sub-Scheme of Formulation of GIS Based Master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cap="small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CSSTEAP Program for Asia Pacific region for RS/GIS, Sat. Meteorology, </a:t>
            </a:r>
          </a:p>
          <a:p>
            <a:r>
              <a:rPr lang="en-US" sz="1200" b="1" cap="small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Space science</a:t>
            </a:r>
          </a:p>
          <a:p>
            <a:r>
              <a:rPr lang="en-IN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</a:rPr>
              <a:t>PGD </a:t>
            </a:r>
            <a:r>
              <a:rPr lang="en-IN" sz="1100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</a:rPr>
              <a:t>(RS &amp; GIS, SATCOM, SATMET, Space &amp; Atmospheric </a:t>
            </a:r>
            <a:r>
              <a:rPr lang="en-IN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</a:rPr>
              <a:t>Sciences); 2 </a:t>
            </a:r>
            <a:r>
              <a:rPr lang="en-IN" sz="1100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</a:rPr>
              <a:t>and 4 weeks short  </a:t>
            </a:r>
            <a:endParaRPr lang="en-IN" sz="1100" b="1" dirty="0" smtClean="0">
              <a:solidFill>
                <a:schemeClr val="tx2">
                  <a:lumMod val="60000"/>
                  <a:lumOff val="40000"/>
                </a:schemeClr>
              </a:solidFill>
              <a:ea typeface="Tahoma" panose="020B0604030504040204" pitchFamily="34" charset="0"/>
            </a:endParaRPr>
          </a:p>
          <a:p>
            <a:r>
              <a:rPr lang="en-IN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</a:rPr>
              <a:t>courses (</a:t>
            </a:r>
            <a:r>
              <a:rPr lang="en-IN" sz="1100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</a:rPr>
              <a:t>DRR, Satellite </a:t>
            </a:r>
            <a:r>
              <a:rPr lang="en-IN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</a:rPr>
              <a:t>Engg</a:t>
            </a:r>
            <a:r>
              <a:rPr lang="en-IN" sz="1100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</a:rPr>
              <a:t>. &amp; Small Satellites)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cap="small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New Capacity Building Program Office : </a:t>
            </a:r>
            <a:r>
              <a:rPr lang="en-US" sz="1200" b="1" cap="sm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UNNATI ( </a:t>
            </a:r>
            <a:r>
              <a:rPr lang="en-IN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UNispace</a:t>
            </a:r>
            <a:r>
              <a:rPr lang="en-IN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Nanosatellite</a:t>
            </a:r>
          </a:p>
          <a:p>
            <a:r>
              <a:rPr lang="en-IN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Assembly </a:t>
            </a:r>
            <a:r>
              <a:rPr lang="en-IN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 Training by </a:t>
            </a:r>
            <a:r>
              <a:rPr lang="en-IN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ISRO) program</a:t>
            </a:r>
            <a:endParaRPr lang="en-IN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cap="smal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678" y="4788681"/>
            <a:ext cx="9049254" cy="192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l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algn="l"/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New infrastructure for Capacity Building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NRSC established a new outreach facility at </a:t>
            </a:r>
            <a:r>
              <a:rPr lang="en-US" sz="1000" dirty="0" err="1" smtClean="0">
                <a:solidFill>
                  <a:schemeClr val="tx1"/>
                </a:solidFill>
              </a:rPr>
              <a:t>Jeedimetla</a:t>
            </a:r>
            <a:r>
              <a:rPr lang="en-US" sz="1000" dirty="0" smtClean="0">
                <a:solidFill>
                  <a:schemeClr val="tx1"/>
                </a:solidFill>
              </a:rPr>
              <a:t> near Hyderabad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NESAC has started a new program for short courses in RS/GIS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078" y="2895600"/>
            <a:ext cx="9067800" cy="181255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2716" y="2906894"/>
            <a:ext cx="4052423" cy="6309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n-US" sz="1400" b="1" dirty="0" smtClean="0"/>
              <a:t>APRSAF/SEWG ISRO-JAXA Seminar </a:t>
            </a:r>
            <a:r>
              <a:rPr lang="en-US" sz="1050" b="1" dirty="0" smtClean="0"/>
              <a:t>      </a:t>
            </a:r>
            <a:r>
              <a:rPr lang="en-US" sz="1050" i="1" dirty="0" smtClean="0"/>
              <a:t>(November 15-16, 2018), Dehradun</a:t>
            </a:r>
            <a:endParaRPr lang="en-US" sz="1050" i="1" dirty="0"/>
          </a:p>
          <a:p>
            <a:pPr algn="l"/>
            <a:r>
              <a:rPr lang="en-US" sz="1050" b="1" dirty="0" smtClean="0"/>
              <a:t> </a:t>
            </a:r>
            <a:endParaRPr lang="en-US" sz="1050" b="1" dirty="0"/>
          </a:p>
        </p:txBody>
      </p:sp>
      <p:sp>
        <p:nvSpPr>
          <p:cNvPr id="35" name="Rectangle 34"/>
          <p:cNvSpPr/>
          <p:nvPr/>
        </p:nvSpPr>
        <p:spPr>
          <a:xfrm>
            <a:off x="292467" y="3335581"/>
            <a:ext cx="418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b="1" i="1" dirty="0" smtClean="0">
                <a:solidFill>
                  <a:srgbClr val="FF0000"/>
                </a:solidFill>
              </a:rPr>
              <a:t>Space Education to Educators  </a:t>
            </a:r>
            <a:endParaRPr lang="en-US" sz="1100" b="1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071" y="3567003"/>
            <a:ext cx="466849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 algn="l">
              <a:buFont typeface="Arial" panose="020B0604020202020204" pitchFamily="34" charset="0"/>
              <a:buChar char="•"/>
            </a:pPr>
            <a:r>
              <a:rPr lang="en-US" sz="950" dirty="0" smtClean="0"/>
              <a:t>Jointly organized </a:t>
            </a:r>
            <a:r>
              <a:rPr lang="en-US" sz="950" dirty="0"/>
              <a:t>by </a:t>
            </a:r>
            <a:r>
              <a:rPr lang="en-US" sz="950" dirty="0" smtClean="0"/>
              <a:t>ISRO </a:t>
            </a:r>
            <a:r>
              <a:rPr lang="en-US" sz="950" dirty="0"/>
              <a:t>&amp; </a:t>
            </a:r>
            <a:r>
              <a:rPr lang="en-US" sz="950" dirty="0" smtClean="0"/>
              <a:t>JAXA at IIRS Dehradun </a:t>
            </a:r>
          </a:p>
          <a:p>
            <a:pPr marL="117475" indent="-117475" algn="l">
              <a:buFont typeface="Arial" panose="020B0604020202020204" pitchFamily="34" charset="0"/>
              <a:buChar char="•"/>
            </a:pPr>
            <a:r>
              <a:rPr lang="en-IN" sz="1000" dirty="0"/>
              <a:t>Total 80 participants, 73 from India and 7 from Nepal participated in the Seminar. The Indian participation was from 16 </a:t>
            </a:r>
            <a:r>
              <a:rPr lang="en-IN" sz="1000" dirty="0" smtClean="0"/>
              <a:t>States.</a:t>
            </a:r>
          </a:p>
          <a:p>
            <a:pPr marL="117475" indent="-117475" algn="l">
              <a:buFont typeface="Arial" panose="020B0604020202020204" pitchFamily="34" charset="0"/>
              <a:buChar char="•"/>
            </a:pPr>
            <a:r>
              <a:rPr lang="en-IN" sz="1000" dirty="0" smtClean="0"/>
              <a:t>The </a:t>
            </a:r>
            <a:r>
              <a:rPr lang="en-IN" sz="1000" dirty="0"/>
              <a:t>contents were presented/ delivered through lectures, demonstrations, hands-on </a:t>
            </a:r>
            <a:r>
              <a:rPr lang="en-IN" sz="1000" dirty="0" smtClean="0"/>
              <a:t>sessions.</a:t>
            </a:r>
          </a:p>
          <a:p>
            <a:pPr marL="117475" indent="-117475" algn="l">
              <a:buFont typeface="Arial" panose="020B0604020202020204" pitchFamily="34" charset="0"/>
              <a:buChar char="•"/>
            </a:pPr>
            <a:r>
              <a:rPr lang="en-IN" sz="1000" b="1" dirty="0" smtClean="0"/>
              <a:t>Hands-on</a:t>
            </a:r>
            <a:r>
              <a:rPr lang="en-IN" sz="1000" b="1" dirty="0"/>
              <a:t>/ </a:t>
            </a:r>
            <a:r>
              <a:rPr lang="en-IN" sz="1000" b="1" dirty="0" smtClean="0"/>
              <a:t>Demonstration</a:t>
            </a:r>
            <a:r>
              <a:rPr lang="en-IN" sz="1000" dirty="0"/>
              <a:t> </a:t>
            </a:r>
            <a:r>
              <a:rPr lang="en-IN" sz="1000" dirty="0" smtClean="0"/>
              <a:t>on </a:t>
            </a:r>
            <a:r>
              <a:rPr lang="en-IN" sz="1000" dirty="0"/>
              <a:t>Water </a:t>
            </a:r>
            <a:r>
              <a:rPr lang="en-IN" sz="1000" dirty="0" smtClean="0"/>
              <a:t>Rocket, Celestial </a:t>
            </a:r>
            <a:r>
              <a:rPr lang="en-IN" sz="1000" dirty="0"/>
              <a:t>Observations </a:t>
            </a:r>
            <a:r>
              <a:rPr lang="en-IN" sz="1000" dirty="0" smtClean="0"/>
              <a:t>&amp; Vacuum Experiment were conducted. </a:t>
            </a:r>
            <a:endParaRPr lang="en-IN" sz="1000" dirty="0"/>
          </a:p>
          <a:p>
            <a:pPr lvl="0"/>
            <a:endParaRPr lang="en-IN" sz="1000" dirty="0"/>
          </a:p>
          <a:p>
            <a:r>
              <a:rPr lang="en-IN" sz="1000" dirty="0"/>
              <a:t> </a:t>
            </a:r>
          </a:p>
          <a:p>
            <a:pPr marL="117475" indent="-117475" algn="l">
              <a:buFont typeface="Arial" panose="020B0604020202020204" pitchFamily="34" charset="0"/>
              <a:buChar char="•"/>
            </a:pPr>
            <a:endParaRPr lang="en-US" sz="950" dirty="0"/>
          </a:p>
        </p:txBody>
      </p:sp>
      <p:sp>
        <p:nvSpPr>
          <p:cNvPr id="8" name="Rectangle 7"/>
          <p:cNvSpPr/>
          <p:nvPr/>
        </p:nvSpPr>
        <p:spPr>
          <a:xfrm>
            <a:off x="4876800" y="2930035"/>
            <a:ext cx="1601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b="1" dirty="0" smtClean="0">
                <a:latin typeface="Trebuchet MS" panose="020B0603020202020204" pitchFamily="34" charset="0"/>
                <a:ea typeface="Calibri" panose="020F0502020204030204" pitchFamily="34" charset="0"/>
                <a:cs typeface="Mangal"/>
              </a:rPr>
              <a:t>ISPRS TC V 2018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908358" y="3223158"/>
            <a:ext cx="3148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b="1" i="1" dirty="0">
                <a:solidFill>
                  <a:srgbClr val="FF0000"/>
                </a:solidFill>
              </a:rPr>
              <a:t>Geospatial Technology – Pixel to People</a:t>
            </a:r>
          </a:p>
          <a:p>
            <a:r>
              <a:rPr lang="en-IN" sz="1200" dirty="0" smtClean="0">
                <a:latin typeface="Trebuchet MS" panose="020B0603020202020204" pitchFamily="34" charset="0"/>
                <a:ea typeface="Calibri" panose="020F0502020204030204" pitchFamily="34" charset="0"/>
                <a:cs typeface="Mangal"/>
              </a:rPr>
              <a:t>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764437" y="3494515"/>
            <a:ext cx="440325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050" dirty="0" smtClean="0">
                <a:latin typeface="Trebuchet MS" panose="020B0603020202020204" pitchFamily="34" charset="0"/>
                <a:ea typeface="Calibri" panose="020F0502020204030204" pitchFamily="34" charset="0"/>
                <a:cs typeface="Mangal"/>
              </a:rPr>
              <a:t>Jointly </a:t>
            </a:r>
            <a:r>
              <a:rPr lang="en-IN" sz="1050" dirty="0">
                <a:latin typeface="Trebuchet MS" panose="020B0603020202020204" pitchFamily="34" charset="0"/>
                <a:ea typeface="Calibri" panose="020F0502020204030204" pitchFamily="34" charset="0"/>
                <a:cs typeface="Mangal"/>
              </a:rPr>
              <a:t>organized by </a:t>
            </a:r>
            <a:r>
              <a:rPr lang="en-IN" sz="1050" dirty="0" smtClean="0">
                <a:latin typeface="Trebuchet MS" panose="020B0603020202020204" pitchFamily="34" charset="0"/>
                <a:ea typeface="Calibri" panose="020F0502020204030204" pitchFamily="34" charset="0"/>
                <a:cs typeface="Mangal"/>
              </a:rPr>
              <a:t>International Soc. Of  Photogrammetry and Remote Sensing (ISPRS), Indian Society </a:t>
            </a:r>
            <a:r>
              <a:rPr lang="en-IN" sz="1050" dirty="0">
                <a:latin typeface="Trebuchet MS" panose="020B0603020202020204" pitchFamily="34" charset="0"/>
                <a:ea typeface="Calibri" panose="020F0502020204030204" pitchFamily="34" charset="0"/>
                <a:cs typeface="Mangal"/>
              </a:rPr>
              <a:t>of Remote Sensing (ISRS) </a:t>
            </a:r>
            <a:r>
              <a:rPr lang="en-IN" sz="1050" dirty="0" smtClean="0">
                <a:latin typeface="Trebuchet MS" panose="020B0603020202020204" pitchFamily="34" charset="0"/>
                <a:ea typeface="Calibri" panose="020F0502020204030204" pitchFamily="34" charset="0"/>
                <a:cs typeface="Mangal"/>
              </a:rPr>
              <a:t> </a:t>
            </a:r>
            <a:r>
              <a:rPr lang="en-IN" sz="1050" dirty="0">
                <a:latin typeface="Trebuchet MS" panose="020B0603020202020204" pitchFamily="34" charset="0"/>
                <a:ea typeface="Calibri" panose="020F0502020204030204" pitchFamily="34" charset="0"/>
                <a:cs typeface="Mangal"/>
              </a:rPr>
              <a:t>and Co-hosted by ISRO. </a:t>
            </a:r>
            <a:endParaRPr lang="en-IN" sz="1050" dirty="0" smtClean="0">
              <a:latin typeface="Trebuchet MS" panose="020B0603020202020204" pitchFamily="34" charset="0"/>
              <a:ea typeface="Calibri" panose="020F0502020204030204" pitchFamily="34" charset="0"/>
              <a:cs typeface="Mang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050" dirty="0"/>
              <a:t>About 450 international and national researchers, professionals, academician and students attended the four-day long international event. There were 169 invitees, out of which 37 were foreign delegates participated from 17 countries. </a:t>
            </a:r>
            <a:endParaRPr lang="en-US" sz="1050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11"/>
          </p:nvPr>
        </p:nvSpPr>
        <p:spPr>
          <a:xfrm>
            <a:off x="182944" y="4872286"/>
            <a:ext cx="4412034" cy="20160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World Space Week 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</a:rPr>
              <a:t>Oct. 04-10, 2018), nation wide events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2467" y="5109932"/>
            <a:ext cx="2580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Space Unites</a:t>
            </a:r>
            <a:r>
              <a:rPr kumimoji="0" lang="en-US" sz="12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the World</a:t>
            </a: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360" y="5379556"/>
            <a:ext cx="47749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en-US" sz="1050" dirty="0">
                <a:solidFill>
                  <a:prstClr val="black"/>
                </a:solidFill>
              </a:rPr>
              <a:t>Celebrated by ISRO across the country by various </a:t>
            </a:r>
            <a:r>
              <a:rPr lang="en-US" sz="1050" dirty="0" smtClean="0">
                <a:solidFill>
                  <a:prstClr val="black"/>
                </a:solidFill>
              </a:rPr>
              <a:t>Centers </a:t>
            </a:r>
            <a:r>
              <a:rPr lang="en-US" sz="1050" dirty="0">
                <a:solidFill>
                  <a:prstClr val="black"/>
                </a:solidFill>
              </a:rPr>
              <a:t>of ISRO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en-US" sz="1050" dirty="0" smtClean="0">
                <a:solidFill>
                  <a:prstClr val="black"/>
                </a:solidFill>
              </a:rPr>
              <a:t>Thiruvananthapuram, Ahmedabad</a:t>
            </a:r>
            <a:r>
              <a:rPr lang="en-US" sz="1050" dirty="0">
                <a:solidFill>
                  <a:prstClr val="black"/>
                </a:solidFill>
              </a:rPr>
              <a:t>, Delhi</a:t>
            </a:r>
            <a:r>
              <a:rPr lang="en-US" sz="1050" dirty="0" smtClean="0">
                <a:solidFill>
                  <a:prstClr val="black"/>
                </a:solidFill>
              </a:rPr>
              <a:t>, Hyderabad  </a:t>
            </a:r>
            <a:r>
              <a:rPr lang="en-US" sz="1050" dirty="0">
                <a:solidFill>
                  <a:prstClr val="black"/>
                </a:solidFill>
              </a:rPr>
              <a:t>and </a:t>
            </a:r>
            <a:r>
              <a:rPr lang="en-US" sz="1050" dirty="0" smtClean="0">
                <a:solidFill>
                  <a:prstClr val="black"/>
                </a:solidFill>
              </a:rPr>
              <a:t>Bangalore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2561" y="2930630"/>
            <a:ext cx="22938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>
                <a:latin typeface="Trebuchet MS" panose="020B0603020202020204" pitchFamily="34" charset="0"/>
                <a:ea typeface="Calibri" panose="020F0502020204030204" pitchFamily="34" charset="0"/>
                <a:cs typeface="Mangal"/>
              </a:rPr>
              <a:t>Nov  20-23, 2018, Dehradun</a:t>
            </a:r>
            <a:endParaRPr lang="en-US" sz="105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7431" r="-1909" b="25555"/>
          <a:stretch/>
        </p:blipFill>
        <p:spPr>
          <a:xfrm>
            <a:off x="6553200" y="1300008"/>
            <a:ext cx="2387894" cy="1351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6667" t="47038" r="43333" b="17407"/>
          <a:stretch/>
        </p:blipFill>
        <p:spPr>
          <a:xfrm>
            <a:off x="5195113" y="4862441"/>
            <a:ext cx="3353396" cy="17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755986" y="5099432"/>
            <a:ext cx="4388014" cy="175856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89212"/>
            <a:ext cx="5638800" cy="633391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ISRO Capacity Building Initiatives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" y="5110261"/>
            <a:ext cx="4724399" cy="174773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3214" y="5099724"/>
            <a:ext cx="515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Demand Based </a:t>
            </a:r>
            <a:r>
              <a:rPr lang="en-US" sz="1400" b="1" dirty="0" smtClean="0"/>
              <a:t>Training </a:t>
            </a:r>
            <a:r>
              <a:rPr lang="en-US" sz="1400" b="1" dirty="0" smtClean="0"/>
              <a:t>(</a:t>
            </a:r>
            <a:r>
              <a:rPr lang="en-US" sz="1400" b="1" dirty="0" smtClean="0"/>
              <a:t>15 Courses by IIRS</a:t>
            </a:r>
            <a:r>
              <a:rPr lang="en-US" sz="1400" b="1" dirty="0" smtClean="0"/>
              <a:t>) </a:t>
            </a:r>
            <a:endParaRPr lang="en-IN" sz="1400" b="1" dirty="0">
              <a:latin typeface="Bradley Hand ITC" panose="03070402050302030203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9938" y="1193858"/>
            <a:ext cx="8948456" cy="386283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243398" y="1466296"/>
            <a:ext cx="3947602" cy="1256843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77800" indent="-1778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latin typeface="+mj-lt"/>
              </a:rPr>
              <a:t>Individual CB: Education, training, employment </a:t>
            </a:r>
            <a:r>
              <a:rPr lang="en-US" sz="1400" b="1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and Mentoring</a:t>
            </a:r>
          </a:p>
          <a:p>
            <a:pPr marL="177800" indent="-1778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Training of Trainers: </a:t>
            </a:r>
            <a:r>
              <a:rPr lang="en-US" sz="1400" b="1" dirty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School, UG teachers, Academia, </a:t>
            </a:r>
            <a:r>
              <a:rPr lang="en-US" sz="1400" b="1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(399)</a:t>
            </a:r>
            <a:endParaRPr lang="en-US" sz="1400" b="1" dirty="0">
              <a:solidFill>
                <a:srgbClr val="002060"/>
              </a:solidFill>
              <a:latin typeface="+mj-lt"/>
              <a:ea typeface="Arial" charset="0"/>
              <a:cs typeface="Arial" charset="0"/>
            </a:endParaRPr>
          </a:p>
          <a:p>
            <a:pPr marL="177800" indent="-1778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Decision Makers’: </a:t>
            </a:r>
            <a:r>
              <a:rPr lang="en-US" sz="1400" b="1" dirty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For senior </a:t>
            </a:r>
            <a:r>
              <a:rPr lang="en-US" sz="1400" b="1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executives (5416)</a:t>
            </a:r>
            <a:endParaRPr lang="en-US" sz="1400" b="1" dirty="0">
              <a:solidFill>
                <a:srgbClr val="002060"/>
              </a:solidFill>
              <a:latin typeface="+mj-lt"/>
              <a:ea typeface="Arial" charset="0"/>
              <a:cs typeface="Arial" charset="0"/>
            </a:endParaRPr>
          </a:p>
          <a:p>
            <a:pPr marL="177800" indent="-1778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Outreach through interactive Learning &amp; MOOC (16,671)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197" y="1151121"/>
            <a:ext cx="409448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600" b="1" dirty="0" smtClean="0">
                <a:solidFill>
                  <a:prstClr val="black"/>
                </a:solidFill>
              </a:rPr>
              <a:t>Targeted CB Programs:</a:t>
            </a:r>
            <a:endParaRPr lang="en-US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34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18248282"/>
              </p:ext>
            </p:extLst>
          </p:nvPr>
        </p:nvGraphicFramePr>
        <p:xfrm>
          <a:off x="914400" y="1196997"/>
          <a:ext cx="10972800" cy="383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angle 23"/>
          <p:cNvSpPr/>
          <p:nvPr/>
        </p:nvSpPr>
        <p:spPr>
          <a:xfrm>
            <a:off x="273214" y="5296936"/>
            <a:ext cx="4572000" cy="17801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sz="800" dirty="0"/>
              <a:t>Special Training Course on Atmospheric Remote Sensing for Weather &amp; </a:t>
            </a:r>
            <a:r>
              <a:rPr lang="en-US" sz="800" dirty="0" smtClean="0"/>
              <a:t>Climate</a:t>
            </a:r>
            <a:endParaRPr lang="en-IN" sz="8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sz="800" dirty="0" smtClean="0"/>
              <a:t>Special </a:t>
            </a:r>
            <a:r>
              <a:rPr lang="en-US" sz="800" dirty="0"/>
              <a:t>Course on Remote Sensing Analysis &amp; Python </a:t>
            </a:r>
            <a:r>
              <a:rPr lang="en-US" sz="800" dirty="0" smtClean="0"/>
              <a:t>Programming</a:t>
            </a:r>
            <a:endParaRPr lang="en-IN" sz="8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sz="800" dirty="0" smtClean="0"/>
              <a:t>Special </a:t>
            </a:r>
            <a:r>
              <a:rPr lang="en-US" sz="800" dirty="0"/>
              <a:t>Course on </a:t>
            </a:r>
            <a:r>
              <a:rPr lang="en-US" sz="800" dirty="0" err="1"/>
              <a:t>Customised</a:t>
            </a:r>
            <a:r>
              <a:rPr lang="en-US" sz="800" dirty="0"/>
              <a:t> Training </a:t>
            </a:r>
            <a:r>
              <a:rPr lang="en-US" sz="800" dirty="0" err="1"/>
              <a:t>Programme</a:t>
            </a:r>
            <a:r>
              <a:rPr lang="en-US" sz="800" dirty="0"/>
              <a:t> on Applications of Geospatial Technology for JNTU, </a:t>
            </a:r>
            <a:r>
              <a:rPr lang="en-US" sz="800" dirty="0" smtClean="0"/>
              <a:t>Hyderabad</a:t>
            </a:r>
            <a:endParaRPr lang="en-IN" sz="8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sz="800" dirty="0" smtClean="0"/>
              <a:t>Special </a:t>
            </a:r>
            <a:r>
              <a:rPr lang="en-US" sz="800" dirty="0"/>
              <a:t>Course on Space Technology Applications in Disaster Management </a:t>
            </a:r>
            <a:r>
              <a:rPr lang="en-US" sz="800" dirty="0" smtClean="0"/>
              <a:t>Support</a:t>
            </a:r>
            <a:endParaRPr lang="en-IN" sz="8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sz="800" dirty="0" smtClean="0"/>
              <a:t>Special </a:t>
            </a:r>
            <a:r>
              <a:rPr lang="en-US" sz="800" dirty="0"/>
              <a:t>Course on Geospatial Inputs for enabling Master Plan </a:t>
            </a:r>
            <a:r>
              <a:rPr lang="en-US" sz="800" dirty="0" smtClean="0"/>
              <a:t>Formulation</a:t>
            </a:r>
            <a:endParaRPr lang="en-IN" sz="8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sz="800" dirty="0" smtClean="0"/>
              <a:t>One </a:t>
            </a:r>
            <a:r>
              <a:rPr lang="en-US" sz="800" dirty="0"/>
              <a:t>week refresher course for IFS Officers on Advances in RS &amp; GIS and GNSS Applications in </a:t>
            </a:r>
            <a:r>
              <a:rPr lang="en-US" sz="800" dirty="0" smtClean="0"/>
              <a:t>Forestry</a:t>
            </a:r>
            <a:endParaRPr lang="en-IN" sz="8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sz="800" dirty="0" smtClean="0"/>
              <a:t>Special </a:t>
            </a:r>
            <a:r>
              <a:rPr lang="en-US" sz="800" dirty="0"/>
              <a:t>Course on RS, GIS &amp; GNSS Application for Disaster </a:t>
            </a:r>
            <a:r>
              <a:rPr lang="en-US" sz="800" dirty="0" smtClean="0"/>
              <a:t>Management</a:t>
            </a:r>
            <a:endParaRPr lang="en-IN" sz="8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sz="800" dirty="0" smtClean="0"/>
              <a:t>Short </a:t>
            </a:r>
            <a:r>
              <a:rPr lang="en-US" sz="800" dirty="0"/>
              <a:t>Course on Remote Sensing with special emphasis on Digital Image Proc. (ITEC-Sponsored) (</a:t>
            </a:r>
            <a:r>
              <a:rPr lang="en-US" sz="800" dirty="0" smtClean="0"/>
              <a:t>S-RS)</a:t>
            </a:r>
            <a:endParaRPr lang="en-IN" sz="800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n-US" sz="800" dirty="0" smtClean="0"/>
              <a:t>Short </a:t>
            </a:r>
            <a:r>
              <a:rPr lang="en-US" sz="800" dirty="0"/>
              <a:t>Course on Remote Sensing and Image Interpretation (C-RS)</a:t>
            </a:r>
            <a:endParaRPr lang="en-IN" sz="800" dirty="0"/>
          </a:p>
          <a:p>
            <a:pPr marL="339725" lvl="0" indent="-230188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rgbClr val="009CB4"/>
              </a:solidFill>
              <a:sym typeface="Arial Bold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49485"/>
              </p:ext>
            </p:extLst>
          </p:nvPr>
        </p:nvGraphicFramePr>
        <p:xfrm>
          <a:off x="434367" y="3276600"/>
          <a:ext cx="3375633" cy="1602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50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Country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2288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AFRICA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EUROPE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NORTH AMERICA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SOUTH AMERICA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AUSTRALIA &amp; OCEANIA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7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Grand Total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2826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876800" y="5160357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Courses information;</a:t>
            </a:r>
          </a:p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Course contents/syllabus;</a:t>
            </a:r>
          </a:p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Outreach activities;</a:t>
            </a:r>
          </a:p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Lecture Notes;</a:t>
            </a:r>
          </a:p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Practical Demonstrations;</a:t>
            </a:r>
          </a:p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Presentation Materials;</a:t>
            </a:r>
          </a:p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Listing of Student’s Project;</a:t>
            </a:r>
          </a:p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Newsletters</a:t>
            </a:r>
            <a:r>
              <a:rPr lang="en-US" sz="1000" kern="1200" dirty="0" smtClean="0">
                <a:solidFill>
                  <a:sysClr val="windowText" lastClr="000000"/>
                </a:solidFill>
                <a:latin typeface="Calibri" panose="020F0502020204030204"/>
              </a:rPr>
              <a:t>; Brochures</a:t>
            </a: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;</a:t>
            </a:r>
          </a:p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Campus information;</a:t>
            </a:r>
          </a:p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Course announcements;</a:t>
            </a:r>
          </a:p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Partner Institutions;</a:t>
            </a:r>
          </a:p>
          <a:p>
            <a:pPr marL="228600" indent="-228600" algn="just" defTabSz="914400" rtl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00" kern="1200" dirty="0">
                <a:solidFill>
                  <a:sysClr val="windowText" lastClr="000000"/>
                </a:solidFill>
                <a:latin typeface="Calibri" panose="020F0502020204030204"/>
              </a:rPr>
              <a:t>International linkages;</a:t>
            </a:r>
            <a:endParaRPr lang="en-US" sz="10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617635" y="5327950"/>
            <a:ext cx="2405551" cy="165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Repository</a:t>
            </a:r>
            <a:endParaRPr lang="en-US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9259" r="10415" b="23495"/>
          <a:stretch/>
        </p:blipFill>
        <p:spPr>
          <a:xfrm>
            <a:off x="6705600" y="5565123"/>
            <a:ext cx="2232918" cy="9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124200"/>
            <a:ext cx="5181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your kind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11015</TotalTime>
  <Words>823</Words>
  <Application>Microsoft Office PowerPoint</Application>
  <PresentationFormat>On-screen Show (4:3)</PresentationFormat>
  <Paragraphs>134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Arial Black</vt:lpstr>
      <vt:lpstr>Arial Bold</vt:lpstr>
      <vt:lpstr>Avenir Roman</vt:lpstr>
      <vt:lpstr>Bradley Hand ITC</vt:lpstr>
      <vt:lpstr>Calibri</vt:lpstr>
      <vt:lpstr>Courier New</vt:lpstr>
      <vt:lpstr>Droid Serif</vt:lpstr>
      <vt:lpstr>Helvetica</vt:lpstr>
      <vt:lpstr>Mangal</vt:lpstr>
      <vt:lpstr>Proxima Nova Regular</vt:lpstr>
      <vt:lpstr>Tahoma</vt:lpstr>
      <vt:lpstr>Trebuchet MS</vt:lpstr>
      <vt:lpstr>Wingdings</vt:lpstr>
      <vt:lpstr>Default</vt:lpstr>
      <vt:lpstr>Technology, Tools &amp; Methods Used for Capacity Building at ISRO</vt:lpstr>
      <vt:lpstr>PowerPoint Presentation</vt:lpstr>
      <vt:lpstr>ISRO Capacity Building Initiatives</vt:lpstr>
      <vt:lpstr>ISRO Capacity Building Initiatives</vt:lpstr>
      <vt:lpstr>PowerPoint Presentation</vt:lpstr>
    </vt:vector>
  </TitlesOfParts>
  <Manager>Dr. (Er.) Puneet Swaroop S.;</Manager>
  <Company>Dr. (Er.) Puneet Swaroop S.;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(Er.) Puneet Swaroop S.;</dc:title>
  <dc:subject>Dr. (Er.) Puneet Swaroop S.;</dc:subject>
  <dc:creator>Dr. (Er.) Puneet Swaroop S.</dc:creator>
  <cp:keywords>Dr. (Er.) Puneet Swaroop S.</cp:keywords>
  <cp:lastModifiedBy>prakash</cp:lastModifiedBy>
  <cp:revision>207</cp:revision>
  <dcterms:modified xsi:type="dcterms:W3CDTF">2019-03-02T07:07:11Z</dcterms:modified>
  <cp:category>Dr. (Er.) Puneet Swaroop S.</cp:category>
</cp:coreProperties>
</file>