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1" r:id="rId4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>
      <p:cViewPr varScale="1">
        <p:scale>
          <a:sx n="48" d="100"/>
          <a:sy n="48" d="100"/>
        </p:scale>
        <p:origin x="1262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457200" y="1676400"/>
            <a:ext cx="8305800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lang="es-MX" sz="3200" b="1" dirty="0" smtClean="0">
                <a:solidFill>
                  <a:srgbClr val="FFFFFF"/>
                </a:solidFill>
              </a:rPr>
              <a:t>CB Activities – Technology Tools and </a:t>
            </a:r>
            <a:r>
              <a:rPr lang="es-MX" sz="3200" b="1" dirty="0" err="1" smtClean="0">
                <a:solidFill>
                  <a:srgbClr val="FFFFFF"/>
                </a:solidFill>
              </a:rPr>
              <a:t>Methods</a:t>
            </a:r>
            <a:r>
              <a:rPr lang="es-MX" sz="3200" b="1" dirty="0" smtClean="0">
                <a:solidFill>
                  <a:srgbClr val="FFFFFF"/>
                </a:solidFill>
              </a:rPr>
              <a:t>: CRECTALC</a:t>
            </a:r>
            <a:endParaRPr sz="3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287867" y="2686173"/>
            <a:ext cx="6629400" cy="3714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s-MX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Sergio Camacho,  </a:t>
            </a:r>
            <a:r>
              <a:rPr lang="es-MX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CRECTEALC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WGCapD-8 Annual Meeting 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#</a:t>
            </a:r>
            <a:r>
              <a:rPr lang="es-MX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18 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Working Group on 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Capacity Building &amp; Data Democracy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Indian Institute of Remote Sensing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Indian Space Research Organisation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Dehradun, India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March 06</a:t>
            </a:r>
            <a:r>
              <a:rPr lang="en-US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– 08</a:t>
            </a:r>
            <a:r>
              <a:rPr lang="en-US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2019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4800" y="1524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304800" y="1181629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143000"/>
            <a:ext cx="8763000" cy="5715000"/>
          </a:xfrm>
        </p:spPr>
        <p:txBody>
          <a:bodyPr/>
          <a:lstStyle/>
          <a:p>
            <a:pPr marL="0" indent="0" algn="l">
              <a:buNone/>
            </a:pPr>
            <a:r>
              <a:rPr lang="en-ZA" b="1" dirty="0" smtClean="0"/>
              <a:t>The </a:t>
            </a:r>
            <a:r>
              <a:rPr lang="en-ZA" b="1" dirty="0" smtClean="0"/>
              <a:t>Centro Regional de </a:t>
            </a:r>
            <a:r>
              <a:rPr lang="en-ZA" b="1" dirty="0" err="1" smtClean="0"/>
              <a:t>Enseñanza</a:t>
            </a:r>
            <a:r>
              <a:rPr lang="en-ZA" b="1" dirty="0" smtClean="0"/>
              <a:t> de </a:t>
            </a:r>
            <a:r>
              <a:rPr lang="en-ZA" b="1" dirty="0" err="1" smtClean="0"/>
              <a:t>Ciencia</a:t>
            </a:r>
            <a:r>
              <a:rPr lang="en-ZA" b="1" dirty="0" smtClean="0"/>
              <a:t> y </a:t>
            </a:r>
            <a:r>
              <a:rPr lang="en-ZA" b="1" dirty="0" err="1" smtClean="0"/>
              <a:t>Tecnología</a:t>
            </a:r>
            <a:r>
              <a:rPr lang="en-ZA" b="1" dirty="0" smtClean="0"/>
              <a:t> del </a:t>
            </a:r>
            <a:r>
              <a:rPr lang="en-ZA" b="1" dirty="0" err="1" smtClean="0"/>
              <a:t>Espacio</a:t>
            </a:r>
            <a:r>
              <a:rPr lang="en-ZA" b="1" dirty="0" smtClean="0"/>
              <a:t> para </a:t>
            </a:r>
            <a:r>
              <a:rPr lang="en-ZA" b="1" dirty="0" err="1" smtClean="0"/>
              <a:t>América</a:t>
            </a:r>
            <a:r>
              <a:rPr lang="en-ZA" b="1" dirty="0" smtClean="0"/>
              <a:t> Latina y el Caribe (CRECTEALC) organizes:</a:t>
            </a:r>
            <a:endParaRPr lang="en-GB" dirty="0"/>
          </a:p>
          <a:p>
            <a:pPr marL="509588" lvl="1" indent="-284163" algn="just"/>
            <a:r>
              <a:rPr lang="en-GB" dirty="0" smtClean="0"/>
              <a:t>9-month courses on </a:t>
            </a:r>
            <a:r>
              <a:rPr lang="en-GB" dirty="0" smtClean="0"/>
              <a:t>RS &amp; GIS, for recent university graduates and practitioners with several years of institutional experience (classroom)</a:t>
            </a:r>
          </a:p>
          <a:p>
            <a:pPr marL="509588" lvl="1" indent="-284163" algn="just"/>
            <a:r>
              <a:rPr lang="en-GB" dirty="0" smtClean="0"/>
              <a:t>One-week workshops &amp; training course on RS/GIS, space policy, awareness on use of EO &amp; other space technology to support global development (classroom) – practitioners &amp; decision-makers</a:t>
            </a:r>
          </a:p>
          <a:p>
            <a:pPr marL="509588" lvl="1" indent="-284163" algn="just"/>
            <a:r>
              <a:rPr lang="en-GB" dirty="0" smtClean="0"/>
              <a:t>Participants come from Latin America &amp; Caribbean</a:t>
            </a:r>
          </a:p>
          <a:p>
            <a:pPr marL="509588" lvl="1" indent="-284163" algn="just"/>
            <a:r>
              <a:rPr lang="en-GB" dirty="0" smtClean="0"/>
              <a:t>Follow-up by email on whether graduates use knowledge acquired; working in the field </a:t>
            </a:r>
            <a:r>
              <a:rPr lang="en-GB" dirty="0" smtClean="0"/>
              <a:t>is </a:t>
            </a:r>
            <a:r>
              <a:rPr lang="en-GB" dirty="0" smtClean="0"/>
              <a:t>main indicator; nucleus of a team is better</a:t>
            </a:r>
          </a:p>
          <a:p>
            <a:pPr marL="225425" lvl="1" indent="0" algn="just">
              <a:buNone/>
            </a:pPr>
            <a:r>
              <a:rPr lang="en-GB" dirty="0" smtClean="0"/>
              <a:t>Also organize</a:t>
            </a:r>
            <a:endParaRPr lang="en-GB" dirty="0" smtClean="0"/>
          </a:p>
          <a:p>
            <a:pPr marL="509588" lvl="1" indent="-284163" algn="just"/>
            <a:r>
              <a:rPr lang="en-GB" dirty="0" smtClean="0"/>
              <a:t>Capacity building workshops as part of projects (e.g. use of EO for evaluation of flooding &amp; drought impact in watersheds (2019 – 2020, Chiapas, Mex) – goal is to train state government hydrologists, other on methodology &amp; leave GIS system, possible a Data Cube; plan periodic re-fresher training</a:t>
            </a:r>
            <a:endParaRPr lang="en-US" sz="1800" dirty="0"/>
          </a:p>
          <a:p>
            <a:pPr marL="0" lvl="1" indent="0" algn="just">
              <a:buNone/>
            </a:pPr>
            <a:endParaRPr lang="en-GB" b="1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b="1" dirty="0">
              <a:latin typeface="Calibri"/>
              <a:cs typeface="Calibri"/>
            </a:endParaRPr>
          </a:p>
        </p:txBody>
      </p:sp>
      <p:sp>
        <p:nvSpPr>
          <p:cNvPr id="5" name="Shape 3"/>
          <p:cNvSpPr/>
          <p:nvPr/>
        </p:nvSpPr>
        <p:spPr>
          <a:xfrm>
            <a:off x="1905001" y="190714"/>
            <a:ext cx="5562600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s-MX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 </a:t>
            </a:r>
            <a:r>
              <a:rPr lang="es-MX" sz="2400" dirty="0" err="1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Capacity</a:t>
            </a:r>
            <a:r>
              <a:rPr lang="es-MX" sz="24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building at CRECTEALC</a:t>
            </a:r>
            <a:endParaRPr sz="24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143000"/>
            <a:ext cx="8763000" cy="5715000"/>
          </a:xfrm>
        </p:spPr>
        <p:txBody>
          <a:bodyPr/>
          <a:lstStyle/>
          <a:p>
            <a:pPr marL="0" indent="0" algn="l">
              <a:buNone/>
            </a:pPr>
            <a:r>
              <a:rPr lang="en-ZA" b="1" dirty="0" smtClean="0"/>
              <a:t>CRECTEALC also:</a:t>
            </a:r>
            <a:endParaRPr lang="en-GB" dirty="0"/>
          </a:p>
          <a:p>
            <a:pPr marL="509588" lvl="1" indent="-284163" algn="just"/>
            <a:r>
              <a:rPr lang="en-GB" dirty="0" smtClean="0"/>
              <a:t>Cooperates with a number of national </a:t>
            </a:r>
            <a:r>
              <a:rPr lang="en-GB" dirty="0" smtClean="0"/>
              <a:t>&amp; internationals institutions in organizing its activities</a:t>
            </a:r>
          </a:p>
          <a:p>
            <a:pPr marL="929380" lvl="2" indent="-284163" algn="just"/>
            <a:r>
              <a:rPr lang="en-GB" dirty="0" smtClean="0"/>
              <a:t>Mesoamerican Centre for Theoretical Physics, Secure World Foundation, UN-OOSA, INAOE, BUAP, UNACH, UFSM, other</a:t>
            </a:r>
          </a:p>
          <a:p>
            <a:pPr marL="929380" lvl="2" indent="-284163" algn="just"/>
            <a:r>
              <a:rPr lang="en-GB" b="1" dirty="0" smtClean="0"/>
              <a:t>Welcomes other co-organizers</a:t>
            </a:r>
          </a:p>
          <a:p>
            <a:pPr marL="509588" lvl="1" indent="-284163" algn="just"/>
            <a:r>
              <a:rPr lang="en-GB" dirty="0" smtClean="0"/>
              <a:t>Teach in INAOE’s M. Sc. in Space Science &amp; Technology (EO area)</a:t>
            </a:r>
          </a:p>
          <a:p>
            <a:pPr marL="509588" lvl="1" indent="-284163" algn="just"/>
            <a:r>
              <a:rPr lang="en-GB" dirty="0" smtClean="0"/>
              <a:t>Currently developing Data Cube (MSc thesis) – </a:t>
            </a:r>
            <a:r>
              <a:rPr lang="en-GB" b="1" dirty="0" smtClean="0"/>
              <a:t>Potential cooperation</a:t>
            </a:r>
          </a:p>
          <a:p>
            <a:pPr marL="509588" lvl="1" indent="-284163" algn="just"/>
            <a:r>
              <a:rPr lang="en-GB" dirty="0" smtClean="0"/>
              <a:t>Prepares tutorials and other training material in Spanish (limited amounts)</a:t>
            </a:r>
            <a:endParaRPr lang="en-GB" dirty="0" smtClean="0"/>
          </a:p>
          <a:p>
            <a:pPr marL="509588" lvl="1" indent="-284163" algn="just"/>
            <a:r>
              <a:rPr lang="en-GB" dirty="0" smtClean="0"/>
              <a:t>SRTM-30m data on website; Spanish description manual being prepared </a:t>
            </a:r>
          </a:p>
          <a:p>
            <a:pPr marL="509588" lvl="1" indent="-284163" algn="just"/>
            <a:r>
              <a:rPr lang="en-GB" dirty="0" smtClean="0"/>
              <a:t>Will be organizing a workshop on “</a:t>
            </a:r>
            <a:r>
              <a:rPr lang="en-US" dirty="0" smtClean="0"/>
              <a:t>Earth </a:t>
            </a:r>
            <a:r>
              <a:rPr lang="en-US" dirty="0"/>
              <a:t>observation for Disaster Risk </a:t>
            </a:r>
            <a:r>
              <a:rPr lang="en-US" dirty="0" smtClean="0"/>
              <a:t>Reduction – Droughts”, in June – July 2019 with MCTP, possibly UN-SPIDER, SWF – </a:t>
            </a:r>
            <a:r>
              <a:rPr lang="en-US" b="1" dirty="0" smtClean="0"/>
              <a:t>Potential cooperation</a:t>
            </a:r>
            <a:endParaRPr lang="en-GB" b="1" dirty="0" smtClean="0"/>
          </a:p>
        </p:txBody>
      </p:sp>
      <p:sp>
        <p:nvSpPr>
          <p:cNvPr id="5" name="Shape 3"/>
          <p:cNvSpPr/>
          <p:nvPr/>
        </p:nvSpPr>
        <p:spPr>
          <a:xfrm>
            <a:off x="1905001" y="190714"/>
            <a:ext cx="5562600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s-MX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 </a:t>
            </a:r>
            <a:r>
              <a:rPr lang="es-MX" sz="2400" dirty="0" err="1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Capacity</a:t>
            </a:r>
            <a:r>
              <a:rPr lang="es-MX" sz="24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building at CRECTEALC</a:t>
            </a:r>
            <a:endParaRPr sz="24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419185086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8875</TotalTime>
  <Words>346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Arial Bold</vt:lpstr>
      <vt:lpstr>Avenir Roman</vt:lpstr>
      <vt:lpstr>Calibri</vt:lpstr>
      <vt:lpstr>Courier New</vt:lpstr>
      <vt:lpstr>Droid Serif</vt:lpstr>
      <vt:lpstr>Proxima Nova Regular</vt:lpstr>
      <vt:lpstr>Wingdings</vt:lpstr>
      <vt:lpstr>Default</vt:lpstr>
      <vt:lpstr>CB Activities – Technology Tools and Methods: CRECTALC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Sergio Camacho</cp:lastModifiedBy>
  <cp:revision>22</cp:revision>
  <dcterms:modified xsi:type="dcterms:W3CDTF">2019-03-05T11:49:45Z</dcterms:modified>
</cp:coreProperties>
</file>