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6" r:id="rId2"/>
  </p:sldMasterIdLst>
  <p:notesMasterIdLst>
    <p:notesMasterId r:id="rId23"/>
  </p:notesMasterIdLst>
  <p:sldIdLst>
    <p:sldId id="279" r:id="rId3"/>
    <p:sldId id="280" r:id="rId4"/>
    <p:sldId id="275" r:id="rId5"/>
    <p:sldId id="277" r:id="rId6"/>
    <p:sldId id="276" r:id="rId7"/>
    <p:sldId id="299" r:id="rId8"/>
    <p:sldId id="269" r:id="rId9"/>
    <p:sldId id="267" r:id="rId10"/>
    <p:sldId id="293" r:id="rId11"/>
    <p:sldId id="268" r:id="rId12"/>
    <p:sldId id="288" r:id="rId13"/>
    <p:sldId id="289" r:id="rId14"/>
    <p:sldId id="281" r:id="rId15"/>
    <p:sldId id="294" r:id="rId16"/>
    <p:sldId id="296" r:id="rId17"/>
    <p:sldId id="290" r:id="rId18"/>
    <p:sldId id="291" r:id="rId19"/>
    <p:sldId id="297" r:id="rId20"/>
    <p:sldId id="292" r:id="rId21"/>
    <p:sldId id="298"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7316" autoAdjust="0"/>
  </p:normalViewPr>
  <p:slideViewPr>
    <p:cSldViewPr>
      <p:cViewPr varScale="1">
        <p:scale>
          <a:sx n="82" d="100"/>
          <a:sy n="82" d="100"/>
        </p:scale>
        <p:origin x="-1310"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8A02E-15E4-4C15-962C-250B05975D92}" type="datetimeFigureOut">
              <a:rPr lang="de-DE" smtClean="0"/>
              <a:t>05.03.2019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DEB51-C9FA-410B-A529-C3D3A7EDFCDD}" type="slidenum">
              <a:rPr lang="de-DE" smtClean="0"/>
              <a:t>‹Nr.›</a:t>
            </a:fld>
            <a:endParaRPr lang="de-DE"/>
          </a:p>
        </p:txBody>
      </p:sp>
    </p:spTree>
    <p:extLst>
      <p:ext uri="{BB962C8B-B14F-4D97-AF65-F5344CB8AC3E}">
        <p14:creationId xmlns:p14="http://schemas.microsoft.com/office/powerpoint/2010/main" val="55321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p:cNvSpPr>
          <p:nvPr>
            <p:ph type="sldImg"/>
          </p:nvPr>
        </p:nvSpPr>
        <p:spPr bwMode="auto">
          <a:xfrm>
            <a:off x="-708025" y="922338"/>
            <a:ext cx="6151563" cy="4613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7827" name="Notizenplatzhalter 2"/>
          <p:cNvSpPr>
            <a:spLocks noGrp="1"/>
          </p:cNvSpPr>
          <p:nvPr>
            <p:ph type="body" idx="1"/>
          </p:nvPr>
        </p:nvSpPr>
        <p:spPr bwMode="auto">
          <a:xfrm>
            <a:off x="474071" y="5842569"/>
            <a:ext cx="3789357" cy="55355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_tradnl" altLang="en-US" dirty="0" smtClean="0">
                <a:latin typeface="Times New Roman" pitchFamily="18" charset="0"/>
              </a:rPr>
              <a:t>that EnMAP is committed to open data policy and there is an effort also on make campaign data available to users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altLang="en-US" dirty="0" smtClean="0">
              <a:latin typeface="Times New Roman" pitchFamily="18" charset="0"/>
            </a:endParaRPr>
          </a:p>
          <a:p>
            <a:r>
              <a:rPr lang="en-US" altLang="en-US" dirty="0" smtClean="0">
                <a:latin typeface="Times New Roman" pitchFamily="18" charset="0"/>
              </a:rPr>
              <a:t>Creative Commons </a:t>
            </a:r>
            <a:r>
              <a:rPr lang="en-US" altLang="en-US" dirty="0" err="1" smtClean="0">
                <a:latin typeface="Times New Roman" pitchFamily="18" charset="0"/>
              </a:rPr>
              <a:t>Licence</a:t>
            </a:r>
            <a:r>
              <a:rPr lang="en-US" altLang="en-US" dirty="0" smtClean="0">
                <a:latin typeface="Times New Roman" pitchFamily="18" charset="0"/>
              </a:rPr>
              <a:t> CC BY-SA: </a:t>
            </a:r>
            <a:r>
              <a:rPr lang="de-DE" altLang="en-US" dirty="0" smtClean="0">
                <a:latin typeface="Times New Roman" pitchFamily="18" charset="0"/>
              </a:rPr>
              <a:t>Attribution + </a:t>
            </a:r>
            <a:r>
              <a:rPr lang="de-DE" altLang="en-US" dirty="0" err="1" smtClean="0">
                <a:latin typeface="Times New Roman" pitchFamily="18" charset="0"/>
              </a:rPr>
              <a:t>ShareAlike</a:t>
            </a:r>
            <a:r>
              <a:rPr lang="de-DE" altLang="en-US" dirty="0" smtClean="0">
                <a:latin typeface="Times New Roman" pitchFamily="18" charset="0"/>
              </a:rPr>
              <a:t>.</a:t>
            </a:r>
          </a:p>
          <a:p>
            <a:r>
              <a:rPr lang="de-DE" altLang="en-US" dirty="0" smtClean="0">
                <a:latin typeface="Times New Roman" pitchFamily="18" charset="0"/>
              </a:rPr>
              <a:t>(BY) L</a:t>
            </a:r>
            <a:r>
              <a:rPr lang="en-US" altLang="en-US" dirty="0" err="1" smtClean="0">
                <a:latin typeface="Times New Roman" pitchFamily="18" charset="0"/>
              </a:rPr>
              <a:t>icensees</a:t>
            </a:r>
            <a:r>
              <a:rPr lang="en-US" altLang="en-US" dirty="0" smtClean="0">
                <a:latin typeface="Times New Roman" pitchFamily="18" charset="0"/>
              </a:rPr>
              <a:t> may copy, distribute, display and perform the work and make derivative works based on it only if they give the author or licensor the credits in the manner specified by these. (SA) Licensees may distribute derivative works only under a license identical to the license that governs the original work.</a:t>
            </a:r>
          </a:p>
          <a:p>
            <a:r>
              <a:rPr lang="en-US" altLang="en-US" dirty="0" smtClean="0">
                <a:latin typeface="Times New Roman" pitchFamily="18" charset="0"/>
              </a:rPr>
              <a:t>As the general </a:t>
            </a:r>
            <a:r>
              <a:rPr lang="en-US" altLang="en-US" dirty="0" err="1" smtClean="0">
                <a:latin typeface="Times New Roman" pitchFamily="18" charset="0"/>
              </a:rPr>
              <a:t>licence</a:t>
            </a:r>
            <a:r>
              <a:rPr lang="en-US" altLang="en-US" dirty="0" smtClean="0">
                <a:latin typeface="Times New Roman" pitchFamily="18" charset="0"/>
              </a:rPr>
              <a:t> of Wikipedia, CC BY-SA is one of the most important and widespread CC </a:t>
            </a:r>
            <a:r>
              <a:rPr lang="en-US" altLang="en-US" dirty="0" err="1" smtClean="0">
                <a:latin typeface="Times New Roman" pitchFamily="18" charset="0"/>
              </a:rPr>
              <a:t>licences</a:t>
            </a:r>
            <a:r>
              <a:rPr lang="en-US" altLang="en-US" dirty="0" smtClean="0">
                <a:latin typeface="Times New Roman" pitchFamily="18" charset="0"/>
              </a:rPr>
              <a:t>.</a:t>
            </a:r>
          </a:p>
          <a:p>
            <a:endParaRPr lang="en-US" altLang="en-US" dirty="0" smtClean="0">
              <a:latin typeface="Times New Roman" pitchFamily="18" charset="0"/>
            </a:endParaRPr>
          </a:p>
          <a:p>
            <a:r>
              <a:rPr lang="en-US" altLang="en-US" dirty="0" smtClean="0">
                <a:latin typeface="Times New Roman" pitchFamily="18" charset="0"/>
              </a:rPr>
              <a:t>Current status:</a:t>
            </a:r>
          </a:p>
          <a:p>
            <a:r>
              <a:rPr lang="en-US" altLang="en-US" dirty="0" smtClean="0">
                <a:latin typeface="Times New Roman" pitchFamily="18" charset="0"/>
              </a:rPr>
              <a:t>Metadata portal ready containing details on 25 flight campaigns that have been carried out in the </a:t>
            </a:r>
            <a:r>
              <a:rPr lang="en-US" altLang="en-US" dirty="0" err="1" smtClean="0">
                <a:latin typeface="Times New Roman" pitchFamily="18" charset="0"/>
              </a:rPr>
              <a:t>EnMAP</a:t>
            </a:r>
            <a:r>
              <a:rPr lang="en-US" altLang="en-US" dirty="0" smtClean="0">
                <a:latin typeface="Times New Roman" pitchFamily="18" charset="0"/>
              </a:rPr>
              <a:t> preparatory </a:t>
            </a:r>
            <a:r>
              <a:rPr lang="en-US" altLang="en-US" dirty="0" err="1" smtClean="0">
                <a:latin typeface="Times New Roman" pitchFamily="18" charset="0"/>
              </a:rPr>
              <a:t>programme</a:t>
            </a:r>
            <a:r>
              <a:rPr lang="en-US" altLang="en-US" dirty="0" smtClean="0">
                <a:latin typeface="Times New Roman" pitchFamily="18" charset="0"/>
              </a:rPr>
              <a:t> (all campaigns funded by </a:t>
            </a:r>
            <a:r>
              <a:rPr lang="en-US" altLang="en-US" dirty="0" err="1" smtClean="0">
                <a:latin typeface="Times New Roman" pitchFamily="18" charset="0"/>
              </a:rPr>
              <a:t>BMWi</a:t>
            </a:r>
            <a:r>
              <a:rPr lang="en-US" altLang="en-US" dirty="0" smtClean="0">
                <a:latin typeface="Times New Roman" pitchFamily="18" charset="0"/>
              </a:rPr>
              <a:t>). More data will be included in the future.</a:t>
            </a:r>
          </a:p>
          <a:p>
            <a:r>
              <a:rPr lang="en-US" altLang="en-US" dirty="0" smtClean="0">
                <a:latin typeface="Times New Roman" pitchFamily="18" charset="0"/>
              </a:rPr>
              <a:t>Database can be searched in different ways. Contact person named per dataset.</a:t>
            </a:r>
          </a:p>
          <a:p>
            <a:endParaRPr lang="en-US" altLang="en-US" dirty="0" smtClean="0">
              <a:latin typeface="Times New Roman" pitchFamily="18" charset="0"/>
            </a:endParaRPr>
          </a:p>
          <a:p>
            <a:r>
              <a:rPr lang="en-US" altLang="en-US" dirty="0" smtClean="0">
                <a:latin typeface="Times New Roman" pitchFamily="18" charset="0"/>
              </a:rPr>
              <a:t>In near future (to be finally decided at </a:t>
            </a:r>
            <a:r>
              <a:rPr lang="en-US" altLang="en-US" dirty="0" err="1" smtClean="0">
                <a:latin typeface="Times New Roman" pitchFamily="18" charset="0"/>
              </a:rPr>
              <a:t>EnSAG</a:t>
            </a:r>
            <a:r>
              <a:rPr lang="en-US" altLang="en-US" dirty="0" smtClean="0">
                <a:latin typeface="Times New Roman" pitchFamily="18" charset="0"/>
              </a:rPr>
              <a:t> Meeting in April):</a:t>
            </a:r>
          </a:p>
          <a:p>
            <a:r>
              <a:rPr lang="en-US" altLang="en-US" dirty="0" smtClean="0">
                <a:latin typeface="Times New Roman" pitchFamily="18" charset="0"/>
              </a:rPr>
              <a:t>Publishing datasets as data publications (each dataset has DOI, authors, standardized description including reference to own publications to be cited)</a:t>
            </a:r>
          </a:p>
          <a:p>
            <a:r>
              <a:rPr lang="en-US" altLang="en-US" dirty="0" smtClean="0">
                <a:latin typeface="Times New Roman" pitchFamily="18" charset="0"/>
              </a:rPr>
              <a:t>Writing technical report on each dataset.</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altLang="en-US" dirty="0" smtClean="0">
              <a:latin typeface="Times New Roman" pitchFamily="18" charset="0"/>
            </a:endParaRPr>
          </a:p>
          <a:p>
            <a:endParaRPr lang="en-US" altLang="en-US" dirty="0" smtClean="0">
              <a:latin typeface="Times New Roman" pitchFamily="18" charset="0"/>
            </a:endParaRPr>
          </a:p>
        </p:txBody>
      </p:sp>
      <p:sp>
        <p:nvSpPr>
          <p:cNvPr id="77828" name="Foliennummernplatzhalter 3"/>
          <p:cNvSpPr>
            <a:spLocks noGrp="1"/>
          </p:cNvSpPr>
          <p:nvPr>
            <p:ph type="sldNum" sz="quarter" idx="4294967295"/>
          </p:nvPr>
        </p:nvSpPr>
        <p:spPr bwMode="auto">
          <a:xfrm>
            <a:off x="2682661" y="11683675"/>
            <a:ext cx="2053236" cy="6140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itchFamily="18" charset="0"/>
                <a:ea typeface="MS PGothic" pitchFamily="34" charset="-128"/>
              </a:defRPr>
            </a:lvl1pPr>
            <a:lvl2pPr marL="742950" indent="-285750">
              <a:defRPr sz="2000" u="sng">
                <a:solidFill>
                  <a:schemeClr val="tx1"/>
                </a:solidFill>
                <a:latin typeface="Times New Roman" pitchFamily="18" charset="0"/>
                <a:ea typeface="MS PGothic" pitchFamily="34" charset="-128"/>
              </a:defRPr>
            </a:lvl2pPr>
            <a:lvl3pPr marL="1143000" indent="-228600">
              <a:defRPr sz="2000" u="sng">
                <a:solidFill>
                  <a:schemeClr val="tx1"/>
                </a:solidFill>
                <a:latin typeface="Times New Roman" pitchFamily="18" charset="0"/>
                <a:ea typeface="MS PGothic" pitchFamily="34" charset="-128"/>
              </a:defRPr>
            </a:lvl3pPr>
            <a:lvl4pPr marL="1600200" indent="-228600">
              <a:defRPr sz="2000" u="sng">
                <a:solidFill>
                  <a:schemeClr val="tx1"/>
                </a:solidFill>
                <a:latin typeface="Times New Roman" pitchFamily="18" charset="0"/>
                <a:ea typeface="MS PGothic" pitchFamily="34" charset="-128"/>
              </a:defRPr>
            </a:lvl4pPr>
            <a:lvl5pPr marL="2057400" indent="-228600">
              <a:defRPr sz="2000" u="sng">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u="sng">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u="sng">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u="sng">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u="sng">
                <a:solidFill>
                  <a:schemeClr val="tx1"/>
                </a:solidFill>
                <a:latin typeface="Times New Roman" pitchFamily="18" charset="0"/>
                <a:ea typeface="MS PGothic" pitchFamily="34" charset="-128"/>
              </a:defRPr>
            </a:lvl9pPr>
          </a:lstStyle>
          <a:p>
            <a:fld id="{6A5EE4E9-9B90-488F-AC1B-5F7547EE0825}" type="slidenum">
              <a:rPr lang="en-US" altLang="en-US"/>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dirty="0" smtClean="0"/>
              <a:t>Aussagen:</a:t>
            </a:r>
          </a:p>
          <a:p>
            <a:r>
              <a:rPr lang="de-DE" dirty="0" err="1" smtClean="0"/>
              <a:t>Aims</a:t>
            </a:r>
            <a:r>
              <a:rPr lang="de-DE" baseline="0" dirty="0" smtClean="0"/>
              <a:t> and </a:t>
            </a:r>
            <a:r>
              <a:rPr lang="de-DE" baseline="0" dirty="0" err="1" smtClean="0"/>
              <a:t>motivation</a:t>
            </a:r>
            <a:endParaRPr lang="de-DE" dirty="0" smtClean="0"/>
          </a:p>
          <a:p>
            <a:r>
              <a:rPr lang="de-DE" dirty="0" err="1" smtClean="0"/>
              <a:t>Bridging</a:t>
            </a:r>
            <a:r>
              <a:rPr lang="de-DE" baseline="0" dirty="0" smtClean="0"/>
              <a:t> Imaging Spectroscopy </a:t>
            </a:r>
            <a:r>
              <a:rPr lang="de-DE" baseline="0" dirty="0" err="1" smtClean="0"/>
              <a:t>with</a:t>
            </a:r>
            <a:r>
              <a:rPr lang="de-DE" baseline="0" dirty="0" smtClean="0"/>
              <a:t> GIS and Python </a:t>
            </a:r>
            <a:r>
              <a:rPr lang="de-DE" baseline="0" dirty="0" err="1" smtClean="0"/>
              <a:t>functionality</a:t>
            </a:r>
            <a:endParaRPr lang="de-DE" baseline="0" dirty="0" smtClean="0"/>
          </a:p>
          <a:p>
            <a:endParaRPr lang="de-DE" baseline="0" dirty="0" smtClean="0"/>
          </a:p>
          <a:p>
            <a:r>
              <a:rPr lang="de-DE" baseline="0" dirty="0" smtClean="0"/>
              <a:t>Free and open </a:t>
            </a:r>
            <a:r>
              <a:rPr lang="de-DE" baseline="0" dirty="0" err="1" smtClean="0"/>
              <a:t>source</a:t>
            </a:r>
            <a:r>
              <a:rPr lang="de-DE" baseline="0" dirty="0" smtClean="0"/>
              <a:t> nur im Wort wiederholen</a:t>
            </a:r>
            <a:endParaRPr lang="de-DE" dirty="0"/>
          </a:p>
        </p:txBody>
      </p:sp>
    </p:spTree>
    <p:extLst>
      <p:ext uri="{BB962C8B-B14F-4D97-AF65-F5344CB8AC3E}">
        <p14:creationId xmlns:p14="http://schemas.microsoft.com/office/powerpoint/2010/main" val="403487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dirty="0" smtClean="0"/>
              <a:t>Aussagen:</a:t>
            </a:r>
          </a:p>
          <a:p>
            <a:r>
              <a:rPr lang="de-DE" dirty="0" err="1" smtClean="0"/>
              <a:t>Aims</a:t>
            </a:r>
            <a:r>
              <a:rPr lang="de-DE" baseline="0" dirty="0" smtClean="0"/>
              <a:t> and </a:t>
            </a:r>
            <a:r>
              <a:rPr lang="de-DE" baseline="0" dirty="0" err="1" smtClean="0"/>
              <a:t>motivation</a:t>
            </a:r>
            <a:endParaRPr lang="de-DE" dirty="0" smtClean="0"/>
          </a:p>
          <a:p>
            <a:r>
              <a:rPr lang="de-DE" dirty="0" err="1" smtClean="0"/>
              <a:t>Bridging</a:t>
            </a:r>
            <a:r>
              <a:rPr lang="de-DE" baseline="0" dirty="0" smtClean="0"/>
              <a:t> Imaging Spectroscopy </a:t>
            </a:r>
            <a:r>
              <a:rPr lang="de-DE" baseline="0" dirty="0" err="1" smtClean="0"/>
              <a:t>with</a:t>
            </a:r>
            <a:r>
              <a:rPr lang="de-DE" baseline="0" dirty="0" smtClean="0"/>
              <a:t> GIS and Python </a:t>
            </a:r>
            <a:r>
              <a:rPr lang="de-DE" baseline="0" dirty="0" err="1" smtClean="0"/>
              <a:t>functionality</a:t>
            </a:r>
            <a:endParaRPr lang="de-DE" baseline="0" dirty="0" smtClean="0"/>
          </a:p>
          <a:p>
            <a:endParaRPr lang="de-DE" baseline="0" dirty="0" smtClean="0"/>
          </a:p>
          <a:p>
            <a:r>
              <a:rPr lang="de-DE" baseline="0" dirty="0" smtClean="0"/>
              <a:t>Free and open </a:t>
            </a:r>
            <a:r>
              <a:rPr lang="de-DE" baseline="0" dirty="0" err="1" smtClean="0"/>
              <a:t>source</a:t>
            </a:r>
            <a:r>
              <a:rPr lang="de-DE" baseline="0" dirty="0" smtClean="0"/>
              <a:t> nur im Wort wiederholen</a:t>
            </a:r>
            <a:endParaRPr lang="de-DE" dirty="0"/>
          </a:p>
        </p:txBody>
      </p:sp>
    </p:spTree>
    <p:extLst>
      <p:ext uri="{BB962C8B-B14F-4D97-AF65-F5344CB8AC3E}">
        <p14:creationId xmlns:p14="http://schemas.microsoft.com/office/powerpoint/2010/main" val="403487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lgn="l"/>
            <a:r>
              <a:rPr lang="de-DE" dirty="0" smtClean="0"/>
              <a:t>To</a:t>
            </a:r>
            <a:r>
              <a:rPr lang="de-DE" baseline="0" dirty="0" smtClean="0"/>
              <a:t> </a:t>
            </a:r>
            <a:r>
              <a:rPr lang="de-DE" baseline="0" dirty="0" err="1" smtClean="0"/>
              <a:t>optimize</a:t>
            </a:r>
            <a:r>
              <a:rPr lang="de-DE" baseline="0" dirty="0" smtClean="0"/>
              <a:t> </a:t>
            </a:r>
            <a:r>
              <a:rPr lang="de-DE" baseline="0" dirty="0" err="1" smtClean="0"/>
              <a:t>the</a:t>
            </a:r>
            <a:r>
              <a:rPr lang="de-DE" baseline="0" dirty="0" smtClean="0"/>
              <a:t> </a:t>
            </a:r>
            <a:r>
              <a:rPr lang="de-DE" baseline="0" dirty="0" err="1" smtClean="0"/>
              <a:t>use</a:t>
            </a:r>
            <a:r>
              <a:rPr lang="de-DE" baseline="0" dirty="0" smtClean="0"/>
              <a:t> of </a:t>
            </a:r>
            <a:r>
              <a:rPr lang="de-DE" baseline="0" dirty="0" err="1" smtClean="0"/>
              <a:t>the</a:t>
            </a:r>
            <a:r>
              <a:rPr lang="de-DE" baseline="0" dirty="0" smtClean="0"/>
              <a:t> </a:t>
            </a:r>
            <a:r>
              <a:rPr lang="de-DE" baseline="0" dirty="0" err="1" smtClean="0"/>
              <a:t>scientific</a:t>
            </a:r>
            <a:r>
              <a:rPr lang="de-DE" baseline="0" dirty="0" smtClean="0"/>
              <a:t> </a:t>
            </a:r>
            <a:r>
              <a:rPr lang="de-DE" baseline="0" dirty="0" err="1" smtClean="0"/>
              <a:t>python</a:t>
            </a:r>
            <a:r>
              <a:rPr lang="de-DE" baseline="0" dirty="0" smtClean="0"/>
              <a:t> </a:t>
            </a:r>
            <a:r>
              <a:rPr lang="de-DE" baseline="0" dirty="0" err="1" smtClean="0"/>
              <a:t>stack</a:t>
            </a:r>
            <a:r>
              <a:rPr lang="de-DE" baseline="0" dirty="0" smtClean="0"/>
              <a:t> </a:t>
            </a:r>
            <a:r>
              <a:rPr lang="de-DE" baseline="0" dirty="0" err="1" smtClean="0"/>
              <a:t>we</a:t>
            </a:r>
            <a:r>
              <a:rPr lang="de-DE" baseline="0" dirty="0" smtClean="0"/>
              <a:t> </a:t>
            </a:r>
            <a:r>
              <a:rPr lang="de-DE" baseline="0" dirty="0" err="1" smtClean="0"/>
              <a:t>deliver</a:t>
            </a:r>
            <a:r>
              <a:rPr lang="de-DE" baseline="0" dirty="0" smtClean="0"/>
              <a:t> an API to link e.g. GDAL </a:t>
            </a:r>
            <a:r>
              <a:rPr lang="de-DE" baseline="0" dirty="0" err="1" smtClean="0"/>
              <a:t>with</a:t>
            </a:r>
            <a:r>
              <a:rPr lang="de-DE" baseline="0" dirty="0" smtClean="0"/>
              <a:t> </a:t>
            </a:r>
            <a:r>
              <a:rPr lang="de-DE" baseline="0" dirty="0" err="1" smtClean="0"/>
              <a:t>sci-kit</a:t>
            </a:r>
            <a:r>
              <a:rPr lang="de-DE" baseline="0" dirty="0" smtClean="0"/>
              <a:t> </a:t>
            </a:r>
            <a:r>
              <a:rPr lang="de-DE" baseline="0" dirty="0" err="1" smtClean="0"/>
              <a:t>learn</a:t>
            </a:r>
            <a:r>
              <a:rPr lang="de-DE" baseline="0" dirty="0" smtClean="0"/>
              <a:t>, and to… …</a:t>
            </a:r>
          </a:p>
          <a:p>
            <a:pPr algn="l"/>
            <a:r>
              <a:rPr lang="de-DE" baseline="0" dirty="0" smtClean="0"/>
              <a:t>This </a:t>
            </a:r>
            <a:r>
              <a:rPr lang="de-DE" baseline="0" dirty="0" err="1" smtClean="0"/>
              <a:t>way</a:t>
            </a:r>
            <a:r>
              <a:rPr lang="de-DE" baseline="0" dirty="0" smtClean="0"/>
              <a:t> </a:t>
            </a:r>
            <a:r>
              <a:rPr lang="de-DE" baseline="0" dirty="0" err="1" smtClean="0"/>
              <a:t>we</a:t>
            </a:r>
            <a:r>
              <a:rPr lang="de-DE" baseline="0" dirty="0" smtClean="0"/>
              <a:t> </a:t>
            </a:r>
            <a:r>
              <a:rPr lang="de-DE" baseline="0" dirty="0" err="1" smtClean="0"/>
              <a:t>address</a:t>
            </a:r>
            <a:r>
              <a:rPr lang="de-DE" baseline="0" dirty="0" smtClean="0"/>
              <a:t> </a:t>
            </a:r>
            <a:r>
              <a:rPr lang="de-DE" baseline="0" dirty="0" err="1" smtClean="0"/>
              <a:t>two</a:t>
            </a:r>
            <a:r>
              <a:rPr lang="de-DE" baseline="0" dirty="0" smtClean="0"/>
              <a:t> </a:t>
            </a:r>
            <a:r>
              <a:rPr lang="de-DE" baseline="0" dirty="0" err="1" smtClean="0"/>
              <a:t>target</a:t>
            </a:r>
            <a:r>
              <a:rPr lang="de-DE" baseline="0" dirty="0" smtClean="0"/>
              <a:t> </a:t>
            </a:r>
            <a:r>
              <a:rPr lang="de-DE" baseline="0" dirty="0" err="1" smtClean="0"/>
              <a:t>groups</a:t>
            </a:r>
            <a:r>
              <a:rPr lang="de-DE" baseline="0" dirty="0" smtClean="0"/>
              <a:t>: pure </a:t>
            </a:r>
            <a:r>
              <a:rPr lang="de-DE" baseline="0" dirty="0" err="1" smtClean="0"/>
              <a:t>users</a:t>
            </a:r>
            <a:r>
              <a:rPr lang="de-DE" baseline="0" dirty="0" smtClean="0"/>
              <a:t> (</a:t>
            </a:r>
            <a:r>
              <a:rPr lang="de-DE" baseline="0" dirty="0" err="1" smtClean="0"/>
              <a:t>beginners</a:t>
            </a:r>
            <a:r>
              <a:rPr lang="de-DE" baseline="0" dirty="0" smtClean="0"/>
              <a:t> and </a:t>
            </a:r>
            <a:r>
              <a:rPr lang="de-DE" baseline="0" dirty="0" err="1" smtClean="0"/>
              <a:t>advanced</a:t>
            </a:r>
            <a:r>
              <a:rPr lang="de-DE" baseline="0" dirty="0" smtClean="0"/>
              <a:t>) and </a:t>
            </a:r>
            <a:r>
              <a:rPr lang="de-DE" baseline="0" dirty="0" err="1" smtClean="0"/>
              <a:t>developers</a:t>
            </a:r>
            <a:r>
              <a:rPr lang="de-DE" baseline="0" dirty="0" smtClean="0"/>
              <a:t>, </a:t>
            </a:r>
            <a:r>
              <a:rPr lang="de-DE" baseline="0" dirty="0" err="1" smtClean="0"/>
              <a:t>who</a:t>
            </a:r>
            <a:r>
              <a:rPr lang="de-DE" baseline="0" dirty="0" smtClean="0"/>
              <a:t> </a:t>
            </a:r>
            <a:r>
              <a:rPr lang="de-DE" baseline="0" dirty="0" err="1" smtClean="0"/>
              <a:t>want</a:t>
            </a:r>
            <a:r>
              <a:rPr lang="de-DE" baseline="0" dirty="0" smtClean="0"/>
              <a:t> to </a:t>
            </a:r>
            <a:r>
              <a:rPr lang="de-DE" baseline="0" dirty="0" err="1" smtClean="0"/>
              <a:t>integrate</a:t>
            </a:r>
            <a:r>
              <a:rPr lang="de-DE" baseline="0" dirty="0" smtClean="0"/>
              <a:t> and </a:t>
            </a:r>
            <a:r>
              <a:rPr lang="de-DE" baseline="0" dirty="0" err="1" smtClean="0"/>
              <a:t>share</a:t>
            </a:r>
            <a:r>
              <a:rPr lang="de-DE" baseline="0" dirty="0" smtClean="0"/>
              <a:t> </a:t>
            </a:r>
            <a:r>
              <a:rPr lang="de-DE" baseline="0" dirty="0" err="1" smtClean="0"/>
              <a:t>their</a:t>
            </a:r>
            <a:r>
              <a:rPr lang="de-DE" baseline="0" dirty="0" smtClean="0"/>
              <a:t> </a:t>
            </a:r>
            <a:r>
              <a:rPr lang="de-DE" baseline="0" dirty="0" err="1" smtClean="0"/>
              <a:t>own</a:t>
            </a:r>
            <a:r>
              <a:rPr lang="de-DE" baseline="0" dirty="0" smtClean="0"/>
              <a:t> </a:t>
            </a:r>
            <a:r>
              <a:rPr lang="de-DE" baseline="0" dirty="0" err="1" smtClean="0"/>
              <a:t>algorithms</a:t>
            </a:r>
            <a:r>
              <a:rPr lang="de-DE" baseline="0" dirty="0" smtClean="0"/>
              <a:t>.</a:t>
            </a:r>
            <a:endParaRPr lang="de-DE" dirty="0"/>
          </a:p>
        </p:txBody>
      </p:sp>
    </p:spTree>
    <p:extLst>
      <p:ext uri="{BB962C8B-B14F-4D97-AF65-F5344CB8AC3E}">
        <p14:creationId xmlns:p14="http://schemas.microsoft.com/office/powerpoint/2010/main" val="2412037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52" descr="helmholtz_logo_weiß_web"/>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22300" y="6384925"/>
            <a:ext cx="90443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4" descr="gfz_logo_negativ_weiß"/>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1927" y="6164263"/>
            <a:ext cx="81501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Rectangle 3"/>
          <p:cNvSpPr>
            <a:spLocks noGrp="1" noChangeArrowheads="1"/>
          </p:cNvSpPr>
          <p:nvPr>
            <p:ph type="subTitle" idx="1"/>
          </p:nvPr>
        </p:nvSpPr>
        <p:spPr>
          <a:xfrm>
            <a:off x="1373067" y="2709863"/>
            <a:ext cx="6400800" cy="1752600"/>
          </a:xfrm>
        </p:spPr>
        <p:txBody>
          <a:bodyPr/>
          <a:lstStyle>
            <a:lvl1pPr marL="0" indent="0" algn="ctr">
              <a:buFont typeface="Wingdings" pitchFamily="2" charset="2"/>
              <a:buNone/>
              <a:defRPr sz="1800" smtClean="0">
                <a:solidFill>
                  <a:schemeClr val="bg1"/>
                </a:solidFill>
                <a:ea typeface="ＭＳ Ｐゴシック" pitchFamily="34" charset="-128"/>
              </a:defRPr>
            </a:lvl1pPr>
          </a:lstStyle>
          <a:p>
            <a:pPr lvl="0"/>
            <a:r>
              <a:rPr lang="en-GB" noProof="0" smtClean="0"/>
              <a:t>Click to edit Master subtitle style</a:t>
            </a:r>
          </a:p>
        </p:txBody>
      </p:sp>
      <p:sp>
        <p:nvSpPr>
          <p:cNvPr id="2" name="Rectangle 2"/>
          <p:cNvSpPr>
            <a:spLocks noGrp="1" noChangeArrowheads="1"/>
          </p:cNvSpPr>
          <p:nvPr>
            <p:ph type="title"/>
          </p:nvPr>
        </p:nvSpPr>
        <p:spPr>
          <a:xfrm>
            <a:off x="687266" y="1066804"/>
            <a:ext cx="7772400" cy="1470025"/>
          </a:xfrm>
        </p:spPr>
        <p:txBody>
          <a:bodyPr/>
          <a:lstStyle>
            <a:lvl1pPr algn="ctr">
              <a:defRPr smtClean="0">
                <a:effectLst/>
                <a:ea typeface="ＭＳ Ｐゴシック" pitchFamily="34" charset="-128"/>
              </a:defRPr>
            </a:lvl1pPr>
          </a:lstStyle>
          <a:p>
            <a:pPr lvl="0"/>
            <a:r>
              <a:rPr lang="en-GB" noProof="0" dirty="0" smtClean="0"/>
              <a:t>Click to edit Master title style</a:t>
            </a:r>
          </a:p>
        </p:txBody>
      </p:sp>
    </p:spTree>
    <p:extLst>
      <p:ext uri="{BB962C8B-B14F-4D97-AF65-F5344CB8AC3E}">
        <p14:creationId xmlns:p14="http://schemas.microsoft.com/office/powerpoint/2010/main" val="407482314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10" name="Textplatzhalter 9"/>
          <p:cNvSpPr>
            <a:spLocks noGrp="1"/>
          </p:cNvSpPr>
          <p:nvPr>
            <p:ph type="body" sz="quarter" idx="12" hasCustomPrompt="1"/>
          </p:nvPr>
        </p:nvSpPr>
        <p:spPr>
          <a:xfrm>
            <a:off x="486000" y="1591200"/>
            <a:ext cx="4086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Foliennummernplatzhalter 6"/>
          <p:cNvSpPr>
            <a:spLocks noGrp="1"/>
          </p:cNvSpPr>
          <p:nvPr>
            <p:ph type="sldNum" sz="quarter" idx="15"/>
          </p:nvPr>
        </p:nvSpPr>
        <p:spPr/>
        <p:txBody>
          <a:bodyPr/>
          <a:lstStyle/>
          <a:p>
            <a:pPr>
              <a:defRPr/>
            </a:pPr>
            <a:r>
              <a:rPr lang="en-GB" smtClean="0"/>
              <a:t>DLR.de  •  Chart </a:t>
            </a:r>
            <a:fld id="{18C7CB6D-895A-4F21-B0E7-2185F6FE5534}" type="slidenum">
              <a:rPr lang="en-GB" smtClean="0"/>
              <a:pPr>
                <a:defRPr/>
              </a:pPr>
              <a:t>‹Nr.›</a:t>
            </a:fld>
            <a:endParaRPr lang="en-GB" dirty="0"/>
          </a:p>
        </p:txBody>
      </p:sp>
      <p:sp>
        <p:nvSpPr>
          <p:cNvPr id="6" name="Textplatzhalter 9"/>
          <p:cNvSpPr>
            <a:spLocks noGrp="1"/>
          </p:cNvSpPr>
          <p:nvPr>
            <p:ph type="body" sz="quarter" idx="16" hasCustomPrompt="1"/>
          </p:nvPr>
        </p:nvSpPr>
        <p:spPr>
          <a:xfrm>
            <a:off x="4698000" y="1591200"/>
            <a:ext cx="3960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8" name="Fußzeilenplatzhalter 1"/>
          <p:cNvSpPr>
            <a:spLocks noGrp="1"/>
          </p:cNvSpPr>
          <p:nvPr>
            <p:ph type="ftr" sz="quarter" idx="13"/>
          </p:nvPr>
        </p:nvSpPr>
        <p:spPr>
          <a:xfrm>
            <a:off x="1529999" y="125999"/>
            <a:ext cx="7128000" cy="144000"/>
          </a:xfrm>
        </p:spPr>
        <p:txBody>
          <a:bodyPr/>
          <a:lstStyle/>
          <a:p>
            <a:pPr>
              <a:defRPr/>
            </a:pPr>
            <a:r>
              <a:rPr lang="en-GB" dirty="0" smtClean="0"/>
              <a:t>&gt; WGCapD-8 &gt; Michael Bock •  CB Support to hyperspectral remote sensing &gt; 06.03.2019</a:t>
            </a:r>
            <a:endParaRPr lang="en-GB" dirty="0"/>
          </a:p>
        </p:txBody>
      </p:sp>
    </p:spTree>
    <p:extLst>
      <p:ext uri="{BB962C8B-B14F-4D97-AF65-F5344CB8AC3E}">
        <p14:creationId xmlns:p14="http://schemas.microsoft.com/office/powerpoint/2010/main" val="213286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9" name="Textplatzhalter 1"/>
          <p:cNvSpPr>
            <a:spLocks noGrp="1"/>
          </p:cNvSpPr>
          <p:nvPr>
            <p:ph type="body" idx="13" hasCustomPrompt="1"/>
          </p:nvPr>
        </p:nvSpPr>
        <p:spPr>
          <a:xfrm>
            <a:off x="467544" y="1591200"/>
            <a:ext cx="3960000" cy="333425"/>
          </a:xfrm>
        </p:spPr>
        <p:txBody>
          <a:bodyPr/>
          <a:lstStyle>
            <a:lvl1pPr marL="0" indent="0">
              <a:buFontTx/>
              <a:buNone/>
              <a:defRPr b="1"/>
            </a:lvl1pPr>
          </a:lstStyle>
          <a:p>
            <a:pPr lvl="0"/>
            <a:r>
              <a:rPr lang="en-GB" noProof="0" dirty="0" smtClean="0"/>
              <a:t>Click here to insert header line</a:t>
            </a:r>
          </a:p>
        </p:txBody>
      </p:sp>
      <p:sp>
        <p:nvSpPr>
          <p:cNvPr id="10" name="Textplatzhalter 1"/>
          <p:cNvSpPr>
            <a:spLocks noGrp="1"/>
          </p:cNvSpPr>
          <p:nvPr>
            <p:ph type="body" idx="14" hasCustomPrompt="1"/>
          </p:nvPr>
        </p:nvSpPr>
        <p:spPr>
          <a:xfrm>
            <a:off x="4698000" y="1591200"/>
            <a:ext cx="3960000" cy="333425"/>
          </a:xfrm>
        </p:spPr>
        <p:txBody>
          <a:bodyPr/>
          <a:lstStyle>
            <a:lvl1pPr marL="0" indent="0">
              <a:buFontTx/>
              <a:buNone/>
              <a:defRPr b="1"/>
            </a:lvl1pPr>
          </a:lstStyle>
          <a:p>
            <a:pPr lvl="0"/>
            <a:r>
              <a:rPr lang="en-GB" noProof="0" dirty="0" smtClean="0"/>
              <a:t>Click here to insert header line</a:t>
            </a:r>
          </a:p>
        </p:txBody>
      </p:sp>
      <p:sp>
        <p:nvSpPr>
          <p:cNvPr id="11" name="Textplatzhalter 10"/>
          <p:cNvSpPr>
            <a:spLocks noGrp="1"/>
          </p:cNvSpPr>
          <p:nvPr>
            <p:ph type="body" sz="quarter" idx="15" hasCustomPrompt="1"/>
          </p:nvPr>
        </p:nvSpPr>
        <p:spPr>
          <a:xfrm>
            <a:off x="486000" y="2142000"/>
            <a:ext cx="3960000" cy="37872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2" name="Textplatzhalter 10"/>
          <p:cNvSpPr>
            <a:spLocks noGrp="1"/>
          </p:cNvSpPr>
          <p:nvPr>
            <p:ph type="body" sz="quarter" idx="16" hasCustomPrompt="1"/>
          </p:nvPr>
        </p:nvSpPr>
        <p:spPr>
          <a:xfrm>
            <a:off x="4698000" y="2142000"/>
            <a:ext cx="3960000" cy="37872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Foliennummernplatzhalter 5"/>
          <p:cNvSpPr>
            <a:spLocks noGrp="1"/>
          </p:cNvSpPr>
          <p:nvPr>
            <p:ph type="sldNum" sz="quarter" idx="18"/>
          </p:nvPr>
        </p:nvSpPr>
        <p:spPr/>
        <p:txBody>
          <a:bodyPr/>
          <a:lstStyle/>
          <a:p>
            <a:pPr>
              <a:defRPr/>
            </a:pPr>
            <a:r>
              <a:rPr lang="en-GB" smtClean="0"/>
              <a:t>DLR.de  •  Chart </a:t>
            </a:r>
            <a:fld id="{18C7CB6D-895A-4F21-B0E7-2185F6FE5534}" type="slidenum">
              <a:rPr lang="en-GB" smtClean="0"/>
              <a:pPr>
                <a:defRPr/>
              </a:pPr>
              <a:t>‹Nr.›</a:t>
            </a:fld>
            <a:endParaRPr lang="en-GB" dirty="0"/>
          </a:p>
        </p:txBody>
      </p:sp>
      <p:sp>
        <p:nvSpPr>
          <p:cNvPr id="13" name="Fußzeilenplatzhalter 1"/>
          <p:cNvSpPr>
            <a:spLocks noGrp="1"/>
          </p:cNvSpPr>
          <p:nvPr>
            <p:ph type="ftr" sz="quarter" idx="19"/>
          </p:nvPr>
        </p:nvSpPr>
        <p:spPr>
          <a:xfrm>
            <a:off x="1529999" y="125999"/>
            <a:ext cx="7128000" cy="144000"/>
          </a:xfrm>
        </p:spPr>
        <p:txBody>
          <a:bodyPr/>
          <a:lstStyle/>
          <a:p>
            <a:pPr>
              <a:defRPr/>
            </a:pPr>
            <a:r>
              <a:rPr lang="en-GB" dirty="0" smtClean="0"/>
              <a:t>&gt; WGCapD-8 &gt; Michael Bock •  CB Support to hyperspectral remote sensing &gt; 06.03.2019</a:t>
            </a:r>
            <a:endParaRPr lang="en-GB" dirty="0"/>
          </a:p>
        </p:txBody>
      </p:sp>
    </p:spTree>
    <p:extLst>
      <p:ext uri="{BB962C8B-B14F-4D97-AF65-F5344CB8AC3E}">
        <p14:creationId xmlns:p14="http://schemas.microsoft.com/office/powerpoint/2010/main" val="80837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6" name="Foliennummernplatzhalter 5"/>
          <p:cNvSpPr>
            <a:spLocks noGrp="1"/>
          </p:cNvSpPr>
          <p:nvPr>
            <p:ph type="sldNum" sz="quarter" idx="11"/>
          </p:nvPr>
        </p:nvSpPr>
        <p:spPr/>
        <p:txBody>
          <a:bodyPr/>
          <a:lstStyle/>
          <a:p>
            <a:pPr>
              <a:defRPr/>
            </a:pPr>
            <a:r>
              <a:rPr lang="en-GB" smtClean="0"/>
              <a:t>DLR.de  •  Chart </a:t>
            </a:r>
            <a:fld id="{18C7CB6D-895A-4F21-B0E7-2185F6FE5534}" type="slidenum">
              <a:rPr lang="en-GB" smtClean="0"/>
              <a:pPr>
                <a:defRPr/>
              </a:pPr>
              <a:t>‹Nr.›</a:t>
            </a:fld>
            <a:endParaRPr lang="en-GB" dirty="0"/>
          </a:p>
        </p:txBody>
      </p:sp>
      <p:sp>
        <p:nvSpPr>
          <p:cNvPr id="7" name="Fußzeilenplatzhalter 1"/>
          <p:cNvSpPr>
            <a:spLocks noGrp="1"/>
          </p:cNvSpPr>
          <p:nvPr>
            <p:ph type="ftr" sz="quarter" idx="13"/>
          </p:nvPr>
        </p:nvSpPr>
        <p:spPr>
          <a:xfrm>
            <a:off x="1529999" y="125999"/>
            <a:ext cx="7128000" cy="144000"/>
          </a:xfrm>
        </p:spPr>
        <p:txBody>
          <a:bodyPr/>
          <a:lstStyle/>
          <a:p>
            <a:pPr>
              <a:defRPr/>
            </a:pPr>
            <a:r>
              <a:rPr lang="en-GB" dirty="0" smtClean="0"/>
              <a:t>&gt; WGCapD-8 &gt; Michael Bock •  CB Support to hyperspectral remote sensing &gt; 06.03.2019</a:t>
            </a:r>
            <a:endParaRPr lang="en-GB" dirty="0"/>
          </a:p>
        </p:txBody>
      </p:sp>
    </p:spTree>
    <p:extLst>
      <p:ext uri="{BB962C8B-B14F-4D97-AF65-F5344CB8AC3E}">
        <p14:creationId xmlns:p14="http://schemas.microsoft.com/office/powerpoint/2010/main" val="2842893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r>
              <a:rPr lang="en-GB" smtClean="0"/>
              <a:t>DLR.de  •  Chart </a:t>
            </a:r>
            <a:fld id="{18C7CB6D-895A-4F21-B0E7-2185F6FE5534}" type="slidenum">
              <a:rPr lang="en-GB" smtClean="0"/>
              <a:pPr>
                <a:defRPr/>
              </a:pPr>
              <a:t>‹Nr.›</a:t>
            </a:fld>
            <a:endParaRPr lang="en-GB" dirty="0"/>
          </a:p>
        </p:txBody>
      </p:sp>
      <p:sp>
        <p:nvSpPr>
          <p:cNvPr id="4" name="Fußzeilenplatzhalter 1"/>
          <p:cNvSpPr>
            <a:spLocks noGrp="1"/>
          </p:cNvSpPr>
          <p:nvPr>
            <p:ph type="ftr" sz="quarter" idx="13"/>
          </p:nvPr>
        </p:nvSpPr>
        <p:spPr>
          <a:xfrm>
            <a:off x="1529999" y="125999"/>
            <a:ext cx="7128000" cy="144000"/>
          </a:xfrm>
        </p:spPr>
        <p:txBody>
          <a:bodyPr/>
          <a:lstStyle/>
          <a:p>
            <a:pPr>
              <a:defRPr/>
            </a:pPr>
            <a:r>
              <a:rPr lang="en-GB" dirty="0" smtClean="0"/>
              <a:t>&gt; WGCapD-8 &gt; Michael Bock •  CB Support to hyperspectral remote sensing &gt; 06.03.2019</a:t>
            </a:r>
            <a:endParaRPr lang="en-GB" dirty="0"/>
          </a:p>
        </p:txBody>
      </p:sp>
    </p:spTree>
    <p:extLst>
      <p:ext uri="{BB962C8B-B14F-4D97-AF65-F5344CB8AC3E}">
        <p14:creationId xmlns:p14="http://schemas.microsoft.com/office/powerpoint/2010/main" val="1511147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eer ohne Hintergrun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r>
              <a:rPr lang="en-GB" smtClean="0"/>
              <a:t>DLR.de  •  Chart </a:t>
            </a:r>
            <a:fld id="{18C7CB6D-895A-4F21-B0E7-2185F6FE5534}" type="slidenum">
              <a:rPr lang="en-GB" smtClean="0"/>
              <a:pPr>
                <a:defRPr/>
              </a:pPr>
              <a:t>‹Nr.›</a:t>
            </a:fld>
            <a:endParaRPr lang="en-GB" dirty="0"/>
          </a:p>
        </p:txBody>
      </p:sp>
      <p:sp>
        <p:nvSpPr>
          <p:cNvPr id="4" name="Fußzeilenplatzhalter 1"/>
          <p:cNvSpPr>
            <a:spLocks noGrp="1"/>
          </p:cNvSpPr>
          <p:nvPr>
            <p:ph type="ftr" sz="quarter" idx="13"/>
          </p:nvPr>
        </p:nvSpPr>
        <p:spPr>
          <a:xfrm>
            <a:off x="1529999" y="125999"/>
            <a:ext cx="7128000" cy="144000"/>
          </a:xfrm>
        </p:spPr>
        <p:txBody>
          <a:bodyPr/>
          <a:lstStyle/>
          <a:p>
            <a:pPr>
              <a:defRPr/>
            </a:pPr>
            <a:r>
              <a:rPr lang="en-GB" dirty="0" smtClean="0"/>
              <a:t>&gt; WGCapD-8 &gt; Michael Bock •  CB Support to hyperspectral remote sensing &gt; 06.03.2019</a:t>
            </a:r>
            <a:endParaRPr lang="en-GB" dirty="0"/>
          </a:p>
        </p:txBody>
      </p:sp>
    </p:spTree>
    <p:extLst>
      <p:ext uri="{BB962C8B-B14F-4D97-AF65-F5344CB8AC3E}">
        <p14:creationId xmlns:p14="http://schemas.microsoft.com/office/powerpoint/2010/main" val="4032736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U_Geomatik_Titel">
    <p:spTree>
      <p:nvGrpSpPr>
        <p:cNvPr id="1" name=""/>
        <p:cNvGrpSpPr/>
        <p:nvPr/>
      </p:nvGrpSpPr>
      <p:grpSpPr>
        <a:xfrm>
          <a:off x="0" y="0"/>
          <a:ext cx="0" cy="0"/>
          <a:chOff x="0" y="0"/>
          <a:chExt cx="0" cy="0"/>
        </a:xfrm>
      </p:grpSpPr>
      <p:sp>
        <p:nvSpPr>
          <p:cNvPr id="2" name="Foliennummernplatzhalter 4"/>
          <p:cNvSpPr>
            <a:spLocks noGrp="1"/>
          </p:cNvSpPr>
          <p:nvPr>
            <p:ph type="sldNum" sz="quarter" idx="14"/>
          </p:nvPr>
        </p:nvSpPr>
        <p:spPr>
          <a:xfrm>
            <a:off x="486000" y="125999"/>
            <a:ext cx="1044000" cy="144000"/>
          </a:xfrm>
        </p:spPr>
        <p:txBody>
          <a:bodyPr/>
          <a:lstStyle/>
          <a:p>
            <a:pPr>
              <a:defRPr/>
            </a:pPr>
            <a:r>
              <a:rPr lang="en-GB" dirty="0" smtClean="0"/>
              <a:t>DLR.de  •  Chart </a:t>
            </a:r>
            <a:fld id="{18C7CB6D-895A-4F21-B0E7-2185F6FE5534}" type="slidenum">
              <a:rPr lang="en-GB" smtClean="0"/>
              <a:pPr>
                <a:defRPr/>
              </a:pPr>
              <a:t>‹Nr.›</a:t>
            </a:fld>
            <a:endParaRPr lang="en-GB" dirty="0"/>
          </a:p>
        </p:txBody>
      </p:sp>
      <p:sp>
        <p:nvSpPr>
          <p:cNvPr id="3"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spTree>
    <p:extLst>
      <p:ext uri="{BB962C8B-B14F-4D97-AF65-F5344CB8AC3E}">
        <p14:creationId xmlns:p14="http://schemas.microsoft.com/office/powerpoint/2010/main" val="40407219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Rectangle 22"/>
          <p:cNvSpPr>
            <a:spLocks noChangeArrowheads="1"/>
          </p:cNvSpPr>
          <p:nvPr userDrawn="1"/>
        </p:nvSpPr>
        <p:spPr bwMode="auto">
          <a:xfrm>
            <a:off x="0" y="1"/>
            <a:ext cx="9144000" cy="746125"/>
          </a:xfrm>
          <a:prstGeom prst="rect">
            <a:avLst/>
          </a:prstGeom>
          <a:gradFill rotWithShape="1">
            <a:gsLst>
              <a:gs pos="0">
                <a:srgbClr val="0070BE"/>
              </a:gs>
              <a:gs pos="100000">
                <a:srgbClr val="004A82"/>
              </a:gs>
            </a:gsLst>
            <a:lin ang="0" scaled="1"/>
          </a:gradFill>
          <a:ln>
            <a:noFill/>
          </a:ln>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defRPr/>
            </a:pPr>
            <a:endParaRPr lang="es-ES" altLang="en-US" smtClean="0">
              <a:solidFill>
                <a:srgbClr val="000000"/>
              </a:solidFill>
            </a:endParaRPr>
          </a:p>
        </p:txBody>
      </p:sp>
      <p:sp>
        <p:nvSpPr>
          <p:cNvPr id="5" name="Rectangle 21"/>
          <p:cNvSpPr>
            <a:spLocks noChangeArrowheads="1"/>
          </p:cNvSpPr>
          <p:nvPr userDrawn="1"/>
        </p:nvSpPr>
        <p:spPr bwMode="auto">
          <a:xfrm>
            <a:off x="0" y="709613"/>
            <a:ext cx="9144000" cy="42862"/>
          </a:xfrm>
          <a:prstGeom prst="rect">
            <a:avLst/>
          </a:prstGeom>
          <a:gradFill rotWithShape="1">
            <a:gsLst>
              <a:gs pos="0">
                <a:srgbClr val="0065B0"/>
              </a:gs>
              <a:gs pos="50000">
                <a:srgbClr val="97D2FF"/>
              </a:gs>
              <a:gs pos="100000">
                <a:srgbClr val="0065B0"/>
              </a:gs>
            </a:gsLst>
            <a:lin ang="5400000" scaled="1"/>
          </a:gradFill>
          <a:ln>
            <a:noFill/>
          </a:ln>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defRPr/>
            </a:pPr>
            <a:endParaRPr lang="es-ES" altLang="en-US" smtClean="0">
              <a:solidFill>
                <a:srgbClr val="000000"/>
              </a:solidFill>
            </a:endParaRPr>
          </a:p>
        </p:txBody>
      </p:sp>
      <p:sp>
        <p:nvSpPr>
          <p:cNvPr id="6" name="Line 39"/>
          <p:cNvSpPr>
            <a:spLocks noChangeShapeType="1"/>
          </p:cNvSpPr>
          <p:nvPr userDrawn="1"/>
        </p:nvSpPr>
        <p:spPr bwMode="auto">
          <a:xfrm>
            <a:off x="949874" y="6551613"/>
            <a:ext cx="6932026" cy="0"/>
          </a:xfrm>
          <a:prstGeom prst="line">
            <a:avLst/>
          </a:prstGeom>
          <a:noFill/>
          <a:ln w="38100">
            <a:solidFill>
              <a:srgbClr val="0069B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de-DE" sz="2000" u="sng">
              <a:solidFill>
                <a:srgbClr val="000000"/>
              </a:solidFill>
              <a:latin typeface="Times New Roman" pitchFamily="18" charset="0"/>
            </a:endParaRPr>
          </a:p>
        </p:txBody>
      </p:sp>
      <p:pic>
        <p:nvPicPr>
          <p:cNvPr id="7" name="Picture 26" descr="HG_LOGO_Pos_CMYK_e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28485" y="6397626"/>
            <a:ext cx="89710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GFZ-LogoNeu_eng_4c"/>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7952" y="6326189"/>
            <a:ext cx="567286"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40677" y="55528"/>
            <a:ext cx="8159262" cy="658785"/>
          </a:xfrm>
        </p:spPr>
        <p:txBody>
          <a:bodyPr>
            <a:normAutofit/>
          </a:bodyPr>
          <a:lstStyle>
            <a:lvl1pPr>
              <a:defRPr lang="de-DE" sz="2400" b="0" cap="none" spc="0" dirty="0">
                <a:ln>
                  <a:noFill/>
                </a:ln>
                <a:solidFill>
                  <a:schemeClr val="bg1"/>
                </a:solidFill>
                <a:effectLst/>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40677" y="890546"/>
            <a:ext cx="8159262" cy="5038784"/>
          </a:xfrm>
        </p:spPr>
        <p:txBody>
          <a:bodyPr>
            <a:normAutofit/>
          </a:bodyPr>
          <a:lstStyle>
            <a:lvl2pPr>
              <a:defRPr sz="2000"/>
            </a:lvl2pPr>
            <a:lvl3pPr>
              <a:defRPr sz="1800"/>
            </a:lvl3pPr>
            <a:lvl4pPr>
              <a:defRPr sz="16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53559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und Inhalt 2-spalti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143000" y="938214"/>
            <a:ext cx="7342188" cy="430887"/>
          </a:xfrm>
          <a:prstGeom prst="rect">
            <a:avLst/>
          </a:prstGeom>
          <a:noFill/>
          <a:ln>
            <a:noFill/>
          </a:ln>
          <a:effectLst/>
          <a:extLst/>
        </p:spPr>
        <p:txBody>
          <a:bodyPr lIns="0" tIns="0" rIns="0" bIns="0" anchor="t"/>
          <a:lstStyle/>
          <a:p>
            <a:pPr lvl="0"/>
            <a:r>
              <a:rPr lang="de-DE" noProof="0" dirty="0" smtClean="0"/>
              <a:t>Click to edit Master title style</a:t>
            </a:r>
            <a:endParaRPr lang="de-DE" dirty="0" smtClean="0"/>
          </a:p>
        </p:txBody>
      </p:sp>
      <p:sp>
        <p:nvSpPr>
          <p:cNvPr id="8" name="Rectangle 3"/>
          <p:cNvSpPr>
            <a:spLocks noGrp="1" noChangeArrowheads="1"/>
          </p:cNvSpPr>
          <p:nvPr>
            <p:ph idx="1"/>
          </p:nvPr>
        </p:nvSpPr>
        <p:spPr bwMode="auto">
          <a:xfrm>
            <a:off x="1143001" y="1884363"/>
            <a:ext cx="3769200" cy="3992562"/>
          </a:xfrm>
          <a:prstGeom prst="rect">
            <a:avLst/>
          </a:prstGeom>
          <a:noFill/>
          <a:ln>
            <a:noFill/>
          </a:ln>
          <a:effectLst/>
          <a:extLst/>
        </p:spPr>
        <p:txBody>
          <a:bodyPr lIns="0" tIns="0" rIns="0" bIns="0"/>
          <a:lstStyle/>
          <a:p>
            <a:pPr lvl="0"/>
            <a:r>
              <a:rPr lang="de-DE" noProof="0" dirty="0" smtClean="0"/>
              <a:t>Click to edit Master text styles</a:t>
            </a:r>
          </a:p>
          <a:p>
            <a:pPr lvl="1"/>
            <a:r>
              <a:rPr lang="de-DE" noProof="0" dirty="0" smtClean="0"/>
              <a:t>Second level</a:t>
            </a:r>
          </a:p>
          <a:p>
            <a:pPr lvl="2"/>
            <a:r>
              <a:rPr lang="de-DE" noProof="0" dirty="0" smtClean="0"/>
              <a:t>Third level</a:t>
            </a:r>
          </a:p>
          <a:p>
            <a:pPr lvl="3"/>
            <a:r>
              <a:rPr lang="de-DE" noProof="0" dirty="0" smtClean="0"/>
              <a:t>Fourth level</a:t>
            </a:r>
          </a:p>
          <a:p>
            <a:pPr lvl="4"/>
            <a:r>
              <a:rPr lang="de-DE" noProof="0" dirty="0" smtClean="0"/>
              <a:t>Fifth level</a:t>
            </a:r>
            <a:endParaRPr lang="en-GB" noProof="0" dirty="0"/>
          </a:p>
        </p:txBody>
      </p:sp>
      <p:sp>
        <p:nvSpPr>
          <p:cNvPr id="6" name="Rectangle 3"/>
          <p:cNvSpPr>
            <a:spLocks noGrp="1" noChangeArrowheads="1"/>
          </p:cNvSpPr>
          <p:nvPr>
            <p:ph idx="10"/>
          </p:nvPr>
        </p:nvSpPr>
        <p:spPr bwMode="auto">
          <a:xfrm>
            <a:off x="5065200" y="1882800"/>
            <a:ext cx="3769200" cy="3992562"/>
          </a:xfrm>
          <a:prstGeom prst="rect">
            <a:avLst/>
          </a:prstGeom>
          <a:noFill/>
          <a:ln>
            <a:noFill/>
          </a:ln>
          <a:effectLst/>
          <a:extLst/>
        </p:spPr>
        <p:txBody>
          <a:bodyPr lIns="0" tIns="0" rIns="0" bIns="0"/>
          <a:lstStyle/>
          <a:p>
            <a:pPr lvl="0"/>
            <a:r>
              <a:rPr lang="de-DE" noProof="0" dirty="0" smtClean="0"/>
              <a:t>Click to edit Master text styles</a:t>
            </a:r>
          </a:p>
          <a:p>
            <a:pPr lvl="1"/>
            <a:r>
              <a:rPr lang="de-DE" noProof="0" dirty="0" smtClean="0"/>
              <a:t>Second level</a:t>
            </a:r>
          </a:p>
          <a:p>
            <a:pPr lvl="2"/>
            <a:r>
              <a:rPr lang="de-DE" noProof="0" dirty="0" smtClean="0"/>
              <a:t>Third level</a:t>
            </a:r>
          </a:p>
          <a:p>
            <a:pPr lvl="3"/>
            <a:r>
              <a:rPr lang="de-DE" noProof="0" dirty="0" smtClean="0"/>
              <a:t>Fourth level</a:t>
            </a:r>
          </a:p>
          <a:p>
            <a:pPr lvl="4"/>
            <a:r>
              <a:rPr lang="de-DE" noProof="0" dirty="0" smtClean="0"/>
              <a:t>Fifth level</a:t>
            </a:r>
            <a:endParaRPr lang="en-GB" noProof="0" dirty="0"/>
          </a:p>
        </p:txBody>
      </p:sp>
      <p:sp>
        <p:nvSpPr>
          <p:cNvPr id="5" name="Rectangle 51"/>
          <p:cNvSpPr>
            <a:spLocks noGrp="1" noChangeArrowheads="1"/>
          </p:cNvSpPr>
          <p:nvPr>
            <p:ph type="sldNum" sz="quarter" idx="11"/>
          </p:nvPr>
        </p:nvSpPr>
        <p:spPr>
          <a:xfrm>
            <a:off x="1143367" y="122239"/>
            <a:ext cx="1229852" cy="122237"/>
          </a:xfrm>
          <a:prstGeom prst="rect">
            <a:avLst/>
          </a:prstGeom>
        </p:spPr>
        <p:txBody>
          <a:bodyPr vert="horz" wrap="square" lIns="0" tIns="0" rIns="0" bIns="0" numCol="1" anchor="t" anchorCtr="0" compatLnSpc="1">
            <a:prstTxWarp prst="textNoShape">
              <a:avLst/>
            </a:prstTxWarp>
          </a:bodyPr>
          <a:lstStyle>
            <a:lvl1pPr eaLnBrk="1" hangingPunct="1">
              <a:defRPr sz="800">
                <a:solidFill>
                  <a:srgbClr val="686868"/>
                </a:solidFill>
                <a:latin typeface="Arial" charset="0"/>
              </a:defRPr>
            </a:lvl1pPr>
          </a:lstStyle>
          <a:p>
            <a:pPr fontAlgn="base">
              <a:spcBef>
                <a:spcPct val="0"/>
              </a:spcBef>
              <a:spcAft>
                <a:spcPct val="0"/>
              </a:spcAft>
            </a:pPr>
            <a:r>
              <a:rPr lang="en-GB" altLang="en-US" u="sng"/>
              <a:t>www.DLR.de  •  Chart </a:t>
            </a:r>
            <a:fld id="{73C58287-1207-49CD-93E9-C446CED02233}" type="slidenum">
              <a:rPr lang="en-GB" altLang="en-US" u="sng"/>
              <a:pPr fontAlgn="base">
                <a:spcBef>
                  <a:spcPct val="0"/>
                </a:spcBef>
                <a:spcAft>
                  <a:spcPct val="0"/>
                </a:spcAft>
              </a:pPr>
              <a:t>‹Nr.›</a:t>
            </a:fld>
            <a:endParaRPr lang="en-GB" altLang="en-US" u="sng"/>
          </a:p>
        </p:txBody>
      </p:sp>
      <p:sp>
        <p:nvSpPr>
          <p:cNvPr id="9" name="Rectangle 52"/>
          <p:cNvSpPr>
            <a:spLocks noGrp="1" noChangeArrowheads="1"/>
          </p:cNvSpPr>
          <p:nvPr>
            <p:ph type="ftr" sz="quarter" idx="12"/>
          </p:nvPr>
        </p:nvSpPr>
        <p:spPr bwMode="auto">
          <a:xfrm>
            <a:off x="2374685" y="122239"/>
            <a:ext cx="5398742" cy="122237"/>
          </a:xfrm>
          <a:prstGeom prst="rect">
            <a:avLst/>
          </a:prstGeom>
          <a:extLst/>
        </p:spPr>
        <p:txBody>
          <a:bodyPr vert="horz" wrap="square" lIns="0" tIns="0" rIns="0" bIns="0" numCol="1" anchor="t" anchorCtr="0" compatLnSpc="1">
            <a:prstTxWarp prst="textNoShape">
              <a:avLst/>
            </a:prstTxWarp>
          </a:bodyPr>
          <a:lstStyle>
            <a:lvl1pPr eaLnBrk="1" hangingPunct="1">
              <a:defRPr sz="800" noProof="1">
                <a:solidFill>
                  <a:srgbClr val="686868"/>
                </a:solidFill>
                <a:latin typeface="Arial" pitchFamily="34" charset="0"/>
                <a:ea typeface="MS PGothic" pitchFamily="34" charset="-128"/>
                <a:cs typeface="+mn-cs"/>
              </a:defRPr>
            </a:lvl1pPr>
          </a:lstStyle>
          <a:p>
            <a:pPr fontAlgn="base">
              <a:spcBef>
                <a:spcPct val="0"/>
              </a:spcBef>
              <a:spcAft>
                <a:spcPct val="0"/>
              </a:spcAft>
              <a:defRPr/>
            </a:pPr>
            <a:r>
              <a:rPr lang="de-DE" u="sng"/>
              <a:t>&gt; Lecture &gt; Author  •  Document &gt; Date</a:t>
            </a:r>
          </a:p>
        </p:txBody>
      </p:sp>
    </p:spTree>
    <p:extLst>
      <p:ext uri="{BB962C8B-B14F-4D97-AF65-F5344CB8AC3E}">
        <p14:creationId xmlns:p14="http://schemas.microsoft.com/office/powerpoint/2010/main" val="25825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6739999" cy="434975"/>
          </a:xfrm>
        </p:spPr>
        <p:txBody>
          <a:bodyPr/>
          <a:lstStyle/>
          <a:p>
            <a:r>
              <a:rPr lang="de-DE"/>
              <a:t>Click to edit Master title style</a:t>
            </a:r>
            <a:endParaRPr lang="en-US"/>
          </a:p>
        </p:txBody>
      </p:sp>
    </p:spTree>
    <p:extLst>
      <p:ext uri="{BB962C8B-B14F-4D97-AF65-F5344CB8AC3E}">
        <p14:creationId xmlns:p14="http://schemas.microsoft.com/office/powerpoint/2010/main" val="241132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8289" y="100014"/>
            <a:ext cx="8728075"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1939" y="1362076"/>
            <a:ext cx="4276725" cy="5057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1064" y="1362075"/>
            <a:ext cx="4276725"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1064" y="3967164"/>
            <a:ext cx="4276725" cy="2452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102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0" name="Picture 2" descr="\\psf\Host\Users\cd\Desktop\Startbild_4zu3-E.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5"/>
          <p:cNvSpPr>
            <a:spLocks noGrp="1" noChangeArrowheads="1"/>
          </p:cNvSpPr>
          <p:nvPr>
            <p:ph type="ctrTitle" sz="quarter" hasCustomPrompt="1"/>
          </p:nvPr>
        </p:nvSpPr>
        <p:spPr>
          <a:xfrm>
            <a:off x="878400" y="1573200"/>
            <a:ext cx="7779600" cy="741362"/>
          </a:xfrm>
          <a:prstGeom prst="rect">
            <a:avLst/>
          </a:prstGeom>
        </p:spPr>
        <p:txBody>
          <a:bodyPr lIns="0" tIns="0" rIns="0" bIns="0" anchor="t"/>
          <a:lstStyle>
            <a:lvl1pPr>
              <a:tabLst>
                <a:tab pos="2038350" algn="l"/>
              </a:tabLst>
              <a:defRPr b="1"/>
            </a:lvl1pPr>
          </a:lstStyle>
          <a:p>
            <a:pPr lvl="0"/>
            <a:r>
              <a:rPr lang="en-GB" noProof="0" dirty="0" smtClean="0"/>
              <a:t>Click here to insert lecture title</a:t>
            </a:r>
          </a:p>
        </p:txBody>
      </p:sp>
      <p:sp>
        <p:nvSpPr>
          <p:cNvPr id="8" name="Untertitel 2"/>
          <p:cNvSpPr>
            <a:spLocks noGrp="1"/>
          </p:cNvSpPr>
          <p:nvPr>
            <p:ph type="subTitle" idx="1" hasCustomPrompt="1"/>
          </p:nvPr>
        </p:nvSpPr>
        <p:spPr>
          <a:xfrm>
            <a:off x="878400" y="2429999"/>
            <a:ext cx="7779600" cy="1152000"/>
          </a:xfrm>
        </p:spPr>
        <p:txBody>
          <a:bodyPr/>
          <a:lstStyle>
            <a:lvl1pPr marL="0" marR="0" indent="0" algn="l" defTabSz="914400" rtl="0" eaLnBrk="1" fontAlgn="auto" latinLnBrk="0" hangingPunct="1">
              <a:lnSpc>
                <a:spcPct val="100000"/>
              </a:lnSpc>
              <a:spcBef>
                <a:spcPts val="300"/>
              </a:spcBef>
              <a:spcAft>
                <a:spcPts val="300"/>
              </a:spcAft>
              <a:buClrTx/>
              <a:buSzTx/>
              <a:buFontTx/>
              <a:buNone/>
              <a:tabLst/>
              <a:defRPr sz="2400">
                <a:solidFill>
                  <a:srgbClr val="686868"/>
                </a:solidFill>
              </a:defRPr>
            </a:lvl1pPr>
          </a:lstStyle>
          <a:p>
            <a:pPr lvl="0"/>
            <a:r>
              <a:rPr lang="en-GB" noProof="0" dirty="0" smtClean="0"/>
              <a:t>Click here to insert lecture subtitle</a:t>
            </a:r>
          </a:p>
        </p:txBody>
      </p:sp>
      <p:sp>
        <p:nvSpPr>
          <p:cNvPr id="3" name="Foliennummernplatzhalter 2"/>
          <p:cNvSpPr>
            <a:spLocks noGrp="1"/>
          </p:cNvSpPr>
          <p:nvPr>
            <p:ph type="sldNum" sz="quarter" idx="11"/>
          </p:nvPr>
        </p:nvSpPr>
        <p:spPr/>
        <p:txBody>
          <a:bodyPr/>
          <a:lstStyle/>
          <a:p>
            <a:pPr>
              <a:defRPr/>
            </a:pPr>
            <a:r>
              <a:rPr lang="en-GB" dirty="0" smtClean="0"/>
              <a:t>DLR.de  •  Chart </a:t>
            </a:r>
            <a:fld id="{18C7CB6D-895A-4F21-B0E7-2185F6FE5534}" type="slidenum">
              <a:rPr lang="en-GB" smtClean="0"/>
              <a:pPr>
                <a:defRPr/>
              </a:pPr>
              <a:t>‹Nr.›</a:t>
            </a:fld>
            <a:endParaRPr lang="en-GB" dirty="0"/>
          </a:p>
        </p:txBody>
      </p:sp>
      <p:pic>
        <p:nvPicPr>
          <p:cNvPr id="11" name="Grafik 10" descr="dlr_signet.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44475" y="5857875"/>
            <a:ext cx="8572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ußzeilenplatzhalter 1"/>
          <p:cNvSpPr>
            <a:spLocks noGrp="1"/>
          </p:cNvSpPr>
          <p:nvPr>
            <p:ph type="ftr" sz="quarter" idx="13"/>
          </p:nvPr>
        </p:nvSpPr>
        <p:spPr>
          <a:xfrm>
            <a:off x="1529999" y="125999"/>
            <a:ext cx="7128000" cy="144000"/>
          </a:xfrm>
        </p:spPr>
        <p:txBody>
          <a:bodyPr/>
          <a:lstStyle/>
          <a:p>
            <a:pPr>
              <a:defRPr/>
            </a:pPr>
            <a:r>
              <a:rPr lang="en-GB" dirty="0" smtClean="0"/>
              <a:t>&gt; WGCapD-8 &gt; Michael Bock •  CB Support to hyperspectral remote sensing &gt; 06.03.2019</a:t>
            </a:r>
            <a:endParaRPr lang="en-GB" dirty="0"/>
          </a:p>
        </p:txBody>
      </p:sp>
    </p:spTree>
    <p:extLst>
      <p:ext uri="{BB962C8B-B14F-4D97-AF65-F5344CB8AC3E}">
        <p14:creationId xmlns:p14="http://schemas.microsoft.com/office/powerpoint/2010/main" val="29297638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Textplatzhalter 8"/>
          <p:cNvSpPr>
            <a:spLocks noGrp="1"/>
          </p:cNvSpPr>
          <p:nvPr>
            <p:ph type="body" sz="quarter" idx="12" hasCustomPrompt="1"/>
          </p:nvPr>
        </p:nvSpPr>
        <p:spPr>
          <a:xfrm>
            <a:off x="486000" y="1591199"/>
            <a:ext cx="8172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itel 12"/>
          <p:cNvSpPr>
            <a:spLocks noGrp="1"/>
          </p:cNvSpPr>
          <p:nvPr>
            <p:ph type="title" hasCustomPrompt="1"/>
          </p:nvPr>
        </p:nvSpPr>
        <p:spPr/>
        <p:txBody>
          <a:bodyPr/>
          <a:lstStyle/>
          <a:p>
            <a:r>
              <a:rPr lang="en-GB" noProof="0" dirty="0" smtClean="0"/>
              <a:t>Click here to insert chart title</a:t>
            </a:r>
            <a:endParaRPr lang="en-GB" noProof="0" dirty="0"/>
          </a:p>
        </p:txBody>
      </p:sp>
      <p:sp>
        <p:nvSpPr>
          <p:cNvPr id="2" name="Fußzeilenplatzhalter 1"/>
          <p:cNvSpPr>
            <a:spLocks noGrp="1"/>
          </p:cNvSpPr>
          <p:nvPr>
            <p:ph type="ftr" sz="quarter" idx="13"/>
          </p:nvPr>
        </p:nvSpPr>
        <p:spPr/>
        <p:txBody>
          <a:bodyPr/>
          <a:lstStyle/>
          <a:p>
            <a:pPr>
              <a:defRPr/>
            </a:pPr>
            <a:r>
              <a:rPr lang="en-GB" dirty="0" smtClean="0"/>
              <a:t>&gt; WGCapD-8 &gt; Michael Bock •  CB Support to hyperspectral remote sensing &gt; 06.03.2019</a:t>
            </a:r>
            <a:endParaRPr lang="en-GB" dirty="0"/>
          </a:p>
        </p:txBody>
      </p:sp>
      <p:sp>
        <p:nvSpPr>
          <p:cNvPr id="3" name="Foliennummernplatzhalter 2"/>
          <p:cNvSpPr>
            <a:spLocks noGrp="1"/>
          </p:cNvSpPr>
          <p:nvPr>
            <p:ph type="sldNum" sz="quarter" idx="14"/>
          </p:nvPr>
        </p:nvSpPr>
        <p:spPr/>
        <p:txBody>
          <a:bodyPr/>
          <a:lstStyle/>
          <a:p>
            <a:pPr>
              <a:defRPr/>
            </a:pPr>
            <a:r>
              <a:rPr lang="en-GB" smtClean="0"/>
              <a:t>DLR.de  •  Chart </a:t>
            </a:r>
            <a:fld id="{18C7CB6D-895A-4F21-B0E7-2185F6FE5534}" type="slidenum">
              <a:rPr lang="en-GB" smtClean="0"/>
              <a:pPr>
                <a:defRPr/>
              </a:pPr>
              <a:t>‹Nr.›</a:t>
            </a:fld>
            <a:endParaRPr lang="en-GB" dirty="0"/>
          </a:p>
        </p:txBody>
      </p:sp>
    </p:spTree>
    <p:extLst>
      <p:ext uri="{BB962C8B-B14F-4D97-AF65-F5344CB8AC3E}">
        <p14:creationId xmlns:p14="http://schemas.microsoft.com/office/powerpoint/2010/main" val="332962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10" name="Textplatzhalter 9"/>
          <p:cNvSpPr>
            <a:spLocks noGrp="1"/>
          </p:cNvSpPr>
          <p:nvPr>
            <p:ph type="body" sz="quarter" idx="12" hasCustomPrompt="1"/>
          </p:nvPr>
        </p:nvSpPr>
        <p:spPr>
          <a:xfrm>
            <a:off x="486000" y="1591200"/>
            <a:ext cx="4086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Bildplatzhalter 5"/>
          <p:cNvSpPr>
            <a:spLocks noGrp="1"/>
          </p:cNvSpPr>
          <p:nvPr>
            <p:ph type="pic" sz="quarter" idx="13" hasCustomPrompt="1"/>
          </p:nvPr>
        </p:nvSpPr>
        <p:spPr>
          <a:xfrm>
            <a:off x="4698000" y="1591200"/>
            <a:ext cx="3960812" cy="4338000"/>
          </a:xfrm>
        </p:spPr>
        <p:txBody>
          <a:bodyPr/>
          <a:lstStyle>
            <a:lvl1pPr marL="0" indent="0">
              <a:buNone/>
              <a:defRPr baseline="0"/>
            </a:lvl1pPr>
          </a:lstStyle>
          <a:p>
            <a:r>
              <a:rPr lang="en-GB" noProof="0" dirty="0" smtClean="0"/>
              <a:t>Click onto symbol to insert picture</a:t>
            </a:r>
            <a:endParaRPr lang="en-GB" noProof="0" dirty="0"/>
          </a:p>
        </p:txBody>
      </p:sp>
      <p:sp>
        <p:nvSpPr>
          <p:cNvPr id="7" name="Foliennummernplatzhalter 6"/>
          <p:cNvSpPr>
            <a:spLocks noGrp="1"/>
          </p:cNvSpPr>
          <p:nvPr>
            <p:ph type="sldNum" sz="quarter" idx="15"/>
          </p:nvPr>
        </p:nvSpPr>
        <p:spPr/>
        <p:txBody>
          <a:bodyPr/>
          <a:lstStyle/>
          <a:p>
            <a:pPr>
              <a:defRPr/>
            </a:pPr>
            <a:r>
              <a:rPr lang="en-GB" smtClean="0"/>
              <a:t>DLR.de  •  Chart </a:t>
            </a:r>
            <a:fld id="{18C7CB6D-895A-4F21-B0E7-2185F6FE5534}" type="slidenum">
              <a:rPr lang="en-GB" smtClean="0"/>
              <a:pPr>
                <a:defRPr/>
              </a:pPr>
              <a:t>‹Nr.›</a:t>
            </a:fld>
            <a:endParaRPr lang="en-GB" dirty="0"/>
          </a:p>
        </p:txBody>
      </p:sp>
      <p:sp>
        <p:nvSpPr>
          <p:cNvPr id="8" name="Fußzeilenplatzhalter 1"/>
          <p:cNvSpPr>
            <a:spLocks noGrp="1"/>
          </p:cNvSpPr>
          <p:nvPr>
            <p:ph type="ftr" sz="quarter" idx="16"/>
          </p:nvPr>
        </p:nvSpPr>
        <p:spPr>
          <a:xfrm>
            <a:off x="1529999" y="125999"/>
            <a:ext cx="7128000" cy="144000"/>
          </a:xfrm>
        </p:spPr>
        <p:txBody>
          <a:bodyPr/>
          <a:lstStyle/>
          <a:p>
            <a:pPr>
              <a:defRPr/>
            </a:pPr>
            <a:r>
              <a:rPr lang="en-GB" dirty="0" smtClean="0"/>
              <a:t>&gt; WGCapD-8 &gt; Michael Bock •  CB Support to hyperspectral remote sensing &gt; 06.03.2019</a:t>
            </a:r>
            <a:endParaRPr lang="en-GB" dirty="0"/>
          </a:p>
        </p:txBody>
      </p:sp>
    </p:spTree>
    <p:extLst>
      <p:ext uri="{BB962C8B-B14F-4D97-AF65-F5344CB8AC3E}">
        <p14:creationId xmlns:p14="http://schemas.microsoft.com/office/powerpoint/2010/main" val="123087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 Inhalt link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10" name="Textplatzhalter 9"/>
          <p:cNvSpPr>
            <a:spLocks noGrp="1"/>
          </p:cNvSpPr>
          <p:nvPr>
            <p:ph type="body" sz="quarter" idx="12" hasCustomPrompt="1"/>
          </p:nvPr>
        </p:nvSpPr>
        <p:spPr>
          <a:xfrm>
            <a:off x="486000" y="1591200"/>
            <a:ext cx="4086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Foliennummernplatzhalter 6"/>
          <p:cNvSpPr>
            <a:spLocks noGrp="1"/>
          </p:cNvSpPr>
          <p:nvPr>
            <p:ph type="sldNum" sz="quarter" idx="15"/>
          </p:nvPr>
        </p:nvSpPr>
        <p:spPr/>
        <p:txBody>
          <a:bodyPr/>
          <a:lstStyle/>
          <a:p>
            <a:pPr>
              <a:defRPr/>
            </a:pPr>
            <a:r>
              <a:rPr lang="en-GB" smtClean="0"/>
              <a:t>DLR.de  •  Chart </a:t>
            </a:r>
            <a:fld id="{18C7CB6D-895A-4F21-B0E7-2185F6FE5534}" type="slidenum">
              <a:rPr lang="en-GB" smtClean="0"/>
              <a:pPr>
                <a:defRPr/>
              </a:pPr>
              <a:t>‹Nr.›</a:t>
            </a:fld>
            <a:endParaRPr lang="en-GB" dirty="0"/>
          </a:p>
        </p:txBody>
      </p:sp>
      <p:sp>
        <p:nvSpPr>
          <p:cNvPr id="6" name="Fußzeilenplatzhalter 1"/>
          <p:cNvSpPr>
            <a:spLocks noGrp="1"/>
          </p:cNvSpPr>
          <p:nvPr>
            <p:ph type="ftr" sz="quarter" idx="13"/>
          </p:nvPr>
        </p:nvSpPr>
        <p:spPr>
          <a:xfrm>
            <a:off x="1529999" y="125999"/>
            <a:ext cx="7128000" cy="144000"/>
          </a:xfrm>
        </p:spPr>
        <p:txBody>
          <a:bodyPr/>
          <a:lstStyle/>
          <a:p>
            <a:pPr>
              <a:defRPr/>
            </a:pPr>
            <a:r>
              <a:rPr lang="en-GB" dirty="0" smtClean="0"/>
              <a:t>&gt; WGCapD-8 &gt; Michael Bock •  CB Support to hyperspectral remote sensing &gt; 06.03.2019</a:t>
            </a:r>
            <a:endParaRPr lang="en-GB" dirty="0"/>
          </a:p>
        </p:txBody>
      </p:sp>
    </p:spTree>
    <p:extLst>
      <p:ext uri="{BB962C8B-B14F-4D97-AF65-F5344CB8AC3E}">
        <p14:creationId xmlns:p14="http://schemas.microsoft.com/office/powerpoint/2010/main" val="199113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16947" y="1203325"/>
            <a:ext cx="8770208"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Mastertextformat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2" name="Rectangle 2"/>
          <p:cNvSpPr>
            <a:spLocks noGrp="1" noChangeArrowheads="1"/>
          </p:cNvSpPr>
          <p:nvPr>
            <p:ph type="title"/>
          </p:nvPr>
        </p:nvSpPr>
        <p:spPr bwMode="auto">
          <a:xfrm>
            <a:off x="225742" y="93663"/>
            <a:ext cx="6739999" cy="434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Tree>
    <p:extLst>
      <p:ext uri="{BB962C8B-B14F-4D97-AF65-F5344CB8AC3E}">
        <p14:creationId xmlns:p14="http://schemas.microsoft.com/office/powerpoint/2010/main" val="170023306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l" rtl="0" eaLnBrk="0" fontAlgn="base" hangingPunct="0">
        <a:spcBef>
          <a:spcPct val="0"/>
        </a:spcBef>
        <a:spcAft>
          <a:spcPct val="0"/>
        </a:spcAft>
        <a:defRPr lang="de-DE" sz="2400" dirty="0">
          <a:solidFill>
            <a:schemeClr val="bg1"/>
          </a:solidFill>
          <a:effectLst>
            <a:outerShdw blurRad="50800" dist="38100" dir="2700000" algn="tl" rotWithShape="0">
              <a:prstClr val="black">
                <a:alpha val="40000"/>
              </a:prstClr>
            </a:outerShdw>
          </a:effectLst>
          <a:latin typeface="+mj-lt"/>
          <a:ea typeface="MS PGothic" pitchFamily="34" charset="-128"/>
          <a:cs typeface="+mj-cs"/>
        </a:defRPr>
      </a:lvl1pPr>
      <a:lvl2pPr algn="l" rtl="0" eaLnBrk="0" fontAlgn="base" hangingPunct="0">
        <a:spcBef>
          <a:spcPct val="0"/>
        </a:spcBef>
        <a:spcAft>
          <a:spcPct val="0"/>
        </a:spcAft>
        <a:defRPr sz="2400">
          <a:solidFill>
            <a:schemeClr val="bg1"/>
          </a:solidFill>
          <a:latin typeface="Verdana" pitchFamily="34" charset="0"/>
          <a:ea typeface="MS PGothic" pitchFamily="34" charset="-128"/>
          <a:cs typeface="ＭＳ Ｐゴシック"/>
        </a:defRPr>
      </a:lvl2pPr>
      <a:lvl3pPr algn="l" rtl="0" eaLnBrk="0" fontAlgn="base" hangingPunct="0">
        <a:spcBef>
          <a:spcPct val="0"/>
        </a:spcBef>
        <a:spcAft>
          <a:spcPct val="0"/>
        </a:spcAft>
        <a:defRPr sz="2400">
          <a:solidFill>
            <a:schemeClr val="bg1"/>
          </a:solidFill>
          <a:latin typeface="Verdana" pitchFamily="34" charset="0"/>
          <a:ea typeface="MS PGothic" pitchFamily="34" charset="-128"/>
          <a:cs typeface="ＭＳ Ｐゴシック"/>
        </a:defRPr>
      </a:lvl3pPr>
      <a:lvl4pPr algn="l" rtl="0" eaLnBrk="0" fontAlgn="base" hangingPunct="0">
        <a:spcBef>
          <a:spcPct val="0"/>
        </a:spcBef>
        <a:spcAft>
          <a:spcPct val="0"/>
        </a:spcAft>
        <a:defRPr sz="2400">
          <a:solidFill>
            <a:schemeClr val="bg1"/>
          </a:solidFill>
          <a:latin typeface="Verdana" pitchFamily="34" charset="0"/>
          <a:ea typeface="MS PGothic" pitchFamily="34" charset="-128"/>
          <a:cs typeface="ＭＳ Ｐゴシック"/>
        </a:defRPr>
      </a:lvl4pPr>
      <a:lvl5pPr algn="l" rtl="0" eaLnBrk="0" fontAlgn="base" hangingPunct="0">
        <a:spcBef>
          <a:spcPct val="0"/>
        </a:spcBef>
        <a:spcAft>
          <a:spcPct val="0"/>
        </a:spcAft>
        <a:defRPr sz="2400">
          <a:solidFill>
            <a:schemeClr val="bg1"/>
          </a:solidFill>
          <a:latin typeface="Verdana" pitchFamily="34" charset="0"/>
          <a:ea typeface="MS PGothic" pitchFamily="34" charset="-128"/>
          <a:cs typeface="ＭＳ Ｐゴシック"/>
        </a:defRPr>
      </a:lvl5pPr>
      <a:lvl6pPr marL="457200" algn="ctr" rtl="0" eaLnBrk="1" fontAlgn="base" hangingPunct="1">
        <a:spcBef>
          <a:spcPct val="0"/>
        </a:spcBef>
        <a:spcAft>
          <a:spcPct val="0"/>
        </a:spcAft>
        <a:defRPr sz="3200">
          <a:solidFill>
            <a:srgbClr val="004D95"/>
          </a:solidFill>
          <a:latin typeface="Verdana" pitchFamily="1" charset="0"/>
          <a:ea typeface="ＭＳ Ｐゴシック" pitchFamily="1" charset="-128"/>
        </a:defRPr>
      </a:lvl6pPr>
      <a:lvl7pPr marL="914400" algn="ctr" rtl="0" eaLnBrk="1" fontAlgn="base" hangingPunct="1">
        <a:spcBef>
          <a:spcPct val="0"/>
        </a:spcBef>
        <a:spcAft>
          <a:spcPct val="0"/>
        </a:spcAft>
        <a:defRPr sz="3200">
          <a:solidFill>
            <a:srgbClr val="004D95"/>
          </a:solidFill>
          <a:latin typeface="Verdana" pitchFamily="1" charset="0"/>
          <a:ea typeface="ＭＳ Ｐゴシック" pitchFamily="1" charset="-128"/>
        </a:defRPr>
      </a:lvl7pPr>
      <a:lvl8pPr marL="1371600" algn="ctr" rtl="0" eaLnBrk="1" fontAlgn="base" hangingPunct="1">
        <a:spcBef>
          <a:spcPct val="0"/>
        </a:spcBef>
        <a:spcAft>
          <a:spcPct val="0"/>
        </a:spcAft>
        <a:defRPr sz="3200">
          <a:solidFill>
            <a:srgbClr val="004D95"/>
          </a:solidFill>
          <a:latin typeface="Verdana" pitchFamily="1" charset="0"/>
          <a:ea typeface="ＭＳ Ｐゴシック" pitchFamily="1" charset="-128"/>
        </a:defRPr>
      </a:lvl8pPr>
      <a:lvl9pPr marL="1828800" algn="ctr" rtl="0" eaLnBrk="1" fontAlgn="base" hangingPunct="1">
        <a:spcBef>
          <a:spcPct val="0"/>
        </a:spcBef>
        <a:spcAft>
          <a:spcPct val="0"/>
        </a:spcAft>
        <a:defRPr sz="3200">
          <a:solidFill>
            <a:srgbClr val="004D95"/>
          </a:solidFill>
          <a:latin typeface="Verdana" pitchFamily="1" charset="0"/>
          <a:ea typeface="ＭＳ Ｐゴシック" pitchFamily="1" charset="-128"/>
        </a:defRPr>
      </a:lvl9pPr>
    </p:titleStyle>
    <p:bodyStyle>
      <a:lvl1pPr marL="342900" indent="-342900" algn="l" rtl="0" eaLnBrk="0" fontAlgn="base" hangingPunct="0">
        <a:lnSpc>
          <a:spcPct val="120000"/>
        </a:lnSpc>
        <a:spcBef>
          <a:spcPct val="20000"/>
        </a:spcBef>
        <a:spcAft>
          <a:spcPct val="0"/>
        </a:spcAft>
        <a:buClr>
          <a:srgbClr val="004D95"/>
        </a:buClr>
        <a:buFont typeface="Wingdings" pitchFamily="2" charset="2"/>
        <a:buChar char="v"/>
        <a:defRPr sz="2200">
          <a:solidFill>
            <a:schemeClr val="tx1"/>
          </a:solidFill>
          <a:latin typeface="+mn-lt"/>
          <a:ea typeface="MS PGothic" pitchFamily="34" charset="-128"/>
          <a:cs typeface="+mn-cs"/>
        </a:defRPr>
      </a:lvl1pPr>
      <a:lvl2pPr marL="742950" indent="-285750" algn="l" rtl="0" eaLnBrk="0" fontAlgn="base" hangingPunct="0">
        <a:lnSpc>
          <a:spcPct val="120000"/>
        </a:lnSpc>
        <a:spcBef>
          <a:spcPct val="20000"/>
        </a:spcBef>
        <a:spcAft>
          <a:spcPct val="0"/>
        </a:spcAft>
        <a:buClr>
          <a:srgbClr val="004D95"/>
        </a:buClr>
        <a:buFont typeface="Wingdings" pitchFamily="2" charset="2"/>
        <a:buChar char="§"/>
        <a:defRPr sz="2800">
          <a:solidFill>
            <a:schemeClr val="tx1"/>
          </a:solidFill>
          <a:latin typeface="+mn-lt"/>
          <a:ea typeface="MS PGothic" pitchFamily="34" charset="-128"/>
          <a:cs typeface="+mn-cs"/>
        </a:defRPr>
      </a:lvl2pPr>
      <a:lvl3pPr marL="1143000" indent="-228600" algn="l" rtl="0" eaLnBrk="0" fontAlgn="base" hangingPunct="0">
        <a:lnSpc>
          <a:spcPct val="120000"/>
        </a:lnSpc>
        <a:spcBef>
          <a:spcPct val="20000"/>
        </a:spcBef>
        <a:spcAft>
          <a:spcPct val="0"/>
        </a:spcAft>
        <a:buClr>
          <a:srgbClr val="004D95"/>
        </a:buClr>
        <a:buFont typeface="Arial" charset="0"/>
        <a:buChar char="•"/>
        <a:defRPr sz="1600">
          <a:solidFill>
            <a:schemeClr val="tx1"/>
          </a:solidFill>
          <a:latin typeface="+mn-lt"/>
          <a:ea typeface="MS PGothic" pitchFamily="34" charset="-128"/>
          <a:cs typeface="+mn-cs"/>
        </a:defRPr>
      </a:lvl3pPr>
      <a:lvl4pPr marL="1600200" indent="-228600" algn="l" rtl="0" eaLnBrk="0" fontAlgn="base" hangingPunct="0">
        <a:lnSpc>
          <a:spcPct val="120000"/>
        </a:lnSpc>
        <a:spcBef>
          <a:spcPct val="20000"/>
        </a:spcBef>
        <a:spcAft>
          <a:spcPct val="0"/>
        </a:spcAft>
        <a:buClr>
          <a:srgbClr val="004D95"/>
        </a:buClr>
        <a:buFont typeface="Symbol" pitchFamily="18" charset="2"/>
        <a:buChar char="-"/>
        <a:defRPr sz="1400">
          <a:solidFill>
            <a:schemeClr val="tx1"/>
          </a:solidFill>
          <a:latin typeface="+mn-lt"/>
          <a:ea typeface="MS PGothic" pitchFamily="34" charset="-128"/>
          <a:cs typeface="+mn-cs"/>
        </a:defRPr>
      </a:lvl4pPr>
      <a:lvl5pPr marL="2057400" indent="-228600" algn="l" rtl="0" eaLnBrk="0" fontAlgn="base" hangingPunct="0">
        <a:lnSpc>
          <a:spcPct val="120000"/>
        </a:lnSpc>
        <a:spcBef>
          <a:spcPct val="20000"/>
        </a:spcBef>
        <a:spcAft>
          <a:spcPct val="0"/>
        </a:spcAft>
        <a:buClr>
          <a:srgbClr val="004D95"/>
        </a:buClr>
        <a:buChar char="»"/>
        <a:defRPr sz="1200">
          <a:solidFill>
            <a:schemeClr val="tx1"/>
          </a:solidFill>
          <a:latin typeface="+mn-lt"/>
          <a:ea typeface="MS PGothic" pitchFamily="34" charset="-128"/>
          <a:cs typeface="+mn-cs"/>
        </a:defRPr>
      </a:lvl5pPr>
      <a:lvl6pPr marL="2514600" indent="-228600" algn="l" rtl="0" eaLnBrk="1" fontAlgn="base" hangingPunct="1">
        <a:spcBef>
          <a:spcPct val="20000"/>
        </a:spcBef>
        <a:spcAft>
          <a:spcPct val="0"/>
        </a:spcAft>
        <a:buChar char="»"/>
        <a:defRPr sz="1000">
          <a:solidFill>
            <a:schemeClr val="bg2"/>
          </a:solidFill>
          <a:latin typeface="+mn-lt"/>
          <a:ea typeface="+mn-ea"/>
        </a:defRPr>
      </a:lvl6pPr>
      <a:lvl7pPr marL="2971800" indent="-228600" algn="l" rtl="0" eaLnBrk="1" fontAlgn="base" hangingPunct="1">
        <a:spcBef>
          <a:spcPct val="20000"/>
        </a:spcBef>
        <a:spcAft>
          <a:spcPct val="0"/>
        </a:spcAft>
        <a:buChar char="»"/>
        <a:defRPr sz="1000">
          <a:solidFill>
            <a:schemeClr val="bg2"/>
          </a:solidFill>
          <a:latin typeface="+mn-lt"/>
          <a:ea typeface="+mn-ea"/>
        </a:defRPr>
      </a:lvl7pPr>
      <a:lvl8pPr marL="3429000" indent="-228600" algn="l" rtl="0" eaLnBrk="1" fontAlgn="base" hangingPunct="1">
        <a:spcBef>
          <a:spcPct val="20000"/>
        </a:spcBef>
        <a:spcAft>
          <a:spcPct val="0"/>
        </a:spcAft>
        <a:buChar char="»"/>
        <a:defRPr sz="1000">
          <a:solidFill>
            <a:schemeClr val="bg2"/>
          </a:solidFill>
          <a:latin typeface="+mn-lt"/>
          <a:ea typeface="+mn-ea"/>
        </a:defRPr>
      </a:lvl8pPr>
      <a:lvl9pPr marL="3886200" indent="-228600" algn="l" rtl="0" eaLnBrk="1" fontAlgn="base" hangingPunct="1">
        <a:spcBef>
          <a:spcPct val="20000"/>
        </a:spcBef>
        <a:spcAft>
          <a:spcPct val="0"/>
        </a:spcAft>
        <a:buChar char="»"/>
        <a:defRPr sz="1000">
          <a:solidFill>
            <a:schemeClr val="bg2"/>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8" descr="\\psf\Host\Users\cd\Desktop\Startbild_4zu3-Fuss.jp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bwMode="auto">
          <a:xfrm>
            <a:off x="486000" y="648000"/>
            <a:ext cx="8172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smtClean="0"/>
              <a:t>Click here to insert chart title</a:t>
            </a:r>
          </a:p>
        </p:txBody>
      </p:sp>
      <p:sp>
        <p:nvSpPr>
          <p:cNvPr id="10" name="Rectangle 3"/>
          <p:cNvSpPr>
            <a:spLocks noGrp="1" noChangeArrowheads="1"/>
          </p:cNvSpPr>
          <p:nvPr>
            <p:ph type="body" idx="1"/>
          </p:nvPr>
        </p:nvSpPr>
        <p:spPr bwMode="auto">
          <a:xfrm>
            <a:off x="485999" y="1591200"/>
            <a:ext cx="8172000" cy="43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smtClean="0"/>
              <a:t>Master text format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Rectangle 50"/>
          <p:cNvSpPr>
            <a:spLocks noGrp="1" noChangeArrowheads="1"/>
          </p:cNvSpPr>
          <p:nvPr>
            <p:ph type="sldNum" sz="quarter" idx="4"/>
          </p:nvPr>
        </p:nvSpPr>
        <p:spPr bwMode="auto">
          <a:xfrm>
            <a:off x="486000" y="125999"/>
            <a:ext cx="1044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lang="de-DE" sz="800" kern="1200">
                <a:solidFill>
                  <a:srgbClr val="686868"/>
                </a:solidFill>
                <a:latin typeface="Arial" charset="0"/>
                <a:ea typeface="ヒラギノ角ゴ Pro W3" charset="-128"/>
                <a:cs typeface="+mn-cs"/>
              </a:defRPr>
            </a:lvl1pPr>
          </a:lstStyle>
          <a:p>
            <a:pPr>
              <a:defRPr/>
            </a:pPr>
            <a:r>
              <a:rPr lang="en-GB" dirty="0" smtClean="0"/>
              <a:t>DLR.de  •  Chart </a:t>
            </a:r>
            <a:fld id="{18C7CB6D-895A-4F21-B0E7-2185F6FE5534}" type="slidenum">
              <a:rPr lang="en-GB" smtClean="0"/>
              <a:pPr>
                <a:defRPr/>
              </a:pPr>
              <a:t>‹Nr.›</a:t>
            </a:fld>
            <a:endParaRPr lang="en-GB" dirty="0"/>
          </a:p>
        </p:txBody>
      </p:sp>
      <p:sp>
        <p:nvSpPr>
          <p:cNvPr id="8" name="Rectangle 51"/>
          <p:cNvSpPr>
            <a:spLocks noGrp="1" noChangeArrowheads="1"/>
          </p:cNvSpPr>
          <p:nvPr>
            <p:ph type="ftr" sz="quarter" idx="3"/>
          </p:nvPr>
        </p:nvSpPr>
        <p:spPr bwMode="auto">
          <a:xfrm>
            <a:off x="1529999" y="125999"/>
            <a:ext cx="7128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sz="800">
                <a:solidFill>
                  <a:srgbClr val="686868"/>
                </a:solidFill>
                <a:latin typeface="Arial" pitchFamily="34" charset="0"/>
                <a:cs typeface="+mn-cs"/>
              </a:defRPr>
            </a:lvl1pPr>
          </a:lstStyle>
          <a:p>
            <a:pPr>
              <a:defRPr/>
            </a:pPr>
            <a:r>
              <a:rPr lang="en-GB" dirty="0" smtClean="0"/>
              <a:t>&gt; WGCapD-8 &gt; Michael Bock •  CB Support to hyperspectral remote sensing &gt; 06.03.2019</a:t>
            </a:r>
            <a:endParaRPr lang="en-GB" dirty="0"/>
          </a:p>
        </p:txBody>
      </p:sp>
      <p:pic>
        <p:nvPicPr>
          <p:cNvPr id="11" name="Grafik 10" descr="dlr_signet.pn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34963" y="61436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18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p:titleStyle>
    <p:body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jpe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jpeg"/><Relationship Id="rId12" Type="http://schemas.openxmlformats.org/officeDocument/2006/relationships/image" Target="../media/image47.jpeg"/><Relationship Id="rId17" Type="http://schemas.openxmlformats.org/officeDocument/2006/relationships/image" Target="../media/image52.jpeg"/><Relationship Id="rId2" Type="http://schemas.openxmlformats.org/officeDocument/2006/relationships/image" Target="../media/image37.png"/><Relationship Id="rId16" Type="http://schemas.openxmlformats.org/officeDocument/2006/relationships/image" Target="../media/image51.jpe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jpeg"/><Relationship Id="rId15" Type="http://schemas.openxmlformats.org/officeDocument/2006/relationships/image" Target="../media/image50.jpeg"/><Relationship Id="rId10" Type="http://schemas.openxmlformats.org/officeDocument/2006/relationships/image" Target="../media/image45.png"/><Relationship Id="rId19" Type="http://schemas.openxmlformats.org/officeDocument/2006/relationships/image" Target="../media/image54.jpe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gif"/><Relationship Id="rId22"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enmap.org/fligh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jpe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xml"/><Relationship Id="rId29" Type="http://schemas.openxmlformats.org/officeDocument/2006/relationships/image" Target="../media/image10.jpeg"/><Relationship Id="rId1" Type="http://schemas.openxmlformats.org/officeDocument/2006/relationships/slideLayout" Target="../slideLayouts/slideLayout15.xml"/><Relationship Id="rId6" Type="http://schemas.openxmlformats.org/officeDocument/2006/relationships/image" Target="../media/image72.png"/><Relationship Id="rId5" Type="http://schemas.openxmlformats.org/officeDocument/2006/relationships/image" Target="../media/image71.png"/><Relationship Id="rId28" Type="http://schemas.openxmlformats.org/officeDocument/2006/relationships/image" Target="../media/image73.png"/><Relationship Id="rId4" Type="http://schemas.openxmlformats.org/officeDocument/2006/relationships/image" Target="../media/image70.jpeg"/><Relationship Id="rId27" Type="http://schemas.openxmlformats.org/officeDocument/2006/relationships/image" Target="../media/image13.svg"/><Relationship Id="rId30" Type="http://schemas.openxmlformats.org/officeDocument/2006/relationships/image" Target="../media/image74.png"/></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74.png"/><Relationship Id="rId5" Type="http://schemas.openxmlformats.org/officeDocument/2006/relationships/image" Target="../media/image10.jpeg"/><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74.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71.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8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hub-workflow.readthedocs.io/" TargetMode="External"/><Relationship Id="rId5" Type="http://schemas.openxmlformats.org/officeDocument/2006/relationships/hyperlink" Target="http://hub-datacube.readthedocs.io/" TargetMode="External"/><Relationship Id="rId4" Type="http://schemas.openxmlformats.org/officeDocument/2006/relationships/image" Target="../media/image87.pn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9.png"/><Relationship Id="rId7" Type="http://schemas.openxmlformats.org/officeDocument/2006/relationships/hyperlink" Target="http://www.enmap.org/" TargetMode="External"/><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hyperlink" Target="https://bitbucket.org/" TargetMode="External"/><Relationship Id="rId4" Type="http://schemas.openxmlformats.org/officeDocument/2006/relationships/hyperlink" Target="https://enmap-box.readthedocs.io/" TargetMode="External"/><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p:txBody>
          <a:bodyPr/>
          <a:lstStyle/>
          <a:p>
            <a:r>
              <a:rPr lang="de-DE" dirty="0"/>
              <a:t>CB Support </a:t>
            </a:r>
            <a:r>
              <a:rPr lang="de-DE" dirty="0" err="1"/>
              <a:t>to</a:t>
            </a:r>
            <a:r>
              <a:rPr lang="de-DE" dirty="0"/>
              <a:t> </a:t>
            </a:r>
            <a:r>
              <a:rPr lang="de-DE" dirty="0" err="1"/>
              <a:t>Hyperspectral</a:t>
            </a:r>
            <a:r>
              <a:rPr lang="de-DE" dirty="0"/>
              <a:t> remote </a:t>
            </a:r>
            <a:r>
              <a:rPr lang="de-DE" dirty="0" err="1" smtClean="0"/>
              <a:t>sensing</a:t>
            </a:r>
            <a:r>
              <a:rPr lang="de-DE" dirty="0" smtClean="0"/>
              <a:t/>
            </a:r>
            <a:br>
              <a:rPr lang="de-DE" dirty="0" smtClean="0"/>
            </a:br>
            <a:endParaRPr lang="de-DE" dirty="0"/>
          </a:p>
        </p:txBody>
      </p:sp>
      <p:sp>
        <p:nvSpPr>
          <p:cNvPr id="3" name="Untertitel 2"/>
          <p:cNvSpPr>
            <a:spLocks noGrp="1"/>
          </p:cNvSpPr>
          <p:nvPr>
            <p:ph type="subTitle" idx="1"/>
          </p:nvPr>
        </p:nvSpPr>
        <p:spPr>
          <a:xfrm>
            <a:off x="395536" y="4869160"/>
            <a:ext cx="2520280" cy="648072"/>
          </a:xfrm>
        </p:spPr>
        <p:txBody>
          <a:bodyPr/>
          <a:lstStyle/>
          <a:p>
            <a:r>
              <a:rPr lang="de-DE" sz="1600" dirty="0" smtClean="0"/>
              <a:t>Michael Bock</a:t>
            </a:r>
          </a:p>
          <a:p>
            <a:r>
              <a:rPr lang="de-DE" sz="1600" dirty="0" smtClean="0"/>
              <a:t>Dr. Anke Schickling</a:t>
            </a:r>
          </a:p>
          <a:p>
            <a:r>
              <a:rPr lang="de-DE" sz="1600" dirty="0" smtClean="0"/>
              <a:t>DLR Space Administration</a:t>
            </a:r>
            <a:endParaRPr lang="de-DE" sz="1600" dirty="0"/>
          </a:p>
        </p:txBody>
      </p:sp>
      <p:sp>
        <p:nvSpPr>
          <p:cNvPr id="4"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sp>
        <p:nvSpPr>
          <p:cNvPr id="5" name="Foliennummernplatzhalter 4"/>
          <p:cNvSpPr>
            <a:spLocks noGrp="1"/>
          </p:cNvSpPr>
          <p:nvPr>
            <p:ph type="sldNum" sz="quarter" idx="11"/>
          </p:nvPr>
        </p:nvSpPr>
        <p:spPr/>
        <p:txBody>
          <a:bodyPr/>
          <a:lstStyle/>
          <a:p>
            <a:pPr>
              <a:defRPr/>
            </a:pPr>
            <a:r>
              <a:rPr lang="en-GB" smtClean="0"/>
              <a:t>DLR.de  •  Chart </a:t>
            </a:r>
            <a:fld id="{18C7CB6D-895A-4F21-B0E7-2185F6FE5534}" type="slidenum">
              <a:rPr lang="en-GB" smtClean="0"/>
              <a:pPr>
                <a:defRPr/>
              </a:pPr>
              <a:t>1</a:t>
            </a:fld>
            <a:endParaRPr lang="en-GB" dirty="0"/>
          </a:p>
        </p:txBody>
      </p:sp>
      <p:pic>
        <p:nvPicPr>
          <p:cNvPr id="6" name="Inhaltsplatzhalter 3"/>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3568" y="2564904"/>
            <a:ext cx="2452308" cy="91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2360" y="188640"/>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N:\08_Praesentationen_Bilder\20170608_3D-EnMAP\EnMap0005_mid.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39952" y="1484784"/>
            <a:ext cx="3772105" cy="452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933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4"/>
          </p:nvPr>
        </p:nvSpPr>
        <p:spPr/>
        <p:txBody>
          <a:bodyPr/>
          <a:lstStyle/>
          <a:p>
            <a:pPr>
              <a:defRPr/>
            </a:pPr>
            <a:r>
              <a:rPr lang="en-GB" smtClean="0"/>
              <a:t>DLR.de  •  Chart </a:t>
            </a:r>
            <a:fld id="{18C7CB6D-895A-4F21-B0E7-2185F6FE5534}" type="slidenum">
              <a:rPr lang="en-GB" smtClean="0"/>
              <a:pPr>
                <a:defRPr/>
              </a:pPr>
              <a:t>10</a:t>
            </a:fld>
            <a:endParaRPr lang="en-GB" dirty="0"/>
          </a:p>
        </p:txBody>
      </p:sp>
      <p:sp>
        <p:nvSpPr>
          <p:cNvPr id="40"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pic>
        <p:nvPicPr>
          <p:cNvPr id="41" name="Picture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138706"/>
            <a:ext cx="4043082" cy="5314630"/>
          </a:xfrm>
          <a:prstGeom prst="rect">
            <a:avLst/>
          </a:prstGeom>
        </p:spPr>
      </p:pic>
      <p:pic>
        <p:nvPicPr>
          <p:cNvPr id="42"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3325" y="4221088"/>
            <a:ext cx="664790" cy="487624"/>
          </a:xfrm>
          <a:prstGeom prst="rect">
            <a:avLst/>
          </a:prstGeom>
        </p:spPr>
      </p:pic>
      <p:sp>
        <p:nvSpPr>
          <p:cNvPr id="43" name="5-Point Star 28"/>
          <p:cNvSpPr/>
          <p:nvPr/>
        </p:nvSpPr>
        <p:spPr bwMode="auto">
          <a:xfrm>
            <a:off x="2601233" y="5717586"/>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4" name="5-Point Star 29"/>
          <p:cNvSpPr/>
          <p:nvPr/>
        </p:nvSpPr>
        <p:spPr bwMode="auto">
          <a:xfrm>
            <a:off x="3317622" y="2761336"/>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5" name="5-Point Star 30"/>
          <p:cNvSpPr/>
          <p:nvPr/>
        </p:nvSpPr>
        <p:spPr bwMode="auto">
          <a:xfrm>
            <a:off x="3199677" y="2836415"/>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6" name="5-Point Star 31"/>
          <p:cNvSpPr/>
          <p:nvPr/>
        </p:nvSpPr>
        <p:spPr bwMode="auto">
          <a:xfrm>
            <a:off x="643366" y="3971988"/>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7" name="5-Point Star 32"/>
          <p:cNvSpPr/>
          <p:nvPr/>
        </p:nvSpPr>
        <p:spPr bwMode="auto">
          <a:xfrm>
            <a:off x="415013" y="4582096"/>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8" name="5-Point Star 34"/>
          <p:cNvSpPr/>
          <p:nvPr/>
        </p:nvSpPr>
        <p:spPr bwMode="auto">
          <a:xfrm>
            <a:off x="2092336" y="2174789"/>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9" name="5-Point Star 35"/>
          <p:cNvSpPr/>
          <p:nvPr/>
        </p:nvSpPr>
        <p:spPr bwMode="auto">
          <a:xfrm>
            <a:off x="1060606" y="2952988"/>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50" name="5-Point Star 36"/>
          <p:cNvSpPr/>
          <p:nvPr/>
        </p:nvSpPr>
        <p:spPr bwMode="auto">
          <a:xfrm>
            <a:off x="894366" y="5857058"/>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51" name="5-Point Star 37"/>
          <p:cNvSpPr/>
          <p:nvPr/>
        </p:nvSpPr>
        <p:spPr bwMode="auto">
          <a:xfrm>
            <a:off x="2764443" y="3538521"/>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52" name="5-Point Star 38"/>
          <p:cNvSpPr/>
          <p:nvPr/>
        </p:nvSpPr>
        <p:spPr bwMode="auto">
          <a:xfrm>
            <a:off x="1183486" y="5185379"/>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53" name="5-Point Star 39"/>
          <p:cNvSpPr/>
          <p:nvPr/>
        </p:nvSpPr>
        <p:spPr bwMode="auto">
          <a:xfrm>
            <a:off x="2991670" y="3613600"/>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54" name="5-Point Star 40"/>
          <p:cNvSpPr/>
          <p:nvPr/>
        </p:nvSpPr>
        <p:spPr bwMode="auto">
          <a:xfrm>
            <a:off x="1875151" y="3463442"/>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55" name="5-Point Star 41"/>
          <p:cNvSpPr/>
          <p:nvPr/>
        </p:nvSpPr>
        <p:spPr bwMode="auto">
          <a:xfrm>
            <a:off x="667272" y="3489712"/>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56" name="5-Point Star 29"/>
          <p:cNvSpPr/>
          <p:nvPr/>
        </p:nvSpPr>
        <p:spPr bwMode="auto">
          <a:xfrm>
            <a:off x="3451916" y="2759835"/>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57" name="5-Point Star 29"/>
          <p:cNvSpPr/>
          <p:nvPr/>
        </p:nvSpPr>
        <p:spPr bwMode="auto">
          <a:xfrm>
            <a:off x="3281282" y="2877909"/>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58" name="5-Point Star 29"/>
          <p:cNvSpPr/>
          <p:nvPr/>
        </p:nvSpPr>
        <p:spPr bwMode="auto">
          <a:xfrm>
            <a:off x="3372979" y="2851605"/>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59" name="5-Point Star 29"/>
          <p:cNvSpPr/>
          <p:nvPr/>
        </p:nvSpPr>
        <p:spPr bwMode="auto">
          <a:xfrm>
            <a:off x="3207357" y="2912620"/>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60" name="5-Point Star 39"/>
          <p:cNvSpPr/>
          <p:nvPr/>
        </p:nvSpPr>
        <p:spPr bwMode="auto">
          <a:xfrm>
            <a:off x="1370677" y="2099710"/>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61" name="5-Point Star 38"/>
          <p:cNvSpPr/>
          <p:nvPr/>
        </p:nvSpPr>
        <p:spPr bwMode="auto">
          <a:xfrm>
            <a:off x="2625910" y="3880802"/>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62" name="5-Point Star 34"/>
          <p:cNvSpPr/>
          <p:nvPr/>
        </p:nvSpPr>
        <p:spPr bwMode="auto">
          <a:xfrm>
            <a:off x="2626891" y="5869986"/>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63" name="Rechteck 62"/>
          <p:cNvSpPr/>
          <p:nvPr/>
        </p:nvSpPr>
        <p:spPr>
          <a:xfrm>
            <a:off x="3986114" y="1010574"/>
            <a:ext cx="4967385" cy="1914370"/>
          </a:xfrm>
          <a:prstGeom prst="rect">
            <a:avLst/>
          </a:prstGeom>
        </p:spPr>
        <p:txBody>
          <a:bodyPr wrap="square">
            <a:spAutoFit/>
          </a:bodyPr>
          <a:lstStyle/>
          <a:p>
            <a:pPr marL="285750" indent="-285750">
              <a:lnSpc>
                <a:spcPct val="120000"/>
              </a:lnSpc>
              <a:spcBef>
                <a:spcPct val="20000"/>
              </a:spcBef>
              <a:buClr>
                <a:srgbClr val="004D95"/>
              </a:buClr>
              <a:buFont typeface="Arial" panose="020B0604020202020204" pitchFamily="34" charset="0"/>
              <a:buChar char="•"/>
              <a:defRPr/>
            </a:pPr>
            <a:r>
              <a:rPr lang="en-US" altLang="de-DE" sz="1600" dirty="0" smtClean="0">
                <a:latin typeface="+mn-lt"/>
                <a:cs typeface="Arial" pitchFamily="34" charset="0"/>
              </a:rPr>
              <a:t>More than 40 </a:t>
            </a:r>
            <a:r>
              <a:rPr lang="en-US" altLang="de-DE" sz="1600" dirty="0">
                <a:latin typeface="+mn-lt"/>
                <a:cs typeface="Arial" pitchFamily="34" charset="0"/>
              </a:rPr>
              <a:t>PhD </a:t>
            </a:r>
            <a:r>
              <a:rPr lang="en-US" altLang="de-DE" sz="1600" dirty="0" smtClean="0">
                <a:latin typeface="+mn-lt"/>
                <a:cs typeface="Arial" pitchFamily="34" charset="0"/>
              </a:rPr>
              <a:t>students and Postdocs funded as </a:t>
            </a:r>
            <a:r>
              <a:rPr lang="en-US" altLang="de-DE" sz="1600" dirty="0">
                <a:latin typeface="+mn-lt"/>
                <a:cs typeface="Arial" pitchFamily="34" charset="0"/>
              </a:rPr>
              <a:t>part of the </a:t>
            </a:r>
            <a:r>
              <a:rPr lang="en-US" altLang="de-DE" sz="1600" dirty="0" err="1">
                <a:latin typeface="+mn-lt"/>
                <a:cs typeface="Arial" pitchFamily="34" charset="0"/>
              </a:rPr>
              <a:t>EnMAP</a:t>
            </a:r>
            <a:r>
              <a:rPr lang="en-US" altLang="de-DE" sz="1600" dirty="0">
                <a:latin typeface="+mn-lt"/>
                <a:cs typeface="Arial" pitchFamily="34" charset="0"/>
              </a:rPr>
              <a:t> </a:t>
            </a:r>
            <a:r>
              <a:rPr lang="en-US" altLang="de-DE" sz="1600" dirty="0" smtClean="0">
                <a:latin typeface="+mn-lt"/>
                <a:cs typeface="Arial" pitchFamily="34" charset="0"/>
              </a:rPr>
              <a:t>science </a:t>
            </a:r>
            <a:r>
              <a:rPr lang="en-US" altLang="de-DE" sz="1600" dirty="0" smtClean="0">
                <a:latin typeface="+mn-lt"/>
                <a:cs typeface="Arial" pitchFamily="34" charset="0"/>
              </a:rPr>
              <a:t>program </a:t>
            </a:r>
            <a:r>
              <a:rPr lang="en-US" altLang="de-DE" sz="1600" dirty="0">
                <a:latin typeface="+mn-lt"/>
                <a:cs typeface="Arial" pitchFamily="34" charset="0"/>
              </a:rPr>
              <a:t>since </a:t>
            </a:r>
            <a:r>
              <a:rPr lang="en-US" altLang="de-DE" sz="1600" dirty="0" smtClean="0">
                <a:latin typeface="+mn-lt"/>
                <a:cs typeface="Arial" pitchFamily="34" charset="0"/>
              </a:rPr>
              <a:t>2010</a:t>
            </a:r>
          </a:p>
          <a:p>
            <a:pPr marL="285750" indent="-285750">
              <a:lnSpc>
                <a:spcPct val="120000"/>
              </a:lnSpc>
              <a:spcBef>
                <a:spcPct val="20000"/>
              </a:spcBef>
              <a:buClr>
                <a:srgbClr val="004D95"/>
              </a:buClr>
              <a:buFont typeface="Arial" panose="020B0604020202020204" pitchFamily="34" charset="0"/>
              <a:buChar char="•"/>
              <a:defRPr/>
            </a:pPr>
            <a:r>
              <a:rPr lang="en-US" altLang="de-DE" sz="1600" dirty="0" smtClean="0">
                <a:latin typeface="+mn-lt"/>
                <a:cs typeface="Arial" pitchFamily="34" charset="0"/>
              </a:rPr>
              <a:t>Application </a:t>
            </a:r>
            <a:r>
              <a:rPr lang="en-US" altLang="de-DE" sz="1600" dirty="0">
                <a:latin typeface="+mn-lt"/>
                <a:cs typeface="Arial" pitchFamily="34" charset="0"/>
              </a:rPr>
              <a:t>and algorithm </a:t>
            </a:r>
            <a:r>
              <a:rPr lang="en-US" altLang="de-DE" sz="1600" dirty="0" smtClean="0">
                <a:latin typeface="+mn-lt"/>
                <a:cs typeface="Arial" pitchFamily="34" charset="0"/>
              </a:rPr>
              <a:t>development in various fields incl. agriculture, forestry</a:t>
            </a:r>
            <a:r>
              <a:rPr lang="en-US" altLang="de-DE" sz="1600" dirty="0">
                <a:latin typeface="+mn-lt"/>
                <a:cs typeface="Arial" pitchFamily="34" charset="0"/>
              </a:rPr>
              <a:t>, natural ecosystems, geology and soil, urban areas, coastal and inland </a:t>
            </a:r>
            <a:r>
              <a:rPr lang="en-US" altLang="de-DE" sz="1600" dirty="0" smtClean="0">
                <a:latin typeface="+mn-lt"/>
                <a:cs typeface="Arial" pitchFamily="34" charset="0"/>
              </a:rPr>
              <a:t>waters</a:t>
            </a:r>
            <a:endParaRPr lang="en-US" altLang="de-DE" sz="1600" dirty="0">
              <a:latin typeface="+mn-lt"/>
              <a:cs typeface="Arial" pitchFamily="34" charset="0"/>
            </a:endParaRPr>
          </a:p>
        </p:txBody>
      </p:sp>
      <p:pic>
        <p:nvPicPr>
          <p:cNvPr id="64" name="Grafik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155044" y="5339408"/>
            <a:ext cx="1235518" cy="732133"/>
          </a:xfrm>
          <a:prstGeom prst="rect">
            <a:avLst/>
          </a:prstGeom>
        </p:spPr>
      </p:pic>
      <p:pic>
        <p:nvPicPr>
          <p:cNvPr id="65"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35281" y="3307974"/>
            <a:ext cx="1308750" cy="981563"/>
          </a:xfrm>
          <a:prstGeom prst="rect">
            <a:avLst/>
          </a:prstGeom>
        </p:spPr>
      </p:pic>
      <p:pic>
        <p:nvPicPr>
          <p:cNvPr id="66"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44703" y="3615621"/>
            <a:ext cx="936655" cy="936655"/>
          </a:xfrm>
          <a:prstGeom prst="rect">
            <a:avLst/>
          </a:prstGeom>
        </p:spPr>
      </p:pic>
      <p:pic>
        <p:nvPicPr>
          <p:cNvPr id="67" name="Picture 10" descr="HZG (GKSS)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36347" y="3602783"/>
            <a:ext cx="1637395" cy="67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 descr="D:\00_heiden_NEW\03_ENMAP\03_EnMAP_Portale\EnMAP_ORG_Portal\Portal_Relaunch\images\logos\logo_gfz.png"/>
          <p:cNvPicPr>
            <a:picLocks noChangeAspect="1" noChangeArrowheads="1"/>
          </p:cNvPicPr>
          <p:nvPr/>
        </p:nvPicPr>
        <p:blipFill>
          <a:blip r:embed="rId8"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501553" y="2875200"/>
            <a:ext cx="849125" cy="7657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9"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13116" y="3057404"/>
            <a:ext cx="782783" cy="782783"/>
          </a:xfrm>
          <a:prstGeom prst="rect">
            <a:avLst/>
          </a:prstGeom>
        </p:spPr>
      </p:pic>
      <p:pic>
        <p:nvPicPr>
          <p:cNvPr id="70" name="Picture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26727" y="4203012"/>
            <a:ext cx="1525857" cy="798786"/>
          </a:xfrm>
          <a:prstGeom prst="rect">
            <a:avLst/>
          </a:prstGeom>
        </p:spPr>
      </p:pic>
      <p:pic>
        <p:nvPicPr>
          <p:cNvPr id="71" name="Picture 1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53175" y="4428830"/>
            <a:ext cx="1119472" cy="559736"/>
          </a:xfrm>
          <a:prstGeom prst="rect">
            <a:avLst/>
          </a:prstGeom>
        </p:spPr>
      </p:pic>
      <p:pic>
        <p:nvPicPr>
          <p:cNvPr id="72" name="Picture 1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81469" y="5185069"/>
            <a:ext cx="1151168" cy="779394"/>
          </a:xfrm>
          <a:prstGeom prst="rect">
            <a:avLst/>
          </a:prstGeom>
        </p:spPr>
      </p:pic>
      <p:pic>
        <p:nvPicPr>
          <p:cNvPr id="73" name="Picture 1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189876" y="6158203"/>
            <a:ext cx="1606023" cy="425596"/>
          </a:xfrm>
          <a:prstGeom prst="rect">
            <a:avLst/>
          </a:prstGeom>
        </p:spPr>
      </p:pic>
      <p:pic>
        <p:nvPicPr>
          <p:cNvPr id="74" name="Picture 2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344703" y="6144814"/>
            <a:ext cx="1570557" cy="489558"/>
          </a:xfrm>
          <a:prstGeom prst="rect">
            <a:avLst/>
          </a:prstGeom>
        </p:spPr>
      </p:pic>
      <p:pic>
        <p:nvPicPr>
          <p:cNvPr id="75" name="Picture 2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71719" y="4350459"/>
            <a:ext cx="805231" cy="850685"/>
          </a:xfrm>
          <a:prstGeom prst="rect">
            <a:avLst/>
          </a:prstGeom>
        </p:spPr>
      </p:pic>
      <p:pic>
        <p:nvPicPr>
          <p:cNvPr id="76" name="Picture 2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854663" y="4878663"/>
            <a:ext cx="1538623" cy="711530"/>
          </a:xfrm>
          <a:prstGeom prst="rect">
            <a:avLst/>
          </a:prstGeom>
        </p:spPr>
      </p:pic>
      <p:pic>
        <p:nvPicPr>
          <p:cNvPr id="77" name="Picture 2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922046" y="5122103"/>
            <a:ext cx="1873853" cy="350186"/>
          </a:xfrm>
          <a:prstGeom prst="rect">
            <a:avLst/>
          </a:prstGeom>
        </p:spPr>
      </p:pic>
      <p:pic>
        <p:nvPicPr>
          <p:cNvPr id="78" name="Picture 25"/>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649412" y="5701865"/>
            <a:ext cx="1372249" cy="262598"/>
          </a:xfrm>
          <a:prstGeom prst="rect">
            <a:avLst/>
          </a:prstGeom>
        </p:spPr>
      </p:pic>
      <p:pic>
        <p:nvPicPr>
          <p:cNvPr id="79" name="Picture 12" descr="Uni Trier Logo+Schriftzu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5525807" y="3034487"/>
            <a:ext cx="1467080" cy="60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31"/>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881469" y="2912246"/>
            <a:ext cx="680732" cy="677947"/>
          </a:xfrm>
          <a:prstGeom prst="rect">
            <a:avLst/>
          </a:prstGeom>
        </p:spPr>
      </p:pic>
      <p:pic>
        <p:nvPicPr>
          <p:cNvPr id="81" name="Picture 69"/>
          <p:cNvPicPr>
            <a:picLocks noChangeAspect="1"/>
          </p:cNvPicPr>
          <p:nvPr/>
        </p:nvPicPr>
        <p:blipFill>
          <a:blip r:embed="rId21" cstate="screen">
            <a:biLevel thresh="75000"/>
            <a:extLst>
              <a:ext uri="{28A0092B-C50C-407E-A947-70E740481C1C}">
                <a14:useLocalDpi xmlns:a14="http://schemas.microsoft.com/office/drawing/2010/main"/>
              </a:ext>
            </a:extLst>
          </a:blip>
          <a:stretch>
            <a:fillRect/>
          </a:stretch>
        </p:blipFill>
        <p:spPr>
          <a:xfrm>
            <a:off x="5336347" y="5568792"/>
            <a:ext cx="475977" cy="414628"/>
          </a:xfrm>
          <a:prstGeom prst="rect">
            <a:avLst/>
          </a:prstGeom>
        </p:spPr>
      </p:pic>
      <p:sp>
        <p:nvSpPr>
          <p:cNvPr id="82" name="Titel 2"/>
          <p:cNvSpPr>
            <a:spLocks noGrp="1"/>
          </p:cNvSpPr>
          <p:nvPr>
            <p:ph type="title"/>
          </p:nvPr>
        </p:nvSpPr>
        <p:spPr>
          <a:xfrm>
            <a:off x="251520" y="548680"/>
            <a:ext cx="8172000" cy="620760"/>
          </a:xfrm>
        </p:spPr>
        <p:txBody>
          <a:bodyPr/>
          <a:lstStyle/>
          <a:p>
            <a:r>
              <a:rPr lang="en-US" dirty="0" smtClean="0"/>
              <a:t>EnMAP – </a:t>
            </a:r>
            <a:r>
              <a:rPr lang="en-US" dirty="0" smtClean="0"/>
              <a:t>Science Education Program</a:t>
            </a:r>
            <a:endParaRPr lang="en-US" dirty="0"/>
          </a:p>
        </p:txBody>
      </p:sp>
      <p:pic>
        <p:nvPicPr>
          <p:cNvPr id="83" name="Picture 1"/>
          <p:cNvPicPr>
            <a:picLocks noChangeAspect="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8100392" y="118675"/>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678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066698"/>
            <a:ext cx="4043082" cy="5314630"/>
          </a:xfrm>
          <a:prstGeom prst="rect">
            <a:avLst/>
          </a:prstGeom>
        </p:spPr>
      </p:pic>
      <p:sp>
        <p:nvSpPr>
          <p:cNvPr id="5" name="Rectangle 2"/>
          <p:cNvSpPr>
            <a:spLocks noGrp="1" noChangeArrowheads="1"/>
          </p:cNvSpPr>
          <p:nvPr>
            <p:ph type="title"/>
          </p:nvPr>
        </p:nvSpPr>
        <p:spPr>
          <a:xfrm>
            <a:off x="242579" y="476672"/>
            <a:ext cx="3753357" cy="576064"/>
          </a:xfrm>
        </p:spPr>
        <p:txBody>
          <a:bodyPr/>
          <a:lstStyle/>
          <a:p>
            <a:pPr eaLnBrk="1" hangingPunct="1">
              <a:lnSpc>
                <a:spcPct val="130000"/>
              </a:lnSpc>
            </a:pPr>
            <a:r>
              <a:rPr lang="en-US" altLang="en-US" dirty="0" err="1" smtClean="0"/>
              <a:t>EnMAP</a:t>
            </a:r>
            <a:r>
              <a:rPr lang="en-US" altLang="en-US" dirty="0" smtClean="0"/>
              <a:t> </a:t>
            </a:r>
            <a:r>
              <a:rPr lang="en-US" altLang="en-US" dirty="0" smtClean="0"/>
              <a:t>Summer Schools</a:t>
            </a:r>
            <a:endParaRPr lang="en-US" altLang="de-DE" sz="2000" dirty="0" smtClean="0"/>
          </a:p>
        </p:txBody>
      </p:sp>
      <p:pic>
        <p:nvPicPr>
          <p:cNvPr id="6"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11594" y="866631"/>
            <a:ext cx="2054329" cy="87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6559121" y="1002495"/>
            <a:ext cx="2093843" cy="584775"/>
          </a:xfrm>
          <a:prstGeom prst="rect">
            <a:avLst/>
          </a:prstGeom>
          <a:noFill/>
        </p:spPr>
        <p:txBody>
          <a:bodyPr wrap="none" rtlCol="0">
            <a:spAutoFit/>
          </a:bodyPr>
          <a:lstStyle/>
          <a:p>
            <a:r>
              <a:rPr lang="en-US" sz="1600" dirty="0" smtClean="0">
                <a:latin typeface="+mn-lt"/>
              </a:rPr>
              <a:t>Munich</a:t>
            </a:r>
            <a:br>
              <a:rPr lang="en-US" sz="1600" dirty="0" smtClean="0">
                <a:latin typeface="+mn-lt"/>
              </a:rPr>
            </a:br>
            <a:r>
              <a:rPr lang="en-US" sz="1600" dirty="0" smtClean="0">
                <a:latin typeface="+mn-lt"/>
              </a:rPr>
              <a:t>(September 2017)</a:t>
            </a:r>
            <a:endParaRPr lang="en-US" sz="1600" dirty="0">
              <a:latin typeface="+mn-lt"/>
            </a:endParaRPr>
          </a:p>
        </p:txBody>
      </p:sp>
      <p:sp>
        <p:nvSpPr>
          <p:cNvPr id="7" name="5-Point Star 6"/>
          <p:cNvSpPr/>
          <p:nvPr/>
        </p:nvSpPr>
        <p:spPr bwMode="auto">
          <a:xfrm>
            <a:off x="2601233" y="5645578"/>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0" name="5-Point Star 9"/>
          <p:cNvSpPr/>
          <p:nvPr/>
        </p:nvSpPr>
        <p:spPr bwMode="auto">
          <a:xfrm>
            <a:off x="3362887" y="2689328"/>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1" name="5-Point Star 10"/>
          <p:cNvSpPr/>
          <p:nvPr/>
        </p:nvSpPr>
        <p:spPr bwMode="auto">
          <a:xfrm>
            <a:off x="395716" y="4496699"/>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2" name="5-Point Star 11"/>
          <p:cNvSpPr/>
          <p:nvPr/>
        </p:nvSpPr>
        <p:spPr bwMode="auto">
          <a:xfrm>
            <a:off x="2092336" y="2113155"/>
            <a:ext cx="163210" cy="1501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96" charset="-128"/>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8195" y="1789064"/>
            <a:ext cx="2054329" cy="798906"/>
          </a:xfrm>
          <a:prstGeom prst="rect">
            <a:avLst/>
          </a:prstGeom>
        </p:spPr>
      </p:pic>
      <p:sp>
        <p:nvSpPr>
          <p:cNvPr id="13" name="TextBox 12"/>
          <p:cNvSpPr txBox="1"/>
          <p:nvPr/>
        </p:nvSpPr>
        <p:spPr>
          <a:xfrm>
            <a:off x="2361532" y="6092573"/>
            <a:ext cx="2020888" cy="246221"/>
          </a:xfrm>
          <a:prstGeom prst="rect">
            <a:avLst/>
          </a:prstGeom>
          <a:noFill/>
        </p:spPr>
        <p:txBody>
          <a:bodyPr wrap="square" rtlCol="0">
            <a:spAutoFit/>
          </a:bodyPr>
          <a:lstStyle/>
          <a:p>
            <a:r>
              <a:rPr lang="de-DE" sz="1000" dirty="0">
                <a:solidFill>
                  <a:schemeClr val="bg1"/>
                </a:solidFill>
              </a:rPr>
              <a:t>orangesmile.com</a:t>
            </a:r>
          </a:p>
        </p:txBody>
      </p:sp>
      <p:sp>
        <p:nvSpPr>
          <p:cNvPr id="14" name="Textfeld 3"/>
          <p:cNvSpPr txBox="1"/>
          <p:nvPr/>
        </p:nvSpPr>
        <p:spPr>
          <a:xfrm>
            <a:off x="6565923" y="1873392"/>
            <a:ext cx="1431802" cy="584775"/>
          </a:xfrm>
          <a:prstGeom prst="rect">
            <a:avLst/>
          </a:prstGeom>
          <a:noFill/>
        </p:spPr>
        <p:txBody>
          <a:bodyPr wrap="none" rtlCol="0">
            <a:spAutoFit/>
          </a:bodyPr>
          <a:lstStyle/>
          <a:p>
            <a:r>
              <a:rPr lang="en-US" sz="1600" dirty="0" smtClean="0">
                <a:latin typeface="+mn-lt"/>
              </a:rPr>
              <a:t>Trier</a:t>
            </a:r>
            <a:br>
              <a:rPr lang="en-US" sz="1600" dirty="0" smtClean="0">
                <a:latin typeface="+mn-lt"/>
              </a:rPr>
            </a:br>
            <a:r>
              <a:rPr lang="en-US" sz="1600" dirty="0" smtClean="0">
                <a:latin typeface="+mn-lt"/>
              </a:rPr>
              <a:t>(April 2016)</a:t>
            </a:r>
            <a:endParaRPr lang="en-US" sz="1600" dirty="0">
              <a:latin typeface="+mn-lt"/>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8195" y="2634530"/>
            <a:ext cx="2054329" cy="798906"/>
          </a:xfrm>
          <a:prstGeom prst="rect">
            <a:avLst/>
          </a:prstGeom>
        </p:spPr>
      </p:pic>
      <p:sp>
        <p:nvSpPr>
          <p:cNvPr id="16" name="Textfeld 3"/>
          <p:cNvSpPr txBox="1"/>
          <p:nvPr/>
        </p:nvSpPr>
        <p:spPr>
          <a:xfrm>
            <a:off x="6565923" y="2743931"/>
            <a:ext cx="1584088" cy="584775"/>
          </a:xfrm>
          <a:prstGeom prst="rect">
            <a:avLst/>
          </a:prstGeom>
          <a:noFill/>
        </p:spPr>
        <p:txBody>
          <a:bodyPr wrap="none" rtlCol="0">
            <a:spAutoFit/>
          </a:bodyPr>
          <a:lstStyle/>
          <a:p>
            <a:r>
              <a:rPr lang="en-US" sz="1600" dirty="0" smtClean="0">
                <a:latin typeface="+mn-lt"/>
              </a:rPr>
              <a:t>Lauenburg</a:t>
            </a:r>
            <a:br>
              <a:rPr lang="en-US" sz="1600" dirty="0" smtClean="0">
                <a:latin typeface="+mn-lt"/>
              </a:rPr>
            </a:br>
            <a:r>
              <a:rPr lang="en-US" sz="1600" dirty="0" smtClean="0">
                <a:latin typeface="+mn-lt"/>
              </a:rPr>
              <a:t>(March 2015)</a:t>
            </a:r>
            <a:endParaRPr lang="en-US" sz="1600" dirty="0">
              <a:latin typeface="+mn-lt"/>
            </a:endParaRPr>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08191" y="3476186"/>
            <a:ext cx="2050926" cy="797582"/>
          </a:xfrm>
          <a:prstGeom prst="rect">
            <a:avLst/>
          </a:prstGeom>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08191" y="4316526"/>
            <a:ext cx="2057732" cy="800229"/>
          </a:xfrm>
          <a:prstGeom prst="rect">
            <a:avLst/>
          </a:prstGeom>
        </p:spPr>
      </p:pic>
      <p:pic>
        <p:nvPicPr>
          <p:cNvPr id="19" name="Pictur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14997" y="5168992"/>
            <a:ext cx="2050926" cy="797582"/>
          </a:xfrm>
          <a:prstGeom prst="rect">
            <a:avLst/>
          </a:prstGeom>
        </p:spPr>
      </p:pic>
      <p:sp>
        <p:nvSpPr>
          <p:cNvPr id="20" name="Textfeld 3"/>
          <p:cNvSpPr txBox="1"/>
          <p:nvPr/>
        </p:nvSpPr>
        <p:spPr>
          <a:xfrm>
            <a:off x="6565927" y="3547579"/>
            <a:ext cx="2093843" cy="584775"/>
          </a:xfrm>
          <a:prstGeom prst="rect">
            <a:avLst/>
          </a:prstGeom>
          <a:noFill/>
        </p:spPr>
        <p:txBody>
          <a:bodyPr wrap="none" rtlCol="0">
            <a:spAutoFit/>
          </a:bodyPr>
          <a:lstStyle/>
          <a:p>
            <a:r>
              <a:rPr lang="en-US" sz="1600" dirty="0" smtClean="0">
                <a:latin typeface="+mn-lt"/>
              </a:rPr>
              <a:t>Berlin</a:t>
            </a:r>
            <a:br>
              <a:rPr lang="en-US" sz="1600" dirty="0" smtClean="0">
                <a:latin typeface="+mn-lt"/>
              </a:rPr>
            </a:br>
            <a:r>
              <a:rPr lang="en-US" sz="1600" dirty="0" smtClean="0">
                <a:latin typeface="+mn-lt"/>
              </a:rPr>
              <a:t>(September 2012)</a:t>
            </a:r>
            <a:endParaRPr lang="en-US" sz="1600" dirty="0">
              <a:latin typeface="+mn-lt"/>
            </a:endParaRPr>
          </a:p>
        </p:txBody>
      </p:sp>
      <p:sp>
        <p:nvSpPr>
          <p:cNvPr id="21" name="Textfeld 3"/>
          <p:cNvSpPr txBox="1"/>
          <p:nvPr/>
        </p:nvSpPr>
        <p:spPr>
          <a:xfrm>
            <a:off x="6565923" y="4352794"/>
            <a:ext cx="1431802" cy="584775"/>
          </a:xfrm>
          <a:prstGeom prst="rect">
            <a:avLst/>
          </a:prstGeom>
          <a:noFill/>
        </p:spPr>
        <p:txBody>
          <a:bodyPr wrap="none" rtlCol="0">
            <a:spAutoFit/>
          </a:bodyPr>
          <a:lstStyle/>
          <a:p>
            <a:r>
              <a:rPr lang="en-US" sz="1600" dirty="0" smtClean="0">
                <a:latin typeface="+mn-lt"/>
              </a:rPr>
              <a:t>Munich</a:t>
            </a:r>
            <a:br>
              <a:rPr lang="en-US" sz="1600" dirty="0" smtClean="0">
                <a:latin typeface="+mn-lt"/>
              </a:rPr>
            </a:br>
            <a:r>
              <a:rPr lang="en-US" sz="1600" dirty="0" smtClean="0">
                <a:latin typeface="+mn-lt"/>
              </a:rPr>
              <a:t>(April 2011)</a:t>
            </a:r>
            <a:endParaRPr lang="en-US" sz="1600" dirty="0">
              <a:latin typeface="+mn-lt"/>
            </a:endParaRPr>
          </a:p>
        </p:txBody>
      </p:sp>
      <p:sp>
        <p:nvSpPr>
          <p:cNvPr id="22" name="Textfeld 3"/>
          <p:cNvSpPr txBox="1"/>
          <p:nvPr/>
        </p:nvSpPr>
        <p:spPr>
          <a:xfrm>
            <a:off x="6559121" y="5251841"/>
            <a:ext cx="2093843" cy="584775"/>
          </a:xfrm>
          <a:prstGeom prst="rect">
            <a:avLst/>
          </a:prstGeom>
          <a:noFill/>
        </p:spPr>
        <p:txBody>
          <a:bodyPr wrap="none" rtlCol="0">
            <a:spAutoFit/>
          </a:bodyPr>
          <a:lstStyle/>
          <a:p>
            <a:r>
              <a:rPr lang="en-US" sz="1600" dirty="0" smtClean="0">
                <a:latin typeface="+mn-lt"/>
              </a:rPr>
              <a:t>Trier</a:t>
            </a:r>
            <a:br>
              <a:rPr lang="en-US" sz="1600" dirty="0" smtClean="0">
                <a:latin typeface="+mn-lt"/>
              </a:rPr>
            </a:br>
            <a:r>
              <a:rPr lang="en-US" sz="1600" dirty="0" smtClean="0">
                <a:latin typeface="+mn-lt"/>
              </a:rPr>
              <a:t>(September 2010)</a:t>
            </a:r>
            <a:endParaRPr lang="en-US" sz="1600" dirty="0">
              <a:latin typeface="+mn-lt"/>
            </a:endParaRPr>
          </a:p>
        </p:txBody>
      </p:sp>
      <p:sp>
        <p:nvSpPr>
          <p:cNvPr id="25" name="Rectangle 24"/>
          <p:cNvSpPr/>
          <p:nvPr/>
        </p:nvSpPr>
        <p:spPr>
          <a:xfrm>
            <a:off x="3422295" y="6092572"/>
            <a:ext cx="966931" cy="246221"/>
          </a:xfrm>
          <a:prstGeom prst="rect">
            <a:avLst/>
          </a:prstGeom>
        </p:spPr>
        <p:txBody>
          <a:bodyPr wrap="none">
            <a:spAutoFit/>
          </a:bodyPr>
          <a:lstStyle/>
          <a:p>
            <a:r>
              <a:rPr lang="de-DE" sz="1000" dirty="0"/>
              <a:t>wikimedia.org</a:t>
            </a:r>
          </a:p>
        </p:txBody>
      </p:sp>
      <p:pic>
        <p:nvPicPr>
          <p:cNvPr id="23" name="Picture 1"/>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00392" y="118675"/>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oliennummernplatzhalter 4"/>
          <p:cNvSpPr>
            <a:spLocks noGrp="1"/>
          </p:cNvSpPr>
          <p:nvPr>
            <p:ph type="sldNum" sz="quarter" idx="14"/>
          </p:nvPr>
        </p:nvSpPr>
        <p:spPr>
          <a:xfrm>
            <a:off x="486000" y="125999"/>
            <a:ext cx="1044000" cy="144000"/>
          </a:xfrm>
        </p:spPr>
        <p:txBody>
          <a:bodyPr/>
          <a:lstStyle/>
          <a:p>
            <a:pPr>
              <a:defRPr/>
            </a:pPr>
            <a:r>
              <a:rPr lang="en-GB" dirty="0" smtClean="0"/>
              <a:t>DLR.de  •  Chart </a:t>
            </a:r>
            <a:fld id="{18C7CB6D-895A-4F21-B0E7-2185F6FE5534}" type="slidenum">
              <a:rPr lang="en-GB" smtClean="0"/>
              <a:pPr>
                <a:defRPr/>
              </a:pPr>
              <a:t>11</a:t>
            </a:fld>
            <a:endParaRPr lang="en-GB" dirty="0"/>
          </a:p>
        </p:txBody>
      </p:sp>
      <p:sp>
        <p:nvSpPr>
          <p:cNvPr id="27"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spTree>
    <p:extLst>
      <p:ext uri="{BB962C8B-B14F-4D97-AF65-F5344CB8AC3E}">
        <p14:creationId xmlns:p14="http://schemas.microsoft.com/office/powerpoint/2010/main" val="2592059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5"/>
          <p:cNvSpPr>
            <a:spLocks noGrp="1"/>
          </p:cNvSpPr>
          <p:nvPr>
            <p:ph type="title"/>
          </p:nvPr>
        </p:nvSpPr>
        <p:spPr>
          <a:xfrm>
            <a:off x="229478" y="537940"/>
            <a:ext cx="8158946" cy="658812"/>
          </a:xfrm>
        </p:spPr>
        <p:txBody>
          <a:bodyPr/>
          <a:lstStyle/>
          <a:p>
            <a:r>
              <a:rPr lang="es-ES" altLang="en-US" dirty="0" smtClean="0"/>
              <a:t>EnMAP – flight campaign datasets</a:t>
            </a:r>
          </a:p>
        </p:txBody>
      </p:sp>
      <p:pic>
        <p:nvPicPr>
          <p:cNvPr id="7680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6781" y="1006373"/>
            <a:ext cx="3641823" cy="440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platzhalter 4"/>
          <p:cNvSpPr txBox="1">
            <a:spLocks/>
          </p:cNvSpPr>
          <p:nvPr/>
        </p:nvSpPr>
        <p:spPr bwMode="auto">
          <a:xfrm>
            <a:off x="229060" y="1200908"/>
            <a:ext cx="4532421" cy="409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nSpc>
                <a:spcPct val="140000"/>
              </a:lnSpc>
              <a:spcBef>
                <a:spcPts val="600"/>
              </a:spcBef>
              <a:buClr>
                <a:srgbClr val="0070C0"/>
              </a:buClr>
            </a:pPr>
            <a:r>
              <a:rPr lang="en-US" altLang="de-DE" sz="1600" dirty="0">
                <a:latin typeface="+mn-lt"/>
                <a:ea typeface="+mn-ea"/>
                <a:cs typeface="Arial" pitchFamily="34" charset="0"/>
              </a:rPr>
              <a:t>Hyperspectral airborne campaign </a:t>
            </a:r>
            <a:r>
              <a:rPr lang="en-US" altLang="de-DE" sz="1600" dirty="0">
                <a:latin typeface="+mn-lt"/>
                <a:ea typeface="+mn-ea"/>
                <a:cs typeface="Arial" pitchFamily="34" charset="0"/>
              </a:rPr>
              <a:t>data, simulated </a:t>
            </a:r>
            <a:r>
              <a:rPr lang="en-US" altLang="de-DE" sz="1600" dirty="0" err="1">
                <a:latin typeface="+mn-lt"/>
                <a:ea typeface="+mn-ea"/>
                <a:cs typeface="Arial" pitchFamily="34" charset="0"/>
              </a:rPr>
              <a:t>EnMAP</a:t>
            </a:r>
            <a:r>
              <a:rPr lang="en-US" altLang="de-DE" sz="1600" dirty="0">
                <a:latin typeface="+mn-lt"/>
                <a:ea typeface="+mn-ea"/>
                <a:cs typeface="Arial" pitchFamily="34" charset="0"/>
              </a:rPr>
              <a:t> data </a:t>
            </a:r>
            <a:r>
              <a:rPr lang="en-US" altLang="de-DE" sz="1600" dirty="0">
                <a:latin typeface="+mn-lt"/>
                <a:ea typeface="+mn-ea"/>
                <a:cs typeface="Arial" pitchFamily="34" charset="0"/>
              </a:rPr>
              <a:t>and in-situ </a:t>
            </a:r>
            <a:r>
              <a:rPr lang="en-US" altLang="de-DE" sz="1600" dirty="0">
                <a:latin typeface="+mn-lt"/>
                <a:ea typeface="+mn-ea"/>
                <a:cs typeface="Arial" pitchFamily="34" charset="0"/>
              </a:rPr>
              <a:t>data</a:t>
            </a:r>
          </a:p>
          <a:p>
            <a:pPr>
              <a:lnSpc>
                <a:spcPct val="140000"/>
              </a:lnSpc>
              <a:spcBef>
                <a:spcPts val="600"/>
              </a:spcBef>
              <a:buClr>
                <a:srgbClr val="0070C0"/>
              </a:buClr>
            </a:pPr>
            <a:r>
              <a:rPr lang="de-DE" sz="1600" dirty="0">
                <a:latin typeface="+mn-lt"/>
                <a:ea typeface="+mn-ea"/>
                <a:cs typeface="Arial" pitchFamily="34" charset="0"/>
              </a:rPr>
              <a:t>Datasets </a:t>
            </a:r>
            <a:r>
              <a:rPr lang="de-DE" sz="1600" dirty="0" err="1">
                <a:latin typeface="+mn-lt"/>
                <a:ea typeface="+mn-ea"/>
                <a:cs typeface="Arial" pitchFamily="34" charset="0"/>
              </a:rPr>
              <a:t>provided</a:t>
            </a:r>
            <a:r>
              <a:rPr lang="de-DE" sz="1600" dirty="0">
                <a:latin typeface="+mn-lt"/>
                <a:ea typeface="+mn-ea"/>
                <a:cs typeface="Arial" pitchFamily="34" charset="0"/>
              </a:rPr>
              <a:t> </a:t>
            </a:r>
            <a:r>
              <a:rPr lang="de-DE" sz="1600" dirty="0" err="1">
                <a:latin typeface="+mn-lt"/>
                <a:ea typeface="+mn-ea"/>
                <a:cs typeface="Arial" pitchFamily="34" charset="0"/>
              </a:rPr>
              <a:t>free</a:t>
            </a:r>
            <a:r>
              <a:rPr lang="de-DE" sz="1600" dirty="0">
                <a:latin typeface="+mn-lt"/>
                <a:ea typeface="+mn-ea"/>
                <a:cs typeface="Arial" pitchFamily="34" charset="0"/>
              </a:rPr>
              <a:t> </a:t>
            </a:r>
            <a:r>
              <a:rPr lang="de-DE" sz="1600" dirty="0" err="1">
                <a:latin typeface="+mn-lt"/>
                <a:ea typeface="+mn-ea"/>
                <a:cs typeface="Arial" pitchFamily="34" charset="0"/>
              </a:rPr>
              <a:t>of</a:t>
            </a:r>
            <a:r>
              <a:rPr lang="de-DE" sz="1600" dirty="0">
                <a:latin typeface="+mn-lt"/>
                <a:ea typeface="+mn-ea"/>
                <a:cs typeface="Arial" pitchFamily="34" charset="0"/>
              </a:rPr>
              <a:t> </a:t>
            </a:r>
            <a:r>
              <a:rPr lang="de-DE" sz="1600" dirty="0" err="1">
                <a:latin typeface="+mn-lt"/>
                <a:ea typeface="+mn-ea"/>
                <a:cs typeface="Arial" pitchFamily="34" charset="0"/>
              </a:rPr>
              <a:t>charge</a:t>
            </a:r>
            <a:r>
              <a:rPr lang="de-DE" sz="1600" dirty="0">
                <a:latin typeface="+mn-lt"/>
                <a:ea typeface="+mn-ea"/>
                <a:cs typeface="Arial" pitchFamily="34" charset="0"/>
              </a:rPr>
              <a:t> </a:t>
            </a:r>
            <a:r>
              <a:rPr lang="de-DE" sz="1600" dirty="0" err="1">
                <a:latin typeface="+mn-lt"/>
                <a:ea typeface="+mn-ea"/>
                <a:cs typeface="Arial" pitchFamily="34" charset="0"/>
              </a:rPr>
              <a:t>to</a:t>
            </a:r>
            <a:r>
              <a:rPr lang="de-DE" sz="1600" dirty="0">
                <a:latin typeface="+mn-lt"/>
                <a:ea typeface="+mn-ea"/>
                <a:cs typeface="Arial" pitchFamily="34" charset="0"/>
              </a:rPr>
              <a:t> </a:t>
            </a:r>
            <a:r>
              <a:rPr lang="de-DE" sz="1600" dirty="0" err="1">
                <a:latin typeface="+mn-lt"/>
                <a:ea typeface="+mn-ea"/>
                <a:cs typeface="Arial" pitchFamily="34" charset="0"/>
              </a:rPr>
              <a:t>science</a:t>
            </a:r>
            <a:r>
              <a:rPr lang="de-DE" sz="1600" dirty="0">
                <a:latin typeface="+mn-lt"/>
                <a:ea typeface="+mn-ea"/>
                <a:cs typeface="Arial" pitchFamily="34" charset="0"/>
              </a:rPr>
              <a:t> </a:t>
            </a:r>
            <a:r>
              <a:rPr lang="de-DE" sz="1600" dirty="0" err="1">
                <a:latin typeface="+mn-lt"/>
                <a:ea typeface="+mn-ea"/>
                <a:cs typeface="Arial" pitchFamily="34" charset="0"/>
              </a:rPr>
              <a:t>community</a:t>
            </a:r>
            <a:endParaRPr lang="de-DE" sz="1600" dirty="0">
              <a:latin typeface="+mn-lt"/>
              <a:ea typeface="+mn-ea"/>
              <a:cs typeface="Arial" pitchFamily="34" charset="0"/>
            </a:endParaRPr>
          </a:p>
          <a:p>
            <a:pPr>
              <a:lnSpc>
                <a:spcPct val="140000"/>
              </a:lnSpc>
              <a:spcBef>
                <a:spcPts val="600"/>
              </a:spcBef>
              <a:buClr>
                <a:srgbClr val="0070C0"/>
              </a:buClr>
            </a:pPr>
            <a:r>
              <a:rPr lang="en-US" altLang="de-DE" sz="1600" dirty="0">
                <a:latin typeface="+mn-lt"/>
                <a:ea typeface="+mn-ea"/>
                <a:cs typeface="Arial" pitchFamily="34" charset="0"/>
              </a:rPr>
              <a:t>Datasets </a:t>
            </a:r>
            <a:r>
              <a:rPr lang="en-US" altLang="de-DE" sz="1600" dirty="0">
                <a:latin typeface="+mn-lt"/>
                <a:ea typeface="+mn-ea"/>
                <a:cs typeface="Arial" pitchFamily="34" charset="0"/>
              </a:rPr>
              <a:t>published as data publications (with DOI)</a:t>
            </a:r>
          </a:p>
          <a:p>
            <a:pPr>
              <a:lnSpc>
                <a:spcPct val="140000"/>
              </a:lnSpc>
              <a:spcBef>
                <a:spcPts val="600"/>
              </a:spcBef>
              <a:buClr>
                <a:srgbClr val="0070C0"/>
              </a:buClr>
            </a:pPr>
            <a:r>
              <a:rPr lang="en-US" altLang="de-DE" sz="1600" dirty="0">
                <a:latin typeface="+mn-lt"/>
                <a:ea typeface="+mn-ea"/>
                <a:cs typeface="Arial" pitchFamily="34" charset="0"/>
              </a:rPr>
              <a:t>Basis to simulate future </a:t>
            </a:r>
            <a:r>
              <a:rPr lang="en-US" altLang="de-DE" sz="1600" dirty="0" err="1">
                <a:latin typeface="+mn-lt"/>
                <a:ea typeface="+mn-ea"/>
                <a:cs typeface="Arial" pitchFamily="34" charset="0"/>
              </a:rPr>
              <a:t>EnMAP</a:t>
            </a:r>
            <a:r>
              <a:rPr lang="en-US" altLang="de-DE" sz="1600" dirty="0">
                <a:latin typeface="+mn-lt"/>
                <a:ea typeface="+mn-ea"/>
                <a:cs typeface="Arial" pitchFamily="34" charset="0"/>
              </a:rPr>
              <a:t> data using </a:t>
            </a:r>
            <a:r>
              <a:rPr lang="en-US" altLang="de-DE" sz="1600" dirty="0" err="1">
                <a:latin typeface="+mn-lt"/>
                <a:ea typeface="+mn-ea"/>
                <a:cs typeface="Arial" pitchFamily="34" charset="0"/>
              </a:rPr>
              <a:t>EnMAP</a:t>
            </a:r>
            <a:r>
              <a:rPr lang="en-US" altLang="de-DE" sz="1600" dirty="0">
                <a:latin typeface="+mn-lt"/>
                <a:ea typeface="+mn-ea"/>
                <a:cs typeface="Arial" pitchFamily="34" charset="0"/>
              </a:rPr>
              <a:t> simulator software </a:t>
            </a:r>
            <a:r>
              <a:rPr lang="en-US" altLang="de-DE" sz="1600" dirty="0" err="1">
                <a:latin typeface="+mn-lt"/>
                <a:ea typeface="+mn-ea"/>
                <a:cs typeface="Arial" pitchFamily="34" charset="0"/>
              </a:rPr>
              <a:t>EeTeS</a:t>
            </a:r>
            <a:r>
              <a:rPr lang="en-US" altLang="de-DE" sz="1600" dirty="0">
                <a:latin typeface="+mn-lt"/>
                <a:ea typeface="+mn-ea"/>
                <a:cs typeface="Arial" pitchFamily="34" charset="0"/>
              </a:rPr>
              <a:t> developed at GFZ (</a:t>
            </a:r>
            <a:r>
              <a:rPr lang="en-US" altLang="de-DE" sz="1600" dirty="0" err="1">
                <a:latin typeface="+mn-lt"/>
                <a:ea typeface="+mn-ea"/>
                <a:cs typeface="Arial" pitchFamily="34" charset="0"/>
              </a:rPr>
              <a:t>Segl</a:t>
            </a:r>
            <a:r>
              <a:rPr lang="en-US" altLang="de-DE" sz="1600" dirty="0">
                <a:latin typeface="+mn-lt"/>
                <a:ea typeface="+mn-ea"/>
                <a:cs typeface="Arial" pitchFamily="34" charset="0"/>
              </a:rPr>
              <a:t> et al. </a:t>
            </a:r>
            <a:r>
              <a:rPr lang="en-US" altLang="de-DE" sz="1600" dirty="0">
                <a:latin typeface="+mn-lt"/>
                <a:ea typeface="+mn-ea"/>
                <a:cs typeface="Arial" pitchFamily="34" charset="0"/>
              </a:rPr>
              <a:t>2012</a:t>
            </a:r>
            <a:r>
              <a:rPr lang="en-US" altLang="de-DE" sz="1600" dirty="0" smtClean="0">
                <a:latin typeface="+mn-lt"/>
                <a:ea typeface="+mn-ea"/>
                <a:cs typeface="Arial" pitchFamily="34" charset="0"/>
              </a:rPr>
              <a:t>)</a:t>
            </a:r>
            <a:endParaRPr lang="en-US" altLang="de-DE" sz="1800" u="none" dirty="0"/>
          </a:p>
        </p:txBody>
      </p:sp>
      <p:sp>
        <p:nvSpPr>
          <p:cNvPr id="76806" name="Textfeld 13"/>
          <p:cNvSpPr txBox="1">
            <a:spLocks noChangeArrowheads="1"/>
          </p:cNvSpPr>
          <p:nvPr/>
        </p:nvSpPr>
        <p:spPr bwMode="auto">
          <a:xfrm>
            <a:off x="2495271" y="5847655"/>
            <a:ext cx="77653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en-US" altLang="de-DE" sz="1200" u="none" dirty="0" err="1">
                <a:solidFill>
                  <a:srgbClr val="000000"/>
                </a:solidFill>
              </a:rPr>
              <a:t>Segl</a:t>
            </a:r>
            <a:r>
              <a:rPr lang="en-US" altLang="de-DE" sz="1200" u="none" dirty="0">
                <a:solidFill>
                  <a:srgbClr val="000000"/>
                </a:solidFill>
              </a:rPr>
              <a:t>, K.; </a:t>
            </a:r>
            <a:r>
              <a:rPr lang="en-US" altLang="de-DE" sz="1200" u="none" dirty="0" err="1">
                <a:solidFill>
                  <a:srgbClr val="000000"/>
                </a:solidFill>
              </a:rPr>
              <a:t>Guanter</a:t>
            </a:r>
            <a:r>
              <a:rPr lang="en-US" altLang="de-DE" sz="1200" u="none" dirty="0">
                <a:solidFill>
                  <a:srgbClr val="000000"/>
                </a:solidFill>
              </a:rPr>
              <a:t>, L.; </a:t>
            </a:r>
            <a:r>
              <a:rPr lang="en-US" altLang="de-DE" sz="1200" u="none" dirty="0" err="1" smtClean="0">
                <a:solidFill>
                  <a:srgbClr val="000000"/>
                </a:solidFill>
              </a:rPr>
              <a:t>etal</a:t>
            </a:r>
            <a:r>
              <a:rPr lang="en-US" altLang="de-DE" sz="1200" u="none" dirty="0">
                <a:solidFill>
                  <a:srgbClr val="000000"/>
                </a:solidFill>
              </a:rPr>
              <a:t>. </a:t>
            </a:r>
            <a:r>
              <a:rPr lang="en-US" altLang="de-DE" sz="1200" u="none" dirty="0" err="1">
                <a:solidFill>
                  <a:srgbClr val="000000"/>
                </a:solidFill>
              </a:rPr>
              <a:t>EeteS</a:t>
            </a:r>
            <a:r>
              <a:rPr lang="en-US" altLang="de-DE" sz="1200" u="none" dirty="0">
                <a:solidFill>
                  <a:srgbClr val="000000"/>
                </a:solidFill>
              </a:rPr>
              <a:t> - The </a:t>
            </a:r>
            <a:r>
              <a:rPr lang="en-US" altLang="de-DE" sz="1200" u="none" dirty="0" err="1">
                <a:solidFill>
                  <a:srgbClr val="000000"/>
                </a:solidFill>
              </a:rPr>
              <a:t>EnMAP</a:t>
            </a:r>
            <a:r>
              <a:rPr lang="en-US" altLang="de-DE" sz="1200" u="none" dirty="0">
                <a:solidFill>
                  <a:srgbClr val="000000"/>
                </a:solidFill>
              </a:rPr>
              <a:t> End-to-End Simulation Tool. </a:t>
            </a:r>
            <a:r>
              <a:rPr lang="en-US" altLang="de-DE" sz="1200" u="none" dirty="0" smtClean="0">
                <a:solidFill>
                  <a:srgbClr val="000000"/>
                </a:solidFill>
              </a:rPr>
              <a:t>IEEE</a:t>
            </a:r>
          </a:p>
          <a:p>
            <a:pPr eaLnBrk="1" hangingPunct="1">
              <a:spcBef>
                <a:spcPct val="0"/>
              </a:spcBef>
              <a:buFontTx/>
              <a:buNone/>
            </a:pPr>
            <a:r>
              <a:rPr lang="en-US" altLang="de-DE" sz="1200" u="none" dirty="0" smtClean="0">
                <a:solidFill>
                  <a:srgbClr val="000000"/>
                </a:solidFill>
              </a:rPr>
              <a:t> Journal of </a:t>
            </a:r>
            <a:r>
              <a:rPr lang="en-US" altLang="de-DE" sz="1200" u="none" dirty="0">
                <a:solidFill>
                  <a:srgbClr val="000000"/>
                </a:solidFill>
              </a:rPr>
              <a:t>Selected Topics in Applied Earth Observations and Remote Sensing, 2012.</a:t>
            </a:r>
          </a:p>
        </p:txBody>
      </p:sp>
      <p:sp>
        <p:nvSpPr>
          <p:cNvPr id="2" name="Rechteck 1"/>
          <p:cNvSpPr/>
          <p:nvPr/>
        </p:nvSpPr>
        <p:spPr>
          <a:xfrm>
            <a:off x="5191932" y="5438977"/>
            <a:ext cx="3283912" cy="609398"/>
          </a:xfrm>
          <a:prstGeom prst="rect">
            <a:avLst/>
          </a:prstGeom>
        </p:spPr>
        <p:txBody>
          <a:bodyPr wrap="none">
            <a:spAutoFit/>
          </a:bodyPr>
          <a:lstStyle/>
          <a:p>
            <a:pPr>
              <a:lnSpc>
                <a:spcPct val="140000"/>
              </a:lnSpc>
              <a:spcBef>
                <a:spcPts val="600"/>
              </a:spcBef>
              <a:buClr>
                <a:srgbClr val="0070C0"/>
              </a:buClr>
            </a:pPr>
            <a:r>
              <a:rPr lang="en-US" altLang="de-DE" dirty="0">
                <a:hlinkClick r:id="rId4"/>
              </a:rPr>
              <a:t>www.enmap.org/flights</a:t>
            </a:r>
            <a:endParaRPr lang="en-US" altLang="de-DE" dirty="0"/>
          </a:p>
        </p:txBody>
      </p:sp>
      <p:pic>
        <p:nvPicPr>
          <p:cNvPr id="7"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0392" y="118675"/>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liennummernplatzhalter 4"/>
          <p:cNvSpPr>
            <a:spLocks noGrp="1"/>
          </p:cNvSpPr>
          <p:nvPr>
            <p:ph type="sldNum" sz="quarter" idx="14"/>
          </p:nvPr>
        </p:nvSpPr>
        <p:spPr>
          <a:xfrm>
            <a:off x="486000" y="125999"/>
            <a:ext cx="1044000" cy="144000"/>
          </a:xfrm>
        </p:spPr>
        <p:txBody>
          <a:bodyPr/>
          <a:lstStyle/>
          <a:p>
            <a:pPr>
              <a:defRPr/>
            </a:pPr>
            <a:r>
              <a:rPr lang="en-GB" dirty="0" smtClean="0"/>
              <a:t>DLR.de  •  Chart </a:t>
            </a:r>
            <a:fld id="{18C7CB6D-895A-4F21-B0E7-2185F6FE5534}" type="slidenum">
              <a:rPr lang="en-GB" smtClean="0"/>
              <a:pPr>
                <a:defRPr/>
              </a:pPr>
              <a:t>12</a:t>
            </a:fld>
            <a:endParaRPr lang="en-GB" dirty="0"/>
          </a:p>
        </p:txBody>
      </p:sp>
      <p:sp>
        <p:nvSpPr>
          <p:cNvPr id="9"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spTree>
    <p:extLst>
      <p:ext uri="{BB962C8B-B14F-4D97-AF65-F5344CB8AC3E}">
        <p14:creationId xmlns:p14="http://schemas.microsoft.com/office/powerpoint/2010/main" val="1040842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1520" y="548680"/>
            <a:ext cx="8172000" cy="738187"/>
          </a:xfrm>
        </p:spPr>
        <p:txBody>
          <a:bodyPr/>
          <a:lstStyle/>
          <a:p>
            <a:r>
              <a:rPr lang="es-ES" altLang="en-US" dirty="0"/>
              <a:t>EnMAP </a:t>
            </a:r>
            <a:r>
              <a:rPr lang="es-ES" altLang="en-US" dirty="0" err="1"/>
              <a:t>information</a:t>
            </a:r>
            <a:r>
              <a:rPr lang="es-ES" altLang="en-US" dirty="0"/>
              <a:t> and </a:t>
            </a:r>
            <a:r>
              <a:rPr lang="es-ES" altLang="en-US" dirty="0" err="1" smtClean="0"/>
              <a:t>Capacity</a:t>
            </a:r>
            <a:r>
              <a:rPr lang="es-ES" altLang="en-US" dirty="0" smtClean="0"/>
              <a:t> </a:t>
            </a:r>
            <a:r>
              <a:rPr lang="es-ES" altLang="en-US" dirty="0" err="1" smtClean="0"/>
              <a:t>building</a:t>
            </a:r>
            <a:r>
              <a:rPr lang="es-ES" altLang="en-US" dirty="0" smtClean="0"/>
              <a:t> </a:t>
            </a:r>
            <a:endParaRPr lang="de-DE" dirty="0"/>
          </a:p>
        </p:txBody>
      </p:sp>
      <p:sp>
        <p:nvSpPr>
          <p:cNvPr id="5" name="Foliennummernplatzhalter 4"/>
          <p:cNvSpPr>
            <a:spLocks noGrp="1"/>
          </p:cNvSpPr>
          <p:nvPr>
            <p:ph type="sldNum" sz="quarter" idx="14"/>
          </p:nvPr>
        </p:nvSpPr>
        <p:spPr/>
        <p:txBody>
          <a:bodyPr/>
          <a:lstStyle/>
          <a:p>
            <a:pPr>
              <a:defRPr/>
            </a:pPr>
            <a:r>
              <a:rPr lang="en-GB" smtClean="0"/>
              <a:t>DLR.de  •  Chart </a:t>
            </a:r>
            <a:fld id="{18C7CB6D-895A-4F21-B0E7-2185F6FE5534}" type="slidenum">
              <a:rPr lang="en-GB" smtClean="0"/>
              <a:pPr>
                <a:defRPr/>
              </a:pPr>
              <a:t>13</a:t>
            </a:fld>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86600" y="1374983"/>
            <a:ext cx="1876425" cy="264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nhaltsplatzhalter 3"/>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4692" y="983938"/>
            <a:ext cx="2452308" cy="91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33926" y="1079181"/>
            <a:ext cx="2436222" cy="345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a:xfrm>
            <a:off x="390525" y="5714092"/>
            <a:ext cx="8639175" cy="523220"/>
          </a:xfrm>
          <a:prstGeom prst="rect">
            <a:avLst/>
          </a:prstGeom>
        </p:spPr>
        <p:txBody>
          <a:bodyPr wrap="square">
            <a:spAutoFit/>
          </a:bodyPr>
          <a:lstStyle/>
          <a:p>
            <a:r>
              <a:rPr lang="en-US" sz="1800" dirty="0">
                <a:latin typeface="+mn-lt"/>
              </a:rPr>
              <a:t>Central point of </a:t>
            </a:r>
            <a:r>
              <a:rPr lang="en-US" sz="1800" dirty="0" smtClean="0">
                <a:latin typeface="+mn-lt"/>
              </a:rPr>
              <a:t>information: </a:t>
            </a:r>
            <a:r>
              <a:rPr lang="es-ES" altLang="en-US" sz="2800" kern="0" dirty="0" smtClean="0">
                <a:solidFill>
                  <a:srgbClr val="00589C"/>
                </a:solidFill>
                <a:latin typeface="+mn-lt"/>
                <a:ea typeface="Arial Unicode MS" pitchFamily="34" charset="-128"/>
                <a:cs typeface="Arial Unicode MS" pitchFamily="34" charset="-128"/>
              </a:rPr>
              <a:t>www.enmap.org</a:t>
            </a:r>
            <a:endParaRPr lang="en-US" dirty="0">
              <a:latin typeface="+mn-lt"/>
            </a:endParaRPr>
          </a:p>
        </p:txBody>
      </p:sp>
      <p:sp>
        <p:nvSpPr>
          <p:cNvPr id="11" name="Rechteck 10"/>
          <p:cNvSpPr/>
          <p:nvPr/>
        </p:nvSpPr>
        <p:spPr>
          <a:xfrm>
            <a:off x="214691" y="2043571"/>
            <a:ext cx="4495421" cy="3416320"/>
          </a:xfrm>
          <a:prstGeom prst="rect">
            <a:avLst/>
          </a:prstGeom>
        </p:spPr>
        <p:txBody>
          <a:bodyPr wrap="square">
            <a:spAutoFit/>
          </a:bodyPr>
          <a:lstStyle/>
          <a:p>
            <a:pPr lvl="0">
              <a:lnSpc>
                <a:spcPct val="120000"/>
              </a:lnSpc>
              <a:buClr>
                <a:srgbClr val="00589C"/>
              </a:buClr>
              <a:buSzPct val="110000"/>
            </a:pPr>
            <a:r>
              <a:rPr lang="en-GB" altLang="de-DE" sz="1800" dirty="0" smtClean="0">
                <a:solidFill>
                  <a:srgbClr val="000000"/>
                </a:solidFill>
                <a:latin typeface="+mn-lt"/>
              </a:rPr>
              <a:t>Development of online </a:t>
            </a:r>
            <a:r>
              <a:rPr lang="en-GB" altLang="de-DE" sz="1800" dirty="0">
                <a:solidFill>
                  <a:srgbClr val="000000"/>
                </a:solidFill>
                <a:latin typeface="+mn-lt"/>
              </a:rPr>
              <a:t>learning platform for imaging spectroscopy </a:t>
            </a:r>
            <a:r>
              <a:rPr lang="en-GB" altLang="de-DE" sz="1800" dirty="0" smtClean="0">
                <a:solidFill>
                  <a:srgbClr val="000000"/>
                </a:solidFill>
                <a:latin typeface="+mn-lt"/>
              </a:rPr>
              <a:t>started as </a:t>
            </a:r>
            <a:r>
              <a:rPr lang="en-GB" altLang="de-DE" sz="1800" dirty="0">
                <a:solidFill>
                  <a:srgbClr val="000000"/>
                </a:solidFill>
                <a:latin typeface="+mn-lt"/>
              </a:rPr>
              <a:t>part of the </a:t>
            </a:r>
            <a:r>
              <a:rPr lang="en-GB" altLang="de-DE" sz="1800" dirty="0" err="1">
                <a:solidFill>
                  <a:srgbClr val="000000"/>
                </a:solidFill>
                <a:latin typeface="+mn-lt"/>
              </a:rPr>
              <a:t>EnMAP</a:t>
            </a:r>
            <a:r>
              <a:rPr lang="en-GB" altLang="de-DE" sz="1800" dirty="0">
                <a:solidFill>
                  <a:srgbClr val="000000"/>
                </a:solidFill>
                <a:latin typeface="+mn-lt"/>
              </a:rPr>
              <a:t> education </a:t>
            </a:r>
            <a:r>
              <a:rPr lang="en-GB" altLang="de-DE" sz="1800" dirty="0" smtClean="0">
                <a:solidFill>
                  <a:srgbClr val="000000"/>
                </a:solidFill>
                <a:latin typeface="+mn-lt"/>
              </a:rPr>
              <a:t>initiative</a:t>
            </a:r>
          </a:p>
          <a:p>
            <a:pPr marL="285750" lvl="0" indent="-285750">
              <a:lnSpc>
                <a:spcPct val="120000"/>
              </a:lnSpc>
              <a:buClr>
                <a:srgbClr val="00589C"/>
              </a:buClr>
              <a:buSzPct val="110000"/>
              <a:buFont typeface="Arial" panose="020B0604020202020204" pitchFamily="34" charset="0"/>
              <a:buChar char="•"/>
            </a:pPr>
            <a:r>
              <a:rPr lang="en-US" altLang="de-DE" sz="1800" dirty="0" smtClean="0">
                <a:latin typeface="+mn-lt"/>
              </a:rPr>
              <a:t>Reviewed and structured Presentations </a:t>
            </a:r>
            <a:r>
              <a:rPr lang="en-US" altLang="de-DE" sz="1800" dirty="0">
                <a:latin typeface="+mn-lt"/>
              </a:rPr>
              <a:t>and tutorials on principles, methods and applications of imaging </a:t>
            </a:r>
            <a:r>
              <a:rPr lang="en-US" altLang="de-DE" sz="1800" dirty="0" smtClean="0">
                <a:latin typeface="+mn-lt"/>
              </a:rPr>
              <a:t>spectroscopy</a:t>
            </a:r>
          </a:p>
          <a:p>
            <a:pPr marL="285750" lvl="0" indent="-285750">
              <a:lnSpc>
                <a:spcPct val="120000"/>
              </a:lnSpc>
              <a:buClr>
                <a:srgbClr val="00589C"/>
              </a:buClr>
              <a:buSzPct val="110000"/>
              <a:buFont typeface="Arial" panose="020B0604020202020204" pitchFamily="34" charset="0"/>
              <a:buChar char="•"/>
            </a:pPr>
            <a:r>
              <a:rPr lang="en-US" altLang="de-DE" dirty="0" smtClean="0"/>
              <a:t>Application Tutorials for </a:t>
            </a:r>
            <a:r>
              <a:rPr lang="en-US" altLang="de-DE" b="1" dirty="0" err="1" smtClean="0"/>
              <a:t>EnMAP</a:t>
            </a:r>
            <a:r>
              <a:rPr lang="en-US" altLang="de-DE" b="1" dirty="0" smtClean="0"/>
              <a:t>-Box</a:t>
            </a:r>
            <a:endParaRPr lang="en-US" altLang="de-DE" sz="1800" b="1" dirty="0" smtClean="0"/>
          </a:p>
          <a:p>
            <a:pPr marL="285750" lvl="0" indent="-285750">
              <a:lnSpc>
                <a:spcPct val="120000"/>
              </a:lnSpc>
              <a:buClr>
                <a:srgbClr val="00589C"/>
              </a:buClr>
              <a:buSzPct val="110000"/>
              <a:buFont typeface="Arial" panose="020B0604020202020204" pitchFamily="34" charset="0"/>
              <a:buChar char="•"/>
            </a:pPr>
            <a:r>
              <a:rPr lang="en-US" altLang="de-DE" sz="1800" dirty="0" smtClean="0">
                <a:latin typeface="+mn-lt"/>
              </a:rPr>
              <a:t>MOOC </a:t>
            </a:r>
            <a:r>
              <a:rPr lang="en-US" altLang="de-DE" sz="1800" dirty="0">
                <a:latin typeface="+mn-lt"/>
              </a:rPr>
              <a:t>with modules and </a:t>
            </a:r>
            <a:r>
              <a:rPr lang="en-US" altLang="de-DE" sz="1800" dirty="0" smtClean="0">
                <a:latin typeface="+mn-lt"/>
              </a:rPr>
              <a:t>certificate </a:t>
            </a:r>
            <a:r>
              <a:rPr lang="en-US" altLang="de-DE" sz="1800" dirty="0" smtClean="0">
                <a:latin typeface="+mn-lt"/>
              </a:rPr>
              <a:t>planned</a:t>
            </a:r>
          </a:p>
          <a:p>
            <a:pPr marL="285750" lvl="0" indent="-285750">
              <a:lnSpc>
                <a:spcPct val="120000"/>
              </a:lnSpc>
              <a:buClr>
                <a:srgbClr val="00589C"/>
              </a:buClr>
              <a:buSzPct val="110000"/>
              <a:buFont typeface="Arial" panose="020B0604020202020204" pitchFamily="34" charset="0"/>
              <a:buChar char="•"/>
            </a:pPr>
            <a:r>
              <a:rPr lang="en-US" altLang="de-DE" dirty="0" smtClean="0"/>
              <a:t>To be launched in 2020 at EO-College.org  </a:t>
            </a:r>
            <a:endParaRPr lang="en-US" altLang="de-DE" sz="1800" dirty="0" smtClean="0">
              <a:latin typeface="+mn-lt"/>
            </a:endParaRPr>
          </a:p>
        </p:txBody>
      </p:sp>
      <p:sp>
        <p:nvSpPr>
          <p:cNvPr id="12" name="Textfeld 11"/>
          <p:cNvSpPr txBox="1"/>
          <p:nvPr/>
        </p:nvSpPr>
        <p:spPr>
          <a:xfrm>
            <a:off x="4828751" y="5394702"/>
            <a:ext cx="4134273" cy="338554"/>
          </a:xfrm>
          <a:prstGeom prst="rect">
            <a:avLst/>
          </a:prstGeom>
          <a:noFill/>
        </p:spPr>
        <p:txBody>
          <a:bodyPr wrap="none" rtlCol="0">
            <a:spAutoFit/>
          </a:bodyPr>
          <a:lstStyle/>
          <a:p>
            <a:r>
              <a:rPr lang="en-US" sz="1600" dirty="0" err="1" smtClean="0">
                <a:latin typeface="+mn-lt"/>
              </a:rPr>
              <a:t>EnMAP</a:t>
            </a:r>
            <a:r>
              <a:rPr lang="en-US" sz="1600" dirty="0" smtClean="0">
                <a:latin typeface="+mn-lt"/>
              </a:rPr>
              <a:t> Science Plan, booklet and flyer</a:t>
            </a:r>
          </a:p>
        </p:txBody>
      </p:sp>
      <p:pic>
        <p:nvPicPr>
          <p:cNvPr id="1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14173" y="2696397"/>
            <a:ext cx="2276474" cy="158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43174" y="3748556"/>
            <a:ext cx="2260634" cy="1598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pic>
        <p:nvPicPr>
          <p:cNvPr id="17" name="Picture 1"/>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00392" y="118675"/>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847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92175" y="1340768"/>
            <a:ext cx="8642350" cy="2544286"/>
          </a:xfrm>
          <a:prstGeom prst="rect">
            <a:avLst/>
          </a:prstGeom>
        </p:spPr>
        <p:txBody>
          <a:bodyPr wrap="square">
            <a:spAutoFit/>
          </a:bodyPr>
          <a:lstStyle/>
          <a:p>
            <a:pPr marL="285750" indent="-285750">
              <a:spcAft>
                <a:spcPts val="800"/>
              </a:spcAft>
              <a:buFont typeface="Wingdings" panose="05000000000000000000" pitchFamily="2" charset="2"/>
              <a:buChar char="§"/>
            </a:pPr>
            <a:r>
              <a:rPr lang="de-DE" dirty="0" smtClean="0">
                <a:effectLst/>
                <a:latin typeface="Calibri" panose="020F0502020204030204" pitchFamily="34" charset="0"/>
                <a:ea typeface="Calibri" panose="020F0502020204030204" pitchFamily="34" charset="0"/>
                <a:cs typeface="Times New Roman" panose="02020603050405020304" pitchFamily="18" charset="0"/>
              </a:rPr>
              <a:t>Free </a:t>
            </a:r>
            <a:r>
              <a:rPr lang="de-DE" dirty="0" smtClean="0">
                <a:effectLst/>
                <a:latin typeface="Calibri" panose="020F0502020204030204" pitchFamily="34" charset="0"/>
                <a:ea typeface="Calibri" panose="020F0502020204030204" pitchFamily="34" charset="0"/>
                <a:cs typeface="Times New Roman" panose="02020603050405020304" pitchFamily="18" charset="0"/>
              </a:rPr>
              <a:t>and open-</a:t>
            </a:r>
            <a:r>
              <a:rPr lang="de-DE" dirty="0" err="1" smtClean="0">
                <a:effectLst/>
                <a:latin typeface="Calibri" panose="020F0502020204030204" pitchFamily="34" charset="0"/>
                <a:ea typeface="Calibri" panose="020F0502020204030204" pitchFamily="34" charset="0"/>
                <a:cs typeface="Times New Roman" panose="02020603050405020304" pitchFamily="18" charset="0"/>
              </a:rPr>
              <a:t>source</a:t>
            </a:r>
            <a:endParaRPr lang="de-DE"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Wingdings" panose="05000000000000000000" pitchFamily="2" charset="2"/>
              <a:buChar char="§"/>
            </a:pPr>
            <a:r>
              <a:rPr lang="de-DE" dirty="0" smtClean="0">
                <a:effectLst/>
                <a:latin typeface="Calibri" panose="020F0502020204030204" pitchFamily="34" charset="0"/>
                <a:ea typeface="Calibri" panose="020F0502020204030204" pitchFamily="34" charset="0"/>
                <a:cs typeface="Times New Roman" panose="02020603050405020304" pitchFamily="18" charset="0"/>
              </a:rPr>
              <a:t>Multiple </a:t>
            </a:r>
            <a:r>
              <a:rPr lang="de-DE" dirty="0" err="1" smtClean="0">
                <a:effectLst/>
                <a:latin typeface="Calibri" panose="020F0502020204030204" pitchFamily="34" charset="0"/>
                <a:ea typeface="Calibri" panose="020F0502020204030204" pitchFamily="34" charset="0"/>
                <a:cs typeface="Times New Roman" panose="02020603050405020304" pitchFamily="18" charset="0"/>
              </a:rPr>
              <a:t>target</a:t>
            </a:r>
            <a:r>
              <a:rPr lang="de-DE"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dirty="0" err="1" smtClean="0">
                <a:effectLst/>
                <a:latin typeface="Calibri" panose="020F0502020204030204" pitchFamily="34" charset="0"/>
                <a:ea typeface="Calibri" panose="020F0502020204030204" pitchFamily="34" charset="0"/>
                <a:cs typeface="Times New Roman" panose="02020603050405020304" pitchFamily="18" charset="0"/>
              </a:rPr>
              <a:t>groups</a:t>
            </a:r>
            <a:r>
              <a:rPr lang="de-DE" dirty="0" smtClean="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spcAft>
                <a:spcPts val="800"/>
              </a:spcAft>
              <a:buFont typeface="Wingdings" panose="05000000000000000000" pitchFamily="2" charset="2"/>
              <a:buChar char="§"/>
            </a:pPr>
            <a:r>
              <a:rPr lang="de-DE" dirty="0" smtClean="0">
                <a:latin typeface="Calibri" panose="020F0502020204030204" pitchFamily="34" charset="0"/>
                <a:ea typeface="Calibri" panose="020F0502020204030204" pitchFamily="34" charset="0"/>
                <a:cs typeface="Times New Roman" panose="02020603050405020304" pitchFamily="18" charset="0"/>
              </a:rPr>
              <a:t>Imaging </a:t>
            </a:r>
            <a:r>
              <a:rPr lang="de-DE" dirty="0" err="1" smtClean="0">
                <a:latin typeface="Calibri" panose="020F0502020204030204" pitchFamily="34" charset="0"/>
                <a:ea typeface="Calibri" panose="020F0502020204030204" pitchFamily="34" charset="0"/>
                <a:cs typeface="Times New Roman" panose="02020603050405020304" pitchFamily="18" charset="0"/>
              </a:rPr>
              <a:t>spectroscopy</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novices</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800"/>
              </a:spcAft>
              <a:buFont typeface="Wingdings" panose="05000000000000000000" pitchFamily="2" charset="2"/>
              <a:buChar char="§"/>
            </a:pPr>
            <a:r>
              <a:rPr lang="de-DE" dirty="0" smtClean="0">
                <a:effectLst/>
                <a:latin typeface="Calibri" panose="020F0502020204030204" pitchFamily="34" charset="0"/>
                <a:ea typeface="Calibri" panose="020F0502020204030204" pitchFamily="34" charset="0"/>
                <a:cs typeface="Times New Roman" panose="02020603050405020304" pitchFamily="18" charset="0"/>
              </a:rPr>
              <a:t>Imaging </a:t>
            </a:r>
            <a:r>
              <a:rPr lang="de-DE" dirty="0" err="1" smtClean="0">
                <a:effectLst/>
                <a:latin typeface="Calibri" panose="020F0502020204030204" pitchFamily="34" charset="0"/>
                <a:ea typeface="Calibri" panose="020F0502020204030204" pitchFamily="34" charset="0"/>
                <a:cs typeface="Times New Roman" panose="02020603050405020304" pitchFamily="18" charset="0"/>
              </a:rPr>
              <a:t>spectroscopy</a:t>
            </a:r>
            <a:r>
              <a:rPr lang="de-DE" dirty="0" smtClean="0">
                <a:latin typeface="Calibri" panose="020F0502020204030204" pitchFamily="34" charset="0"/>
                <a:ea typeface="Calibri" panose="020F0502020204030204" pitchFamily="34" charset="0"/>
                <a:cs typeface="Times New Roman" panose="02020603050405020304" pitchFamily="18" charset="0"/>
              </a:rPr>
              <a:t>/EO </a:t>
            </a:r>
            <a:r>
              <a:rPr lang="de-DE" dirty="0" err="1" smtClean="0">
                <a:latin typeface="Calibri" panose="020F0502020204030204" pitchFamily="34" charset="0"/>
                <a:ea typeface="Calibri" panose="020F0502020204030204" pitchFamily="34" charset="0"/>
                <a:cs typeface="Times New Roman" panose="02020603050405020304" pitchFamily="18" charset="0"/>
              </a:rPr>
              <a:t>experiences</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users</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800"/>
              </a:spcAft>
              <a:buFont typeface="Wingdings" panose="05000000000000000000" pitchFamily="2" charset="2"/>
              <a:buChar char="§"/>
            </a:pPr>
            <a:r>
              <a:rPr lang="de-DE" dirty="0" err="1" smtClean="0">
                <a:latin typeface="Calibri" panose="020F0502020204030204" pitchFamily="34" charset="0"/>
                <a:ea typeface="Calibri" panose="020F0502020204030204" pitchFamily="34" charset="0"/>
                <a:cs typeface="Times New Roman" panose="02020603050405020304" pitchFamily="18" charset="0"/>
              </a:rPr>
              <a:t>Experts</a:t>
            </a:r>
            <a:r>
              <a:rPr lang="de-DE" dirty="0" smtClean="0">
                <a:latin typeface="Calibri" panose="020F0502020204030204" pitchFamily="34" charset="0"/>
                <a:ea typeface="Calibri" panose="020F0502020204030204" pitchFamily="34" charset="0"/>
                <a:cs typeface="Times New Roman" panose="02020603050405020304" pitchFamily="18" charset="0"/>
              </a:rPr>
              <a:t> for EO </a:t>
            </a:r>
            <a:r>
              <a:rPr lang="de-DE" dirty="0" err="1" smtClean="0">
                <a:latin typeface="Calibri" panose="020F0502020204030204" pitchFamily="34" charset="0"/>
                <a:ea typeface="Calibri" panose="020F0502020204030204" pitchFamily="34" charset="0"/>
                <a:cs typeface="Times New Roman" panose="02020603050405020304" pitchFamily="18" charset="0"/>
              </a:rPr>
              <a:t>data</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processing</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
            </a:r>
            <a:br>
              <a:rPr lang="de-DE" dirty="0" smtClean="0">
                <a:latin typeface="Calibri" panose="020F0502020204030204" pitchFamily="34" charset="0"/>
                <a:ea typeface="Calibri" panose="020F0502020204030204" pitchFamily="34" charset="0"/>
                <a:cs typeface="Times New Roman" panose="02020603050405020304" pitchFamily="18" charset="0"/>
              </a:rPr>
            </a:br>
            <a:r>
              <a:rPr lang="de-DE" dirty="0" err="1" smtClean="0">
                <a:latin typeface="Calibri" panose="020F0502020204030204" pitchFamily="34" charset="0"/>
                <a:ea typeface="Calibri" panose="020F0502020204030204" pitchFamily="34" charset="0"/>
                <a:cs typeface="Times New Roman" panose="02020603050405020304" pitchFamily="18" charset="0"/>
              </a:rPr>
              <a:t>who</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code</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their</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own</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workflows</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and</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applications</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Wingdings" panose="05000000000000000000" pitchFamily="2" charset="2"/>
              <a:buChar char="§"/>
            </a:pPr>
            <a:r>
              <a:rPr lang="de-DE" dirty="0" smtClean="0">
                <a:latin typeface="Calibri" panose="020F0502020204030204" pitchFamily="34" charset="0"/>
                <a:ea typeface="Calibri" panose="020F0502020204030204" pitchFamily="34" charset="0"/>
                <a:cs typeface="Times New Roman" panose="02020603050405020304" pitchFamily="18" charset="0"/>
              </a:rPr>
              <a:t>QGIS </a:t>
            </a:r>
            <a:r>
              <a:rPr lang="de-DE" dirty="0" err="1" smtClean="0">
                <a:latin typeface="Calibri" panose="020F0502020204030204" pitchFamily="34" charset="0"/>
                <a:ea typeface="Calibri" panose="020F0502020204030204" pitchFamily="34" charset="0"/>
                <a:cs typeface="Times New Roman" panose="02020603050405020304" pitchFamily="18" charset="0"/>
              </a:rPr>
              <a:t>Plugin</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10" name="Foliennummernplatzhalter 4"/>
          <p:cNvSpPr>
            <a:spLocks noGrp="1"/>
          </p:cNvSpPr>
          <p:nvPr>
            <p:ph type="sldNum" sz="quarter" idx="14"/>
          </p:nvPr>
        </p:nvSpPr>
        <p:spPr>
          <a:xfrm>
            <a:off x="486000" y="125999"/>
            <a:ext cx="1044000" cy="144000"/>
          </a:xfrm>
        </p:spPr>
        <p:txBody>
          <a:bodyPr/>
          <a:lstStyle/>
          <a:p>
            <a:pPr>
              <a:defRPr/>
            </a:pPr>
            <a:r>
              <a:rPr lang="en-GB" dirty="0" smtClean="0"/>
              <a:t>DLR.de  •  Chart </a:t>
            </a:r>
            <a:fld id="{18C7CB6D-895A-4F21-B0E7-2185F6FE5534}" type="slidenum">
              <a:rPr lang="en-GB" smtClean="0"/>
              <a:pPr>
                <a:defRPr/>
              </a:pPr>
              <a:t>14</a:t>
            </a:fld>
            <a:endParaRPr lang="en-GB" dirty="0"/>
          </a:p>
        </p:txBody>
      </p:sp>
      <p:sp>
        <p:nvSpPr>
          <p:cNvPr id="11"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pic>
        <p:nvPicPr>
          <p:cNvPr id="12" name="Grafik 11"/>
          <p:cNvPicPr>
            <a:picLocks noChangeAspect="1"/>
          </p:cNvPicPr>
          <p:nvPr/>
        </p:nvPicPr>
        <p:blipFill>
          <a:blip r:embed="rId3"/>
          <a:stretch>
            <a:fillRect/>
          </a:stretch>
        </p:blipFill>
        <p:spPr>
          <a:xfrm>
            <a:off x="5607838" y="1340768"/>
            <a:ext cx="3444480" cy="3472829"/>
          </a:xfrm>
          <a:prstGeom prst="rect">
            <a:avLst/>
          </a:prstGeom>
        </p:spPr>
      </p:pic>
      <p:pic>
        <p:nvPicPr>
          <p:cNvPr id="13" name="Picture 2" descr="Bildergebnis fÃ¼r python scientific stack"/>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411760" y="4005268"/>
            <a:ext cx="2811491" cy="13915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ildergebnis fÃ¼r qgis"/>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08607" y="4317184"/>
            <a:ext cx="889126" cy="280389"/>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 xmlns:a16="http://schemas.microsoft.com/office/drawing/2014/main" xmlns:lc="http://schemas.openxmlformats.org/drawingml/2006/lockedCanvas" id="{70EA32A8-0551-47B1-B73E-DE55DC0C4BB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xmlns:lc="http://schemas.openxmlformats.org/drawingml/2006/lockedCanvas" r:embed="rId27"/>
              </a:ext>
            </a:extLst>
          </a:blip>
          <a:stretch>
            <a:fillRect/>
          </a:stretch>
        </p:blipFill>
        <p:spPr>
          <a:xfrm>
            <a:off x="955254" y="4701062"/>
            <a:ext cx="314978" cy="390912"/>
          </a:xfrm>
          <a:prstGeom prst="rect">
            <a:avLst/>
          </a:prstGeom>
        </p:spPr>
      </p:pic>
      <p:pic>
        <p:nvPicPr>
          <p:cNvPr id="16" name="Picture 20" descr="Ãhnliches Foto"/>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353170" y="4691528"/>
            <a:ext cx="475109" cy="41572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pieren 18"/>
          <p:cNvGrpSpPr/>
          <p:nvPr/>
        </p:nvGrpSpPr>
        <p:grpSpPr>
          <a:xfrm>
            <a:off x="7701195" y="123604"/>
            <a:ext cx="1335301" cy="941346"/>
            <a:chOff x="7242943" y="123604"/>
            <a:chExt cx="1335301" cy="941346"/>
          </a:xfrm>
        </p:grpSpPr>
        <p:pic>
          <p:nvPicPr>
            <p:cNvPr id="20" name="Picture 1"/>
            <p:cNvPicPr>
              <a:picLocks noChangeAspect="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7242943" y="130889"/>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8028385" y="123604"/>
              <a:ext cx="549859" cy="17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Rechteck 1"/>
          <p:cNvSpPr/>
          <p:nvPr/>
        </p:nvSpPr>
        <p:spPr>
          <a:xfrm>
            <a:off x="185920" y="529516"/>
            <a:ext cx="8058488" cy="461665"/>
          </a:xfrm>
          <a:prstGeom prst="rect">
            <a:avLst/>
          </a:prstGeom>
        </p:spPr>
        <p:txBody>
          <a:bodyPr wrap="none">
            <a:spAutoFit/>
          </a:bodyPr>
          <a:lstStyle/>
          <a:p>
            <a:pPr algn="ctr">
              <a:spcAft>
                <a:spcPts val="800"/>
              </a:spcAft>
            </a:pPr>
            <a:r>
              <a:rPr lang="de-DE" sz="2400" b="1" dirty="0">
                <a:solidFill>
                  <a:srgbClr val="686868"/>
                </a:solidFill>
                <a:latin typeface="Calibri" panose="020F0502020204030204" pitchFamily="34" charset="0"/>
                <a:ea typeface="Calibri" panose="020F0502020204030204" pitchFamily="34" charset="0"/>
                <a:cs typeface="Times New Roman" panose="02020603050405020304" pitchFamily="18" charset="0"/>
              </a:rPr>
              <a:t>EnMAP</a:t>
            </a:r>
            <a:r>
              <a:rPr lang="de-DE" sz="2400" b="1" dirty="0">
                <a:solidFill>
                  <a:srgbClr val="686868"/>
                </a:solidFill>
                <a:latin typeface="Calibri" panose="020F0502020204030204" pitchFamily="34" charset="0"/>
                <a:ea typeface="Calibri" panose="020F0502020204030204" pitchFamily="34" charset="0"/>
                <a:cs typeface="Times New Roman" panose="02020603050405020304" pitchFamily="18" charset="0"/>
              </a:rPr>
              <a:t>-Box 3 </a:t>
            </a:r>
            <a:r>
              <a:rPr lang="de-DE" sz="2400" b="1" dirty="0" smtClean="0">
                <a:solidFill>
                  <a:srgbClr val="686868"/>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686868"/>
                </a:solidFill>
                <a:latin typeface="Calibri" panose="020F0502020204030204" pitchFamily="34" charset="0"/>
                <a:ea typeface="Calibri" panose="020F0502020204030204" pitchFamily="34" charset="0"/>
                <a:cs typeface="Times New Roman" panose="02020603050405020304" pitchFamily="18" charset="0"/>
              </a:rPr>
              <a:t>Toolbox </a:t>
            </a:r>
            <a:r>
              <a:rPr lang="en-US" b="1" dirty="0">
                <a:solidFill>
                  <a:srgbClr val="686868"/>
                </a:solidFill>
                <a:latin typeface="Calibri" panose="020F0502020204030204" pitchFamily="34" charset="0"/>
                <a:ea typeface="Calibri" panose="020F0502020204030204" pitchFamily="34" charset="0"/>
                <a:cs typeface="Times New Roman" panose="02020603050405020304" pitchFamily="18" charset="0"/>
              </a:rPr>
              <a:t>for </a:t>
            </a:r>
            <a:r>
              <a:rPr lang="en-US" b="1" dirty="0">
                <a:solidFill>
                  <a:srgbClr val="686868"/>
                </a:solidFill>
                <a:latin typeface="Calibri" panose="020F0502020204030204" pitchFamily="34" charset="0"/>
                <a:ea typeface="Calibri" panose="020F0502020204030204" pitchFamily="34" charset="0"/>
                <a:cs typeface="Times New Roman" panose="02020603050405020304" pitchFamily="18" charset="0"/>
              </a:rPr>
              <a:t>visualization, </a:t>
            </a:r>
            <a:r>
              <a:rPr lang="en-US" b="1" dirty="0">
                <a:solidFill>
                  <a:srgbClr val="686868"/>
                </a:solidFill>
                <a:latin typeface="Calibri" panose="020F0502020204030204" pitchFamily="34" charset="0"/>
                <a:ea typeface="Calibri" panose="020F0502020204030204" pitchFamily="34" charset="0"/>
                <a:cs typeface="Times New Roman" panose="02020603050405020304" pitchFamily="18" charset="0"/>
              </a:rPr>
              <a:t>processing </a:t>
            </a:r>
            <a:r>
              <a:rPr lang="en-US" b="1" dirty="0">
                <a:solidFill>
                  <a:srgbClr val="686868"/>
                </a:solidFill>
                <a:latin typeface="Calibri" panose="020F0502020204030204" pitchFamily="34" charset="0"/>
                <a:ea typeface="Calibri" panose="020F0502020204030204" pitchFamily="34" charset="0"/>
                <a:cs typeface="Times New Roman" panose="02020603050405020304" pitchFamily="18" charset="0"/>
              </a:rPr>
              <a:t>&amp; </a:t>
            </a:r>
            <a:r>
              <a:rPr lang="en-US" b="1" dirty="0">
                <a:solidFill>
                  <a:srgbClr val="686868"/>
                </a:solidFill>
                <a:latin typeface="Calibri" panose="020F0502020204030204" pitchFamily="34" charset="0"/>
                <a:ea typeface="Calibri" panose="020F0502020204030204" pitchFamily="34" charset="0"/>
                <a:cs typeface="Times New Roman" panose="02020603050405020304" pitchFamily="18" charset="0"/>
              </a:rPr>
              <a:t>analysis of </a:t>
            </a:r>
            <a:r>
              <a:rPr lang="en-US" b="1" dirty="0" err="1">
                <a:solidFill>
                  <a:srgbClr val="686868"/>
                </a:solidFill>
                <a:latin typeface="Calibri" panose="020F0502020204030204" pitchFamily="34" charset="0"/>
                <a:ea typeface="Calibri" panose="020F0502020204030204" pitchFamily="34" charset="0"/>
                <a:cs typeface="Times New Roman" panose="02020603050405020304" pitchFamily="18" charset="0"/>
              </a:rPr>
              <a:t>EnMAP</a:t>
            </a:r>
            <a:r>
              <a:rPr lang="en-US" b="1" dirty="0">
                <a:solidFill>
                  <a:srgbClr val="686868"/>
                </a:solidFill>
                <a:latin typeface="Calibri" panose="020F0502020204030204" pitchFamily="34" charset="0"/>
                <a:ea typeface="Calibri" panose="020F0502020204030204" pitchFamily="34" charset="0"/>
                <a:cs typeface="Times New Roman" panose="02020603050405020304" pitchFamily="18" charset="0"/>
              </a:rPr>
              <a:t> data</a:t>
            </a:r>
          </a:p>
        </p:txBody>
      </p:sp>
    </p:spTree>
    <p:extLst>
      <p:ext uri="{BB962C8B-B14F-4D97-AF65-F5344CB8AC3E}">
        <p14:creationId xmlns:p14="http://schemas.microsoft.com/office/powerpoint/2010/main" val="2382592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179512" y="404664"/>
            <a:ext cx="5747678" cy="4018118"/>
          </a:xfrm>
          <a:prstGeom prst="rect">
            <a:avLst/>
          </a:prstGeom>
        </p:spPr>
      </p:pic>
      <p:pic>
        <p:nvPicPr>
          <p:cNvPr id="4" name="Grafik 3"/>
          <p:cNvPicPr>
            <a:picLocks noChangeAspect="1"/>
          </p:cNvPicPr>
          <p:nvPr/>
        </p:nvPicPr>
        <p:blipFill rotWithShape="1">
          <a:blip r:embed="rId4" cstate="screen">
            <a:extLst>
              <a:ext uri="{28A0092B-C50C-407E-A947-70E740481C1C}">
                <a14:useLocalDpi xmlns:a14="http://schemas.microsoft.com/office/drawing/2010/main"/>
              </a:ext>
            </a:extLst>
          </a:blip>
          <a:srcRect b="8973"/>
          <a:stretch/>
        </p:blipFill>
        <p:spPr>
          <a:xfrm>
            <a:off x="1043608" y="4644736"/>
            <a:ext cx="8134765" cy="2312656"/>
          </a:xfrm>
          <a:prstGeom prst="rect">
            <a:avLst/>
          </a:prstGeom>
        </p:spPr>
      </p:pic>
      <p:sp>
        <p:nvSpPr>
          <p:cNvPr id="6" name="Foliennummernplatzhalter 4"/>
          <p:cNvSpPr>
            <a:spLocks noGrp="1"/>
          </p:cNvSpPr>
          <p:nvPr>
            <p:ph type="sldNum" sz="quarter" idx="14"/>
          </p:nvPr>
        </p:nvSpPr>
        <p:spPr>
          <a:xfrm>
            <a:off x="486000" y="125999"/>
            <a:ext cx="1044000" cy="144000"/>
          </a:xfrm>
        </p:spPr>
        <p:txBody>
          <a:bodyPr/>
          <a:lstStyle/>
          <a:p>
            <a:pPr>
              <a:defRPr/>
            </a:pPr>
            <a:r>
              <a:rPr lang="en-GB" dirty="0" smtClean="0"/>
              <a:t>DLR.de  •  Chart </a:t>
            </a:r>
            <a:fld id="{18C7CB6D-895A-4F21-B0E7-2185F6FE5534}" type="slidenum">
              <a:rPr lang="en-GB" smtClean="0"/>
              <a:pPr>
                <a:defRPr/>
              </a:pPr>
              <a:t>15</a:t>
            </a:fld>
            <a:endParaRPr lang="en-GB" dirty="0"/>
          </a:p>
        </p:txBody>
      </p:sp>
      <p:sp>
        <p:nvSpPr>
          <p:cNvPr id="7"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grpSp>
        <p:nvGrpSpPr>
          <p:cNvPr id="11" name="Gruppieren 10"/>
          <p:cNvGrpSpPr/>
          <p:nvPr/>
        </p:nvGrpSpPr>
        <p:grpSpPr>
          <a:xfrm>
            <a:off x="7701195" y="123604"/>
            <a:ext cx="1335301" cy="941346"/>
            <a:chOff x="7242943" y="123604"/>
            <a:chExt cx="1335301" cy="941346"/>
          </a:xfrm>
        </p:grpSpPr>
        <p:pic>
          <p:nvPicPr>
            <p:cNvPr id="12"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42943" y="130889"/>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28385" y="123604"/>
              <a:ext cx="549859" cy="17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hteck 13"/>
          <p:cNvSpPr/>
          <p:nvPr/>
        </p:nvSpPr>
        <p:spPr>
          <a:xfrm>
            <a:off x="6185627" y="879022"/>
            <a:ext cx="2706853" cy="3549690"/>
          </a:xfrm>
          <a:prstGeom prst="rect">
            <a:avLst/>
          </a:prstGeom>
        </p:spPr>
        <p:txBody>
          <a:bodyPr wrap="square">
            <a:spAutoFit/>
          </a:bodyPr>
          <a:lstStyle/>
          <a:p>
            <a:pPr marL="285750" indent="-285750">
              <a:spcAft>
                <a:spcPts val="800"/>
              </a:spcAft>
              <a:buFont typeface="Wingdings" panose="05000000000000000000" pitchFamily="2" charset="2"/>
              <a:buChar char="§"/>
            </a:pPr>
            <a:r>
              <a:rPr lang="de-DE" dirty="0" err="1">
                <a:latin typeface="Calibri" panose="020F0502020204030204" pitchFamily="34" charset="0"/>
                <a:ea typeface="Calibri" panose="020F0502020204030204" pitchFamily="34" charset="0"/>
                <a:cs typeface="Times New Roman" panose="02020603050405020304" pitchFamily="18" charset="0"/>
              </a:rPr>
              <a:t>Offer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new</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workflows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create</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synergies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avoid</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redundancies</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Wingdings" panose="05000000000000000000" pitchFamily="2" charset="2"/>
              <a:buChar char="§"/>
            </a:pPr>
            <a:r>
              <a:rPr lang="de-DE" dirty="0">
                <a:latin typeface="Calibri" panose="020F0502020204030204" pitchFamily="34" charset="0"/>
                <a:ea typeface="Calibri" panose="020F0502020204030204" pitchFamily="34" charset="0"/>
                <a:cs typeface="Times New Roman" panose="02020603050405020304" pitchFamily="18" charset="0"/>
              </a:rPr>
              <a:t>User </a:t>
            </a:r>
            <a:r>
              <a:rPr lang="de-DE" dirty="0" err="1">
                <a:latin typeface="Calibri" panose="020F0502020204030204" pitchFamily="34" charset="0"/>
                <a:ea typeface="Calibri" panose="020F0502020204030204" pitchFamily="34" charset="0"/>
                <a:cs typeface="Times New Roman" panose="02020603050405020304" pitchFamily="18" charset="0"/>
              </a:rPr>
              <a:t>friendly</a:t>
            </a:r>
            <a:r>
              <a:rPr lang="de-DE" dirty="0">
                <a:latin typeface="Calibri" panose="020F0502020204030204" pitchFamily="34" charset="0"/>
                <a:ea typeface="Calibri" panose="020F0502020204030204" pitchFamily="34" charset="0"/>
                <a:cs typeface="Times New Roman" panose="02020603050405020304" pitchFamily="18" charset="0"/>
              </a:rPr>
              <a:t> GUI </a:t>
            </a:r>
            <a:r>
              <a:rPr lang="de-DE" dirty="0" err="1">
                <a:latin typeface="Calibri" panose="020F0502020204030204" pitchFamily="34" charset="0"/>
                <a:ea typeface="Calibri" panose="020F0502020204030204" pitchFamily="34" charset="0"/>
                <a:cs typeface="Times New Roman" panose="02020603050405020304" pitchFamily="18" charset="0"/>
              </a:rPr>
              <a:t>and</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data</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handling</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Wingdings" panose="05000000000000000000" pitchFamily="2" charset="2"/>
              <a:buChar char="§"/>
            </a:pPr>
            <a:r>
              <a:rPr lang="de-DE" dirty="0" err="1">
                <a:latin typeface="Calibri" panose="020F0502020204030204" pitchFamily="34" charset="0"/>
                <a:ea typeface="Calibri" panose="020F0502020204030204" pitchFamily="34" charset="0"/>
                <a:cs typeface="Times New Roman" panose="02020603050405020304" pitchFamily="18" charset="0"/>
              </a:rPr>
              <a:t>Availability</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of</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state</a:t>
            </a:r>
            <a:r>
              <a:rPr lang="de-DE" dirty="0">
                <a:latin typeface="Calibri" panose="020F0502020204030204" pitchFamily="34" charset="0"/>
                <a:ea typeface="Calibri" panose="020F0502020204030204" pitchFamily="34" charset="0"/>
                <a:cs typeface="Times New Roman" panose="02020603050405020304" pitchFamily="18" charset="0"/>
              </a:rPr>
              <a:t>-</a:t>
            </a:r>
            <a:r>
              <a:rPr lang="de-DE" dirty="0" err="1">
                <a:latin typeface="Calibri" panose="020F0502020204030204" pitchFamily="34" charset="0"/>
                <a:ea typeface="Calibri" panose="020F0502020204030204" pitchFamily="34" charset="0"/>
                <a:cs typeface="Times New Roman" panose="02020603050405020304" pitchFamily="18" charset="0"/>
              </a:rPr>
              <a:t>of</a:t>
            </a:r>
            <a:r>
              <a:rPr lang="de-DE" dirty="0">
                <a:latin typeface="Calibri" panose="020F0502020204030204" pitchFamily="34" charset="0"/>
                <a:ea typeface="Calibri" panose="020F0502020204030204" pitchFamily="34" charset="0"/>
                <a:cs typeface="Times New Roman" panose="02020603050405020304" pitchFamily="18" charset="0"/>
              </a:rPr>
              <a:t>-</a:t>
            </a:r>
            <a:r>
              <a:rPr lang="de-DE" dirty="0" err="1">
                <a:latin typeface="Calibri" panose="020F0502020204030204" pitchFamily="34" charset="0"/>
                <a:ea typeface="Calibri" panose="020F0502020204030204" pitchFamily="34" charset="0"/>
                <a:cs typeface="Times New Roman" panose="02020603050405020304" pitchFamily="18" charset="0"/>
              </a:rPr>
              <a:t>the</a:t>
            </a:r>
            <a:r>
              <a:rPr lang="de-DE" dirty="0">
                <a:latin typeface="Calibri" panose="020F0502020204030204" pitchFamily="34" charset="0"/>
                <a:ea typeface="Calibri" panose="020F0502020204030204" pitchFamily="34" charset="0"/>
                <a:cs typeface="Times New Roman" panose="02020603050405020304" pitchFamily="18" charset="0"/>
              </a:rPr>
              <a:t>-art </a:t>
            </a:r>
            <a:r>
              <a:rPr lang="de-DE" dirty="0" err="1">
                <a:latin typeface="Calibri" panose="020F0502020204030204" pitchFamily="34" charset="0"/>
                <a:ea typeface="Calibri" panose="020F0502020204030204" pitchFamily="34" charset="0"/>
                <a:cs typeface="Times New Roman" panose="02020603050405020304" pitchFamily="18" charset="0"/>
              </a:rPr>
              <a:t>applications</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Wingdings" panose="05000000000000000000" pitchFamily="2" charset="2"/>
              <a:buChar char="§"/>
            </a:pPr>
            <a:r>
              <a:rPr lang="de-DE" dirty="0">
                <a:latin typeface="Calibri" panose="020F0502020204030204" pitchFamily="34" charset="0"/>
                <a:ea typeface="Calibri" panose="020F0502020204030204" pitchFamily="34" charset="0"/>
                <a:cs typeface="Times New Roman" panose="02020603050405020304" pitchFamily="18" charset="0"/>
              </a:rPr>
              <a:t>Extension </a:t>
            </a:r>
            <a:r>
              <a:rPr lang="de-DE" dirty="0" err="1">
                <a:latin typeface="Calibri" panose="020F0502020204030204" pitchFamily="34" charset="0"/>
                <a:ea typeface="Calibri" panose="020F0502020204030204" pitchFamily="34" charset="0"/>
                <a:cs typeface="Times New Roman" panose="02020603050405020304" pitchFamily="18" charset="0"/>
              </a:rPr>
              <a:t>points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for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advanced</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users</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Wingdings" panose="05000000000000000000" pitchFamily="2" charset="2"/>
              <a:buChar char="§"/>
            </a:pPr>
            <a:r>
              <a:rPr lang="de-DE" dirty="0" err="1">
                <a:latin typeface="Calibri" panose="020F0502020204030204" pitchFamily="34" charset="0"/>
                <a:ea typeface="Calibri" panose="020F0502020204030204" pitchFamily="34" charset="0"/>
                <a:cs typeface="Times New Roman" panose="02020603050405020304" pitchFamily="18" charset="0"/>
              </a:rPr>
              <a:t>Offer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full</a:t>
            </a:r>
            <a:r>
              <a:rPr lang="de-DE" dirty="0">
                <a:latin typeface="Calibri" panose="020F0502020204030204" pitchFamily="34" charset="0"/>
                <a:ea typeface="Calibri" panose="020F0502020204030204" pitchFamily="34" charset="0"/>
                <a:cs typeface="Times New Roman" panose="02020603050405020304" pitchFamily="18" charset="0"/>
              </a:rPr>
              <a:t> GIS </a:t>
            </a:r>
            <a:r>
              <a:rPr lang="de-DE" dirty="0" err="1">
                <a:latin typeface="Calibri" panose="020F0502020204030204" pitchFamily="34" charset="0"/>
                <a:ea typeface="Calibri" panose="020F0502020204030204" pitchFamily="34" charset="0"/>
                <a:cs typeface="Times New Roman" panose="02020603050405020304" pitchFamily="18" charset="0"/>
              </a:rPr>
              <a:t>functionality</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1210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1520" y="548680"/>
            <a:ext cx="8172000" cy="738187"/>
          </a:xfrm>
        </p:spPr>
        <p:txBody>
          <a:bodyPr/>
          <a:lstStyle/>
          <a:p>
            <a:r>
              <a:rPr lang="de-DE" dirty="0" smtClean="0">
                <a:latin typeface="Calibri" panose="020F0502020204030204" pitchFamily="34" charset="0"/>
                <a:ea typeface="Calibri" panose="020F0502020204030204" pitchFamily="34" charset="0"/>
                <a:cs typeface="Times New Roman" panose="02020603050405020304" pitchFamily="18" charset="0"/>
              </a:rPr>
              <a:t>EnMAP-Box 3 </a:t>
            </a:r>
            <a:r>
              <a:rPr lang="de-DE" dirty="0" err="1">
                <a:latin typeface="Calibri" panose="020F0502020204030204" pitchFamily="34" charset="0"/>
                <a:ea typeface="Calibri" panose="020F0502020204030204" pitchFamily="34" charset="0"/>
                <a:cs typeface="Times New Roman" panose="02020603050405020304" pitchFamily="18" charset="0"/>
              </a:rPr>
              <a:t>as</a:t>
            </a:r>
            <a:r>
              <a:rPr lang="de-DE" dirty="0">
                <a:latin typeface="Calibri" panose="020F0502020204030204" pitchFamily="34" charset="0"/>
                <a:ea typeface="Calibri" panose="020F0502020204030204" pitchFamily="34" charset="0"/>
                <a:cs typeface="Times New Roman" panose="02020603050405020304" pitchFamily="18" charset="0"/>
              </a:rPr>
              <a:t> a </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plugin</a:t>
            </a:r>
            <a:r>
              <a:rPr lang="de-DE" dirty="0">
                <a:latin typeface="Calibri" panose="020F0502020204030204" pitchFamily="34" charset="0"/>
                <a:ea typeface="Calibri" panose="020F0502020204030204" pitchFamily="34" charset="0"/>
                <a:cs typeface="Times New Roman" panose="02020603050405020304" pitchFamily="18" charset="0"/>
              </a:rPr>
              <a:t/>
            </a:r>
            <a:br>
              <a:rPr lang="de-DE" dirty="0">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5" name="Foliennummernplatzhalter 4"/>
          <p:cNvSpPr>
            <a:spLocks noGrp="1"/>
          </p:cNvSpPr>
          <p:nvPr>
            <p:ph type="sldNum" sz="quarter" idx="14"/>
          </p:nvPr>
        </p:nvSpPr>
        <p:spPr/>
        <p:txBody>
          <a:bodyPr/>
          <a:lstStyle/>
          <a:p>
            <a:pPr>
              <a:defRPr/>
            </a:pPr>
            <a:r>
              <a:rPr lang="en-GB" smtClean="0"/>
              <a:t>DLR.de  •  Chart </a:t>
            </a:r>
            <a:fld id="{18C7CB6D-895A-4F21-B0E7-2185F6FE5534}" type="slidenum">
              <a:rPr lang="en-GB" smtClean="0"/>
              <a:pPr>
                <a:defRPr/>
              </a:pPr>
              <a:t>16</a:t>
            </a:fld>
            <a:endParaRPr lang="en-GB" dirty="0"/>
          </a:p>
        </p:txBody>
      </p:sp>
      <p:pic>
        <p:nvPicPr>
          <p:cNvPr id="7" name="Grafik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0825" y="3645024"/>
            <a:ext cx="5003952" cy="2101527"/>
          </a:xfrm>
          <a:prstGeom prst="rect">
            <a:avLst/>
          </a:prstGeom>
        </p:spPr>
      </p:pic>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825" y="1196752"/>
            <a:ext cx="5667872" cy="2124112"/>
          </a:xfrm>
          <a:prstGeom prst="rect">
            <a:avLst/>
          </a:prstGeom>
        </p:spPr>
      </p:pic>
      <p:cxnSp>
        <p:nvCxnSpPr>
          <p:cNvPr id="9" name="Gerade Verbindung mit Pfeil 8"/>
          <p:cNvCxnSpPr>
            <a:stCxn id="10" idx="6"/>
            <a:endCxn id="11" idx="1"/>
          </p:cNvCxnSpPr>
          <p:nvPr/>
        </p:nvCxnSpPr>
        <p:spPr>
          <a:xfrm>
            <a:off x="4778455" y="4202875"/>
            <a:ext cx="873665" cy="530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4430983" y="4112510"/>
            <a:ext cx="347472" cy="180730"/>
          </a:xfrm>
          <a:prstGeom prst="ellipse">
            <a:avLst/>
          </a:prstGeom>
          <a:no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p>
        </p:txBody>
      </p:sp>
      <p:pic>
        <p:nvPicPr>
          <p:cNvPr id="11" name="Grafik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2120" y="3661450"/>
            <a:ext cx="3398393" cy="2143814"/>
          </a:xfrm>
          <a:prstGeom prst="rect">
            <a:avLst/>
          </a:prstGeom>
        </p:spPr>
      </p:pic>
      <p:sp>
        <p:nvSpPr>
          <p:cNvPr id="12" name="Rechteck 11"/>
          <p:cNvSpPr/>
          <p:nvPr/>
        </p:nvSpPr>
        <p:spPr>
          <a:xfrm>
            <a:off x="5999532" y="1988840"/>
            <a:ext cx="3030317" cy="923330"/>
          </a:xfrm>
          <a:prstGeom prst="rect">
            <a:avLst/>
          </a:prstGeom>
        </p:spPr>
        <p:txBody>
          <a:bodyPr wrap="none">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spcAft>
                <a:spcPts val="800"/>
              </a:spcAft>
            </a:pPr>
            <a:r>
              <a:rPr lang="de-DE" dirty="0" err="1" smtClean="0">
                <a:latin typeface="Calibri" panose="020F0502020204030204" pitchFamily="34" charset="0"/>
                <a:ea typeface="Calibri" panose="020F0502020204030204" pitchFamily="34" charset="0"/>
                <a:cs typeface="Times New Roman" panose="02020603050405020304" pitchFamily="18" charset="0"/>
              </a:rPr>
              <a:t>Planned</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to</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be</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part</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the</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official</a:t>
            </a:r>
            <a:r>
              <a:rPr lang="de-DE" dirty="0" smtClean="0">
                <a:latin typeface="Calibri" panose="020F0502020204030204" pitchFamily="34" charset="0"/>
                <a:ea typeface="Calibri" panose="020F0502020204030204" pitchFamily="34" charset="0"/>
                <a:cs typeface="Times New Roman" panose="02020603050405020304" pitchFamily="18" charset="0"/>
              </a:rPr>
              <a:t> </a:t>
            </a:r>
            <a:br>
              <a:rPr lang="de-DE" dirty="0" smtClean="0">
                <a:latin typeface="Calibri" panose="020F0502020204030204" pitchFamily="34" charset="0"/>
                <a:ea typeface="Calibri" panose="020F0502020204030204" pitchFamily="34" charset="0"/>
                <a:cs typeface="Times New Roman" panose="02020603050405020304" pitchFamily="18" charset="0"/>
              </a:rPr>
            </a:br>
            <a:r>
              <a:rPr lang="de-DE" b="1" dirty="0" smtClean="0">
                <a:latin typeface="Calibri" panose="020F0502020204030204" pitchFamily="34" charset="0"/>
                <a:ea typeface="Calibri" panose="020F0502020204030204" pitchFamily="34" charset="0"/>
                <a:cs typeface="Times New Roman" panose="02020603050405020304" pitchFamily="18" charset="0"/>
              </a:rPr>
              <a:t>QGIS </a:t>
            </a:r>
            <a:r>
              <a:rPr lang="de-DE" b="1" dirty="0" err="1" smtClean="0">
                <a:latin typeface="Calibri" panose="020F0502020204030204" pitchFamily="34" charset="0"/>
                <a:ea typeface="Calibri" panose="020F0502020204030204" pitchFamily="34" charset="0"/>
                <a:cs typeface="Times New Roman" panose="02020603050405020304" pitchFamily="18" charset="0"/>
              </a:rPr>
              <a:t>Plugins</a:t>
            </a:r>
            <a:r>
              <a:rPr lang="de-DE" b="1" dirty="0" smtClean="0">
                <a:latin typeface="Calibri" panose="020F0502020204030204" pitchFamily="34" charset="0"/>
                <a:ea typeface="Calibri" panose="020F0502020204030204" pitchFamily="34" charset="0"/>
                <a:cs typeface="Times New Roman" panose="02020603050405020304" pitchFamily="18" charset="0"/>
              </a:rPr>
              <a:t> Repository</a:t>
            </a:r>
            <a:r>
              <a:rPr lang="de-DE" dirty="0" smtClean="0">
                <a:latin typeface="Calibri" panose="020F0502020204030204" pitchFamily="34" charset="0"/>
                <a:ea typeface="Calibri" panose="020F0502020204030204" pitchFamily="34" charset="0"/>
                <a:cs typeface="Times New Roman" panose="02020603050405020304" pitchFamily="18" charset="0"/>
              </a:rPr>
              <a:t/>
            </a:r>
            <a:br>
              <a:rPr lang="de-DE" dirty="0" smtClean="0">
                <a:latin typeface="Calibri" panose="020F0502020204030204" pitchFamily="34" charset="0"/>
                <a:ea typeface="Calibri" panose="020F0502020204030204" pitchFamily="34" charset="0"/>
                <a:cs typeface="Times New Roman" panose="02020603050405020304" pitchFamily="18" charset="0"/>
              </a:rPr>
            </a:br>
            <a:r>
              <a:rPr lang="de-DE" dirty="0" err="1" smtClean="0">
                <a:latin typeface="Calibri" panose="020F0502020204030204" pitchFamily="34" charset="0"/>
                <a:ea typeface="Calibri" panose="020F0502020204030204" pitchFamily="34" charset="0"/>
                <a:cs typeface="Times New Roman" panose="02020603050405020304" pitchFamily="18" charset="0"/>
              </a:rPr>
              <a:t>by</a:t>
            </a:r>
            <a:r>
              <a:rPr lang="de-DE" dirty="0" smtClean="0">
                <a:latin typeface="Calibri" panose="020F0502020204030204" pitchFamily="34" charset="0"/>
                <a:ea typeface="Calibri" panose="020F0502020204030204" pitchFamily="34" charset="0"/>
                <a:cs typeface="Times New Roman" panose="02020603050405020304" pitchFamily="18" charset="0"/>
              </a:rPr>
              <a:t> end </a:t>
            </a:r>
            <a:r>
              <a:rPr lang="de-DE" dirty="0" err="1" smtClean="0">
                <a:latin typeface="Calibri" panose="020F0502020204030204" pitchFamily="34" charset="0"/>
                <a:ea typeface="Calibri" panose="020F0502020204030204" pitchFamily="34" charset="0"/>
                <a:cs typeface="Times New Roman" panose="02020603050405020304" pitchFamily="18" charset="0"/>
              </a:rPr>
              <a:t>of</a:t>
            </a:r>
            <a:r>
              <a:rPr lang="de-DE" dirty="0" smtClean="0">
                <a:latin typeface="Calibri" panose="020F0502020204030204" pitchFamily="34" charset="0"/>
                <a:ea typeface="Calibri" panose="020F0502020204030204" pitchFamily="34" charset="0"/>
                <a:cs typeface="Times New Roman" panose="02020603050405020304" pitchFamily="18" charset="0"/>
              </a:rPr>
              <a:t> March 2019</a:t>
            </a:r>
          </a:p>
        </p:txBody>
      </p:sp>
      <p:sp>
        <p:nvSpPr>
          <p:cNvPr id="13"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pic>
        <p:nvPicPr>
          <p:cNvPr id="15" name="Picture 2" descr="Bildergebnis fÃ¼r qgis"/>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627784" y="620688"/>
            <a:ext cx="889126" cy="28038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ieren 15"/>
          <p:cNvGrpSpPr/>
          <p:nvPr/>
        </p:nvGrpSpPr>
        <p:grpSpPr>
          <a:xfrm>
            <a:off x="7701195" y="123604"/>
            <a:ext cx="1335301" cy="941346"/>
            <a:chOff x="7242943" y="123604"/>
            <a:chExt cx="1335301" cy="941346"/>
          </a:xfrm>
        </p:grpSpPr>
        <p:pic>
          <p:nvPicPr>
            <p:cNvPr id="17" name="Picture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42943" y="130889"/>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28385" y="123604"/>
              <a:ext cx="549859" cy="17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58914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486000" y="1591199"/>
            <a:ext cx="3509936" cy="4338000"/>
          </a:xfrm>
        </p:spPr>
        <p:txBody>
          <a:bodyPr/>
          <a:lstStyle/>
          <a:p>
            <a:r>
              <a:rPr lang="de-DE" dirty="0" err="1">
                <a:latin typeface="Calibri" panose="020F0502020204030204" pitchFamily="34" charset="0"/>
                <a:ea typeface="Calibri" panose="020F0502020204030204" pitchFamily="34" charset="0"/>
                <a:cs typeface="Times New Roman" panose="02020603050405020304" pitchFamily="18" charset="0"/>
              </a:rPr>
              <a:t>Scatter</a:t>
            </a:r>
            <a:r>
              <a:rPr lang="de-DE" dirty="0">
                <a:latin typeface="Calibri" panose="020F0502020204030204" pitchFamily="34" charset="0"/>
                <a:ea typeface="Calibri" panose="020F0502020204030204" pitchFamily="34" charset="0"/>
                <a:cs typeface="Times New Roman" panose="02020603050405020304" pitchFamily="18" charset="0"/>
              </a:rPr>
              <a:t> Plot</a:t>
            </a:r>
          </a:p>
          <a:p>
            <a:r>
              <a:rPr lang="de-DE" dirty="0" err="1" smtClean="0">
                <a:latin typeface="Calibri" panose="020F0502020204030204" pitchFamily="34" charset="0"/>
                <a:ea typeface="Calibri" panose="020F0502020204030204" pitchFamily="34" charset="0"/>
                <a:cs typeface="Times New Roman" panose="02020603050405020304" pitchFamily="18" charset="0"/>
              </a:rPr>
              <a:t>Classification</a:t>
            </a:r>
            <a:r>
              <a:rPr lang="de-DE" dirty="0" smtClean="0">
                <a:latin typeface="Calibri" panose="020F0502020204030204" pitchFamily="34" charset="0"/>
                <a:ea typeface="Calibri" panose="020F0502020204030204" pitchFamily="34" charset="0"/>
                <a:cs typeface="Times New Roman" panose="02020603050405020304" pitchFamily="18" charset="0"/>
              </a:rPr>
              <a:t> Workflow</a:t>
            </a:r>
          </a:p>
          <a:p>
            <a:r>
              <a:rPr lang="de-DE" dirty="0" smtClean="0">
                <a:latin typeface="Calibri" panose="020F0502020204030204" pitchFamily="34" charset="0"/>
                <a:ea typeface="Calibri" panose="020F0502020204030204" pitchFamily="34" charset="0"/>
                <a:cs typeface="Times New Roman" panose="02020603050405020304" pitchFamily="18" charset="0"/>
              </a:rPr>
              <a:t>Regression-</a:t>
            </a:r>
            <a:r>
              <a:rPr lang="de-DE" dirty="0" err="1" smtClean="0">
                <a:latin typeface="Calibri" panose="020F0502020204030204" pitchFamily="34" charset="0"/>
                <a:ea typeface="Calibri" panose="020F0502020204030204" pitchFamily="34" charset="0"/>
                <a:cs typeface="Times New Roman" panose="02020603050405020304" pitchFamily="18" charset="0"/>
              </a:rPr>
              <a:t>based</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unmixing</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r>
              <a:rPr lang="de-DE" dirty="0" err="1">
                <a:latin typeface="Calibri" panose="020F0502020204030204" pitchFamily="34" charset="0"/>
                <a:ea typeface="Calibri" panose="020F0502020204030204" pitchFamily="34" charset="0"/>
                <a:cs typeface="Times New Roman" panose="02020603050405020304" pitchFamily="18" charset="0"/>
              </a:rPr>
              <a:t>Agricultural</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Applications</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r>
              <a:rPr lang="de-DE" dirty="0" smtClean="0">
                <a:latin typeface="Calibri" panose="020F0502020204030204" pitchFamily="34" charset="0"/>
                <a:ea typeface="Calibri" panose="020F0502020204030204" pitchFamily="34" charset="0"/>
                <a:cs typeface="Times New Roman" panose="02020603050405020304" pitchFamily="18" charset="0"/>
              </a:rPr>
              <a:t>Mineral </a:t>
            </a:r>
            <a:r>
              <a:rPr lang="de-DE" dirty="0" err="1" smtClean="0">
                <a:latin typeface="Calibri" panose="020F0502020204030204" pitchFamily="34" charset="0"/>
                <a:ea typeface="Calibri" panose="020F0502020204030204" pitchFamily="34" charset="0"/>
                <a:cs typeface="Times New Roman" panose="02020603050405020304" pitchFamily="18" charset="0"/>
              </a:rPr>
              <a:t>and</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soil</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mapping</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application</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coming</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soon</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DE" dirty="0">
                <a:latin typeface="Calibri" panose="020F0502020204030204" pitchFamily="34" charset="0"/>
                <a:ea typeface="Calibri" panose="020F0502020204030204" pitchFamily="34" charset="0"/>
                <a:cs typeface="Times New Roman" panose="02020603050405020304" pitchFamily="18" charset="0"/>
              </a:rPr>
              <a:t>	</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r>
              <a:rPr lang="de-DE" dirty="0" smtClean="0">
                <a:latin typeface="Calibri" panose="020F0502020204030204" pitchFamily="34" charset="0"/>
                <a:ea typeface="Calibri" panose="020F0502020204030204" pitchFamily="34" charset="0"/>
                <a:cs typeface="Times New Roman" panose="02020603050405020304" pitchFamily="18" charset="0"/>
              </a:rPr>
              <a:t>Extension </a:t>
            </a:r>
            <a:r>
              <a:rPr lang="de-DE" dirty="0" err="1" smtClean="0">
                <a:latin typeface="Calibri" panose="020F0502020204030204" pitchFamily="34" charset="0"/>
                <a:ea typeface="Calibri" panose="020F0502020204030204" pitchFamily="34" charset="0"/>
                <a:cs typeface="Times New Roman" panose="02020603050405020304" pitchFamily="18" charset="0"/>
              </a:rPr>
              <a:t>points</a:t>
            </a:r>
            <a:r>
              <a:rPr lang="de-DE" dirty="0" smtClean="0">
                <a:latin typeface="Calibri" panose="020F0502020204030204" pitchFamily="34" charset="0"/>
                <a:ea typeface="Calibri" panose="020F0502020204030204" pitchFamily="34" charset="0"/>
                <a:cs typeface="Times New Roman" panose="02020603050405020304" pitchFamily="18" charset="0"/>
              </a:rPr>
              <a:t>: </a:t>
            </a:r>
          </a:p>
          <a:p>
            <a:r>
              <a:rPr lang="de-DE" dirty="0" err="1" smtClean="0">
                <a:latin typeface="Calibri" panose="020F0502020204030204" pitchFamily="34" charset="0"/>
                <a:ea typeface="Calibri" panose="020F0502020204030204" pitchFamily="34" charset="0"/>
                <a:cs typeface="Times New Roman" panose="02020603050405020304" pitchFamily="18" charset="0"/>
              </a:rPr>
              <a:t>imageMath</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interface</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r>
              <a:rPr lang="de-DE" dirty="0" err="1">
                <a:latin typeface="Calibri" panose="020F0502020204030204" pitchFamily="34" charset="0"/>
                <a:ea typeface="Calibri" panose="020F0502020204030204" pitchFamily="34" charset="0"/>
                <a:cs typeface="Times New Roman" panose="02020603050405020304" pitchFamily="18" charset="0"/>
              </a:rPr>
              <a:t>Scikit-Learn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Estimator</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interface</a:t>
            </a: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r>
              <a:rPr lang="de-DE" dirty="0" err="1">
                <a:latin typeface="Calibri" panose="020F0502020204030204" pitchFamily="34" charset="0"/>
                <a:ea typeface="Calibri" panose="020F0502020204030204" pitchFamily="34" charset="0"/>
                <a:cs typeface="Times New Roman" panose="02020603050405020304" pitchFamily="18" charset="0"/>
              </a:rPr>
              <a:t>EnMAPBoxApplication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interface</a:t>
            </a:r>
            <a:endParaRPr lang="de-DE" dirty="0"/>
          </a:p>
        </p:txBody>
      </p:sp>
      <p:sp>
        <p:nvSpPr>
          <p:cNvPr id="3" name="Titel 2"/>
          <p:cNvSpPr>
            <a:spLocks noGrp="1"/>
          </p:cNvSpPr>
          <p:nvPr>
            <p:ph type="title"/>
          </p:nvPr>
        </p:nvSpPr>
        <p:spPr>
          <a:xfrm>
            <a:off x="251520" y="548680"/>
            <a:ext cx="8172000" cy="738187"/>
          </a:xfrm>
        </p:spPr>
        <p:txBody>
          <a:bodyPr/>
          <a:lstStyle/>
          <a:p>
            <a:r>
              <a:rPr lang="de-DE" dirty="0">
                <a:latin typeface="Calibri" panose="020F0502020204030204" pitchFamily="34" charset="0"/>
                <a:ea typeface="Calibri" panose="020F0502020204030204" pitchFamily="34" charset="0"/>
                <a:cs typeface="Times New Roman" panose="02020603050405020304" pitchFamily="18" charset="0"/>
              </a:rPr>
              <a:t>EnMAP-Box </a:t>
            </a:r>
            <a:r>
              <a:rPr lang="de-DE" dirty="0" smtClean="0">
                <a:latin typeface="Calibri" panose="020F0502020204030204" pitchFamily="34" charset="0"/>
                <a:ea typeface="Calibri" panose="020F0502020204030204" pitchFamily="34" charset="0"/>
                <a:cs typeface="Times New Roman" panose="02020603050405020304" pitchFamily="18" charset="0"/>
              </a:rPr>
              <a:t>3 - </a:t>
            </a:r>
            <a:r>
              <a:rPr lang="de-DE" dirty="0" err="1" smtClean="0">
                <a:latin typeface="Calibri" panose="020F0502020204030204" pitchFamily="34" charset="0"/>
                <a:ea typeface="Calibri" panose="020F0502020204030204" pitchFamily="34" charset="0"/>
                <a:cs typeface="Times New Roman" panose="02020603050405020304" pitchFamily="18" charset="0"/>
              </a:rPr>
              <a:t>tools</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and</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applications</a:t>
            </a:r>
            <a:endParaRPr lang="de-DE" dirty="0"/>
          </a:p>
        </p:txBody>
      </p:sp>
      <p:sp>
        <p:nvSpPr>
          <p:cNvPr id="5" name="Foliennummernplatzhalter 4"/>
          <p:cNvSpPr>
            <a:spLocks noGrp="1"/>
          </p:cNvSpPr>
          <p:nvPr>
            <p:ph type="sldNum" sz="quarter" idx="14"/>
          </p:nvPr>
        </p:nvSpPr>
        <p:spPr/>
        <p:txBody>
          <a:bodyPr/>
          <a:lstStyle/>
          <a:p>
            <a:pPr>
              <a:defRPr/>
            </a:pPr>
            <a:r>
              <a:rPr lang="en-GB" smtClean="0"/>
              <a:t>DLR.de  •  Chart </a:t>
            </a:r>
            <a:fld id="{18C7CB6D-895A-4F21-B0E7-2185F6FE5534}" type="slidenum">
              <a:rPr lang="en-GB" smtClean="0"/>
              <a:pPr>
                <a:defRPr/>
              </a:pPr>
              <a:t>17</a:t>
            </a:fld>
            <a:endParaRPr lang="en-GB" dirty="0"/>
          </a:p>
        </p:txBody>
      </p:sp>
      <p:pic>
        <p:nvPicPr>
          <p:cNvPr id="6"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5348" y="3440679"/>
            <a:ext cx="2148587" cy="2353374"/>
          </a:xfrm>
          <a:prstGeom prst="rect">
            <a:avLst/>
          </a:prstGeom>
        </p:spPr>
      </p:pic>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5576" y="4869160"/>
            <a:ext cx="1254065" cy="1129238"/>
          </a:xfrm>
          <a:prstGeom prst="rect">
            <a:avLst/>
          </a:prstGeom>
        </p:spPr>
      </p:pic>
      <p:pic>
        <p:nvPicPr>
          <p:cNvPr id="8" name="Grafik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79912" y="3236334"/>
            <a:ext cx="2747278" cy="2762064"/>
          </a:xfrm>
          <a:prstGeom prst="rect">
            <a:avLst/>
          </a:prstGeom>
        </p:spPr>
      </p:pic>
      <p:pic>
        <p:nvPicPr>
          <p:cNvPr id="9" name="Grafik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3643" y="956564"/>
            <a:ext cx="2222994" cy="2279770"/>
          </a:xfrm>
          <a:prstGeom prst="rect">
            <a:avLst/>
          </a:prstGeom>
        </p:spPr>
      </p:pic>
      <p:grpSp>
        <p:nvGrpSpPr>
          <p:cNvPr id="10" name="Gruppieren 9"/>
          <p:cNvGrpSpPr/>
          <p:nvPr/>
        </p:nvGrpSpPr>
        <p:grpSpPr>
          <a:xfrm>
            <a:off x="3491880" y="1628800"/>
            <a:ext cx="2371342" cy="1450702"/>
            <a:chOff x="6463475" y="715684"/>
            <a:chExt cx="2146915" cy="1588457"/>
          </a:xfrm>
        </p:grpSpPr>
        <p:pic>
          <p:nvPicPr>
            <p:cNvPr id="11" name="Grafik 10"/>
            <p:cNvPicPr>
              <a:picLocks noChangeAspect="1"/>
            </p:cNvPicPr>
            <p:nvPr/>
          </p:nvPicPr>
          <p:blipFill rotWithShape="1">
            <a:blip r:embed="rId6" cstate="screen">
              <a:extLst>
                <a:ext uri="{28A0092B-C50C-407E-A947-70E740481C1C}">
                  <a14:useLocalDpi xmlns:a14="http://schemas.microsoft.com/office/drawing/2010/main"/>
                </a:ext>
              </a:extLst>
            </a:blip>
            <a:srcRect t="10217"/>
            <a:stretch/>
          </p:blipFill>
          <p:spPr>
            <a:xfrm>
              <a:off x="7910336" y="715684"/>
              <a:ext cx="700054" cy="1588457"/>
            </a:xfrm>
            <a:prstGeom prst="rect">
              <a:avLst/>
            </a:prstGeom>
          </p:spPr>
        </p:pic>
        <p:pic>
          <p:nvPicPr>
            <p:cNvPr id="12" name="Grafik 11"/>
            <p:cNvPicPr>
              <a:picLocks noChangeAspect="1"/>
            </p:cNvPicPr>
            <p:nvPr/>
          </p:nvPicPr>
          <p:blipFill rotWithShape="1">
            <a:blip r:embed="rId7" cstate="screen">
              <a:extLst>
                <a:ext uri="{28A0092B-C50C-407E-A947-70E740481C1C}">
                  <a14:useLocalDpi xmlns:a14="http://schemas.microsoft.com/office/drawing/2010/main"/>
                </a:ext>
              </a:extLst>
            </a:blip>
            <a:srcRect t="21630"/>
            <a:stretch/>
          </p:blipFill>
          <p:spPr>
            <a:xfrm>
              <a:off x="6463475" y="772690"/>
              <a:ext cx="1452349" cy="1498827"/>
            </a:xfrm>
            <a:prstGeom prst="rect">
              <a:avLst/>
            </a:prstGeom>
          </p:spPr>
        </p:pic>
      </p:grpSp>
      <p:sp>
        <p:nvSpPr>
          <p:cNvPr id="14"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grpSp>
        <p:nvGrpSpPr>
          <p:cNvPr id="15" name="Gruppieren 14"/>
          <p:cNvGrpSpPr/>
          <p:nvPr/>
        </p:nvGrpSpPr>
        <p:grpSpPr>
          <a:xfrm>
            <a:off x="7701195" y="123604"/>
            <a:ext cx="1335301" cy="941346"/>
            <a:chOff x="7242943" y="123604"/>
            <a:chExt cx="1335301" cy="941346"/>
          </a:xfrm>
        </p:grpSpPr>
        <p:pic>
          <p:nvPicPr>
            <p:cNvPr id="16" name="Picture 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42943" y="130889"/>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028385" y="123604"/>
              <a:ext cx="549859" cy="17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58862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825" y="1991360"/>
            <a:ext cx="4321176" cy="4458877"/>
          </a:xfrm>
          <a:prstGeom prst="rect">
            <a:avLst/>
          </a:prstGeom>
        </p:spPr>
      </p:pic>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1" y="1194816"/>
            <a:ext cx="4386751" cy="5258816"/>
          </a:xfrm>
          <a:prstGeom prst="rect">
            <a:avLst/>
          </a:prstGeom>
        </p:spPr>
      </p:pic>
      <p:sp>
        <p:nvSpPr>
          <p:cNvPr id="14" name="Rechteck 13"/>
          <p:cNvSpPr/>
          <p:nvPr/>
        </p:nvSpPr>
        <p:spPr>
          <a:xfrm>
            <a:off x="250826" y="1074996"/>
            <a:ext cx="3988721" cy="625812"/>
          </a:xfrm>
          <a:prstGeom prst="rect">
            <a:avLst/>
          </a:prstGeom>
        </p:spPr>
        <p:txBody>
          <a:bodyPr wrap="none">
            <a:spAutoFit/>
          </a:bodyPr>
          <a:lstStyle/>
          <a:p>
            <a:pPr>
              <a:spcAft>
                <a:spcPts val="800"/>
              </a:spcAft>
            </a:pPr>
            <a:r>
              <a:rPr lang="de-DE" sz="1400" dirty="0" smtClean="0">
                <a:latin typeface="Calibri" panose="020F0502020204030204" pitchFamily="34" charset="0"/>
                <a:ea typeface="Calibri" panose="020F0502020204030204" pitchFamily="34" charset="0"/>
                <a:cs typeface="Times New Roman" panose="02020603050405020304" pitchFamily="18" charset="0"/>
              </a:rPr>
              <a:t>HUB </a:t>
            </a:r>
            <a:r>
              <a:rPr lang="de-DE" sz="1400" dirty="0" err="1" smtClean="0">
                <a:latin typeface="Calibri" panose="020F0502020204030204" pitchFamily="34" charset="0"/>
                <a:ea typeface="Calibri" panose="020F0502020204030204" pitchFamily="34" charset="0"/>
                <a:cs typeface="Times New Roman" panose="02020603050405020304" pitchFamily="18" charset="0"/>
              </a:rPr>
              <a:t>Datacube</a:t>
            </a:r>
            <a:r>
              <a:rPr lang="de-DE" sz="1400" dirty="0" smtClean="0">
                <a:latin typeface="Calibri" panose="020F0502020204030204" pitchFamily="34" charset="0"/>
                <a:ea typeface="Calibri" panose="020F0502020204030204" pitchFamily="34" charset="0"/>
                <a:cs typeface="Times New Roman" panose="02020603050405020304" pitchFamily="18" charset="0"/>
              </a:rPr>
              <a:t>: </a:t>
            </a:r>
            <a:r>
              <a:rPr lang="de-DE" sz="1400" dirty="0" smtClean="0">
                <a:latin typeface="Calibri" panose="020F0502020204030204" pitchFamily="34" charset="0"/>
                <a:ea typeface="Calibri" panose="020F0502020204030204" pitchFamily="34" charset="0"/>
                <a:cs typeface="Times New Roman" panose="02020603050405020304" pitchFamily="18" charset="0"/>
                <a:hlinkClick r:id="rId5"/>
              </a:rPr>
              <a:t>http</a:t>
            </a:r>
            <a:r>
              <a:rPr lang="de-DE" sz="1400" dirty="0">
                <a:latin typeface="Calibri" panose="020F0502020204030204" pitchFamily="34" charset="0"/>
                <a:ea typeface="Calibri" panose="020F0502020204030204" pitchFamily="34" charset="0"/>
                <a:cs typeface="Times New Roman" panose="02020603050405020304" pitchFamily="18" charset="0"/>
                <a:hlinkClick r:id="rId5"/>
              </a:rPr>
              <a:t>://</a:t>
            </a:r>
            <a:r>
              <a:rPr lang="de-DE" sz="1400" dirty="0" smtClean="0">
                <a:latin typeface="Calibri" panose="020F0502020204030204" pitchFamily="34" charset="0"/>
                <a:ea typeface="Calibri" panose="020F0502020204030204" pitchFamily="34" charset="0"/>
                <a:cs typeface="Times New Roman" panose="02020603050405020304" pitchFamily="18" charset="0"/>
                <a:hlinkClick r:id="rId5"/>
              </a:rPr>
              <a:t>hub-datacube.readthedocs.io</a:t>
            </a:r>
            <a:endParaRPr lang="de-DE" sz="1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de-DE" sz="1400" dirty="0" smtClean="0">
                <a:latin typeface="Calibri" panose="020F0502020204030204" pitchFamily="34" charset="0"/>
                <a:ea typeface="Calibri" panose="020F0502020204030204" pitchFamily="34" charset="0"/>
                <a:cs typeface="Times New Roman" panose="02020603050405020304" pitchFamily="18" charset="0"/>
              </a:rPr>
              <a:t>HUB Workflow: </a:t>
            </a:r>
            <a:r>
              <a:rPr lang="de-DE" sz="1400" dirty="0" smtClean="0">
                <a:latin typeface="Calibri" panose="020F0502020204030204" pitchFamily="34" charset="0"/>
                <a:ea typeface="Calibri" panose="020F0502020204030204" pitchFamily="34" charset="0"/>
                <a:cs typeface="Times New Roman" panose="02020603050405020304" pitchFamily="18" charset="0"/>
                <a:hlinkClick r:id="rId6"/>
              </a:rPr>
              <a:t>http</a:t>
            </a:r>
            <a:r>
              <a:rPr lang="de-DE" sz="1400" dirty="0">
                <a:latin typeface="Calibri" panose="020F0502020204030204" pitchFamily="34" charset="0"/>
                <a:ea typeface="Calibri" panose="020F0502020204030204" pitchFamily="34" charset="0"/>
                <a:cs typeface="Times New Roman" panose="02020603050405020304" pitchFamily="18" charset="0"/>
                <a:hlinkClick r:id="rId6"/>
              </a:rPr>
              <a:t>://</a:t>
            </a:r>
            <a:r>
              <a:rPr lang="de-DE" sz="1400" dirty="0" smtClean="0">
                <a:latin typeface="Calibri" panose="020F0502020204030204" pitchFamily="34" charset="0"/>
                <a:ea typeface="Calibri" panose="020F0502020204030204" pitchFamily="34" charset="0"/>
                <a:cs typeface="Times New Roman" panose="02020603050405020304" pitchFamily="18" charset="0"/>
                <a:hlinkClick r:id="rId6"/>
              </a:rPr>
              <a:t>hub-workflow.readthedocs.io</a:t>
            </a:r>
            <a:endParaRPr lang="de-DE" sz="14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eck 4"/>
          <p:cNvSpPr/>
          <p:nvPr/>
        </p:nvSpPr>
        <p:spPr>
          <a:xfrm>
            <a:off x="250825" y="548680"/>
            <a:ext cx="7380867" cy="738664"/>
          </a:xfrm>
          <a:prstGeom prst="rect">
            <a:avLst/>
          </a:prstGeom>
        </p:spPr>
        <p:txBody>
          <a:bodyPr wrap="none">
            <a:spAutoFit/>
          </a:bodyPr>
          <a:lstStyle/>
          <a:p>
            <a:r>
              <a:rPr lang="de-DE" sz="2400" b="1" dirty="0" err="1">
                <a:solidFill>
                  <a:srgbClr val="686868"/>
                </a:solidFill>
                <a:latin typeface="Calibri" panose="020F0502020204030204" pitchFamily="34" charset="0"/>
                <a:ea typeface="Calibri" panose="020F0502020204030204" pitchFamily="34" charset="0"/>
                <a:cs typeface="Times New Roman" panose="02020603050405020304" pitchFamily="18" charset="0"/>
              </a:rPr>
              <a:t>EnMAP</a:t>
            </a:r>
            <a:r>
              <a:rPr lang="de-DE" sz="2400" b="1" dirty="0">
                <a:solidFill>
                  <a:srgbClr val="686868"/>
                </a:solidFill>
                <a:latin typeface="Calibri" panose="020F0502020204030204" pitchFamily="34" charset="0"/>
                <a:ea typeface="Calibri" panose="020F0502020204030204" pitchFamily="34" charset="0"/>
                <a:cs typeface="Times New Roman" panose="02020603050405020304" pitchFamily="18" charset="0"/>
              </a:rPr>
              <a:t>-Box 3 - </a:t>
            </a:r>
            <a:r>
              <a:rPr lang="en-US" b="1" dirty="0">
                <a:solidFill>
                  <a:srgbClr val="686868"/>
                </a:solidFill>
                <a:latin typeface="Calibri" panose="020F0502020204030204" pitchFamily="34" charset="0"/>
                <a:ea typeface="Calibri" panose="020F0502020204030204" pitchFamily="34" charset="0"/>
                <a:cs typeface="Times New Roman" panose="02020603050405020304" pitchFamily="18" charset="0"/>
              </a:rPr>
              <a:t>API for algorithm development and workflow scriptin</a:t>
            </a:r>
            <a:r>
              <a:rPr lang="en-US" sz="2400" b="1" dirty="0">
                <a:solidFill>
                  <a:srgbClr val="686868"/>
                </a:solidFill>
                <a:latin typeface="Calibri" panose="020F0502020204030204" pitchFamily="34" charset="0"/>
                <a:ea typeface="Calibri" panose="020F0502020204030204" pitchFamily="34" charset="0"/>
                <a:cs typeface="Times New Roman" panose="02020603050405020304" pitchFamily="18" charset="0"/>
              </a:rPr>
              <a:t>g</a:t>
            </a:r>
          </a:p>
          <a:p>
            <a:endParaRPr lang="de-DE" dirty="0"/>
          </a:p>
        </p:txBody>
      </p:sp>
      <p:grpSp>
        <p:nvGrpSpPr>
          <p:cNvPr id="7" name="Gruppieren 6"/>
          <p:cNvGrpSpPr/>
          <p:nvPr/>
        </p:nvGrpSpPr>
        <p:grpSpPr>
          <a:xfrm>
            <a:off x="7701195" y="123604"/>
            <a:ext cx="1335301" cy="941346"/>
            <a:chOff x="7242943" y="123604"/>
            <a:chExt cx="1335301" cy="941346"/>
          </a:xfrm>
        </p:grpSpPr>
        <p:pic>
          <p:nvPicPr>
            <p:cNvPr id="8" name="Picture 1"/>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42943" y="130889"/>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28385" y="123604"/>
              <a:ext cx="549859" cy="17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42417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1520" y="548680"/>
            <a:ext cx="8172000" cy="738187"/>
          </a:xfrm>
        </p:spPr>
        <p:txBody>
          <a:bodyPr/>
          <a:lstStyle/>
          <a:p>
            <a:r>
              <a:rPr lang="de-DE" dirty="0">
                <a:latin typeface="Calibri" panose="020F0502020204030204" pitchFamily="34" charset="0"/>
                <a:ea typeface="Calibri" panose="020F0502020204030204" pitchFamily="34" charset="0"/>
                <a:cs typeface="Times New Roman" panose="02020603050405020304" pitchFamily="18" charset="0"/>
              </a:rPr>
              <a:t>EnMAP-Box 3 </a:t>
            </a:r>
            <a:r>
              <a:rPr lang="de-DE" dirty="0" smtClean="0">
                <a:latin typeface="Calibri" panose="020F0502020204030204" pitchFamily="34" charset="0"/>
                <a:ea typeface="Calibri" panose="020F0502020204030204" pitchFamily="34" charset="0"/>
                <a:cs typeface="Times New Roman" panose="02020603050405020304" pitchFamily="18" charset="0"/>
              </a:rPr>
              <a:t> - find </a:t>
            </a:r>
            <a:r>
              <a:rPr lang="de-DE" dirty="0" err="1">
                <a:latin typeface="Calibri" panose="020F0502020204030204" pitchFamily="34" charset="0"/>
                <a:ea typeface="Calibri" panose="020F0502020204030204" pitchFamily="34" charset="0"/>
                <a:cs typeface="Times New Roman" panose="02020603050405020304" pitchFamily="18" charset="0"/>
              </a:rPr>
              <a:t>us</a:t>
            </a:r>
            <a:r>
              <a:rPr lang="de-DE" dirty="0">
                <a:latin typeface="Calibri" panose="020F0502020204030204" pitchFamily="34" charset="0"/>
                <a:ea typeface="Calibri" panose="020F0502020204030204" pitchFamily="34" charset="0"/>
                <a:cs typeface="Times New Roman" panose="02020603050405020304" pitchFamily="18" charset="0"/>
              </a:rPr>
              <a:t> on </a:t>
            </a:r>
            <a:r>
              <a:rPr lang="de-DE" dirty="0" err="1">
                <a:latin typeface="Calibri" panose="020F0502020204030204" pitchFamily="34" charset="0"/>
                <a:ea typeface="Calibri" panose="020F0502020204030204" pitchFamily="34" charset="0"/>
                <a:cs typeface="Times New Roman" panose="02020603050405020304" pitchFamily="18" charset="0"/>
              </a:rPr>
              <a:t>the</a:t>
            </a:r>
            <a:r>
              <a:rPr lang="de-DE" dirty="0">
                <a:latin typeface="Calibri" panose="020F0502020204030204" pitchFamily="34" charset="0"/>
                <a:ea typeface="Calibri" panose="020F0502020204030204" pitchFamily="34" charset="0"/>
                <a:cs typeface="Times New Roman" panose="02020603050405020304" pitchFamily="18" charset="0"/>
              </a:rPr>
              <a:t> web</a:t>
            </a:r>
            <a:r>
              <a:rPr lang="de-DE" sz="1800" dirty="0">
                <a:latin typeface="Calibri" panose="020F0502020204030204" pitchFamily="34" charset="0"/>
                <a:ea typeface="Calibri" panose="020F0502020204030204" pitchFamily="34" charset="0"/>
                <a:cs typeface="Times New Roman" panose="02020603050405020304" pitchFamily="18" charset="0"/>
              </a:rPr>
              <a:t/>
            </a:r>
            <a:br>
              <a:rPr lang="de-DE" sz="1800" dirty="0">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5" name="Foliennummernplatzhalter 4"/>
          <p:cNvSpPr>
            <a:spLocks noGrp="1"/>
          </p:cNvSpPr>
          <p:nvPr>
            <p:ph type="sldNum" sz="quarter" idx="14"/>
          </p:nvPr>
        </p:nvSpPr>
        <p:spPr/>
        <p:txBody>
          <a:bodyPr/>
          <a:lstStyle/>
          <a:p>
            <a:pPr>
              <a:defRPr/>
            </a:pPr>
            <a:r>
              <a:rPr lang="en-GB" smtClean="0"/>
              <a:t>DLR.de  •  Chart </a:t>
            </a:r>
            <a:fld id="{18C7CB6D-895A-4F21-B0E7-2185F6FE5534}" type="slidenum">
              <a:rPr lang="en-GB" smtClean="0"/>
              <a:pPr>
                <a:defRPr/>
              </a:pPr>
              <a:t>19</a:t>
            </a:fld>
            <a:endParaRPr lang="en-GB" dirty="0"/>
          </a:p>
        </p:txBody>
      </p:sp>
      <p:pic>
        <p:nvPicPr>
          <p:cNvPr id="6" name="Grafik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0825" y="1687409"/>
            <a:ext cx="4325995" cy="3773423"/>
          </a:xfrm>
          <a:prstGeom prst="rect">
            <a:avLst/>
          </a:prstGeom>
        </p:spPr>
      </p:pic>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17136" y="1680076"/>
            <a:ext cx="4276039" cy="1409413"/>
          </a:xfrm>
          <a:prstGeom prst="rect">
            <a:avLst/>
          </a:prstGeom>
        </p:spPr>
      </p:pic>
      <p:sp>
        <p:nvSpPr>
          <p:cNvPr id="8" name="Rechteck 7"/>
          <p:cNvSpPr/>
          <p:nvPr/>
        </p:nvSpPr>
        <p:spPr>
          <a:xfrm>
            <a:off x="250825" y="1253957"/>
            <a:ext cx="4321175" cy="369332"/>
          </a:xfrm>
          <a:prstGeom prst="rect">
            <a:avLst/>
          </a:prstGeom>
        </p:spPr>
        <p:txBody>
          <a:bodyPr wrap="square">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spcAft>
                <a:spcPts val="800"/>
              </a:spcAft>
            </a:pPr>
            <a:r>
              <a:rPr lang="de-DE" dirty="0" smtClean="0">
                <a:latin typeface="Calibri" panose="020F0502020204030204" pitchFamily="34" charset="0"/>
                <a:ea typeface="Calibri" panose="020F0502020204030204" pitchFamily="34" charset="0"/>
                <a:cs typeface="Times New Roman" panose="02020603050405020304" pitchFamily="18" charset="0"/>
              </a:rPr>
              <a:t>Read </a:t>
            </a:r>
            <a:r>
              <a:rPr lang="de-DE" dirty="0" err="1" smtClean="0">
                <a:latin typeface="Calibri" panose="020F0502020204030204" pitchFamily="34" charset="0"/>
                <a:ea typeface="Calibri" panose="020F0502020204030204" pitchFamily="34" charset="0"/>
                <a:cs typeface="Times New Roman" panose="02020603050405020304" pitchFamily="18" charset="0"/>
              </a:rPr>
              <a:t>the</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Docs</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hlinkClick r:id="rId4"/>
              </a:rPr>
              <a:t>enmap-box.readthedocs.io</a:t>
            </a:r>
            <a:r>
              <a:rPr lang="de-DE" dirty="0" smtClean="0">
                <a:latin typeface="Calibri" panose="020F0502020204030204" pitchFamily="34" charset="0"/>
                <a:ea typeface="Calibri" panose="020F0502020204030204" pitchFamily="34" charset="0"/>
                <a:cs typeface="Times New Roman" panose="02020603050405020304" pitchFamily="18" charset="0"/>
              </a:rPr>
              <a:t> </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hteck 8"/>
          <p:cNvSpPr/>
          <p:nvPr/>
        </p:nvSpPr>
        <p:spPr>
          <a:xfrm>
            <a:off x="4579814" y="1270191"/>
            <a:ext cx="4313361" cy="369332"/>
          </a:xfrm>
          <a:prstGeom prst="rect">
            <a:avLst/>
          </a:prstGeom>
        </p:spPr>
        <p:txBody>
          <a:bodyPr wrap="square">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spcAft>
                <a:spcPts val="800"/>
              </a:spcAft>
            </a:pPr>
            <a:r>
              <a:rPr lang="de-DE" dirty="0" err="1" smtClean="0">
                <a:latin typeface="Calibri" panose="020F0502020204030204" pitchFamily="34" charset="0"/>
                <a:ea typeface="Calibri" panose="020F0502020204030204" pitchFamily="34" charset="0"/>
                <a:cs typeface="Times New Roman" panose="02020603050405020304" pitchFamily="18" charset="0"/>
              </a:rPr>
              <a:t>Bitbucket</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hlinkClick r:id="rId5"/>
              </a:rPr>
              <a:t>bitbucket.org</a:t>
            </a:r>
            <a:r>
              <a:rPr lang="de-DE" dirty="0" smtClean="0">
                <a:latin typeface="Calibri" panose="020F0502020204030204" pitchFamily="34" charset="0"/>
                <a:ea typeface="Calibri" panose="020F0502020204030204" pitchFamily="34" charset="0"/>
                <a:cs typeface="Times New Roman" panose="02020603050405020304" pitchFamily="18" charset="0"/>
              </a:rPr>
              <a:t>/</a:t>
            </a:r>
            <a:r>
              <a:rPr lang="de-D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ENMAP</a:t>
            </a:r>
            <a:r>
              <a:rPr lang="de-DE" dirty="0" smtClean="0">
                <a:latin typeface="Calibri" panose="020F0502020204030204" pitchFamily="34" charset="0"/>
                <a:ea typeface="Calibri" panose="020F0502020204030204" pitchFamily="34" charset="0"/>
                <a:cs typeface="Times New Roman" panose="02020603050405020304" pitchFamily="18" charset="0"/>
              </a:rPr>
              <a:t> </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fik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17135" y="3463899"/>
            <a:ext cx="4276039" cy="2131046"/>
          </a:xfrm>
          <a:prstGeom prst="rect">
            <a:avLst/>
          </a:prstGeom>
        </p:spPr>
      </p:pic>
      <p:sp>
        <p:nvSpPr>
          <p:cNvPr id="12" name="Rechteck 11"/>
          <p:cNvSpPr/>
          <p:nvPr/>
        </p:nvSpPr>
        <p:spPr>
          <a:xfrm>
            <a:off x="4572000" y="3160476"/>
            <a:ext cx="4321174" cy="369332"/>
          </a:xfrm>
          <a:prstGeom prst="rect">
            <a:avLst/>
          </a:prstGeom>
        </p:spPr>
        <p:txBody>
          <a:bodyPr wrap="square">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spcAft>
                <a:spcPts val="800"/>
              </a:spcAft>
            </a:pPr>
            <a:r>
              <a:rPr lang="de-DE" dirty="0" err="1" smtClean="0">
                <a:latin typeface="Calibri" panose="020F0502020204030204" pitchFamily="34" charset="0"/>
                <a:ea typeface="Calibri" panose="020F0502020204030204" pitchFamily="34" charset="0"/>
                <a:cs typeface="Times New Roman" panose="02020603050405020304" pitchFamily="18" charset="0"/>
              </a:rPr>
              <a:t>EnMAP</a:t>
            </a:r>
            <a:r>
              <a:rPr lang="de-DE" dirty="0" smtClean="0">
                <a:latin typeface="Calibri" panose="020F0502020204030204" pitchFamily="34" charset="0"/>
                <a:ea typeface="Calibri" panose="020F0502020204030204" pitchFamily="34" charset="0"/>
                <a:cs typeface="Times New Roman" panose="02020603050405020304" pitchFamily="18" charset="0"/>
              </a:rPr>
              <a:t> Project: </a:t>
            </a:r>
            <a:r>
              <a:rPr lang="de-DE" dirty="0" smtClean="0">
                <a:latin typeface="Calibri" panose="020F0502020204030204" pitchFamily="34" charset="0"/>
                <a:ea typeface="Calibri" panose="020F0502020204030204" pitchFamily="34" charset="0"/>
                <a:cs typeface="Times New Roman" panose="02020603050405020304" pitchFamily="18" charset="0"/>
                <a:hlinkClick r:id="rId7"/>
              </a:rPr>
              <a:t>www.enmap.org</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Gerader Verbinder 8"/>
          <p:cNvCxnSpPr/>
          <p:nvPr/>
        </p:nvCxnSpPr>
        <p:spPr>
          <a:xfrm>
            <a:off x="4572000" y="1353793"/>
            <a:ext cx="5055" cy="4550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r Verbinder 10"/>
          <p:cNvCxnSpPr/>
          <p:nvPr/>
        </p:nvCxnSpPr>
        <p:spPr>
          <a:xfrm>
            <a:off x="4579814" y="3160476"/>
            <a:ext cx="4313361"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AutoShape 2" descr="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nvGrpSpPr>
          <p:cNvPr id="18" name="Gruppieren 17"/>
          <p:cNvGrpSpPr/>
          <p:nvPr/>
        </p:nvGrpSpPr>
        <p:grpSpPr>
          <a:xfrm>
            <a:off x="7701195" y="123604"/>
            <a:ext cx="1335301" cy="941346"/>
            <a:chOff x="7242943" y="123604"/>
            <a:chExt cx="1335301" cy="941346"/>
          </a:xfrm>
        </p:grpSpPr>
        <p:pic>
          <p:nvPicPr>
            <p:cNvPr id="19" name="Picture 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42943" y="130889"/>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028385" y="123604"/>
              <a:ext cx="549859" cy="17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Fußzeilenplatzhalter 3"/>
          <p:cNvSpPr txBox="1">
            <a:spLocks/>
          </p:cNvSpPr>
          <p:nvPr/>
        </p:nvSpPr>
        <p:spPr bwMode="auto">
          <a:xfrm>
            <a:off x="1682399" y="188656"/>
            <a:ext cx="7128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lnSpc>
                <a:spcPct val="100000"/>
              </a:lnSpc>
              <a:buFontTx/>
              <a:buNone/>
              <a:defRPr sz="800" kern="1200">
                <a:solidFill>
                  <a:srgbClr val="686868"/>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smtClean="0"/>
              <a:t>&gt; WGCapD-8 &gt; Michael Bock •  CB Support to hyperspectral remote sensing &gt; 06.03.2019</a:t>
            </a:r>
            <a:endParaRPr lang="en-GB" dirty="0"/>
          </a:p>
        </p:txBody>
      </p:sp>
    </p:spTree>
    <p:extLst>
      <p:ext uri="{BB962C8B-B14F-4D97-AF65-F5344CB8AC3E}">
        <p14:creationId xmlns:p14="http://schemas.microsoft.com/office/powerpoint/2010/main" val="38200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3"/>
          </p:nvPr>
        </p:nvSpPr>
        <p:spPr/>
        <p:txBody>
          <a:bodyPr/>
          <a:lstStyle/>
          <a:p>
            <a:pPr>
              <a:defRPr/>
            </a:pPr>
            <a:r>
              <a:rPr lang="en-GB" dirty="0"/>
              <a:t>&gt; WGCapD-8 &gt; Michael Bock •  CB Support to hyperspectral remote sensing &gt; 06.03.2019</a:t>
            </a:r>
            <a:endParaRPr lang="en-GB" dirty="0"/>
          </a:p>
        </p:txBody>
      </p:sp>
      <p:sp>
        <p:nvSpPr>
          <p:cNvPr id="5" name="Foliennummernplatzhalter 4"/>
          <p:cNvSpPr>
            <a:spLocks noGrp="1"/>
          </p:cNvSpPr>
          <p:nvPr>
            <p:ph type="sldNum" sz="quarter" idx="14"/>
          </p:nvPr>
        </p:nvSpPr>
        <p:spPr/>
        <p:txBody>
          <a:bodyPr/>
          <a:lstStyle/>
          <a:p>
            <a:pPr>
              <a:defRPr/>
            </a:pPr>
            <a:r>
              <a:rPr lang="en-GB" smtClean="0"/>
              <a:t>DLR.de  •  Chart </a:t>
            </a:r>
            <a:fld id="{18C7CB6D-895A-4F21-B0E7-2185F6FE5534}" type="slidenum">
              <a:rPr lang="en-GB" smtClean="0"/>
              <a:pPr>
                <a:defRPr/>
              </a:pPr>
              <a:t>2</a:t>
            </a:fld>
            <a:endParaRPr lang="en-GB" dirty="0"/>
          </a:p>
        </p:txBody>
      </p:sp>
      <p:sp>
        <p:nvSpPr>
          <p:cNvPr id="6" name="Titel 1"/>
          <p:cNvSpPr>
            <a:spLocks noGrp="1"/>
          </p:cNvSpPr>
          <p:nvPr/>
        </p:nvSpPr>
        <p:spPr bwMode="auto">
          <a:xfrm>
            <a:off x="0" y="408781"/>
            <a:ext cx="91440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00589C"/>
                </a:solidFill>
                <a:latin typeface="+mj-lt"/>
                <a:ea typeface="Arial Unicode MS" pitchFamily="34" charset="-128"/>
                <a:cs typeface="Arial Unicode MS" pitchFamily="34" charset="-128"/>
              </a:defRPr>
            </a:lvl1pPr>
            <a:lvl2pPr algn="ctr" rtl="0" eaLnBrk="0" fontAlgn="base" hangingPunct="0">
              <a:spcBef>
                <a:spcPct val="0"/>
              </a:spcBef>
              <a:spcAft>
                <a:spcPct val="0"/>
              </a:spcAft>
              <a:defRPr sz="3200">
                <a:solidFill>
                  <a:srgbClr val="00589C"/>
                </a:solidFill>
                <a:latin typeface="Verdana" pitchFamily="96" charset="0"/>
                <a:ea typeface="MS PGothic" panose="020B0600070205080204" pitchFamily="34" charset="-128"/>
                <a:cs typeface="ＭＳ Ｐゴシック"/>
              </a:defRPr>
            </a:lvl2pPr>
            <a:lvl3pPr algn="ctr" rtl="0" eaLnBrk="0" fontAlgn="base" hangingPunct="0">
              <a:spcBef>
                <a:spcPct val="0"/>
              </a:spcBef>
              <a:spcAft>
                <a:spcPct val="0"/>
              </a:spcAft>
              <a:defRPr sz="3200">
                <a:solidFill>
                  <a:srgbClr val="00589C"/>
                </a:solidFill>
                <a:latin typeface="Verdana" pitchFamily="96" charset="0"/>
                <a:ea typeface="MS PGothic" panose="020B0600070205080204" pitchFamily="34" charset="-128"/>
                <a:cs typeface="ＭＳ Ｐゴシック"/>
              </a:defRPr>
            </a:lvl3pPr>
            <a:lvl4pPr algn="ctr" rtl="0" eaLnBrk="0" fontAlgn="base" hangingPunct="0">
              <a:spcBef>
                <a:spcPct val="0"/>
              </a:spcBef>
              <a:spcAft>
                <a:spcPct val="0"/>
              </a:spcAft>
              <a:defRPr sz="3200">
                <a:solidFill>
                  <a:srgbClr val="00589C"/>
                </a:solidFill>
                <a:latin typeface="Verdana" pitchFamily="96" charset="0"/>
                <a:ea typeface="MS PGothic" panose="020B0600070205080204" pitchFamily="34" charset="-128"/>
                <a:cs typeface="ＭＳ Ｐゴシック"/>
              </a:defRPr>
            </a:lvl4pPr>
            <a:lvl5pPr algn="ctr" rtl="0" eaLnBrk="0" fontAlgn="base" hangingPunct="0">
              <a:spcBef>
                <a:spcPct val="0"/>
              </a:spcBef>
              <a:spcAft>
                <a:spcPct val="0"/>
              </a:spcAft>
              <a:defRPr sz="3200">
                <a:solidFill>
                  <a:srgbClr val="00589C"/>
                </a:solidFill>
                <a:latin typeface="Verdana" pitchFamily="96" charset="0"/>
                <a:ea typeface="MS PGothic" panose="020B0600070205080204" pitchFamily="34" charset="-128"/>
                <a:cs typeface="ＭＳ Ｐゴシック"/>
              </a:defRPr>
            </a:lvl5pPr>
            <a:lvl6pPr marL="457200" algn="ctr" rtl="0" eaLnBrk="1" fontAlgn="base" hangingPunct="1">
              <a:spcBef>
                <a:spcPct val="0"/>
              </a:spcBef>
              <a:spcAft>
                <a:spcPct val="0"/>
              </a:spcAft>
              <a:defRPr sz="3200">
                <a:solidFill>
                  <a:srgbClr val="004D95"/>
                </a:solidFill>
                <a:latin typeface="Verdana" pitchFamily="96" charset="0"/>
                <a:ea typeface="ＭＳ Ｐゴシック" pitchFamily="96" charset="-128"/>
              </a:defRPr>
            </a:lvl6pPr>
            <a:lvl7pPr marL="914400" algn="ctr" rtl="0" eaLnBrk="1" fontAlgn="base" hangingPunct="1">
              <a:spcBef>
                <a:spcPct val="0"/>
              </a:spcBef>
              <a:spcAft>
                <a:spcPct val="0"/>
              </a:spcAft>
              <a:defRPr sz="3200">
                <a:solidFill>
                  <a:srgbClr val="004D95"/>
                </a:solidFill>
                <a:latin typeface="Verdana" pitchFamily="96" charset="0"/>
                <a:ea typeface="ＭＳ Ｐゴシック" pitchFamily="96" charset="-128"/>
              </a:defRPr>
            </a:lvl7pPr>
            <a:lvl8pPr marL="1371600" algn="ctr" rtl="0" eaLnBrk="1" fontAlgn="base" hangingPunct="1">
              <a:spcBef>
                <a:spcPct val="0"/>
              </a:spcBef>
              <a:spcAft>
                <a:spcPct val="0"/>
              </a:spcAft>
              <a:defRPr sz="3200">
                <a:solidFill>
                  <a:srgbClr val="004D95"/>
                </a:solidFill>
                <a:latin typeface="Verdana" pitchFamily="96" charset="0"/>
                <a:ea typeface="ＭＳ Ｐゴシック" pitchFamily="96" charset="-128"/>
              </a:defRPr>
            </a:lvl8pPr>
            <a:lvl9pPr marL="1828800" algn="ctr" rtl="0" eaLnBrk="1" fontAlgn="base" hangingPunct="1">
              <a:spcBef>
                <a:spcPct val="0"/>
              </a:spcBef>
              <a:spcAft>
                <a:spcPct val="0"/>
              </a:spcAft>
              <a:defRPr sz="3200">
                <a:solidFill>
                  <a:srgbClr val="004D95"/>
                </a:solidFill>
                <a:latin typeface="Verdana" pitchFamily="96" charset="0"/>
                <a:ea typeface="ＭＳ Ｐゴシック" pitchFamily="96" charset="-128"/>
              </a:defRPr>
            </a:lvl9pPr>
          </a:lstStyle>
          <a:p>
            <a:endParaRPr lang="de-DE" altLang="de-DE" sz="2600" dirty="0" smtClean="0"/>
          </a:p>
        </p:txBody>
      </p:sp>
      <p:grpSp>
        <p:nvGrpSpPr>
          <p:cNvPr id="7" name="Group 292"/>
          <p:cNvGrpSpPr>
            <a:grpSpLocks/>
          </p:cNvGrpSpPr>
          <p:nvPr/>
        </p:nvGrpSpPr>
        <p:grpSpPr bwMode="auto">
          <a:xfrm>
            <a:off x="2584445" y="1861771"/>
            <a:ext cx="655971" cy="1025759"/>
            <a:chOff x="4479" y="1162"/>
            <a:chExt cx="363" cy="499"/>
          </a:xfrm>
          <a:solidFill>
            <a:schemeClr val="tx1">
              <a:lumMod val="50000"/>
              <a:lumOff val="50000"/>
            </a:schemeClr>
          </a:solidFill>
        </p:grpSpPr>
        <p:sp>
          <p:nvSpPr>
            <p:cNvPr id="219" name="Freeform 293"/>
            <p:cNvSpPr>
              <a:spLocks/>
            </p:cNvSpPr>
            <p:nvPr/>
          </p:nvSpPr>
          <p:spPr bwMode="auto">
            <a:xfrm>
              <a:off x="4485" y="1570"/>
              <a:ext cx="357" cy="91"/>
            </a:xfrm>
            <a:custGeom>
              <a:avLst/>
              <a:gdLst>
                <a:gd name="T0" fmla="*/ 0 w 357"/>
                <a:gd name="T1" fmla="*/ 64 h 91"/>
                <a:gd name="T2" fmla="*/ 176 w 357"/>
                <a:gd name="T3" fmla="*/ 90 h 91"/>
                <a:gd name="T4" fmla="*/ 356 w 357"/>
                <a:gd name="T5" fmla="*/ 28 h 91"/>
                <a:gd name="T6" fmla="*/ 178 w 357"/>
                <a:gd name="T7" fmla="*/ 0 h 91"/>
                <a:gd name="T8" fmla="*/ 0 w 357"/>
                <a:gd name="T9" fmla="*/ 64 h 91"/>
              </a:gdLst>
              <a:ahLst/>
              <a:cxnLst>
                <a:cxn ang="0">
                  <a:pos x="T0" y="T1"/>
                </a:cxn>
                <a:cxn ang="0">
                  <a:pos x="T2" y="T3"/>
                </a:cxn>
                <a:cxn ang="0">
                  <a:pos x="T4" y="T5"/>
                </a:cxn>
                <a:cxn ang="0">
                  <a:pos x="T6" y="T7"/>
                </a:cxn>
                <a:cxn ang="0">
                  <a:pos x="T8" y="T9"/>
                </a:cxn>
              </a:cxnLst>
              <a:rect l="0" t="0" r="r" b="b"/>
              <a:pathLst>
                <a:path w="357" h="91">
                  <a:moveTo>
                    <a:pt x="0" y="64"/>
                  </a:moveTo>
                  <a:lnTo>
                    <a:pt x="176" y="90"/>
                  </a:lnTo>
                  <a:lnTo>
                    <a:pt x="356" y="28"/>
                  </a:lnTo>
                  <a:lnTo>
                    <a:pt x="178" y="0"/>
                  </a:lnTo>
                  <a:lnTo>
                    <a:pt x="0" y="64"/>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GB">
                <a:solidFill>
                  <a:srgbClr val="000000"/>
                </a:solidFill>
              </a:endParaRPr>
            </a:p>
          </p:txBody>
        </p:sp>
        <p:sp>
          <p:nvSpPr>
            <p:cNvPr id="220" name="Freeform 294"/>
            <p:cNvSpPr>
              <a:spLocks/>
            </p:cNvSpPr>
            <p:nvPr/>
          </p:nvSpPr>
          <p:spPr bwMode="auto">
            <a:xfrm>
              <a:off x="4484" y="1535"/>
              <a:ext cx="357" cy="91"/>
            </a:xfrm>
            <a:custGeom>
              <a:avLst/>
              <a:gdLst>
                <a:gd name="T0" fmla="*/ 0 w 357"/>
                <a:gd name="T1" fmla="*/ 64 h 91"/>
                <a:gd name="T2" fmla="*/ 176 w 357"/>
                <a:gd name="T3" fmla="*/ 90 h 91"/>
                <a:gd name="T4" fmla="*/ 356 w 357"/>
                <a:gd name="T5" fmla="*/ 28 h 91"/>
                <a:gd name="T6" fmla="*/ 178 w 357"/>
                <a:gd name="T7" fmla="*/ 0 h 91"/>
                <a:gd name="T8" fmla="*/ 0 w 357"/>
                <a:gd name="T9" fmla="*/ 64 h 91"/>
              </a:gdLst>
              <a:ahLst/>
              <a:cxnLst>
                <a:cxn ang="0">
                  <a:pos x="T0" y="T1"/>
                </a:cxn>
                <a:cxn ang="0">
                  <a:pos x="T2" y="T3"/>
                </a:cxn>
                <a:cxn ang="0">
                  <a:pos x="T4" y="T5"/>
                </a:cxn>
                <a:cxn ang="0">
                  <a:pos x="T6" y="T7"/>
                </a:cxn>
                <a:cxn ang="0">
                  <a:pos x="T8" y="T9"/>
                </a:cxn>
              </a:cxnLst>
              <a:rect l="0" t="0" r="r" b="b"/>
              <a:pathLst>
                <a:path w="357" h="91">
                  <a:moveTo>
                    <a:pt x="0" y="64"/>
                  </a:moveTo>
                  <a:lnTo>
                    <a:pt x="176" y="90"/>
                  </a:lnTo>
                  <a:lnTo>
                    <a:pt x="356" y="28"/>
                  </a:lnTo>
                  <a:lnTo>
                    <a:pt x="178" y="0"/>
                  </a:lnTo>
                  <a:lnTo>
                    <a:pt x="0" y="64"/>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GB">
                <a:solidFill>
                  <a:srgbClr val="000000"/>
                </a:solidFill>
              </a:endParaRPr>
            </a:p>
          </p:txBody>
        </p:sp>
        <p:sp>
          <p:nvSpPr>
            <p:cNvPr id="221" name="Freeform 295"/>
            <p:cNvSpPr>
              <a:spLocks/>
            </p:cNvSpPr>
            <p:nvPr/>
          </p:nvSpPr>
          <p:spPr bwMode="auto">
            <a:xfrm>
              <a:off x="4485" y="1499"/>
              <a:ext cx="357" cy="91"/>
            </a:xfrm>
            <a:custGeom>
              <a:avLst/>
              <a:gdLst>
                <a:gd name="T0" fmla="*/ 0 w 357"/>
                <a:gd name="T1" fmla="*/ 64 h 91"/>
                <a:gd name="T2" fmla="*/ 176 w 357"/>
                <a:gd name="T3" fmla="*/ 90 h 91"/>
                <a:gd name="T4" fmla="*/ 356 w 357"/>
                <a:gd name="T5" fmla="*/ 28 h 91"/>
                <a:gd name="T6" fmla="*/ 178 w 357"/>
                <a:gd name="T7" fmla="*/ 0 h 91"/>
                <a:gd name="T8" fmla="*/ 0 w 357"/>
                <a:gd name="T9" fmla="*/ 64 h 91"/>
              </a:gdLst>
              <a:ahLst/>
              <a:cxnLst>
                <a:cxn ang="0">
                  <a:pos x="T0" y="T1"/>
                </a:cxn>
                <a:cxn ang="0">
                  <a:pos x="T2" y="T3"/>
                </a:cxn>
                <a:cxn ang="0">
                  <a:pos x="T4" y="T5"/>
                </a:cxn>
                <a:cxn ang="0">
                  <a:pos x="T6" y="T7"/>
                </a:cxn>
                <a:cxn ang="0">
                  <a:pos x="T8" y="T9"/>
                </a:cxn>
              </a:cxnLst>
              <a:rect l="0" t="0" r="r" b="b"/>
              <a:pathLst>
                <a:path w="357" h="91">
                  <a:moveTo>
                    <a:pt x="0" y="64"/>
                  </a:moveTo>
                  <a:lnTo>
                    <a:pt x="176" y="90"/>
                  </a:lnTo>
                  <a:lnTo>
                    <a:pt x="356" y="28"/>
                  </a:lnTo>
                  <a:lnTo>
                    <a:pt x="178" y="0"/>
                  </a:lnTo>
                  <a:lnTo>
                    <a:pt x="0" y="64"/>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GB">
                <a:solidFill>
                  <a:srgbClr val="000000"/>
                </a:solidFill>
              </a:endParaRPr>
            </a:p>
          </p:txBody>
        </p:sp>
        <p:sp>
          <p:nvSpPr>
            <p:cNvPr id="222" name="Freeform 296"/>
            <p:cNvSpPr>
              <a:spLocks/>
            </p:cNvSpPr>
            <p:nvPr/>
          </p:nvSpPr>
          <p:spPr bwMode="auto">
            <a:xfrm>
              <a:off x="4484" y="1461"/>
              <a:ext cx="357" cy="91"/>
            </a:xfrm>
            <a:custGeom>
              <a:avLst/>
              <a:gdLst>
                <a:gd name="T0" fmla="*/ 0 w 357"/>
                <a:gd name="T1" fmla="*/ 64 h 91"/>
                <a:gd name="T2" fmla="*/ 176 w 357"/>
                <a:gd name="T3" fmla="*/ 90 h 91"/>
                <a:gd name="T4" fmla="*/ 356 w 357"/>
                <a:gd name="T5" fmla="*/ 28 h 91"/>
                <a:gd name="T6" fmla="*/ 178 w 357"/>
                <a:gd name="T7" fmla="*/ 0 h 91"/>
                <a:gd name="T8" fmla="*/ 0 w 357"/>
                <a:gd name="T9" fmla="*/ 64 h 91"/>
              </a:gdLst>
              <a:ahLst/>
              <a:cxnLst>
                <a:cxn ang="0">
                  <a:pos x="T0" y="T1"/>
                </a:cxn>
                <a:cxn ang="0">
                  <a:pos x="T2" y="T3"/>
                </a:cxn>
                <a:cxn ang="0">
                  <a:pos x="T4" y="T5"/>
                </a:cxn>
                <a:cxn ang="0">
                  <a:pos x="T6" y="T7"/>
                </a:cxn>
                <a:cxn ang="0">
                  <a:pos x="T8" y="T9"/>
                </a:cxn>
              </a:cxnLst>
              <a:rect l="0" t="0" r="r" b="b"/>
              <a:pathLst>
                <a:path w="357" h="91">
                  <a:moveTo>
                    <a:pt x="0" y="64"/>
                  </a:moveTo>
                  <a:lnTo>
                    <a:pt x="176" y="90"/>
                  </a:lnTo>
                  <a:lnTo>
                    <a:pt x="356" y="28"/>
                  </a:lnTo>
                  <a:lnTo>
                    <a:pt x="178" y="0"/>
                  </a:lnTo>
                  <a:lnTo>
                    <a:pt x="0" y="64"/>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GB">
                <a:solidFill>
                  <a:srgbClr val="000000"/>
                </a:solidFill>
              </a:endParaRPr>
            </a:p>
          </p:txBody>
        </p:sp>
        <p:sp>
          <p:nvSpPr>
            <p:cNvPr id="223" name="Freeform 297"/>
            <p:cNvSpPr>
              <a:spLocks/>
            </p:cNvSpPr>
            <p:nvPr/>
          </p:nvSpPr>
          <p:spPr bwMode="auto">
            <a:xfrm>
              <a:off x="4480" y="1427"/>
              <a:ext cx="357" cy="91"/>
            </a:xfrm>
            <a:custGeom>
              <a:avLst/>
              <a:gdLst>
                <a:gd name="T0" fmla="*/ 0 w 357"/>
                <a:gd name="T1" fmla="*/ 64 h 91"/>
                <a:gd name="T2" fmla="*/ 176 w 357"/>
                <a:gd name="T3" fmla="*/ 90 h 91"/>
                <a:gd name="T4" fmla="*/ 356 w 357"/>
                <a:gd name="T5" fmla="*/ 28 h 91"/>
                <a:gd name="T6" fmla="*/ 178 w 357"/>
                <a:gd name="T7" fmla="*/ 0 h 91"/>
                <a:gd name="T8" fmla="*/ 0 w 357"/>
                <a:gd name="T9" fmla="*/ 64 h 91"/>
              </a:gdLst>
              <a:ahLst/>
              <a:cxnLst>
                <a:cxn ang="0">
                  <a:pos x="T0" y="T1"/>
                </a:cxn>
                <a:cxn ang="0">
                  <a:pos x="T2" y="T3"/>
                </a:cxn>
                <a:cxn ang="0">
                  <a:pos x="T4" y="T5"/>
                </a:cxn>
                <a:cxn ang="0">
                  <a:pos x="T6" y="T7"/>
                </a:cxn>
                <a:cxn ang="0">
                  <a:pos x="T8" y="T9"/>
                </a:cxn>
              </a:cxnLst>
              <a:rect l="0" t="0" r="r" b="b"/>
              <a:pathLst>
                <a:path w="357" h="91">
                  <a:moveTo>
                    <a:pt x="0" y="64"/>
                  </a:moveTo>
                  <a:lnTo>
                    <a:pt x="176" y="90"/>
                  </a:lnTo>
                  <a:lnTo>
                    <a:pt x="356" y="28"/>
                  </a:lnTo>
                  <a:lnTo>
                    <a:pt x="178" y="0"/>
                  </a:lnTo>
                  <a:lnTo>
                    <a:pt x="0" y="64"/>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GB">
                <a:solidFill>
                  <a:srgbClr val="000000"/>
                </a:solidFill>
              </a:endParaRPr>
            </a:p>
          </p:txBody>
        </p:sp>
        <p:sp>
          <p:nvSpPr>
            <p:cNvPr id="224" name="Freeform 298"/>
            <p:cNvSpPr>
              <a:spLocks/>
            </p:cNvSpPr>
            <p:nvPr/>
          </p:nvSpPr>
          <p:spPr bwMode="auto">
            <a:xfrm>
              <a:off x="4482" y="1391"/>
              <a:ext cx="357" cy="91"/>
            </a:xfrm>
            <a:custGeom>
              <a:avLst/>
              <a:gdLst>
                <a:gd name="T0" fmla="*/ 0 w 357"/>
                <a:gd name="T1" fmla="*/ 64 h 91"/>
                <a:gd name="T2" fmla="*/ 176 w 357"/>
                <a:gd name="T3" fmla="*/ 90 h 91"/>
                <a:gd name="T4" fmla="*/ 356 w 357"/>
                <a:gd name="T5" fmla="*/ 28 h 91"/>
                <a:gd name="T6" fmla="*/ 178 w 357"/>
                <a:gd name="T7" fmla="*/ 0 h 91"/>
                <a:gd name="T8" fmla="*/ 0 w 357"/>
                <a:gd name="T9" fmla="*/ 64 h 91"/>
              </a:gdLst>
              <a:ahLst/>
              <a:cxnLst>
                <a:cxn ang="0">
                  <a:pos x="T0" y="T1"/>
                </a:cxn>
                <a:cxn ang="0">
                  <a:pos x="T2" y="T3"/>
                </a:cxn>
                <a:cxn ang="0">
                  <a:pos x="T4" y="T5"/>
                </a:cxn>
                <a:cxn ang="0">
                  <a:pos x="T6" y="T7"/>
                </a:cxn>
                <a:cxn ang="0">
                  <a:pos x="T8" y="T9"/>
                </a:cxn>
              </a:cxnLst>
              <a:rect l="0" t="0" r="r" b="b"/>
              <a:pathLst>
                <a:path w="357" h="91">
                  <a:moveTo>
                    <a:pt x="0" y="64"/>
                  </a:moveTo>
                  <a:lnTo>
                    <a:pt x="176" y="90"/>
                  </a:lnTo>
                  <a:lnTo>
                    <a:pt x="356" y="28"/>
                  </a:lnTo>
                  <a:lnTo>
                    <a:pt x="178" y="0"/>
                  </a:lnTo>
                  <a:lnTo>
                    <a:pt x="0" y="64"/>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GB">
                <a:solidFill>
                  <a:srgbClr val="000000"/>
                </a:solidFill>
              </a:endParaRPr>
            </a:p>
          </p:txBody>
        </p:sp>
        <p:sp>
          <p:nvSpPr>
            <p:cNvPr id="225" name="Freeform 299"/>
            <p:cNvSpPr>
              <a:spLocks/>
            </p:cNvSpPr>
            <p:nvPr/>
          </p:nvSpPr>
          <p:spPr bwMode="auto">
            <a:xfrm>
              <a:off x="4482" y="1358"/>
              <a:ext cx="357" cy="91"/>
            </a:xfrm>
            <a:custGeom>
              <a:avLst/>
              <a:gdLst>
                <a:gd name="T0" fmla="*/ 0 w 357"/>
                <a:gd name="T1" fmla="*/ 64 h 91"/>
                <a:gd name="T2" fmla="*/ 176 w 357"/>
                <a:gd name="T3" fmla="*/ 90 h 91"/>
                <a:gd name="T4" fmla="*/ 356 w 357"/>
                <a:gd name="T5" fmla="*/ 28 h 91"/>
                <a:gd name="T6" fmla="*/ 178 w 357"/>
                <a:gd name="T7" fmla="*/ 0 h 91"/>
                <a:gd name="T8" fmla="*/ 0 w 357"/>
                <a:gd name="T9" fmla="*/ 64 h 91"/>
              </a:gdLst>
              <a:ahLst/>
              <a:cxnLst>
                <a:cxn ang="0">
                  <a:pos x="T0" y="T1"/>
                </a:cxn>
                <a:cxn ang="0">
                  <a:pos x="T2" y="T3"/>
                </a:cxn>
                <a:cxn ang="0">
                  <a:pos x="T4" y="T5"/>
                </a:cxn>
                <a:cxn ang="0">
                  <a:pos x="T6" y="T7"/>
                </a:cxn>
                <a:cxn ang="0">
                  <a:pos x="T8" y="T9"/>
                </a:cxn>
              </a:cxnLst>
              <a:rect l="0" t="0" r="r" b="b"/>
              <a:pathLst>
                <a:path w="357" h="91">
                  <a:moveTo>
                    <a:pt x="0" y="64"/>
                  </a:moveTo>
                  <a:lnTo>
                    <a:pt x="176" y="90"/>
                  </a:lnTo>
                  <a:lnTo>
                    <a:pt x="356" y="28"/>
                  </a:lnTo>
                  <a:lnTo>
                    <a:pt x="178" y="0"/>
                  </a:lnTo>
                  <a:lnTo>
                    <a:pt x="0" y="64"/>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GB">
                <a:solidFill>
                  <a:srgbClr val="000000"/>
                </a:solidFill>
              </a:endParaRPr>
            </a:p>
          </p:txBody>
        </p:sp>
        <p:sp>
          <p:nvSpPr>
            <p:cNvPr id="226" name="Freeform 300"/>
            <p:cNvSpPr>
              <a:spLocks/>
            </p:cNvSpPr>
            <p:nvPr/>
          </p:nvSpPr>
          <p:spPr bwMode="auto">
            <a:xfrm>
              <a:off x="4479" y="1321"/>
              <a:ext cx="357" cy="91"/>
            </a:xfrm>
            <a:custGeom>
              <a:avLst/>
              <a:gdLst>
                <a:gd name="T0" fmla="*/ 0 w 357"/>
                <a:gd name="T1" fmla="*/ 64 h 91"/>
                <a:gd name="T2" fmla="*/ 176 w 357"/>
                <a:gd name="T3" fmla="*/ 90 h 91"/>
                <a:gd name="T4" fmla="*/ 356 w 357"/>
                <a:gd name="T5" fmla="*/ 28 h 91"/>
                <a:gd name="T6" fmla="*/ 178 w 357"/>
                <a:gd name="T7" fmla="*/ 0 h 91"/>
                <a:gd name="T8" fmla="*/ 0 w 357"/>
                <a:gd name="T9" fmla="*/ 64 h 91"/>
              </a:gdLst>
              <a:ahLst/>
              <a:cxnLst>
                <a:cxn ang="0">
                  <a:pos x="T0" y="T1"/>
                </a:cxn>
                <a:cxn ang="0">
                  <a:pos x="T2" y="T3"/>
                </a:cxn>
                <a:cxn ang="0">
                  <a:pos x="T4" y="T5"/>
                </a:cxn>
                <a:cxn ang="0">
                  <a:pos x="T6" y="T7"/>
                </a:cxn>
                <a:cxn ang="0">
                  <a:pos x="T8" y="T9"/>
                </a:cxn>
              </a:cxnLst>
              <a:rect l="0" t="0" r="r" b="b"/>
              <a:pathLst>
                <a:path w="357" h="91">
                  <a:moveTo>
                    <a:pt x="0" y="64"/>
                  </a:moveTo>
                  <a:lnTo>
                    <a:pt x="176" y="90"/>
                  </a:lnTo>
                  <a:lnTo>
                    <a:pt x="356" y="28"/>
                  </a:lnTo>
                  <a:lnTo>
                    <a:pt x="178" y="0"/>
                  </a:lnTo>
                  <a:lnTo>
                    <a:pt x="0" y="64"/>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GB">
                <a:solidFill>
                  <a:srgbClr val="000000"/>
                </a:solidFill>
              </a:endParaRPr>
            </a:p>
          </p:txBody>
        </p:sp>
        <p:sp>
          <p:nvSpPr>
            <p:cNvPr id="227" name="Freeform 301"/>
            <p:cNvSpPr>
              <a:spLocks/>
            </p:cNvSpPr>
            <p:nvPr/>
          </p:nvSpPr>
          <p:spPr bwMode="auto">
            <a:xfrm>
              <a:off x="4485" y="1280"/>
              <a:ext cx="357" cy="91"/>
            </a:xfrm>
            <a:custGeom>
              <a:avLst/>
              <a:gdLst>
                <a:gd name="T0" fmla="*/ 0 w 357"/>
                <a:gd name="T1" fmla="*/ 64 h 91"/>
                <a:gd name="T2" fmla="*/ 176 w 357"/>
                <a:gd name="T3" fmla="*/ 90 h 91"/>
                <a:gd name="T4" fmla="*/ 356 w 357"/>
                <a:gd name="T5" fmla="*/ 28 h 91"/>
                <a:gd name="T6" fmla="*/ 178 w 357"/>
                <a:gd name="T7" fmla="*/ 0 h 91"/>
                <a:gd name="T8" fmla="*/ 0 w 357"/>
                <a:gd name="T9" fmla="*/ 64 h 91"/>
              </a:gdLst>
              <a:ahLst/>
              <a:cxnLst>
                <a:cxn ang="0">
                  <a:pos x="T0" y="T1"/>
                </a:cxn>
                <a:cxn ang="0">
                  <a:pos x="T2" y="T3"/>
                </a:cxn>
                <a:cxn ang="0">
                  <a:pos x="T4" y="T5"/>
                </a:cxn>
                <a:cxn ang="0">
                  <a:pos x="T6" y="T7"/>
                </a:cxn>
                <a:cxn ang="0">
                  <a:pos x="T8" y="T9"/>
                </a:cxn>
              </a:cxnLst>
              <a:rect l="0" t="0" r="r" b="b"/>
              <a:pathLst>
                <a:path w="357" h="91">
                  <a:moveTo>
                    <a:pt x="0" y="64"/>
                  </a:moveTo>
                  <a:lnTo>
                    <a:pt x="176" y="90"/>
                  </a:lnTo>
                  <a:lnTo>
                    <a:pt x="356" y="28"/>
                  </a:lnTo>
                  <a:lnTo>
                    <a:pt x="178" y="0"/>
                  </a:lnTo>
                  <a:lnTo>
                    <a:pt x="0" y="64"/>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GB">
                <a:solidFill>
                  <a:srgbClr val="000000"/>
                </a:solidFill>
              </a:endParaRPr>
            </a:p>
          </p:txBody>
        </p:sp>
        <p:sp>
          <p:nvSpPr>
            <p:cNvPr id="228" name="Freeform 302"/>
            <p:cNvSpPr>
              <a:spLocks/>
            </p:cNvSpPr>
            <p:nvPr/>
          </p:nvSpPr>
          <p:spPr bwMode="auto">
            <a:xfrm>
              <a:off x="4485" y="1242"/>
              <a:ext cx="357" cy="91"/>
            </a:xfrm>
            <a:custGeom>
              <a:avLst/>
              <a:gdLst>
                <a:gd name="T0" fmla="*/ 0 w 357"/>
                <a:gd name="T1" fmla="*/ 64 h 91"/>
                <a:gd name="T2" fmla="*/ 176 w 357"/>
                <a:gd name="T3" fmla="*/ 90 h 91"/>
                <a:gd name="T4" fmla="*/ 356 w 357"/>
                <a:gd name="T5" fmla="*/ 28 h 91"/>
                <a:gd name="T6" fmla="*/ 178 w 357"/>
                <a:gd name="T7" fmla="*/ 0 h 91"/>
                <a:gd name="T8" fmla="*/ 0 w 357"/>
                <a:gd name="T9" fmla="*/ 64 h 91"/>
              </a:gdLst>
              <a:ahLst/>
              <a:cxnLst>
                <a:cxn ang="0">
                  <a:pos x="T0" y="T1"/>
                </a:cxn>
                <a:cxn ang="0">
                  <a:pos x="T2" y="T3"/>
                </a:cxn>
                <a:cxn ang="0">
                  <a:pos x="T4" y="T5"/>
                </a:cxn>
                <a:cxn ang="0">
                  <a:pos x="T6" y="T7"/>
                </a:cxn>
                <a:cxn ang="0">
                  <a:pos x="T8" y="T9"/>
                </a:cxn>
              </a:cxnLst>
              <a:rect l="0" t="0" r="r" b="b"/>
              <a:pathLst>
                <a:path w="357" h="91">
                  <a:moveTo>
                    <a:pt x="0" y="64"/>
                  </a:moveTo>
                  <a:lnTo>
                    <a:pt x="176" y="90"/>
                  </a:lnTo>
                  <a:lnTo>
                    <a:pt x="356" y="28"/>
                  </a:lnTo>
                  <a:lnTo>
                    <a:pt x="178" y="0"/>
                  </a:lnTo>
                  <a:lnTo>
                    <a:pt x="0" y="64"/>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GB">
                <a:solidFill>
                  <a:srgbClr val="000000"/>
                </a:solidFill>
              </a:endParaRPr>
            </a:p>
          </p:txBody>
        </p:sp>
        <p:sp>
          <p:nvSpPr>
            <p:cNvPr id="229" name="Freeform 303"/>
            <p:cNvSpPr>
              <a:spLocks/>
            </p:cNvSpPr>
            <p:nvPr/>
          </p:nvSpPr>
          <p:spPr bwMode="auto">
            <a:xfrm>
              <a:off x="4479" y="1204"/>
              <a:ext cx="357" cy="91"/>
            </a:xfrm>
            <a:custGeom>
              <a:avLst/>
              <a:gdLst>
                <a:gd name="T0" fmla="*/ 0 w 357"/>
                <a:gd name="T1" fmla="*/ 64 h 91"/>
                <a:gd name="T2" fmla="*/ 176 w 357"/>
                <a:gd name="T3" fmla="*/ 90 h 91"/>
                <a:gd name="T4" fmla="*/ 356 w 357"/>
                <a:gd name="T5" fmla="*/ 28 h 91"/>
                <a:gd name="T6" fmla="*/ 178 w 357"/>
                <a:gd name="T7" fmla="*/ 0 h 91"/>
                <a:gd name="T8" fmla="*/ 0 w 357"/>
                <a:gd name="T9" fmla="*/ 64 h 91"/>
              </a:gdLst>
              <a:ahLst/>
              <a:cxnLst>
                <a:cxn ang="0">
                  <a:pos x="T0" y="T1"/>
                </a:cxn>
                <a:cxn ang="0">
                  <a:pos x="T2" y="T3"/>
                </a:cxn>
                <a:cxn ang="0">
                  <a:pos x="T4" y="T5"/>
                </a:cxn>
                <a:cxn ang="0">
                  <a:pos x="T6" y="T7"/>
                </a:cxn>
                <a:cxn ang="0">
                  <a:pos x="T8" y="T9"/>
                </a:cxn>
              </a:cxnLst>
              <a:rect l="0" t="0" r="r" b="b"/>
              <a:pathLst>
                <a:path w="357" h="91">
                  <a:moveTo>
                    <a:pt x="0" y="64"/>
                  </a:moveTo>
                  <a:lnTo>
                    <a:pt x="176" y="90"/>
                  </a:lnTo>
                  <a:lnTo>
                    <a:pt x="356" y="28"/>
                  </a:lnTo>
                  <a:lnTo>
                    <a:pt x="178" y="0"/>
                  </a:lnTo>
                  <a:lnTo>
                    <a:pt x="0" y="64"/>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GB">
                <a:solidFill>
                  <a:srgbClr val="000000"/>
                </a:solidFill>
              </a:endParaRPr>
            </a:p>
          </p:txBody>
        </p:sp>
        <p:sp>
          <p:nvSpPr>
            <p:cNvPr id="230" name="Freeform 304"/>
            <p:cNvSpPr>
              <a:spLocks/>
            </p:cNvSpPr>
            <p:nvPr/>
          </p:nvSpPr>
          <p:spPr bwMode="auto">
            <a:xfrm>
              <a:off x="4483" y="1162"/>
              <a:ext cx="357" cy="91"/>
            </a:xfrm>
            <a:custGeom>
              <a:avLst/>
              <a:gdLst>
                <a:gd name="T0" fmla="*/ 0 w 357"/>
                <a:gd name="T1" fmla="*/ 64 h 91"/>
                <a:gd name="T2" fmla="*/ 176 w 357"/>
                <a:gd name="T3" fmla="*/ 90 h 91"/>
                <a:gd name="T4" fmla="*/ 356 w 357"/>
                <a:gd name="T5" fmla="*/ 28 h 91"/>
                <a:gd name="T6" fmla="*/ 178 w 357"/>
                <a:gd name="T7" fmla="*/ 0 h 91"/>
                <a:gd name="T8" fmla="*/ 0 w 357"/>
                <a:gd name="T9" fmla="*/ 64 h 91"/>
              </a:gdLst>
              <a:ahLst/>
              <a:cxnLst>
                <a:cxn ang="0">
                  <a:pos x="T0" y="T1"/>
                </a:cxn>
                <a:cxn ang="0">
                  <a:pos x="T2" y="T3"/>
                </a:cxn>
                <a:cxn ang="0">
                  <a:pos x="T4" y="T5"/>
                </a:cxn>
                <a:cxn ang="0">
                  <a:pos x="T6" y="T7"/>
                </a:cxn>
                <a:cxn ang="0">
                  <a:pos x="T8" y="T9"/>
                </a:cxn>
              </a:cxnLst>
              <a:rect l="0" t="0" r="r" b="b"/>
              <a:pathLst>
                <a:path w="357" h="91">
                  <a:moveTo>
                    <a:pt x="0" y="64"/>
                  </a:moveTo>
                  <a:lnTo>
                    <a:pt x="176" y="90"/>
                  </a:lnTo>
                  <a:lnTo>
                    <a:pt x="356" y="28"/>
                  </a:lnTo>
                  <a:lnTo>
                    <a:pt x="178" y="0"/>
                  </a:lnTo>
                  <a:lnTo>
                    <a:pt x="0" y="64"/>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GB">
                <a:solidFill>
                  <a:srgbClr val="000000"/>
                </a:solidFill>
              </a:endParaRPr>
            </a:p>
          </p:txBody>
        </p:sp>
        <p:sp>
          <p:nvSpPr>
            <p:cNvPr id="231" name="Freeform 310"/>
            <p:cNvSpPr>
              <a:spLocks/>
            </p:cNvSpPr>
            <p:nvPr/>
          </p:nvSpPr>
          <p:spPr bwMode="auto">
            <a:xfrm>
              <a:off x="4583" y="1207"/>
              <a:ext cx="17" cy="1"/>
            </a:xfrm>
            <a:custGeom>
              <a:avLst/>
              <a:gdLst>
                <a:gd name="T0" fmla="*/ 0 w 17"/>
                <a:gd name="T1" fmla="*/ 0 h 1"/>
                <a:gd name="T2" fmla="*/ 16 w 17"/>
                <a:gd name="T3" fmla="*/ 0 h 1"/>
              </a:gdLst>
              <a:ahLst/>
              <a:cxnLst>
                <a:cxn ang="0">
                  <a:pos x="T0" y="T1"/>
                </a:cxn>
                <a:cxn ang="0">
                  <a:pos x="T2" y="T3"/>
                </a:cxn>
              </a:cxnLst>
              <a:rect l="0" t="0" r="r" b="b"/>
              <a:pathLst>
                <a:path w="17" h="1">
                  <a:moveTo>
                    <a:pt x="0" y="0"/>
                  </a:moveTo>
                  <a:lnTo>
                    <a:pt x="16" y="0"/>
                  </a:lnTo>
                </a:path>
              </a:pathLst>
            </a:custGeom>
            <a:grp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endParaRPr lang="en-GB">
                <a:solidFill>
                  <a:srgbClr val="000000"/>
                </a:solidFill>
              </a:endParaRPr>
            </a:p>
          </p:txBody>
        </p:sp>
      </p:grpSp>
      <p:grpSp>
        <p:nvGrpSpPr>
          <p:cNvPr id="8" name="Gruppieren 7"/>
          <p:cNvGrpSpPr>
            <a:grpSpLocks/>
          </p:cNvGrpSpPr>
          <p:nvPr/>
        </p:nvGrpSpPr>
        <p:grpSpPr bwMode="auto">
          <a:xfrm>
            <a:off x="4648747" y="1494632"/>
            <a:ext cx="3982160" cy="2965449"/>
            <a:chOff x="2188140" y="1199280"/>
            <a:chExt cx="2551392" cy="1899661"/>
          </a:xfrm>
        </p:grpSpPr>
        <p:sp>
          <p:nvSpPr>
            <p:cNvPr id="143" name="Rectangle 8"/>
            <p:cNvSpPr>
              <a:spLocks noChangeArrowheads="1"/>
            </p:cNvSpPr>
            <p:nvPr/>
          </p:nvSpPr>
          <p:spPr bwMode="auto">
            <a:xfrm>
              <a:off x="4062289" y="1241843"/>
              <a:ext cx="457065" cy="1478525"/>
            </a:xfrm>
            <a:prstGeom prst="rect">
              <a:avLst/>
            </a:prstGeom>
            <a:solidFill>
              <a:srgbClr val="FFAE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44" name="Rectangle 9"/>
            <p:cNvSpPr>
              <a:spLocks noChangeArrowheads="1"/>
            </p:cNvSpPr>
            <p:nvPr/>
          </p:nvSpPr>
          <p:spPr bwMode="auto">
            <a:xfrm>
              <a:off x="3499747" y="1241843"/>
              <a:ext cx="397850" cy="1478525"/>
            </a:xfrm>
            <a:prstGeom prst="rect">
              <a:avLst/>
            </a:prstGeom>
            <a:solidFill>
              <a:srgbClr val="FF8A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grpSp>
          <p:nvGrpSpPr>
            <p:cNvPr id="145" name="Group 10"/>
            <p:cNvGrpSpPr>
              <a:grpSpLocks/>
            </p:cNvGrpSpPr>
            <p:nvPr/>
          </p:nvGrpSpPr>
          <p:grpSpPr bwMode="auto">
            <a:xfrm>
              <a:off x="2500495" y="1241843"/>
              <a:ext cx="899328" cy="1478525"/>
              <a:chOff x="3239" y="1824"/>
              <a:chExt cx="738" cy="1620"/>
            </a:xfrm>
          </p:grpSpPr>
          <p:sp>
            <p:nvSpPr>
              <p:cNvPr id="217" name="Rectangle 11"/>
              <p:cNvSpPr>
                <a:spLocks noChangeArrowheads="1"/>
              </p:cNvSpPr>
              <p:nvPr/>
            </p:nvSpPr>
            <p:spPr bwMode="auto">
              <a:xfrm>
                <a:off x="3239" y="1824"/>
                <a:ext cx="377" cy="1620"/>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218" name="Rectangle 12"/>
              <p:cNvSpPr>
                <a:spLocks noChangeArrowheads="1"/>
              </p:cNvSpPr>
              <p:nvPr/>
            </p:nvSpPr>
            <p:spPr bwMode="auto">
              <a:xfrm>
                <a:off x="3552" y="1824"/>
                <a:ext cx="425" cy="1620"/>
              </a:xfrm>
              <a:prstGeom prst="rect">
                <a:avLst/>
              </a:prstGeom>
              <a:gradFill rotWithShape="0">
                <a:gsLst>
                  <a:gs pos="0">
                    <a:srgbClr val="EC2D00"/>
                  </a:gs>
                  <a:gs pos="100000">
                    <a:srgbClr val="FF99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grpSp>
        <p:sp>
          <p:nvSpPr>
            <p:cNvPr id="146" name="Rectangle 13"/>
            <p:cNvSpPr>
              <a:spLocks noChangeArrowheads="1"/>
            </p:cNvSpPr>
            <p:nvPr/>
          </p:nvSpPr>
          <p:spPr bwMode="auto">
            <a:xfrm>
              <a:off x="3101897" y="2873954"/>
              <a:ext cx="575496" cy="13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47" name="Rectangle 14"/>
            <p:cNvSpPr>
              <a:spLocks noChangeArrowheads="1"/>
            </p:cNvSpPr>
            <p:nvPr/>
          </p:nvSpPr>
          <p:spPr bwMode="auto">
            <a:xfrm>
              <a:off x="3248084" y="2848047"/>
              <a:ext cx="605103" cy="14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48" name="Rectangle 15"/>
            <p:cNvSpPr>
              <a:spLocks noChangeArrowheads="1"/>
            </p:cNvSpPr>
            <p:nvPr/>
          </p:nvSpPr>
          <p:spPr bwMode="auto">
            <a:xfrm>
              <a:off x="3285094" y="2888760"/>
              <a:ext cx="801252" cy="13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49" name="Rectangle 16"/>
            <p:cNvSpPr>
              <a:spLocks noChangeArrowheads="1"/>
            </p:cNvSpPr>
            <p:nvPr/>
          </p:nvSpPr>
          <p:spPr bwMode="auto">
            <a:xfrm>
              <a:off x="3087092" y="2960928"/>
              <a:ext cx="859478" cy="1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dirty="0">
                  <a:solidFill>
                    <a:srgbClr val="000000"/>
                  </a:solidFill>
                  <a:latin typeface="Arial" pitchFamily="34" charset="0"/>
                  <a:cs typeface="Arial" pitchFamily="34" charset="0"/>
                </a:rPr>
                <a:t>Wavelength [µm]</a:t>
              </a:r>
            </a:p>
          </p:txBody>
        </p:sp>
        <p:sp>
          <p:nvSpPr>
            <p:cNvPr id="150" name="Rectangle 17"/>
            <p:cNvSpPr>
              <a:spLocks noChangeArrowheads="1"/>
            </p:cNvSpPr>
            <p:nvPr/>
          </p:nvSpPr>
          <p:spPr bwMode="auto">
            <a:xfrm>
              <a:off x="3658888" y="2879506"/>
              <a:ext cx="77720" cy="1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51" name="Rectangle 18"/>
            <p:cNvSpPr>
              <a:spLocks noChangeArrowheads="1"/>
            </p:cNvSpPr>
            <p:nvPr/>
          </p:nvSpPr>
          <p:spPr bwMode="auto">
            <a:xfrm>
              <a:off x="3660737" y="2883208"/>
              <a:ext cx="127354" cy="1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a:solidFill>
                    <a:srgbClr val="000000"/>
                  </a:solidFill>
                  <a:latin typeface="Arial" pitchFamily="34" charset="0"/>
                  <a:cs typeface="Arial" pitchFamily="34" charset="0"/>
                </a:rPr>
                <a:t>    </a:t>
              </a:r>
            </a:p>
          </p:txBody>
        </p:sp>
        <p:sp>
          <p:nvSpPr>
            <p:cNvPr id="152" name="Rectangle 19"/>
            <p:cNvSpPr>
              <a:spLocks noChangeArrowheads="1"/>
            </p:cNvSpPr>
            <p:nvPr/>
          </p:nvSpPr>
          <p:spPr bwMode="auto">
            <a:xfrm>
              <a:off x="2570813" y="2539020"/>
              <a:ext cx="238710" cy="13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53" name="Rectangle 20"/>
            <p:cNvSpPr>
              <a:spLocks noChangeArrowheads="1"/>
            </p:cNvSpPr>
            <p:nvPr/>
          </p:nvSpPr>
          <p:spPr bwMode="auto">
            <a:xfrm>
              <a:off x="2570811" y="2542723"/>
              <a:ext cx="275250" cy="13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b="1" u="none">
                  <a:solidFill>
                    <a:srgbClr val="FFFFFF"/>
                  </a:solidFill>
                  <a:latin typeface="Arial" pitchFamily="34" charset="0"/>
                  <a:cs typeface="Arial" pitchFamily="34" charset="0"/>
                </a:rPr>
                <a:t>VNIR</a:t>
              </a:r>
              <a:endParaRPr lang="en-GB" altLang="de-DE" sz="1400" u="none">
                <a:solidFill>
                  <a:srgbClr val="FFFFFF"/>
                </a:solidFill>
                <a:latin typeface="Arial" pitchFamily="34" charset="0"/>
                <a:cs typeface="Arial" pitchFamily="34" charset="0"/>
              </a:endParaRPr>
            </a:p>
          </p:txBody>
        </p:sp>
        <p:sp>
          <p:nvSpPr>
            <p:cNvPr id="154" name="Rectangle 21"/>
            <p:cNvSpPr>
              <a:spLocks noChangeArrowheads="1"/>
            </p:cNvSpPr>
            <p:nvPr/>
          </p:nvSpPr>
          <p:spPr bwMode="auto">
            <a:xfrm>
              <a:off x="2387614" y="2761078"/>
              <a:ext cx="111028" cy="8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55" name="Rectangle 22"/>
            <p:cNvSpPr>
              <a:spLocks noChangeArrowheads="1"/>
            </p:cNvSpPr>
            <p:nvPr/>
          </p:nvSpPr>
          <p:spPr bwMode="auto">
            <a:xfrm>
              <a:off x="2387616" y="2764777"/>
              <a:ext cx="138786" cy="14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56" name="Rectangle 23"/>
            <p:cNvSpPr>
              <a:spLocks noChangeArrowheads="1"/>
            </p:cNvSpPr>
            <p:nvPr/>
          </p:nvSpPr>
          <p:spPr bwMode="auto">
            <a:xfrm>
              <a:off x="2387616" y="2766628"/>
              <a:ext cx="159193" cy="1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a:solidFill>
                    <a:srgbClr val="000000"/>
                  </a:solidFill>
                  <a:latin typeface="Arial" pitchFamily="34" charset="0"/>
                  <a:cs typeface="Arial" pitchFamily="34" charset="0"/>
                </a:rPr>
                <a:t>0.4</a:t>
              </a:r>
            </a:p>
          </p:txBody>
        </p:sp>
        <p:sp>
          <p:nvSpPr>
            <p:cNvPr id="157" name="Rectangle 24"/>
            <p:cNvSpPr>
              <a:spLocks noChangeArrowheads="1"/>
            </p:cNvSpPr>
            <p:nvPr/>
          </p:nvSpPr>
          <p:spPr bwMode="auto">
            <a:xfrm>
              <a:off x="2587465" y="2761078"/>
              <a:ext cx="112879" cy="8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58" name="Rectangle 25"/>
            <p:cNvSpPr>
              <a:spLocks noChangeArrowheads="1"/>
            </p:cNvSpPr>
            <p:nvPr/>
          </p:nvSpPr>
          <p:spPr bwMode="auto">
            <a:xfrm>
              <a:off x="2587466" y="2764777"/>
              <a:ext cx="138786" cy="14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59" name="Rectangle 26"/>
            <p:cNvSpPr>
              <a:spLocks noChangeArrowheads="1"/>
            </p:cNvSpPr>
            <p:nvPr/>
          </p:nvSpPr>
          <p:spPr bwMode="auto">
            <a:xfrm>
              <a:off x="2587466" y="2766628"/>
              <a:ext cx="159193" cy="1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a:solidFill>
                    <a:srgbClr val="000000"/>
                  </a:solidFill>
                  <a:latin typeface="Arial" pitchFamily="34" charset="0"/>
                  <a:cs typeface="Arial" pitchFamily="34" charset="0"/>
                </a:rPr>
                <a:t>0.6</a:t>
              </a:r>
            </a:p>
          </p:txBody>
        </p:sp>
        <p:sp>
          <p:nvSpPr>
            <p:cNvPr id="160" name="Rectangle 27"/>
            <p:cNvSpPr>
              <a:spLocks noChangeArrowheads="1"/>
            </p:cNvSpPr>
            <p:nvPr/>
          </p:nvSpPr>
          <p:spPr bwMode="auto">
            <a:xfrm>
              <a:off x="2792868" y="2761078"/>
              <a:ext cx="111028" cy="8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61" name="Rectangle 28"/>
            <p:cNvSpPr>
              <a:spLocks noChangeArrowheads="1"/>
            </p:cNvSpPr>
            <p:nvPr/>
          </p:nvSpPr>
          <p:spPr bwMode="auto">
            <a:xfrm>
              <a:off x="2792869" y="2764777"/>
              <a:ext cx="135084" cy="14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62" name="Rectangle 29"/>
            <p:cNvSpPr>
              <a:spLocks noChangeArrowheads="1"/>
            </p:cNvSpPr>
            <p:nvPr/>
          </p:nvSpPr>
          <p:spPr bwMode="auto">
            <a:xfrm>
              <a:off x="2792869" y="2766628"/>
              <a:ext cx="159193" cy="1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a:solidFill>
                    <a:srgbClr val="000000"/>
                  </a:solidFill>
                  <a:latin typeface="Arial" pitchFamily="34" charset="0"/>
                  <a:cs typeface="Arial" pitchFamily="34" charset="0"/>
                </a:rPr>
                <a:t>0.8</a:t>
              </a:r>
            </a:p>
          </p:txBody>
        </p:sp>
        <p:sp>
          <p:nvSpPr>
            <p:cNvPr id="163" name="Rectangle 30"/>
            <p:cNvSpPr>
              <a:spLocks noChangeArrowheads="1"/>
            </p:cNvSpPr>
            <p:nvPr/>
          </p:nvSpPr>
          <p:spPr bwMode="auto">
            <a:xfrm>
              <a:off x="2990868" y="2761078"/>
              <a:ext cx="118430" cy="8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64" name="Rectangle 31"/>
            <p:cNvSpPr>
              <a:spLocks noChangeArrowheads="1"/>
            </p:cNvSpPr>
            <p:nvPr/>
          </p:nvSpPr>
          <p:spPr bwMode="auto">
            <a:xfrm>
              <a:off x="2990868" y="2764777"/>
              <a:ext cx="142487" cy="14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65" name="Rectangle 32"/>
            <p:cNvSpPr>
              <a:spLocks noChangeArrowheads="1"/>
            </p:cNvSpPr>
            <p:nvPr/>
          </p:nvSpPr>
          <p:spPr bwMode="auto">
            <a:xfrm>
              <a:off x="2992719" y="2766628"/>
              <a:ext cx="159193" cy="1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a:solidFill>
                    <a:srgbClr val="000000"/>
                  </a:solidFill>
                  <a:latin typeface="Arial" pitchFamily="34" charset="0"/>
                  <a:cs typeface="Arial" pitchFamily="34" charset="0"/>
                </a:rPr>
                <a:t>1.0</a:t>
              </a:r>
            </a:p>
          </p:txBody>
        </p:sp>
        <p:sp>
          <p:nvSpPr>
            <p:cNvPr id="166" name="Rectangle 33"/>
            <p:cNvSpPr>
              <a:spLocks noChangeArrowheads="1"/>
            </p:cNvSpPr>
            <p:nvPr/>
          </p:nvSpPr>
          <p:spPr bwMode="auto">
            <a:xfrm>
              <a:off x="3198120" y="2761078"/>
              <a:ext cx="112879" cy="8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67" name="Rectangle 34"/>
            <p:cNvSpPr>
              <a:spLocks noChangeArrowheads="1"/>
            </p:cNvSpPr>
            <p:nvPr/>
          </p:nvSpPr>
          <p:spPr bwMode="auto">
            <a:xfrm>
              <a:off x="3198121" y="2764777"/>
              <a:ext cx="136935" cy="14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68" name="Rectangle 35"/>
            <p:cNvSpPr>
              <a:spLocks noChangeArrowheads="1"/>
            </p:cNvSpPr>
            <p:nvPr/>
          </p:nvSpPr>
          <p:spPr bwMode="auto">
            <a:xfrm>
              <a:off x="3198120" y="2766628"/>
              <a:ext cx="159193" cy="1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a:solidFill>
                    <a:srgbClr val="000000"/>
                  </a:solidFill>
                  <a:latin typeface="Arial" pitchFamily="34" charset="0"/>
                  <a:cs typeface="Arial" pitchFamily="34" charset="0"/>
                </a:rPr>
                <a:t>1.2</a:t>
              </a:r>
            </a:p>
          </p:txBody>
        </p:sp>
        <p:sp>
          <p:nvSpPr>
            <p:cNvPr id="169" name="Rectangle 36"/>
            <p:cNvSpPr>
              <a:spLocks noChangeArrowheads="1"/>
            </p:cNvSpPr>
            <p:nvPr/>
          </p:nvSpPr>
          <p:spPr bwMode="auto">
            <a:xfrm>
              <a:off x="3399823" y="2761078"/>
              <a:ext cx="114729" cy="8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70" name="Rectangle 37"/>
            <p:cNvSpPr>
              <a:spLocks noChangeArrowheads="1"/>
            </p:cNvSpPr>
            <p:nvPr/>
          </p:nvSpPr>
          <p:spPr bwMode="auto">
            <a:xfrm>
              <a:off x="3399821" y="2764777"/>
              <a:ext cx="138785" cy="14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71" name="Rectangle 38"/>
            <p:cNvSpPr>
              <a:spLocks noChangeArrowheads="1"/>
            </p:cNvSpPr>
            <p:nvPr/>
          </p:nvSpPr>
          <p:spPr bwMode="auto">
            <a:xfrm>
              <a:off x="3399823" y="2766628"/>
              <a:ext cx="159193" cy="1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a:solidFill>
                    <a:srgbClr val="000000"/>
                  </a:solidFill>
                  <a:latin typeface="Arial" pitchFamily="34" charset="0"/>
                  <a:cs typeface="Arial" pitchFamily="34" charset="0"/>
                </a:rPr>
                <a:t>1.4</a:t>
              </a:r>
            </a:p>
          </p:txBody>
        </p:sp>
        <p:sp>
          <p:nvSpPr>
            <p:cNvPr id="172" name="Rectangle 39"/>
            <p:cNvSpPr>
              <a:spLocks noChangeArrowheads="1"/>
            </p:cNvSpPr>
            <p:nvPr/>
          </p:nvSpPr>
          <p:spPr bwMode="auto">
            <a:xfrm>
              <a:off x="3601523" y="2761078"/>
              <a:ext cx="114729" cy="8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73" name="Rectangle 40"/>
            <p:cNvSpPr>
              <a:spLocks noChangeArrowheads="1"/>
            </p:cNvSpPr>
            <p:nvPr/>
          </p:nvSpPr>
          <p:spPr bwMode="auto">
            <a:xfrm>
              <a:off x="3601523" y="2764777"/>
              <a:ext cx="138786" cy="14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74" name="Rectangle 41"/>
            <p:cNvSpPr>
              <a:spLocks noChangeArrowheads="1"/>
            </p:cNvSpPr>
            <p:nvPr/>
          </p:nvSpPr>
          <p:spPr bwMode="auto">
            <a:xfrm>
              <a:off x="3601523" y="2766628"/>
              <a:ext cx="159193" cy="1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a:solidFill>
                    <a:srgbClr val="000000"/>
                  </a:solidFill>
                  <a:latin typeface="Arial" pitchFamily="34" charset="0"/>
                  <a:cs typeface="Arial" pitchFamily="34" charset="0"/>
                </a:rPr>
                <a:t>1.6</a:t>
              </a:r>
            </a:p>
          </p:txBody>
        </p:sp>
        <p:sp>
          <p:nvSpPr>
            <p:cNvPr id="175" name="Rectangle 42"/>
            <p:cNvSpPr>
              <a:spLocks noChangeArrowheads="1"/>
            </p:cNvSpPr>
            <p:nvPr/>
          </p:nvSpPr>
          <p:spPr bwMode="auto">
            <a:xfrm>
              <a:off x="3805074" y="2761078"/>
              <a:ext cx="111028" cy="8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76" name="Rectangle 43"/>
            <p:cNvSpPr>
              <a:spLocks noChangeArrowheads="1"/>
            </p:cNvSpPr>
            <p:nvPr/>
          </p:nvSpPr>
          <p:spPr bwMode="auto">
            <a:xfrm>
              <a:off x="3805075" y="2764777"/>
              <a:ext cx="138786" cy="14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77" name="Rectangle 44"/>
            <p:cNvSpPr>
              <a:spLocks noChangeArrowheads="1"/>
            </p:cNvSpPr>
            <p:nvPr/>
          </p:nvSpPr>
          <p:spPr bwMode="auto">
            <a:xfrm>
              <a:off x="3805075" y="2766628"/>
              <a:ext cx="159193" cy="1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a:solidFill>
                    <a:srgbClr val="000000"/>
                  </a:solidFill>
                  <a:latin typeface="Arial" pitchFamily="34" charset="0"/>
                  <a:cs typeface="Arial" pitchFamily="34" charset="0"/>
                </a:rPr>
                <a:t>1.8</a:t>
              </a:r>
            </a:p>
          </p:txBody>
        </p:sp>
        <p:sp>
          <p:nvSpPr>
            <p:cNvPr id="178" name="Rectangle 45"/>
            <p:cNvSpPr>
              <a:spLocks noChangeArrowheads="1"/>
            </p:cNvSpPr>
            <p:nvPr/>
          </p:nvSpPr>
          <p:spPr bwMode="auto">
            <a:xfrm>
              <a:off x="4004924" y="2761078"/>
              <a:ext cx="112879" cy="8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79" name="Rectangle 46"/>
            <p:cNvSpPr>
              <a:spLocks noChangeArrowheads="1"/>
            </p:cNvSpPr>
            <p:nvPr/>
          </p:nvSpPr>
          <p:spPr bwMode="auto">
            <a:xfrm>
              <a:off x="4004924" y="2764777"/>
              <a:ext cx="140636" cy="14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80" name="Rectangle 47"/>
            <p:cNvSpPr>
              <a:spLocks noChangeArrowheads="1"/>
            </p:cNvSpPr>
            <p:nvPr/>
          </p:nvSpPr>
          <p:spPr bwMode="auto">
            <a:xfrm>
              <a:off x="4004925" y="2766628"/>
              <a:ext cx="159193" cy="1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a:solidFill>
                    <a:srgbClr val="000000"/>
                  </a:solidFill>
                  <a:latin typeface="Arial" pitchFamily="34" charset="0"/>
                  <a:cs typeface="Arial" pitchFamily="34" charset="0"/>
                </a:rPr>
                <a:t>2.0</a:t>
              </a:r>
            </a:p>
          </p:txBody>
        </p:sp>
        <p:sp>
          <p:nvSpPr>
            <p:cNvPr id="181" name="Rectangle 48"/>
            <p:cNvSpPr>
              <a:spLocks noChangeArrowheads="1"/>
            </p:cNvSpPr>
            <p:nvPr/>
          </p:nvSpPr>
          <p:spPr bwMode="auto">
            <a:xfrm>
              <a:off x="4210328" y="2761078"/>
              <a:ext cx="114729" cy="8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82" name="Rectangle 49"/>
            <p:cNvSpPr>
              <a:spLocks noChangeArrowheads="1"/>
            </p:cNvSpPr>
            <p:nvPr/>
          </p:nvSpPr>
          <p:spPr bwMode="auto">
            <a:xfrm>
              <a:off x="4210328" y="2764777"/>
              <a:ext cx="136935" cy="14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83" name="Rectangle 50"/>
            <p:cNvSpPr>
              <a:spLocks noChangeArrowheads="1"/>
            </p:cNvSpPr>
            <p:nvPr/>
          </p:nvSpPr>
          <p:spPr bwMode="auto">
            <a:xfrm>
              <a:off x="4208477" y="2766628"/>
              <a:ext cx="159193" cy="1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a:solidFill>
                    <a:srgbClr val="000000"/>
                  </a:solidFill>
                  <a:latin typeface="Arial" pitchFamily="34" charset="0"/>
                  <a:cs typeface="Arial" pitchFamily="34" charset="0"/>
                </a:rPr>
                <a:t>2.2</a:t>
              </a:r>
            </a:p>
          </p:txBody>
        </p:sp>
        <p:sp>
          <p:nvSpPr>
            <p:cNvPr id="184" name="Rectangle 51"/>
            <p:cNvSpPr>
              <a:spLocks noChangeArrowheads="1"/>
            </p:cNvSpPr>
            <p:nvPr/>
          </p:nvSpPr>
          <p:spPr bwMode="auto">
            <a:xfrm>
              <a:off x="4413878" y="2761078"/>
              <a:ext cx="109177" cy="8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85" name="Rectangle 52"/>
            <p:cNvSpPr>
              <a:spLocks noChangeArrowheads="1"/>
            </p:cNvSpPr>
            <p:nvPr/>
          </p:nvSpPr>
          <p:spPr bwMode="auto">
            <a:xfrm>
              <a:off x="4413880" y="2764777"/>
              <a:ext cx="136935" cy="14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86" name="Rectangle 53"/>
            <p:cNvSpPr>
              <a:spLocks noChangeArrowheads="1"/>
            </p:cNvSpPr>
            <p:nvPr/>
          </p:nvSpPr>
          <p:spPr bwMode="auto">
            <a:xfrm>
              <a:off x="4413880" y="2766628"/>
              <a:ext cx="159193" cy="1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a:solidFill>
                    <a:srgbClr val="000000"/>
                  </a:solidFill>
                  <a:latin typeface="Arial" pitchFamily="34" charset="0"/>
                  <a:cs typeface="Arial" pitchFamily="34" charset="0"/>
                </a:rPr>
                <a:t>2.4</a:t>
              </a:r>
            </a:p>
          </p:txBody>
        </p:sp>
        <p:sp>
          <p:nvSpPr>
            <p:cNvPr id="187" name="Rectangle 54"/>
            <p:cNvSpPr>
              <a:spLocks noChangeArrowheads="1"/>
            </p:cNvSpPr>
            <p:nvPr/>
          </p:nvSpPr>
          <p:spPr bwMode="auto">
            <a:xfrm>
              <a:off x="4049337" y="2539020"/>
              <a:ext cx="399701" cy="13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88" name="Rectangle 55"/>
            <p:cNvSpPr>
              <a:spLocks noChangeArrowheads="1"/>
            </p:cNvSpPr>
            <p:nvPr/>
          </p:nvSpPr>
          <p:spPr bwMode="auto">
            <a:xfrm>
              <a:off x="4081133" y="2551972"/>
              <a:ext cx="547739" cy="13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b="1" u="none">
                  <a:solidFill>
                    <a:srgbClr val="FFFFFF"/>
                  </a:solidFill>
                  <a:latin typeface="Arial" pitchFamily="34" charset="0"/>
                  <a:cs typeface="Arial" pitchFamily="34" charset="0"/>
                </a:rPr>
                <a:t>SWIR- II</a:t>
              </a:r>
              <a:endParaRPr lang="en-GB" altLang="de-DE" sz="1400" u="none">
                <a:solidFill>
                  <a:srgbClr val="FFFFFF"/>
                </a:solidFill>
                <a:latin typeface="Arial" pitchFamily="34" charset="0"/>
                <a:cs typeface="Arial" pitchFamily="34" charset="0"/>
              </a:endParaRPr>
            </a:p>
          </p:txBody>
        </p:sp>
        <p:sp>
          <p:nvSpPr>
            <p:cNvPr id="189" name="Rectangle 56"/>
            <p:cNvSpPr>
              <a:spLocks noChangeArrowheads="1"/>
            </p:cNvSpPr>
            <p:nvPr/>
          </p:nvSpPr>
          <p:spPr bwMode="auto">
            <a:xfrm>
              <a:off x="3533055" y="2539020"/>
              <a:ext cx="340486" cy="13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a:solidFill>
                  <a:srgbClr val="000000"/>
                </a:solidFill>
                <a:latin typeface="Times New Roman" pitchFamily="18" charset="0"/>
                <a:cs typeface="Arial" pitchFamily="34" charset="0"/>
              </a:endParaRPr>
            </a:p>
          </p:txBody>
        </p:sp>
        <p:sp>
          <p:nvSpPr>
            <p:cNvPr id="190" name="Rectangle 57"/>
            <p:cNvSpPr>
              <a:spLocks noChangeArrowheads="1"/>
            </p:cNvSpPr>
            <p:nvPr/>
          </p:nvSpPr>
          <p:spPr bwMode="auto">
            <a:xfrm>
              <a:off x="3506393" y="2551972"/>
              <a:ext cx="402604" cy="13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b="1" u="none">
                  <a:solidFill>
                    <a:srgbClr val="FFFFFF"/>
                  </a:solidFill>
                  <a:latin typeface="Arial" pitchFamily="34" charset="0"/>
                  <a:cs typeface="Arial" pitchFamily="34" charset="0"/>
                </a:rPr>
                <a:t>SWIR- I</a:t>
              </a:r>
              <a:endParaRPr lang="en-GB" altLang="de-DE" sz="1400" u="none">
                <a:solidFill>
                  <a:srgbClr val="FFFFFF"/>
                </a:solidFill>
                <a:latin typeface="Arial" pitchFamily="34" charset="0"/>
                <a:cs typeface="Arial" pitchFamily="34" charset="0"/>
              </a:endParaRPr>
            </a:p>
          </p:txBody>
        </p:sp>
        <p:sp>
          <p:nvSpPr>
            <p:cNvPr id="191" name="Freeform 58"/>
            <p:cNvSpPr>
              <a:spLocks/>
            </p:cNvSpPr>
            <p:nvPr/>
          </p:nvSpPr>
          <p:spPr bwMode="auto">
            <a:xfrm>
              <a:off x="2430176" y="1421337"/>
              <a:ext cx="2116936" cy="1258319"/>
            </a:xfrm>
            <a:custGeom>
              <a:avLst/>
              <a:gdLst>
                <a:gd name="T0" fmla="*/ 2147483646 w 1965"/>
                <a:gd name="T1" fmla="*/ 2147483646 h 996"/>
                <a:gd name="T2" fmla="*/ 2147483646 w 1965"/>
                <a:gd name="T3" fmla="*/ 2147483646 h 996"/>
                <a:gd name="T4" fmla="*/ 2147483646 w 1965"/>
                <a:gd name="T5" fmla="*/ 2147483646 h 996"/>
                <a:gd name="T6" fmla="*/ 2147483646 w 1965"/>
                <a:gd name="T7" fmla="*/ 2147483646 h 996"/>
                <a:gd name="T8" fmla="*/ 2147483646 w 1965"/>
                <a:gd name="T9" fmla="*/ 2147483646 h 996"/>
                <a:gd name="T10" fmla="*/ 2147483646 w 1965"/>
                <a:gd name="T11" fmla="*/ 2147483646 h 996"/>
                <a:gd name="T12" fmla="*/ 2147483646 w 1965"/>
                <a:gd name="T13" fmla="*/ 2147483646 h 996"/>
                <a:gd name="T14" fmla="*/ 2147483646 w 1965"/>
                <a:gd name="T15" fmla="*/ 2147483646 h 996"/>
                <a:gd name="T16" fmla="*/ 2147483646 w 1965"/>
                <a:gd name="T17" fmla="*/ 2147483646 h 996"/>
                <a:gd name="T18" fmla="*/ 2147483646 w 1965"/>
                <a:gd name="T19" fmla="*/ 2147483646 h 996"/>
                <a:gd name="T20" fmla="*/ 2147483646 w 1965"/>
                <a:gd name="T21" fmla="*/ 2147483646 h 996"/>
                <a:gd name="T22" fmla="*/ 2147483646 w 1965"/>
                <a:gd name="T23" fmla="*/ 2147483646 h 996"/>
                <a:gd name="T24" fmla="*/ 2147483646 w 1965"/>
                <a:gd name="T25" fmla="*/ 2147483646 h 996"/>
                <a:gd name="T26" fmla="*/ 2147483646 w 1965"/>
                <a:gd name="T27" fmla="*/ 2147483646 h 996"/>
                <a:gd name="T28" fmla="*/ 2147483646 w 1965"/>
                <a:gd name="T29" fmla="*/ 2147483646 h 996"/>
                <a:gd name="T30" fmla="*/ 2147483646 w 1965"/>
                <a:gd name="T31" fmla="*/ 2147483646 h 996"/>
                <a:gd name="T32" fmla="*/ 2147483646 w 1965"/>
                <a:gd name="T33" fmla="*/ 2147483646 h 996"/>
                <a:gd name="T34" fmla="*/ 2147483646 w 1965"/>
                <a:gd name="T35" fmla="*/ 2147483646 h 996"/>
                <a:gd name="T36" fmla="*/ 2147483646 w 1965"/>
                <a:gd name="T37" fmla="*/ 2147483646 h 996"/>
                <a:gd name="T38" fmla="*/ 2147483646 w 1965"/>
                <a:gd name="T39" fmla="*/ 2147483646 h 996"/>
                <a:gd name="T40" fmla="*/ 2147483646 w 1965"/>
                <a:gd name="T41" fmla="*/ 0 h 996"/>
                <a:gd name="T42" fmla="*/ 2147483646 w 1965"/>
                <a:gd name="T43" fmla="*/ 2147483646 h 996"/>
                <a:gd name="T44" fmla="*/ 2147483646 w 1965"/>
                <a:gd name="T45" fmla="*/ 2147483646 h 996"/>
                <a:gd name="T46" fmla="*/ 2147483646 w 1965"/>
                <a:gd name="T47" fmla="*/ 2147483646 h 996"/>
                <a:gd name="T48" fmla="*/ 2147483646 w 1965"/>
                <a:gd name="T49" fmla="*/ 2147483646 h 996"/>
                <a:gd name="T50" fmla="*/ 2147483646 w 1965"/>
                <a:gd name="T51" fmla="*/ 2147483646 h 996"/>
                <a:gd name="T52" fmla="*/ 2147483646 w 1965"/>
                <a:gd name="T53" fmla="*/ 2147483646 h 996"/>
                <a:gd name="T54" fmla="*/ 2147483646 w 1965"/>
                <a:gd name="T55" fmla="*/ 2147483646 h 996"/>
                <a:gd name="T56" fmla="*/ 2147483646 w 1965"/>
                <a:gd name="T57" fmla="*/ 2147483646 h 996"/>
                <a:gd name="T58" fmla="*/ 2147483646 w 1965"/>
                <a:gd name="T59" fmla="*/ 2147483646 h 996"/>
                <a:gd name="T60" fmla="*/ 2147483646 w 1965"/>
                <a:gd name="T61" fmla="*/ 2147483646 h 996"/>
                <a:gd name="T62" fmla="*/ 2147483646 w 1965"/>
                <a:gd name="T63" fmla="*/ 2147483646 h 996"/>
                <a:gd name="T64" fmla="*/ 2147483646 w 1965"/>
                <a:gd name="T65" fmla="*/ 2147483646 h 996"/>
                <a:gd name="T66" fmla="*/ 2147483646 w 1965"/>
                <a:gd name="T67" fmla="*/ 2147483646 h 996"/>
                <a:gd name="T68" fmla="*/ 2147483646 w 1965"/>
                <a:gd name="T69" fmla="*/ 2147483646 h 996"/>
                <a:gd name="T70" fmla="*/ 2147483646 w 1965"/>
                <a:gd name="T71" fmla="*/ 2147483646 h 996"/>
                <a:gd name="T72" fmla="*/ 2147483646 w 1965"/>
                <a:gd name="T73" fmla="*/ 2147483646 h 996"/>
                <a:gd name="T74" fmla="*/ 2147483646 w 1965"/>
                <a:gd name="T75" fmla="*/ 2147483646 h 996"/>
                <a:gd name="T76" fmla="*/ 2147483646 w 1965"/>
                <a:gd name="T77" fmla="*/ 2147483646 h 996"/>
                <a:gd name="T78" fmla="*/ 2147483646 w 1965"/>
                <a:gd name="T79" fmla="*/ 2147483646 h 996"/>
                <a:gd name="T80" fmla="*/ 2147483646 w 1965"/>
                <a:gd name="T81" fmla="*/ 2147483646 h 996"/>
                <a:gd name="T82" fmla="*/ 2147483646 w 1965"/>
                <a:gd name="T83" fmla="*/ 2147483646 h 996"/>
                <a:gd name="T84" fmla="*/ 2147483646 w 1965"/>
                <a:gd name="T85" fmla="*/ 2147483646 h 996"/>
                <a:gd name="T86" fmla="*/ 2147483646 w 1965"/>
                <a:gd name="T87" fmla="*/ 2147483646 h 996"/>
                <a:gd name="T88" fmla="*/ 2147483646 w 1965"/>
                <a:gd name="T89" fmla="*/ 2147483646 h 996"/>
                <a:gd name="T90" fmla="*/ 2147483646 w 1965"/>
                <a:gd name="T91" fmla="*/ 2147483646 h 996"/>
                <a:gd name="T92" fmla="*/ 2147483646 w 1965"/>
                <a:gd name="T93" fmla="*/ 2147483646 h 996"/>
                <a:gd name="T94" fmla="*/ 2147483646 w 1965"/>
                <a:gd name="T95" fmla="*/ 2147483646 h 996"/>
                <a:gd name="T96" fmla="*/ 2147483646 w 1965"/>
                <a:gd name="T97" fmla="*/ 2147483646 h 996"/>
                <a:gd name="T98" fmla="*/ 2147483646 w 1965"/>
                <a:gd name="T99" fmla="*/ 2147483646 h 996"/>
                <a:gd name="T100" fmla="*/ 2147483646 w 1965"/>
                <a:gd name="T101" fmla="*/ 2147483646 h 996"/>
                <a:gd name="T102" fmla="*/ 2147483646 w 1965"/>
                <a:gd name="T103" fmla="*/ 2147483646 h 996"/>
                <a:gd name="T104" fmla="*/ 2147483646 w 1965"/>
                <a:gd name="T105" fmla="*/ 2147483646 h 996"/>
                <a:gd name="T106" fmla="*/ 2147483646 w 1965"/>
                <a:gd name="T107" fmla="*/ 2147483646 h 996"/>
                <a:gd name="T108" fmla="*/ 2147483646 w 1965"/>
                <a:gd name="T109" fmla="*/ 2147483646 h 996"/>
                <a:gd name="T110" fmla="*/ 2147483646 w 1965"/>
                <a:gd name="T111" fmla="*/ 2147483646 h 996"/>
                <a:gd name="T112" fmla="*/ 2147483646 w 1965"/>
                <a:gd name="T113" fmla="*/ 2147483646 h 996"/>
                <a:gd name="T114" fmla="*/ 2147483646 w 1965"/>
                <a:gd name="T115" fmla="*/ 2147483646 h 996"/>
                <a:gd name="T116" fmla="*/ 2147483646 w 1965"/>
                <a:gd name="T117" fmla="*/ 2147483646 h 996"/>
                <a:gd name="T118" fmla="*/ 2147483646 w 1965"/>
                <a:gd name="T119" fmla="*/ 2147483646 h 996"/>
                <a:gd name="T120" fmla="*/ 2147483646 w 1965"/>
                <a:gd name="T121" fmla="*/ 2147483646 h 996"/>
                <a:gd name="T122" fmla="*/ 2147483646 w 1965"/>
                <a:gd name="T123" fmla="*/ 2147483646 h 996"/>
                <a:gd name="T124" fmla="*/ 2147483646 w 1965"/>
                <a:gd name="T125" fmla="*/ 2147483646 h 9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5" h="996">
                  <a:moveTo>
                    <a:pt x="0" y="708"/>
                  </a:moveTo>
                  <a:lnTo>
                    <a:pt x="0" y="705"/>
                  </a:lnTo>
                  <a:lnTo>
                    <a:pt x="0" y="702"/>
                  </a:lnTo>
                  <a:lnTo>
                    <a:pt x="3" y="702"/>
                  </a:lnTo>
                  <a:lnTo>
                    <a:pt x="3" y="699"/>
                  </a:lnTo>
                  <a:lnTo>
                    <a:pt x="6" y="696"/>
                  </a:lnTo>
                  <a:lnTo>
                    <a:pt x="9" y="693"/>
                  </a:lnTo>
                  <a:lnTo>
                    <a:pt x="9" y="690"/>
                  </a:lnTo>
                  <a:lnTo>
                    <a:pt x="12" y="690"/>
                  </a:lnTo>
                  <a:lnTo>
                    <a:pt x="12" y="687"/>
                  </a:lnTo>
                  <a:lnTo>
                    <a:pt x="15" y="684"/>
                  </a:lnTo>
                  <a:lnTo>
                    <a:pt x="15" y="681"/>
                  </a:lnTo>
                  <a:lnTo>
                    <a:pt x="18" y="681"/>
                  </a:lnTo>
                  <a:lnTo>
                    <a:pt x="18" y="677"/>
                  </a:lnTo>
                  <a:lnTo>
                    <a:pt x="22" y="677"/>
                  </a:lnTo>
                  <a:lnTo>
                    <a:pt x="22" y="674"/>
                  </a:lnTo>
                  <a:lnTo>
                    <a:pt x="25" y="674"/>
                  </a:lnTo>
                  <a:lnTo>
                    <a:pt x="25" y="671"/>
                  </a:lnTo>
                  <a:lnTo>
                    <a:pt x="25" y="668"/>
                  </a:lnTo>
                  <a:lnTo>
                    <a:pt x="28" y="668"/>
                  </a:lnTo>
                  <a:lnTo>
                    <a:pt x="28" y="665"/>
                  </a:lnTo>
                  <a:lnTo>
                    <a:pt x="31" y="665"/>
                  </a:lnTo>
                  <a:lnTo>
                    <a:pt x="31" y="662"/>
                  </a:lnTo>
                  <a:lnTo>
                    <a:pt x="34" y="662"/>
                  </a:lnTo>
                  <a:lnTo>
                    <a:pt x="34" y="659"/>
                  </a:lnTo>
                  <a:lnTo>
                    <a:pt x="37" y="659"/>
                  </a:lnTo>
                  <a:lnTo>
                    <a:pt x="37" y="656"/>
                  </a:lnTo>
                  <a:lnTo>
                    <a:pt x="40" y="656"/>
                  </a:lnTo>
                  <a:lnTo>
                    <a:pt x="40" y="653"/>
                  </a:lnTo>
                  <a:lnTo>
                    <a:pt x="43" y="653"/>
                  </a:lnTo>
                  <a:lnTo>
                    <a:pt x="43" y="650"/>
                  </a:lnTo>
                  <a:lnTo>
                    <a:pt x="46" y="650"/>
                  </a:lnTo>
                  <a:lnTo>
                    <a:pt x="46" y="647"/>
                  </a:lnTo>
                  <a:lnTo>
                    <a:pt x="49" y="647"/>
                  </a:lnTo>
                  <a:lnTo>
                    <a:pt x="49" y="644"/>
                  </a:lnTo>
                  <a:lnTo>
                    <a:pt x="52" y="644"/>
                  </a:lnTo>
                  <a:lnTo>
                    <a:pt x="52" y="641"/>
                  </a:lnTo>
                  <a:lnTo>
                    <a:pt x="55" y="641"/>
                  </a:lnTo>
                  <a:lnTo>
                    <a:pt x="55" y="638"/>
                  </a:lnTo>
                  <a:lnTo>
                    <a:pt x="58" y="638"/>
                  </a:lnTo>
                  <a:lnTo>
                    <a:pt x="58" y="635"/>
                  </a:lnTo>
                  <a:lnTo>
                    <a:pt x="61" y="632"/>
                  </a:lnTo>
                  <a:lnTo>
                    <a:pt x="65" y="632"/>
                  </a:lnTo>
                  <a:lnTo>
                    <a:pt x="65" y="629"/>
                  </a:lnTo>
                  <a:lnTo>
                    <a:pt x="68" y="629"/>
                  </a:lnTo>
                  <a:lnTo>
                    <a:pt x="68" y="626"/>
                  </a:lnTo>
                  <a:lnTo>
                    <a:pt x="71" y="626"/>
                  </a:lnTo>
                  <a:lnTo>
                    <a:pt x="71" y="623"/>
                  </a:lnTo>
                  <a:lnTo>
                    <a:pt x="74" y="623"/>
                  </a:lnTo>
                  <a:lnTo>
                    <a:pt x="74" y="620"/>
                  </a:lnTo>
                  <a:lnTo>
                    <a:pt x="77" y="620"/>
                  </a:lnTo>
                  <a:lnTo>
                    <a:pt x="80" y="620"/>
                  </a:lnTo>
                  <a:lnTo>
                    <a:pt x="80" y="617"/>
                  </a:lnTo>
                  <a:lnTo>
                    <a:pt x="83" y="617"/>
                  </a:lnTo>
                  <a:lnTo>
                    <a:pt x="83" y="614"/>
                  </a:lnTo>
                  <a:lnTo>
                    <a:pt x="86" y="614"/>
                  </a:lnTo>
                  <a:lnTo>
                    <a:pt x="89" y="611"/>
                  </a:lnTo>
                  <a:lnTo>
                    <a:pt x="89" y="608"/>
                  </a:lnTo>
                  <a:lnTo>
                    <a:pt x="92" y="608"/>
                  </a:lnTo>
                  <a:lnTo>
                    <a:pt x="92" y="605"/>
                  </a:lnTo>
                  <a:lnTo>
                    <a:pt x="95" y="605"/>
                  </a:lnTo>
                  <a:lnTo>
                    <a:pt x="95" y="602"/>
                  </a:lnTo>
                  <a:lnTo>
                    <a:pt x="98" y="602"/>
                  </a:lnTo>
                  <a:lnTo>
                    <a:pt x="98" y="598"/>
                  </a:lnTo>
                  <a:lnTo>
                    <a:pt x="101" y="595"/>
                  </a:lnTo>
                  <a:lnTo>
                    <a:pt x="105" y="592"/>
                  </a:lnTo>
                  <a:lnTo>
                    <a:pt x="105" y="589"/>
                  </a:lnTo>
                  <a:lnTo>
                    <a:pt x="108" y="589"/>
                  </a:lnTo>
                  <a:lnTo>
                    <a:pt x="108" y="586"/>
                  </a:lnTo>
                  <a:lnTo>
                    <a:pt x="111" y="583"/>
                  </a:lnTo>
                  <a:lnTo>
                    <a:pt x="111" y="580"/>
                  </a:lnTo>
                  <a:lnTo>
                    <a:pt x="114" y="577"/>
                  </a:lnTo>
                  <a:lnTo>
                    <a:pt x="114" y="574"/>
                  </a:lnTo>
                  <a:lnTo>
                    <a:pt x="117" y="571"/>
                  </a:lnTo>
                  <a:lnTo>
                    <a:pt x="117" y="568"/>
                  </a:lnTo>
                  <a:lnTo>
                    <a:pt x="120" y="565"/>
                  </a:lnTo>
                  <a:lnTo>
                    <a:pt x="120" y="562"/>
                  </a:lnTo>
                  <a:lnTo>
                    <a:pt x="123" y="562"/>
                  </a:lnTo>
                  <a:lnTo>
                    <a:pt x="123" y="559"/>
                  </a:lnTo>
                  <a:lnTo>
                    <a:pt x="126" y="556"/>
                  </a:lnTo>
                  <a:lnTo>
                    <a:pt x="126" y="553"/>
                  </a:lnTo>
                  <a:lnTo>
                    <a:pt x="129" y="553"/>
                  </a:lnTo>
                  <a:lnTo>
                    <a:pt x="129" y="550"/>
                  </a:lnTo>
                  <a:lnTo>
                    <a:pt x="132" y="550"/>
                  </a:lnTo>
                  <a:lnTo>
                    <a:pt x="132" y="547"/>
                  </a:lnTo>
                  <a:lnTo>
                    <a:pt x="135" y="547"/>
                  </a:lnTo>
                  <a:lnTo>
                    <a:pt x="138" y="544"/>
                  </a:lnTo>
                  <a:lnTo>
                    <a:pt x="141" y="544"/>
                  </a:lnTo>
                  <a:lnTo>
                    <a:pt x="144" y="544"/>
                  </a:lnTo>
                  <a:lnTo>
                    <a:pt x="144" y="541"/>
                  </a:lnTo>
                  <a:lnTo>
                    <a:pt x="148" y="541"/>
                  </a:lnTo>
                  <a:lnTo>
                    <a:pt x="148" y="544"/>
                  </a:lnTo>
                  <a:lnTo>
                    <a:pt x="151" y="544"/>
                  </a:lnTo>
                  <a:lnTo>
                    <a:pt x="154" y="544"/>
                  </a:lnTo>
                  <a:lnTo>
                    <a:pt x="157" y="547"/>
                  </a:lnTo>
                  <a:lnTo>
                    <a:pt x="160" y="547"/>
                  </a:lnTo>
                  <a:lnTo>
                    <a:pt x="163" y="547"/>
                  </a:lnTo>
                  <a:lnTo>
                    <a:pt x="163" y="550"/>
                  </a:lnTo>
                  <a:lnTo>
                    <a:pt x="166" y="550"/>
                  </a:lnTo>
                  <a:lnTo>
                    <a:pt x="166" y="547"/>
                  </a:lnTo>
                  <a:lnTo>
                    <a:pt x="169" y="547"/>
                  </a:lnTo>
                  <a:lnTo>
                    <a:pt x="169" y="550"/>
                  </a:lnTo>
                  <a:lnTo>
                    <a:pt x="172" y="550"/>
                  </a:lnTo>
                  <a:lnTo>
                    <a:pt x="172" y="547"/>
                  </a:lnTo>
                  <a:lnTo>
                    <a:pt x="175" y="547"/>
                  </a:lnTo>
                  <a:lnTo>
                    <a:pt x="178" y="547"/>
                  </a:lnTo>
                  <a:lnTo>
                    <a:pt x="181" y="547"/>
                  </a:lnTo>
                  <a:lnTo>
                    <a:pt x="184" y="547"/>
                  </a:lnTo>
                  <a:lnTo>
                    <a:pt x="184" y="544"/>
                  </a:lnTo>
                  <a:lnTo>
                    <a:pt x="188" y="544"/>
                  </a:lnTo>
                  <a:lnTo>
                    <a:pt x="191" y="544"/>
                  </a:lnTo>
                  <a:lnTo>
                    <a:pt x="194" y="544"/>
                  </a:lnTo>
                  <a:lnTo>
                    <a:pt x="197" y="544"/>
                  </a:lnTo>
                  <a:lnTo>
                    <a:pt x="200" y="544"/>
                  </a:lnTo>
                  <a:lnTo>
                    <a:pt x="203" y="544"/>
                  </a:lnTo>
                  <a:lnTo>
                    <a:pt x="206" y="544"/>
                  </a:lnTo>
                  <a:lnTo>
                    <a:pt x="209" y="544"/>
                  </a:lnTo>
                  <a:lnTo>
                    <a:pt x="212" y="541"/>
                  </a:lnTo>
                  <a:lnTo>
                    <a:pt x="215" y="541"/>
                  </a:lnTo>
                  <a:lnTo>
                    <a:pt x="218" y="541"/>
                  </a:lnTo>
                  <a:lnTo>
                    <a:pt x="221" y="541"/>
                  </a:lnTo>
                  <a:lnTo>
                    <a:pt x="224" y="541"/>
                  </a:lnTo>
                  <a:lnTo>
                    <a:pt x="227" y="541"/>
                  </a:lnTo>
                  <a:lnTo>
                    <a:pt x="231" y="541"/>
                  </a:lnTo>
                  <a:lnTo>
                    <a:pt x="234" y="541"/>
                  </a:lnTo>
                  <a:lnTo>
                    <a:pt x="234" y="538"/>
                  </a:lnTo>
                  <a:lnTo>
                    <a:pt x="237" y="538"/>
                  </a:lnTo>
                  <a:lnTo>
                    <a:pt x="240" y="538"/>
                  </a:lnTo>
                  <a:lnTo>
                    <a:pt x="243" y="538"/>
                  </a:lnTo>
                  <a:lnTo>
                    <a:pt x="246" y="538"/>
                  </a:lnTo>
                  <a:lnTo>
                    <a:pt x="249" y="538"/>
                  </a:lnTo>
                  <a:lnTo>
                    <a:pt x="252" y="538"/>
                  </a:lnTo>
                  <a:lnTo>
                    <a:pt x="255" y="535"/>
                  </a:lnTo>
                  <a:lnTo>
                    <a:pt x="258" y="535"/>
                  </a:lnTo>
                  <a:lnTo>
                    <a:pt x="261" y="535"/>
                  </a:lnTo>
                  <a:lnTo>
                    <a:pt x="264" y="535"/>
                  </a:lnTo>
                  <a:lnTo>
                    <a:pt x="264" y="532"/>
                  </a:lnTo>
                  <a:lnTo>
                    <a:pt x="267" y="532"/>
                  </a:lnTo>
                  <a:lnTo>
                    <a:pt x="271" y="532"/>
                  </a:lnTo>
                  <a:lnTo>
                    <a:pt x="271" y="529"/>
                  </a:lnTo>
                  <a:lnTo>
                    <a:pt x="274" y="529"/>
                  </a:lnTo>
                  <a:lnTo>
                    <a:pt x="274" y="526"/>
                  </a:lnTo>
                  <a:lnTo>
                    <a:pt x="274" y="523"/>
                  </a:lnTo>
                  <a:lnTo>
                    <a:pt x="277" y="516"/>
                  </a:lnTo>
                  <a:lnTo>
                    <a:pt x="277" y="513"/>
                  </a:lnTo>
                  <a:lnTo>
                    <a:pt x="277" y="510"/>
                  </a:lnTo>
                  <a:lnTo>
                    <a:pt x="280" y="507"/>
                  </a:lnTo>
                  <a:lnTo>
                    <a:pt x="280" y="501"/>
                  </a:lnTo>
                  <a:lnTo>
                    <a:pt x="280" y="495"/>
                  </a:lnTo>
                  <a:lnTo>
                    <a:pt x="283" y="492"/>
                  </a:lnTo>
                  <a:lnTo>
                    <a:pt x="283" y="486"/>
                  </a:lnTo>
                  <a:lnTo>
                    <a:pt x="283" y="480"/>
                  </a:lnTo>
                  <a:lnTo>
                    <a:pt x="283" y="474"/>
                  </a:lnTo>
                  <a:lnTo>
                    <a:pt x="286" y="465"/>
                  </a:lnTo>
                  <a:lnTo>
                    <a:pt x="286" y="459"/>
                  </a:lnTo>
                  <a:lnTo>
                    <a:pt x="286" y="453"/>
                  </a:lnTo>
                  <a:lnTo>
                    <a:pt x="289" y="447"/>
                  </a:lnTo>
                  <a:lnTo>
                    <a:pt x="289" y="437"/>
                  </a:lnTo>
                  <a:lnTo>
                    <a:pt x="289" y="431"/>
                  </a:lnTo>
                  <a:lnTo>
                    <a:pt x="292" y="422"/>
                  </a:lnTo>
                  <a:lnTo>
                    <a:pt x="292" y="413"/>
                  </a:lnTo>
                  <a:lnTo>
                    <a:pt x="292" y="404"/>
                  </a:lnTo>
                  <a:lnTo>
                    <a:pt x="295" y="398"/>
                  </a:lnTo>
                  <a:lnTo>
                    <a:pt x="295" y="389"/>
                  </a:lnTo>
                  <a:lnTo>
                    <a:pt x="295" y="380"/>
                  </a:lnTo>
                  <a:lnTo>
                    <a:pt x="295" y="371"/>
                  </a:lnTo>
                  <a:lnTo>
                    <a:pt x="298" y="362"/>
                  </a:lnTo>
                  <a:lnTo>
                    <a:pt x="298" y="352"/>
                  </a:lnTo>
                  <a:lnTo>
                    <a:pt x="298" y="340"/>
                  </a:lnTo>
                  <a:lnTo>
                    <a:pt x="301" y="331"/>
                  </a:lnTo>
                  <a:lnTo>
                    <a:pt x="301" y="322"/>
                  </a:lnTo>
                  <a:lnTo>
                    <a:pt x="301" y="313"/>
                  </a:lnTo>
                  <a:lnTo>
                    <a:pt x="304" y="301"/>
                  </a:lnTo>
                  <a:lnTo>
                    <a:pt x="304" y="292"/>
                  </a:lnTo>
                  <a:lnTo>
                    <a:pt x="304" y="279"/>
                  </a:lnTo>
                  <a:lnTo>
                    <a:pt x="304" y="270"/>
                  </a:lnTo>
                  <a:lnTo>
                    <a:pt x="307" y="261"/>
                  </a:lnTo>
                  <a:lnTo>
                    <a:pt x="307" y="249"/>
                  </a:lnTo>
                  <a:lnTo>
                    <a:pt x="307" y="240"/>
                  </a:lnTo>
                  <a:lnTo>
                    <a:pt x="311" y="228"/>
                  </a:lnTo>
                  <a:lnTo>
                    <a:pt x="311" y="219"/>
                  </a:lnTo>
                  <a:lnTo>
                    <a:pt x="311" y="210"/>
                  </a:lnTo>
                  <a:lnTo>
                    <a:pt x="314" y="200"/>
                  </a:lnTo>
                  <a:lnTo>
                    <a:pt x="314" y="188"/>
                  </a:lnTo>
                  <a:lnTo>
                    <a:pt x="314" y="179"/>
                  </a:lnTo>
                  <a:lnTo>
                    <a:pt x="317" y="170"/>
                  </a:lnTo>
                  <a:lnTo>
                    <a:pt x="317" y="164"/>
                  </a:lnTo>
                  <a:lnTo>
                    <a:pt x="317" y="155"/>
                  </a:lnTo>
                  <a:lnTo>
                    <a:pt x="317" y="146"/>
                  </a:lnTo>
                  <a:lnTo>
                    <a:pt x="320" y="140"/>
                  </a:lnTo>
                  <a:lnTo>
                    <a:pt x="320" y="131"/>
                  </a:lnTo>
                  <a:lnTo>
                    <a:pt x="320" y="125"/>
                  </a:lnTo>
                  <a:lnTo>
                    <a:pt x="323" y="118"/>
                  </a:lnTo>
                  <a:lnTo>
                    <a:pt x="323" y="112"/>
                  </a:lnTo>
                  <a:lnTo>
                    <a:pt x="323" y="106"/>
                  </a:lnTo>
                  <a:lnTo>
                    <a:pt x="326" y="100"/>
                  </a:lnTo>
                  <a:lnTo>
                    <a:pt x="326" y="94"/>
                  </a:lnTo>
                  <a:lnTo>
                    <a:pt x="326" y="88"/>
                  </a:lnTo>
                  <a:lnTo>
                    <a:pt x="326" y="85"/>
                  </a:lnTo>
                  <a:lnTo>
                    <a:pt x="329" y="79"/>
                  </a:lnTo>
                  <a:lnTo>
                    <a:pt x="329" y="76"/>
                  </a:lnTo>
                  <a:lnTo>
                    <a:pt x="329" y="73"/>
                  </a:lnTo>
                  <a:lnTo>
                    <a:pt x="332" y="70"/>
                  </a:lnTo>
                  <a:lnTo>
                    <a:pt x="332" y="67"/>
                  </a:lnTo>
                  <a:lnTo>
                    <a:pt x="332" y="64"/>
                  </a:lnTo>
                  <a:lnTo>
                    <a:pt x="335" y="61"/>
                  </a:lnTo>
                  <a:lnTo>
                    <a:pt x="335" y="58"/>
                  </a:lnTo>
                  <a:lnTo>
                    <a:pt x="335" y="55"/>
                  </a:lnTo>
                  <a:lnTo>
                    <a:pt x="338" y="55"/>
                  </a:lnTo>
                  <a:lnTo>
                    <a:pt x="338" y="52"/>
                  </a:lnTo>
                  <a:lnTo>
                    <a:pt x="338" y="49"/>
                  </a:lnTo>
                  <a:lnTo>
                    <a:pt x="341" y="46"/>
                  </a:lnTo>
                  <a:lnTo>
                    <a:pt x="344" y="42"/>
                  </a:lnTo>
                  <a:lnTo>
                    <a:pt x="344" y="39"/>
                  </a:lnTo>
                  <a:lnTo>
                    <a:pt x="347" y="39"/>
                  </a:lnTo>
                  <a:lnTo>
                    <a:pt x="347" y="36"/>
                  </a:lnTo>
                  <a:lnTo>
                    <a:pt x="350" y="36"/>
                  </a:lnTo>
                  <a:lnTo>
                    <a:pt x="350" y="33"/>
                  </a:lnTo>
                  <a:lnTo>
                    <a:pt x="354" y="33"/>
                  </a:lnTo>
                  <a:lnTo>
                    <a:pt x="357" y="33"/>
                  </a:lnTo>
                  <a:lnTo>
                    <a:pt x="357" y="30"/>
                  </a:lnTo>
                  <a:lnTo>
                    <a:pt x="360" y="30"/>
                  </a:lnTo>
                  <a:lnTo>
                    <a:pt x="360" y="27"/>
                  </a:lnTo>
                  <a:lnTo>
                    <a:pt x="363" y="30"/>
                  </a:lnTo>
                  <a:lnTo>
                    <a:pt x="363" y="27"/>
                  </a:lnTo>
                  <a:lnTo>
                    <a:pt x="366" y="27"/>
                  </a:lnTo>
                  <a:lnTo>
                    <a:pt x="369" y="27"/>
                  </a:lnTo>
                  <a:lnTo>
                    <a:pt x="372" y="27"/>
                  </a:lnTo>
                  <a:lnTo>
                    <a:pt x="372" y="24"/>
                  </a:lnTo>
                  <a:lnTo>
                    <a:pt x="375" y="24"/>
                  </a:lnTo>
                  <a:lnTo>
                    <a:pt x="378" y="24"/>
                  </a:lnTo>
                  <a:lnTo>
                    <a:pt x="381" y="24"/>
                  </a:lnTo>
                  <a:lnTo>
                    <a:pt x="384" y="24"/>
                  </a:lnTo>
                  <a:lnTo>
                    <a:pt x="387" y="24"/>
                  </a:lnTo>
                  <a:lnTo>
                    <a:pt x="387" y="21"/>
                  </a:lnTo>
                  <a:lnTo>
                    <a:pt x="390" y="21"/>
                  </a:lnTo>
                  <a:lnTo>
                    <a:pt x="394" y="21"/>
                  </a:lnTo>
                  <a:lnTo>
                    <a:pt x="397" y="21"/>
                  </a:lnTo>
                  <a:lnTo>
                    <a:pt x="397" y="18"/>
                  </a:lnTo>
                  <a:lnTo>
                    <a:pt x="400" y="18"/>
                  </a:lnTo>
                  <a:lnTo>
                    <a:pt x="403" y="18"/>
                  </a:lnTo>
                  <a:lnTo>
                    <a:pt x="406" y="18"/>
                  </a:lnTo>
                  <a:lnTo>
                    <a:pt x="409" y="18"/>
                  </a:lnTo>
                  <a:lnTo>
                    <a:pt x="409" y="15"/>
                  </a:lnTo>
                  <a:lnTo>
                    <a:pt x="412" y="15"/>
                  </a:lnTo>
                  <a:lnTo>
                    <a:pt x="415" y="15"/>
                  </a:lnTo>
                  <a:lnTo>
                    <a:pt x="418" y="15"/>
                  </a:lnTo>
                  <a:lnTo>
                    <a:pt x="421" y="15"/>
                  </a:lnTo>
                  <a:lnTo>
                    <a:pt x="421" y="12"/>
                  </a:lnTo>
                  <a:lnTo>
                    <a:pt x="424" y="12"/>
                  </a:lnTo>
                  <a:lnTo>
                    <a:pt x="427" y="12"/>
                  </a:lnTo>
                  <a:lnTo>
                    <a:pt x="427" y="15"/>
                  </a:lnTo>
                  <a:lnTo>
                    <a:pt x="430" y="15"/>
                  </a:lnTo>
                  <a:lnTo>
                    <a:pt x="433" y="18"/>
                  </a:lnTo>
                  <a:lnTo>
                    <a:pt x="437" y="18"/>
                  </a:lnTo>
                  <a:lnTo>
                    <a:pt x="440" y="18"/>
                  </a:lnTo>
                  <a:lnTo>
                    <a:pt x="443" y="18"/>
                  </a:lnTo>
                  <a:lnTo>
                    <a:pt x="446" y="18"/>
                  </a:lnTo>
                  <a:lnTo>
                    <a:pt x="449" y="18"/>
                  </a:lnTo>
                  <a:lnTo>
                    <a:pt x="452" y="18"/>
                  </a:lnTo>
                  <a:lnTo>
                    <a:pt x="455" y="18"/>
                  </a:lnTo>
                  <a:lnTo>
                    <a:pt x="458" y="18"/>
                  </a:lnTo>
                  <a:lnTo>
                    <a:pt x="461" y="18"/>
                  </a:lnTo>
                  <a:lnTo>
                    <a:pt x="461" y="15"/>
                  </a:lnTo>
                  <a:lnTo>
                    <a:pt x="464" y="15"/>
                  </a:lnTo>
                  <a:lnTo>
                    <a:pt x="467" y="15"/>
                  </a:lnTo>
                  <a:lnTo>
                    <a:pt x="470" y="15"/>
                  </a:lnTo>
                  <a:lnTo>
                    <a:pt x="473" y="15"/>
                  </a:lnTo>
                  <a:lnTo>
                    <a:pt x="473" y="18"/>
                  </a:lnTo>
                  <a:lnTo>
                    <a:pt x="477" y="18"/>
                  </a:lnTo>
                  <a:lnTo>
                    <a:pt x="480" y="15"/>
                  </a:lnTo>
                  <a:lnTo>
                    <a:pt x="483" y="15"/>
                  </a:lnTo>
                  <a:lnTo>
                    <a:pt x="486" y="18"/>
                  </a:lnTo>
                  <a:lnTo>
                    <a:pt x="489" y="18"/>
                  </a:lnTo>
                  <a:lnTo>
                    <a:pt x="489" y="15"/>
                  </a:lnTo>
                  <a:lnTo>
                    <a:pt x="492" y="15"/>
                  </a:lnTo>
                  <a:lnTo>
                    <a:pt x="495" y="15"/>
                  </a:lnTo>
                  <a:lnTo>
                    <a:pt x="498" y="15"/>
                  </a:lnTo>
                  <a:lnTo>
                    <a:pt x="498" y="18"/>
                  </a:lnTo>
                  <a:lnTo>
                    <a:pt x="501" y="18"/>
                  </a:lnTo>
                  <a:lnTo>
                    <a:pt x="504" y="18"/>
                  </a:lnTo>
                  <a:lnTo>
                    <a:pt x="504" y="21"/>
                  </a:lnTo>
                  <a:lnTo>
                    <a:pt x="507" y="21"/>
                  </a:lnTo>
                  <a:lnTo>
                    <a:pt x="507" y="24"/>
                  </a:lnTo>
                  <a:lnTo>
                    <a:pt x="510" y="24"/>
                  </a:lnTo>
                  <a:lnTo>
                    <a:pt x="510" y="27"/>
                  </a:lnTo>
                  <a:lnTo>
                    <a:pt x="513" y="27"/>
                  </a:lnTo>
                  <a:lnTo>
                    <a:pt x="513" y="30"/>
                  </a:lnTo>
                  <a:lnTo>
                    <a:pt x="516" y="30"/>
                  </a:lnTo>
                  <a:lnTo>
                    <a:pt x="516" y="33"/>
                  </a:lnTo>
                  <a:lnTo>
                    <a:pt x="520" y="33"/>
                  </a:lnTo>
                  <a:lnTo>
                    <a:pt x="523" y="33"/>
                  </a:lnTo>
                  <a:lnTo>
                    <a:pt x="523" y="36"/>
                  </a:lnTo>
                  <a:lnTo>
                    <a:pt x="526" y="36"/>
                  </a:lnTo>
                  <a:lnTo>
                    <a:pt x="526" y="39"/>
                  </a:lnTo>
                  <a:lnTo>
                    <a:pt x="529" y="39"/>
                  </a:lnTo>
                  <a:lnTo>
                    <a:pt x="532" y="39"/>
                  </a:lnTo>
                  <a:lnTo>
                    <a:pt x="532" y="36"/>
                  </a:lnTo>
                  <a:lnTo>
                    <a:pt x="532" y="33"/>
                  </a:lnTo>
                  <a:lnTo>
                    <a:pt x="535" y="30"/>
                  </a:lnTo>
                  <a:lnTo>
                    <a:pt x="535" y="27"/>
                  </a:lnTo>
                  <a:lnTo>
                    <a:pt x="538" y="24"/>
                  </a:lnTo>
                  <a:lnTo>
                    <a:pt x="538" y="21"/>
                  </a:lnTo>
                  <a:lnTo>
                    <a:pt x="541" y="21"/>
                  </a:lnTo>
                  <a:lnTo>
                    <a:pt x="541" y="18"/>
                  </a:lnTo>
                  <a:lnTo>
                    <a:pt x="544" y="18"/>
                  </a:lnTo>
                  <a:lnTo>
                    <a:pt x="547" y="18"/>
                  </a:lnTo>
                  <a:lnTo>
                    <a:pt x="550" y="18"/>
                  </a:lnTo>
                  <a:lnTo>
                    <a:pt x="550" y="15"/>
                  </a:lnTo>
                  <a:lnTo>
                    <a:pt x="553" y="15"/>
                  </a:lnTo>
                  <a:lnTo>
                    <a:pt x="556" y="15"/>
                  </a:lnTo>
                  <a:lnTo>
                    <a:pt x="560" y="15"/>
                  </a:lnTo>
                  <a:lnTo>
                    <a:pt x="563" y="15"/>
                  </a:lnTo>
                  <a:lnTo>
                    <a:pt x="563" y="12"/>
                  </a:lnTo>
                  <a:lnTo>
                    <a:pt x="566" y="12"/>
                  </a:lnTo>
                  <a:lnTo>
                    <a:pt x="569" y="12"/>
                  </a:lnTo>
                  <a:lnTo>
                    <a:pt x="572" y="12"/>
                  </a:lnTo>
                  <a:lnTo>
                    <a:pt x="575" y="12"/>
                  </a:lnTo>
                  <a:lnTo>
                    <a:pt x="575" y="9"/>
                  </a:lnTo>
                  <a:lnTo>
                    <a:pt x="578" y="9"/>
                  </a:lnTo>
                  <a:lnTo>
                    <a:pt x="581" y="9"/>
                  </a:lnTo>
                  <a:lnTo>
                    <a:pt x="584" y="9"/>
                  </a:lnTo>
                  <a:lnTo>
                    <a:pt x="587" y="9"/>
                  </a:lnTo>
                  <a:lnTo>
                    <a:pt x="590" y="9"/>
                  </a:lnTo>
                  <a:lnTo>
                    <a:pt x="590" y="6"/>
                  </a:lnTo>
                  <a:lnTo>
                    <a:pt x="593" y="6"/>
                  </a:lnTo>
                  <a:lnTo>
                    <a:pt x="596" y="6"/>
                  </a:lnTo>
                  <a:lnTo>
                    <a:pt x="600" y="6"/>
                  </a:lnTo>
                  <a:lnTo>
                    <a:pt x="603" y="6"/>
                  </a:lnTo>
                  <a:lnTo>
                    <a:pt x="603" y="3"/>
                  </a:lnTo>
                  <a:lnTo>
                    <a:pt x="606" y="3"/>
                  </a:lnTo>
                  <a:lnTo>
                    <a:pt x="609" y="3"/>
                  </a:lnTo>
                  <a:lnTo>
                    <a:pt x="612" y="3"/>
                  </a:lnTo>
                  <a:lnTo>
                    <a:pt x="615" y="3"/>
                  </a:lnTo>
                  <a:lnTo>
                    <a:pt x="618" y="3"/>
                  </a:lnTo>
                  <a:lnTo>
                    <a:pt x="618" y="0"/>
                  </a:lnTo>
                  <a:lnTo>
                    <a:pt x="621" y="0"/>
                  </a:lnTo>
                  <a:lnTo>
                    <a:pt x="624" y="0"/>
                  </a:lnTo>
                  <a:lnTo>
                    <a:pt x="627" y="0"/>
                  </a:lnTo>
                  <a:lnTo>
                    <a:pt x="630" y="0"/>
                  </a:lnTo>
                  <a:lnTo>
                    <a:pt x="633" y="0"/>
                  </a:lnTo>
                  <a:lnTo>
                    <a:pt x="636" y="0"/>
                  </a:lnTo>
                  <a:lnTo>
                    <a:pt x="639" y="0"/>
                  </a:lnTo>
                  <a:lnTo>
                    <a:pt x="643" y="0"/>
                  </a:lnTo>
                  <a:lnTo>
                    <a:pt x="646" y="0"/>
                  </a:lnTo>
                  <a:lnTo>
                    <a:pt x="649" y="0"/>
                  </a:lnTo>
                  <a:lnTo>
                    <a:pt x="652" y="0"/>
                  </a:lnTo>
                  <a:lnTo>
                    <a:pt x="655" y="0"/>
                  </a:lnTo>
                  <a:lnTo>
                    <a:pt x="658" y="0"/>
                  </a:lnTo>
                  <a:lnTo>
                    <a:pt x="661" y="0"/>
                  </a:lnTo>
                  <a:lnTo>
                    <a:pt x="664" y="0"/>
                  </a:lnTo>
                  <a:lnTo>
                    <a:pt x="667" y="0"/>
                  </a:lnTo>
                  <a:lnTo>
                    <a:pt x="670" y="0"/>
                  </a:lnTo>
                  <a:lnTo>
                    <a:pt x="673" y="3"/>
                  </a:lnTo>
                  <a:lnTo>
                    <a:pt x="676" y="3"/>
                  </a:lnTo>
                  <a:lnTo>
                    <a:pt x="679" y="3"/>
                  </a:lnTo>
                  <a:lnTo>
                    <a:pt x="683" y="3"/>
                  </a:lnTo>
                  <a:lnTo>
                    <a:pt x="683" y="6"/>
                  </a:lnTo>
                  <a:lnTo>
                    <a:pt x="686" y="6"/>
                  </a:lnTo>
                  <a:lnTo>
                    <a:pt x="689" y="6"/>
                  </a:lnTo>
                  <a:lnTo>
                    <a:pt x="689" y="9"/>
                  </a:lnTo>
                  <a:lnTo>
                    <a:pt x="692" y="9"/>
                  </a:lnTo>
                  <a:lnTo>
                    <a:pt x="692" y="12"/>
                  </a:lnTo>
                  <a:lnTo>
                    <a:pt x="695" y="15"/>
                  </a:lnTo>
                  <a:lnTo>
                    <a:pt x="698" y="18"/>
                  </a:lnTo>
                  <a:lnTo>
                    <a:pt x="701" y="21"/>
                  </a:lnTo>
                  <a:lnTo>
                    <a:pt x="704" y="21"/>
                  </a:lnTo>
                  <a:lnTo>
                    <a:pt x="704" y="24"/>
                  </a:lnTo>
                  <a:lnTo>
                    <a:pt x="707" y="24"/>
                  </a:lnTo>
                  <a:lnTo>
                    <a:pt x="710" y="27"/>
                  </a:lnTo>
                  <a:lnTo>
                    <a:pt x="713" y="27"/>
                  </a:lnTo>
                  <a:lnTo>
                    <a:pt x="716" y="27"/>
                  </a:lnTo>
                  <a:lnTo>
                    <a:pt x="719" y="30"/>
                  </a:lnTo>
                  <a:lnTo>
                    <a:pt x="722" y="30"/>
                  </a:lnTo>
                  <a:lnTo>
                    <a:pt x="726" y="30"/>
                  </a:lnTo>
                  <a:lnTo>
                    <a:pt x="729" y="30"/>
                  </a:lnTo>
                  <a:lnTo>
                    <a:pt x="732" y="30"/>
                  </a:lnTo>
                  <a:lnTo>
                    <a:pt x="735" y="30"/>
                  </a:lnTo>
                  <a:lnTo>
                    <a:pt x="735" y="33"/>
                  </a:lnTo>
                  <a:lnTo>
                    <a:pt x="738" y="33"/>
                  </a:lnTo>
                  <a:lnTo>
                    <a:pt x="741" y="33"/>
                  </a:lnTo>
                  <a:lnTo>
                    <a:pt x="744" y="33"/>
                  </a:lnTo>
                  <a:lnTo>
                    <a:pt x="747" y="33"/>
                  </a:lnTo>
                  <a:lnTo>
                    <a:pt x="750" y="33"/>
                  </a:lnTo>
                  <a:lnTo>
                    <a:pt x="753" y="33"/>
                  </a:lnTo>
                  <a:lnTo>
                    <a:pt x="756" y="33"/>
                  </a:lnTo>
                  <a:lnTo>
                    <a:pt x="759" y="33"/>
                  </a:lnTo>
                  <a:lnTo>
                    <a:pt x="762" y="33"/>
                  </a:lnTo>
                  <a:lnTo>
                    <a:pt x="766" y="33"/>
                  </a:lnTo>
                  <a:lnTo>
                    <a:pt x="766" y="36"/>
                  </a:lnTo>
                  <a:lnTo>
                    <a:pt x="769" y="36"/>
                  </a:lnTo>
                  <a:lnTo>
                    <a:pt x="772" y="36"/>
                  </a:lnTo>
                  <a:lnTo>
                    <a:pt x="772" y="39"/>
                  </a:lnTo>
                  <a:lnTo>
                    <a:pt x="775" y="39"/>
                  </a:lnTo>
                  <a:lnTo>
                    <a:pt x="775" y="42"/>
                  </a:lnTo>
                  <a:lnTo>
                    <a:pt x="778" y="42"/>
                  </a:lnTo>
                  <a:lnTo>
                    <a:pt x="778" y="46"/>
                  </a:lnTo>
                  <a:lnTo>
                    <a:pt x="781" y="46"/>
                  </a:lnTo>
                  <a:lnTo>
                    <a:pt x="781" y="49"/>
                  </a:lnTo>
                  <a:lnTo>
                    <a:pt x="784" y="49"/>
                  </a:lnTo>
                  <a:lnTo>
                    <a:pt x="787" y="46"/>
                  </a:lnTo>
                  <a:lnTo>
                    <a:pt x="790" y="46"/>
                  </a:lnTo>
                  <a:lnTo>
                    <a:pt x="790" y="42"/>
                  </a:lnTo>
                  <a:lnTo>
                    <a:pt x="793" y="42"/>
                  </a:lnTo>
                  <a:lnTo>
                    <a:pt x="793" y="39"/>
                  </a:lnTo>
                  <a:lnTo>
                    <a:pt x="796" y="39"/>
                  </a:lnTo>
                  <a:lnTo>
                    <a:pt x="796" y="36"/>
                  </a:lnTo>
                  <a:lnTo>
                    <a:pt x="799" y="36"/>
                  </a:lnTo>
                  <a:lnTo>
                    <a:pt x="802" y="33"/>
                  </a:lnTo>
                  <a:lnTo>
                    <a:pt x="805" y="33"/>
                  </a:lnTo>
                  <a:lnTo>
                    <a:pt x="809" y="30"/>
                  </a:lnTo>
                  <a:lnTo>
                    <a:pt x="812" y="30"/>
                  </a:lnTo>
                  <a:lnTo>
                    <a:pt x="815" y="30"/>
                  </a:lnTo>
                  <a:lnTo>
                    <a:pt x="815" y="33"/>
                  </a:lnTo>
                  <a:lnTo>
                    <a:pt x="818" y="33"/>
                  </a:lnTo>
                  <a:lnTo>
                    <a:pt x="821" y="33"/>
                  </a:lnTo>
                  <a:lnTo>
                    <a:pt x="821" y="36"/>
                  </a:lnTo>
                  <a:lnTo>
                    <a:pt x="824" y="39"/>
                  </a:lnTo>
                  <a:lnTo>
                    <a:pt x="824" y="42"/>
                  </a:lnTo>
                  <a:lnTo>
                    <a:pt x="827" y="42"/>
                  </a:lnTo>
                  <a:lnTo>
                    <a:pt x="827" y="46"/>
                  </a:lnTo>
                  <a:lnTo>
                    <a:pt x="827" y="49"/>
                  </a:lnTo>
                  <a:lnTo>
                    <a:pt x="830" y="52"/>
                  </a:lnTo>
                  <a:lnTo>
                    <a:pt x="830" y="55"/>
                  </a:lnTo>
                  <a:lnTo>
                    <a:pt x="833" y="58"/>
                  </a:lnTo>
                  <a:lnTo>
                    <a:pt x="833" y="61"/>
                  </a:lnTo>
                  <a:lnTo>
                    <a:pt x="833" y="64"/>
                  </a:lnTo>
                  <a:lnTo>
                    <a:pt x="836" y="64"/>
                  </a:lnTo>
                  <a:lnTo>
                    <a:pt x="836" y="67"/>
                  </a:lnTo>
                  <a:lnTo>
                    <a:pt x="839" y="70"/>
                  </a:lnTo>
                  <a:lnTo>
                    <a:pt x="839" y="73"/>
                  </a:lnTo>
                  <a:lnTo>
                    <a:pt x="842" y="73"/>
                  </a:lnTo>
                  <a:lnTo>
                    <a:pt x="842" y="76"/>
                  </a:lnTo>
                  <a:lnTo>
                    <a:pt x="842" y="79"/>
                  </a:lnTo>
                  <a:lnTo>
                    <a:pt x="845" y="82"/>
                  </a:lnTo>
                  <a:lnTo>
                    <a:pt x="845" y="85"/>
                  </a:lnTo>
                  <a:lnTo>
                    <a:pt x="849" y="85"/>
                  </a:lnTo>
                  <a:lnTo>
                    <a:pt x="849" y="88"/>
                  </a:lnTo>
                  <a:lnTo>
                    <a:pt x="852" y="91"/>
                  </a:lnTo>
                  <a:lnTo>
                    <a:pt x="852" y="94"/>
                  </a:lnTo>
                  <a:lnTo>
                    <a:pt x="855" y="94"/>
                  </a:lnTo>
                  <a:lnTo>
                    <a:pt x="855" y="97"/>
                  </a:lnTo>
                  <a:lnTo>
                    <a:pt x="858" y="100"/>
                  </a:lnTo>
                  <a:lnTo>
                    <a:pt x="858" y="103"/>
                  </a:lnTo>
                  <a:lnTo>
                    <a:pt x="861" y="106"/>
                  </a:lnTo>
                  <a:lnTo>
                    <a:pt x="861" y="109"/>
                  </a:lnTo>
                  <a:lnTo>
                    <a:pt x="864" y="109"/>
                  </a:lnTo>
                  <a:lnTo>
                    <a:pt x="864" y="112"/>
                  </a:lnTo>
                  <a:lnTo>
                    <a:pt x="864" y="115"/>
                  </a:lnTo>
                  <a:lnTo>
                    <a:pt x="867" y="118"/>
                  </a:lnTo>
                  <a:lnTo>
                    <a:pt x="867" y="121"/>
                  </a:lnTo>
                  <a:lnTo>
                    <a:pt x="870" y="125"/>
                  </a:lnTo>
                  <a:lnTo>
                    <a:pt x="870" y="128"/>
                  </a:lnTo>
                  <a:lnTo>
                    <a:pt x="873" y="128"/>
                  </a:lnTo>
                  <a:lnTo>
                    <a:pt x="873" y="131"/>
                  </a:lnTo>
                  <a:lnTo>
                    <a:pt x="876" y="134"/>
                  </a:lnTo>
                  <a:lnTo>
                    <a:pt x="876" y="137"/>
                  </a:lnTo>
                  <a:lnTo>
                    <a:pt x="879" y="140"/>
                  </a:lnTo>
                  <a:lnTo>
                    <a:pt x="879" y="143"/>
                  </a:lnTo>
                  <a:lnTo>
                    <a:pt x="882" y="143"/>
                  </a:lnTo>
                  <a:lnTo>
                    <a:pt x="882" y="146"/>
                  </a:lnTo>
                  <a:lnTo>
                    <a:pt x="882" y="149"/>
                  </a:lnTo>
                  <a:lnTo>
                    <a:pt x="885" y="152"/>
                  </a:lnTo>
                  <a:lnTo>
                    <a:pt x="885" y="155"/>
                  </a:lnTo>
                  <a:lnTo>
                    <a:pt x="885" y="161"/>
                  </a:lnTo>
                  <a:lnTo>
                    <a:pt x="885" y="167"/>
                  </a:lnTo>
                  <a:lnTo>
                    <a:pt x="888" y="170"/>
                  </a:lnTo>
                  <a:lnTo>
                    <a:pt x="888" y="176"/>
                  </a:lnTo>
                  <a:lnTo>
                    <a:pt x="888" y="182"/>
                  </a:lnTo>
                  <a:lnTo>
                    <a:pt x="892" y="188"/>
                  </a:lnTo>
                  <a:lnTo>
                    <a:pt x="892" y="194"/>
                  </a:lnTo>
                  <a:lnTo>
                    <a:pt x="892" y="197"/>
                  </a:lnTo>
                  <a:lnTo>
                    <a:pt x="895" y="204"/>
                  </a:lnTo>
                  <a:lnTo>
                    <a:pt x="895" y="207"/>
                  </a:lnTo>
                  <a:lnTo>
                    <a:pt x="895" y="210"/>
                  </a:lnTo>
                  <a:lnTo>
                    <a:pt x="898" y="210"/>
                  </a:lnTo>
                  <a:lnTo>
                    <a:pt x="898" y="213"/>
                  </a:lnTo>
                  <a:lnTo>
                    <a:pt x="901" y="213"/>
                  </a:lnTo>
                  <a:lnTo>
                    <a:pt x="901" y="216"/>
                  </a:lnTo>
                  <a:lnTo>
                    <a:pt x="904" y="216"/>
                  </a:lnTo>
                  <a:lnTo>
                    <a:pt x="904" y="219"/>
                  </a:lnTo>
                  <a:lnTo>
                    <a:pt x="907" y="222"/>
                  </a:lnTo>
                  <a:lnTo>
                    <a:pt x="907" y="225"/>
                  </a:lnTo>
                  <a:lnTo>
                    <a:pt x="907" y="228"/>
                  </a:lnTo>
                  <a:lnTo>
                    <a:pt x="907" y="234"/>
                  </a:lnTo>
                  <a:lnTo>
                    <a:pt x="910" y="240"/>
                  </a:lnTo>
                  <a:lnTo>
                    <a:pt x="910" y="246"/>
                  </a:lnTo>
                  <a:lnTo>
                    <a:pt x="910" y="252"/>
                  </a:lnTo>
                  <a:lnTo>
                    <a:pt x="913" y="261"/>
                  </a:lnTo>
                  <a:lnTo>
                    <a:pt x="913" y="270"/>
                  </a:lnTo>
                  <a:lnTo>
                    <a:pt x="913" y="276"/>
                  </a:lnTo>
                  <a:lnTo>
                    <a:pt x="916" y="286"/>
                  </a:lnTo>
                  <a:lnTo>
                    <a:pt x="916" y="298"/>
                  </a:lnTo>
                  <a:lnTo>
                    <a:pt x="916" y="307"/>
                  </a:lnTo>
                  <a:lnTo>
                    <a:pt x="919" y="319"/>
                  </a:lnTo>
                  <a:lnTo>
                    <a:pt x="919" y="328"/>
                  </a:lnTo>
                  <a:lnTo>
                    <a:pt x="919" y="340"/>
                  </a:lnTo>
                  <a:lnTo>
                    <a:pt x="919" y="355"/>
                  </a:lnTo>
                  <a:lnTo>
                    <a:pt x="922" y="368"/>
                  </a:lnTo>
                  <a:lnTo>
                    <a:pt x="922" y="383"/>
                  </a:lnTo>
                  <a:lnTo>
                    <a:pt x="922" y="395"/>
                  </a:lnTo>
                  <a:lnTo>
                    <a:pt x="925" y="410"/>
                  </a:lnTo>
                  <a:lnTo>
                    <a:pt x="925" y="425"/>
                  </a:lnTo>
                  <a:lnTo>
                    <a:pt x="925" y="437"/>
                  </a:lnTo>
                  <a:lnTo>
                    <a:pt x="928" y="450"/>
                  </a:lnTo>
                  <a:lnTo>
                    <a:pt x="928" y="462"/>
                  </a:lnTo>
                  <a:lnTo>
                    <a:pt x="928" y="471"/>
                  </a:lnTo>
                  <a:lnTo>
                    <a:pt x="928" y="480"/>
                  </a:lnTo>
                  <a:lnTo>
                    <a:pt x="932" y="486"/>
                  </a:lnTo>
                  <a:lnTo>
                    <a:pt x="932" y="492"/>
                  </a:lnTo>
                  <a:lnTo>
                    <a:pt x="932" y="498"/>
                  </a:lnTo>
                  <a:lnTo>
                    <a:pt x="935" y="501"/>
                  </a:lnTo>
                  <a:lnTo>
                    <a:pt x="935" y="507"/>
                  </a:lnTo>
                  <a:lnTo>
                    <a:pt x="938" y="510"/>
                  </a:lnTo>
                  <a:lnTo>
                    <a:pt x="938" y="513"/>
                  </a:lnTo>
                  <a:lnTo>
                    <a:pt x="941" y="516"/>
                  </a:lnTo>
                  <a:lnTo>
                    <a:pt x="941" y="523"/>
                  </a:lnTo>
                  <a:lnTo>
                    <a:pt x="941" y="529"/>
                  </a:lnTo>
                  <a:lnTo>
                    <a:pt x="944" y="538"/>
                  </a:lnTo>
                  <a:lnTo>
                    <a:pt x="944" y="547"/>
                  </a:lnTo>
                  <a:lnTo>
                    <a:pt x="944" y="556"/>
                  </a:lnTo>
                  <a:lnTo>
                    <a:pt x="947" y="562"/>
                  </a:lnTo>
                  <a:lnTo>
                    <a:pt x="947" y="565"/>
                  </a:lnTo>
                  <a:lnTo>
                    <a:pt x="950" y="562"/>
                  </a:lnTo>
                  <a:lnTo>
                    <a:pt x="950" y="556"/>
                  </a:lnTo>
                  <a:lnTo>
                    <a:pt x="950" y="550"/>
                  </a:lnTo>
                  <a:lnTo>
                    <a:pt x="950" y="538"/>
                  </a:lnTo>
                  <a:lnTo>
                    <a:pt x="953" y="523"/>
                  </a:lnTo>
                  <a:lnTo>
                    <a:pt x="953" y="507"/>
                  </a:lnTo>
                  <a:lnTo>
                    <a:pt x="953" y="489"/>
                  </a:lnTo>
                  <a:lnTo>
                    <a:pt x="956" y="471"/>
                  </a:lnTo>
                  <a:lnTo>
                    <a:pt x="956" y="453"/>
                  </a:lnTo>
                  <a:lnTo>
                    <a:pt x="956" y="440"/>
                  </a:lnTo>
                  <a:lnTo>
                    <a:pt x="959" y="431"/>
                  </a:lnTo>
                  <a:lnTo>
                    <a:pt x="959" y="422"/>
                  </a:lnTo>
                  <a:lnTo>
                    <a:pt x="959" y="416"/>
                  </a:lnTo>
                  <a:lnTo>
                    <a:pt x="962" y="413"/>
                  </a:lnTo>
                  <a:lnTo>
                    <a:pt x="962" y="407"/>
                  </a:lnTo>
                  <a:lnTo>
                    <a:pt x="962" y="404"/>
                  </a:lnTo>
                  <a:lnTo>
                    <a:pt x="962" y="401"/>
                  </a:lnTo>
                  <a:lnTo>
                    <a:pt x="965" y="398"/>
                  </a:lnTo>
                  <a:lnTo>
                    <a:pt x="965" y="395"/>
                  </a:lnTo>
                  <a:lnTo>
                    <a:pt x="965" y="392"/>
                  </a:lnTo>
                  <a:lnTo>
                    <a:pt x="968" y="392"/>
                  </a:lnTo>
                  <a:lnTo>
                    <a:pt x="968" y="389"/>
                  </a:lnTo>
                  <a:lnTo>
                    <a:pt x="972" y="386"/>
                  </a:lnTo>
                  <a:lnTo>
                    <a:pt x="972" y="383"/>
                  </a:lnTo>
                  <a:lnTo>
                    <a:pt x="975" y="383"/>
                  </a:lnTo>
                  <a:lnTo>
                    <a:pt x="975" y="380"/>
                  </a:lnTo>
                  <a:lnTo>
                    <a:pt x="978" y="380"/>
                  </a:lnTo>
                  <a:lnTo>
                    <a:pt x="978" y="377"/>
                  </a:lnTo>
                  <a:lnTo>
                    <a:pt x="981" y="377"/>
                  </a:lnTo>
                  <a:lnTo>
                    <a:pt x="984" y="374"/>
                  </a:lnTo>
                  <a:lnTo>
                    <a:pt x="984" y="371"/>
                  </a:lnTo>
                  <a:lnTo>
                    <a:pt x="987" y="371"/>
                  </a:lnTo>
                  <a:lnTo>
                    <a:pt x="987" y="368"/>
                  </a:lnTo>
                  <a:lnTo>
                    <a:pt x="990" y="368"/>
                  </a:lnTo>
                  <a:lnTo>
                    <a:pt x="990" y="365"/>
                  </a:lnTo>
                  <a:lnTo>
                    <a:pt x="993" y="365"/>
                  </a:lnTo>
                  <a:lnTo>
                    <a:pt x="993" y="362"/>
                  </a:lnTo>
                  <a:lnTo>
                    <a:pt x="996" y="362"/>
                  </a:lnTo>
                  <a:lnTo>
                    <a:pt x="996" y="358"/>
                  </a:lnTo>
                  <a:lnTo>
                    <a:pt x="999" y="355"/>
                  </a:lnTo>
                  <a:lnTo>
                    <a:pt x="1002" y="352"/>
                  </a:lnTo>
                  <a:lnTo>
                    <a:pt x="1002" y="349"/>
                  </a:lnTo>
                  <a:lnTo>
                    <a:pt x="1005" y="349"/>
                  </a:lnTo>
                  <a:lnTo>
                    <a:pt x="1005" y="346"/>
                  </a:lnTo>
                  <a:lnTo>
                    <a:pt x="1005" y="343"/>
                  </a:lnTo>
                  <a:lnTo>
                    <a:pt x="1008" y="340"/>
                  </a:lnTo>
                  <a:lnTo>
                    <a:pt x="1008" y="337"/>
                  </a:lnTo>
                  <a:lnTo>
                    <a:pt x="1011" y="337"/>
                  </a:lnTo>
                  <a:lnTo>
                    <a:pt x="1011" y="334"/>
                  </a:lnTo>
                  <a:lnTo>
                    <a:pt x="1015" y="331"/>
                  </a:lnTo>
                  <a:lnTo>
                    <a:pt x="1015" y="328"/>
                  </a:lnTo>
                  <a:lnTo>
                    <a:pt x="1018" y="325"/>
                  </a:lnTo>
                  <a:lnTo>
                    <a:pt x="1021" y="322"/>
                  </a:lnTo>
                  <a:lnTo>
                    <a:pt x="1021" y="319"/>
                  </a:lnTo>
                  <a:lnTo>
                    <a:pt x="1024" y="319"/>
                  </a:lnTo>
                  <a:lnTo>
                    <a:pt x="1024" y="316"/>
                  </a:lnTo>
                  <a:lnTo>
                    <a:pt x="1027" y="313"/>
                  </a:lnTo>
                  <a:lnTo>
                    <a:pt x="1027" y="310"/>
                  </a:lnTo>
                  <a:lnTo>
                    <a:pt x="1027" y="307"/>
                  </a:lnTo>
                  <a:lnTo>
                    <a:pt x="1030" y="304"/>
                  </a:lnTo>
                  <a:lnTo>
                    <a:pt x="1030" y="301"/>
                  </a:lnTo>
                  <a:lnTo>
                    <a:pt x="1033" y="298"/>
                  </a:lnTo>
                  <a:lnTo>
                    <a:pt x="1033" y="295"/>
                  </a:lnTo>
                  <a:lnTo>
                    <a:pt x="1036" y="292"/>
                  </a:lnTo>
                  <a:lnTo>
                    <a:pt x="1036" y="289"/>
                  </a:lnTo>
                  <a:lnTo>
                    <a:pt x="1036" y="286"/>
                  </a:lnTo>
                  <a:lnTo>
                    <a:pt x="1039" y="283"/>
                  </a:lnTo>
                  <a:lnTo>
                    <a:pt x="1039" y="279"/>
                  </a:lnTo>
                  <a:lnTo>
                    <a:pt x="1042" y="279"/>
                  </a:lnTo>
                  <a:lnTo>
                    <a:pt x="1042" y="276"/>
                  </a:lnTo>
                  <a:lnTo>
                    <a:pt x="1045" y="273"/>
                  </a:lnTo>
                  <a:lnTo>
                    <a:pt x="1045" y="270"/>
                  </a:lnTo>
                  <a:lnTo>
                    <a:pt x="1048" y="267"/>
                  </a:lnTo>
                  <a:lnTo>
                    <a:pt x="1048" y="264"/>
                  </a:lnTo>
                  <a:lnTo>
                    <a:pt x="1051" y="261"/>
                  </a:lnTo>
                  <a:lnTo>
                    <a:pt x="1051" y="258"/>
                  </a:lnTo>
                  <a:lnTo>
                    <a:pt x="1055" y="258"/>
                  </a:lnTo>
                  <a:lnTo>
                    <a:pt x="1055" y="255"/>
                  </a:lnTo>
                  <a:lnTo>
                    <a:pt x="1058" y="252"/>
                  </a:lnTo>
                  <a:lnTo>
                    <a:pt x="1058" y="249"/>
                  </a:lnTo>
                  <a:lnTo>
                    <a:pt x="1061" y="246"/>
                  </a:lnTo>
                  <a:lnTo>
                    <a:pt x="1061" y="243"/>
                  </a:lnTo>
                  <a:lnTo>
                    <a:pt x="1064" y="243"/>
                  </a:lnTo>
                  <a:lnTo>
                    <a:pt x="1064" y="240"/>
                  </a:lnTo>
                  <a:lnTo>
                    <a:pt x="1067" y="240"/>
                  </a:lnTo>
                  <a:lnTo>
                    <a:pt x="1067" y="237"/>
                  </a:lnTo>
                  <a:lnTo>
                    <a:pt x="1070" y="234"/>
                  </a:lnTo>
                  <a:lnTo>
                    <a:pt x="1070" y="231"/>
                  </a:lnTo>
                  <a:lnTo>
                    <a:pt x="1073" y="231"/>
                  </a:lnTo>
                  <a:lnTo>
                    <a:pt x="1073" y="228"/>
                  </a:lnTo>
                  <a:lnTo>
                    <a:pt x="1076" y="225"/>
                  </a:lnTo>
                  <a:lnTo>
                    <a:pt x="1076" y="222"/>
                  </a:lnTo>
                  <a:lnTo>
                    <a:pt x="1079" y="222"/>
                  </a:lnTo>
                  <a:lnTo>
                    <a:pt x="1079" y="219"/>
                  </a:lnTo>
                  <a:lnTo>
                    <a:pt x="1082" y="216"/>
                  </a:lnTo>
                  <a:lnTo>
                    <a:pt x="1085" y="213"/>
                  </a:lnTo>
                  <a:lnTo>
                    <a:pt x="1085" y="210"/>
                  </a:lnTo>
                  <a:lnTo>
                    <a:pt x="1088" y="210"/>
                  </a:lnTo>
                  <a:lnTo>
                    <a:pt x="1088" y="207"/>
                  </a:lnTo>
                  <a:lnTo>
                    <a:pt x="1091" y="207"/>
                  </a:lnTo>
                  <a:lnTo>
                    <a:pt x="1091" y="204"/>
                  </a:lnTo>
                  <a:lnTo>
                    <a:pt x="1094" y="204"/>
                  </a:lnTo>
                  <a:lnTo>
                    <a:pt x="1094" y="200"/>
                  </a:lnTo>
                  <a:lnTo>
                    <a:pt x="1098" y="200"/>
                  </a:lnTo>
                  <a:lnTo>
                    <a:pt x="1098" y="197"/>
                  </a:lnTo>
                  <a:lnTo>
                    <a:pt x="1101" y="197"/>
                  </a:lnTo>
                  <a:lnTo>
                    <a:pt x="1101" y="194"/>
                  </a:lnTo>
                  <a:lnTo>
                    <a:pt x="1104" y="191"/>
                  </a:lnTo>
                  <a:lnTo>
                    <a:pt x="1107" y="188"/>
                  </a:lnTo>
                  <a:lnTo>
                    <a:pt x="1110" y="185"/>
                  </a:lnTo>
                  <a:lnTo>
                    <a:pt x="1113" y="182"/>
                  </a:lnTo>
                  <a:lnTo>
                    <a:pt x="1113" y="179"/>
                  </a:lnTo>
                  <a:lnTo>
                    <a:pt x="1116" y="179"/>
                  </a:lnTo>
                  <a:lnTo>
                    <a:pt x="1119" y="176"/>
                  </a:lnTo>
                  <a:lnTo>
                    <a:pt x="1122" y="176"/>
                  </a:lnTo>
                  <a:lnTo>
                    <a:pt x="1122" y="173"/>
                  </a:lnTo>
                  <a:lnTo>
                    <a:pt x="1125" y="173"/>
                  </a:lnTo>
                  <a:lnTo>
                    <a:pt x="1125" y="170"/>
                  </a:lnTo>
                  <a:lnTo>
                    <a:pt x="1128" y="170"/>
                  </a:lnTo>
                  <a:lnTo>
                    <a:pt x="1128" y="167"/>
                  </a:lnTo>
                  <a:lnTo>
                    <a:pt x="1131" y="167"/>
                  </a:lnTo>
                  <a:lnTo>
                    <a:pt x="1134" y="164"/>
                  </a:lnTo>
                  <a:lnTo>
                    <a:pt x="1138" y="164"/>
                  </a:lnTo>
                  <a:lnTo>
                    <a:pt x="1141" y="161"/>
                  </a:lnTo>
                  <a:lnTo>
                    <a:pt x="1144" y="161"/>
                  </a:lnTo>
                  <a:lnTo>
                    <a:pt x="1144" y="158"/>
                  </a:lnTo>
                  <a:lnTo>
                    <a:pt x="1147" y="158"/>
                  </a:lnTo>
                  <a:lnTo>
                    <a:pt x="1150" y="158"/>
                  </a:lnTo>
                  <a:lnTo>
                    <a:pt x="1153" y="158"/>
                  </a:lnTo>
                  <a:lnTo>
                    <a:pt x="1153" y="155"/>
                  </a:lnTo>
                  <a:lnTo>
                    <a:pt x="1156" y="155"/>
                  </a:lnTo>
                  <a:lnTo>
                    <a:pt x="1159" y="155"/>
                  </a:lnTo>
                  <a:lnTo>
                    <a:pt x="1162" y="155"/>
                  </a:lnTo>
                  <a:lnTo>
                    <a:pt x="1162" y="152"/>
                  </a:lnTo>
                  <a:lnTo>
                    <a:pt x="1165" y="152"/>
                  </a:lnTo>
                  <a:lnTo>
                    <a:pt x="1168" y="152"/>
                  </a:lnTo>
                  <a:lnTo>
                    <a:pt x="1171" y="152"/>
                  </a:lnTo>
                  <a:lnTo>
                    <a:pt x="1174" y="152"/>
                  </a:lnTo>
                  <a:lnTo>
                    <a:pt x="1177" y="152"/>
                  </a:lnTo>
                  <a:lnTo>
                    <a:pt x="1181" y="152"/>
                  </a:lnTo>
                  <a:lnTo>
                    <a:pt x="1184" y="155"/>
                  </a:lnTo>
                  <a:lnTo>
                    <a:pt x="1187" y="155"/>
                  </a:lnTo>
                  <a:lnTo>
                    <a:pt x="1190" y="155"/>
                  </a:lnTo>
                  <a:lnTo>
                    <a:pt x="1193" y="155"/>
                  </a:lnTo>
                  <a:lnTo>
                    <a:pt x="1196" y="155"/>
                  </a:lnTo>
                  <a:lnTo>
                    <a:pt x="1196" y="158"/>
                  </a:lnTo>
                  <a:lnTo>
                    <a:pt x="1199" y="158"/>
                  </a:lnTo>
                  <a:lnTo>
                    <a:pt x="1202" y="158"/>
                  </a:lnTo>
                  <a:lnTo>
                    <a:pt x="1202" y="161"/>
                  </a:lnTo>
                  <a:lnTo>
                    <a:pt x="1205" y="161"/>
                  </a:lnTo>
                  <a:lnTo>
                    <a:pt x="1208" y="164"/>
                  </a:lnTo>
                  <a:lnTo>
                    <a:pt x="1211" y="164"/>
                  </a:lnTo>
                  <a:lnTo>
                    <a:pt x="1211" y="167"/>
                  </a:lnTo>
                  <a:lnTo>
                    <a:pt x="1214" y="167"/>
                  </a:lnTo>
                  <a:lnTo>
                    <a:pt x="1214" y="170"/>
                  </a:lnTo>
                  <a:lnTo>
                    <a:pt x="1217" y="170"/>
                  </a:lnTo>
                  <a:lnTo>
                    <a:pt x="1221" y="170"/>
                  </a:lnTo>
                  <a:lnTo>
                    <a:pt x="1221" y="173"/>
                  </a:lnTo>
                  <a:lnTo>
                    <a:pt x="1224" y="173"/>
                  </a:lnTo>
                  <a:lnTo>
                    <a:pt x="1224" y="176"/>
                  </a:lnTo>
                  <a:lnTo>
                    <a:pt x="1227" y="176"/>
                  </a:lnTo>
                  <a:lnTo>
                    <a:pt x="1230" y="176"/>
                  </a:lnTo>
                  <a:lnTo>
                    <a:pt x="1230" y="179"/>
                  </a:lnTo>
                  <a:lnTo>
                    <a:pt x="1233" y="179"/>
                  </a:lnTo>
                  <a:lnTo>
                    <a:pt x="1233" y="182"/>
                  </a:lnTo>
                  <a:lnTo>
                    <a:pt x="1236" y="182"/>
                  </a:lnTo>
                  <a:lnTo>
                    <a:pt x="1236" y="185"/>
                  </a:lnTo>
                  <a:lnTo>
                    <a:pt x="1239" y="185"/>
                  </a:lnTo>
                  <a:lnTo>
                    <a:pt x="1239" y="188"/>
                  </a:lnTo>
                  <a:lnTo>
                    <a:pt x="1242" y="188"/>
                  </a:lnTo>
                  <a:lnTo>
                    <a:pt x="1242" y="191"/>
                  </a:lnTo>
                  <a:lnTo>
                    <a:pt x="1245" y="191"/>
                  </a:lnTo>
                  <a:lnTo>
                    <a:pt x="1248" y="194"/>
                  </a:lnTo>
                  <a:lnTo>
                    <a:pt x="1251" y="194"/>
                  </a:lnTo>
                  <a:lnTo>
                    <a:pt x="1251" y="197"/>
                  </a:lnTo>
                  <a:lnTo>
                    <a:pt x="1254" y="197"/>
                  </a:lnTo>
                  <a:lnTo>
                    <a:pt x="1254" y="200"/>
                  </a:lnTo>
                  <a:lnTo>
                    <a:pt x="1257" y="200"/>
                  </a:lnTo>
                  <a:lnTo>
                    <a:pt x="1261" y="204"/>
                  </a:lnTo>
                  <a:lnTo>
                    <a:pt x="1264" y="207"/>
                  </a:lnTo>
                  <a:lnTo>
                    <a:pt x="1264" y="210"/>
                  </a:lnTo>
                  <a:lnTo>
                    <a:pt x="1267" y="210"/>
                  </a:lnTo>
                  <a:lnTo>
                    <a:pt x="1267" y="213"/>
                  </a:lnTo>
                  <a:lnTo>
                    <a:pt x="1270" y="213"/>
                  </a:lnTo>
                  <a:lnTo>
                    <a:pt x="1270" y="216"/>
                  </a:lnTo>
                  <a:lnTo>
                    <a:pt x="1273" y="216"/>
                  </a:lnTo>
                  <a:lnTo>
                    <a:pt x="1273" y="219"/>
                  </a:lnTo>
                  <a:lnTo>
                    <a:pt x="1276" y="222"/>
                  </a:lnTo>
                  <a:lnTo>
                    <a:pt x="1276" y="225"/>
                  </a:lnTo>
                  <a:lnTo>
                    <a:pt x="1279" y="225"/>
                  </a:lnTo>
                  <a:lnTo>
                    <a:pt x="1279" y="228"/>
                  </a:lnTo>
                  <a:lnTo>
                    <a:pt x="1282" y="228"/>
                  </a:lnTo>
                  <a:lnTo>
                    <a:pt x="1282" y="231"/>
                  </a:lnTo>
                  <a:lnTo>
                    <a:pt x="1285" y="234"/>
                  </a:lnTo>
                  <a:lnTo>
                    <a:pt x="1285" y="237"/>
                  </a:lnTo>
                  <a:lnTo>
                    <a:pt x="1288" y="237"/>
                  </a:lnTo>
                  <a:lnTo>
                    <a:pt x="1288" y="240"/>
                  </a:lnTo>
                  <a:lnTo>
                    <a:pt x="1291" y="243"/>
                  </a:lnTo>
                  <a:lnTo>
                    <a:pt x="1294" y="246"/>
                  </a:lnTo>
                  <a:lnTo>
                    <a:pt x="1294" y="249"/>
                  </a:lnTo>
                  <a:lnTo>
                    <a:pt x="1297" y="249"/>
                  </a:lnTo>
                  <a:lnTo>
                    <a:pt x="1297" y="252"/>
                  </a:lnTo>
                  <a:lnTo>
                    <a:pt x="1300" y="255"/>
                  </a:lnTo>
                  <a:lnTo>
                    <a:pt x="1304" y="255"/>
                  </a:lnTo>
                  <a:lnTo>
                    <a:pt x="1304" y="258"/>
                  </a:lnTo>
                  <a:lnTo>
                    <a:pt x="1307" y="258"/>
                  </a:lnTo>
                  <a:lnTo>
                    <a:pt x="1310" y="258"/>
                  </a:lnTo>
                  <a:lnTo>
                    <a:pt x="1310" y="261"/>
                  </a:lnTo>
                  <a:lnTo>
                    <a:pt x="1313" y="261"/>
                  </a:lnTo>
                  <a:lnTo>
                    <a:pt x="1316" y="261"/>
                  </a:lnTo>
                  <a:lnTo>
                    <a:pt x="1316" y="264"/>
                  </a:lnTo>
                  <a:lnTo>
                    <a:pt x="1319" y="264"/>
                  </a:lnTo>
                  <a:lnTo>
                    <a:pt x="1322" y="267"/>
                  </a:lnTo>
                  <a:lnTo>
                    <a:pt x="1325" y="267"/>
                  </a:lnTo>
                  <a:lnTo>
                    <a:pt x="1328" y="267"/>
                  </a:lnTo>
                  <a:lnTo>
                    <a:pt x="1331" y="267"/>
                  </a:lnTo>
                  <a:lnTo>
                    <a:pt x="1331" y="264"/>
                  </a:lnTo>
                  <a:lnTo>
                    <a:pt x="1334" y="264"/>
                  </a:lnTo>
                  <a:lnTo>
                    <a:pt x="1334" y="261"/>
                  </a:lnTo>
                  <a:lnTo>
                    <a:pt x="1337" y="261"/>
                  </a:lnTo>
                  <a:lnTo>
                    <a:pt x="1340" y="261"/>
                  </a:lnTo>
                  <a:lnTo>
                    <a:pt x="1344" y="264"/>
                  </a:lnTo>
                  <a:lnTo>
                    <a:pt x="1347" y="267"/>
                  </a:lnTo>
                  <a:lnTo>
                    <a:pt x="1347" y="270"/>
                  </a:lnTo>
                  <a:lnTo>
                    <a:pt x="1350" y="270"/>
                  </a:lnTo>
                  <a:lnTo>
                    <a:pt x="1353" y="270"/>
                  </a:lnTo>
                  <a:lnTo>
                    <a:pt x="1356" y="270"/>
                  </a:lnTo>
                  <a:lnTo>
                    <a:pt x="1359" y="270"/>
                  </a:lnTo>
                  <a:lnTo>
                    <a:pt x="1359" y="273"/>
                  </a:lnTo>
                  <a:lnTo>
                    <a:pt x="1362" y="276"/>
                  </a:lnTo>
                  <a:lnTo>
                    <a:pt x="1362" y="279"/>
                  </a:lnTo>
                  <a:lnTo>
                    <a:pt x="1362" y="283"/>
                  </a:lnTo>
                  <a:lnTo>
                    <a:pt x="1365" y="286"/>
                  </a:lnTo>
                  <a:lnTo>
                    <a:pt x="1365" y="289"/>
                  </a:lnTo>
                  <a:lnTo>
                    <a:pt x="1365" y="292"/>
                  </a:lnTo>
                  <a:lnTo>
                    <a:pt x="1368" y="298"/>
                  </a:lnTo>
                  <a:lnTo>
                    <a:pt x="1368" y="301"/>
                  </a:lnTo>
                  <a:lnTo>
                    <a:pt x="1368" y="307"/>
                  </a:lnTo>
                  <a:lnTo>
                    <a:pt x="1371" y="310"/>
                  </a:lnTo>
                  <a:lnTo>
                    <a:pt x="1371" y="316"/>
                  </a:lnTo>
                  <a:lnTo>
                    <a:pt x="1371" y="322"/>
                  </a:lnTo>
                  <a:lnTo>
                    <a:pt x="1371" y="331"/>
                  </a:lnTo>
                  <a:lnTo>
                    <a:pt x="1374" y="337"/>
                  </a:lnTo>
                  <a:lnTo>
                    <a:pt x="1374" y="343"/>
                  </a:lnTo>
                  <a:lnTo>
                    <a:pt x="1374" y="352"/>
                  </a:lnTo>
                  <a:lnTo>
                    <a:pt x="1377" y="362"/>
                  </a:lnTo>
                  <a:lnTo>
                    <a:pt x="1377" y="368"/>
                  </a:lnTo>
                  <a:lnTo>
                    <a:pt x="1377" y="377"/>
                  </a:lnTo>
                  <a:lnTo>
                    <a:pt x="1380" y="386"/>
                  </a:lnTo>
                  <a:lnTo>
                    <a:pt x="1380" y="395"/>
                  </a:lnTo>
                  <a:lnTo>
                    <a:pt x="1380" y="404"/>
                  </a:lnTo>
                  <a:lnTo>
                    <a:pt x="1380" y="413"/>
                  </a:lnTo>
                  <a:lnTo>
                    <a:pt x="1383" y="422"/>
                  </a:lnTo>
                  <a:lnTo>
                    <a:pt x="1383" y="431"/>
                  </a:lnTo>
                  <a:lnTo>
                    <a:pt x="1383" y="437"/>
                  </a:lnTo>
                  <a:lnTo>
                    <a:pt x="1387" y="447"/>
                  </a:lnTo>
                  <a:lnTo>
                    <a:pt x="1387" y="456"/>
                  </a:lnTo>
                  <a:lnTo>
                    <a:pt x="1387" y="465"/>
                  </a:lnTo>
                  <a:lnTo>
                    <a:pt x="1390" y="471"/>
                  </a:lnTo>
                  <a:lnTo>
                    <a:pt x="1390" y="480"/>
                  </a:lnTo>
                  <a:lnTo>
                    <a:pt x="1390" y="486"/>
                  </a:lnTo>
                  <a:lnTo>
                    <a:pt x="1393" y="495"/>
                  </a:lnTo>
                  <a:lnTo>
                    <a:pt x="1393" y="504"/>
                  </a:lnTo>
                  <a:lnTo>
                    <a:pt x="1393" y="510"/>
                  </a:lnTo>
                  <a:lnTo>
                    <a:pt x="1393" y="519"/>
                  </a:lnTo>
                  <a:lnTo>
                    <a:pt x="1396" y="526"/>
                  </a:lnTo>
                  <a:lnTo>
                    <a:pt x="1396" y="532"/>
                  </a:lnTo>
                  <a:lnTo>
                    <a:pt x="1396" y="541"/>
                  </a:lnTo>
                  <a:lnTo>
                    <a:pt x="1399" y="547"/>
                  </a:lnTo>
                  <a:lnTo>
                    <a:pt x="1399" y="553"/>
                  </a:lnTo>
                  <a:lnTo>
                    <a:pt x="1399" y="559"/>
                  </a:lnTo>
                  <a:lnTo>
                    <a:pt x="1402" y="565"/>
                  </a:lnTo>
                  <a:lnTo>
                    <a:pt x="1402" y="571"/>
                  </a:lnTo>
                  <a:lnTo>
                    <a:pt x="1402" y="574"/>
                  </a:lnTo>
                  <a:lnTo>
                    <a:pt x="1402" y="580"/>
                  </a:lnTo>
                  <a:lnTo>
                    <a:pt x="1405" y="586"/>
                  </a:lnTo>
                  <a:lnTo>
                    <a:pt x="1405" y="589"/>
                  </a:lnTo>
                  <a:lnTo>
                    <a:pt x="1405" y="595"/>
                  </a:lnTo>
                  <a:lnTo>
                    <a:pt x="1408" y="598"/>
                  </a:lnTo>
                  <a:lnTo>
                    <a:pt x="1408" y="602"/>
                  </a:lnTo>
                  <a:lnTo>
                    <a:pt x="1408" y="605"/>
                  </a:lnTo>
                  <a:lnTo>
                    <a:pt x="1411" y="608"/>
                  </a:lnTo>
                  <a:lnTo>
                    <a:pt x="1411" y="611"/>
                  </a:lnTo>
                  <a:lnTo>
                    <a:pt x="1411" y="614"/>
                  </a:lnTo>
                  <a:lnTo>
                    <a:pt x="1414" y="614"/>
                  </a:lnTo>
                  <a:lnTo>
                    <a:pt x="1414" y="617"/>
                  </a:lnTo>
                  <a:lnTo>
                    <a:pt x="1414" y="620"/>
                  </a:lnTo>
                  <a:lnTo>
                    <a:pt x="1417" y="620"/>
                  </a:lnTo>
                  <a:lnTo>
                    <a:pt x="1420" y="620"/>
                  </a:lnTo>
                  <a:lnTo>
                    <a:pt x="1420" y="623"/>
                  </a:lnTo>
                  <a:lnTo>
                    <a:pt x="1423" y="623"/>
                  </a:lnTo>
                  <a:lnTo>
                    <a:pt x="1427" y="623"/>
                  </a:lnTo>
                  <a:lnTo>
                    <a:pt x="1430" y="623"/>
                  </a:lnTo>
                  <a:lnTo>
                    <a:pt x="1433" y="623"/>
                  </a:lnTo>
                  <a:lnTo>
                    <a:pt x="1436" y="623"/>
                  </a:lnTo>
                  <a:lnTo>
                    <a:pt x="1436" y="620"/>
                  </a:lnTo>
                  <a:lnTo>
                    <a:pt x="1439" y="620"/>
                  </a:lnTo>
                  <a:lnTo>
                    <a:pt x="1442" y="620"/>
                  </a:lnTo>
                  <a:lnTo>
                    <a:pt x="1442" y="617"/>
                  </a:lnTo>
                  <a:lnTo>
                    <a:pt x="1445" y="617"/>
                  </a:lnTo>
                  <a:lnTo>
                    <a:pt x="1448" y="614"/>
                  </a:lnTo>
                  <a:lnTo>
                    <a:pt x="1451" y="611"/>
                  </a:lnTo>
                  <a:lnTo>
                    <a:pt x="1454" y="611"/>
                  </a:lnTo>
                  <a:lnTo>
                    <a:pt x="1454" y="608"/>
                  </a:lnTo>
                  <a:lnTo>
                    <a:pt x="1457" y="608"/>
                  </a:lnTo>
                  <a:lnTo>
                    <a:pt x="1457" y="605"/>
                  </a:lnTo>
                  <a:lnTo>
                    <a:pt x="1460" y="605"/>
                  </a:lnTo>
                  <a:lnTo>
                    <a:pt x="1460" y="602"/>
                  </a:lnTo>
                  <a:lnTo>
                    <a:pt x="1463" y="602"/>
                  </a:lnTo>
                  <a:lnTo>
                    <a:pt x="1463" y="598"/>
                  </a:lnTo>
                  <a:lnTo>
                    <a:pt x="1466" y="598"/>
                  </a:lnTo>
                  <a:lnTo>
                    <a:pt x="1466" y="595"/>
                  </a:lnTo>
                  <a:lnTo>
                    <a:pt x="1470" y="595"/>
                  </a:lnTo>
                  <a:lnTo>
                    <a:pt x="1470" y="592"/>
                  </a:lnTo>
                  <a:lnTo>
                    <a:pt x="1473" y="592"/>
                  </a:lnTo>
                  <a:lnTo>
                    <a:pt x="1473" y="589"/>
                  </a:lnTo>
                  <a:lnTo>
                    <a:pt x="1476" y="589"/>
                  </a:lnTo>
                  <a:lnTo>
                    <a:pt x="1479" y="586"/>
                  </a:lnTo>
                  <a:lnTo>
                    <a:pt x="1479" y="583"/>
                  </a:lnTo>
                  <a:lnTo>
                    <a:pt x="1482" y="583"/>
                  </a:lnTo>
                  <a:lnTo>
                    <a:pt x="1485" y="580"/>
                  </a:lnTo>
                  <a:lnTo>
                    <a:pt x="1488" y="580"/>
                  </a:lnTo>
                  <a:lnTo>
                    <a:pt x="1488" y="577"/>
                  </a:lnTo>
                  <a:lnTo>
                    <a:pt x="1491" y="577"/>
                  </a:lnTo>
                  <a:lnTo>
                    <a:pt x="1491" y="574"/>
                  </a:lnTo>
                  <a:lnTo>
                    <a:pt x="1494" y="574"/>
                  </a:lnTo>
                  <a:lnTo>
                    <a:pt x="1494" y="571"/>
                  </a:lnTo>
                  <a:lnTo>
                    <a:pt x="1497" y="571"/>
                  </a:lnTo>
                  <a:lnTo>
                    <a:pt x="1500" y="568"/>
                  </a:lnTo>
                  <a:lnTo>
                    <a:pt x="1503" y="568"/>
                  </a:lnTo>
                  <a:lnTo>
                    <a:pt x="1503" y="565"/>
                  </a:lnTo>
                  <a:lnTo>
                    <a:pt x="1506" y="565"/>
                  </a:lnTo>
                  <a:lnTo>
                    <a:pt x="1510" y="565"/>
                  </a:lnTo>
                  <a:lnTo>
                    <a:pt x="1510" y="562"/>
                  </a:lnTo>
                  <a:lnTo>
                    <a:pt x="1513" y="562"/>
                  </a:lnTo>
                  <a:lnTo>
                    <a:pt x="1516" y="559"/>
                  </a:lnTo>
                  <a:lnTo>
                    <a:pt x="1519" y="559"/>
                  </a:lnTo>
                  <a:lnTo>
                    <a:pt x="1522" y="556"/>
                  </a:lnTo>
                  <a:lnTo>
                    <a:pt x="1525" y="556"/>
                  </a:lnTo>
                  <a:lnTo>
                    <a:pt x="1528" y="553"/>
                  </a:lnTo>
                  <a:lnTo>
                    <a:pt x="1531" y="553"/>
                  </a:lnTo>
                  <a:lnTo>
                    <a:pt x="1534" y="553"/>
                  </a:lnTo>
                  <a:lnTo>
                    <a:pt x="1537" y="553"/>
                  </a:lnTo>
                  <a:lnTo>
                    <a:pt x="1540" y="553"/>
                  </a:lnTo>
                  <a:lnTo>
                    <a:pt x="1543" y="553"/>
                  </a:lnTo>
                  <a:lnTo>
                    <a:pt x="1546" y="553"/>
                  </a:lnTo>
                  <a:lnTo>
                    <a:pt x="1549" y="553"/>
                  </a:lnTo>
                  <a:lnTo>
                    <a:pt x="1553" y="553"/>
                  </a:lnTo>
                  <a:lnTo>
                    <a:pt x="1556" y="556"/>
                  </a:lnTo>
                  <a:lnTo>
                    <a:pt x="1559" y="556"/>
                  </a:lnTo>
                  <a:lnTo>
                    <a:pt x="1559" y="559"/>
                  </a:lnTo>
                  <a:lnTo>
                    <a:pt x="1562" y="559"/>
                  </a:lnTo>
                  <a:lnTo>
                    <a:pt x="1562" y="562"/>
                  </a:lnTo>
                  <a:lnTo>
                    <a:pt x="1565" y="562"/>
                  </a:lnTo>
                  <a:lnTo>
                    <a:pt x="1568" y="565"/>
                  </a:lnTo>
                  <a:lnTo>
                    <a:pt x="1571" y="565"/>
                  </a:lnTo>
                  <a:lnTo>
                    <a:pt x="1571" y="568"/>
                  </a:lnTo>
                  <a:lnTo>
                    <a:pt x="1574" y="568"/>
                  </a:lnTo>
                  <a:lnTo>
                    <a:pt x="1574" y="571"/>
                  </a:lnTo>
                  <a:lnTo>
                    <a:pt x="1577" y="571"/>
                  </a:lnTo>
                  <a:lnTo>
                    <a:pt x="1577" y="574"/>
                  </a:lnTo>
                  <a:lnTo>
                    <a:pt x="1580" y="574"/>
                  </a:lnTo>
                  <a:lnTo>
                    <a:pt x="1583" y="574"/>
                  </a:lnTo>
                  <a:lnTo>
                    <a:pt x="1586" y="574"/>
                  </a:lnTo>
                  <a:lnTo>
                    <a:pt x="1589" y="574"/>
                  </a:lnTo>
                  <a:lnTo>
                    <a:pt x="1593" y="577"/>
                  </a:lnTo>
                  <a:lnTo>
                    <a:pt x="1593" y="580"/>
                  </a:lnTo>
                  <a:lnTo>
                    <a:pt x="1596" y="580"/>
                  </a:lnTo>
                  <a:lnTo>
                    <a:pt x="1596" y="583"/>
                  </a:lnTo>
                  <a:lnTo>
                    <a:pt x="1596" y="586"/>
                  </a:lnTo>
                  <a:lnTo>
                    <a:pt x="1599" y="586"/>
                  </a:lnTo>
                  <a:lnTo>
                    <a:pt x="1599" y="589"/>
                  </a:lnTo>
                  <a:lnTo>
                    <a:pt x="1599" y="592"/>
                  </a:lnTo>
                  <a:lnTo>
                    <a:pt x="1602" y="592"/>
                  </a:lnTo>
                  <a:lnTo>
                    <a:pt x="1602" y="595"/>
                  </a:lnTo>
                  <a:lnTo>
                    <a:pt x="1605" y="595"/>
                  </a:lnTo>
                  <a:lnTo>
                    <a:pt x="1605" y="598"/>
                  </a:lnTo>
                  <a:lnTo>
                    <a:pt x="1608" y="598"/>
                  </a:lnTo>
                  <a:lnTo>
                    <a:pt x="1608" y="602"/>
                  </a:lnTo>
                  <a:lnTo>
                    <a:pt x="1611" y="602"/>
                  </a:lnTo>
                  <a:lnTo>
                    <a:pt x="1611" y="605"/>
                  </a:lnTo>
                  <a:lnTo>
                    <a:pt x="1614" y="605"/>
                  </a:lnTo>
                  <a:lnTo>
                    <a:pt x="1614" y="608"/>
                  </a:lnTo>
                  <a:lnTo>
                    <a:pt x="1617" y="608"/>
                  </a:lnTo>
                  <a:lnTo>
                    <a:pt x="1617" y="611"/>
                  </a:lnTo>
                  <a:lnTo>
                    <a:pt x="1617" y="614"/>
                  </a:lnTo>
                  <a:lnTo>
                    <a:pt x="1617" y="617"/>
                  </a:lnTo>
                  <a:lnTo>
                    <a:pt x="1620" y="620"/>
                  </a:lnTo>
                  <a:lnTo>
                    <a:pt x="1620" y="623"/>
                  </a:lnTo>
                  <a:lnTo>
                    <a:pt x="1620" y="626"/>
                  </a:lnTo>
                  <a:lnTo>
                    <a:pt x="1623" y="629"/>
                  </a:lnTo>
                  <a:lnTo>
                    <a:pt x="1623" y="635"/>
                  </a:lnTo>
                  <a:lnTo>
                    <a:pt x="1623" y="638"/>
                  </a:lnTo>
                  <a:lnTo>
                    <a:pt x="1626" y="644"/>
                  </a:lnTo>
                  <a:lnTo>
                    <a:pt x="1626" y="647"/>
                  </a:lnTo>
                  <a:lnTo>
                    <a:pt x="1626" y="653"/>
                  </a:lnTo>
                  <a:lnTo>
                    <a:pt x="1629" y="659"/>
                  </a:lnTo>
                  <a:lnTo>
                    <a:pt x="1629" y="665"/>
                  </a:lnTo>
                  <a:lnTo>
                    <a:pt x="1629" y="671"/>
                  </a:lnTo>
                  <a:lnTo>
                    <a:pt x="1629" y="677"/>
                  </a:lnTo>
                  <a:lnTo>
                    <a:pt x="1633" y="684"/>
                  </a:lnTo>
                  <a:lnTo>
                    <a:pt x="1633" y="690"/>
                  </a:lnTo>
                  <a:lnTo>
                    <a:pt x="1633" y="696"/>
                  </a:lnTo>
                  <a:lnTo>
                    <a:pt x="1636" y="702"/>
                  </a:lnTo>
                  <a:lnTo>
                    <a:pt x="1636" y="705"/>
                  </a:lnTo>
                  <a:lnTo>
                    <a:pt x="1636" y="711"/>
                  </a:lnTo>
                  <a:lnTo>
                    <a:pt x="1639" y="717"/>
                  </a:lnTo>
                  <a:lnTo>
                    <a:pt x="1639" y="720"/>
                  </a:lnTo>
                  <a:lnTo>
                    <a:pt x="1639" y="726"/>
                  </a:lnTo>
                  <a:lnTo>
                    <a:pt x="1639" y="729"/>
                  </a:lnTo>
                  <a:lnTo>
                    <a:pt x="1642" y="732"/>
                  </a:lnTo>
                  <a:lnTo>
                    <a:pt x="1642" y="735"/>
                  </a:lnTo>
                  <a:lnTo>
                    <a:pt x="1642" y="738"/>
                  </a:lnTo>
                  <a:lnTo>
                    <a:pt x="1645" y="741"/>
                  </a:lnTo>
                  <a:lnTo>
                    <a:pt x="1645" y="744"/>
                  </a:lnTo>
                  <a:lnTo>
                    <a:pt x="1648" y="744"/>
                  </a:lnTo>
                  <a:lnTo>
                    <a:pt x="1651" y="744"/>
                  </a:lnTo>
                  <a:lnTo>
                    <a:pt x="1654" y="741"/>
                  </a:lnTo>
                  <a:lnTo>
                    <a:pt x="1657" y="738"/>
                  </a:lnTo>
                  <a:lnTo>
                    <a:pt x="1660" y="738"/>
                  </a:lnTo>
                  <a:lnTo>
                    <a:pt x="1660" y="735"/>
                  </a:lnTo>
                  <a:lnTo>
                    <a:pt x="1663" y="735"/>
                  </a:lnTo>
                  <a:lnTo>
                    <a:pt x="1666" y="735"/>
                  </a:lnTo>
                  <a:lnTo>
                    <a:pt x="1669" y="735"/>
                  </a:lnTo>
                  <a:lnTo>
                    <a:pt x="1669" y="738"/>
                  </a:lnTo>
                  <a:lnTo>
                    <a:pt x="1672" y="741"/>
                  </a:lnTo>
                  <a:lnTo>
                    <a:pt x="1672" y="744"/>
                  </a:lnTo>
                  <a:lnTo>
                    <a:pt x="1676" y="747"/>
                  </a:lnTo>
                  <a:lnTo>
                    <a:pt x="1676" y="750"/>
                  </a:lnTo>
                  <a:lnTo>
                    <a:pt x="1679" y="753"/>
                  </a:lnTo>
                  <a:lnTo>
                    <a:pt x="1679" y="756"/>
                  </a:lnTo>
                  <a:lnTo>
                    <a:pt x="1682" y="760"/>
                  </a:lnTo>
                  <a:lnTo>
                    <a:pt x="1682" y="763"/>
                  </a:lnTo>
                  <a:lnTo>
                    <a:pt x="1685" y="766"/>
                  </a:lnTo>
                  <a:lnTo>
                    <a:pt x="1688" y="766"/>
                  </a:lnTo>
                  <a:lnTo>
                    <a:pt x="1688" y="763"/>
                  </a:lnTo>
                  <a:lnTo>
                    <a:pt x="1691" y="760"/>
                  </a:lnTo>
                  <a:lnTo>
                    <a:pt x="1691" y="756"/>
                  </a:lnTo>
                  <a:lnTo>
                    <a:pt x="1691" y="750"/>
                  </a:lnTo>
                  <a:lnTo>
                    <a:pt x="1694" y="747"/>
                  </a:lnTo>
                  <a:lnTo>
                    <a:pt x="1694" y="741"/>
                  </a:lnTo>
                  <a:lnTo>
                    <a:pt x="1694" y="735"/>
                  </a:lnTo>
                  <a:lnTo>
                    <a:pt x="1694" y="729"/>
                  </a:lnTo>
                  <a:lnTo>
                    <a:pt x="1697" y="720"/>
                  </a:lnTo>
                  <a:lnTo>
                    <a:pt x="1697" y="714"/>
                  </a:lnTo>
                  <a:lnTo>
                    <a:pt x="1697" y="708"/>
                  </a:lnTo>
                  <a:lnTo>
                    <a:pt x="1700" y="699"/>
                  </a:lnTo>
                  <a:lnTo>
                    <a:pt x="1700" y="693"/>
                  </a:lnTo>
                  <a:lnTo>
                    <a:pt x="1700" y="687"/>
                  </a:lnTo>
                  <a:lnTo>
                    <a:pt x="1703" y="681"/>
                  </a:lnTo>
                  <a:lnTo>
                    <a:pt x="1703" y="674"/>
                  </a:lnTo>
                  <a:lnTo>
                    <a:pt x="1703" y="668"/>
                  </a:lnTo>
                  <a:lnTo>
                    <a:pt x="1703" y="662"/>
                  </a:lnTo>
                  <a:lnTo>
                    <a:pt x="1706" y="659"/>
                  </a:lnTo>
                  <a:lnTo>
                    <a:pt x="1706" y="653"/>
                  </a:lnTo>
                  <a:lnTo>
                    <a:pt x="1706" y="650"/>
                  </a:lnTo>
                  <a:lnTo>
                    <a:pt x="1709" y="647"/>
                  </a:lnTo>
                  <a:lnTo>
                    <a:pt x="1709" y="644"/>
                  </a:lnTo>
                  <a:lnTo>
                    <a:pt x="1712" y="641"/>
                  </a:lnTo>
                  <a:lnTo>
                    <a:pt x="1716" y="641"/>
                  </a:lnTo>
                  <a:lnTo>
                    <a:pt x="1719" y="641"/>
                  </a:lnTo>
                  <a:lnTo>
                    <a:pt x="1719" y="644"/>
                  </a:lnTo>
                  <a:lnTo>
                    <a:pt x="1722" y="644"/>
                  </a:lnTo>
                  <a:lnTo>
                    <a:pt x="1722" y="647"/>
                  </a:lnTo>
                  <a:lnTo>
                    <a:pt x="1725" y="647"/>
                  </a:lnTo>
                  <a:lnTo>
                    <a:pt x="1725" y="650"/>
                  </a:lnTo>
                  <a:lnTo>
                    <a:pt x="1728" y="653"/>
                  </a:lnTo>
                  <a:lnTo>
                    <a:pt x="1731" y="656"/>
                  </a:lnTo>
                  <a:lnTo>
                    <a:pt x="1731" y="659"/>
                  </a:lnTo>
                  <a:lnTo>
                    <a:pt x="1734" y="659"/>
                  </a:lnTo>
                  <a:lnTo>
                    <a:pt x="1734" y="662"/>
                  </a:lnTo>
                  <a:lnTo>
                    <a:pt x="1737" y="665"/>
                  </a:lnTo>
                  <a:lnTo>
                    <a:pt x="1737" y="668"/>
                  </a:lnTo>
                  <a:lnTo>
                    <a:pt x="1737" y="671"/>
                  </a:lnTo>
                  <a:lnTo>
                    <a:pt x="1740" y="671"/>
                  </a:lnTo>
                  <a:lnTo>
                    <a:pt x="1740" y="674"/>
                  </a:lnTo>
                  <a:lnTo>
                    <a:pt x="1743" y="677"/>
                  </a:lnTo>
                  <a:lnTo>
                    <a:pt x="1743" y="681"/>
                  </a:lnTo>
                  <a:lnTo>
                    <a:pt x="1746" y="684"/>
                  </a:lnTo>
                  <a:lnTo>
                    <a:pt x="1746" y="687"/>
                  </a:lnTo>
                  <a:lnTo>
                    <a:pt x="1746" y="690"/>
                  </a:lnTo>
                  <a:lnTo>
                    <a:pt x="1749" y="693"/>
                  </a:lnTo>
                  <a:lnTo>
                    <a:pt x="1749" y="696"/>
                  </a:lnTo>
                  <a:lnTo>
                    <a:pt x="1752" y="699"/>
                  </a:lnTo>
                  <a:lnTo>
                    <a:pt x="1752" y="702"/>
                  </a:lnTo>
                  <a:lnTo>
                    <a:pt x="1752" y="705"/>
                  </a:lnTo>
                  <a:lnTo>
                    <a:pt x="1755" y="705"/>
                  </a:lnTo>
                  <a:lnTo>
                    <a:pt x="1755" y="708"/>
                  </a:lnTo>
                  <a:lnTo>
                    <a:pt x="1759" y="711"/>
                  </a:lnTo>
                  <a:lnTo>
                    <a:pt x="1759" y="714"/>
                  </a:lnTo>
                  <a:lnTo>
                    <a:pt x="1759" y="717"/>
                  </a:lnTo>
                  <a:lnTo>
                    <a:pt x="1762" y="720"/>
                  </a:lnTo>
                  <a:lnTo>
                    <a:pt x="1762" y="723"/>
                  </a:lnTo>
                  <a:lnTo>
                    <a:pt x="1765" y="723"/>
                  </a:lnTo>
                  <a:lnTo>
                    <a:pt x="1765" y="726"/>
                  </a:lnTo>
                  <a:lnTo>
                    <a:pt x="1765" y="729"/>
                  </a:lnTo>
                  <a:lnTo>
                    <a:pt x="1768" y="729"/>
                  </a:lnTo>
                  <a:lnTo>
                    <a:pt x="1768" y="732"/>
                  </a:lnTo>
                  <a:lnTo>
                    <a:pt x="1768" y="735"/>
                  </a:lnTo>
                  <a:lnTo>
                    <a:pt x="1771" y="735"/>
                  </a:lnTo>
                  <a:lnTo>
                    <a:pt x="1771" y="738"/>
                  </a:lnTo>
                  <a:lnTo>
                    <a:pt x="1771" y="741"/>
                  </a:lnTo>
                  <a:lnTo>
                    <a:pt x="1774" y="741"/>
                  </a:lnTo>
                  <a:lnTo>
                    <a:pt x="1774" y="744"/>
                  </a:lnTo>
                  <a:lnTo>
                    <a:pt x="1774" y="747"/>
                  </a:lnTo>
                  <a:lnTo>
                    <a:pt x="1777" y="747"/>
                  </a:lnTo>
                  <a:lnTo>
                    <a:pt x="1777" y="750"/>
                  </a:lnTo>
                  <a:lnTo>
                    <a:pt x="1780" y="753"/>
                  </a:lnTo>
                  <a:lnTo>
                    <a:pt x="1780" y="756"/>
                  </a:lnTo>
                  <a:lnTo>
                    <a:pt x="1780" y="760"/>
                  </a:lnTo>
                  <a:lnTo>
                    <a:pt x="1783" y="763"/>
                  </a:lnTo>
                  <a:lnTo>
                    <a:pt x="1783" y="766"/>
                  </a:lnTo>
                  <a:lnTo>
                    <a:pt x="1786" y="766"/>
                  </a:lnTo>
                  <a:lnTo>
                    <a:pt x="1786" y="769"/>
                  </a:lnTo>
                  <a:lnTo>
                    <a:pt x="1786" y="772"/>
                  </a:lnTo>
                  <a:lnTo>
                    <a:pt x="1789" y="772"/>
                  </a:lnTo>
                  <a:lnTo>
                    <a:pt x="1789" y="775"/>
                  </a:lnTo>
                  <a:lnTo>
                    <a:pt x="1789" y="778"/>
                  </a:lnTo>
                  <a:lnTo>
                    <a:pt x="1792" y="778"/>
                  </a:lnTo>
                  <a:lnTo>
                    <a:pt x="1792" y="781"/>
                  </a:lnTo>
                  <a:lnTo>
                    <a:pt x="1795" y="781"/>
                  </a:lnTo>
                  <a:lnTo>
                    <a:pt x="1795" y="784"/>
                  </a:lnTo>
                  <a:lnTo>
                    <a:pt x="1799" y="784"/>
                  </a:lnTo>
                  <a:lnTo>
                    <a:pt x="1802" y="784"/>
                  </a:lnTo>
                  <a:lnTo>
                    <a:pt x="1802" y="787"/>
                  </a:lnTo>
                  <a:lnTo>
                    <a:pt x="1805" y="787"/>
                  </a:lnTo>
                  <a:lnTo>
                    <a:pt x="1805" y="790"/>
                  </a:lnTo>
                  <a:lnTo>
                    <a:pt x="1808" y="790"/>
                  </a:lnTo>
                  <a:lnTo>
                    <a:pt x="1808" y="793"/>
                  </a:lnTo>
                  <a:lnTo>
                    <a:pt x="1811" y="793"/>
                  </a:lnTo>
                  <a:lnTo>
                    <a:pt x="1811" y="796"/>
                  </a:lnTo>
                  <a:lnTo>
                    <a:pt x="1814" y="796"/>
                  </a:lnTo>
                  <a:lnTo>
                    <a:pt x="1814" y="799"/>
                  </a:lnTo>
                  <a:lnTo>
                    <a:pt x="1817" y="799"/>
                  </a:lnTo>
                  <a:lnTo>
                    <a:pt x="1817" y="802"/>
                  </a:lnTo>
                  <a:lnTo>
                    <a:pt x="1817" y="805"/>
                  </a:lnTo>
                  <a:lnTo>
                    <a:pt x="1820" y="805"/>
                  </a:lnTo>
                  <a:lnTo>
                    <a:pt x="1820" y="808"/>
                  </a:lnTo>
                  <a:lnTo>
                    <a:pt x="1823" y="811"/>
                  </a:lnTo>
                  <a:lnTo>
                    <a:pt x="1823" y="814"/>
                  </a:lnTo>
                  <a:lnTo>
                    <a:pt x="1826" y="817"/>
                  </a:lnTo>
                  <a:lnTo>
                    <a:pt x="1829" y="820"/>
                  </a:lnTo>
                  <a:lnTo>
                    <a:pt x="1829" y="823"/>
                  </a:lnTo>
                  <a:lnTo>
                    <a:pt x="1832" y="823"/>
                  </a:lnTo>
                  <a:lnTo>
                    <a:pt x="1832" y="826"/>
                  </a:lnTo>
                  <a:lnTo>
                    <a:pt x="1832" y="829"/>
                  </a:lnTo>
                  <a:lnTo>
                    <a:pt x="1835" y="829"/>
                  </a:lnTo>
                  <a:lnTo>
                    <a:pt x="1835" y="832"/>
                  </a:lnTo>
                  <a:lnTo>
                    <a:pt x="1838" y="832"/>
                  </a:lnTo>
                  <a:lnTo>
                    <a:pt x="1838" y="835"/>
                  </a:lnTo>
                  <a:lnTo>
                    <a:pt x="1842" y="838"/>
                  </a:lnTo>
                  <a:lnTo>
                    <a:pt x="1842" y="842"/>
                  </a:lnTo>
                  <a:lnTo>
                    <a:pt x="1845" y="842"/>
                  </a:lnTo>
                  <a:lnTo>
                    <a:pt x="1845" y="845"/>
                  </a:lnTo>
                  <a:lnTo>
                    <a:pt x="1845" y="848"/>
                  </a:lnTo>
                  <a:lnTo>
                    <a:pt x="1848" y="851"/>
                  </a:lnTo>
                  <a:lnTo>
                    <a:pt x="1851" y="854"/>
                  </a:lnTo>
                  <a:lnTo>
                    <a:pt x="1851" y="857"/>
                  </a:lnTo>
                  <a:lnTo>
                    <a:pt x="1854" y="857"/>
                  </a:lnTo>
                  <a:lnTo>
                    <a:pt x="1854" y="860"/>
                  </a:lnTo>
                  <a:lnTo>
                    <a:pt x="1857" y="860"/>
                  </a:lnTo>
                  <a:lnTo>
                    <a:pt x="1860" y="860"/>
                  </a:lnTo>
                  <a:lnTo>
                    <a:pt x="1863" y="860"/>
                  </a:lnTo>
                  <a:lnTo>
                    <a:pt x="1866" y="860"/>
                  </a:lnTo>
                  <a:lnTo>
                    <a:pt x="1866" y="857"/>
                  </a:lnTo>
                  <a:lnTo>
                    <a:pt x="1869" y="857"/>
                  </a:lnTo>
                  <a:lnTo>
                    <a:pt x="1872" y="857"/>
                  </a:lnTo>
                  <a:lnTo>
                    <a:pt x="1872" y="860"/>
                  </a:lnTo>
                  <a:lnTo>
                    <a:pt x="1875" y="860"/>
                  </a:lnTo>
                  <a:lnTo>
                    <a:pt x="1875" y="863"/>
                  </a:lnTo>
                  <a:lnTo>
                    <a:pt x="1878" y="863"/>
                  </a:lnTo>
                  <a:lnTo>
                    <a:pt x="1878" y="866"/>
                  </a:lnTo>
                  <a:lnTo>
                    <a:pt x="1882" y="866"/>
                  </a:lnTo>
                  <a:lnTo>
                    <a:pt x="1882" y="869"/>
                  </a:lnTo>
                  <a:lnTo>
                    <a:pt x="1885" y="872"/>
                  </a:lnTo>
                  <a:lnTo>
                    <a:pt x="1888" y="875"/>
                  </a:lnTo>
                  <a:lnTo>
                    <a:pt x="1888" y="878"/>
                  </a:lnTo>
                  <a:lnTo>
                    <a:pt x="1888" y="881"/>
                  </a:lnTo>
                  <a:lnTo>
                    <a:pt x="1891" y="884"/>
                  </a:lnTo>
                  <a:lnTo>
                    <a:pt x="1891" y="887"/>
                  </a:lnTo>
                  <a:lnTo>
                    <a:pt x="1894" y="887"/>
                  </a:lnTo>
                  <a:lnTo>
                    <a:pt x="1894" y="890"/>
                  </a:lnTo>
                  <a:lnTo>
                    <a:pt x="1894" y="893"/>
                  </a:lnTo>
                  <a:lnTo>
                    <a:pt x="1897" y="893"/>
                  </a:lnTo>
                  <a:lnTo>
                    <a:pt x="1897" y="896"/>
                  </a:lnTo>
                  <a:lnTo>
                    <a:pt x="1897" y="899"/>
                  </a:lnTo>
                  <a:lnTo>
                    <a:pt x="1897" y="902"/>
                  </a:lnTo>
                  <a:lnTo>
                    <a:pt x="1900" y="902"/>
                  </a:lnTo>
                  <a:lnTo>
                    <a:pt x="1900" y="905"/>
                  </a:lnTo>
                  <a:lnTo>
                    <a:pt x="1900" y="908"/>
                  </a:lnTo>
                  <a:lnTo>
                    <a:pt x="1903" y="911"/>
                  </a:lnTo>
                  <a:lnTo>
                    <a:pt x="1903" y="914"/>
                  </a:lnTo>
                  <a:lnTo>
                    <a:pt x="1906" y="917"/>
                  </a:lnTo>
                  <a:lnTo>
                    <a:pt x="1906" y="921"/>
                  </a:lnTo>
                  <a:lnTo>
                    <a:pt x="1909" y="921"/>
                  </a:lnTo>
                  <a:lnTo>
                    <a:pt x="1909" y="924"/>
                  </a:lnTo>
                  <a:lnTo>
                    <a:pt x="1909" y="927"/>
                  </a:lnTo>
                  <a:lnTo>
                    <a:pt x="1912" y="930"/>
                  </a:lnTo>
                  <a:lnTo>
                    <a:pt x="1912" y="933"/>
                  </a:lnTo>
                  <a:lnTo>
                    <a:pt x="1915" y="933"/>
                  </a:lnTo>
                  <a:lnTo>
                    <a:pt x="1915" y="936"/>
                  </a:lnTo>
                  <a:lnTo>
                    <a:pt x="1918" y="936"/>
                  </a:lnTo>
                  <a:lnTo>
                    <a:pt x="1918" y="939"/>
                  </a:lnTo>
                  <a:lnTo>
                    <a:pt x="1918" y="942"/>
                  </a:lnTo>
                  <a:lnTo>
                    <a:pt x="1922" y="942"/>
                  </a:lnTo>
                  <a:lnTo>
                    <a:pt x="1922" y="945"/>
                  </a:lnTo>
                  <a:lnTo>
                    <a:pt x="1925" y="945"/>
                  </a:lnTo>
                  <a:lnTo>
                    <a:pt x="1925" y="948"/>
                  </a:lnTo>
                  <a:lnTo>
                    <a:pt x="1928" y="951"/>
                  </a:lnTo>
                  <a:lnTo>
                    <a:pt x="1928" y="954"/>
                  </a:lnTo>
                  <a:lnTo>
                    <a:pt x="1931" y="954"/>
                  </a:lnTo>
                  <a:lnTo>
                    <a:pt x="1931" y="957"/>
                  </a:lnTo>
                  <a:lnTo>
                    <a:pt x="1934" y="960"/>
                  </a:lnTo>
                  <a:lnTo>
                    <a:pt x="1934" y="963"/>
                  </a:lnTo>
                  <a:lnTo>
                    <a:pt x="1937" y="963"/>
                  </a:lnTo>
                  <a:lnTo>
                    <a:pt x="1937" y="966"/>
                  </a:lnTo>
                  <a:lnTo>
                    <a:pt x="1940" y="966"/>
                  </a:lnTo>
                  <a:lnTo>
                    <a:pt x="1940" y="969"/>
                  </a:lnTo>
                  <a:lnTo>
                    <a:pt x="1943" y="969"/>
                  </a:lnTo>
                  <a:lnTo>
                    <a:pt x="1943" y="972"/>
                  </a:lnTo>
                  <a:lnTo>
                    <a:pt x="1946" y="975"/>
                  </a:lnTo>
                  <a:lnTo>
                    <a:pt x="1949" y="978"/>
                  </a:lnTo>
                  <a:lnTo>
                    <a:pt x="1949" y="981"/>
                  </a:lnTo>
                  <a:lnTo>
                    <a:pt x="1952" y="981"/>
                  </a:lnTo>
                  <a:lnTo>
                    <a:pt x="1952" y="984"/>
                  </a:lnTo>
                  <a:lnTo>
                    <a:pt x="1952" y="987"/>
                  </a:lnTo>
                  <a:lnTo>
                    <a:pt x="1955" y="987"/>
                  </a:lnTo>
                  <a:lnTo>
                    <a:pt x="1955" y="990"/>
                  </a:lnTo>
                  <a:lnTo>
                    <a:pt x="1958" y="990"/>
                  </a:lnTo>
                  <a:lnTo>
                    <a:pt x="1961" y="996"/>
                  </a:lnTo>
                  <a:lnTo>
                    <a:pt x="1961" y="987"/>
                  </a:lnTo>
                  <a:lnTo>
                    <a:pt x="1961" y="993"/>
                  </a:lnTo>
                  <a:lnTo>
                    <a:pt x="1965" y="99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92" name="Line 59"/>
            <p:cNvSpPr>
              <a:spLocks noChangeShapeType="1"/>
            </p:cNvSpPr>
            <p:nvPr/>
          </p:nvSpPr>
          <p:spPr bwMode="auto">
            <a:xfrm>
              <a:off x="2432027" y="2720366"/>
              <a:ext cx="214839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93" name="Line 60"/>
            <p:cNvSpPr>
              <a:spLocks noChangeShapeType="1"/>
            </p:cNvSpPr>
            <p:nvPr/>
          </p:nvSpPr>
          <p:spPr bwMode="auto">
            <a:xfrm flipH="1" flipV="1">
              <a:off x="2432026" y="1199280"/>
              <a:ext cx="0" cy="15377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94" name="Line 61"/>
            <p:cNvSpPr>
              <a:spLocks noChangeShapeType="1"/>
            </p:cNvSpPr>
            <p:nvPr/>
          </p:nvSpPr>
          <p:spPr bwMode="auto">
            <a:xfrm>
              <a:off x="2417223" y="2718515"/>
              <a:ext cx="12954" cy="18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95" name="Line 62"/>
            <p:cNvSpPr>
              <a:spLocks noChangeShapeType="1"/>
            </p:cNvSpPr>
            <p:nvPr/>
          </p:nvSpPr>
          <p:spPr bwMode="auto">
            <a:xfrm>
              <a:off x="2419074" y="2576029"/>
              <a:ext cx="11103" cy="1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96" name="Line 63"/>
            <p:cNvSpPr>
              <a:spLocks noChangeShapeType="1"/>
            </p:cNvSpPr>
            <p:nvPr/>
          </p:nvSpPr>
          <p:spPr bwMode="auto">
            <a:xfrm>
              <a:off x="2420923" y="2439094"/>
              <a:ext cx="92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97" name="Line 64"/>
            <p:cNvSpPr>
              <a:spLocks noChangeShapeType="1"/>
            </p:cNvSpPr>
            <p:nvPr/>
          </p:nvSpPr>
          <p:spPr bwMode="auto">
            <a:xfrm>
              <a:off x="2419074" y="2298459"/>
              <a:ext cx="111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98" name="Line 65"/>
            <p:cNvSpPr>
              <a:spLocks noChangeShapeType="1"/>
            </p:cNvSpPr>
            <p:nvPr/>
          </p:nvSpPr>
          <p:spPr bwMode="auto">
            <a:xfrm>
              <a:off x="2419074" y="2155972"/>
              <a:ext cx="111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99" name="Line 66"/>
            <p:cNvSpPr>
              <a:spLocks noChangeShapeType="1"/>
            </p:cNvSpPr>
            <p:nvPr/>
          </p:nvSpPr>
          <p:spPr bwMode="auto">
            <a:xfrm>
              <a:off x="2419074" y="2017190"/>
              <a:ext cx="11103" cy="1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00" name="Line 67"/>
            <p:cNvSpPr>
              <a:spLocks noChangeShapeType="1"/>
            </p:cNvSpPr>
            <p:nvPr/>
          </p:nvSpPr>
          <p:spPr bwMode="auto">
            <a:xfrm>
              <a:off x="2419074" y="1874703"/>
              <a:ext cx="11103" cy="37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01" name="Line 68"/>
            <p:cNvSpPr>
              <a:spLocks noChangeShapeType="1"/>
            </p:cNvSpPr>
            <p:nvPr/>
          </p:nvSpPr>
          <p:spPr bwMode="auto">
            <a:xfrm>
              <a:off x="2419074" y="1735919"/>
              <a:ext cx="11103" cy="1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02" name="Line 69"/>
            <p:cNvSpPr>
              <a:spLocks noChangeShapeType="1"/>
            </p:cNvSpPr>
            <p:nvPr/>
          </p:nvSpPr>
          <p:spPr bwMode="auto">
            <a:xfrm>
              <a:off x="2419074" y="1598982"/>
              <a:ext cx="111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03" name="Line 70"/>
            <p:cNvSpPr>
              <a:spLocks noChangeShapeType="1"/>
            </p:cNvSpPr>
            <p:nvPr/>
          </p:nvSpPr>
          <p:spPr bwMode="auto">
            <a:xfrm>
              <a:off x="2419074" y="1456495"/>
              <a:ext cx="11103" cy="18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04" name="Line 71"/>
            <p:cNvSpPr>
              <a:spLocks noChangeShapeType="1"/>
            </p:cNvSpPr>
            <p:nvPr/>
          </p:nvSpPr>
          <p:spPr bwMode="auto">
            <a:xfrm>
              <a:off x="2419074" y="1315859"/>
              <a:ext cx="111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05" name="Line 72"/>
            <p:cNvSpPr>
              <a:spLocks noChangeShapeType="1"/>
            </p:cNvSpPr>
            <p:nvPr/>
          </p:nvSpPr>
          <p:spPr bwMode="auto">
            <a:xfrm flipV="1">
              <a:off x="3653335" y="2720366"/>
              <a:ext cx="0" cy="148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06" name="Line 73"/>
            <p:cNvSpPr>
              <a:spLocks noChangeShapeType="1"/>
            </p:cNvSpPr>
            <p:nvPr/>
          </p:nvSpPr>
          <p:spPr bwMode="auto">
            <a:xfrm flipV="1">
              <a:off x="4053036" y="2722216"/>
              <a:ext cx="1851" cy="148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07" name="Line 74"/>
            <p:cNvSpPr>
              <a:spLocks noChangeShapeType="1"/>
            </p:cNvSpPr>
            <p:nvPr/>
          </p:nvSpPr>
          <p:spPr bwMode="auto">
            <a:xfrm flipV="1">
              <a:off x="4256588" y="2722216"/>
              <a:ext cx="0" cy="148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08" name="Line 75"/>
            <p:cNvSpPr>
              <a:spLocks noChangeShapeType="1"/>
            </p:cNvSpPr>
            <p:nvPr/>
          </p:nvSpPr>
          <p:spPr bwMode="auto">
            <a:xfrm flipV="1">
              <a:off x="3853186" y="2722216"/>
              <a:ext cx="1851" cy="148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09" name="Line 76"/>
            <p:cNvSpPr>
              <a:spLocks noChangeShapeType="1"/>
            </p:cNvSpPr>
            <p:nvPr/>
          </p:nvSpPr>
          <p:spPr bwMode="auto">
            <a:xfrm flipH="1">
              <a:off x="2637428" y="2720366"/>
              <a:ext cx="0" cy="166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rgbClr val="777777"/>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10" name="Line 77"/>
            <p:cNvSpPr>
              <a:spLocks noChangeShapeType="1"/>
            </p:cNvSpPr>
            <p:nvPr/>
          </p:nvSpPr>
          <p:spPr bwMode="auto">
            <a:xfrm flipH="1">
              <a:off x="2835428" y="2720366"/>
              <a:ext cx="0" cy="166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rgbClr val="777777"/>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11" name="Line 78"/>
            <p:cNvSpPr>
              <a:spLocks noChangeShapeType="1"/>
            </p:cNvSpPr>
            <p:nvPr/>
          </p:nvSpPr>
          <p:spPr bwMode="auto">
            <a:xfrm flipH="1">
              <a:off x="3038979" y="2718517"/>
              <a:ext cx="0" cy="185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rgbClr val="777777"/>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12" name="Line 79"/>
            <p:cNvSpPr>
              <a:spLocks noChangeShapeType="1"/>
            </p:cNvSpPr>
            <p:nvPr/>
          </p:nvSpPr>
          <p:spPr bwMode="auto">
            <a:xfrm flipH="1">
              <a:off x="3244382" y="2718517"/>
              <a:ext cx="0" cy="185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rgbClr val="777777"/>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13" name="Line 80"/>
            <p:cNvSpPr>
              <a:spLocks noChangeShapeType="1"/>
            </p:cNvSpPr>
            <p:nvPr/>
          </p:nvSpPr>
          <p:spPr bwMode="auto">
            <a:xfrm flipH="1">
              <a:off x="3446083" y="2722216"/>
              <a:ext cx="0" cy="185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rgbClr val="777777"/>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14" name="Line 81"/>
            <p:cNvSpPr>
              <a:spLocks noChangeShapeType="1"/>
            </p:cNvSpPr>
            <p:nvPr/>
          </p:nvSpPr>
          <p:spPr bwMode="auto">
            <a:xfrm flipH="1">
              <a:off x="4465692" y="2722218"/>
              <a:ext cx="0" cy="203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rgbClr val="777777"/>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15" name="Rectangle 82"/>
            <p:cNvSpPr>
              <a:spLocks noChangeArrowheads="1"/>
            </p:cNvSpPr>
            <p:nvPr/>
          </p:nvSpPr>
          <p:spPr bwMode="auto">
            <a:xfrm rot="16200000">
              <a:off x="1854681" y="1806610"/>
              <a:ext cx="804953" cy="13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r>
                <a:rPr lang="en-GB" altLang="de-DE" sz="1400" u="none">
                  <a:solidFill>
                    <a:srgbClr val="000000"/>
                  </a:solidFill>
                  <a:latin typeface="Arial" pitchFamily="34" charset="0"/>
                  <a:cs typeface="Arial" pitchFamily="34" charset="0"/>
                </a:rPr>
                <a:t>Reflectance [%]</a:t>
              </a:r>
            </a:p>
          </p:txBody>
        </p:sp>
        <p:sp>
          <p:nvSpPr>
            <p:cNvPr id="216" name="Text Box 334"/>
            <p:cNvSpPr txBox="1">
              <a:spLocks noChangeArrowheads="1"/>
            </p:cNvSpPr>
            <p:nvPr/>
          </p:nvSpPr>
          <p:spPr bwMode="auto">
            <a:xfrm>
              <a:off x="4680347" y="1243693"/>
              <a:ext cx="59185" cy="16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09" tIns="22854" rIns="45709" bIns="22854">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sz="1400" u="none">
                <a:solidFill>
                  <a:srgbClr val="000000"/>
                </a:solidFill>
                <a:latin typeface="Arial" pitchFamily="34" charset="0"/>
                <a:cs typeface="Arial" pitchFamily="34" charset="0"/>
              </a:endParaRPr>
            </a:p>
          </p:txBody>
        </p:sp>
      </p:grpSp>
      <p:grpSp>
        <p:nvGrpSpPr>
          <p:cNvPr id="9" name="Gruppieren 8"/>
          <p:cNvGrpSpPr>
            <a:grpSpLocks/>
          </p:cNvGrpSpPr>
          <p:nvPr/>
        </p:nvGrpSpPr>
        <p:grpSpPr bwMode="auto">
          <a:xfrm>
            <a:off x="159779" y="1069185"/>
            <a:ext cx="2370287" cy="3756024"/>
            <a:chOff x="192665" y="2353048"/>
            <a:chExt cx="2270820" cy="3598237"/>
          </a:xfrm>
        </p:grpSpPr>
        <p:grpSp>
          <p:nvGrpSpPr>
            <p:cNvPr id="14" name="Group 91"/>
            <p:cNvGrpSpPr>
              <a:grpSpLocks/>
            </p:cNvGrpSpPr>
            <p:nvPr/>
          </p:nvGrpSpPr>
          <p:grpSpPr bwMode="auto">
            <a:xfrm>
              <a:off x="811016" y="4915022"/>
              <a:ext cx="1426712" cy="1036263"/>
              <a:chOff x="442" y="2456"/>
              <a:chExt cx="1371" cy="879"/>
            </a:xfrm>
          </p:grpSpPr>
          <p:grpSp>
            <p:nvGrpSpPr>
              <p:cNvPr id="48" name="Group 92"/>
              <p:cNvGrpSpPr>
                <a:grpSpLocks/>
              </p:cNvGrpSpPr>
              <p:nvPr/>
            </p:nvGrpSpPr>
            <p:grpSpPr bwMode="auto">
              <a:xfrm>
                <a:off x="442" y="2456"/>
                <a:ext cx="1371" cy="879"/>
                <a:chOff x="442" y="2456"/>
                <a:chExt cx="1371" cy="879"/>
              </a:xfrm>
            </p:grpSpPr>
            <p:grpSp>
              <p:nvGrpSpPr>
                <p:cNvPr id="124" name="Group 93"/>
                <p:cNvGrpSpPr>
                  <a:grpSpLocks/>
                </p:cNvGrpSpPr>
                <p:nvPr/>
              </p:nvGrpSpPr>
              <p:grpSpPr bwMode="auto">
                <a:xfrm>
                  <a:off x="442" y="2456"/>
                  <a:ext cx="1371" cy="879"/>
                  <a:chOff x="442" y="2456"/>
                  <a:chExt cx="1371" cy="879"/>
                </a:xfrm>
              </p:grpSpPr>
              <p:sp>
                <p:nvSpPr>
                  <p:cNvPr id="130" name="Freeform 94"/>
                  <p:cNvSpPr>
                    <a:spLocks/>
                  </p:cNvSpPr>
                  <p:nvPr/>
                </p:nvSpPr>
                <p:spPr bwMode="auto">
                  <a:xfrm>
                    <a:off x="442" y="2961"/>
                    <a:ext cx="1371" cy="374"/>
                  </a:xfrm>
                  <a:custGeom>
                    <a:avLst/>
                    <a:gdLst>
                      <a:gd name="T0" fmla="*/ 0 w 1371"/>
                      <a:gd name="T1" fmla="*/ 286 h 374"/>
                      <a:gd name="T2" fmla="*/ 571 w 1371"/>
                      <a:gd name="T3" fmla="*/ 373 h 374"/>
                      <a:gd name="T4" fmla="*/ 1370 w 1371"/>
                      <a:gd name="T5" fmla="*/ 86 h 374"/>
                      <a:gd name="T6" fmla="*/ 805 w 1371"/>
                      <a:gd name="T7" fmla="*/ 0 h 374"/>
                      <a:gd name="T8" fmla="*/ 0 w 1371"/>
                      <a:gd name="T9" fmla="*/ 286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 h="374">
                        <a:moveTo>
                          <a:pt x="0" y="286"/>
                        </a:moveTo>
                        <a:lnTo>
                          <a:pt x="571" y="373"/>
                        </a:lnTo>
                        <a:lnTo>
                          <a:pt x="1370" y="86"/>
                        </a:lnTo>
                        <a:lnTo>
                          <a:pt x="805" y="0"/>
                        </a:lnTo>
                        <a:lnTo>
                          <a:pt x="0" y="286"/>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31" name="Freeform 95"/>
                  <p:cNvSpPr>
                    <a:spLocks/>
                  </p:cNvSpPr>
                  <p:nvPr/>
                </p:nvSpPr>
                <p:spPr bwMode="auto">
                  <a:xfrm>
                    <a:off x="442" y="2920"/>
                    <a:ext cx="1371" cy="374"/>
                  </a:xfrm>
                  <a:custGeom>
                    <a:avLst/>
                    <a:gdLst>
                      <a:gd name="T0" fmla="*/ 0 w 1371"/>
                      <a:gd name="T1" fmla="*/ 286 h 374"/>
                      <a:gd name="T2" fmla="*/ 571 w 1371"/>
                      <a:gd name="T3" fmla="*/ 373 h 374"/>
                      <a:gd name="T4" fmla="*/ 1370 w 1371"/>
                      <a:gd name="T5" fmla="*/ 86 h 374"/>
                      <a:gd name="T6" fmla="*/ 805 w 1371"/>
                      <a:gd name="T7" fmla="*/ 0 h 374"/>
                      <a:gd name="T8" fmla="*/ 0 w 1371"/>
                      <a:gd name="T9" fmla="*/ 286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 h="374">
                        <a:moveTo>
                          <a:pt x="0" y="286"/>
                        </a:moveTo>
                        <a:lnTo>
                          <a:pt x="571" y="373"/>
                        </a:lnTo>
                        <a:lnTo>
                          <a:pt x="1370" y="86"/>
                        </a:lnTo>
                        <a:lnTo>
                          <a:pt x="805" y="0"/>
                        </a:lnTo>
                        <a:lnTo>
                          <a:pt x="0" y="286"/>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32" name="Freeform 96"/>
                  <p:cNvSpPr>
                    <a:spLocks/>
                  </p:cNvSpPr>
                  <p:nvPr/>
                </p:nvSpPr>
                <p:spPr bwMode="auto">
                  <a:xfrm>
                    <a:off x="442" y="2879"/>
                    <a:ext cx="1371" cy="374"/>
                  </a:xfrm>
                  <a:custGeom>
                    <a:avLst/>
                    <a:gdLst>
                      <a:gd name="T0" fmla="*/ 0 w 1371"/>
                      <a:gd name="T1" fmla="*/ 286 h 374"/>
                      <a:gd name="T2" fmla="*/ 571 w 1371"/>
                      <a:gd name="T3" fmla="*/ 373 h 374"/>
                      <a:gd name="T4" fmla="*/ 1370 w 1371"/>
                      <a:gd name="T5" fmla="*/ 86 h 374"/>
                      <a:gd name="T6" fmla="*/ 805 w 1371"/>
                      <a:gd name="T7" fmla="*/ 0 h 374"/>
                      <a:gd name="T8" fmla="*/ 0 w 1371"/>
                      <a:gd name="T9" fmla="*/ 286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 h="374">
                        <a:moveTo>
                          <a:pt x="0" y="286"/>
                        </a:moveTo>
                        <a:lnTo>
                          <a:pt x="571" y="373"/>
                        </a:lnTo>
                        <a:lnTo>
                          <a:pt x="1370" y="86"/>
                        </a:lnTo>
                        <a:lnTo>
                          <a:pt x="805" y="0"/>
                        </a:lnTo>
                        <a:lnTo>
                          <a:pt x="0" y="286"/>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33" name="Freeform 97"/>
                  <p:cNvSpPr>
                    <a:spLocks/>
                  </p:cNvSpPr>
                  <p:nvPr/>
                </p:nvSpPr>
                <p:spPr bwMode="auto">
                  <a:xfrm>
                    <a:off x="442" y="2838"/>
                    <a:ext cx="1371" cy="374"/>
                  </a:xfrm>
                  <a:custGeom>
                    <a:avLst/>
                    <a:gdLst>
                      <a:gd name="T0" fmla="*/ 0 w 1371"/>
                      <a:gd name="T1" fmla="*/ 286 h 374"/>
                      <a:gd name="T2" fmla="*/ 571 w 1371"/>
                      <a:gd name="T3" fmla="*/ 373 h 374"/>
                      <a:gd name="T4" fmla="*/ 1370 w 1371"/>
                      <a:gd name="T5" fmla="*/ 86 h 374"/>
                      <a:gd name="T6" fmla="*/ 805 w 1371"/>
                      <a:gd name="T7" fmla="*/ 0 h 374"/>
                      <a:gd name="T8" fmla="*/ 0 w 1371"/>
                      <a:gd name="T9" fmla="*/ 286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 h="374">
                        <a:moveTo>
                          <a:pt x="0" y="286"/>
                        </a:moveTo>
                        <a:lnTo>
                          <a:pt x="571" y="373"/>
                        </a:lnTo>
                        <a:lnTo>
                          <a:pt x="1370" y="86"/>
                        </a:lnTo>
                        <a:lnTo>
                          <a:pt x="805" y="0"/>
                        </a:lnTo>
                        <a:lnTo>
                          <a:pt x="0" y="286"/>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34" name="Freeform 98"/>
                  <p:cNvSpPr>
                    <a:spLocks/>
                  </p:cNvSpPr>
                  <p:nvPr/>
                </p:nvSpPr>
                <p:spPr bwMode="auto">
                  <a:xfrm>
                    <a:off x="442" y="2798"/>
                    <a:ext cx="1371" cy="372"/>
                  </a:xfrm>
                  <a:custGeom>
                    <a:avLst/>
                    <a:gdLst>
                      <a:gd name="T0" fmla="*/ 0 w 1371"/>
                      <a:gd name="T1" fmla="*/ 284 h 372"/>
                      <a:gd name="T2" fmla="*/ 571 w 1371"/>
                      <a:gd name="T3" fmla="*/ 371 h 372"/>
                      <a:gd name="T4" fmla="*/ 1370 w 1371"/>
                      <a:gd name="T5" fmla="*/ 85 h 372"/>
                      <a:gd name="T6" fmla="*/ 805 w 1371"/>
                      <a:gd name="T7" fmla="*/ 0 h 372"/>
                      <a:gd name="T8" fmla="*/ 0 w 1371"/>
                      <a:gd name="T9" fmla="*/ 284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 h="372">
                        <a:moveTo>
                          <a:pt x="0" y="284"/>
                        </a:moveTo>
                        <a:lnTo>
                          <a:pt x="571" y="371"/>
                        </a:lnTo>
                        <a:lnTo>
                          <a:pt x="1370" y="85"/>
                        </a:lnTo>
                        <a:lnTo>
                          <a:pt x="805" y="0"/>
                        </a:lnTo>
                        <a:lnTo>
                          <a:pt x="0" y="284"/>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35" name="Freeform 99"/>
                  <p:cNvSpPr>
                    <a:spLocks/>
                  </p:cNvSpPr>
                  <p:nvPr/>
                </p:nvSpPr>
                <p:spPr bwMode="auto">
                  <a:xfrm>
                    <a:off x="442" y="2756"/>
                    <a:ext cx="1371" cy="374"/>
                  </a:xfrm>
                  <a:custGeom>
                    <a:avLst/>
                    <a:gdLst>
                      <a:gd name="T0" fmla="*/ 0 w 1371"/>
                      <a:gd name="T1" fmla="*/ 286 h 374"/>
                      <a:gd name="T2" fmla="*/ 571 w 1371"/>
                      <a:gd name="T3" fmla="*/ 373 h 374"/>
                      <a:gd name="T4" fmla="*/ 1370 w 1371"/>
                      <a:gd name="T5" fmla="*/ 86 h 374"/>
                      <a:gd name="T6" fmla="*/ 805 w 1371"/>
                      <a:gd name="T7" fmla="*/ 0 h 374"/>
                      <a:gd name="T8" fmla="*/ 0 w 1371"/>
                      <a:gd name="T9" fmla="*/ 286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 h="374">
                        <a:moveTo>
                          <a:pt x="0" y="286"/>
                        </a:moveTo>
                        <a:lnTo>
                          <a:pt x="571" y="373"/>
                        </a:lnTo>
                        <a:lnTo>
                          <a:pt x="1370" y="86"/>
                        </a:lnTo>
                        <a:lnTo>
                          <a:pt x="805" y="0"/>
                        </a:lnTo>
                        <a:lnTo>
                          <a:pt x="0" y="286"/>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36" name="Freeform 100"/>
                  <p:cNvSpPr>
                    <a:spLocks/>
                  </p:cNvSpPr>
                  <p:nvPr/>
                </p:nvSpPr>
                <p:spPr bwMode="auto">
                  <a:xfrm>
                    <a:off x="442" y="2715"/>
                    <a:ext cx="1371" cy="374"/>
                  </a:xfrm>
                  <a:custGeom>
                    <a:avLst/>
                    <a:gdLst>
                      <a:gd name="T0" fmla="*/ 0 w 1371"/>
                      <a:gd name="T1" fmla="*/ 286 h 374"/>
                      <a:gd name="T2" fmla="*/ 571 w 1371"/>
                      <a:gd name="T3" fmla="*/ 373 h 374"/>
                      <a:gd name="T4" fmla="*/ 1370 w 1371"/>
                      <a:gd name="T5" fmla="*/ 86 h 374"/>
                      <a:gd name="T6" fmla="*/ 805 w 1371"/>
                      <a:gd name="T7" fmla="*/ 0 h 374"/>
                      <a:gd name="T8" fmla="*/ 0 w 1371"/>
                      <a:gd name="T9" fmla="*/ 286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 h="374">
                        <a:moveTo>
                          <a:pt x="0" y="286"/>
                        </a:moveTo>
                        <a:lnTo>
                          <a:pt x="571" y="373"/>
                        </a:lnTo>
                        <a:lnTo>
                          <a:pt x="1370" y="86"/>
                        </a:lnTo>
                        <a:lnTo>
                          <a:pt x="805" y="0"/>
                        </a:lnTo>
                        <a:lnTo>
                          <a:pt x="0" y="286"/>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37" name="Freeform 101"/>
                  <p:cNvSpPr>
                    <a:spLocks/>
                  </p:cNvSpPr>
                  <p:nvPr/>
                </p:nvSpPr>
                <p:spPr bwMode="auto">
                  <a:xfrm>
                    <a:off x="442" y="2672"/>
                    <a:ext cx="1371" cy="373"/>
                  </a:xfrm>
                  <a:custGeom>
                    <a:avLst/>
                    <a:gdLst>
                      <a:gd name="T0" fmla="*/ 0 w 1371"/>
                      <a:gd name="T1" fmla="*/ 285 h 373"/>
                      <a:gd name="T2" fmla="*/ 571 w 1371"/>
                      <a:gd name="T3" fmla="*/ 372 h 373"/>
                      <a:gd name="T4" fmla="*/ 1370 w 1371"/>
                      <a:gd name="T5" fmla="*/ 86 h 373"/>
                      <a:gd name="T6" fmla="*/ 805 w 1371"/>
                      <a:gd name="T7" fmla="*/ 0 h 373"/>
                      <a:gd name="T8" fmla="*/ 0 w 1371"/>
                      <a:gd name="T9" fmla="*/ 285 h 3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 h="373">
                        <a:moveTo>
                          <a:pt x="0" y="285"/>
                        </a:moveTo>
                        <a:lnTo>
                          <a:pt x="571" y="372"/>
                        </a:lnTo>
                        <a:lnTo>
                          <a:pt x="1370" y="86"/>
                        </a:lnTo>
                        <a:lnTo>
                          <a:pt x="805" y="0"/>
                        </a:lnTo>
                        <a:lnTo>
                          <a:pt x="0" y="285"/>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38" name="Freeform 102"/>
                  <p:cNvSpPr>
                    <a:spLocks/>
                  </p:cNvSpPr>
                  <p:nvPr/>
                </p:nvSpPr>
                <p:spPr bwMode="auto">
                  <a:xfrm>
                    <a:off x="442" y="2629"/>
                    <a:ext cx="1371" cy="373"/>
                  </a:xfrm>
                  <a:custGeom>
                    <a:avLst/>
                    <a:gdLst>
                      <a:gd name="T0" fmla="*/ 0 w 1371"/>
                      <a:gd name="T1" fmla="*/ 285 h 373"/>
                      <a:gd name="T2" fmla="*/ 571 w 1371"/>
                      <a:gd name="T3" fmla="*/ 372 h 373"/>
                      <a:gd name="T4" fmla="*/ 1370 w 1371"/>
                      <a:gd name="T5" fmla="*/ 86 h 373"/>
                      <a:gd name="T6" fmla="*/ 805 w 1371"/>
                      <a:gd name="T7" fmla="*/ 0 h 373"/>
                      <a:gd name="T8" fmla="*/ 0 w 1371"/>
                      <a:gd name="T9" fmla="*/ 285 h 3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 h="373">
                        <a:moveTo>
                          <a:pt x="0" y="285"/>
                        </a:moveTo>
                        <a:lnTo>
                          <a:pt x="571" y="372"/>
                        </a:lnTo>
                        <a:lnTo>
                          <a:pt x="1370" y="86"/>
                        </a:lnTo>
                        <a:lnTo>
                          <a:pt x="805" y="0"/>
                        </a:lnTo>
                        <a:lnTo>
                          <a:pt x="0" y="285"/>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39" name="Freeform 103"/>
                  <p:cNvSpPr>
                    <a:spLocks/>
                  </p:cNvSpPr>
                  <p:nvPr/>
                </p:nvSpPr>
                <p:spPr bwMode="auto">
                  <a:xfrm>
                    <a:off x="442" y="2586"/>
                    <a:ext cx="1371" cy="373"/>
                  </a:xfrm>
                  <a:custGeom>
                    <a:avLst/>
                    <a:gdLst>
                      <a:gd name="T0" fmla="*/ 0 w 1371"/>
                      <a:gd name="T1" fmla="*/ 285 h 373"/>
                      <a:gd name="T2" fmla="*/ 571 w 1371"/>
                      <a:gd name="T3" fmla="*/ 372 h 373"/>
                      <a:gd name="T4" fmla="*/ 1370 w 1371"/>
                      <a:gd name="T5" fmla="*/ 86 h 373"/>
                      <a:gd name="T6" fmla="*/ 805 w 1371"/>
                      <a:gd name="T7" fmla="*/ 0 h 373"/>
                      <a:gd name="T8" fmla="*/ 0 w 1371"/>
                      <a:gd name="T9" fmla="*/ 285 h 3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 h="373">
                        <a:moveTo>
                          <a:pt x="0" y="285"/>
                        </a:moveTo>
                        <a:lnTo>
                          <a:pt x="571" y="372"/>
                        </a:lnTo>
                        <a:lnTo>
                          <a:pt x="1370" y="86"/>
                        </a:lnTo>
                        <a:lnTo>
                          <a:pt x="805" y="0"/>
                        </a:lnTo>
                        <a:lnTo>
                          <a:pt x="0" y="285"/>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40" name="Freeform 104"/>
                  <p:cNvSpPr>
                    <a:spLocks/>
                  </p:cNvSpPr>
                  <p:nvPr/>
                </p:nvSpPr>
                <p:spPr bwMode="auto">
                  <a:xfrm>
                    <a:off x="442" y="2543"/>
                    <a:ext cx="1371" cy="373"/>
                  </a:xfrm>
                  <a:custGeom>
                    <a:avLst/>
                    <a:gdLst>
                      <a:gd name="T0" fmla="*/ 0 w 1371"/>
                      <a:gd name="T1" fmla="*/ 285 h 373"/>
                      <a:gd name="T2" fmla="*/ 571 w 1371"/>
                      <a:gd name="T3" fmla="*/ 372 h 373"/>
                      <a:gd name="T4" fmla="*/ 1370 w 1371"/>
                      <a:gd name="T5" fmla="*/ 86 h 373"/>
                      <a:gd name="T6" fmla="*/ 805 w 1371"/>
                      <a:gd name="T7" fmla="*/ 0 h 373"/>
                      <a:gd name="T8" fmla="*/ 0 w 1371"/>
                      <a:gd name="T9" fmla="*/ 285 h 3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 h="373">
                        <a:moveTo>
                          <a:pt x="0" y="285"/>
                        </a:moveTo>
                        <a:lnTo>
                          <a:pt x="571" y="372"/>
                        </a:lnTo>
                        <a:lnTo>
                          <a:pt x="1370" y="86"/>
                        </a:lnTo>
                        <a:lnTo>
                          <a:pt x="805" y="0"/>
                        </a:lnTo>
                        <a:lnTo>
                          <a:pt x="0" y="285"/>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41" name="Freeform 105"/>
                  <p:cNvSpPr>
                    <a:spLocks/>
                  </p:cNvSpPr>
                  <p:nvPr/>
                </p:nvSpPr>
                <p:spPr bwMode="auto">
                  <a:xfrm>
                    <a:off x="442" y="2500"/>
                    <a:ext cx="1371" cy="373"/>
                  </a:xfrm>
                  <a:custGeom>
                    <a:avLst/>
                    <a:gdLst>
                      <a:gd name="T0" fmla="*/ 0 w 1371"/>
                      <a:gd name="T1" fmla="*/ 285 h 373"/>
                      <a:gd name="T2" fmla="*/ 571 w 1371"/>
                      <a:gd name="T3" fmla="*/ 372 h 373"/>
                      <a:gd name="T4" fmla="*/ 1370 w 1371"/>
                      <a:gd name="T5" fmla="*/ 86 h 373"/>
                      <a:gd name="T6" fmla="*/ 805 w 1371"/>
                      <a:gd name="T7" fmla="*/ 0 h 373"/>
                      <a:gd name="T8" fmla="*/ 0 w 1371"/>
                      <a:gd name="T9" fmla="*/ 285 h 3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 h="373">
                        <a:moveTo>
                          <a:pt x="0" y="285"/>
                        </a:moveTo>
                        <a:lnTo>
                          <a:pt x="571" y="372"/>
                        </a:lnTo>
                        <a:lnTo>
                          <a:pt x="1370" y="86"/>
                        </a:lnTo>
                        <a:lnTo>
                          <a:pt x="805" y="0"/>
                        </a:lnTo>
                        <a:lnTo>
                          <a:pt x="0" y="285"/>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42" name="Freeform 106"/>
                  <p:cNvSpPr>
                    <a:spLocks/>
                  </p:cNvSpPr>
                  <p:nvPr/>
                </p:nvSpPr>
                <p:spPr bwMode="auto">
                  <a:xfrm>
                    <a:off x="442" y="2456"/>
                    <a:ext cx="1371" cy="374"/>
                  </a:xfrm>
                  <a:custGeom>
                    <a:avLst/>
                    <a:gdLst>
                      <a:gd name="T0" fmla="*/ 0 w 1371"/>
                      <a:gd name="T1" fmla="*/ 286 h 374"/>
                      <a:gd name="T2" fmla="*/ 571 w 1371"/>
                      <a:gd name="T3" fmla="*/ 373 h 374"/>
                      <a:gd name="T4" fmla="*/ 1370 w 1371"/>
                      <a:gd name="T5" fmla="*/ 86 h 374"/>
                      <a:gd name="T6" fmla="*/ 805 w 1371"/>
                      <a:gd name="T7" fmla="*/ 0 h 374"/>
                      <a:gd name="T8" fmla="*/ 0 w 1371"/>
                      <a:gd name="T9" fmla="*/ 286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 h="374">
                        <a:moveTo>
                          <a:pt x="0" y="286"/>
                        </a:moveTo>
                        <a:lnTo>
                          <a:pt x="571" y="373"/>
                        </a:lnTo>
                        <a:lnTo>
                          <a:pt x="1370" y="86"/>
                        </a:lnTo>
                        <a:lnTo>
                          <a:pt x="805" y="0"/>
                        </a:lnTo>
                        <a:lnTo>
                          <a:pt x="0" y="286"/>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grpSp>
            <p:sp>
              <p:nvSpPr>
                <p:cNvPr id="125" name="Freeform 107"/>
                <p:cNvSpPr>
                  <a:spLocks/>
                </p:cNvSpPr>
                <p:nvPr/>
              </p:nvSpPr>
              <p:spPr bwMode="auto">
                <a:xfrm>
                  <a:off x="690" y="2590"/>
                  <a:ext cx="741" cy="151"/>
                </a:xfrm>
                <a:custGeom>
                  <a:avLst/>
                  <a:gdLst>
                    <a:gd name="T0" fmla="*/ 0 w 741"/>
                    <a:gd name="T1" fmla="*/ 62 h 151"/>
                    <a:gd name="T2" fmla="*/ 563 w 741"/>
                    <a:gd name="T3" fmla="*/ 150 h 151"/>
                    <a:gd name="T4" fmla="*/ 740 w 741"/>
                    <a:gd name="T5" fmla="*/ 87 h 151"/>
                    <a:gd name="T6" fmla="*/ 173 w 741"/>
                    <a:gd name="T7" fmla="*/ 0 h 151"/>
                    <a:gd name="T8" fmla="*/ 0 w 741"/>
                    <a:gd name="T9" fmla="*/ 62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 h="151">
                      <a:moveTo>
                        <a:pt x="0" y="62"/>
                      </a:moveTo>
                      <a:lnTo>
                        <a:pt x="563" y="150"/>
                      </a:lnTo>
                      <a:lnTo>
                        <a:pt x="740" y="87"/>
                      </a:lnTo>
                      <a:lnTo>
                        <a:pt x="173" y="0"/>
                      </a:lnTo>
                      <a:lnTo>
                        <a:pt x="0" y="62"/>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26" name="Freeform 108"/>
                <p:cNvSpPr>
                  <a:spLocks/>
                </p:cNvSpPr>
                <p:nvPr/>
              </p:nvSpPr>
              <p:spPr bwMode="auto">
                <a:xfrm>
                  <a:off x="980" y="2636"/>
                  <a:ext cx="357" cy="91"/>
                </a:xfrm>
                <a:custGeom>
                  <a:avLst/>
                  <a:gdLst>
                    <a:gd name="T0" fmla="*/ 0 w 357"/>
                    <a:gd name="T1" fmla="*/ 64 h 91"/>
                    <a:gd name="T2" fmla="*/ 176 w 357"/>
                    <a:gd name="T3" fmla="*/ 90 h 91"/>
                    <a:gd name="T4" fmla="*/ 356 w 357"/>
                    <a:gd name="T5" fmla="*/ 28 h 91"/>
                    <a:gd name="T6" fmla="*/ 178 w 357"/>
                    <a:gd name="T7" fmla="*/ 0 h 91"/>
                    <a:gd name="T8" fmla="*/ 0 w 357"/>
                    <a:gd name="T9" fmla="*/ 64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 h="91">
                      <a:moveTo>
                        <a:pt x="0" y="64"/>
                      </a:moveTo>
                      <a:lnTo>
                        <a:pt x="176" y="90"/>
                      </a:lnTo>
                      <a:lnTo>
                        <a:pt x="356" y="28"/>
                      </a:lnTo>
                      <a:lnTo>
                        <a:pt x="178" y="0"/>
                      </a:lnTo>
                      <a:lnTo>
                        <a:pt x="0" y="64"/>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27" name="Freeform 109"/>
                <p:cNvSpPr>
                  <a:spLocks/>
                </p:cNvSpPr>
                <p:nvPr/>
              </p:nvSpPr>
              <p:spPr bwMode="auto">
                <a:xfrm>
                  <a:off x="1026" y="2660"/>
                  <a:ext cx="257" cy="49"/>
                </a:xfrm>
                <a:custGeom>
                  <a:avLst/>
                  <a:gdLst>
                    <a:gd name="T0" fmla="*/ 0 w 257"/>
                    <a:gd name="T1" fmla="*/ 48 h 49"/>
                    <a:gd name="T2" fmla="*/ 132 w 257"/>
                    <a:gd name="T3" fmla="*/ 0 h 49"/>
                    <a:gd name="T4" fmla="*/ 256 w 257"/>
                    <a:gd name="T5" fmla="*/ 20 h 49"/>
                    <a:gd name="T6" fmla="*/ 256 w 257"/>
                    <a:gd name="T7" fmla="*/ 2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7" h="49">
                      <a:moveTo>
                        <a:pt x="0" y="48"/>
                      </a:moveTo>
                      <a:lnTo>
                        <a:pt x="132" y="0"/>
                      </a:lnTo>
                      <a:lnTo>
                        <a:pt x="256" y="2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28" name="Freeform 110"/>
                <p:cNvSpPr>
                  <a:spLocks/>
                </p:cNvSpPr>
                <p:nvPr/>
              </p:nvSpPr>
              <p:spPr bwMode="auto">
                <a:xfrm>
                  <a:off x="1086" y="2690"/>
                  <a:ext cx="141" cy="25"/>
                </a:xfrm>
                <a:custGeom>
                  <a:avLst/>
                  <a:gdLst>
                    <a:gd name="T0" fmla="*/ 0 w 141"/>
                    <a:gd name="T1" fmla="*/ 24 h 25"/>
                    <a:gd name="T2" fmla="*/ 72 w 141"/>
                    <a:gd name="T3" fmla="*/ 0 h 25"/>
                    <a:gd name="T4" fmla="*/ 140 w 141"/>
                    <a:gd name="T5" fmla="*/ 12 h 25"/>
                    <a:gd name="T6" fmla="*/ 0 60000 65536"/>
                    <a:gd name="T7" fmla="*/ 0 60000 65536"/>
                    <a:gd name="T8" fmla="*/ 0 60000 65536"/>
                  </a:gdLst>
                  <a:ahLst/>
                  <a:cxnLst>
                    <a:cxn ang="T6">
                      <a:pos x="T0" y="T1"/>
                    </a:cxn>
                    <a:cxn ang="T7">
                      <a:pos x="T2" y="T3"/>
                    </a:cxn>
                    <a:cxn ang="T8">
                      <a:pos x="T4" y="T5"/>
                    </a:cxn>
                  </a:cxnLst>
                  <a:rect l="0" t="0" r="r" b="b"/>
                  <a:pathLst>
                    <a:path w="141" h="25">
                      <a:moveTo>
                        <a:pt x="0" y="24"/>
                      </a:moveTo>
                      <a:lnTo>
                        <a:pt x="72" y="0"/>
                      </a:lnTo>
                      <a:lnTo>
                        <a:pt x="140" y="12"/>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29" name="Freeform 111"/>
                <p:cNvSpPr>
                  <a:spLocks/>
                </p:cNvSpPr>
                <p:nvPr/>
              </p:nvSpPr>
              <p:spPr bwMode="auto">
                <a:xfrm>
                  <a:off x="1132" y="2714"/>
                  <a:ext cx="45" cy="17"/>
                </a:xfrm>
                <a:custGeom>
                  <a:avLst/>
                  <a:gdLst>
                    <a:gd name="T0" fmla="*/ 0 w 45"/>
                    <a:gd name="T1" fmla="*/ 16 h 17"/>
                    <a:gd name="T2" fmla="*/ 28 w 45"/>
                    <a:gd name="T3" fmla="*/ 0 h 17"/>
                    <a:gd name="T4" fmla="*/ 44 w 45"/>
                    <a:gd name="T5" fmla="*/ 8 h 17"/>
                    <a:gd name="T6" fmla="*/ 0 60000 65536"/>
                    <a:gd name="T7" fmla="*/ 0 60000 65536"/>
                    <a:gd name="T8" fmla="*/ 0 60000 65536"/>
                  </a:gdLst>
                  <a:ahLst/>
                  <a:cxnLst>
                    <a:cxn ang="T6">
                      <a:pos x="T0" y="T1"/>
                    </a:cxn>
                    <a:cxn ang="T7">
                      <a:pos x="T2" y="T3"/>
                    </a:cxn>
                    <a:cxn ang="T8">
                      <a:pos x="T4" y="T5"/>
                    </a:cxn>
                  </a:cxnLst>
                  <a:rect l="0" t="0" r="r" b="b"/>
                  <a:pathLst>
                    <a:path w="45" h="17">
                      <a:moveTo>
                        <a:pt x="0" y="16"/>
                      </a:moveTo>
                      <a:lnTo>
                        <a:pt x="28" y="0"/>
                      </a:lnTo>
                      <a:lnTo>
                        <a:pt x="44" y="8"/>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grpSp>
          <p:sp>
            <p:nvSpPr>
              <p:cNvPr id="49" name="Freeform 112"/>
              <p:cNvSpPr>
                <a:spLocks/>
              </p:cNvSpPr>
              <p:nvPr/>
            </p:nvSpPr>
            <p:spPr bwMode="auto">
              <a:xfrm>
                <a:off x="537" y="2664"/>
                <a:ext cx="197" cy="65"/>
              </a:xfrm>
              <a:custGeom>
                <a:avLst/>
                <a:gdLst>
                  <a:gd name="T0" fmla="*/ 0 w 197"/>
                  <a:gd name="T1" fmla="*/ 64 h 65"/>
                  <a:gd name="T2" fmla="*/ 12 w 197"/>
                  <a:gd name="T3" fmla="*/ 60 h 65"/>
                  <a:gd name="T4" fmla="*/ 24 w 197"/>
                  <a:gd name="T5" fmla="*/ 56 h 65"/>
                  <a:gd name="T6" fmla="*/ 36 w 197"/>
                  <a:gd name="T7" fmla="*/ 48 h 65"/>
                  <a:gd name="T8" fmla="*/ 44 w 197"/>
                  <a:gd name="T9" fmla="*/ 36 h 65"/>
                  <a:gd name="T10" fmla="*/ 48 w 197"/>
                  <a:gd name="T11" fmla="*/ 48 h 65"/>
                  <a:gd name="T12" fmla="*/ 60 w 197"/>
                  <a:gd name="T13" fmla="*/ 48 h 65"/>
                  <a:gd name="T14" fmla="*/ 72 w 197"/>
                  <a:gd name="T15" fmla="*/ 44 h 65"/>
                  <a:gd name="T16" fmla="*/ 76 w 197"/>
                  <a:gd name="T17" fmla="*/ 32 h 65"/>
                  <a:gd name="T18" fmla="*/ 88 w 197"/>
                  <a:gd name="T19" fmla="*/ 48 h 65"/>
                  <a:gd name="T20" fmla="*/ 92 w 197"/>
                  <a:gd name="T21" fmla="*/ 60 h 65"/>
                  <a:gd name="T22" fmla="*/ 100 w 197"/>
                  <a:gd name="T23" fmla="*/ 48 h 65"/>
                  <a:gd name="T24" fmla="*/ 108 w 197"/>
                  <a:gd name="T25" fmla="*/ 36 h 65"/>
                  <a:gd name="T26" fmla="*/ 108 w 197"/>
                  <a:gd name="T27" fmla="*/ 24 h 65"/>
                  <a:gd name="T28" fmla="*/ 116 w 197"/>
                  <a:gd name="T29" fmla="*/ 12 h 65"/>
                  <a:gd name="T30" fmla="*/ 124 w 197"/>
                  <a:gd name="T31" fmla="*/ 0 h 65"/>
                  <a:gd name="T32" fmla="*/ 128 w 197"/>
                  <a:gd name="T33" fmla="*/ 12 h 65"/>
                  <a:gd name="T34" fmla="*/ 140 w 197"/>
                  <a:gd name="T35" fmla="*/ 20 h 65"/>
                  <a:gd name="T36" fmla="*/ 152 w 197"/>
                  <a:gd name="T37" fmla="*/ 28 h 65"/>
                  <a:gd name="T38" fmla="*/ 164 w 197"/>
                  <a:gd name="T39" fmla="*/ 36 h 65"/>
                  <a:gd name="T40" fmla="*/ 172 w 197"/>
                  <a:gd name="T41" fmla="*/ 48 h 65"/>
                  <a:gd name="T42" fmla="*/ 184 w 197"/>
                  <a:gd name="T43" fmla="*/ 52 h 65"/>
                  <a:gd name="T44" fmla="*/ 196 w 197"/>
                  <a:gd name="T45" fmla="*/ 60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7" h="65">
                    <a:moveTo>
                      <a:pt x="0" y="64"/>
                    </a:moveTo>
                    <a:lnTo>
                      <a:pt x="12" y="60"/>
                    </a:lnTo>
                    <a:lnTo>
                      <a:pt x="24" y="56"/>
                    </a:lnTo>
                    <a:lnTo>
                      <a:pt x="36" y="48"/>
                    </a:lnTo>
                    <a:lnTo>
                      <a:pt x="44" y="36"/>
                    </a:lnTo>
                    <a:lnTo>
                      <a:pt x="48" y="48"/>
                    </a:lnTo>
                    <a:lnTo>
                      <a:pt x="60" y="48"/>
                    </a:lnTo>
                    <a:lnTo>
                      <a:pt x="72" y="44"/>
                    </a:lnTo>
                    <a:lnTo>
                      <a:pt x="76" y="32"/>
                    </a:lnTo>
                    <a:lnTo>
                      <a:pt x="88" y="48"/>
                    </a:lnTo>
                    <a:lnTo>
                      <a:pt x="92" y="60"/>
                    </a:lnTo>
                    <a:lnTo>
                      <a:pt x="100" y="48"/>
                    </a:lnTo>
                    <a:lnTo>
                      <a:pt x="108" y="36"/>
                    </a:lnTo>
                    <a:lnTo>
                      <a:pt x="108" y="24"/>
                    </a:lnTo>
                    <a:lnTo>
                      <a:pt x="116" y="12"/>
                    </a:lnTo>
                    <a:lnTo>
                      <a:pt x="124" y="0"/>
                    </a:lnTo>
                    <a:lnTo>
                      <a:pt x="128" y="12"/>
                    </a:lnTo>
                    <a:lnTo>
                      <a:pt x="140" y="20"/>
                    </a:lnTo>
                    <a:lnTo>
                      <a:pt x="152" y="28"/>
                    </a:lnTo>
                    <a:lnTo>
                      <a:pt x="164" y="36"/>
                    </a:lnTo>
                    <a:lnTo>
                      <a:pt x="172" y="48"/>
                    </a:lnTo>
                    <a:lnTo>
                      <a:pt x="184" y="52"/>
                    </a:lnTo>
                    <a:lnTo>
                      <a:pt x="196" y="6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50" name="Freeform 113"/>
              <p:cNvSpPr>
                <a:spLocks/>
              </p:cNvSpPr>
              <p:nvPr/>
            </p:nvSpPr>
            <p:spPr bwMode="auto">
              <a:xfrm>
                <a:off x="613" y="2484"/>
                <a:ext cx="837" cy="277"/>
              </a:xfrm>
              <a:custGeom>
                <a:avLst/>
                <a:gdLst>
                  <a:gd name="T0" fmla="*/ 0 w 837"/>
                  <a:gd name="T1" fmla="*/ 276 h 277"/>
                  <a:gd name="T2" fmla="*/ 12 w 837"/>
                  <a:gd name="T3" fmla="*/ 272 h 277"/>
                  <a:gd name="T4" fmla="*/ 24 w 837"/>
                  <a:gd name="T5" fmla="*/ 268 h 277"/>
                  <a:gd name="T6" fmla="*/ 48 w 837"/>
                  <a:gd name="T7" fmla="*/ 264 h 277"/>
                  <a:gd name="T8" fmla="*/ 112 w 837"/>
                  <a:gd name="T9" fmla="*/ 248 h 277"/>
                  <a:gd name="T10" fmla="*/ 136 w 837"/>
                  <a:gd name="T11" fmla="*/ 240 h 277"/>
                  <a:gd name="T12" fmla="*/ 148 w 837"/>
                  <a:gd name="T13" fmla="*/ 236 h 277"/>
                  <a:gd name="T14" fmla="*/ 188 w 837"/>
                  <a:gd name="T15" fmla="*/ 208 h 277"/>
                  <a:gd name="T16" fmla="*/ 260 w 837"/>
                  <a:gd name="T17" fmla="*/ 192 h 277"/>
                  <a:gd name="T18" fmla="*/ 272 w 837"/>
                  <a:gd name="T19" fmla="*/ 192 h 277"/>
                  <a:gd name="T20" fmla="*/ 284 w 837"/>
                  <a:gd name="T21" fmla="*/ 188 h 277"/>
                  <a:gd name="T22" fmla="*/ 372 w 837"/>
                  <a:gd name="T23" fmla="*/ 160 h 277"/>
                  <a:gd name="T24" fmla="*/ 384 w 837"/>
                  <a:gd name="T25" fmla="*/ 160 h 277"/>
                  <a:gd name="T26" fmla="*/ 445 w 837"/>
                  <a:gd name="T27" fmla="*/ 135 h 277"/>
                  <a:gd name="T28" fmla="*/ 496 w 837"/>
                  <a:gd name="T29" fmla="*/ 116 h 277"/>
                  <a:gd name="T30" fmla="*/ 520 w 837"/>
                  <a:gd name="T31" fmla="*/ 108 h 277"/>
                  <a:gd name="T32" fmla="*/ 544 w 837"/>
                  <a:gd name="T33" fmla="*/ 104 h 277"/>
                  <a:gd name="T34" fmla="*/ 580 w 837"/>
                  <a:gd name="T35" fmla="*/ 100 h 277"/>
                  <a:gd name="T36" fmla="*/ 616 w 837"/>
                  <a:gd name="T37" fmla="*/ 84 h 277"/>
                  <a:gd name="T38" fmla="*/ 640 w 837"/>
                  <a:gd name="T39" fmla="*/ 72 h 277"/>
                  <a:gd name="T40" fmla="*/ 652 w 837"/>
                  <a:gd name="T41" fmla="*/ 68 h 277"/>
                  <a:gd name="T42" fmla="*/ 676 w 837"/>
                  <a:gd name="T43" fmla="*/ 56 h 277"/>
                  <a:gd name="T44" fmla="*/ 712 w 837"/>
                  <a:gd name="T45" fmla="*/ 40 h 277"/>
                  <a:gd name="T46" fmla="*/ 724 w 837"/>
                  <a:gd name="T47" fmla="*/ 32 h 277"/>
                  <a:gd name="T48" fmla="*/ 760 w 837"/>
                  <a:gd name="T49" fmla="*/ 28 h 277"/>
                  <a:gd name="T50" fmla="*/ 772 w 837"/>
                  <a:gd name="T51" fmla="*/ 24 h 277"/>
                  <a:gd name="T52" fmla="*/ 784 w 837"/>
                  <a:gd name="T53" fmla="*/ 24 h 277"/>
                  <a:gd name="T54" fmla="*/ 796 w 837"/>
                  <a:gd name="T55" fmla="*/ 20 h 277"/>
                  <a:gd name="T56" fmla="*/ 808 w 837"/>
                  <a:gd name="T57" fmla="*/ 16 h 277"/>
                  <a:gd name="T58" fmla="*/ 836 w 837"/>
                  <a:gd name="T59" fmla="*/ 0 h 2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37" h="277">
                    <a:moveTo>
                      <a:pt x="0" y="276"/>
                    </a:moveTo>
                    <a:lnTo>
                      <a:pt x="12" y="272"/>
                    </a:lnTo>
                    <a:lnTo>
                      <a:pt x="24" y="268"/>
                    </a:lnTo>
                    <a:lnTo>
                      <a:pt x="48" y="264"/>
                    </a:lnTo>
                    <a:lnTo>
                      <a:pt x="112" y="248"/>
                    </a:lnTo>
                    <a:lnTo>
                      <a:pt x="136" y="240"/>
                    </a:lnTo>
                    <a:lnTo>
                      <a:pt x="148" y="236"/>
                    </a:lnTo>
                    <a:lnTo>
                      <a:pt x="188" y="208"/>
                    </a:lnTo>
                    <a:lnTo>
                      <a:pt x="260" y="192"/>
                    </a:lnTo>
                    <a:lnTo>
                      <a:pt x="272" y="192"/>
                    </a:lnTo>
                    <a:lnTo>
                      <a:pt x="284" y="188"/>
                    </a:lnTo>
                    <a:lnTo>
                      <a:pt x="372" y="160"/>
                    </a:lnTo>
                    <a:lnTo>
                      <a:pt x="384" y="160"/>
                    </a:lnTo>
                    <a:lnTo>
                      <a:pt x="445" y="135"/>
                    </a:lnTo>
                    <a:lnTo>
                      <a:pt x="496" y="116"/>
                    </a:lnTo>
                    <a:lnTo>
                      <a:pt x="520" y="108"/>
                    </a:lnTo>
                    <a:lnTo>
                      <a:pt x="544" y="104"/>
                    </a:lnTo>
                    <a:lnTo>
                      <a:pt x="580" y="100"/>
                    </a:lnTo>
                    <a:lnTo>
                      <a:pt x="616" y="84"/>
                    </a:lnTo>
                    <a:lnTo>
                      <a:pt x="640" y="72"/>
                    </a:lnTo>
                    <a:lnTo>
                      <a:pt x="652" y="68"/>
                    </a:lnTo>
                    <a:lnTo>
                      <a:pt x="676" y="56"/>
                    </a:lnTo>
                    <a:lnTo>
                      <a:pt x="712" y="40"/>
                    </a:lnTo>
                    <a:lnTo>
                      <a:pt x="724" y="32"/>
                    </a:lnTo>
                    <a:lnTo>
                      <a:pt x="760" y="28"/>
                    </a:lnTo>
                    <a:lnTo>
                      <a:pt x="772" y="24"/>
                    </a:lnTo>
                    <a:lnTo>
                      <a:pt x="784" y="24"/>
                    </a:lnTo>
                    <a:lnTo>
                      <a:pt x="796" y="20"/>
                    </a:lnTo>
                    <a:lnTo>
                      <a:pt x="808" y="16"/>
                    </a:lnTo>
                    <a:lnTo>
                      <a:pt x="836"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51" name="Freeform 114"/>
              <p:cNvSpPr>
                <a:spLocks/>
              </p:cNvSpPr>
              <p:nvPr/>
            </p:nvSpPr>
            <p:spPr bwMode="auto">
              <a:xfrm>
                <a:off x="764" y="2500"/>
                <a:ext cx="766" cy="288"/>
              </a:xfrm>
              <a:custGeom>
                <a:avLst/>
                <a:gdLst>
                  <a:gd name="T0" fmla="*/ 0 w 766"/>
                  <a:gd name="T1" fmla="*/ 287 h 288"/>
                  <a:gd name="T2" fmla="*/ 54 w 766"/>
                  <a:gd name="T3" fmla="*/ 266 h 288"/>
                  <a:gd name="T4" fmla="*/ 96 w 766"/>
                  <a:gd name="T5" fmla="*/ 239 h 288"/>
                  <a:gd name="T6" fmla="*/ 93 w 766"/>
                  <a:gd name="T7" fmla="*/ 230 h 288"/>
                  <a:gd name="T8" fmla="*/ 93 w 766"/>
                  <a:gd name="T9" fmla="*/ 228 h 288"/>
                  <a:gd name="T10" fmla="*/ 117 w 766"/>
                  <a:gd name="T11" fmla="*/ 220 h 288"/>
                  <a:gd name="T12" fmla="*/ 120 w 766"/>
                  <a:gd name="T13" fmla="*/ 227 h 288"/>
                  <a:gd name="T14" fmla="*/ 153 w 766"/>
                  <a:gd name="T15" fmla="*/ 215 h 288"/>
                  <a:gd name="T16" fmla="*/ 193 w 766"/>
                  <a:gd name="T17" fmla="*/ 184 h 288"/>
                  <a:gd name="T18" fmla="*/ 289 w 766"/>
                  <a:gd name="T19" fmla="*/ 160 h 288"/>
                  <a:gd name="T20" fmla="*/ 301 w 766"/>
                  <a:gd name="T21" fmla="*/ 156 h 288"/>
                  <a:gd name="T22" fmla="*/ 317 w 766"/>
                  <a:gd name="T23" fmla="*/ 152 h 288"/>
                  <a:gd name="T24" fmla="*/ 330 w 766"/>
                  <a:gd name="T25" fmla="*/ 140 h 288"/>
                  <a:gd name="T26" fmla="*/ 393 w 766"/>
                  <a:gd name="T27" fmla="*/ 119 h 288"/>
                  <a:gd name="T28" fmla="*/ 426 w 766"/>
                  <a:gd name="T29" fmla="*/ 110 h 288"/>
                  <a:gd name="T30" fmla="*/ 468 w 766"/>
                  <a:gd name="T31" fmla="*/ 113 h 288"/>
                  <a:gd name="T32" fmla="*/ 477 w 766"/>
                  <a:gd name="T33" fmla="*/ 96 h 288"/>
                  <a:gd name="T34" fmla="*/ 513 w 766"/>
                  <a:gd name="T35" fmla="*/ 83 h 288"/>
                  <a:gd name="T36" fmla="*/ 552 w 766"/>
                  <a:gd name="T37" fmla="*/ 68 h 288"/>
                  <a:gd name="T38" fmla="*/ 573 w 766"/>
                  <a:gd name="T39" fmla="*/ 68 h 288"/>
                  <a:gd name="T40" fmla="*/ 609 w 766"/>
                  <a:gd name="T41" fmla="*/ 52 h 288"/>
                  <a:gd name="T42" fmla="*/ 645 w 766"/>
                  <a:gd name="T43" fmla="*/ 36 h 288"/>
                  <a:gd name="T44" fmla="*/ 669 w 766"/>
                  <a:gd name="T45" fmla="*/ 24 h 288"/>
                  <a:gd name="T46" fmla="*/ 681 w 766"/>
                  <a:gd name="T47" fmla="*/ 20 h 288"/>
                  <a:gd name="T48" fmla="*/ 705 w 766"/>
                  <a:gd name="T49" fmla="*/ 20 h 288"/>
                  <a:gd name="T50" fmla="*/ 729 w 766"/>
                  <a:gd name="T51" fmla="*/ 16 h 288"/>
                  <a:gd name="T52" fmla="*/ 765 w 766"/>
                  <a:gd name="T53" fmla="*/ 0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66" h="288">
                    <a:moveTo>
                      <a:pt x="0" y="287"/>
                    </a:moveTo>
                    <a:lnTo>
                      <a:pt x="54" y="266"/>
                    </a:lnTo>
                    <a:lnTo>
                      <a:pt x="96" y="239"/>
                    </a:lnTo>
                    <a:lnTo>
                      <a:pt x="93" y="230"/>
                    </a:lnTo>
                    <a:lnTo>
                      <a:pt x="93" y="228"/>
                    </a:lnTo>
                    <a:lnTo>
                      <a:pt x="117" y="220"/>
                    </a:lnTo>
                    <a:lnTo>
                      <a:pt x="120" y="227"/>
                    </a:lnTo>
                    <a:lnTo>
                      <a:pt x="153" y="215"/>
                    </a:lnTo>
                    <a:lnTo>
                      <a:pt x="193" y="184"/>
                    </a:lnTo>
                    <a:lnTo>
                      <a:pt x="289" y="160"/>
                    </a:lnTo>
                    <a:lnTo>
                      <a:pt x="301" y="156"/>
                    </a:lnTo>
                    <a:lnTo>
                      <a:pt x="317" y="152"/>
                    </a:lnTo>
                    <a:lnTo>
                      <a:pt x="330" y="140"/>
                    </a:lnTo>
                    <a:lnTo>
                      <a:pt x="393" y="119"/>
                    </a:lnTo>
                    <a:lnTo>
                      <a:pt x="426" y="110"/>
                    </a:lnTo>
                    <a:lnTo>
                      <a:pt x="468" y="113"/>
                    </a:lnTo>
                    <a:lnTo>
                      <a:pt x="477" y="96"/>
                    </a:lnTo>
                    <a:lnTo>
                      <a:pt x="513" y="83"/>
                    </a:lnTo>
                    <a:lnTo>
                      <a:pt x="552" y="68"/>
                    </a:lnTo>
                    <a:lnTo>
                      <a:pt x="573" y="68"/>
                    </a:lnTo>
                    <a:lnTo>
                      <a:pt x="609" y="52"/>
                    </a:lnTo>
                    <a:lnTo>
                      <a:pt x="645" y="36"/>
                    </a:lnTo>
                    <a:lnTo>
                      <a:pt x="669" y="24"/>
                    </a:lnTo>
                    <a:lnTo>
                      <a:pt x="681" y="20"/>
                    </a:lnTo>
                    <a:lnTo>
                      <a:pt x="705" y="20"/>
                    </a:lnTo>
                    <a:lnTo>
                      <a:pt x="729" y="16"/>
                    </a:lnTo>
                    <a:lnTo>
                      <a:pt x="765"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52" name="Freeform 115"/>
              <p:cNvSpPr>
                <a:spLocks/>
              </p:cNvSpPr>
              <p:nvPr/>
            </p:nvSpPr>
            <p:spPr bwMode="auto">
              <a:xfrm>
                <a:off x="566" y="2778"/>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grpSp>
            <p:nvGrpSpPr>
              <p:cNvPr id="53" name="Group 116"/>
              <p:cNvGrpSpPr>
                <a:grpSpLocks/>
              </p:cNvGrpSpPr>
              <p:nvPr/>
            </p:nvGrpSpPr>
            <p:grpSpPr bwMode="auto">
              <a:xfrm>
                <a:off x="546" y="2822"/>
                <a:ext cx="85" cy="436"/>
                <a:chOff x="546" y="2822"/>
                <a:chExt cx="85" cy="436"/>
              </a:xfrm>
            </p:grpSpPr>
            <p:sp>
              <p:nvSpPr>
                <p:cNvPr id="113" name="Freeform 117"/>
                <p:cNvSpPr>
                  <a:spLocks/>
                </p:cNvSpPr>
                <p:nvPr/>
              </p:nvSpPr>
              <p:spPr bwMode="auto">
                <a:xfrm>
                  <a:off x="558" y="2822"/>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14" name="Freeform 118"/>
                <p:cNvSpPr>
                  <a:spLocks/>
                </p:cNvSpPr>
                <p:nvPr/>
              </p:nvSpPr>
              <p:spPr bwMode="auto">
                <a:xfrm>
                  <a:off x="554" y="2862"/>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15" name="Freeform 119"/>
                <p:cNvSpPr>
                  <a:spLocks/>
                </p:cNvSpPr>
                <p:nvPr/>
              </p:nvSpPr>
              <p:spPr bwMode="auto">
                <a:xfrm>
                  <a:off x="552" y="2904"/>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16" name="Freeform 120"/>
                <p:cNvSpPr>
                  <a:spLocks/>
                </p:cNvSpPr>
                <p:nvPr/>
              </p:nvSpPr>
              <p:spPr bwMode="auto">
                <a:xfrm>
                  <a:off x="546" y="2948"/>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17" name="Freeform 121"/>
                <p:cNvSpPr>
                  <a:spLocks/>
                </p:cNvSpPr>
                <p:nvPr/>
              </p:nvSpPr>
              <p:spPr bwMode="auto">
                <a:xfrm>
                  <a:off x="551" y="2988"/>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18" name="Freeform 122"/>
                <p:cNvSpPr>
                  <a:spLocks/>
                </p:cNvSpPr>
                <p:nvPr/>
              </p:nvSpPr>
              <p:spPr bwMode="auto">
                <a:xfrm>
                  <a:off x="551" y="3032"/>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19" name="Freeform 123"/>
                <p:cNvSpPr>
                  <a:spLocks/>
                </p:cNvSpPr>
                <p:nvPr/>
              </p:nvSpPr>
              <p:spPr bwMode="auto">
                <a:xfrm>
                  <a:off x="551" y="3068"/>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20" name="Freeform 124"/>
                <p:cNvSpPr>
                  <a:spLocks/>
                </p:cNvSpPr>
                <p:nvPr/>
              </p:nvSpPr>
              <p:spPr bwMode="auto">
                <a:xfrm>
                  <a:off x="551" y="3114"/>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21" name="Freeform 125"/>
                <p:cNvSpPr>
                  <a:spLocks/>
                </p:cNvSpPr>
                <p:nvPr/>
              </p:nvSpPr>
              <p:spPr bwMode="auto">
                <a:xfrm>
                  <a:off x="551" y="3158"/>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22" name="Freeform 126"/>
                <p:cNvSpPr>
                  <a:spLocks/>
                </p:cNvSpPr>
                <p:nvPr/>
              </p:nvSpPr>
              <p:spPr bwMode="auto">
                <a:xfrm>
                  <a:off x="551" y="3198"/>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23" name="Freeform 127"/>
                <p:cNvSpPr>
                  <a:spLocks/>
                </p:cNvSpPr>
                <p:nvPr/>
              </p:nvSpPr>
              <p:spPr bwMode="auto">
                <a:xfrm>
                  <a:off x="551" y="3236"/>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grpSp>
          <p:sp>
            <p:nvSpPr>
              <p:cNvPr id="54" name="Freeform 128"/>
              <p:cNvSpPr>
                <a:spLocks/>
              </p:cNvSpPr>
              <p:nvPr/>
            </p:nvSpPr>
            <p:spPr bwMode="auto">
              <a:xfrm>
                <a:off x="713" y="2802"/>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55" name="Freeform 129"/>
              <p:cNvSpPr>
                <a:spLocks/>
              </p:cNvSpPr>
              <p:nvPr/>
            </p:nvSpPr>
            <p:spPr bwMode="auto">
              <a:xfrm>
                <a:off x="709" y="2841"/>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56" name="Freeform 130"/>
              <p:cNvSpPr>
                <a:spLocks/>
              </p:cNvSpPr>
              <p:nvPr/>
            </p:nvSpPr>
            <p:spPr bwMode="auto">
              <a:xfrm>
                <a:off x="707" y="2883"/>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57" name="Freeform 131"/>
              <p:cNvSpPr>
                <a:spLocks/>
              </p:cNvSpPr>
              <p:nvPr/>
            </p:nvSpPr>
            <p:spPr bwMode="auto">
              <a:xfrm>
                <a:off x="701" y="2926"/>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58" name="Freeform 132"/>
              <p:cNvSpPr>
                <a:spLocks/>
              </p:cNvSpPr>
              <p:nvPr/>
            </p:nvSpPr>
            <p:spPr bwMode="auto">
              <a:xfrm>
                <a:off x="701" y="2970"/>
                <a:ext cx="73" cy="21"/>
              </a:xfrm>
              <a:custGeom>
                <a:avLst/>
                <a:gdLst>
                  <a:gd name="T0" fmla="*/ 72 w 73"/>
                  <a:gd name="T1" fmla="*/ 0 h 21"/>
                  <a:gd name="T2" fmla="*/ 0 w 73"/>
                  <a:gd name="T3" fmla="*/ 20 h 21"/>
                  <a:gd name="T4" fmla="*/ 0 60000 65536"/>
                  <a:gd name="T5" fmla="*/ 0 60000 65536"/>
                </a:gdLst>
                <a:ahLst/>
                <a:cxnLst>
                  <a:cxn ang="T4">
                    <a:pos x="T0" y="T1"/>
                  </a:cxn>
                  <a:cxn ang="T5">
                    <a:pos x="T2" y="T3"/>
                  </a:cxn>
                </a:cxnLst>
                <a:rect l="0" t="0" r="r" b="b"/>
                <a:pathLst>
                  <a:path w="73" h="21">
                    <a:moveTo>
                      <a:pt x="72" y="0"/>
                    </a:moveTo>
                    <a:lnTo>
                      <a:pt x="0" y="2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59" name="Freeform 133"/>
              <p:cNvSpPr>
                <a:spLocks/>
              </p:cNvSpPr>
              <p:nvPr/>
            </p:nvSpPr>
            <p:spPr bwMode="auto">
              <a:xfrm>
                <a:off x="701" y="3009"/>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60" name="Freeform 134"/>
              <p:cNvSpPr>
                <a:spLocks/>
              </p:cNvSpPr>
              <p:nvPr/>
            </p:nvSpPr>
            <p:spPr bwMode="auto">
              <a:xfrm>
                <a:off x="701" y="3053"/>
                <a:ext cx="73" cy="21"/>
              </a:xfrm>
              <a:custGeom>
                <a:avLst/>
                <a:gdLst>
                  <a:gd name="T0" fmla="*/ 72 w 73"/>
                  <a:gd name="T1" fmla="*/ 0 h 21"/>
                  <a:gd name="T2" fmla="*/ 0 w 73"/>
                  <a:gd name="T3" fmla="*/ 20 h 21"/>
                  <a:gd name="T4" fmla="*/ 0 60000 65536"/>
                  <a:gd name="T5" fmla="*/ 0 60000 65536"/>
                </a:gdLst>
                <a:ahLst/>
                <a:cxnLst>
                  <a:cxn ang="T4">
                    <a:pos x="T0" y="T1"/>
                  </a:cxn>
                  <a:cxn ang="T5">
                    <a:pos x="T2" y="T3"/>
                  </a:cxn>
                </a:cxnLst>
                <a:rect l="0" t="0" r="r" b="b"/>
                <a:pathLst>
                  <a:path w="73" h="21">
                    <a:moveTo>
                      <a:pt x="72" y="0"/>
                    </a:moveTo>
                    <a:lnTo>
                      <a:pt x="0" y="2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61" name="Freeform 135"/>
              <p:cNvSpPr>
                <a:spLocks/>
              </p:cNvSpPr>
              <p:nvPr/>
            </p:nvSpPr>
            <p:spPr bwMode="auto">
              <a:xfrm>
                <a:off x="701" y="3094"/>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62" name="Freeform 136"/>
              <p:cNvSpPr>
                <a:spLocks/>
              </p:cNvSpPr>
              <p:nvPr/>
            </p:nvSpPr>
            <p:spPr bwMode="auto">
              <a:xfrm>
                <a:off x="701" y="3135"/>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63" name="Freeform 137"/>
              <p:cNvSpPr>
                <a:spLocks/>
              </p:cNvSpPr>
              <p:nvPr/>
            </p:nvSpPr>
            <p:spPr bwMode="auto">
              <a:xfrm>
                <a:off x="701" y="3177"/>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64" name="Freeform 138"/>
              <p:cNvSpPr>
                <a:spLocks/>
              </p:cNvSpPr>
              <p:nvPr/>
            </p:nvSpPr>
            <p:spPr bwMode="auto">
              <a:xfrm>
                <a:off x="701" y="3218"/>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65" name="Freeform 139"/>
              <p:cNvSpPr>
                <a:spLocks/>
              </p:cNvSpPr>
              <p:nvPr/>
            </p:nvSpPr>
            <p:spPr bwMode="auto">
              <a:xfrm>
                <a:off x="701" y="3260"/>
                <a:ext cx="73" cy="22"/>
              </a:xfrm>
              <a:custGeom>
                <a:avLst/>
                <a:gdLst>
                  <a:gd name="T0" fmla="*/ 72 w 73"/>
                  <a:gd name="T1" fmla="*/ 0 h 22"/>
                  <a:gd name="T2" fmla="*/ 0 w 73"/>
                  <a:gd name="T3" fmla="*/ 21 h 22"/>
                  <a:gd name="T4" fmla="*/ 0 60000 65536"/>
                  <a:gd name="T5" fmla="*/ 0 60000 65536"/>
                </a:gdLst>
                <a:ahLst/>
                <a:cxnLst>
                  <a:cxn ang="T4">
                    <a:pos x="T0" y="T1"/>
                  </a:cxn>
                  <a:cxn ang="T5">
                    <a:pos x="T2" y="T3"/>
                  </a:cxn>
                </a:cxnLst>
                <a:rect l="0" t="0" r="r" b="b"/>
                <a:pathLst>
                  <a:path w="73" h="22">
                    <a:moveTo>
                      <a:pt x="72" y="0"/>
                    </a:moveTo>
                    <a:lnTo>
                      <a:pt x="0" y="21"/>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66" name="Freeform 140"/>
              <p:cNvSpPr>
                <a:spLocks/>
              </p:cNvSpPr>
              <p:nvPr/>
            </p:nvSpPr>
            <p:spPr bwMode="auto">
              <a:xfrm>
                <a:off x="837" y="2726"/>
                <a:ext cx="141" cy="63"/>
              </a:xfrm>
              <a:custGeom>
                <a:avLst/>
                <a:gdLst>
                  <a:gd name="T0" fmla="*/ 0 w 141"/>
                  <a:gd name="T1" fmla="*/ 62 h 63"/>
                  <a:gd name="T2" fmla="*/ 6 w 141"/>
                  <a:gd name="T3" fmla="*/ 60 h 63"/>
                  <a:gd name="T4" fmla="*/ 12 w 141"/>
                  <a:gd name="T5" fmla="*/ 58 h 63"/>
                  <a:gd name="T6" fmla="*/ 18 w 141"/>
                  <a:gd name="T7" fmla="*/ 56 h 63"/>
                  <a:gd name="T8" fmla="*/ 24 w 141"/>
                  <a:gd name="T9" fmla="*/ 56 h 63"/>
                  <a:gd name="T10" fmla="*/ 30 w 141"/>
                  <a:gd name="T11" fmla="*/ 58 h 63"/>
                  <a:gd name="T12" fmla="*/ 36 w 141"/>
                  <a:gd name="T13" fmla="*/ 56 h 63"/>
                  <a:gd name="T14" fmla="*/ 42 w 141"/>
                  <a:gd name="T15" fmla="*/ 50 h 63"/>
                  <a:gd name="T16" fmla="*/ 44 w 141"/>
                  <a:gd name="T17" fmla="*/ 44 h 63"/>
                  <a:gd name="T18" fmla="*/ 46 w 141"/>
                  <a:gd name="T19" fmla="*/ 38 h 63"/>
                  <a:gd name="T20" fmla="*/ 48 w 141"/>
                  <a:gd name="T21" fmla="*/ 32 h 63"/>
                  <a:gd name="T22" fmla="*/ 52 w 141"/>
                  <a:gd name="T23" fmla="*/ 26 h 63"/>
                  <a:gd name="T24" fmla="*/ 54 w 141"/>
                  <a:gd name="T25" fmla="*/ 20 h 63"/>
                  <a:gd name="T26" fmla="*/ 60 w 141"/>
                  <a:gd name="T27" fmla="*/ 16 h 63"/>
                  <a:gd name="T28" fmla="*/ 66 w 141"/>
                  <a:gd name="T29" fmla="*/ 12 h 63"/>
                  <a:gd name="T30" fmla="*/ 72 w 141"/>
                  <a:gd name="T31" fmla="*/ 8 h 63"/>
                  <a:gd name="T32" fmla="*/ 74 w 141"/>
                  <a:gd name="T33" fmla="*/ 14 h 63"/>
                  <a:gd name="T34" fmla="*/ 74 w 141"/>
                  <a:gd name="T35" fmla="*/ 20 h 63"/>
                  <a:gd name="T36" fmla="*/ 80 w 141"/>
                  <a:gd name="T37" fmla="*/ 16 h 63"/>
                  <a:gd name="T38" fmla="*/ 84 w 141"/>
                  <a:gd name="T39" fmla="*/ 10 h 63"/>
                  <a:gd name="T40" fmla="*/ 90 w 141"/>
                  <a:gd name="T41" fmla="*/ 6 h 63"/>
                  <a:gd name="T42" fmla="*/ 96 w 141"/>
                  <a:gd name="T43" fmla="*/ 0 h 63"/>
                  <a:gd name="T44" fmla="*/ 100 w 141"/>
                  <a:gd name="T45" fmla="*/ 6 h 63"/>
                  <a:gd name="T46" fmla="*/ 106 w 141"/>
                  <a:gd name="T47" fmla="*/ 12 h 63"/>
                  <a:gd name="T48" fmla="*/ 110 w 141"/>
                  <a:gd name="T49" fmla="*/ 18 h 63"/>
                  <a:gd name="T50" fmla="*/ 116 w 141"/>
                  <a:gd name="T51" fmla="*/ 24 h 63"/>
                  <a:gd name="T52" fmla="*/ 120 w 141"/>
                  <a:gd name="T53" fmla="*/ 30 h 63"/>
                  <a:gd name="T54" fmla="*/ 128 w 141"/>
                  <a:gd name="T55" fmla="*/ 32 h 63"/>
                  <a:gd name="T56" fmla="*/ 134 w 141"/>
                  <a:gd name="T57" fmla="*/ 34 h 63"/>
                  <a:gd name="T58" fmla="*/ 140 w 141"/>
                  <a:gd name="T59" fmla="*/ 32 h 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1" h="63">
                    <a:moveTo>
                      <a:pt x="0" y="62"/>
                    </a:moveTo>
                    <a:lnTo>
                      <a:pt x="6" y="60"/>
                    </a:lnTo>
                    <a:lnTo>
                      <a:pt x="12" y="58"/>
                    </a:lnTo>
                    <a:lnTo>
                      <a:pt x="18" y="56"/>
                    </a:lnTo>
                    <a:lnTo>
                      <a:pt x="24" y="56"/>
                    </a:lnTo>
                    <a:lnTo>
                      <a:pt x="30" y="58"/>
                    </a:lnTo>
                    <a:lnTo>
                      <a:pt x="36" y="56"/>
                    </a:lnTo>
                    <a:lnTo>
                      <a:pt x="42" y="50"/>
                    </a:lnTo>
                    <a:lnTo>
                      <a:pt x="44" y="44"/>
                    </a:lnTo>
                    <a:lnTo>
                      <a:pt x="46" y="38"/>
                    </a:lnTo>
                    <a:lnTo>
                      <a:pt x="48" y="32"/>
                    </a:lnTo>
                    <a:lnTo>
                      <a:pt x="52" y="26"/>
                    </a:lnTo>
                    <a:lnTo>
                      <a:pt x="54" y="20"/>
                    </a:lnTo>
                    <a:lnTo>
                      <a:pt x="60" y="16"/>
                    </a:lnTo>
                    <a:lnTo>
                      <a:pt x="66" y="12"/>
                    </a:lnTo>
                    <a:lnTo>
                      <a:pt x="72" y="8"/>
                    </a:lnTo>
                    <a:lnTo>
                      <a:pt x="74" y="14"/>
                    </a:lnTo>
                    <a:lnTo>
                      <a:pt x="74" y="20"/>
                    </a:lnTo>
                    <a:lnTo>
                      <a:pt x="80" y="16"/>
                    </a:lnTo>
                    <a:lnTo>
                      <a:pt x="84" y="10"/>
                    </a:lnTo>
                    <a:lnTo>
                      <a:pt x="90" y="6"/>
                    </a:lnTo>
                    <a:lnTo>
                      <a:pt x="96" y="0"/>
                    </a:lnTo>
                    <a:lnTo>
                      <a:pt x="100" y="6"/>
                    </a:lnTo>
                    <a:lnTo>
                      <a:pt x="106" y="12"/>
                    </a:lnTo>
                    <a:lnTo>
                      <a:pt x="110" y="18"/>
                    </a:lnTo>
                    <a:lnTo>
                      <a:pt x="116" y="24"/>
                    </a:lnTo>
                    <a:lnTo>
                      <a:pt x="120" y="30"/>
                    </a:lnTo>
                    <a:lnTo>
                      <a:pt x="128" y="32"/>
                    </a:lnTo>
                    <a:lnTo>
                      <a:pt x="134" y="34"/>
                    </a:lnTo>
                    <a:lnTo>
                      <a:pt x="140" y="32"/>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67" name="Freeform 141"/>
              <p:cNvSpPr>
                <a:spLocks/>
              </p:cNvSpPr>
              <p:nvPr/>
            </p:nvSpPr>
            <p:spPr bwMode="auto">
              <a:xfrm>
                <a:off x="1049" y="2722"/>
                <a:ext cx="71" cy="57"/>
              </a:xfrm>
              <a:custGeom>
                <a:avLst/>
                <a:gdLst>
                  <a:gd name="T0" fmla="*/ 0 w 71"/>
                  <a:gd name="T1" fmla="*/ 56 h 57"/>
                  <a:gd name="T2" fmla="*/ 2 w 71"/>
                  <a:gd name="T3" fmla="*/ 50 h 57"/>
                  <a:gd name="T4" fmla="*/ 4 w 71"/>
                  <a:gd name="T5" fmla="*/ 44 h 57"/>
                  <a:gd name="T6" fmla="*/ 6 w 71"/>
                  <a:gd name="T7" fmla="*/ 38 h 57"/>
                  <a:gd name="T8" fmla="*/ 8 w 71"/>
                  <a:gd name="T9" fmla="*/ 32 h 57"/>
                  <a:gd name="T10" fmla="*/ 10 w 71"/>
                  <a:gd name="T11" fmla="*/ 26 h 57"/>
                  <a:gd name="T12" fmla="*/ 12 w 71"/>
                  <a:gd name="T13" fmla="*/ 20 h 57"/>
                  <a:gd name="T14" fmla="*/ 18 w 71"/>
                  <a:gd name="T15" fmla="*/ 22 h 57"/>
                  <a:gd name="T16" fmla="*/ 18 w 71"/>
                  <a:gd name="T17" fmla="*/ 28 h 57"/>
                  <a:gd name="T18" fmla="*/ 24 w 71"/>
                  <a:gd name="T19" fmla="*/ 24 h 57"/>
                  <a:gd name="T20" fmla="*/ 24 w 71"/>
                  <a:gd name="T21" fmla="*/ 18 h 57"/>
                  <a:gd name="T22" fmla="*/ 24 w 71"/>
                  <a:gd name="T23" fmla="*/ 12 h 57"/>
                  <a:gd name="T24" fmla="*/ 26 w 71"/>
                  <a:gd name="T25" fmla="*/ 6 h 57"/>
                  <a:gd name="T26" fmla="*/ 28 w 71"/>
                  <a:gd name="T27" fmla="*/ 0 h 57"/>
                  <a:gd name="T28" fmla="*/ 34 w 71"/>
                  <a:gd name="T29" fmla="*/ 2 h 57"/>
                  <a:gd name="T30" fmla="*/ 38 w 71"/>
                  <a:gd name="T31" fmla="*/ 8 h 57"/>
                  <a:gd name="T32" fmla="*/ 44 w 71"/>
                  <a:gd name="T33" fmla="*/ 12 h 57"/>
                  <a:gd name="T34" fmla="*/ 50 w 71"/>
                  <a:gd name="T35" fmla="*/ 16 h 57"/>
                  <a:gd name="T36" fmla="*/ 52 w 71"/>
                  <a:gd name="T37" fmla="*/ 22 h 57"/>
                  <a:gd name="T38" fmla="*/ 58 w 71"/>
                  <a:gd name="T39" fmla="*/ 26 h 57"/>
                  <a:gd name="T40" fmla="*/ 60 w 71"/>
                  <a:gd name="T41" fmla="*/ 32 h 57"/>
                  <a:gd name="T42" fmla="*/ 66 w 71"/>
                  <a:gd name="T43" fmla="*/ 36 h 57"/>
                  <a:gd name="T44" fmla="*/ 70 w 71"/>
                  <a:gd name="T45" fmla="*/ 42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1" h="57">
                    <a:moveTo>
                      <a:pt x="0" y="56"/>
                    </a:moveTo>
                    <a:lnTo>
                      <a:pt x="2" y="50"/>
                    </a:lnTo>
                    <a:lnTo>
                      <a:pt x="4" y="44"/>
                    </a:lnTo>
                    <a:lnTo>
                      <a:pt x="6" y="38"/>
                    </a:lnTo>
                    <a:lnTo>
                      <a:pt x="8" y="32"/>
                    </a:lnTo>
                    <a:lnTo>
                      <a:pt x="10" y="26"/>
                    </a:lnTo>
                    <a:lnTo>
                      <a:pt x="12" y="20"/>
                    </a:lnTo>
                    <a:lnTo>
                      <a:pt x="18" y="22"/>
                    </a:lnTo>
                    <a:lnTo>
                      <a:pt x="18" y="28"/>
                    </a:lnTo>
                    <a:lnTo>
                      <a:pt x="24" y="24"/>
                    </a:lnTo>
                    <a:lnTo>
                      <a:pt x="24" y="18"/>
                    </a:lnTo>
                    <a:lnTo>
                      <a:pt x="24" y="12"/>
                    </a:lnTo>
                    <a:lnTo>
                      <a:pt x="26" y="6"/>
                    </a:lnTo>
                    <a:lnTo>
                      <a:pt x="28" y="0"/>
                    </a:lnTo>
                    <a:lnTo>
                      <a:pt x="34" y="2"/>
                    </a:lnTo>
                    <a:lnTo>
                      <a:pt x="38" y="8"/>
                    </a:lnTo>
                    <a:lnTo>
                      <a:pt x="44" y="12"/>
                    </a:lnTo>
                    <a:lnTo>
                      <a:pt x="50" y="16"/>
                    </a:lnTo>
                    <a:lnTo>
                      <a:pt x="52" y="22"/>
                    </a:lnTo>
                    <a:lnTo>
                      <a:pt x="58" y="26"/>
                    </a:lnTo>
                    <a:lnTo>
                      <a:pt x="60" y="32"/>
                    </a:lnTo>
                    <a:lnTo>
                      <a:pt x="66" y="36"/>
                    </a:lnTo>
                    <a:lnTo>
                      <a:pt x="70" y="42"/>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68" name="Freeform 142"/>
              <p:cNvSpPr>
                <a:spLocks/>
              </p:cNvSpPr>
              <p:nvPr/>
            </p:nvSpPr>
            <p:spPr bwMode="auto">
              <a:xfrm>
                <a:off x="639" y="2670"/>
                <a:ext cx="27" cy="55"/>
              </a:xfrm>
              <a:custGeom>
                <a:avLst/>
                <a:gdLst>
                  <a:gd name="T0" fmla="*/ 0 w 27"/>
                  <a:gd name="T1" fmla="*/ 54 h 55"/>
                  <a:gd name="T2" fmla="*/ 6 w 27"/>
                  <a:gd name="T3" fmla="*/ 50 h 55"/>
                  <a:gd name="T4" fmla="*/ 8 w 27"/>
                  <a:gd name="T5" fmla="*/ 44 h 55"/>
                  <a:gd name="T6" fmla="*/ 10 w 27"/>
                  <a:gd name="T7" fmla="*/ 38 h 55"/>
                  <a:gd name="T8" fmla="*/ 12 w 27"/>
                  <a:gd name="T9" fmla="*/ 32 h 55"/>
                  <a:gd name="T10" fmla="*/ 12 w 27"/>
                  <a:gd name="T11" fmla="*/ 26 h 55"/>
                  <a:gd name="T12" fmla="*/ 12 w 27"/>
                  <a:gd name="T13" fmla="*/ 20 h 55"/>
                  <a:gd name="T14" fmla="*/ 16 w 27"/>
                  <a:gd name="T15" fmla="*/ 14 h 55"/>
                  <a:gd name="T16" fmla="*/ 22 w 27"/>
                  <a:gd name="T17" fmla="*/ 10 h 55"/>
                  <a:gd name="T18" fmla="*/ 26 w 27"/>
                  <a:gd name="T19" fmla="*/ 4 h 55"/>
                  <a:gd name="T20" fmla="*/ 26 w 27"/>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55">
                    <a:moveTo>
                      <a:pt x="0" y="54"/>
                    </a:moveTo>
                    <a:lnTo>
                      <a:pt x="6" y="50"/>
                    </a:lnTo>
                    <a:lnTo>
                      <a:pt x="8" y="44"/>
                    </a:lnTo>
                    <a:lnTo>
                      <a:pt x="10" y="38"/>
                    </a:lnTo>
                    <a:lnTo>
                      <a:pt x="12" y="32"/>
                    </a:lnTo>
                    <a:lnTo>
                      <a:pt x="12" y="26"/>
                    </a:lnTo>
                    <a:lnTo>
                      <a:pt x="12" y="20"/>
                    </a:lnTo>
                    <a:lnTo>
                      <a:pt x="16" y="14"/>
                    </a:lnTo>
                    <a:lnTo>
                      <a:pt x="22" y="10"/>
                    </a:lnTo>
                    <a:lnTo>
                      <a:pt x="26" y="4"/>
                    </a:lnTo>
                    <a:lnTo>
                      <a:pt x="26"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69" name="Freeform 143"/>
              <p:cNvSpPr>
                <a:spLocks/>
              </p:cNvSpPr>
              <p:nvPr/>
            </p:nvSpPr>
            <p:spPr bwMode="auto">
              <a:xfrm>
                <a:off x="649" y="2668"/>
                <a:ext cx="17" cy="65"/>
              </a:xfrm>
              <a:custGeom>
                <a:avLst/>
                <a:gdLst>
                  <a:gd name="T0" fmla="*/ 0 w 17"/>
                  <a:gd name="T1" fmla="*/ 64 h 65"/>
                  <a:gd name="T2" fmla="*/ 0 w 17"/>
                  <a:gd name="T3" fmla="*/ 58 h 65"/>
                  <a:gd name="T4" fmla="*/ 0 w 17"/>
                  <a:gd name="T5" fmla="*/ 52 h 65"/>
                  <a:gd name="T6" fmla="*/ 0 w 17"/>
                  <a:gd name="T7" fmla="*/ 46 h 65"/>
                  <a:gd name="T8" fmla="*/ 2 w 17"/>
                  <a:gd name="T9" fmla="*/ 40 h 65"/>
                  <a:gd name="T10" fmla="*/ 2 w 17"/>
                  <a:gd name="T11" fmla="*/ 34 h 65"/>
                  <a:gd name="T12" fmla="*/ 4 w 17"/>
                  <a:gd name="T13" fmla="*/ 28 h 65"/>
                  <a:gd name="T14" fmla="*/ 4 w 17"/>
                  <a:gd name="T15" fmla="*/ 22 h 65"/>
                  <a:gd name="T16" fmla="*/ 4 w 17"/>
                  <a:gd name="T17" fmla="*/ 16 h 65"/>
                  <a:gd name="T18" fmla="*/ 10 w 17"/>
                  <a:gd name="T19" fmla="*/ 12 h 65"/>
                  <a:gd name="T20" fmla="*/ 12 w 17"/>
                  <a:gd name="T21" fmla="*/ 6 h 65"/>
                  <a:gd name="T22" fmla="*/ 14 w 17"/>
                  <a:gd name="T23" fmla="*/ 0 h 65"/>
                  <a:gd name="T24" fmla="*/ 16 w 17"/>
                  <a:gd name="T25" fmla="*/ 6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65">
                    <a:moveTo>
                      <a:pt x="0" y="64"/>
                    </a:moveTo>
                    <a:lnTo>
                      <a:pt x="0" y="58"/>
                    </a:lnTo>
                    <a:lnTo>
                      <a:pt x="0" y="52"/>
                    </a:lnTo>
                    <a:lnTo>
                      <a:pt x="0" y="46"/>
                    </a:lnTo>
                    <a:lnTo>
                      <a:pt x="2" y="40"/>
                    </a:lnTo>
                    <a:lnTo>
                      <a:pt x="2" y="34"/>
                    </a:lnTo>
                    <a:lnTo>
                      <a:pt x="4" y="28"/>
                    </a:lnTo>
                    <a:lnTo>
                      <a:pt x="4" y="22"/>
                    </a:lnTo>
                    <a:lnTo>
                      <a:pt x="4" y="16"/>
                    </a:lnTo>
                    <a:lnTo>
                      <a:pt x="10" y="12"/>
                    </a:lnTo>
                    <a:lnTo>
                      <a:pt x="12" y="6"/>
                    </a:lnTo>
                    <a:lnTo>
                      <a:pt x="14" y="0"/>
                    </a:lnTo>
                    <a:lnTo>
                      <a:pt x="16" y="6"/>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70" name="Freeform 144"/>
              <p:cNvSpPr>
                <a:spLocks/>
              </p:cNvSpPr>
              <p:nvPr/>
            </p:nvSpPr>
            <p:spPr bwMode="auto">
              <a:xfrm>
                <a:off x="563" y="2720"/>
                <a:ext cx="17" cy="17"/>
              </a:xfrm>
              <a:custGeom>
                <a:avLst/>
                <a:gdLst>
                  <a:gd name="T0" fmla="*/ 16 w 17"/>
                  <a:gd name="T1" fmla="*/ 16 h 17"/>
                  <a:gd name="T2" fmla="*/ 0 w 17"/>
                  <a:gd name="T3" fmla="*/ 8 h 17"/>
                  <a:gd name="T4" fmla="*/ 0 w 17"/>
                  <a:gd name="T5" fmla="*/ 0 h 17"/>
                  <a:gd name="T6" fmla="*/ 0 60000 65536"/>
                  <a:gd name="T7" fmla="*/ 0 60000 65536"/>
                  <a:gd name="T8" fmla="*/ 0 60000 65536"/>
                </a:gdLst>
                <a:ahLst/>
                <a:cxnLst>
                  <a:cxn ang="T6">
                    <a:pos x="T0" y="T1"/>
                  </a:cxn>
                  <a:cxn ang="T7">
                    <a:pos x="T2" y="T3"/>
                  </a:cxn>
                  <a:cxn ang="T8">
                    <a:pos x="T4" y="T5"/>
                  </a:cxn>
                </a:cxnLst>
                <a:rect l="0" t="0" r="r" b="b"/>
                <a:pathLst>
                  <a:path w="17" h="17">
                    <a:moveTo>
                      <a:pt x="16" y="16"/>
                    </a:moveTo>
                    <a:lnTo>
                      <a:pt x="0" y="8"/>
                    </a:lnTo>
                    <a:lnTo>
                      <a:pt x="0"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71" name="Freeform 145"/>
              <p:cNvSpPr>
                <a:spLocks/>
              </p:cNvSpPr>
              <p:nvPr/>
            </p:nvSpPr>
            <p:spPr bwMode="auto">
              <a:xfrm>
                <a:off x="879" y="2746"/>
                <a:ext cx="21" cy="43"/>
              </a:xfrm>
              <a:custGeom>
                <a:avLst/>
                <a:gdLst>
                  <a:gd name="T0" fmla="*/ 0 w 21"/>
                  <a:gd name="T1" fmla="*/ 42 h 43"/>
                  <a:gd name="T2" fmla="*/ 4 w 21"/>
                  <a:gd name="T3" fmla="*/ 36 h 43"/>
                  <a:gd name="T4" fmla="*/ 4 w 21"/>
                  <a:gd name="T5" fmla="*/ 30 h 43"/>
                  <a:gd name="T6" fmla="*/ 8 w 21"/>
                  <a:gd name="T7" fmla="*/ 24 h 43"/>
                  <a:gd name="T8" fmla="*/ 10 w 21"/>
                  <a:gd name="T9" fmla="*/ 18 h 43"/>
                  <a:gd name="T10" fmla="*/ 12 w 21"/>
                  <a:gd name="T11" fmla="*/ 12 h 43"/>
                  <a:gd name="T12" fmla="*/ 16 w 21"/>
                  <a:gd name="T13" fmla="*/ 6 h 43"/>
                  <a:gd name="T14" fmla="*/ 16 w 21"/>
                  <a:gd name="T15" fmla="*/ 0 h 43"/>
                  <a:gd name="T16" fmla="*/ 20 w 21"/>
                  <a:gd name="T17" fmla="*/ 6 h 43"/>
                  <a:gd name="T18" fmla="*/ 20 w 21"/>
                  <a:gd name="T19" fmla="*/ 12 h 43"/>
                  <a:gd name="T20" fmla="*/ 20 w 21"/>
                  <a:gd name="T21" fmla="*/ 18 h 43"/>
                  <a:gd name="T22" fmla="*/ 20 w 21"/>
                  <a:gd name="T23" fmla="*/ 24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3">
                    <a:moveTo>
                      <a:pt x="0" y="42"/>
                    </a:moveTo>
                    <a:lnTo>
                      <a:pt x="4" y="36"/>
                    </a:lnTo>
                    <a:lnTo>
                      <a:pt x="4" y="30"/>
                    </a:lnTo>
                    <a:lnTo>
                      <a:pt x="8" y="24"/>
                    </a:lnTo>
                    <a:lnTo>
                      <a:pt x="10" y="18"/>
                    </a:lnTo>
                    <a:lnTo>
                      <a:pt x="12" y="12"/>
                    </a:lnTo>
                    <a:lnTo>
                      <a:pt x="16" y="6"/>
                    </a:lnTo>
                    <a:lnTo>
                      <a:pt x="16" y="0"/>
                    </a:lnTo>
                    <a:lnTo>
                      <a:pt x="20" y="6"/>
                    </a:lnTo>
                    <a:lnTo>
                      <a:pt x="20" y="12"/>
                    </a:lnTo>
                    <a:lnTo>
                      <a:pt x="20" y="18"/>
                    </a:lnTo>
                    <a:lnTo>
                      <a:pt x="20" y="24"/>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72" name="Freeform 146"/>
              <p:cNvSpPr>
                <a:spLocks/>
              </p:cNvSpPr>
              <p:nvPr/>
            </p:nvSpPr>
            <p:spPr bwMode="auto">
              <a:xfrm>
                <a:off x="917" y="2716"/>
                <a:ext cx="17" cy="37"/>
              </a:xfrm>
              <a:custGeom>
                <a:avLst/>
                <a:gdLst>
                  <a:gd name="T0" fmla="*/ 0 w 17"/>
                  <a:gd name="T1" fmla="*/ 36 h 37"/>
                  <a:gd name="T2" fmla="*/ 2 w 17"/>
                  <a:gd name="T3" fmla="*/ 30 h 37"/>
                  <a:gd name="T4" fmla="*/ 6 w 17"/>
                  <a:gd name="T5" fmla="*/ 24 h 37"/>
                  <a:gd name="T6" fmla="*/ 9 w 17"/>
                  <a:gd name="T7" fmla="*/ 18 h 37"/>
                  <a:gd name="T8" fmla="*/ 11 w 17"/>
                  <a:gd name="T9" fmla="*/ 12 h 37"/>
                  <a:gd name="T10" fmla="*/ 13 w 17"/>
                  <a:gd name="T11" fmla="*/ 6 h 37"/>
                  <a:gd name="T12" fmla="*/ 16 w 17"/>
                  <a:gd name="T13" fmla="*/ 0 h 37"/>
                  <a:gd name="T14" fmla="*/ 16 w 17"/>
                  <a:gd name="T15" fmla="*/ 6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37">
                    <a:moveTo>
                      <a:pt x="0" y="36"/>
                    </a:moveTo>
                    <a:lnTo>
                      <a:pt x="2" y="30"/>
                    </a:lnTo>
                    <a:lnTo>
                      <a:pt x="6" y="24"/>
                    </a:lnTo>
                    <a:lnTo>
                      <a:pt x="9" y="18"/>
                    </a:lnTo>
                    <a:lnTo>
                      <a:pt x="11" y="12"/>
                    </a:lnTo>
                    <a:lnTo>
                      <a:pt x="13" y="6"/>
                    </a:lnTo>
                    <a:lnTo>
                      <a:pt x="16" y="0"/>
                    </a:lnTo>
                    <a:lnTo>
                      <a:pt x="16" y="6"/>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73" name="Freeform 147"/>
              <p:cNvSpPr>
                <a:spLocks/>
              </p:cNvSpPr>
              <p:nvPr/>
            </p:nvSpPr>
            <p:spPr bwMode="auto">
              <a:xfrm>
                <a:off x="915" y="2710"/>
                <a:ext cx="21" cy="57"/>
              </a:xfrm>
              <a:custGeom>
                <a:avLst/>
                <a:gdLst>
                  <a:gd name="T0" fmla="*/ 20 w 21"/>
                  <a:gd name="T1" fmla="*/ 0 h 57"/>
                  <a:gd name="T2" fmla="*/ 14 w 21"/>
                  <a:gd name="T3" fmla="*/ 4 h 57"/>
                  <a:gd name="T4" fmla="*/ 10 w 21"/>
                  <a:gd name="T5" fmla="*/ 10 h 57"/>
                  <a:gd name="T6" fmla="*/ 6 w 21"/>
                  <a:gd name="T7" fmla="*/ 16 h 57"/>
                  <a:gd name="T8" fmla="*/ 4 w 21"/>
                  <a:gd name="T9" fmla="*/ 22 h 57"/>
                  <a:gd name="T10" fmla="*/ 2 w 21"/>
                  <a:gd name="T11" fmla="*/ 28 h 57"/>
                  <a:gd name="T12" fmla="*/ 0 w 21"/>
                  <a:gd name="T13" fmla="*/ 34 h 57"/>
                  <a:gd name="T14" fmla="*/ 0 w 21"/>
                  <a:gd name="T15" fmla="*/ 40 h 57"/>
                  <a:gd name="T16" fmla="*/ 2 w 21"/>
                  <a:gd name="T17" fmla="*/ 46 h 57"/>
                  <a:gd name="T18" fmla="*/ 8 w 21"/>
                  <a:gd name="T19" fmla="*/ 44 h 57"/>
                  <a:gd name="T20" fmla="*/ 8 w 21"/>
                  <a:gd name="T21" fmla="*/ 50 h 57"/>
                  <a:gd name="T22" fmla="*/ 8 w 21"/>
                  <a:gd name="T23" fmla="*/ 56 h 57"/>
                  <a:gd name="T24" fmla="*/ 8 w 21"/>
                  <a:gd name="T25" fmla="*/ 5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57">
                    <a:moveTo>
                      <a:pt x="20" y="0"/>
                    </a:moveTo>
                    <a:lnTo>
                      <a:pt x="14" y="4"/>
                    </a:lnTo>
                    <a:lnTo>
                      <a:pt x="10" y="10"/>
                    </a:lnTo>
                    <a:lnTo>
                      <a:pt x="6" y="16"/>
                    </a:lnTo>
                    <a:lnTo>
                      <a:pt x="4" y="22"/>
                    </a:lnTo>
                    <a:lnTo>
                      <a:pt x="2" y="28"/>
                    </a:lnTo>
                    <a:lnTo>
                      <a:pt x="0" y="34"/>
                    </a:lnTo>
                    <a:lnTo>
                      <a:pt x="0" y="40"/>
                    </a:lnTo>
                    <a:lnTo>
                      <a:pt x="2" y="46"/>
                    </a:lnTo>
                    <a:lnTo>
                      <a:pt x="8" y="44"/>
                    </a:lnTo>
                    <a:lnTo>
                      <a:pt x="8" y="50"/>
                    </a:lnTo>
                    <a:lnTo>
                      <a:pt x="8" y="56"/>
                    </a:lnTo>
                    <a:lnTo>
                      <a:pt x="8" y="5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74" name="Freeform 148"/>
              <p:cNvSpPr>
                <a:spLocks/>
              </p:cNvSpPr>
              <p:nvPr/>
            </p:nvSpPr>
            <p:spPr bwMode="auto">
              <a:xfrm>
                <a:off x="1017" y="2788"/>
                <a:ext cx="17" cy="1"/>
              </a:xfrm>
              <a:custGeom>
                <a:avLst/>
                <a:gdLst>
                  <a:gd name="T0" fmla="*/ 16 w 17"/>
                  <a:gd name="T1" fmla="*/ 0 h 1"/>
                  <a:gd name="T2" fmla="*/ 0 w 17"/>
                  <a:gd name="T3" fmla="*/ 0 h 1"/>
                  <a:gd name="T4" fmla="*/ 0 60000 65536"/>
                  <a:gd name="T5" fmla="*/ 0 60000 65536"/>
                </a:gdLst>
                <a:ahLst/>
                <a:cxnLst>
                  <a:cxn ang="T4">
                    <a:pos x="T0" y="T1"/>
                  </a:cxn>
                  <a:cxn ang="T5">
                    <a:pos x="T2" y="T3"/>
                  </a:cxn>
                </a:cxnLst>
                <a:rect l="0" t="0" r="r" b="b"/>
                <a:pathLst>
                  <a:path w="17" h="1">
                    <a:moveTo>
                      <a:pt x="16" y="0"/>
                    </a:moveTo>
                    <a:lnTo>
                      <a:pt x="0"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75" name="Freeform 149"/>
              <p:cNvSpPr>
                <a:spLocks/>
              </p:cNvSpPr>
              <p:nvPr/>
            </p:nvSpPr>
            <p:spPr bwMode="auto">
              <a:xfrm>
                <a:off x="1019" y="2748"/>
                <a:ext cx="41" cy="41"/>
              </a:xfrm>
              <a:custGeom>
                <a:avLst/>
                <a:gdLst>
                  <a:gd name="T0" fmla="*/ 0 w 41"/>
                  <a:gd name="T1" fmla="*/ 40 h 41"/>
                  <a:gd name="T2" fmla="*/ 6 w 41"/>
                  <a:gd name="T3" fmla="*/ 34 h 41"/>
                  <a:gd name="T4" fmla="*/ 12 w 41"/>
                  <a:gd name="T5" fmla="*/ 32 h 41"/>
                  <a:gd name="T6" fmla="*/ 18 w 41"/>
                  <a:gd name="T7" fmla="*/ 28 h 41"/>
                  <a:gd name="T8" fmla="*/ 20 w 41"/>
                  <a:gd name="T9" fmla="*/ 22 h 41"/>
                  <a:gd name="T10" fmla="*/ 26 w 41"/>
                  <a:gd name="T11" fmla="*/ 18 h 41"/>
                  <a:gd name="T12" fmla="*/ 30 w 41"/>
                  <a:gd name="T13" fmla="*/ 12 h 41"/>
                  <a:gd name="T14" fmla="*/ 36 w 41"/>
                  <a:gd name="T15" fmla="*/ 6 h 41"/>
                  <a:gd name="T16" fmla="*/ 40 w 41"/>
                  <a:gd name="T17" fmla="*/ 0 h 41"/>
                  <a:gd name="T18" fmla="*/ 38 w 41"/>
                  <a:gd name="T19" fmla="*/ 6 h 41"/>
                  <a:gd name="T20" fmla="*/ 38 w 41"/>
                  <a:gd name="T21" fmla="*/ 12 h 41"/>
                  <a:gd name="T22" fmla="*/ 34 w 41"/>
                  <a:gd name="T23" fmla="*/ 18 h 41"/>
                  <a:gd name="T24" fmla="*/ 30 w 41"/>
                  <a:gd name="T25" fmla="*/ 24 h 41"/>
                  <a:gd name="T26" fmla="*/ 26 w 41"/>
                  <a:gd name="T27" fmla="*/ 30 h 41"/>
                  <a:gd name="T28" fmla="*/ 20 w 41"/>
                  <a:gd name="T29" fmla="*/ 34 h 41"/>
                  <a:gd name="T30" fmla="*/ 24 w 41"/>
                  <a:gd name="T31" fmla="*/ 28 h 41"/>
                  <a:gd name="T32" fmla="*/ 30 w 41"/>
                  <a:gd name="T33" fmla="*/ 24 h 41"/>
                  <a:gd name="T34" fmla="*/ 32 w 41"/>
                  <a:gd name="T35" fmla="*/ 18 h 41"/>
                  <a:gd name="T36" fmla="*/ 34 w 41"/>
                  <a:gd name="T37" fmla="*/ 12 h 41"/>
                  <a:gd name="T38" fmla="*/ 38 w 41"/>
                  <a:gd name="T39" fmla="*/ 6 h 41"/>
                  <a:gd name="T40" fmla="*/ 38 w 41"/>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41">
                    <a:moveTo>
                      <a:pt x="0" y="40"/>
                    </a:moveTo>
                    <a:lnTo>
                      <a:pt x="6" y="34"/>
                    </a:lnTo>
                    <a:lnTo>
                      <a:pt x="12" y="32"/>
                    </a:lnTo>
                    <a:lnTo>
                      <a:pt x="18" y="28"/>
                    </a:lnTo>
                    <a:lnTo>
                      <a:pt x="20" y="22"/>
                    </a:lnTo>
                    <a:lnTo>
                      <a:pt x="26" y="18"/>
                    </a:lnTo>
                    <a:lnTo>
                      <a:pt x="30" y="12"/>
                    </a:lnTo>
                    <a:lnTo>
                      <a:pt x="36" y="6"/>
                    </a:lnTo>
                    <a:lnTo>
                      <a:pt x="40" y="0"/>
                    </a:lnTo>
                    <a:lnTo>
                      <a:pt x="38" y="6"/>
                    </a:lnTo>
                    <a:lnTo>
                      <a:pt x="38" y="12"/>
                    </a:lnTo>
                    <a:lnTo>
                      <a:pt x="34" y="18"/>
                    </a:lnTo>
                    <a:lnTo>
                      <a:pt x="30" y="24"/>
                    </a:lnTo>
                    <a:lnTo>
                      <a:pt x="26" y="30"/>
                    </a:lnTo>
                    <a:lnTo>
                      <a:pt x="20" y="34"/>
                    </a:lnTo>
                    <a:lnTo>
                      <a:pt x="24" y="28"/>
                    </a:lnTo>
                    <a:lnTo>
                      <a:pt x="30" y="24"/>
                    </a:lnTo>
                    <a:lnTo>
                      <a:pt x="32" y="18"/>
                    </a:lnTo>
                    <a:lnTo>
                      <a:pt x="34" y="12"/>
                    </a:lnTo>
                    <a:lnTo>
                      <a:pt x="38" y="6"/>
                    </a:lnTo>
                    <a:lnTo>
                      <a:pt x="38"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76" name="Freeform 150"/>
              <p:cNvSpPr>
                <a:spLocks/>
              </p:cNvSpPr>
              <p:nvPr/>
            </p:nvSpPr>
            <p:spPr bwMode="auto">
              <a:xfrm>
                <a:off x="1073" y="2728"/>
                <a:ext cx="17" cy="29"/>
              </a:xfrm>
              <a:custGeom>
                <a:avLst/>
                <a:gdLst>
                  <a:gd name="T0" fmla="*/ 16 w 17"/>
                  <a:gd name="T1" fmla="*/ 28 h 29"/>
                  <a:gd name="T2" fmla="*/ 9 w 17"/>
                  <a:gd name="T3" fmla="*/ 22 h 29"/>
                  <a:gd name="T4" fmla="*/ 0 w 17"/>
                  <a:gd name="T5" fmla="*/ 18 h 29"/>
                  <a:gd name="T6" fmla="*/ 0 w 17"/>
                  <a:gd name="T7" fmla="*/ 12 h 29"/>
                  <a:gd name="T8" fmla="*/ 6 w 17"/>
                  <a:gd name="T9" fmla="*/ 6 h 29"/>
                  <a:gd name="T10" fmla="*/ 12 w 17"/>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9">
                    <a:moveTo>
                      <a:pt x="16" y="28"/>
                    </a:moveTo>
                    <a:lnTo>
                      <a:pt x="9" y="22"/>
                    </a:lnTo>
                    <a:lnTo>
                      <a:pt x="0" y="18"/>
                    </a:lnTo>
                    <a:lnTo>
                      <a:pt x="0" y="12"/>
                    </a:lnTo>
                    <a:lnTo>
                      <a:pt x="6" y="6"/>
                    </a:lnTo>
                    <a:lnTo>
                      <a:pt x="12"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77" name="Freeform 151"/>
              <p:cNvSpPr>
                <a:spLocks/>
              </p:cNvSpPr>
              <p:nvPr/>
            </p:nvSpPr>
            <p:spPr bwMode="auto">
              <a:xfrm>
                <a:off x="959" y="2536"/>
                <a:ext cx="113" cy="53"/>
              </a:xfrm>
              <a:custGeom>
                <a:avLst/>
                <a:gdLst>
                  <a:gd name="T0" fmla="*/ 0 w 113"/>
                  <a:gd name="T1" fmla="*/ 52 h 53"/>
                  <a:gd name="T2" fmla="*/ 6 w 113"/>
                  <a:gd name="T3" fmla="*/ 50 h 53"/>
                  <a:gd name="T4" fmla="*/ 12 w 113"/>
                  <a:gd name="T5" fmla="*/ 48 h 53"/>
                  <a:gd name="T6" fmla="*/ 16 w 113"/>
                  <a:gd name="T7" fmla="*/ 42 h 53"/>
                  <a:gd name="T8" fmla="*/ 20 w 113"/>
                  <a:gd name="T9" fmla="*/ 36 h 53"/>
                  <a:gd name="T10" fmla="*/ 26 w 113"/>
                  <a:gd name="T11" fmla="*/ 30 h 53"/>
                  <a:gd name="T12" fmla="*/ 32 w 113"/>
                  <a:gd name="T13" fmla="*/ 26 h 53"/>
                  <a:gd name="T14" fmla="*/ 36 w 113"/>
                  <a:gd name="T15" fmla="*/ 20 h 53"/>
                  <a:gd name="T16" fmla="*/ 42 w 113"/>
                  <a:gd name="T17" fmla="*/ 24 h 53"/>
                  <a:gd name="T18" fmla="*/ 42 w 113"/>
                  <a:gd name="T19" fmla="*/ 30 h 53"/>
                  <a:gd name="T20" fmla="*/ 44 w 113"/>
                  <a:gd name="T21" fmla="*/ 36 h 53"/>
                  <a:gd name="T22" fmla="*/ 50 w 113"/>
                  <a:gd name="T23" fmla="*/ 36 h 53"/>
                  <a:gd name="T24" fmla="*/ 54 w 113"/>
                  <a:gd name="T25" fmla="*/ 30 h 53"/>
                  <a:gd name="T26" fmla="*/ 58 w 113"/>
                  <a:gd name="T27" fmla="*/ 24 h 53"/>
                  <a:gd name="T28" fmla="*/ 64 w 113"/>
                  <a:gd name="T29" fmla="*/ 20 h 53"/>
                  <a:gd name="T30" fmla="*/ 68 w 113"/>
                  <a:gd name="T31" fmla="*/ 14 h 53"/>
                  <a:gd name="T32" fmla="*/ 72 w 113"/>
                  <a:gd name="T33" fmla="*/ 8 h 53"/>
                  <a:gd name="T34" fmla="*/ 76 w 113"/>
                  <a:gd name="T35" fmla="*/ 2 h 53"/>
                  <a:gd name="T36" fmla="*/ 82 w 113"/>
                  <a:gd name="T37" fmla="*/ 0 h 53"/>
                  <a:gd name="T38" fmla="*/ 86 w 113"/>
                  <a:gd name="T39" fmla="*/ 6 h 53"/>
                  <a:gd name="T40" fmla="*/ 88 w 113"/>
                  <a:gd name="T41" fmla="*/ 12 h 53"/>
                  <a:gd name="T42" fmla="*/ 90 w 113"/>
                  <a:gd name="T43" fmla="*/ 18 h 53"/>
                  <a:gd name="T44" fmla="*/ 96 w 113"/>
                  <a:gd name="T45" fmla="*/ 16 h 53"/>
                  <a:gd name="T46" fmla="*/ 102 w 113"/>
                  <a:gd name="T47" fmla="*/ 12 h 53"/>
                  <a:gd name="T48" fmla="*/ 106 w 113"/>
                  <a:gd name="T49" fmla="*/ 18 h 53"/>
                  <a:gd name="T50" fmla="*/ 108 w 113"/>
                  <a:gd name="T51" fmla="*/ 24 h 53"/>
                  <a:gd name="T52" fmla="*/ 112 w 113"/>
                  <a:gd name="T53" fmla="*/ 30 h 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53">
                    <a:moveTo>
                      <a:pt x="0" y="52"/>
                    </a:moveTo>
                    <a:lnTo>
                      <a:pt x="6" y="50"/>
                    </a:lnTo>
                    <a:lnTo>
                      <a:pt x="12" y="48"/>
                    </a:lnTo>
                    <a:lnTo>
                      <a:pt x="16" y="42"/>
                    </a:lnTo>
                    <a:lnTo>
                      <a:pt x="20" y="36"/>
                    </a:lnTo>
                    <a:lnTo>
                      <a:pt x="26" y="30"/>
                    </a:lnTo>
                    <a:lnTo>
                      <a:pt x="32" y="26"/>
                    </a:lnTo>
                    <a:lnTo>
                      <a:pt x="36" y="20"/>
                    </a:lnTo>
                    <a:lnTo>
                      <a:pt x="42" y="24"/>
                    </a:lnTo>
                    <a:lnTo>
                      <a:pt x="42" y="30"/>
                    </a:lnTo>
                    <a:lnTo>
                      <a:pt x="44" y="36"/>
                    </a:lnTo>
                    <a:lnTo>
                      <a:pt x="50" y="36"/>
                    </a:lnTo>
                    <a:lnTo>
                      <a:pt x="54" y="30"/>
                    </a:lnTo>
                    <a:lnTo>
                      <a:pt x="58" y="24"/>
                    </a:lnTo>
                    <a:lnTo>
                      <a:pt x="64" y="20"/>
                    </a:lnTo>
                    <a:lnTo>
                      <a:pt x="68" y="14"/>
                    </a:lnTo>
                    <a:lnTo>
                      <a:pt x="72" y="8"/>
                    </a:lnTo>
                    <a:lnTo>
                      <a:pt x="76" y="2"/>
                    </a:lnTo>
                    <a:lnTo>
                      <a:pt x="82" y="0"/>
                    </a:lnTo>
                    <a:lnTo>
                      <a:pt x="86" y="6"/>
                    </a:lnTo>
                    <a:lnTo>
                      <a:pt x="88" y="12"/>
                    </a:lnTo>
                    <a:lnTo>
                      <a:pt x="90" y="18"/>
                    </a:lnTo>
                    <a:lnTo>
                      <a:pt x="96" y="16"/>
                    </a:lnTo>
                    <a:lnTo>
                      <a:pt x="102" y="12"/>
                    </a:lnTo>
                    <a:lnTo>
                      <a:pt x="106" y="18"/>
                    </a:lnTo>
                    <a:lnTo>
                      <a:pt x="108" y="24"/>
                    </a:lnTo>
                    <a:lnTo>
                      <a:pt x="112" y="3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78" name="Freeform 152"/>
              <p:cNvSpPr>
                <a:spLocks/>
              </p:cNvSpPr>
              <p:nvPr/>
            </p:nvSpPr>
            <p:spPr bwMode="auto">
              <a:xfrm>
                <a:off x="1153" y="2482"/>
                <a:ext cx="85" cy="57"/>
              </a:xfrm>
              <a:custGeom>
                <a:avLst/>
                <a:gdLst>
                  <a:gd name="T0" fmla="*/ 0 w 85"/>
                  <a:gd name="T1" fmla="*/ 56 h 57"/>
                  <a:gd name="T2" fmla="*/ 4 w 85"/>
                  <a:gd name="T3" fmla="*/ 50 h 57"/>
                  <a:gd name="T4" fmla="*/ 8 w 85"/>
                  <a:gd name="T5" fmla="*/ 42 h 57"/>
                  <a:gd name="T6" fmla="*/ 10 w 85"/>
                  <a:gd name="T7" fmla="*/ 36 h 57"/>
                  <a:gd name="T8" fmla="*/ 12 w 85"/>
                  <a:gd name="T9" fmla="*/ 30 h 57"/>
                  <a:gd name="T10" fmla="*/ 12 w 85"/>
                  <a:gd name="T11" fmla="*/ 24 h 57"/>
                  <a:gd name="T12" fmla="*/ 14 w 85"/>
                  <a:gd name="T13" fmla="*/ 32 h 57"/>
                  <a:gd name="T14" fmla="*/ 14 w 85"/>
                  <a:gd name="T15" fmla="*/ 38 h 57"/>
                  <a:gd name="T16" fmla="*/ 14 w 85"/>
                  <a:gd name="T17" fmla="*/ 44 h 57"/>
                  <a:gd name="T18" fmla="*/ 14 w 85"/>
                  <a:gd name="T19" fmla="*/ 50 h 57"/>
                  <a:gd name="T20" fmla="*/ 20 w 85"/>
                  <a:gd name="T21" fmla="*/ 48 h 57"/>
                  <a:gd name="T22" fmla="*/ 26 w 85"/>
                  <a:gd name="T23" fmla="*/ 42 h 57"/>
                  <a:gd name="T24" fmla="*/ 28 w 85"/>
                  <a:gd name="T25" fmla="*/ 36 h 57"/>
                  <a:gd name="T26" fmla="*/ 32 w 85"/>
                  <a:gd name="T27" fmla="*/ 30 h 57"/>
                  <a:gd name="T28" fmla="*/ 32 w 85"/>
                  <a:gd name="T29" fmla="*/ 24 h 57"/>
                  <a:gd name="T30" fmla="*/ 32 w 85"/>
                  <a:gd name="T31" fmla="*/ 18 h 57"/>
                  <a:gd name="T32" fmla="*/ 32 w 85"/>
                  <a:gd name="T33" fmla="*/ 12 h 57"/>
                  <a:gd name="T34" fmla="*/ 32 w 85"/>
                  <a:gd name="T35" fmla="*/ 6 h 57"/>
                  <a:gd name="T36" fmla="*/ 36 w 85"/>
                  <a:gd name="T37" fmla="*/ 0 h 57"/>
                  <a:gd name="T38" fmla="*/ 42 w 85"/>
                  <a:gd name="T39" fmla="*/ 2 h 57"/>
                  <a:gd name="T40" fmla="*/ 46 w 85"/>
                  <a:gd name="T41" fmla="*/ 8 h 57"/>
                  <a:gd name="T42" fmla="*/ 50 w 85"/>
                  <a:gd name="T43" fmla="*/ 14 h 57"/>
                  <a:gd name="T44" fmla="*/ 52 w 85"/>
                  <a:gd name="T45" fmla="*/ 20 h 57"/>
                  <a:gd name="T46" fmla="*/ 52 w 85"/>
                  <a:gd name="T47" fmla="*/ 26 h 57"/>
                  <a:gd name="T48" fmla="*/ 58 w 85"/>
                  <a:gd name="T49" fmla="*/ 20 h 57"/>
                  <a:gd name="T50" fmla="*/ 64 w 85"/>
                  <a:gd name="T51" fmla="*/ 14 h 57"/>
                  <a:gd name="T52" fmla="*/ 68 w 85"/>
                  <a:gd name="T53" fmla="*/ 8 h 57"/>
                  <a:gd name="T54" fmla="*/ 74 w 85"/>
                  <a:gd name="T55" fmla="*/ 2 h 57"/>
                  <a:gd name="T56" fmla="*/ 76 w 85"/>
                  <a:gd name="T57" fmla="*/ 8 h 57"/>
                  <a:gd name="T58" fmla="*/ 78 w 85"/>
                  <a:gd name="T59" fmla="*/ 14 h 57"/>
                  <a:gd name="T60" fmla="*/ 80 w 85"/>
                  <a:gd name="T61" fmla="*/ 20 h 57"/>
                  <a:gd name="T62" fmla="*/ 82 w 85"/>
                  <a:gd name="T63" fmla="*/ 26 h 57"/>
                  <a:gd name="T64" fmla="*/ 84 w 85"/>
                  <a:gd name="T65" fmla="*/ 34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57">
                    <a:moveTo>
                      <a:pt x="0" y="56"/>
                    </a:moveTo>
                    <a:lnTo>
                      <a:pt x="4" y="50"/>
                    </a:lnTo>
                    <a:lnTo>
                      <a:pt x="8" y="42"/>
                    </a:lnTo>
                    <a:lnTo>
                      <a:pt x="10" y="36"/>
                    </a:lnTo>
                    <a:lnTo>
                      <a:pt x="12" y="30"/>
                    </a:lnTo>
                    <a:lnTo>
                      <a:pt x="12" y="24"/>
                    </a:lnTo>
                    <a:lnTo>
                      <a:pt x="14" y="32"/>
                    </a:lnTo>
                    <a:lnTo>
                      <a:pt x="14" y="38"/>
                    </a:lnTo>
                    <a:lnTo>
                      <a:pt x="14" y="44"/>
                    </a:lnTo>
                    <a:lnTo>
                      <a:pt x="14" y="50"/>
                    </a:lnTo>
                    <a:lnTo>
                      <a:pt x="20" y="48"/>
                    </a:lnTo>
                    <a:lnTo>
                      <a:pt x="26" y="42"/>
                    </a:lnTo>
                    <a:lnTo>
                      <a:pt x="28" y="36"/>
                    </a:lnTo>
                    <a:lnTo>
                      <a:pt x="32" y="30"/>
                    </a:lnTo>
                    <a:lnTo>
                      <a:pt x="32" y="24"/>
                    </a:lnTo>
                    <a:lnTo>
                      <a:pt x="32" y="18"/>
                    </a:lnTo>
                    <a:lnTo>
                      <a:pt x="32" y="12"/>
                    </a:lnTo>
                    <a:lnTo>
                      <a:pt x="32" y="6"/>
                    </a:lnTo>
                    <a:lnTo>
                      <a:pt x="36" y="0"/>
                    </a:lnTo>
                    <a:lnTo>
                      <a:pt x="42" y="2"/>
                    </a:lnTo>
                    <a:lnTo>
                      <a:pt x="46" y="8"/>
                    </a:lnTo>
                    <a:lnTo>
                      <a:pt x="50" y="14"/>
                    </a:lnTo>
                    <a:lnTo>
                      <a:pt x="52" y="20"/>
                    </a:lnTo>
                    <a:lnTo>
                      <a:pt x="52" y="26"/>
                    </a:lnTo>
                    <a:lnTo>
                      <a:pt x="58" y="20"/>
                    </a:lnTo>
                    <a:lnTo>
                      <a:pt x="64" y="14"/>
                    </a:lnTo>
                    <a:lnTo>
                      <a:pt x="68" y="8"/>
                    </a:lnTo>
                    <a:lnTo>
                      <a:pt x="74" y="2"/>
                    </a:lnTo>
                    <a:lnTo>
                      <a:pt x="76" y="8"/>
                    </a:lnTo>
                    <a:lnTo>
                      <a:pt x="78" y="14"/>
                    </a:lnTo>
                    <a:lnTo>
                      <a:pt x="80" y="20"/>
                    </a:lnTo>
                    <a:lnTo>
                      <a:pt x="82" y="26"/>
                    </a:lnTo>
                    <a:lnTo>
                      <a:pt x="84" y="34"/>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79" name="Freeform 153"/>
              <p:cNvSpPr>
                <a:spLocks/>
              </p:cNvSpPr>
              <p:nvPr/>
            </p:nvSpPr>
            <p:spPr bwMode="auto">
              <a:xfrm>
                <a:off x="1225" y="2476"/>
                <a:ext cx="101" cy="45"/>
              </a:xfrm>
              <a:custGeom>
                <a:avLst/>
                <a:gdLst>
                  <a:gd name="T0" fmla="*/ 0 w 101"/>
                  <a:gd name="T1" fmla="*/ 44 h 45"/>
                  <a:gd name="T2" fmla="*/ 6 w 101"/>
                  <a:gd name="T3" fmla="*/ 42 h 45"/>
                  <a:gd name="T4" fmla="*/ 12 w 101"/>
                  <a:gd name="T5" fmla="*/ 38 h 45"/>
                  <a:gd name="T6" fmla="*/ 16 w 101"/>
                  <a:gd name="T7" fmla="*/ 32 h 45"/>
                  <a:gd name="T8" fmla="*/ 22 w 101"/>
                  <a:gd name="T9" fmla="*/ 28 h 45"/>
                  <a:gd name="T10" fmla="*/ 26 w 101"/>
                  <a:gd name="T11" fmla="*/ 22 h 45"/>
                  <a:gd name="T12" fmla="*/ 32 w 101"/>
                  <a:gd name="T13" fmla="*/ 16 h 45"/>
                  <a:gd name="T14" fmla="*/ 38 w 101"/>
                  <a:gd name="T15" fmla="*/ 12 h 45"/>
                  <a:gd name="T16" fmla="*/ 42 w 101"/>
                  <a:gd name="T17" fmla="*/ 6 h 45"/>
                  <a:gd name="T18" fmla="*/ 46 w 101"/>
                  <a:gd name="T19" fmla="*/ 0 h 45"/>
                  <a:gd name="T20" fmla="*/ 52 w 101"/>
                  <a:gd name="T21" fmla="*/ 4 h 45"/>
                  <a:gd name="T22" fmla="*/ 58 w 101"/>
                  <a:gd name="T23" fmla="*/ 6 h 45"/>
                  <a:gd name="T24" fmla="*/ 64 w 101"/>
                  <a:gd name="T25" fmla="*/ 10 h 45"/>
                  <a:gd name="T26" fmla="*/ 70 w 101"/>
                  <a:gd name="T27" fmla="*/ 12 h 45"/>
                  <a:gd name="T28" fmla="*/ 76 w 101"/>
                  <a:gd name="T29" fmla="*/ 14 h 45"/>
                  <a:gd name="T30" fmla="*/ 82 w 101"/>
                  <a:gd name="T31" fmla="*/ 14 h 45"/>
                  <a:gd name="T32" fmla="*/ 88 w 101"/>
                  <a:gd name="T33" fmla="*/ 18 h 45"/>
                  <a:gd name="T34" fmla="*/ 94 w 101"/>
                  <a:gd name="T35" fmla="*/ 18 h 45"/>
                  <a:gd name="T36" fmla="*/ 100 w 101"/>
                  <a:gd name="T37" fmla="*/ 2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1" h="45">
                    <a:moveTo>
                      <a:pt x="0" y="44"/>
                    </a:moveTo>
                    <a:lnTo>
                      <a:pt x="6" y="42"/>
                    </a:lnTo>
                    <a:lnTo>
                      <a:pt x="12" y="38"/>
                    </a:lnTo>
                    <a:lnTo>
                      <a:pt x="16" y="32"/>
                    </a:lnTo>
                    <a:lnTo>
                      <a:pt x="22" y="28"/>
                    </a:lnTo>
                    <a:lnTo>
                      <a:pt x="26" y="22"/>
                    </a:lnTo>
                    <a:lnTo>
                      <a:pt x="32" y="16"/>
                    </a:lnTo>
                    <a:lnTo>
                      <a:pt x="38" y="12"/>
                    </a:lnTo>
                    <a:lnTo>
                      <a:pt x="42" y="6"/>
                    </a:lnTo>
                    <a:lnTo>
                      <a:pt x="46" y="0"/>
                    </a:lnTo>
                    <a:lnTo>
                      <a:pt x="52" y="4"/>
                    </a:lnTo>
                    <a:lnTo>
                      <a:pt x="58" y="6"/>
                    </a:lnTo>
                    <a:lnTo>
                      <a:pt x="64" y="10"/>
                    </a:lnTo>
                    <a:lnTo>
                      <a:pt x="70" y="12"/>
                    </a:lnTo>
                    <a:lnTo>
                      <a:pt x="76" y="14"/>
                    </a:lnTo>
                    <a:lnTo>
                      <a:pt x="82" y="14"/>
                    </a:lnTo>
                    <a:lnTo>
                      <a:pt x="88" y="18"/>
                    </a:lnTo>
                    <a:lnTo>
                      <a:pt x="94" y="18"/>
                    </a:lnTo>
                    <a:lnTo>
                      <a:pt x="100" y="2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80" name="Freeform 154"/>
              <p:cNvSpPr>
                <a:spLocks/>
              </p:cNvSpPr>
              <p:nvPr/>
            </p:nvSpPr>
            <p:spPr bwMode="auto">
              <a:xfrm>
                <a:off x="1243" y="2480"/>
                <a:ext cx="35" cy="43"/>
              </a:xfrm>
              <a:custGeom>
                <a:avLst/>
                <a:gdLst>
                  <a:gd name="T0" fmla="*/ 34 w 35"/>
                  <a:gd name="T1" fmla="*/ 0 h 43"/>
                  <a:gd name="T2" fmla="*/ 28 w 35"/>
                  <a:gd name="T3" fmla="*/ 2 h 43"/>
                  <a:gd name="T4" fmla="*/ 22 w 35"/>
                  <a:gd name="T5" fmla="*/ 6 h 43"/>
                  <a:gd name="T6" fmla="*/ 20 w 35"/>
                  <a:gd name="T7" fmla="*/ 12 h 43"/>
                  <a:gd name="T8" fmla="*/ 18 w 35"/>
                  <a:gd name="T9" fmla="*/ 18 h 43"/>
                  <a:gd name="T10" fmla="*/ 16 w 35"/>
                  <a:gd name="T11" fmla="*/ 24 h 43"/>
                  <a:gd name="T12" fmla="*/ 14 w 35"/>
                  <a:gd name="T13" fmla="*/ 30 h 43"/>
                  <a:gd name="T14" fmla="*/ 12 w 35"/>
                  <a:gd name="T15" fmla="*/ 36 h 43"/>
                  <a:gd name="T16" fmla="*/ 10 w 35"/>
                  <a:gd name="T17" fmla="*/ 42 h 43"/>
                  <a:gd name="T18" fmla="*/ 6 w 35"/>
                  <a:gd name="T19" fmla="*/ 34 h 43"/>
                  <a:gd name="T20" fmla="*/ 0 w 35"/>
                  <a:gd name="T21" fmla="*/ 34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43">
                    <a:moveTo>
                      <a:pt x="34" y="0"/>
                    </a:moveTo>
                    <a:lnTo>
                      <a:pt x="28" y="2"/>
                    </a:lnTo>
                    <a:lnTo>
                      <a:pt x="22" y="6"/>
                    </a:lnTo>
                    <a:lnTo>
                      <a:pt x="20" y="12"/>
                    </a:lnTo>
                    <a:lnTo>
                      <a:pt x="18" y="18"/>
                    </a:lnTo>
                    <a:lnTo>
                      <a:pt x="16" y="24"/>
                    </a:lnTo>
                    <a:lnTo>
                      <a:pt x="14" y="30"/>
                    </a:lnTo>
                    <a:lnTo>
                      <a:pt x="12" y="36"/>
                    </a:lnTo>
                    <a:lnTo>
                      <a:pt x="10" y="42"/>
                    </a:lnTo>
                    <a:lnTo>
                      <a:pt x="6" y="34"/>
                    </a:lnTo>
                    <a:lnTo>
                      <a:pt x="0" y="34"/>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81" name="Freeform 155"/>
              <p:cNvSpPr>
                <a:spLocks/>
              </p:cNvSpPr>
              <p:nvPr/>
            </p:nvSpPr>
            <p:spPr bwMode="auto">
              <a:xfrm>
                <a:off x="1245" y="2504"/>
                <a:ext cx="17" cy="17"/>
              </a:xfrm>
              <a:custGeom>
                <a:avLst/>
                <a:gdLst>
                  <a:gd name="T0" fmla="*/ 16 w 17"/>
                  <a:gd name="T1" fmla="*/ 16 h 17"/>
                  <a:gd name="T2" fmla="*/ 4 w 17"/>
                  <a:gd name="T3" fmla="*/ 12 h 17"/>
                  <a:gd name="T4" fmla="*/ 12 w 17"/>
                  <a:gd name="T5" fmla="*/ 0 h 17"/>
                  <a:gd name="T6" fmla="*/ 0 w 17"/>
                  <a:gd name="T7" fmla="*/ 4 h 17"/>
                  <a:gd name="T8" fmla="*/ 12 w 17"/>
                  <a:gd name="T9" fmla="*/ 0 h 17"/>
                  <a:gd name="T10" fmla="*/ 16 w 17"/>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16"/>
                    </a:moveTo>
                    <a:lnTo>
                      <a:pt x="4" y="12"/>
                    </a:lnTo>
                    <a:lnTo>
                      <a:pt x="12" y="0"/>
                    </a:lnTo>
                    <a:lnTo>
                      <a:pt x="0" y="4"/>
                    </a:lnTo>
                    <a:lnTo>
                      <a:pt x="12" y="0"/>
                    </a:lnTo>
                    <a:lnTo>
                      <a:pt x="16" y="16"/>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82" name="Freeform 156"/>
              <p:cNvSpPr>
                <a:spLocks/>
              </p:cNvSpPr>
              <p:nvPr/>
            </p:nvSpPr>
            <p:spPr bwMode="auto">
              <a:xfrm>
                <a:off x="1183" y="2486"/>
                <a:ext cx="17" cy="43"/>
              </a:xfrm>
              <a:custGeom>
                <a:avLst/>
                <a:gdLst>
                  <a:gd name="T0" fmla="*/ 16 w 17"/>
                  <a:gd name="T1" fmla="*/ 0 h 43"/>
                  <a:gd name="T2" fmla="*/ 16 w 17"/>
                  <a:gd name="T3" fmla="*/ 6 h 43"/>
                  <a:gd name="T4" fmla="*/ 16 w 17"/>
                  <a:gd name="T5" fmla="*/ 12 h 43"/>
                  <a:gd name="T6" fmla="*/ 13 w 17"/>
                  <a:gd name="T7" fmla="*/ 18 h 43"/>
                  <a:gd name="T8" fmla="*/ 13 w 17"/>
                  <a:gd name="T9" fmla="*/ 24 h 43"/>
                  <a:gd name="T10" fmla="*/ 13 w 17"/>
                  <a:gd name="T11" fmla="*/ 30 h 43"/>
                  <a:gd name="T12" fmla="*/ 13 w 17"/>
                  <a:gd name="T13" fmla="*/ 36 h 43"/>
                  <a:gd name="T14" fmla="*/ 13 w 17"/>
                  <a:gd name="T15" fmla="*/ 42 h 43"/>
                  <a:gd name="T16" fmla="*/ 8 w 17"/>
                  <a:gd name="T17" fmla="*/ 36 h 43"/>
                  <a:gd name="T18" fmla="*/ 5 w 17"/>
                  <a:gd name="T19" fmla="*/ 30 h 43"/>
                  <a:gd name="T20" fmla="*/ 0 w 17"/>
                  <a:gd name="T21" fmla="*/ 24 h 43"/>
                  <a:gd name="T22" fmla="*/ 2 w 17"/>
                  <a:gd name="T23" fmla="*/ 18 h 43"/>
                  <a:gd name="T24" fmla="*/ 5 w 17"/>
                  <a:gd name="T25" fmla="*/ 12 h 43"/>
                  <a:gd name="T26" fmla="*/ 8 w 17"/>
                  <a:gd name="T27" fmla="*/ 6 h 43"/>
                  <a:gd name="T28" fmla="*/ 8 w 17"/>
                  <a:gd name="T29" fmla="*/ 0 h 43"/>
                  <a:gd name="T30" fmla="*/ 16 w 1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43">
                    <a:moveTo>
                      <a:pt x="16" y="0"/>
                    </a:moveTo>
                    <a:lnTo>
                      <a:pt x="16" y="6"/>
                    </a:lnTo>
                    <a:lnTo>
                      <a:pt x="16" y="12"/>
                    </a:lnTo>
                    <a:lnTo>
                      <a:pt x="13" y="18"/>
                    </a:lnTo>
                    <a:lnTo>
                      <a:pt x="13" y="24"/>
                    </a:lnTo>
                    <a:lnTo>
                      <a:pt x="13" y="30"/>
                    </a:lnTo>
                    <a:lnTo>
                      <a:pt x="13" y="36"/>
                    </a:lnTo>
                    <a:lnTo>
                      <a:pt x="13" y="42"/>
                    </a:lnTo>
                    <a:lnTo>
                      <a:pt x="8" y="36"/>
                    </a:lnTo>
                    <a:lnTo>
                      <a:pt x="5" y="30"/>
                    </a:lnTo>
                    <a:lnTo>
                      <a:pt x="0" y="24"/>
                    </a:lnTo>
                    <a:lnTo>
                      <a:pt x="2" y="18"/>
                    </a:lnTo>
                    <a:lnTo>
                      <a:pt x="5" y="12"/>
                    </a:lnTo>
                    <a:lnTo>
                      <a:pt x="8" y="6"/>
                    </a:lnTo>
                    <a:lnTo>
                      <a:pt x="8" y="0"/>
                    </a:lnTo>
                    <a:lnTo>
                      <a:pt x="16"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83" name="Freeform 157"/>
              <p:cNvSpPr>
                <a:spLocks/>
              </p:cNvSpPr>
              <p:nvPr/>
            </p:nvSpPr>
            <p:spPr bwMode="auto">
              <a:xfrm>
                <a:off x="1147" y="2492"/>
                <a:ext cx="21" cy="55"/>
              </a:xfrm>
              <a:custGeom>
                <a:avLst/>
                <a:gdLst>
                  <a:gd name="T0" fmla="*/ 20 w 21"/>
                  <a:gd name="T1" fmla="*/ 0 h 55"/>
                  <a:gd name="T2" fmla="*/ 18 w 21"/>
                  <a:gd name="T3" fmla="*/ 6 h 55"/>
                  <a:gd name="T4" fmla="*/ 18 w 21"/>
                  <a:gd name="T5" fmla="*/ 12 h 55"/>
                  <a:gd name="T6" fmla="*/ 16 w 21"/>
                  <a:gd name="T7" fmla="*/ 18 h 55"/>
                  <a:gd name="T8" fmla="*/ 12 w 21"/>
                  <a:gd name="T9" fmla="*/ 24 h 55"/>
                  <a:gd name="T10" fmla="*/ 10 w 21"/>
                  <a:gd name="T11" fmla="*/ 30 h 55"/>
                  <a:gd name="T12" fmla="*/ 8 w 21"/>
                  <a:gd name="T13" fmla="*/ 36 h 55"/>
                  <a:gd name="T14" fmla="*/ 6 w 21"/>
                  <a:gd name="T15" fmla="*/ 42 h 55"/>
                  <a:gd name="T16" fmla="*/ 4 w 21"/>
                  <a:gd name="T17" fmla="*/ 48 h 55"/>
                  <a:gd name="T18" fmla="*/ 0 w 21"/>
                  <a:gd name="T19" fmla="*/ 54 h 55"/>
                  <a:gd name="T20" fmla="*/ 2 w 21"/>
                  <a:gd name="T21" fmla="*/ 48 h 55"/>
                  <a:gd name="T22" fmla="*/ 6 w 21"/>
                  <a:gd name="T23" fmla="*/ 42 h 55"/>
                  <a:gd name="T24" fmla="*/ 8 w 21"/>
                  <a:gd name="T25" fmla="*/ 36 h 55"/>
                  <a:gd name="T26" fmla="*/ 12 w 21"/>
                  <a:gd name="T27" fmla="*/ 28 h 55"/>
                  <a:gd name="T28" fmla="*/ 14 w 21"/>
                  <a:gd name="T29" fmla="*/ 22 h 55"/>
                  <a:gd name="T30" fmla="*/ 16 w 21"/>
                  <a:gd name="T31" fmla="*/ 16 h 55"/>
                  <a:gd name="T32" fmla="*/ 16 w 21"/>
                  <a:gd name="T33" fmla="*/ 10 h 55"/>
                  <a:gd name="T34" fmla="*/ 18 w 21"/>
                  <a:gd name="T35" fmla="*/ 4 h 55"/>
                  <a:gd name="T36" fmla="*/ 20 w 21"/>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55">
                    <a:moveTo>
                      <a:pt x="20" y="0"/>
                    </a:moveTo>
                    <a:lnTo>
                      <a:pt x="18" y="6"/>
                    </a:lnTo>
                    <a:lnTo>
                      <a:pt x="18" y="12"/>
                    </a:lnTo>
                    <a:lnTo>
                      <a:pt x="16" y="18"/>
                    </a:lnTo>
                    <a:lnTo>
                      <a:pt x="12" y="24"/>
                    </a:lnTo>
                    <a:lnTo>
                      <a:pt x="10" y="30"/>
                    </a:lnTo>
                    <a:lnTo>
                      <a:pt x="8" y="36"/>
                    </a:lnTo>
                    <a:lnTo>
                      <a:pt x="6" y="42"/>
                    </a:lnTo>
                    <a:lnTo>
                      <a:pt x="4" y="48"/>
                    </a:lnTo>
                    <a:lnTo>
                      <a:pt x="0" y="54"/>
                    </a:lnTo>
                    <a:lnTo>
                      <a:pt x="2" y="48"/>
                    </a:lnTo>
                    <a:lnTo>
                      <a:pt x="6" y="42"/>
                    </a:lnTo>
                    <a:lnTo>
                      <a:pt x="8" y="36"/>
                    </a:lnTo>
                    <a:lnTo>
                      <a:pt x="12" y="28"/>
                    </a:lnTo>
                    <a:lnTo>
                      <a:pt x="14" y="22"/>
                    </a:lnTo>
                    <a:lnTo>
                      <a:pt x="16" y="16"/>
                    </a:lnTo>
                    <a:lnTo>
                      <a:pt x="16" y="10"/>
                    </a:lnTo>
                    <a:lnTo>
                      <a:pt x="18" y="4"/>
                    </a:lnTo>
                    <a:lnTo>
                      <a:pt x="2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84" name="Freeform 158"/>
              <p:cNvSpPr>
                <a:spLocks/>
              </p:cNvSpPr>
              <p:nvPr/>
            </p:nvSpPr>
            <p:spPr bwMode="auto">
              <a:xfrm>
                <a:off x="1017" y="2532"/>
                <a:ext cx="27" cy="41"/>
              </a:xfrm>
              <a:custGeom>
                <a:avLst/>
                <a:gdLst>
                  <a:gd name="T0" fmla="*/ 26 w 27"/>
                  <a:gd name="T1" fmla="*/ 0 h 41"/>
                  <a:gd name="T2" fmla="*/ 26 w 27"/>
                  <a:gd name="T3" fmla="*/ 6 h 41"/>
                  <a:gd name="T4" fmla="*/ 20 w 27"/>
                  <a:gd name="T5" fmla="*/ 4 h 41"/>
                  <a:gd name="T6" fmla="*/ 18 w 27"/>
                  <a:gd name="T7" fmla="*/ 10 h 41"/>
                  <a:gd name="T8" fmla="*/ 18 w 27"/>
                  <a:gd name="T9" fmla="*/ 16 h 41"/>
                  <a:gd name="T10" fmla="*/ 16 w 27"/>
                  <a:gd name="T11" fmla="*/ 22 h 41"/>
                  <a:gd name="T12" fmla="*/ 14 w 27"/>
                  <a:gd name="T13" fmla="*/ 28 h 41"/>
                  <a:gd name="T14" fmla="*/ 14 w 27"/>
                  <a:gd name="T15" fmla="*/ 34 h 41"/>
                  <a:gd name="T16" fmla="*/ 12 w 27"/>
                  <a:gd name="T17" fmla="*/ 40 h 41"/>
                  <a:gd name="T18" fmla="*/ 6 w 27"/>
                  <a:gd name="T19" fmla="*/ 40 h 41"/>
                  <a:gd name="T20" fmla="*/ 0 w 27"/>
                  <a:gd name="T21" fmla="*/ 38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41">
                    <a:moveTo>
                      <a:pt x="26" y="0"/>
                    </a:moveTo>
                    <a:lnTo>
                      <a:pt x="26" y="6"/>
                    </a:lnTo>
                    <a:lnTo>
                      <a:pt x="20" y="4"/>
                    </a:lnTo>
                    <a:lnTo>
                      <a:pt x="18" y="10"/>
                    </a:lnTo>
                    <a:lnTo>
                      <a:pt x="18" y="16"/>
                    </a:lnTo>
                    <a:lnTo>
                      <a:pt x="16" y="22"/>
                    </a:lnTo>
                    <a:lnTo>
                      <a:pt x="14" y="28"/>
                    </a:lnTo>
                    <a:lnTo>
                      <a:pt x="14" y="34"/>
                    </a:lnTo>
                    <a:lnTo>
                      <a:pt x="12" y="40"/>
                    </a:lnTo>
                    <a:lnTo>
                      <a:pt x="6" y="40"/>
                    </a:lnTo>
                    <a:lnTo>
                      <a:pt x="0" y="38"/>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85" name="Freeform 159"/>
              <p:cNvSpPr>
                <a:spLocks/>
              </p:cNvSpPr>
              <p:nvPr/>
            </p:nvSpPr>
            <p:spPr bwMode="auto">
              <a:xfrm>
                <a:off x="1023" y="2562"/>
                <a:ext cx="17" cy="17"/>
              </a:xfrm>
              <a:custGeom>
                <a:avLst/>
                <a:gdLst>
                  <a:gd name="T0" fmla="*/ 5 w 17"/>
                  <a:gd name="T1" fmla="*/ 16 h 17"/>
                  <a:gd name="T2" fmla="*/ 5 w 17"/>
                  <a:gd name="T3" fmla="*/ 0 h 17"/>
                  <a:gd name="T4" fmla="*/ 0 w 17"/>
                  <a:gd name="T5" fmla="*/ 16 h 17"/>
                  <a:gd name="T6" fmla="*/ 16 w 17"/>
                  <a:gd name="T7" fmla="*/ 5 h 17"/>
                  <a:gd name="T8" fmla="*/ 0 w 17"/>
                  <a:gd name="T9" fmla="*/ 5 h 17"/>
                  <a:gd name="T10" fmla="*/ 5 w 17"/>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5" y="16"/>
                    </a:moveTo>
                    <a:lnTo>
                      <a:pt x="5" y="0"/>
                    </a:lnTo>
                    <a:lnTo>
                      <a:pt x="0" y="16"/>
                    </a:lnTo>
                    <a:lnTo>
                      <a:pt x="16" y="5"/>
                    </a:lnTo>
                    <a:lnTo>
                      <a:pt x="0" y="5"/>
                    </a:lnTo>
                    <a:lnTo>
                      <a:pt x="5" y="16"/>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86" name="Freeform 160"/>
              <p:cNvSpPr>
                <a:spLocks/>
              </p:cNvSpPr>
              <p:nvPr/>
            </p:nvSpPr>
            <p:spPr bwMode="auto">
              <a:xfrm>
                <a:off x="983" y="2562"/>
                <a:ext cx="17" cy="25"/>
              </a:xfrm>
              <a:custGeom>
                <a:avLst/>
                <a:gdLst>
                  <a:gd name="T0" fmla="*/ 16 w 17"/>
                  <a:gd name="T1" fmla="*/ 0 h 25"/>
                  <a:gd name="T2" fmla="*/ 12 w 17"/>
                  <a:gd name="T3" fmla="*/ 6 h 25"/>
                  <a:gd name="T4" fmla="*/ 6 w 17"/>
                  <a:gd name="T5" fmla="*/ 12 h 25"/>
                  <a:gd name="T6" fmla="*/ 0 w 17"/>
                  <a:gd name="T7" fmla="*/ 18 h 25"/>
                  <a:gd name="T8" fmla="*/ 0 w 17"/>
                  <a:gd name="T9" fmla="*/ 2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16" y="0"/>
                    </a:moveTo>
                    <a:lnTo>
                      <a:pt x="12" y="6"/>
                    </a:lnTo>
                    <a:lnTo>
                      <a:pt x="6" y="12"/>
                    </a:lnTo>
                    <a:lnTo>
                      <a:pt x="0" y="18"/>
                    </a:lnTo>
                    <a:lnTo>
                      <a:pt x="0" y="24"/>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87" name="Freeform 161"/>
              <p:cNvSpPr>
                <a:spLocks/>
              </p:cNvSpPr>
              <p:nvPr/>
            </p:nvSpPr>
            <p:spPr bwMode="auto">
              <a:xfrm>
                <a:off x="1315" y="2562"/>
                <a:ext cx="171" cy="69"/>
              </a:xfrm>
              <a:custGeom>
                <a:avLst/>
                <a:gdLst>
                  <a:gd name="T0" fmla="*/ 0 w 171"/>
                  <a:gd name="T1" fmla="*/ 68 h 69"/>
                  <a:gd name="T2" fmla="*/ 2 w 171"/>
                  <a:gd name="T3" fmla="*/ 62 h 69"/>
                  <a:gd name="T4" fmla="*/ 6 w 171"/>
                  <a:gd name="T5" fmla="*/ 56 h 69"/>
                  <a:gd name="T6" fmla="*/ 12 w 171"/>
                  <a:gd name="T7" fmla="*/ 52 h 69"/>
                  <a:gd name="T8" fmla="*/ 16 w 171"/>
                  <a:gd name="T9" fmla="*/ 46 h 69"/>
                  <a:gd name="T10" fmla="*/ 22 w 171"/>
                  <a:gd name="T11" fmla="*/ 42 h 69"/>
                  <a:gd name="T12" fmla="*/ 28 w 171"/>
                  <a:gd name="T13" fmla="*/ 36 h 69"/>
                  <a:gd name="T14" fmla="*/ 34 w 171"/>
                  <a:gd name="T15" fmla="*/ 32 h 69"/>
                  <a:gd name="T16" fmla="*/ 40 w 171"/>
                  <a:gd name="T17" fmla="*/ 28 h 69"/>
                  <a:gd name="T18" fmla="*/ 42 w 171"/>
                  <a:gd name="T19" fmla="*/ 22 h 69"/>
                  <a:gd name="T20" fmla="*/ 46 w 171"/>
                  <a:gd name="T21" fmla="*/ 16 h 69"/>
                  <a:gd name="T22" fmla="*/ 50 w 171"/>
                  <a:gd name="T23" fmla="*/ 10 h 69"/>
                  <a:gd name="T24" fmla="*/ 56 w 171"/>
                  <a:gd name="T25" fmla="*/ 6 h 69"/>
                  <a:gd name="T26" fmla="*/ 60 w 171"/>
                  <a:gd name="T27" fmla="*/ 0 h 69"/>
                  <a:gd name="T28" fmla="*/ 60 w 171"/>
                  <a:gd name="T29" fmla="*/ 6 h 69"/>
                  <a:gd name="T30" fmla="*/ 64 w 171"/>
                  <a:gd name="T31" fmla="*/ 12 h 69"/>
                  <a:gd name="T32" fmla="*/ 70 w 171"/>
                  <a:gd name="T33" fmla="*/ 12 h 69"/>
                  <a:gd name="T34" fmla="*/ 74 w 171"/>
                  <a:gd name="T35" fmla="*/ 6 h 69"/>
                  <a:gd name="T36" fmla="*/ 78 w 171"/>
                  <a:gd name="T37" fmla="*/ 12 h 69"/>
                  <a:gd name="T38" fmla="*/ 78 w 171"/>
                  <a:gd name="T39" fmla="*/ 18 h 69"/>
                  <a:gd name="T40" fmla="*/ 80 w 171"/>
                  <a:gd name="T41" fmla="*/ 24 h 69"/>
                  <a:gd name="T42" fmla="*/ 82 w 171"/>
                  <a:gd name="T43" fmla="*/ 30 h 69"/>
                  <a:gd name="T44" fmla="*/ 82 w 171"/>
                  <a:gd name="T45" fmla="*/ 36 h 69"/>
                  <a:gd name="T46" fmla="*/ 84 w 171"/>
                  <a:gd name="T47" fmla="*/ 42 h 69"/>
                  <a:gd name="T48" fmla="*/ 84 w 171"/>
                  <a:gd name="T49" fmla="*/ 48 h 69"/>
                  <a:gd name="T50" fmla="*/ 90 w 171"/>
                  <a:gd name="T51" fmla="*/ 48 h 69"/>
                  <a:gd name="T52" fmla="*/ 96 w 171"/>
                  <a:gd name="T53" fmla="*/ 44 h 69"/>
                  <a:gd name="T54" fmla="*/ 102 w 171"/>
                  <a:gd name="T55" fmla="*/ 40 h 69"/>
                  <a:gd name="T56" fmla="*/ 108 w 171"/>
                  <a:gd name="T57" fmla="*/ 38 h 69"/>
                  <a:gd name="T58" fmla="*/ 114 w 171"/>
                  <a:gd name="T59" fmla="*/ 36 h 69"/>
                  <a:gd name="T60" fmla="*/ 120 w 171"/>
                  <a:gd name="T61" fmla="*/ 32 h 69"/>
                  <a:gd name="T62" fmla="*/ 126 w 171"/>
                  <a:gd name="T63" fmla="*/ 30 h 69"/>
                  <a:gd name="T64" fmla="*/ 132 w 171"/>
                  <a:gd name="T65" fmla="*/ 30 h 69"/>
                  <a:gd name="T66" fmla="*/ 138 w 171"/>
                  <a:gd name="T67" fmla="*/ 30 h 69"/>
                  <a:gd name="T68" fmla="*/ 144 w 171"/>
                  <a:gd name="T69" fmla="*/ 24 h 69"/>
                  <a:gd name="T70" fmla="*/ 148 w 171"/>
                  <a:gd name="T71" fmla="*/ 18 h 69"/>
                  <a:gd name="T72" fmla="*/ 150 w 171"/>
                  <a:gd name="T73" fmla="*/ 12 h 69"/>
                  <a:gd name="T74" fmla="*/ 152 w 171"/>
                  <a:gd name="T75" fmla="*/ 6 h 69"/>
                  <a:gd name="T76" fmla="*/ 158 w 171"/>
                  <a:gd name="T77" fmla="*/ 2 h 69"/>
                  <a:gd name="T78" fmla="*/ 162 w 171"/>
                  <a:gd name="T79" fmla="*/ 8 h 69"/>
                  <a:gd name="T80" fmla="*/ 166 w 171"/>
                  <a:gd name="T81" fmla="*/ 14 h 69"/>
                  <a:gd name="T82" fmla="*/ 168 w 171"/>
                  <a:gd name="T83" fmla="*/ 20 h 69"/>
                  <a:gd name="T84" fmla="*/ 170 w 171"/>
                  <a:gd name="T85" fmla="*/ 26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1" h="69">
                    <a:moveTo>
                      <a:pt x="0" y="68"/>
                    </a:moveTo>
                    <a:lnTo>
                      <a:pt x="2" y="62"/>
                    </a:lnTo>
                    <a:lnTo>
                      <a:pt x="6" y="56"/>
                    </a:lnTo>
                    <a:lnTo>
                      <a:pt x="12" y="52"/>
                    </a:lnTo>
                    <a:lnTo>
                      <a:pt x="16" y="46"/>
                    </a:lnTo>
                    <a:lnTo>
                      <a:pt x="22" y="42"/>
                    </a:lnTo>
                    <a:lnTo>
                      <a:pt x="28" y="36"/>
                    </a:lnTo>
                    <a:lnTo>
                      <a:pt x="34" y="32"/>
                    </a:lnTo>
                    <a:lnTo>
                      <a:pt x="40" y="28"/>
                    </a:lnTo>
                    <a:lnTo>
                      <a:pt x="42" y="22"/>
                    </a:lnTo>
                    <a:lnTo>
                      <a:pt x="46" y="16"/>
                    </a:lnTo>
                    <a:lnTo>
                      <a:pt x="50" y="10"/>
                    </a:lnTo>
                    <a:lnTo>
                      <a:pt x="56" y="6"/>
                    </a:lnTo>
                    <a:lnTo>
                      <a:pt x="60" y="0"/>
                    </a:lnTo>
                    <a:lnTo>
                      <a:pt x="60" y="6"/>
                    </a:lnTo>
                    <a:lnTo>
                      <a:pt x="64" y="12"/>
                    </a:lnTo>
                    <a:lnTo>
                      <a:pt x="70" y="12"/>
                    </a:lnTo>
                    <a:lnTo>
                      <a:pt x="74" y="6"/>
                    </a:lnTo>
                    <a:lnTo>
                      <a:pt x="78" y="12"/>
                    </a:lnTo>
                    <a:lnTo>
                      <a:pt x="78" y="18"/>
                    </a:lnTo>
                    <a:lnTo>
                      <a:pt x="80" y="24"/>
                    </a:lnTo>
                    <a:lnTo>
                      <a:pt x="82" y="30"/>
                    </a:lnTo>
                    <a:lnTo>
                      <a:pt x="82" y="36"/>
                    </a:lnTo>
                    <a:lnTo>
                      <a:pt x="84" y="42"/>
                    </a:lnTo>
                    <a:lnTo>
                      <a:pt x="84" y="48"/>
                    </a:lnTo>
                    <a:lnTo>
                      <a:pt x="90" y="48"/>
                    </a:lnTo>
                    <a:lnTo>
                      <a:pt x="96" y="44"/>
                    </a:lnTo>
                    <a:lnTo>
                      <a:pt x="102" y="40"/>
                    </a:lnTo>
                    <a:lnTo>
                      <a:pt x="108" y="38"/>
                    </a:lnTo>
                    <a:lnTo>
                      <a:pt x="114" y="36"/>
                    </a:lnTo>
                    <a:lnTo>
                      <a:pt x="120" y="32"/>
                    </a:lnTo>
                    <a:lnTo>
                      <a:pt x="126" y="30"/>
                    </a:lnTo>
                    <a:lnTo>
                      <a:pt x="132" y="30"/>
                    </a:lnTo>
                    <a:lnTo>
                      <a:pt x="138" y="30"/>
                    </a:lnTo>
                    <a:lnTo>
                      <a:pt x="144" y="24"/>
                    </a:lnTo>
                    <a:lnTo>
                      <a:pt x="148" y="18"/>
                    </a:lnTo>
                    <a:lnTo>
                      <a:pt x="150" y="12"/>
                    </a:lnTo>
                    <a:lnTo>
                      <a:pt x="152" y="6"/>
                    </a:lnTo>
                    <a:lnTo>
                      <a:pt x="158" y="2"/>
                    </a:lnTo>
                    <a:lnTo>
                      <a:pt x="162" y="8"/>
                    </a:lnTo>
                    <a:lnTo>
                      <a:pt x="166" y="14"/>
                    </a:lnTo>
                    <a:lnTo>
                      <a:pt x="168" y="20"/>
                    </a:lnTo>
                    <a:lnTo>
                      <a:pt x="170" y="26"/>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88" name="Freeform 162"/>
              <p:cNvSpPr>
                <a:spLocks/>
              </p:cNvSpPr>
              <p:nvPr/>
            </p:nvSpPr>
            <p:spPr bwMode="auto">
              <a:xfrm>
                <a:off x="1523" y="2510"/>
                <a:ext cx="81" cy="43"/>
              </a:xfrm>
              <a:custGeom>
                <a:avLst/>
                <a:gdLst>
                  <a:gd name="T0" fmla="*/ 0 w 81"/>
                  <a:gd name="T1" fmla="*/ 36 h 43"/>
                  <a:gd name="T2" fmla="*/ 2 w 81"/>
                  <a:gd name="T3" fmla="*/ 30 h 43"/>
                  <a:gd name="T4" fmla="*/ 4 w 81"/>
                  <a:gd name="T5" fmla="*/ 24 h 43"/>
                  <a:gd name="T6" fmla="*/ 10 w 81"/>
                  <a:gd name="T7" fmla="*/ 30 h 43"/>
                  <a:gd name="T8" fmla="*/ 12 w 81"/>
                  <a:gd name="T9" fmla="*/ 24 h 43"/>
                  <a:gd name="T10" fmla="*/ 14 w 81"/>
                  <a:gd name="T11" fmla="*/ 18 h 43"/>
                  <a:gd name="T12" fmla="*/ 18 w 81"/>
                  <a:gd name="T13" fmla="*/ 12 h 43"/>
                  <a:gd name="T14" fmla="*/ 24 w 81"/>
                  <a:gd name="T15" fmla="*/ 6 h 43"/>
                  <a:gd name="T16" fmla="*/ 28 w 81"/>
                  <a:gd name="T17" fmla="*/ 0 h 43"/>
                  <a:gd name="T18" fmla="*/ 34 w 81"/>
                  <a:gd name="T19" fmla="*/ 0 h 43"/>
                  <a:gd name="T20" fmla="*/ 36 w 81"/>
                  <a:gd name="T21" fmla="*/ 6 h 43"/>
                  <a:gd name="T22" fmla="*/ 38 w 81"/>
                  <a:gd name="T23" fmla="*/ 12 h 43"/>
                  <a:gd name="T24" fmla="*/ 40 w 81"/>
                  <a:gd name="T25" fmla="*/ 18 h 43"/>
                  <a:gd name="T26" fmla="*/ 44 w 81"/>
                  <a:gd name="T27" fmla="*/ 24 h 43"/>
                  <a:gd name="T28" fmla="*/ 48 w 81"/>
                  <a:gd name="T29" fmla="*/ 30 h 43"/>
                  <a:gd name="T30" fmla="*/ 50 w 81"/>
                  <a:gd name="T31" fmla="*/ 36 h 43"/>
                  <a:gd name="T32" fmla="*/ 52 w 81"/>
                  <a:gd name="T33" fmla="*/ 42 h 43"/>
                  <a:gd name="T34" fmla="*/ 58 w 81"/>
                  <a:gd name="T35" fmla="*/ 42 h 43"/>
                  <a:gd name="T36" fmla="*/ 60 w 81"/>
                  <a:gd name="T37" fmla="*/ 36 h 43"/>
                  <a:gd name="T38" fmla="*/ 62 w 81"/>
                  <a:gd name="T39" fmla="*/ 30 h 43"/>
                  <a:gd name="T40" fmla="*/ 68 w 81"/>
                  <a:gd name="T41" fmla="*/ 26 h 43"/>
                  <a:gd name="T42" fmla="*/ 74 w 81"/>
                  <a:gd name="T43" fmla="*/ 30 h 43"/>
                  <a:gd name="T44" fmla="*/ 80 w 81"/>
                  <a:gd name="T45" fmla="*/ 34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1" h="43">
                    <a:moveTo>
                      <a:pt x="0" y="36"/>
                    </a:moveTo>
                    <a:lnTo>
                      <a:pt x="2" y="30"/>
                    </a:lnTo>
                    <a:lnTo>
                      <a:pt x="4" y="24"/>
                    </a:lnTo>
                    <a:lnTo>
                      <a:pt x="10" y="30"/>
                    </a:lnTo>
                    <a:lnTo>
                      <a:pt x="12" y="24"/>
                    </a:lnTo>
                    <a:lnTo>
                      <a:pt x="14" y="18"/>
                    </a:lnTo>
                    <a:lnTo>
                      <a:pt x="18" y="12"/>
                    </a:lnTo>
                    <a:lnTo>
                      <a:pt x="24" y="6"/>
                    </a:lnTo>
                    <a:lnTo>
                      <a:pt x="28" y="0"/>
                    </a:lnTo>
                    <a:lnTo>
                      <a:pt x="34" y="0"/>
                    </a:lnTo>
                    <a:lnTo>
                      <a:pt x="36" y="6"/>
                    </a:lnTo>
                    <a:lnTo>
                      <a:pt x="38" y="12"/>
                    </a:lnTo>
                    <a:lnTo>
                      <a:pt x="40" y="18"/>
                    </a:lnTo>
                    <a:lnTo>
                      <a:pt x="44" y="24"/>
                    </a:lnTo>
                    <a:lnTo>
                      <a:pt x="48" y="30"/>
                    </a:lnTo>
                    <a:lnTo>
                      <a:pt x="50" y="36"/>
                    </a:lnTo>
                    <a:lnTo>
                      <a:pt x="52" y="42"/>
                    </a:lnTo>
                    <a:lnTo>
                      <a:pt x="58" y="42"/>
                    </a:lnTo>
                    <a:lnTo>
                      <a:pt x="60" y="36"/>
                    </a:lnTo>
                    <a:lnTo>
                      <a:pt x="62" y="30"/>
                    </a:lnTo>
                    <a:lnTo>
                      <a:pt x="68" y="26"/>
                    </a:lnTo>
                    <a:lnTo>
                      <a:pt x="74" y="30"/>
                    </a:lnTo>
                    <a:lnTo>
                      <a:pt x="80" y="34"/>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89" name="Freeform 163"/>
              <p:cNvSpPr>
                <a:spLocks/>
              </p:cNvSpPr>
              <p:nvPr/>
            </p:nvSpPr>
            <p:spPr bwMode="auto">
              <a:xfrm>
                <a:off x="1373" y="2610"/>
                <a:ext cx="29" cy="19"/>
              </a:xfrm>
              <a:custGeom>
                <a:avLst/>
                <a:gdLst>
                  <a:gd name="T0" fmla="*/ 0 w 29"/>
                  <a:gd name="T1" fmla="*/ 18 h 19"/>
                  <a:gd name="T2" fmla="*/ 4 w 29"/>
                  <a:gd name="T3" fmla="*/ 12 h 19"/>
                  <a:gd name="T4" fmla="*/ 10 w 29"/>
                  <a:gd name="T5" fmla="*/ 8 h 19"/>
                  <a:gd name="T6" fmla="*/ 16 w 29"/>
                  <a:gd name="T7" fmla="*/ 4 h 19"/>
                  <a:gd name="T8" fmla="*/ 22 w 29"/>
                  <a:gd name="T9" fmla="*/ 0 h 19"/>
                  <a:gd name="T10" fmla="*/ 28 w 29"/>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19">
                    <a:moveTo>
                      <a:pt x="0" y="18"/>
                    </a:moveTo>
                    <a:lnTo>
                      <a:pt x="4" y="12"/>
                    </a:lnTo>
                    <a:lnTo>
                      <a:pt x="10" y="8"/>
                    </a:lnTo>
                    <a:lnTo>
                      <a:pt x="16" y="4"/>
                    </a:lnTo>
                    <a:lnTo>
                      <a:pt x="22" y="0"/>
                    </a:lnTo>
                    <a:lnTo>
                      <a:pt x="28"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90" name="Freeform 164"/>
              <p:cNvSpPr>
                <a:spLocks/>
              </p:cNvSpPr>
              <p:nvPr/>
            </p:nvSpPr>
            <p:spPr bwMode="auto">
              <a:xfrm>
                <a:off x="1419" y="2610"/>
                <a:ext cx="91" cy="29"/>
              </a:xfrm>
              <a:custGeom>
                <a:avLst/>
                <a:gdLst>
                  <a:gd name="T0" fmla="*/ 0 w 91"/>
                  <a:gd name="T1" fmla="*/ 28 h 29"/>
                  <a:gd name="T2" fmla="*/ 4 w 91"/>
                  <a:gd name="T3" fmla="*/ 22 h 29"/>
                  <a:gd name="T4" fmla="*/ 10 w 91"/>
                  <a:gd name="T5" fmla="*/ 20 h 29"/>
                  <a:gd name="T6" fmla="*/ 16 w 91"/>
                  <a:gd name="T7" fmla="*/ 16 h 29"/>
                  <a:gd name="T8" fmla="*/ 22 w 91"/>
                  <a:gd name="T9" fmla="*/ 14 h 29"/>
                  <a:gd name="T10" fmla="*/ 28 w 91"/>
                  <a:gd name="T11" fmla="*/ 14 h 29"/>
                  <a:gd name="T12" fmla="*/ 34 w 91"/>
                  <a:gd name="T13" fmla="*/ 14 h 29"/>
                  <a:gd name="T14" fmla="*/ 40 w 91"/>
                  <a:gd name="T15" fmla="*/ 12 h 29"/>
                  <a:gd name="T16" fmla="*/ 46 w 91"/>
                  <a:gd name="T17" fmla="*/ 8 h 29"/>
                  <a:gd name="T18" fmla="*/ 52 w 91"/>
                  <a:gd name="T19" fmla="*/ 6 h 29"/>
                  <a:gd name="T20" fmla="*/ 58 w 91"/>
                  <a:gd name="T21" fmla="*/ 6 h 29"/>
                  <a:gd name="T22" fmla="*/ 64 w 91"/>
                  <a:gd name="T23" fmla="*/ 2 h 29"/>
                  <a:gd name="T24" fmla="*/ 70 w 91"/>
                  <a:gd name="T25" fmla="*/ 2 h 29"/>
                  <a:gd name="T26" fmla="*/ 76 w 91"/>
                  <a:gd name="T27" fmla="*/ 0 h 29"/>
                  <a:gd name="T28" fmla="*/ 84 w 91"/>
                  <a:gd name="T29" fmla="*/ 0 h 29"/>
                  <a:gd name="T30" fmla="*/ 90 w 91"/>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 h="29">
                    <a:moveTo>
                      <a:pt x="0" y="28"/>
                    </a:moveTo>
                    <a:lnTo>
                      <a:pt x="4" y="22"/>
                    </a:lnTo>
                    <a:lnTo>
                      <a:pt x="10" y="20"/>
                    </a:lnTo>
                    <a:lnTo>
                      <a:pt x="16" y="16"/>
                    </a:lnTo>
                    <a:lnTo>
                      <a:pt x="22" y="14"/>
                    </a:lnTo>
                    <a:lnTo>
                      <a:pt x="28" y="14"/>
                    </a:lnTo>
                    <a:lnTo>
                      <a:pt x="34" y="14"/>
                    </a:lnTo>
                    <a:lnTo>
                      <a:pt x="40" y="12"/>
                    </a:lnTo>
                    <a:lnTo>
                      <a:pt x="46" y="8"/>
                    </a:lnTo>
                    <a:lnTo>
                      <a:pt x="52" y="6"/>
                    </a:lnTo>
                    <a:lnTo>
                      <a:pt x="58" y="6"/>
                    </a:lnTo>
                    <a:lnTo>
                      <a:pt x="64" y="2"/>
                    </a:lnTo>
                    <a:lnTo>
                      <a:pt x="70" y="2"/>
                    </a:lnTo>
                    <a:lnTo>
                      <a:pt x="76" y="0"/>
                    </a:lnTo>
                    <a:lnTo>
                      <a:pt x="84" y="0"/>
                    </a:lnTo>
                    <a:lnTo>
                      <a:pt x="90"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91" name="Freeform 165"/>
              <p:cNvSpPr>
                <a:spLocks/>
              </p:cNvSpPr>
              <p:nvPr/>
            </p:nvSpPr>
            <p:spPr bwMode="auto">
              <a:xfrm>
                <a:off x="1331" y="2566"/>
                <a:ext cx="45" cy="61"/>
              </a:xfrm>
              <a:custGeom>
                <a:avLst/>
                <a:gdLst>
                  <a:gd name="T0" fmla="*/ 44 w 45"/>
                  <a:gd name="T1" fmla="*/ 0 h 61"/>
                  <a:gd name="T2" fmla="*/ 40 w 45"/>
                  <a:gd name="T3" fmla="*/ 6 h 61"/>
                  <a:gd name="T4" fmla="*/ 34 w 45"/>
                  <a:gd name="T5" fmla="*/ 8 h 61"/>
                  <a:gd name="T6" fmla="*/ 30 w 45"/>
                  <a:gd name="T7" fmla="*/ 14 h 61"/>
                  <a:gd name="T8" fmla="*/ 28 w 45"/>
                  <a:gd name="T9" fmla="*/ 20 h 61"/>
                  <a:gd name="T10" fmla="*/ 26 w 45"/>
                  <a:gd name="T11" fmla="*/ 26 h 61"/>
                  <a:gd name="T12" fmla="*/ 24 w 45"/>
                  <a:gd name="T13" fmla="*/ 32 h 61"/>
                  <a:gd name="T14" fmla="*/ 20 w 45"/>
                  <a:gd name="T15" fmla="*/ 38 h 61"/>
                  <a:gd name="T16" fmla="*/ 14 w 45"/>
                  <a:gd name="T17" fmla="*/ 42 h 61"/>
                  <a:gd name="T18" fmla="*/ 10 w 45"/>
                  <a:gd name="T19" fmla="*/ 48 h 61"/>
                  <a:gd name="T20" fmla="*/ 6 w 45"/>
                  <a:gd name="T21" fmla="*/ 54 h 61"/>
                  <a:gd name="T22" fmla="*/ 6 w 45"/>
                  <a:gd name="T23" fmla="*/ 60 h 61"/>
                  <a:gd name="T24" fmla="*/ 2 w 45"/>
                  <a:gd name="T25" fmla="*/ 54 h 61"/>
                  <a:gd name="T26" fmla="*/ 0 w 45"/>
                  <a:gd name="T27" fmla="*/ 54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 h="61">
                    <a:moveTo>
                      <a:pt x="44" y="0"/>
                    </a:moveTo>
                    <a:lnTo>
                      <a:pt x="40" y="6"/>
                    </a:lnTo>
                    <a:lnTo>
                      <a:pt x="34" y="8"/>
                    </a:lnTo>
                    <a:lnTo>
                      <a:pt x="30" y="14"/>
                    </a:lnTo>
                    <a:lnTo>
                      <a:pt x="28" y="20"/>
                    </a:lnTo>
                    <a:lnTo>
                      <a:pt x="26" y="26"/>
                    </a:lnTo>
                    <a:lnTo>
                      <a:pt x="24" y="32"/>
                    </a:lnTo>
                    <a:lnTo>
                      <a:pt x="20" y="38"/>
                    </a:lnTo>
                    <a:lnTo>
                      <a:pt x="14" y="42"/>
                    </a:lnTo>
                    <a:lnTo>
                      <a:pt x="10" y="48"/>
                    </a:lnTo>
                    <a:lnTo>
                      <a:pt x="6" y="54"/>
                    </a:lnTo>
                    <a:lnTo>
                      <a:pt x="6" y="60"/>
                    </a:lnTo>
                    <a:lnTo>
                      <a:pt x="2" y="54"/>
                    </a:lnTo>
                    <a:lnTo>
                      <a:pt x="0" y="54"/>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92" name="Freeform 166"/>
              <p:cNvSpPr>
                <a:spLocks/>
              </p:cNvSpPr>
              <p:nvPr/>
            </p:nvSpPr>
            <p:spPr bwMode="auto">
              <a:xfrm>
                <a:off x="1331" y="2610"/>
                <a:ext cx="17" cy="17"/>
              </a:xfrm>
              <a:custGeom>
                <a:avLst/>
                <a:gdLst>
                  <a:gd name="T0" fmla="*/ 0 w 17"/>
                  <a:gd name="T1" fmla="*/ 16 h 17"/>
                  <a:gd name="T2" fmla="*/ 16 w 17"/>
                  <a:gd name="T3" fmla="*/ 0 h 17"/>
                  <a:gd name="T4" fmla="*/ 0 60000 65536"/>
                  <a:gd name="T5" fmla="*/ 0 60000 65536"/>
                </a:gdLst>
                <a:ahLst/>
                <a:cxnLst>
                  <a:cxn ang="T4">
                    <a:pos x="T0" y="T1"/>
                  </a:cxn>
                  <a:cxn ang="T5">
                    <a:pos x="T2" y="T3"/>
                  </a:cxn>
                </a:cxnLst>
                <a:rect l="0" t="0" r="r" b="b"/>
                <a:pathLst>
                  <a:path w="17" h="17">
                    <a:moveTo>
                      <a:pt x="0" y="16"/>
                    </a:moveTo>
                    <a:lnTo>
                      <a:pt x="16"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93" name="Freeform 167"/>
              <p:cNvSpPr>
                <a:spLocks/>
              </p:cNvSpPr>
              <p:nvPr/>
            </p:nvSpPr>
            <p:spPr bwMode="auto">
              <a:xfrm>
                <a:off x="1513" y="2532"/>
                <a:ext cx="27" cy="23"/>
              </a:xfrm>
              <a:custGeom>
                <a:avLst/>
                <a:gdLst>
                  <a:gd name="T0" fmla="*/ 0 w 27"/>
                  <a:gd name="T1" fmla="*/ 22 h 23"/>
                  <a:gd name="T2" fmla="*/ 2 w 27"/>
                  <a:gd name="T3" fmla="*/ 16 h 23"/>
                  <a:gd name="T4" fmla="*/ 8 w 27"/>
                  <a:gd name="T5" fmla="*/ 10 h 23"/>
                  <a:gd name="T6" fmla="*/ 10 w 27"/>
                  <a:gd name="T7" fmla="*/ 4 h 23"/>
                  <a:gd name="T8" fmla="*/ 16 w 27"/>
                  <a:gd name="T9" fmla="*/ 0 h 23"/>
                  <a:gd name="T10" fmla="*/ 16 w 27"/>
                  <a:gd name="T11" fmla="*/ 6 h 23"/>
                  <a:gd name="T12" fmla="*/ 16 w 27"/>
                  <a:gd name="T13" fmla="*/ 12 h 23"/>
                  <a:gd name="T14" fmla="*/ 22 w 27"/>
                  <a:gd name="T15" fmla="*/ 10 h 23"/>
                  <a:gd name="T16" fmla="*/ 24 w 27"/>
                  <a:gd name="T17" fmla="*/ 4 h 23"/>
                  <a:gd name="T18" fmla="*/ 26 w 27"/>
                  <a:gd name="T19" fmla="*/ 0 h 23"/>
                  <a:gd name="T20" fmla="*/ 18 w 27"/>
                  <a:gd name="T21" fmla="*/ 0 h 23"/>
                  <a:gd name="T22" fmla="*/ 22 w 27"/>
                  <a:gd name="T23" fmla="*/ 6 h 23"/>
                  <a:gd name="T24" fmla="*/ 20 w 27"/>
                  <a:gd name="T25" fmla="*/ 12 h 23"/>
                  <a:gd name="T26" fmla="*/ 20 w 27"/>
                  <a:gd name="T27" fmla="*/ 18 h 23"/>
                  <a:gd name="T28" fmla="*/ 22 w 27"/>
                  <a:gd name="T29" fmla="*/ 12 h 23"/>
                  <a:gd name="T30" fmla="*/ 22 w 27"/>
                  <a:gd name="T31" fmla="*/ 18 h 23"/>
                  <a:gd name="T32" fmla="*/ 22 w 27"/>
                  <a:gd name="T33" fmla="*/ 12 h 23"/>
                  <a:gd name="T34" fmla="*/ 22 w 27"/>
                  <a:gd name="T35" fmla="*/ 18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23">
                    <a:moveTo>
                      <a:pt x="0" y="22"/>
                    </a:moveTo>
                    <a:lnTo>
                      <a:pt x="2" y="16"/>
                    </a:lnTo>
                    <a:lnTo>
                      <a:pt x="8" y="10"/>
                    </a:lnTo>
                    <a:lnTo>
                      <a:pt x="10" y="4"/>
                    </a:lnTo>
                    <a:lnTo>
                      <a:pt x="16" y="0"/>
                    </a:lnTo>
                    <a:lnTo>
                      <a:pt x="16" y="6"/>
                    </a:lnTo>
                    <a:lnTo>
                      <a:pt x="16" y="12"/>
                    </a:lnTo>
                    <a:lnTo>
                      <a:pt x="22" y="10"/>
                    </a:lnTo>
                    <a:lnTo>
                      <a:pt x="24" y="4"/>
                    </a:lnTo>
                    <a:lnTo>
                      <a:pt x="26" y="0"/>
                    </a:lnTo>
                    <a:lnTo>
                      <a:pt x="18" y="0"/>
                    </a:lnTo>
                    <a:lnTo>
                      <a:pt x="22" y="6"/>
                    </a:lnTo>
                    <a:lnTo>
                      <a:pt x="20" y="12"/>
                    </a:lnTo>
                    <a:lnTo>
                      <a:pt x="20" y="18"/>
                    </a:lnTo>
                    <a:lnTo>
                      <a:pt x="22" y="12"/>
                    </a:lnTo>
                    <a:lnTo>
                      <a:pt x="22" y="18"/>
                    </a:lnTo>
                    <a:lnTo>
                      <a:pt x="22" y="12"/>
                    </a:lnTo>
                    <a:lnTo>
                      <a:pt x="22" y="18"/>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94" name="Freeform 168"/>
              <p:cNvSpPr>
                <a:spLocks/>
              </p:cNvSpPr>
              <p:nvPr/>
            </p:nvSpPr>
            <p:spPr bwMode="auto">
              <a:xfrm>
                <a:off x="677" y="2757"/>
                <a:ext cx="37" cy="17"/>
              </a:xfrm>
              <a:custGeom>
                <a:avLst/>
                <a:gdLst>
                  <a:gd name="T0" fmla="*/ 0 w 37"/>
                  <a:gd name="T1" fmla="*/ 16 h 17"/>
                  <a:gd name="T2" fmla="*/ 9 w 37"/>
                  <a:gd name="T3" fmla="*/ 10 h 17"/>
                  <a:gd name="T4" fmla="*/ 18 w 37"/>
                  <a:gd name="T5" fmla="*/ 0 h 17"/>
                  <a:gd name="T6" fmla="*/ 27 w 37"/>
                  <a:gd name="T7" fmla="*/ 0 h 17"/>
                  <a:gd name="T8" fmla="*/ 36 w 3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7">
                    <a:moveTo>
                      <a:pt x="0" y="16"/>
                    </a:moveTo>
                    <a:lnTo>
                      <a:pt x="9" y="10"/>
                    </a:lnTo>
                    <a:lnTo>
                      <a:pt x="18" y="0"/>
                    </a:lnTo>
                    <a:lnTo>
                      <a:pt x="27" y="0"/>
                    </a:lnTo>
                    <a:lnTo>
                      <a:pt x="36"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95" name="Freeform 169"/>
              <p:cNvSpPr>
                <a:spLocks/>
              </p:cNvSpPr>
              <p:nvPr/>
            </p:nvSpPr>
            <p:spPr bwMode="auto">
              <a:xfrm>
                <a:off x="743" y="2742"/>
                <a:ext cx="46" cy="19"/>
              </a:xfrm>
              <a:custGeom>
                <a:avLst/>
                <a:gdLst>
                  <a:gd name="T0" fmla="*/ 0 w 46"/>
                  <a:gd name="T1" fmla="*/ 18 h 19"/>
                  <a:gd name="T2" fmla="*/ 9 w 46"/>
                  <a:gd name="T3" fmla="*/ 18 h 19"/>
                  <a:gd name="T4" fmla="*/ 18 w 46"/>
                  <a:gd name="T5" fmla="*/ 12 h 19"/>
                  <a:gd name="T6" fmla="*/ 27 w 46"/>
                  <a:gd name="T7" fmla="*/ 6 h 19"/>
                  <a:gd name="T8" fmla="*/ 36 w 46"/>
                  <a:gd name="T9" fmla="*/ 3 h 19"/>
                  <a:gd name="T10" fmla="*/ 45 w 4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9">
                    <a:moveTo>
                      <a:pt x="0" y="18"/>
                    </a:moveTo>
                    <a:lnTo>
                      <a:pt x="9" y="18"/>
                    </a:lnTo>
                    <a:lnTo>
                      <a:pt x="18" y="12"/>
                    </a:lnTo>
                    <a:lnTo>
                      <a:pt x="27" y="6"/>
                    </a:lnTo>
                    <a:lnTo>
                      <a:pt x="36" y="3"/>
                    </a:lnTo>
                    <a:lnTo>
                      <a:pt x="45"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96" name="Freeform 170"/>
              <p:cNvSpPr>
                <a:spLocks/>
              </p:cNvSpPr>
              <p:nvPr/>
            </p:nvSpPr>
            <p:spPr bwMode="auto">
              <a:xfrm>
                <a:off x="752" y="2766"/>
                <a:ext cx="37" cy="17"/>
              </a:xfrm>
              <a:custGeom>
                <a:avLst/>
                <a:gdLst>
                  <a:gd name="T0" fmla="*/ 0 w 37"/>
                  <a:gd name="T1" fmla="*/ 16 h 17"/>
                  <a:gd name="T2" fmla="*/ 9 w 37"/>
                  <a:gd name="T3" fmla="*/ 8 h 17"/>
                  <a:gd name="T4" fmla="*/ 18 w 37"/>
                  <a:gd name="T5" fmla="*/ 8 h 17"/>
                  <a:gd name="T6" fmla="*/ 27 w 37"/>
                  <a:gd name="T7" fmla="*/ 4 h 17"/>
                  <a:gd name="T8" fmla="*/ 36 w 3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7">
                    <a:moveTo>
                      <a:pt x="0" y="16"/>
                    </a:moveTo>
                    <a:lnTo>
                      <a:pt x="9" y="8"/>
                    </a:lnTo>
                    <a:lnTo>
                      <a:pt x="18" y="8"/>
                    </a:lnTo>
                    <a:lnTo>
                      <a:pt x="27" y="4"/>
                    </a:lnTo>
                    <a:lnTo>
                      <a:pt x="36"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97" name="Freeform 171"/>
              <p:cNvSpPr>
                <a:spLocks/>
              </p:cNvSpPr>
              <p:nvPr/>
            </p:nvSpPr>
            <p:spPr bwMode="auto">
              <a:xfrm>
                <a:off x="800" y="2697"/>
                <a:ext cx="46" cy="17"/>
              </a:xfrm>
              <a:custGeom>
                <a:avLst/>
                <a:gdLst>
                  <a:gd name="T0" fmla="*/ 0 w 46"/>
                  <a:gd name="T1" fmla="*/ 16 h 17"/>
                  <a:gd name="T2" fmla="*/ 9 w 46"/>
                  <a:gd name="T3" fmla="*/ 12 h 17"/>
                  <a:gd name="T4" fmla="*/ 18 w 46"/>
                  <a:gd name="T5" fmla="*/ 6 h 17"/>
                  <a:gd name="T6" fmla="*/ 27 w 46"/>
                  <a:gd name="T7" fmla="*/ 3 h 17"/>
                  <a:gd name="T8" fmla="*/ 36 w 46"/>
                  <a:gd name="T9" fmla="*/ 0 h 17"/>
                  <a:gd name="T10" fmla="*/ 45 w 4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16"/>
                    </a:moveTo>
                    <a:lnTo>
                      <a:pt x="9" y="12"/>
                    </a:lnTo>
                    <a:lnTo>
                      <a:pt x="18" y="6"/>
                    </a:lnTo>
                    <a:lnTo>
                      <a:pt x="27" y="3"/>
                    </a:lnTo>
                    <a:lnTo>
                      <a:pt x="36" y="0"/>
                    </a:lnTo>
                    <a:lnTo>
                      <a:pt x="45"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98" name="Freeform 172"/>
              <p:cNvSpPr>
                <a:spLocks/>
              </p:cNvSpPr>
              <p:nvPr/>
            </p:nvSpPr>
            <p:spPr bwMode="auto">
              <a:xfrm>
                <a:off x="872" y="2697"/>
                <a:ext cx="46" cy="17"/>
              </a:xfrm>
              <a:custGeom>
                <a:avLst/>
                <a:gdLst>
                  <a:gd name="T0" fmla="*/ 0 w 46"/>
                  <a:gd name="T1" fmla="*/ 16 h 17"/>
                  <a:gd name="T2" fmla="*/ 9 w 46"/>
                  <a:gd name="T3" fmla="*/ 12 h 17"/>
                  <a:gd name="T4" fmla="*/ 18 w 46"/>
                  <a:gd name="T5" fmla="*/ 6 h 17"/>
                  <a:gd name="T6" fmla="*/ 27 w 46"/>
                  <a:gd name="T7" fmla="*/ 3 h 17"/>
                  <a:gd name="T8" fmla="*/ 36 w 46"/>
                  <a:gd name="T9" fmla="*/ 0 h 17"/>
                  <a:gd name="T10" fmla="*/ 45 w 4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16"/>
                    </a:moveTo>
                    <a:lnTo>
                      <a:pt x="9" y="12"/>
                    </a:lnTo>
                    <a:lnTo>
                      <a:pt x="18" y="6"/>
                    </a:lnTo>
                    <a:lnTo>
                      <a:pt x="27" y="3"/>
                    </a:lnTo>
                    <a:lnTo>
                      <a:pt x="36" y="0"/>
                    </a:lnTo>
                    <a:lnTo>
                      <a:pt x="45"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99" name="Freeform 173"/>
              <p:cNvSpPr>
                <a:spLocks/>
              </p:cNvSpPr>
              <p:nvPr/>
            </p:nvSpPr>
            <p:spPr bwMode="auto">
              <a:xfrm>
                <a:off x="947" y="2658"/>
                <a:ext cx="46" cy="17"/>
              </a:xfrm>
              <a:custGeom>
                <a:avLst/>
                <a:gdLst>
                  <a:gd name="T0" fmla="*/ 0 w 46"/>
                  <a:gd name="T1" fmla="*/ 16 h 17"/>
                  <a:gd name="T2" fmla="*/ 9 w 46"/>
                  <a:gd name="T3" fmla="*/ 12 h 17"/>
                  <a:gd name="T4" fmla="*/ 18 w 46"/>
                  <a:gd name="T5" fmla="*/ 6 h 17"/>
                  <a:gd name="T6" fmla="*/ 27 w 46"/>
                  <a:gd name="T7" fmla="*/ 3 h 17"/>
                  <a:gd name="T8" fmla="*/ 36 w 46"/>
                  <a:gd name="T9" fmla="*/ 0 h 17"/>
                  <a:gd name="T10" fmla="*/ 45 w 4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16"/>
                    </a:moveTo>
                    <a:lnTo>
                      <a:pt x="9" y="12"/>
                    </a:lnTo>
                    <a:lnTo>
                      <a:pt x="18" y="6"/>
                    </a:lnTo>
                    <a:lnTo>
                      <a:pt x="27" y="3"/>
                    </a:lnTo>
                    <a:lnTo>
                      <a:pt x="36" y="0"/>
                    </a:lnTo>
                    <a:lnTo>
                      <a:pt x="45"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00" name="Freeform 174"/>
              <p:cNvSpPr>
                <a:spLocks/>
              </p:cNvSpPr>
              <p:nvPr/>
            </p:nvSpPr>
            <p:spPr bwMode="auto">
              <a:xfrm>
                <a:off x="1316" y="2535"/>
                <a:ext cx="46" cy="17"/>
              </a:xfrm>
              <a:custGeom>
                <a:avLst/>
                <a:gdLst>
                  <a:gd name="T0" fmla="*/ 0 w 46"/>
                  <a:gd name="T1" fmla="*/ 16 h 17"/>
                  <a:gd name="T2" fmla="*/ 9 w 46"/>
                  <a:gd name="T3" fmla="*/ 12 h 17"/>
                  <a:gd name="T4" fmla="*/ 18 w 46"/>
                  <a:gd name="T5" fmla="*/ 6 h 17"/>
                  <a:gd name="T6" fmla="*/ 27 w 46"/>
                  <a:gd name="T7" fmla="*/ 3 h 17"/>
                  <a:gd name="T8" fmla="*/ 36 w 46"/>
                  <a:gd name="T9" fmla="*/ 0 h 17"/>
                  <a:gd name="T10" fmla="*/ 45 w 4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16"/>
                    </a:moveTo>
                    <a:lnTo>
                      <a:pt x="9" y="12"/>
                    </a:lnTo>
                    <a:lnTo>
                      <a:pt x="18" y="6"/>
                    </a:lnTo>
                    <a:lnTo>
                      <a:pt x="27" y="3"/>
                    </a:lnTo>
                    <a:lnTo>
                      <a:pt x="36" y="0"/>
                    </a:lnTo>
                    <a:lnTo>
                      <a:pt x="45"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01" name="Freeform 175"/>
              <p:cNvSpPr>
                <a:spLocks/>
              </p:cNvSpPr>
              <p:nvPr/>
            </p:nvSpPr>
            <p:spPr bwMode="auto">
              <a:xfrm>
                <a:off x="1401" y="2511"/>
                <a:ext cx="49" cy="17"/>
              </a:xfrm>
              <a:custGeom>
                <a:avLst/>
                <a:gdLst>
                  <a:gd name="T0" fmla="*/ 0 w 49"/>
                  <a:gd name="T1" fmla="*/ 16 h 17"/>
                  <a:gd name="T2" fmla="*/ 10 w 49"/>
                  <a:gd name="T3" fmla="*/ 14 h 17"/>
                  <a:gd name="T4" fmla="*/ 20 w 49"/>
                  <a:gd name="T5" fmla="*/ 4 h 17"/>
                  <a:gd name="T6" fmla="*/ 30 w 49"/>
                  <a:gd name="T7" fmla="*/ 2 h 17"/>
                  <a:gd name="T8" fmla="*/ 39 w 49"/>
                  <a:gd name="T9" fmla="*/ 0 h 17"/>
                  <a:gd name="T10" fmla="*/ 48 w 49"/>
                  <a:gd name="T11" fmla="*/ 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7">
                    <a:moveTo>
                      <a:pt x="0" y="16"/>
                    </a:moveTo>
                    <a:lnTo>
                      <a:pt x="10" y="14"/>
                    </a:lnTo>
                    <a:lnTo>
                      <a:pt x="20" y="4"/>
                    </a:lnTo>
                    <a:lnTo>
                      <a:pt x="30" y="2"/>
                    </a:lnTo>
                    <a:lnTo>
                      <a:pt x="39" y="0"/>
                    </a:lnTo>
                    <a:lnTo>
                      <a:pt x="48" y="2"/>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02" name="Freeform 176"/>
              <p:cNvSpPr>
                <a:spLocks/>
              </p:cNvSpPr>
              <p:nvPr/>
            </p:nvSpPr>
            <p:spPr bwMode="auto">
              <a:xfrm>
                <a:off x="1211" y="2589"/>
                <a:ext cx="17" cy="17"/>
              </a:xfrm>
              <a:custGeom>
                <a:avLst/>
                <a:gdLst>
                  <a:gd name="T0" fmla="*/ 0 w 17"/>
                  <a:gd name="T1" fmla="*/ 16 h 17"/>
                  <a:gd name="T2" fmla="*/ 16 w 17"/>
                  <a:gd name="T3" fmla="*/ 0 h 17"/>
                  <a:gd name="T4" fmla="*/ 0 60000 65536"/>
                  <a:gd name="T5" fmla="*/ 0 60000 65536"/>
                </a:gdLst>
                <a:ahLst/>
                <a:cxnLst>
                  <a:cxn ang="T4">
                    <a:pos x="T0" y="T1"/>
                  </a:cxn>
                  <a:cxn ang="T5">
                    <a:pos x="T2" y="T3"/>
                  </a:cxn>
                </a:cxnLst>
                <a:rect l="0" t="0" r="r" b="b"/>
                <a:pathLst>
                  <a:path w="17" h="17">
                    <a:moveTo>
                      <a:pt x="0" y="16"/>
                    </a:moveTo>
                    <a:lnTo>
                      <a:pt x="16"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03" name="Freeform 177"/>
              <p:cNvSpPr>
                <a:spLocks/>
              </p:cNvSpPr>
              <p:nvPr/>
            </p:nvSpPr>
            <p:spPr bwMode="auto">
              <a:xfrm>
                <a:off x="809" y="2736"/>
                <a:ext cx="17" cy="17"/>
              </a:xfrm>
              <a:custGeom>
                <a:avLst/>
                <a:gdLst>
                  <a:gd name="T0" fmla="*/ 0 w 17"/>
                  <a:gd name="T1" fmla="*/ 16 h 17"/>
                  <a:gd name="T2" fmla="*/ 16 w 17"/>
                  <a:gd name="T3" fmla="*/ 0 h 17"/>
                  <a:gd name="T4" fmla="*/ 0 60000 65536"/>
                  <a:gd name="T5" fmla="*/ 0 60000 65536"/>
                </a:gdLst>
                <a:ahLst/>
                <a:cxnLst>
                  <a:cxn ang="T4">
                    <a:pos x="T0" y="T1"/>
                  </a:cxn>
                  <a:cxn ang="T5">
                    <a:pos x="T2" y="T3"/>
                  </a:cxn>
                </a:cxnLst>
                <a:rect l="0" t="0" r="r" b="b"/>
                <a:pathLst>
                  <a:path w="17" h="17">
                    <a:moveTo>
                      <a:pt x="0" y="16"/>
                    </a:moveTo>
                    <a:lnTo>
                      <a:pt x="16"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04" name="Freeform 178"/>
              <p:cNvSpPr>
                <a:spLocks/>
              </p:cNvSpPr>
              <p:nvPr/>
            </p:nvSpPr>
            <p:spPr bwMode="auto">
              <a:xfrm>
                <a:off x="1037" y="2643"/>
                <a:ext cx="17" cy="17"/>
              </a:xfrm>
              <a:custGeom>
                <a:avLst/>
                <a:gdLst>
                  <a:gd name="T0" fmla="*/ 0 w 17"/>
                  <a:gd name="T1" fmla="*/ 16 h 17"/>
                  <a:gd name="T2" fmla="*/ 16 w 17"/>
                  <a:gd name="T3" fmla="*/ 0 h 17"/>
                  <a:gd name="T4" fmla="*/ 0 60000 65536"/>
                  <a:gd name="T5" fmla="*/ 0 60000 65536"/>
                </a:gdLst>
                <a:ahLst/>
                <a:cxnLst>
                  <a:cxn ang="T4">
                    <a:pos x="T0" y="T1"/>
                  </a:cxn>
                  <a:cxn ang="T5">
                    <a:pos x="T2" y="T3"/>
                  </a:cxn>
                </a:cxnLst>
                <a:rect l="0" t="0" r="r" b="b"/>
                <a:pathLst>
                  <a:path w="17" h="17">
                    <a:moveTo>
                      <a:pt x="0" y="16"/>
                    </a:moveTo>
                    <a:lnTo>
                      <a:pt x="16"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05" name="Freeform 179"/>
              <p:cNvSpPr>
                <a:spLocks/>
              </p:cNvSpPr>
              <p:nvPr/>
            </p:nvSpPr>
            <p:spPr bwMode="auto">
              <a:xfrm>
                <a:off x="1121" y="2610"/>
                <a:ext cx="28" cy="17"/>
              </a:xfrm>
              <a:custGeom>
                <a:avLst/>
                <a:gdLst>
                  <a:gd name="T0" fmla="*/ 0 w 28"/>
                  <a:gd name="T1" fmla="*/ 16 h 17"/>
                  <a:gd name="T2" fmla="*/ 9 w 28"/>
                  <a:gd name="T3" fmla="*/ 16 h 17"/>
                  <a:gd name="T4" fmla="*/ 18 w 28"/>
                  <a:gd name="T5" fmla="*/ 0 h 17"/>
                  <a:gd name="T6" fmla="*/ 27 w 2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7">
                    <a:moveTo>
                      <a:pt x="0" y="16"/>
                    </a:moveTo>
                    <a:lnTo>
                      <a:pt x="9" y="16"/>
                    </a:lnTo>
                    <a:lnTo>
                      <a:pt x="18" y="0"/>
                    </a:lnTo>
                    <a:lnTo>
                      <a:pt x="27"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06" name="Freeform 180"/>
              <p:cNvSpPr>
                <a:spLocks/>
              </p:cNvSpPr>
              <p:nvPr/>
            </p:nvSpPr>
            <p:spPr bwMode="auto">
              <a:xfrm>
                <a:off x="986" y="2811"/>
                <a:ext cx="17" cy="1"/>
              </a:xfrm>
              <a:custGeom>
                <a:avLst/>
                <a:gdLst>
                  <a:gd name="T0" fmla="*/ 0 w 17"/>
                  <a:gd name="T1" fmla="*/ 0 h 1"/>
                  <a:gd name="T2" fmla="*/ 16 w 17"/>
                  <a:gd name="T3" fmla="*/ 0 h 1"/>
                  <a:gd name="T4" fmla="*/ 0 60000 65536"/>
                  <a:gd name="T5" fmla="*/ 0 60000 65536"/>
                </a:gdLst>
                <a:ahLst/>
                <a:cxnLst>
                  <a:cxn ang="T4">
                    <a:pos x="T0" y="T1"/>
                  </a:cxn>
                  <a:cxn ang="T5">
                    <a:pos x="T2" y="T3"/>
                  </a:cxn>
                </a:cxnLst>
                <a:rect l="0" t="0" r="r" b="b"/>
                <a:pathLst>
                  <a:path w="17" h="1">
                    <a:moveTo>
                      <a:pt x="0" y="0"/>
                    </a:moveTo>
                    <a:lnTo>
                      <a:pt x="16"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07" name="Freeform 181"/>
              <p:cNvSpPr>
                <a:spLocks/>
              </p:cNvSpPr>
              <p:nvPr/>
            </p:nvSpPr>
            <p:spPr bwMode="auto">
              <a:xfrm>
                <a:off x="1022" y="2802"/>
                <a:ext cx="17" cy="1"/>
              </a:xfrm>
              <a:custGeom>
                <a:avLst/>
                <a:gdLst>
                  <a:gd name="T0" fmla="*/ 0 w 17"/>
                  <a:gd name="T1" fmla="*/ 0 h 1"/>
                  <a:gd name="T2" fmla="*/ 16 w 17"/>
                  <a:gd name="T3" fmla="*/ 0 h 1"/>
                  <a:gd name="T4" fmla="*/ 0 60000 65536"/>
                  <a:gd name="T5" fmla="*/ 0 60000 65536"/>
                </a:gdLst>
                <a:ahLst/>
                <a:cxnLst>
                  <a:cxn ang="T4">
                    <a:pos x="T0" y="T1"/>
                  </a:cxn>
                  <a:cxn ang="T5">
                    <a:pos x="T2" y="T3"/>
                  </a:cxn>
                </a:cxnLst>
                <a:rect l="0" t="0" r="r" b="b"/>
                <a:pathLst>
                  <a:path w="17" h="1">
                    <a:moveTo>
                      <a:pt x="0" y="0"/>
                    </a:moveTo>
                    <a:lnTo>
                      <a:pt x="16"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08" name="Freeform 182"/>
              <p:cNvSpPr>
                <a:spLocks/>
              </p:cNvSpPr>
              <p:nvPr/>
            </p:nvSpPr>
            <p:spPr bwMode="auto">
              <a:xfrm>
                <a:off x="1004" y="2817"/>
                <a:ext cx="17" cy="1"/>
              </a:xfrm>
              <a:custGeom>
                <a:avLst/>
                <a:gdLst>
                  <a:gd name="T0" fmla="*/ 0 w 17"/>
                  <a:gd name="T1" fmla="*/ 0 h 1"/>
                  <a:gd name="T2" fmla="*/ 16 w 17"/>
                  <a:gd name="T3" fmla="*/ 0 h 1"/>
                  <a:gd name="T4" fmla="*/ 0 60000 65536"/>
                  <a:gd name="T5" fmla="*/ 0 60000 65536"/>
                </a:gdLst>
                <a:ahLst/>
                <a:cxnLst>
                  <a:cxn ang="T4">
                    <a:pos x="T0" y="T1"/>
                  </a:cxn>
                  <a:cxn ang="T5">
                    <a:pos x="T2" y="T3"/>
                  </a:cxn>
                </a:cxnLst>
                <a:rect l="0" t="0" r="r" b="b"/>
                <a:pathLst>
                  <a:path w="17" h="1">
                    <a:moveTo>
                      <a:pt x="0" y="0"/>
                    </a:moveTo>
                    <a:lnTo>
                      <a:pt x="16"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09" name="Freeform 183"/>
              <p:cNvSpPr>
                <a:spLocks/>
              </p:cNvSpPr>
              <p:nvPr/>
            </p:nvSpPr>
            <p:spPr bwMode="auto">
              <a:xfrm>
                <a:off x="1028" y="2808"/>
                <a:ext cx="17" cy="1"/>
              </a:xfrm>
              <a:custGeom>
                <a:avLst/>
                <a:gdLst>
                  <a:gd name="T0" fmla="*/ 0 w 17"/>
                  <a:gd name="T1" fmla="*/ 0 h 1"/>
                  <a:gd name="T2" fmla="*/ 16 w 17"/>
                  <a:gd name="T3" fmla="*/ 0 h 1"/>
                  <a:gd name="T4" fmla="*/ 0 60000 65536"/>
                  <a:gd name="T5" fmla="*/ 0 60000 65536"/>
                </a:gdLst>
                <a:ahLst/>
                <a:cxnLst>
                  <a:cxn ang="T4">
                    <a:pos x="T0" y="T1"/>
                  </a:cxn>
                  <a:cxn ang="T5">
                    <a:pos x="T2" y="T3"/>
                  </a:cxn>
                </a:cxnLst>
                <a:rect l="0" t="0" r="r" b="b"/>
                <a:pathLst>
                  <a:path w="17" h="1">
                    <a:moveTo>
                      <a:pt x="0" y="0"/>
                    </a:moveTo>
                    <a:lnTo>
                      <a:pt x="16"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10" name="Freeform 184"/>
              <p:cNvSpPr>
                <a:spLocks/>
              </p:cNvSpPr>
              <p:nvPr/>
            </p:nvSpPr>
            <p:spPr bwMode="auto">
              <a:xfrm>
                <a:off x="938" y="2775"/>
                <a:ext cx="17" cy="17"/>
              </a:xfrm>
              <a:custGeom>
                <a:avLst/>
                <a:gdLst>
                  <a:gd name="T0" fmla="*/ 0 w 17"/>
                  <a:gd name="T1" fmla="*/ 0 h 17"/>
                  <a:gd name="T2" fmla="*/ 16 w 17"/>
                  <a:gd name="T3" fmla="*/ 16 h 17"/>
                  <a:gd name="T4" fmla="*/ 0 60000 65536"/>
                  <a:gd name="T5" fmla="*/ 0 60000 65536"/>
                </a:gdLst>
                <a:ahLst/>
                <a:cxnLst>
                  <a:cxn ang="T4">
                    <a:pos x="T0" y="T1"/>
                  </a:cxn>
                  <a:cxn ang="T5">
                    <a:pos x="T2" y="T3"/>
                  </a:cxn>
                </a:cxnLst>
                <a:rect l="0" t="0" r="r" b="b"/>
                <a:pathLst>
                  <a:path w="17" h="17">
                    <a:moveTo>
                      <a:pt x="0" y="0"/>
                    </a:moveTo>
                    <a:lnTo>
                      <a:pt x="16" y="16"/>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11" name="Freeform 185"/>
              <p:cNvSpPr>
                <a:spLocks/>
              </p:cNvSpPr>
              <p:nvPr/>
            </p:nvSpPr>
            <p:spPr bwMode="auto">
              <a:xfrm>
                <a:off x="920" y="2787"/>
                <a:ext cx="17" cy="17"/>
              </a:xfrm>
              <a:custGeom>
                <a:avLst/>
                <a:gdLst>
                  <a:gd name="T0" fmla="*/ 0 w 17"/>
                  <a:gd name="T1" fmla="*/ 0 h 17"/>
                  <a:gd name="T2" fmla="*/ 9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9" y="0"/>
                    </a:lnTo>
                    <a:lnTo>
                      <a:pt x="16" y="16"/>
                    </a:lnTo>
                    <a:lnTo>
                      <a:pt x="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12" name="Freeform 186"/>
              <p:cNvSpPr>
                <a:spLocks/>
              </p:cNvSpPr>
              <p:nvPr/>
            </p:nvSpPr>
            <p:spPr bwMode="auto">
              <a:xfrm>
                <a:off x="956" y="2790"/>
                <a:ext cx="17" cy="1"/>
              </a:xfrm>
              <a:custGeom>
                <a:avLst/>
                <a:gdLst>
                  <a:gd name="T0" fmla="*/ 0 w 17"/>
                  <a:gd name="T1" fmla="*/ 0 h 1"/>
                  <a:gd name="T2" fmla="*/ 16 w 17"/>
                  <a:gd name="T3" fmla="*/ 0 h 1"/>
                  <a:gd name="T4" fmla="*/ 0 60000 65536"/>
                  <a:gd name="T5" fmla="*/ 0 60000 65536"/>
                </a:gdLst>
                <a:ahLst/>
                <a:cxnLst>
                  <a:cxn ang="T4">
                    <a:pos x="T0" y="T1"/>
                  </a:cxn>
                  <a:cxn ang="T5">
                    <a:pos x="T2" y="T3"/>
                  </a:cxn>
                </a:cxnLst>
                <a:rect l="0" t="0" r="r" b="b"/>
                <a:pathLst>
                  <a:path w="17" h="1">
                    <a:moveTo>
                      <a:pt x="0" y="0"/>
                    </a:moveTo>
                    <a:lnTo>
                      <a:pt x="16" y="0"/>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grpSp>
        <p:sp>
          <p:nvSpPr>
            <p:cNvPr id="15" name="Line 188"/>
            <p:cNvSpPr>
              <a:spLocks noChangeShapeType="1"/>
            </p:cNvSpPr>
            <p:nvPr/>
          </p:nvSpPr>
          <p:spPr bwMode="auto">
            <a:xfrm flipV="1">
              <a:off x="1645577" y="4805844"/>
              <a:ext cx="251664" cy="1054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6" name="Line 189"/>
            <p:cNvSpPr>
              <a:spLocks noChangeShapeType="1"/>
            </p:cNvSpPr>
            <p:nvPr/>
          </p:nvSpPr>
          <p:spPr bwMode="auto">
            <a:xfrm flipV="1">
              <a:off x="2237728" y="4922426"/>
              <a:ext cx="225757" cy="9252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7" name="Line 190"/>
            <p:cNvSpPr>
              <a:spLocks noChangeShapeType="1"/>
            </p:cNvSpPr>
            <p:nvPr/>
          </p:nvSpPr>
          <p:spPr bwMode="auto">
            <a:xfrm>
              <a:off x="1810268" y="4841005"/>
              <a:ext cx="588449" cy="1073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8" name="Line 191"/>
            <p:cNvSpPr>
              <a:spLocks noChangeShapeType="1"/>
            </p:cNvSpPr>
            <p:nvPr/>
          </p:nvSpPr>
          <p:spPr bwMode="auto">
            <a:xfrm flipH="1" flipV="1">
              <a:off x="1821371" y="4842855"/>
              <a:ext cx="33308" cy="2590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9" name="Line 192"/>
            <p:cNvSpPr>
              <a:spLocks noChangeShapeType="1"/>
            </p:cNvSpPr>
            <p:nvPr/>
          </p:nvSpPr>
          <p:spPr bwMode="auto">
            <a:xfrm flipH="1">
              <a:off x="1825072" y="4835453"/>
              <a:ext cx="51813" cy="555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0" name="Line 193"/>
            <p:cNvSpPr>
              <a:spLocks noChangeShapeType="1"/>
            </p:cNvSpPr>
            <p:nvPr/>
          </p:nvSpPr>
          <p:spPr bwMode="auto">
            <a:xfrm>
              <a:off x="2361709" y="4922426"/>
              <a:ext cx="35159" cy="2405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1" name="Line 194"/>
            <p:cNvSpPr>
              <a:spLocks noChangeShapeType="1"/>
            </p:cNvSpPr>
            <p:nvPr/>
          </p:nvSpPr>
          <p:spPr bwMode="auto">
            <a:xfrm flipV="1">
              <a:off x="2335802" y="4948333"/>
              <a:ext cx="49963" cy="1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2" name="Line 196"/>
            <p:cNvSpPr>
              <a:spLocks noChangeShapeType="1"/>
            </p:cNvSpPr>
            <p:nvPr/>
          </p:nvSpPr>
          <p:spPr bwMode="auto">
            <a:xfrm flipV="1">
              <a:off x="1379111" y="3654854"/>
              <a:ext cx="255365" cy="1552544"/>
            </a:xfrm>
            <a:prstGeom prst="line">
              <a:avLst/>
            </a:prstGeom>
            <a:noFill/>
            <a:ln w="127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3" name="Line 197"/>
            <p:cNvSpPr>
              <a:spLocks noChangeShapeType="1"/>
            </p:cNvSpPr>
            <p:nvPr/>
          </p:nvSpPr>
          <p:spPr bwMode="auto">
            <a:xfrm flipV="1">
              <a:off x="1567858" y="3664105"/>
              <a:ext cx="61065" cy="156919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4" name="Line 198"/>
            <p:cNvSpPr>
              <a:spLocks noChangeShapeType="1"/>
            </p:cNvSpPr>
            <p:nvPr/>
          </p:nvSpPr>
          <p:spPr bwMode="auto">
            <a:xfrm flipH="1" flipV="1">
              <a:off x="1634475" y="3660404"/>
              <a:ext cx="99925" cy="1480375"/>
            </a:xfrm>
            <a:prstGeom prst="line">
              <a:avLst/>
            </a:prstGeom>
            <a:noFill/>
            <a:ln w="127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5" name="Line 199"/>
            <p:cNvSpPr>
              <a:spLocks noChangeShapeType="1"/>
            </p:cNvSpPr>
            <p:nvPr/>
          </p:nvSpPr>
          <p:spPr bwMode="auto">
            <a:xfrm flipV="1">
              <a:off x="1551204" y="3684462"/>
              <a:ext cx="77720" cy="143966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6" name="Line 311"/>
            <p:cNvSpPr>
              <a:spLocks noChangeShapeType="1"/>
            </p:cNvSpPr>
            <p:nvPr/>
          </p:nvSpPr>
          <p:spPr bwMode="auto">
            <a:xfrm>
              <a:off x="641482" y="3041648"/>
              <a:ext cx="900470" cy="207877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27" name="Line 312"/>
            <p:cNvSpPr>
              <a:spLocks noChangeShapeType="1"/>
            </p:cNvSpPr>
            <p:nvPr/>
          </p:nvSpPr>
          <p:spPr bwMode="auto">
            <a:xfrm>
              <a:off x="606347" y="3131677"/>
              <a:ext cx="770912" cy="20498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grpSp>
          <p:nvGrpSpPr>
            <p:cNvPr id="28" name="Group 313"/>
            <p:cNvGrpSpPr>
              <a:grpSpLocks/>
            </p:cNvGrpSpPr>
            <p:nvPr/>
          </p:nvGrpSpPr>
          <p:grpSpPr bwMode="auto">
            <a:xfrm>
              <a:off x="192665" y="2353048"/>
              <a:ext cx="690225" cy="823459"/>
              <a:chOff x="126" y="1117"/>
              <a:chExt cx="609" cy="698"/>
            </a:xfrm>
          </p:grpSpPr>
          <p:sp>
            <p:nvSpPr>
              <p:cNvPr id="35" name="Oval 314"/>
              <p:cNvSpPr>
                <a:spLocks noChangeArrowheads="1"/>
              </p:cNvSpPr>
              <p:nvPr/>
            </p:nvSpPr>
            <p:spPr bwMode="auto">
              <a:xfrm>
                <a:off x="278" y="1291"/>
                <a:ext cx="305" cy="31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endParaRPr lang="en-GB" altLang="de-DE">
                  <a:solidFill>
                    <a:srgbClr val="000000"/>
                  </a:solidFill>
                  <a:latin typeface="Times New Roman" pitchFamily="18" charset="0"/>
                  <a:cs typeface="Arial" pitchFamily="34" charset="0"/>
                </a:endParaRPr>
              </a:p>
            </p:txBody>
          </p:sp>
          <p:sp>
            <p:nvSpPr>
              <p:cNvPr id="36" name="Line 315"/>
              <p:cNvSpPr>
                <a:spLocks noChangeShapeType="1"/>
              </p:cNvSpPr>
              <p:nvPr/>
            </p:nvSpPr>
            <p:spPr bwMode="auto">
              <a:xfrm flipH="1">
                <a:off x="126" y="1465"/>
                <a:ext cx="122" cy="3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37" name="Line 316"/>
              <p:cNvSpPr>
                <a:spLocks noChangeShapeType="1"/>
              </p:cNvSpPr>
              <p:nvPr/>
            </p:nvSpPr>
            <p:spPr bwMode="auto">
              <a:xfrm flipH="1">
                <a:off x="187" y="1569"/>
                <a:ext cx="91"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38" name="Line 317"/>
              <p:cNvSpPr>
                <a:spLocks noChangeShapeType="1"/>
              </p:cNvSpPr>
              <p:nvPr/>
            </p:nvSpPr>
            <p:spPr bwMode="auto">
              <a:xfrm flipH="1">
                <a:off x="309" y="1604"/>
                <a:ext cx="6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39" name="Line 318"/>
              <p:cNvSpPr>
                <a:spLocks noChangeShapeType="1"/>
              </p:cNvSpPr>
              <p:nvPr/>
            </p:nvSpPr>
            <p:spPr bwMode="auto">
              <a:xfrm>
                <a:off x="430" y="1638"/>
                <a:ext cx="16" cy="17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40" name="Line 319"/>
              <p:cNvSpPr>
                <a:spLocks noChangeShapeType="1"/>
              </p:cNvSpPr>
              <p:nvPr/>
            </p:nvSpPr>
            <p:spPr bwMode="auto">
              <a:xfrm flipH="1" flipV="1">
                <a:off x="156" y="1291"/>
                <a:ext cx="122" cy="6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41" name="Line 320"/>
              <p:cNvSpPr>
                <a:spLocks noChangeShapeType="1"/>
              </p:cNvSpPr>
              <p:nvPr/>
            </p:nvSpPr>
            <p:spPr bwMode="auto">
              <a:xfrm flipH="1" flipV="1">
                <a:off x="278" y="1152"/>
                <a:ext cx="61" cy="1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42" name="Line 321"/>
              <p:cNvSpPr>
                <a:spLocks noChangeShapeType="1"/>
              </p:cNvSpPr>
              <p:nvPr/>
            </p:nvSpPr>
            <p:spPr bwMode="auto">
              <a:xfrm flipV="1">
                <a:off x="430" y="1117"/>
                <a:ext cx="0" cy="1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43" name="Line 322"/>
              <p:cNvSpPr>
                <a:spLocks noChangeShapeType="1"/>
              </p:cNvSpPr>
              <p:nvPr/>
            </p:nvSpPr>
            <p:spPr bwMode="auto">
              <a:xfrm flipV="1">
                <a:off x="491" y="1152"/>
                <a:ext cx="92" cy="1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44" name="Line 323"/>
              <p:cNvSpPr>
                <a:spLocks noChangeShapeType="1"/>
              </p:cNvSpPr>
              <p:nvPr/>
            </p:nvSpPr>
            <p:spPr bwMode="auto">
              <a:xfrm flipV="1">
                <a:off x="583" y="1291"/>
                <a:ext cx="121" cy="6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45" name="Line 324"/>
              <p:cNvSpPr>
                <a:spLocks noChangeShapeType="1"/>
              </p:cNvSpPr>
              <p:nvPr/>
            </p:nvSpPr>
            <p:spPr bwMode="auto">
              <a:xfrm>
                <a:off x="613" y="1465"/>
                <a:ext cx="122" cy="3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46" name="Line 325"/>
              <p:cNvSpPr>
                <a:spLocks noChangeShapeType="1"/>
              </p:cNvSpPr>
              <p:nvPr/>
            </p:nvSpPr>
            <p:spPr bwMode="auto">
              <a:xfrm>
                <a:off x="522" y="1604"/>
                <a:ext cx="61" cy="1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47" name="Line 326"/>
              <p:cNvSpPr>
                <a:spLocks noChangeShapeType="1"/>
              </p:cNvSpPr>
              <p:nvPr/>
            </p:nvSpPr>
            <p:spPr bwMode="auto">
              <a:xfrm>
                <a:off x="583" y="1569"/>
                <a:ext cx="121"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grpSp>
        <p:sp>
          <p:nvSpPr>
            <p:cNvPr id="29" name="Line 327"/>
            <p:cNvSpPr>
              <a:spLocks noChangeShapeType="1"/>
            </p:cNvSpPr>
            <p:nvPr/>
          </p:nvSpPr>
          <p:spPr bwMode="auto">
            <a:xfrm>
              <a:off x="710618" y="3131676"/>
              <a:ext cx="1016380" cy="202020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30" name="Line 328"/>
            <p:cNvSpPr>
              <a:spLocks noChangeShapeType="1"/>
            </p:cNvSpPr>
            <p:nvPr/>
          </p:nvSpPr>
          <p:spPr bwMode="auto">
            <a:xfrm>
              <a:off x="641482" y="3072099"/>
              <a:ext cx="918976" cy="21667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31" name="Line 329"/>
            <p:cNvSpPr>
              <a:spLocks noChangeShapeType="1"/>
            </p:cNvSpPr>
            <p:nvPr/>
          </p:nvSpPr>
          <p:spPr bwMode="auto">
            <a:xfrm flipV="1">
              <a:off x="1377260" y="4445003"/>
              <a:ext cx="123982" cy="738337"/>
            </a:xfrm>
            <a:prstGeom prst="line">
              <a:avLst/>
            </a:prstGeom>
            <a:noFill/>
            <a:ln w="63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32" name="Line 330"/>
            <p:cNvSpPr>
              <a:spLocks noChangeShapeType="1"/>
            </p:cNvSpPr>
            <p:nvPr/>
          </p:nvSpPr>
          <p:spPr bwMode="auto">
            <a:xfrm flipH="1" flipV="1">
              <a:off x="1678887" y="4302518"/>
              <a:ext cx="55514" cy="841964"/>
            </a:xfrm>
            <a:prstGeom prst="line">
              <a:avLst/>
            </a:prstGeom>
            <a:noFill/>
            <a:ln w="63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33" name="Line 331"/>
            <p:cNvSpPr>
              <a:spLocks noChangeShapeType="1"/>
            </p:cNvSpPr>
            <p:nvPr/>
          </p:nvSpPr>
          <p:spPr bwMode="auto">
            <a:xfrm flipV="1">
              <a:off x="1575260" y="4198892"/>
              <a:ext cx="29608" cy="1019609"/>
            </a:xfrm>
            <a:prstGeom prst="line">
              <a:avLst/>
            </a:prstGeom>
            <a:noFill/>
            <a:ln w="63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pic>
          <p:nvPicPr>
            <p:cNvPr id="34" name="Picture 15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rot="815019">
              <a:off x="1174831" y="3114559"/>
              <a:ext cx="10636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Freeform 187"/>
          <p:cNvSpPr>
            <a:spLocks/>
          </p:cNvSpPr>
          <p:nvPr/>
        </p:nvSpPr>
        <p:spPr bwMode="auto">
          <a:xfrm rot="-960754">
            <a:off x="2941894" y="1308718"/>
            <a:ext cx="1709186" cy="454025"/>
          </a:xfrm>
          <a:custGeom>
            <a:avLst/>
            <a:gdLst>
              <a:gd name="T0" fmla="*/ 2147483646 w 1003"/>
              <a:gd name="T1" fmla="*/ 2147483646 h 235"/>
              <a:gd name="T2" fmla="*/ 2147483646 w 1003"/>
              <a:gd name="T3" fmla="*/ 2147483646 h 235"/>
              <a:gd name="T4" fmla="*/ 2147483646 w 1003"/>
              <a:gd name="T5" fmla="*/ 2147483646 h 235"/>
              <a:gd name="T6" fmla="*/ 2147483646 w 1003"/>
              <a:gd name="T7" fmla="*/ 2147483646 h 235"/>
              <a:gd name="T8" fmla="*/ 2147483646 w 1003"/>
              <a:gd name="T9" fmla="*/ 2147483646 h 235"/>
              <a:gd name="T10" fmla="*/ 2147483646 w 1003"/>
              <a:gd name="T11" fmla="*/ 2147483646 h 235"/>
              <a:gd name="T12" fmla="*/ 2147483646 w 1003"/>
              <a:gd name="T13" fmla="*/ 2147483646 h 235"/>
              <a:gd name="T14" fmla="*/ 2147483646 w 1003"/>
              <a:gd name="T15" fmla="*/ 2147483646 h 235"/>
              <a:gd name="T16" fmla="*/ 2147483646 w 1003"/>
              <a:gd name="T17" fmla="*/ 0 h 235"/>
              <a:gd name="T18" fmla="*/ 2147483646 w 1003"/>
              <a:gd name="T19" fmla="*/ 2147483646 h 235"/>
              <a:gd name="T20" fmla="*/ 2147483646 w 1003"/>
              <a:gd name="T21" fmla="*/ 2147483646 h 235"/>
              <a:gd name="T22" fmla="*/ 2147483646 w 1003"/>
              <a:gd name="T23" fmla="*/ 2147483646 h 235"/>
              <a:gd name="T24" fmla="*/ 2147483646 w 1003"/>
              <a:gd name="T25" fmla="*/ 2147483646 h 235"/>
              <a:gd name="T26" fmla="*/ 2147483646 w 1003"/>
              <a:gd name="T27" fmla="*/ 2147483646 h 235"/>
              <a:gd name="T28" fmla="*/ 2147483646 w 1003"/>
              <a:gd name="T29" fmla="*/ 2147483646 h 235"/>
              <a:gd name="T30" fmla="*/ 2147483646 w 1003"/>
              <a:gd name="T31" fmla="*/ 2147483646 h 235"/>
              <a:gd name="T32" fmla="*/ 2147483646 w 1003"/>
              <a:gd name="T33" fmla="*/ 2147483646 h 235"/>
              <a:gd name="T34" fmla="*/ 2147483646 w 1003"/>
              <a:gd name="T35" fmla="*/ 2147483646 h 235"/>
              <a:gd name="T36" fmla="*/ 2147483646 w 1003"/>
              <a:gd name="T37" fmla="*/ 2147483646 h 235"/>
              <a:gd name="T38" fmla="*/ 2147483646 w 1003"/>
              <a:gd name="T39" fmla="*/ 2147483646 h 235"/>
              <a:gd name="T40" fmla="*/ 2147483646 w 1003"/>
              <a:gd name="T41" fmla="*/ 2147483646 h 235"/>
              <a:gd name="T42" fmla="*/ 2147483646 w 1003"/>
              <a:gd name="T43" fmla="*/ 2147483646 h 235"/>
              <a:gd name="T44" fmla="*/ 2147483646 w 1003"/>
              <a:gd name="T45" fmla="*/ 2147483646 h 235"/>
              <a:gd name="T46" fmla="*/ 2147483646 w 1003"/>
              <a:gd name="T47" fmla="*/ 2147483646 h 235"/>
              <a:gd name="T48" fmla="*/ 2147483646 w 1003"/>
              <a:gd name="T49" fmla="*/ 2147483646 h 235"/>
              <a:gd name="T50" fmla="*/ 2147483646 w 1003"/>
              <a:gd name="T51" fmla="*/ 2147483646 h 235"/>
              <a:gd name="T52" fmla="*/ 2147483646 w 1003"/>
              <a:gd name="T53" fmla="*/ 2147483646 h 235"/>
              <a:gd name="T54" fmla="*/ 2147483646 w 1003"/>
              <a:gd name="T55" fmla="*/ 2147483646 h 235"/>
              <a:gd name="T56" fmla="*/ 2147483646 w 1003"/>
              <a:gd name="T57" fmla="*/ 2147483646 h 235"/>
              <a:gd name="T58" fmla="*/ 2147483646 w 1003"/>
              <a:gd name="T59" fmla="*/ 2147483646 h 235"/>
              <a:gd name="T60" fmla="*/ 0 w 1003"/>
              <a:gd name="T61" fmla="*/ 2147483646 h 2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3" h="235">
                <a:moveTo>
                  <a:pt x="2" y="113"/>
                </a:moveTo>
                <a:lnTo>
                  <a:pt x="179" y="111"/>
                </a:lnTo>
                <a:lnTo>
                  <a:pt x="246" y="106"/>
                </a:lnTo>
                <a:lnTo>
                  <a:pt x="336" y="87"/>
                </a:lnTo>
                <a:lnTo>
                  <a:pt x="409" y="62"/>
                </a:lnTo>
                <a:lnTo>
                  <a:pt x="475" y="40"/>
                </a:lnTo>
                <a:lnTo>
                  <a:pt x="553" y="17"/>
                </a:lnTo>
                <a:lnTo>
                  <a:pt x="630" y="6"/>
                </a:lnTo>
                <a:lnTo>
                  <a:pt x="704" y="0"/>
                </a:lnTo>
                <a:lnTo>
                  <a:pt x="773" y="9"/>
                </a:lnTo>
                <a:lnTo>
                  <a:pt x="828" y="28"/>
                </a:lnTo>
                <a:lnTo>
                  <a:pt x="890" y="62"/>
                </a:lnTo>
                <a:lnTo>
                  <a:pt x="930" y="106"/>
                </a:lnTo>
                <a:lnTo>
                  <a:pt x="963" y="145"/>
                </a:lnTo>
                <a:lnTo>
                  <a:pt x="997" y="128"/>
                </a:lnTo>
                <a:lnTo>
                  <a:pt x="1002" y="234"/>
                </a:lnTo>
                <a:lnTo>
                  <a:pt x="864" y="194"/>
                </a:lnTo>
                <a:lnTo>
                  <a:pt x="900" y="170"/>
                </a:lnTo>
                <a:lnTo>
                  <a:pt x="867" y="132"/>
                </a:lnTo>
                <a:lnTo>
                  <a:pt x="820" y="94"/>
                </a:lnTo>
                <a:lnTo>
                  <a:pt x="765" y="67"/>
                </a:lnTo>
                <a:lnTo>
                  <a:pt x="710" y="51"/>
                </a:lnTo>
                <a:lnTo>
                  <a:pt x="653" y="50"/>
                </a:lnTo>
                <a:lnTo>
                  <a:pt x="592" y="56"/>
                </a:lnTo>
                <a:lnTo>
                  <a:pt x="507" y="72"/>
                </a:lnTo>
                <a:lnTo>
                  <a:pt x="417" y="99"/>
                </a:lnTo>
                <a:lnTo>
                  <a:pt x="326" y="118"/>
                </a:lnTo>
                <a:lnTo>
                  <a:pt x="276" y="128"/>
                </a:lnTo>
                <a:lnTo>
                  <a:pt x="220" y="133"/>
                </a:lnTo>
                <a:lnTo>
                  <a:pt x="157" y="130"/>
                </a:lnTo>
                <a:lnTo>
                  <a:pt x="0" y="110"/>
                </a:lnTo>
              </a:path>
            </a:pathLst>
          </a:custGeom>
          <a:solidFill>
            <a:srgbClr val="FF0033"/>
          </a:solidFill>
          <a:ln w="12700" cap="rnd" cmpd="sng">
            <a:solidFill>
              <a:srgbClr val="FF00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sp>
        <p:nvSpPr>
          <p:cNvPr id="11" name="Freeform 187"/>
          <p:cNvSpPr>
            <a:spLocks/>
          </p:cNvSpPr>
          <p:nvPr/>
        </p:nvSpPr>
        <p:spPr bwMode="auto">
          <a:xfrm rot="18448417" flipV="1">
            <a:off x="1609456" y="3714631"/>
            <a:ext cx="2335213" cy="743188"/>
          </a:xfrm>
          <a:custGeom>
            <a:avLst/>
            <a:gdLst>
              <a:gd name="T0" fmla="*/ 2147483646 w 1003"/>
              <a:gd name="T1" fmla="*/ 2147483646 h 235"/>
              <a:gd name="T2" fmla="*/ 2147483646 w 1003"/>
              <a:gd name="T3" fmla="*/ 2147483646 h 235"/>
              <a:gd name="T4" fmla="*/ 2147483646 w 1003"/>
              <a:gd name="T5" fmla="*/ 2147483646 h 235"/>
              <a:gd name="T6" fmla="*/ 2147483646 w 1003"/>
              <a:gd name="T7" fmla="*/ 2147483646 h 235"/>
              <a:gd name="T8" fmla="*/ 2147483646 w 1003"/>
              <a:gd name="T9" fmla="*/ 2147483646 h 235"/>
              <a:gd name="T10" fmla="*/ 2147483646 w 1003"/>
              <a:gd name="T11" fmla="*/ 2147483646 h 235"/>
              <a:gd name="T12" fmla="*/ 2147483646 w 1003"/>
              <a:gd name="T13" fmla="*/ 2147483646 h 235"/>
              <a:gd name="T14" fmla="*/ 2147483646 w 1003"/>
              <a:gd name="T15" fmla="*/ 2147483646 h 235"/>
              <a:gd name="T16" fmla="*/ 2147483646 w 1003"/>
              <a:gd name="T17" fmla="*/ 0 h 235"/>
              <a:gd name="T18" fmla="*/ 2147483646 w 1003"/>
              <a:gd name="T19" fmla="*/ 2147483646 h 235"/>
              <a:gd name="T20" fmla="*/ 2147483646 w 1003"/>
              <a:gd name="T21" fmla="*/ 2147483646 h 235"/>
              <a:gd name="T22" fmla="*/ 2147483646 w 1003"/>
              <a:gd name="T23" fmla="*/ 2147483646 h 235"/>
              <a:gd name="T24" fmla="*/ 2147483646 w 1003"/>
              <a:gd name="T25" fmla="*/ 2147483646 h 235"/>
              <a:gd name="T26" fmla="*/ 2147483646 w 1003"/>
              <a:gd name="T27" fmla="*/ 2147483646 h 235"/>
              <a:gd name="T28" fmla="*/ 2147483646 w 1003"/>
              <a:gd name="T29" fmla="*/ 2147483646 h 235"/>
              <a:gd name="T30" fmla="*/ 2147483646 w 1003"/>
              <a:gd name="T31" fmla="*/ 2147483646 h 235"/>
              <a:gd name="T32" fmla="*/ 2147483646 w 1003"/>
              <a:gd name="T33" fmla="*/ 2147483646 h 235"/>
              <a:gd name="T34" fmla="*/ 2147483646 w 1003"/>
              <a:gd name="T35" fmla="*/ 2147483646 h 235"/>
              <a:gd name="T36" fmla="*/ 2147483646 w 1003"/>
              <a:gd name="T37" fmla="*/ 2147483646 h 235"/>
              <a:gd name="T38" fmla="*/ 2147483646 w 1003"/>
              <a:gd name="T39" fmla="*/ 2147483646 h 235"/>
              <a:gd name="T40" fmla="*/ 2147483646 w 1003"/>
              <a:gd name="T41" fmla="*/ 2147483646 h 235"/>
              <a:gd name="T42" fmla="*/ 2147483646 w 1003"/>
              <a:gd name="T43" fmla="*/ 2147483646 h 235"/>
              <a:gd name="T44" fmla="*/ 2147483646 w 1003"/>
              <a:gd name="T45" fmla="*/ 2147483646 h 235"/>
              <a:gd name="T46" fmla="*/ 2147483646 w 1003"/>
              <a:gd name="T47" fmla="*/ 2147483646 h 235"/>
              <a:gd name="T48" fmla="*/ 2147483646 w 1003"/>
              <a:gd name="T49" fmla="*/ 2147483646 h 235"/>
              <a:gd name="T50" fmla="*/ 2147483646 w 1003"/>
              <a:gd name="T51" fmla="*/ 2147483646 h 235"/>
              <a:gd name="T52" fmla="*/ 2147483646 w 1003"/>
              <a:gd name="T53" fmla="*/ 2147483646 h 235"/>
              <a:gd name="T54" fmla="*/ 2147483646 w 1003"/>
              <a:gd name="T55" fmla="*/ 2147483646 h 235"/>
              <a:gd name="T56" fmla="*/ 2147483646 w 1003"/>
              <a:gd name="T57" fmla="*/ 2147483646 h 235"/>
              <a:gd name="T58" fmla="*/ 2147483646 w 1003"/>
              <a:gd name="T59" fmla="*/ 2147483646 h 235"/>
              <a:gd name="T60" fmla="*/ 0 w 1003"/>
              <a:gd name="T61" fmla="*/ 2147483646 h 2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3" h="235">
                <a:moveTo>
                  <a:pt x="2" y="113"/>
                </a:moveTo>
                <a:lnTo>
                  <a:pt x="179" y="111"/>
                </a:lnTo>
                <a:lnTo>
                  <a:pt x="246" y="106"/>
                </a:lnTo>
                <a:lnTo>
                  <a:pt x="336" y="87"/>
                </a:lnTo>
                <a:lnTo>
                  <a:pt x="409" y="62"/>
                </a:lnTo>
                <a:lnTo>
                  <a:pt x="475" y="40"/>
                </a:lnTo>
                <a:lnTo>
                  <a:pt x="553" y="17"/>
                </a:lnTo>
                <a:lnTo>
                  <a:pt x="630" y="6"/>
                </a:lnTo>
                <a:lnTo>
                  <a:pt x="704" y="0"/>
                </a:lnTo>
                <a:lnTo>
                  <a:pt x="773" y="9"/>
                </a:lnTo>
                <a:lnTo>
                  <a:pt x="828" y="28"/>
                </a:lnTo>
                <a:lnTo>
                  <a:pt x="890" y="62"/>
                </a:lnTo>
                <a:lnTo>
                  <a:pt x="930" y="106"/>
                </a:lnTo>
                <a:lnTo>
                  <a:pt x="963" y="145"/>
                </a:lnTo>
                <a:lnTo>
                  <a:pt x="997" y="128"/>
                </a:lnTo>
                <a:lnTo>
                  <a:pt x="1002" y="234"/>
                </a:lnTo>
                <a:lnTo>
                  <a:pt x="864" y="194"/>
                </a:lnTo>
                <a:lnTo>
                  <a:pt x="900" y="170"/>
                </a:lnTo>
                <a:lnTo>
                  <a:pt x="867" y="132"/>
                </a:lnTo>
                <a:lnTo>
                  <a:pt x="820" y="94"/>
                </a:lnTo>
                <a:lnTo>
                  <a:pt x="765" y="67"/>
                </a:lnTo>
                <a:lnTo>
                  <a:pt x="710" y="51"/>
                </a:lnTo>
                <a:lnTo>
                  <a:pt x="653" y="50"/>
                </a:lnTo>
                <a:lnTo>
                  <a:pt x="592" y="56"/>
                </a:lnTo>
                <a:lnTo>
                  <a:pt x="507" y="72"/>
                </a:lnTo>
                <a:lnTo>
                  <a:pt x="417" y="99"/>
                </a:lnTo>
                <a:lnTo>
                  <a:pt x="326" y="118"/>
                </a:lnTo>
                <a:lnTo>
                  <a:pt x="276" y="128"/>
                </a:lnTo>
                <a:lnTo>
                  <a:pt x="220" y="133"/>
                </a:lnTo>
                <a:lnTo>
                  <a:pt x="157" y="130"/>
                </a:lnTo>
                <a:lnTo>
                  <a:pt x="0" y="110"/>
                </a:lnTo>
              </a:path>
            </a:pathLst>
          </a:custGeom>
          <a:solidFill>
            <a:srgbClr val="FF0033"/>
          </a:solidFill>
          <a:ln w="12700" cap="rnd" cmpd="sng">
            <a:solidFill>
              <a:srgbClr val="FF00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endParaRPr lang="en-US"/>
          </a:p>
        </p:txBody>
      </p:sp>
      <p:pic>
        <p:nvPicPr>
          <p:cNvPr id="12" name="Inhaltsplatzhalter 4"/>
          <p:cNvPicPr>
            <a:picLocks noGrp="1"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70718" y="5109368"/>
            <a:ext cx="118880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Inhaltsplatzhalter 5"/>
          <p:cNvSpPr txBox="1">
            <a:spLocks/>
          </p:cNvSpPr>
          <p:nvPr/>
        </p:nvSpPr>
        <p:spPr bwMode="auto">
          <a:xfrm>
            <a:off x="2412243" y="4482108"/>
            <a:ext cx="6725896"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marL="342900" indent="-342900">
              <a:lnSpc>
                <a:spcPct val="140000"/>
              </a:lnSpc>
              <a:spcBef>
                <a:spcPts val="600"/>
              </a:spcBef>
              <a:buClr>
                <a:srgbClr val="004D95"/>
              </a:buClr>
              <a:buFont typeface="Arial" panose="020B0604020202020204" pitchFamily="34" charset="0"/>
              <a:buChar char="•"/>
            </a:pPr>
            <a:r>
              <a:rPr lang="en-US" altLang="de-DE" sz="1800" u="none" dirty="0">
                <a:solidFill>
                  <a:srgbClr val="000000"/>
                </a:solidFill>
                <a:latin typeface="+mn-lt"/>
              </a:rPr>
              <a:t>Measurement of reflected solar radiation in many narrow contiguous spectral bands</a:t>
            </a:r>
          </a:p>
          <a:p>
            <a:pPr marL="342900" indent="-342900">
              <a:lnSpc>
                <a:spcPct val="140000"/>
              </a:lnSpc>
              <a:spcBef>
                <a:spcPts val="600"/>
              </a:spcBef>
              <a:buClr>
                <a:srgbClr val="004D95"/>
              </a:buClr>
              <a:buFont typeface="Arial" panose="020B0604020202020204" pitchFamily="34" charset="0"/>
              <a:buChar char="•"/>
            </a:pPr>
            <a:r>
              <a:rPr lang="en-US" altLang="de-DE" sz="1800" u="none" dirty="0">
                <a:solidFill>
                  <a:srgbClr val="000000"/>
                </a:solidFill>
                <a:latin typeface="+mn-lt"/>
              </a:rPr>
              <a:t>Quantitative derivation of </a:t>
            </a:r>
            <a:r>
              <a:rPr lang="en-US" altLang="de-DE" sz="1800" u="none" dirty="0" err="1">
                <a:solidFill>
                  <a:srgbClr val="000000"/>
                </a:solidFill>
                <a:latin typeface="+mn-lt"/>
              </a:rPr>
              <a:t>biogeophysical</a:t>
            </a:r>
            <a:r>
              <a:rPr lang="en-US" altLang="de-DE" sz="1800" u="none" dirty="0">
                <a:solidFill>
                  <a:srgbClr val="000000"/>
                </a:solidFill>
                <a:latin typeface="+mn-lt"/>
              </a:rPr>
              <a:t> parameters of vegetation, soil, water bodies, artificial surfaces</a:t>
            </a:r>
          </a:p>
          <a:p>
            <a:pPr>
              <a:lnSpc>
                <a:spcPct val="140000"/>
              </a:lnSpc>
              <a:spcBef>
                <a:spcPts val="600"/>
              </a:spcBef>
              <a:buClr>
                <a:srgbClr val="004D95"/>
              </a:buClr>
            </a:pPr>
            <a:endParaRPr lang="de-DE" altLang="de-DE" sz="1800" u="none" dirty="0">
              <a:solidFill>
                <a:srgbClr val="000000"/>
              </a:solidFill>
            </a:endParaRPr>
          </a:p>
          <a:p>
            <a:pPr>
              <a:lnSpc>
                <a:spcPct val="140000"/>
              </a:lnSpc>
              <a:spcBef>
                <a:spcPts val="600"/>
              </a:spcBef>
              <a:buClr>
                <a:srgbClr val="004D95"/>
              </a:buClr>
            </a:pPr>
            <a:endParaRPr lang="de-DE" altLang="de-DE" sz="1800" u="none" dirty="0">
              <a:solidFill>
                <a:srgbClr val="000000"/>
              </a:solidFill>
            </a:endParaRPr>
          </a:p>
          <a:p>
            <a:pPr>
              <a:lnSpc>
                <a:spcPct val="140000"/>
              </a:lnSpc>
              <a:spcBef>
                <a:spcPts val="600"/>
              </a:spcBef>
              <a:buClr>
                <a:srgbClr val="004D95"/>
              </a:buClr>
            </a:pPr>
            <a:endParaRPr lang="de-DE" altLang="de-DE" sz="1800" u="none" dirty="0">
              <a:solidFill>
                <a:srgbClr val="000000"/>
              </a:solidFill>
            </a:endParaRPr>
          </a:p>
        </p:txBody>
      </p:sp>
      <p:pic>
        <p:nvPicPr>
          <p:cNvPr id="232"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00392" y="118675"/>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251520" y="548680"/>
            <a:ext cx="8406480" cy="738187"/>
          </a:xfrm>
        </p:spPr>
        <p:txBody>
          <a:bodyPr/>
          <a:lstStyle/>
          <a:p>
            <a:r>
              <a:rPr lang="de-DE" altLang="de-DE" dirty="0" err="1"/>
              <a:t>Hyperspectral</a:t>
            </a:r>
            <a:r>
              <a:rPr lang="de-DE" altLang="de-DE" dirty="0"/>
              <a:t> remote </a:t>
            </a:r>
            <a:r>
              <a:rPr lang="de-DE" altLang="de-DE" dirty="0" err="1" smtClean="0"/>
              <a:t>sensing</a:t>
            </a:r>
            <a:r>
              <a:rPr lang="de-DE" altLang="de-DE" dirty="0" smtClean="0"/>
              <a:t> </a:t>
            </a:r>
            <a:r>
              <a:rPr lang="de-DE" altLang="de-DE" dirty="0" err="1" smtClean="0"/>
              <a:t>and</a:t>
            </a:r>
            <a:r>
              <a:rPr lang="de-DE" altLang="de-DE" dirty="0" smtClean="0"/>
              <a:t> </a:t>
            </a:r>
            <a:r>
              <a:rPr lang="de-DE" altLang="de-DE" dirty="0" err="1" smtClean="0"/>
              <a:t>imaging</a:t>
            </a:r>
            <a:r>
              <a:rPr lang="de-DE" altLang="de-DE" dirty="0" smtClean="0"/>
              <a:t> </a:t>
            </a:r>
            <a:r>
              <a:rPr lang="de-DE" altLang="de-DE" dirty="0" err="1"/>
              <a:t>spectroscopy</a:t>
            </a:r>
            <a:r>
              <a:rPr lang="de-DE" altLang="de-DE" dirty="0"/>
              <a:t/>
            </a:r>
            <a:br>
              <a:rPr lang="de-DE" altLang="de-DE" dirty="0"/>
            </a:br>
            <a:endParaRPr lang="de-DE" dirty="0"/>
          </a:p>
        </p:txBody>
      </p:sp>
    </p:spTree>
    <p:extLst>
      <p:ext uri="{BB962C8B-B14F-4D97-AF65-F5344CB8AC3E}">
        <p14:creationId xmlns:p14="http://schemas.microsoft.com/office/powerpoint/2010/main" val="4273433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35896" y="548680"/>
            <a:ext cx="1853752" cy="738187"/>
          </a:xfrm>
        </p:spPr>
        <p:txBody>
          <a:bodyPr/>
          <a:lstStyle/>
          <a:p>
            <a:r>
              <a:rPr lang="de-DE" dirty="0" err="1" smtClean="0"/>
              <a:t>Thank</a:t>
            </a:r>
            <a:r>
              <a:rPr lang="de-DE" dirty="0" smtClean="0"/>
              <a:t> </a:t>
            </a:r>
            <a:r>
              <a:rPr lang="de-DE" dirty="0" err="1" smtClean="0"/>
              <a:t>you</a:t>
            </a:r>
            <a:endParaRPr lang="de-DE" dirty="0"/>
          </a:p>
        </p:txBody>
      </p:sp>
      <p:sp>
        <p:nvSpPr>
          <p:cNvPr id="4" name="Fußzeilenplatzhalter 3"/>
          <p:cNvSpPr>
            <a:spLocks noGrp="1"/>
          </p:cNvSpPr>
          <p:nvPr>
            <p:ph type="ftr" sz="quarter" idx="13"/>
          </p:nvPr>
        </p:nvSpPr>
        <p:spPr/>
        <p:txBody>
          <a:bodyPr/>
          <a:lstStyle/>
          <a:p>
            <a:pPr>
              <a:defRPr/>
            </a:pPr>
            <a:r>
              <a:rPr lang="en-GB" smtClean="0"/>
              <a:t>&gt; WGCapD-8 &gt; Michael Bock •  CB Support to hyperspectral remote sensing &gt; 06.03.2019</a:t>
            </a:r>
            <a:endParaRPr lang="en-GB" dirty="0"/>
          </a:p>
        </p:txBody>
      </p:sp>
      <p:sp>
        <p:nvSpPr>
          <p:cNvPr id="5" name="Foliennummernplatzhalter 4"/>
          <p:cNvSpPr>
            <a:spLocks noGrp="1"/>
          </p:cNvSpPr>
          <p:nvPr>
            <p:ph type="sldNum" sz="quarter" idx="14"/>
          </p:nvPr>
        </p:nvSpPr>
        <p:spPr/>
        <p:txBody>
          <a:bodyPr/>
          <a:lstStyle/>
          <a:p>
            <a:pPr>
              <a:defRPr/>
            </a:pPr>
            <a:r>
              <a:rPr lang="en-GB" smtClean="0"/>
              <a:t>DLR.de  •  Chart </a:t>
            </a:r>
            <a:fld id="{18C7CB6D-895A-4F21-B0E7-2185F6FE5534}" type="slidenum">
              <a:rPr lang="en-GB" smtClean="0"/>
              <a:pPr>
                <a:defRPr/>
              </a:pPr>
              <a:t>20</a:t>
            </a:fld>
            <a:endParaRPr lang="en-GB" dirty="0"/>
          </a:p>
        </p:txBody>
      </p:sp>
      <p:pic>
        <p:nvPicPr>
          <p:cNvPr id="6" name="Picture 2" descr="N:\08_Praesentationen_Bilder\20170608_3D-EnMAP\EnMap0005_mid.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55776" y="1052736"/>
            <a:ext cx="3816424" cy="4579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uppieren 7"/>
          <p:cNvGrpSpPr/>
          <p:nvPr/>
        </p:nvGrpSpPr>
        <p:grpSpPr>
          <a:xfrm>
            <a:off x="6825146" y="2865268"/>
            <a:ext cx="1557802" cy="1133147"/>
            <a:chOff x="7242943" y="123604"/>
            <a:chExt cx="1335301" cy="941346"/>
          </a:xfrm>
        </p:grpSpPr>
        <p:pic>
          <p:nvPicPr>
            <p:cNvPr id="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42943" y="130889"/>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28385" y="123604"/>
              <a:ext cx="549859" cy="17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Inhaltsplatzhalter 3"/>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7544" y="2759398"/>
            <a:ext cx="2452308" cy="91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241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1520" y="530573"/>
            <a:ext cx="8172000" cy="738187"/>
          </a:xfrm>
        </p:spPr>
        <p:txBody>
          <a:bodyPr/>
          <a:lstStyle/>
          <a:p>
            <a:r>
              <a:rPr lang="es-ES" altLang="de-DE" dirty="0" err="1"/>
              <a:t>Hyperspectral</a:t>
            </a:r>
            <a:r>
              <a:rPr lang="es-ES" altLang="de-DE" dirty="0"/>
              <a:t> vs. </a:t>
            </a:r>
            <a:r>
              <a:rPr lang="es-ES" altLang="de-DE" dirty="0" err="1"/>
              <a:t>multispectral</a:t>
            </a:r>
            <a:r>
              <a:rPr lang="es-ES" altLang="de-DE" dirty="0"/>
              <a:t> </a:t>
            </a:r>
            <a:r>
              <a:rPr lang="es-ES" altLang="de-DE" dirty="0" err="1"/>
              <a:t>systems</a:t>
            </a:r>
            <a:endParaRPr lang="de-DE" dirty="0"/>
          </a:p>
        </p:txBody>
      </p:sp>
      <p:sp>
        <p:nvSpPr>
          <p:cNvPr id="4" name="Fußzeilenplatzhalter 3"/>
          <p:cNvSpPr>
            <a:spLocks noGrp="1"/>
          </p:cNvSpPr>
          <p:nvPr>
            <p:ph type="ftr" sz="quarter" idx="13"/>
          </p:nvPr>
        </p:nvSpPr>
        <p:spPr/>
        <p:txBody>
          <a:bodyPr/>
          <a:lstStyle/>
          <a:p>
            <a:pPr>
              <a:defRPr/>
            </a:pPr>
            <a:r>
              <a:rPr lang="en-GB" smtClean="0"/>
              <a:t>&gt; Lecture &gt; Author  •  Document &gt; Date</a:t>
            </a:r>
            <a:endParaRPr lang="en-GB" dirty="0"/>
          </a:p>
        </p:txBody>
      </p:sp>
      <p:sp>
        <p:nvSpPr>
          <p:cNvPr id="5" name="Foliennummernplatzhalter 4"/>
          <p:cNvSpPr>
            <a:spLocks noGrp="1"/>
          </p:cNvSpPr>
          <p:nvPr>
            <p:ph type="sldNum" sz="quarter" idx="14"/>
          </p:nvPr>
        </p:nvSpPr>
        <p:spPr/>
        <p:txBody>
          <a:bodyPr/>
          <a:lstStyle/>
          <a:p>
            <a:pPr>
              <a:defRPr/>
            </a:pPr>
            <a:r>
              <a:rPr lang="en-GB" smtClean="0"/>
              <a:t>DLR.de  •  Chart </a:t>
            </a:r>
            <a:fld id="{18C7CB6D-895A-4F21-B0E7-2185F6FE5534}" type="slidenum">
              <a:rPr lang="en-GB" smtClean="0"/>
              <a:pPr>
                <a:defRPr/>
              </a:pPr>
              <a:t>3</a:t>
            </a:fld>
            <a:endParaRPr lang="en-GB" dirty="0"/>
          </a:p>
        </p:txBody>
      </p:sp>
      <p:sp>
        <p:nvSpPr>
          <p:cNvPr id="7" name="Inhaltsplatzhalter 5"/>
          <p:cNvSpPr txBox="1">
            <a:spLocks/>
          </p:cNvSpPr>
          <p:nvPr/>
        </p:nvSpPr>
        <p:spPr bwMode="auto">
          <a:xfrm>
            <a:off x="493342" y="1108663"/>
            <a:ext cx="731901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lnSpc>
                <a:spcPct val="140000"/>
              </a:lnSpc>
              <a:spcBef>
                <a:spcPts val="600"/>
              </a:spcBef>
              <a:buClr>
                <a:srgbClr val="004D95"/>
              </a:buClr>
              <a:buFont typeface="Wingdings" pitchFamily="2" charset="2"/>
              <a:buNone/>
            </a:pPr>
            <a:r>
              <a:rPr lang="en-US" altLang="de-DE" sz="1800" u="none" dirty="0">
                <a:solidFill>
                  <a:srgbClr val="000000"/>
                </a:solidFill>
                <a:latin typeface="+mn-lt"/>
              </a:rPr>
              <a:t>Many surface information can be derived </a:t>
            </a:r>
            <a:r>
              <a:rPr lang="en-US" altLang="de-DE" sz="1800" b="1" u="none" dirty="0">
                <a:solidFill>
                  <a:srgbClr val="000000"/>
                </a:solidFill>
                <a:latin typeface="+mn-lt"/>
              </a:rPr>
              <a:t>more accurately </a:t>
            </a:r>
            <a:r>
              <a:rPr lang="en-US" altLang="de-DE" sz="1800" u="none" dirty="0">
                <a:solidFill>
                  <a:srgbClr val="000000"/>
                </a:solidFill>
                <a:latin typeface="+mn-lt"/>
              </a:rPr>
              <a:t>with hyperspectral data, while they are </a:t>
            </a:r>
            <a:r>
              <a:rPr lang="en-US" altLang="de-DE" sz="1800" b="1" u="none" dirty="0">
                <a:solidFill>
                  <a:srgbClr val="000000"/>
                </a:solidFill>
                <a:latin typeface="+mn-lt"/>
              </a:rPr>
              <a:t>essential</a:t>
            </a:r>
            <a:r>
              <a:rPr lang="en-US" altLang="de-DE" sz="1800" u="none" dirty="0">
                <a:solidFill>
                  <a:srgbClr val="000000"/>
                </a:solidFill>
                <a:latin typeface="+mn-lt"/>
              </a:rPr>
              <a:t> for </a:t>
            </a:r>
            <a:r>
              <a:rPr lang="en-US" altLang="de-DE" sz="1800" u="none" dirty="0" smtClean="0">
                <a:solidFill>
                  <a:srgbClr val="000000"/>
                </a:solidFill>
                <a:latin typeface="+mn-lt"/>
              </a:rPr>
              <a:t>certain applications</a:t>
            </a:r>
            <a:endParaRPr lang="de-DE" altLang="de-DE" sz="1800" u="none" dirty="0">
              <a:solidFill>
                <a:srgbClr val="000000"/>
              </a:solidFill>
            </a:endParaRPr>
          </a:p>
          <a:p>
            <a:pPr>
              <a:lnSpc>
                <a:spcPct val="140000"/>
              </a:lnSpc>
              <a:spcBef>
                <a:spcPts val="600"/>
              </a:spcBef>
              <a:buClr>
                <a:srgbClr val="004D95"/>
              </a:buClr>
            </a:pPr>
            <a:endParaRPr lang="de-DE" altLang="de-DE" sz="1700" u="none" dirty="0">
              <a:solidFill>
                <a:srgbClr val="000000"/>
              </a:solidFill>
            </a:endParaRPr>
          </a:p>
          <a:p>
            <a:pPr>
              <a:lnSpc>
                <a:spcPct val="140000"/>
              </a:lnSpc>
              <a:spcBef>
                <a:spcPts val="600"/>
              </a:spcBef>
              <a:buClr>
                <a:srgbClr val="004D95"/>
              </a:buClr>
            </a:pPr>
            <a:endParaRPr lang="de-DE" altLang="de-DE" sz="1700" u="none" dirty="0">
              <a:solidFill>
                <a:srgbClr val="000000"/>
              </a:solidFill>
            </a:endParaRPr>
          </a:p>
        </p:txBody>
      </p:sp>
      <p:grpSp>
        <p:nvGrpSpPr>
          <p:cNvPr id="8" name="Gruppieren 7"/>
          <p:cNvGrpSpPr>
            <a:grpSpLocks/>
          </p:cNvGrpSpPr>
          <p:nvPr/>
        </p:nvGrpSpPr>
        <p:grpSpPr bwMode="auto">
          <a:xfrm>
            <a:off x="-2580655" y="1988840"/>
            <a:ext cx="11682561" cy="4358104"/>
            <a:chOff x="-2729971" y="1503363"/>
            <a:chExt cx="12652129" cy="4358233"/>
          </a:xfrm>
        </p:grpSpPr>
        <p:sp>
          <p:nvSpPr>
            <p:cNvPr id="9" name="Rectangle 3"/>
            <p:cNvSpPr>
              <a:spLocks noChangeArrowheads="1"/>
            </p:cNvSpPr>
            <p:nvPr/>
          </p:nvSpPr>
          <p:spPr bwMode="auto">
            <a:xfrm>
              <a:off x="1135637" y="1514475"/>
              <a:ext cx="677867" cy="3738674"/>
            </a:xfrm>
            <a:prstGeom prst="rect">
              <a:avLst/>
            </a:prstGeom>
            <a:solidFill>
              <a:srgbClr val="FFFFFF">
                <a:lumMod val="6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10" name="Rectangle 4"/>
            <p:cNvSpPr>
              <a:spLocks noChangeArrowheads="1"/>
            </p:cNvSpPr>
            <p:nvPr/>
          </p:nvSpPr>
          <p:spPr bwMode="auto">
            <a:xfrm>
              <a:off x="1627765" y="1917712"/>
              <a:ext cx="188913" cy="3333849"/>
            </a:xfrm>
            <a:prstGeom prst="rect">
              <a:avLst/>
            </a:prstGeom>
            <a:solidFill>
              <a:srgbClr val="FFFFFF">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11" name="Rectangle 5"/>
            <p:cNvSpPr>
              <a:spLocks noChangeArrowheads="1"/>
            </p:cNvSpPr>
            <p:nvPr/>
          </p:nvSpPr>
          <p:spPr bwMode="auto">
            <a:xfrm>
              <a:off x="7223741" y="1917712"/>
              <a:ext cx="723905" cy="3333849"/>
            </a:xfrm>
            <a:prstGeom prst="rect">
              <a:avLst/>
            </a:prstGeom>
            <a:solidFill>
              <a:srgbClr val="FFFFFF">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12" name="Rectangle 6"/>
            <p:cNvSpPr>
              <a:spLocks noChangeArrowheads="1"/>
            </p:cNvSpPr>
            <p:nvPr/>
          </p:nvSpPr>
          <p:spPr bwMode="auto">
            <a:xfrm>
              <a:off x="884810" y="1922475"/>
              <a:ext cx="80963" cy="3332261"/>
            </a:xfrm>
            <a:prstGeom prst="rect">
              <a:avLst/>
            </a:prstGeom>
            <a:solidFill>
              <a:srgbClr val="FFFFFF">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13" name="Rectangle 7"/>
            <p:cNvSpPr>
              <a:spLocks noChangeArrowheads="1"/>
            </p:cNvSpPr>
            <p:nvPr/>
          </p:nvSpPr>
          <p:spPr bwMode="auto">
            <a:xfrm>
              <a:off x="1222950" y="1922475"/>
              <a:ext cx="282577" cy="3332261"/>
            </a:xfrm>
            <a:prstGeom prst="rect">
              <a:avLst/>
            </a:prstGeom>
            <a:solidFill>
              <a:srgbClr val="FFFFFF">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14" name="Rectangle 8"/>
            <p:cNvSpPr>
              <a:spLocks noChangeArrowheads="1"/>
            </p:cNvSpPr>
            <p:nvPr/>
          </p:nvSpPr>
          <p:spPr bwMode="auto">
            <a:xfrm>
              <a:off x="2446921" y="1919300"/>
              <a:ext cx="150813" cy="3333849"/>
            </a:xfrm>
            <a:prstGeom prst="rect">
              <a:avLst/>
            </a:prstGeom>
            <a:solidFill>
              <a:srgbClr val="FFFFFF">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15" name="Rectangle 9"/>
            <p:cNvSpPr>
              <a:spLocks noChangeArrowheads="1"/>
            </p:cNvSpPr>
            <p:nvPr/>
          </p:nvSpPr>
          <p:spPr bwMode="auto">
            <a:xfrm>
              <a:off x="4383684" y="1917712"/>
              <a:ext cx="115888" cy="3333849"/>
            </a:xfrm>
            <a:prstGeom prst="rect">
              <a:avLst/>
            </a:prstGeom>
            <a:solidFill>
              <a:srgbClr val="FFFFFF">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16" name="Rectangle 10"/>
            <p:cNvSpPr>
              <a:spLocks noChangeArrowheads="1"/>
            </p:cNvSpPr>
            <p:nvPr/>
          </p:nvSpPr>
          <p:spPr bwMode="auto">
            <a:xfrm>
              <a:off x="5144102" y="1916125"/>
              <a:ext cx="382591" cy="3333849"/>
            </a:xfrm>
            <a:prstGeom prst="rect">
              <a:avLst/>
            </a:prstGeom>
            <a:solidFill>
              <a:srgbClr val="FFFFFF">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grpSp>
          <p:nvGrpSpPr>
            <p:cNvPr id="17" name="Gruppieren 16"/>
            <p:cNvGrpSpPr>
              <a:grpSpLocks/>
            </p:cNvGrpSpPr>
            <p:nvPr/>
          </p:nvGrpSpPr>
          <p:grpSpPr bwMode="auto">
            <a:xfrm>
              <a:off x="8484227" y="1916097"/>
              <a:ext cx="1437931" cy="686236"/>
              <a:chOff x="10161028" y="14796295"/>
              <a:chExt cx="1599375" cy="763285"/>
            </a:xfrm>
          </p:grpSpPr>
          <p:sp>
            <p:nvSpPr>
              <p:cNvPr id="307" name="Text Box 12"/>
              <p:cNvSpPr txBox="1">
                <a:spLocks noChangeArrowheads="1"/>
              </p:cNvSpPr>
              <p:nvPr/>
            </p:nvSpPr>
            <p:spPr bwMode="auto">
              <a:xfrm>
                <a:off x="10427657" y="14796295"/>
                <a:ext cx="1307643" cy="37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r>
                  <a:rPr lang="de-DE" sz="1600" u="none" kern="0" dirty="0" err="1" smtClean="0">
                    <a:solidFill>
                      <a:srgbClr val="00589C"/>
                    </a:solidFill>
                    <a:latin typeface="Arial"/>
                    <a:cs typeface="Arial" charset="0"/>
                  </a:rPr>
                  <a:t>Landsat</a:t>
                </a:r>
                <a:r>
                  <a:rPr lang="de-DE" sz="1600" u="none" kern="0" dirty="0" smtClean="0">
                    <a:solidFill>
                      <a:srgbClr val="00589C"/>
                    </a:solidFill>
                    <a:latin typeface="Arial"/>
                    <a:cs typeface="Arial" charset="0"/>
                  </a:rPr>
                  <a:t> 8</a:t>
                </a:r>
                <a:endParaRPr lang="en-US" sz="1600" u="none" kern="0" dirty="0">
                  <a:solidFill>
                    <a:srgbClr val="00589C"/>
                  </a:solidFill>
                  <a:latin typeface="Arial"/>
                  <a:cs typeface="Arial" charset="0"/>
                </a:endParaRPr>
              </a:p>
            </p:txBody>
          </p:sp>
          <p:sp>
            <p:nvSpPr>
              <p:cNvPr id="308" name="Rectangle 13"/>
              <p:cNvSpPr>
                <a:spLocks noChangeArrowheads="1"/>
              </p:cNvSpPr>
              <p:nvPr/>
            </p:nvSpPr>
            <p:spPr bwMode="auto">
              <a:xfrm>
                <a:off x="10161028" y="14889881"/>
                <a:ext cx="215421" cy="192472"/>
              </a:xfrm>
              <a:prstGeom prst="rect">
                <a:avLst/>
              </a:prstGeom>
              <a:solidFill>
                <a:srgbClr val="FFFFFF">
                  <a:lumMod val="75000"/>
                </a:srgbClr>
              </a:solidFill>
              <a:ln w="12700">
                <a:noFill/>
                <a:miter lim="800000"/>
                <a:headEnd/>
                <a:tailEnd/>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309" name="Text Box 14"/>
              <p:cNvSpPr txBox="1">
                <a:spLocks noChangeArrowheads="1"/>
              </p:cNvSpPr>
              <p:nvPr/>
            </p:nvSpPr>
            <p:spPr bwMode="auto">
              <a:xfrm>
                <a:off x="10427657" y="15183004"/>
                <a:ext cx="1332746" cy="37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r>
                  <a:rPr lang="de-DE" sz="1600" u="none" kern="0" dirty="0" smtClean="0">
                    <a:solidFill>
                      <a:srgbClr val="00589C"/>
                    </a:solidFill>
                    <a:latin typeface="Arial"/>
                    <a:cs typeface="Arial" charset="0"/>
                  </a:rPr>
                  <a:t>Sentinel-2</a:t>
                </a:r>
                <a:endParaRPr lang="en-US" sz="1600" u="none" kern="0" dirty="0">
                  <a:solidFill>
                    <a:srgbClr val="00589C"/>
                  </a:solidFill>
                  <a:latin typeface="Arial"/>
                  <a:cs typeface="Arial" charset="0"/>
                </a:endParaRPr>
              </a:p>
            </p:txBody>
          </p:sp>
          <p:sp>
            <p:nvSpPr>
              <p:cNvPr id="310" name="Rectangle 15"/>
              <p:cNvSpPr>
                <a:spLocks noChangeArrowheads="1"/>
              </p:cNvSpPr>
              <p:nvPr/>
            </p:nvSpPr>
            <p:spPr bwMode="auto">
              <a:xfrm>
                <a:off x="10161028" y="15276589"/>
                <a:ext cx="215421" cy="192470"/>
              </a:xfrm>
              <a:prstGeom prst="rect">
                <a:avLst/>
              </a:prstGeom>
              <a:solidFill>
                <a:srgbClr val="4489BE">
                  <a:lumMod val="60000"/>
                  <a:lumOff val="40000"/>
                </a:srgbClr>
              </a:solidFill>
              <a:ln w="12700">
                <a:noFill/>
                <a:miter lim="800000"/>
                <a:headEnd/>
                <a:tailEnd/>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grpSp>
        <p:sp>
          <p:nvSpPr>
            <p:cNvPr id="18" name="Rectangle 16"/>
            <p:cNvSpPr>
              <a:spLocks noChangeArrowheads="1"/>
            </p:cNvSpPr>
            <p:nvPr/>
          </p:nvSpPr>
          <p:spPr bwMode="auto">
            <a:xfrm>
              <a:off x="5158390" y="2239985"/>
              <a:ext cx="352427" cy="3009989"/>
            </a:xfrm>
            <a:prstGeom prst="rect">
              <a:avLst/>
            </a:prstGeom>
            <a:solidFill>
              <a:srgbClr val="AEC7E3">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19" name="Rectangle 17"/>
            <p:cNvSpPr>
              <a:spLocks noChangeArrowheads="1"/>
            </p:cNvSpPr>
            <p:nvPr/>
          </p:nvSpPr>
          <p:spPr bwMode="auto">
            <a:xfrm>
              <a:off x="4402735" y="2239985"/>
              <a:ext cx="73026" cy="3009989"/>
            </a:xfrm>
            <a:prstGeom prst="rect">
              <a:avLst/>
            </a:prstGeom>
            <a:solidFill>
              <a:srgbClr val="AEC7E3">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20" name="Rectangle 19"/>
            <p:cNvSpPr>
              <a:spLocks noChangeArrowheads="1"/>
            </p:cNvSpPr>
            <p:nvPr/>
          </p:nvSpPr>
          <p:spPr bwMode="auto">
            <a:xfrm>
              <a:off x="2781885" y="2239985"/>
              <a:ext cx="71438" cy="3009989"/>
            </a:xfrm>
            <a:prstGeom prst="rect">
              <a:avLst/>
            </a:prstGeom>
            <a:solidFill>
              <a:srgbClr val="AEC7E3">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21" name="Rectangle 20"/>
            <p:cNvSpPr>
              <a:spLocks noChangeArrowheads="1"/>
            </p:cNvSpPr>
            <p:nvPr/>
          </p:nvSpPr>
          <p:spPr bwMode="auto">
            <a:xfrm>
              <a:off x="2204031" y="2171720"/>
              <a:ext cx="450853" cy="3076666"/>
            </a:xfrm>
            <a:prstGeom prst="rect">
              <a:avLst/>
            </a:prstGeom>
            <a:solidFill>
              <a:srgbClr val="D9E7F1">
                <a:lumMod val="50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22" name="Rectangle 21"/>
            <p:cNvSpPr>
              <a:spLocks noChangeArrowheads="1"/>
            </p:cNvSpPr>
            <p:nvPr/>
          </p:nvSpPr>
          <p:spPr bwMode="auto">
            <a:xfrm>
              <a:off x="2480258" y="2239985"/>
              <a:ext cx="76201" cy="3009989"/>
            </a:xfrm>
            <a:prstGeom prst="rect">
              <a:avLst/>
            </a:prstGeom>
            <a:solidFill>
              <a:srgbClr val="AEC7E3">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23" name="Rectangle 22"/>
            <p:cNvSpPr>
              <a:spLocks noChangeArrowheads="1"/>
            </p:cNvSpPr>
            <p:nvPr/>
          </p:nvSpPr>
          <p:spPr bwMode="auto">
            <a:xfrm>
              <a:off x="2173869" y="2239985"/>
              <a:ext cx="71437" cy="3009989"/>
            </a:xfrm>
            <a:prstGeom prst="rect">
              <a:avLst/>
            </a:prstGeom>
            <a:solidFill>
              <a:srgbClr val="AEC7E3">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24" name="Rectangle 23"/>
            <p:cNvSpPr>
              <a:spLocks noChangeArrowheads="1"/>
            </p:cNvSpPr>
            <p:nvPr/>
          </p:nvSpPr>
          <p:spPr bwMode="auto">
            <a:xfrm>
              <a:off x="2011943" y="2239985"/>
              <a:ext cx="60325" cy="3009989"/>
            </a:xfrm>
            <a:prstGeom prst="rect">
              <a:avLst/>
            </a:prstGeom>
            <a:solidFill>
              <a:srgbClr val="AEC7E3">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25" name="Rectangle 24"/>
            <p:cNvSpPr>
              <a:spLocks noChangeArrowheads="1"/>
            </p:cNvSpPr>
            <p:nvPr/>
          </p:nvSpPr>
          <p:spPr bwMode="auto">
            <a:xfrm>
              <a:off x="1877004" y="2239985"/>
              <a:ext cx="60325" cy="3009989"/>
            </a:xfrm>
            <a:prstGeom prst="rect">
              <a:avLst/>
            </a:prstGeom>
            <a:solidFill>
              <a:srgbClr val="AEC7E3">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26" name="Rectangle 27"/>
            <p:cNvSpPr>
              <a:spLocks noChangeArrowheads="1"/>
            </p:cNvSpPr>
            <p:nvPr/>
          </p:nvSpPr>
          <p:spPr bwMode="auto">
            <a:xfrm>
              <a:off x="1700791" y="2239985"/>
              <a:ext cx="115888" cy="3009989"/>
            </a:xfrm>
            <a:prstGeom prst="rect">
              <a:avLst/>
            </a:prstGeom>
            <a:solidFill>
              <a:srgbClr val="AEC7E3">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27" name="Rectangle 28"/>
            <p:cNvSpPr>
              <a:spLocks noChangeArrowheads="1"/>
            </p:cNvSpPr>
            <p:nvPr/>
          </p:nvSpPr>
          <p:spPr bwMode="auto">
            <a:xfrm>
              <a:off x="1302325" y="2239985"/>
              <a:ext cx="127001" cy="3009989"/>
            </a:xfrm>
            <a:prstGeom prst="rect">
              <a:avLst/>
            </a:prstGeom>
            <a:solidFill>
              <a:srgbClr val="AEC7E3">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28" name="Rectangle 30"/>
            <p:cNvSpPr>
              <a:spLocks noChangeArrowheads="1"/>
            </p:cNvSpPr>
            <p:nvPr/>
          </p:nvSpPr>
          <p:spPr bwMode="auto">
            <a:xfrm>
              <a:off x="7190404" y="2216171"/>
              <a:ext cx="687392" cy="3032215"/>
            </a:xfrm>
            <a:prstGeom prst="rect">
              <a:avLst/>
            </a:prstGeom>
            <a:solidFill>
              <a:srgbClr val="AEC7E3">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29" name="Text Box 34"/>
            <p:cNvSpPr txBox="1">
              <a:spLocks noChangeArrowheads="1"/>
            </p:cNvSpPr>
            <p:nvPr/>
          </p:nvSpPr>
          <p:spPr bwMode="auto">
            <a:xfrm>
              <a:off x="7927009" y="3135361"/>
              <a:ext cx="1260714" cy="230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600" u="none" kern="0" dirty="0" err="1" smtClean="0">
                  <a:solidFill>
                    <a:srgbClr val="C00000"/>
                  </a:solidFill>
                  <a:latin typeface="Arial"/>
                  <a:cs typeface="Arial" charset="0"/>
                </a:rPr>
                <a:t>Goethite</a:t>
              </a:r>
              <a:endParaRPr lang="de-DE" sz="1600" u="none" kern="0" baseline="30000" dirty="0">
                <a:solidFill>
                  <a:srgbClr val="C00000"/>
                </a:solidFill>
                <a:latin typeface="Arial"/>
                <a:cs typeface="Arial" charset="0"/>
              </a:endParaRPr>
            </a:p>
            <a:p>
              <a:pPr defTabSz="4936959" fontAlgn="auto">
                <a:spcBef>
                  <a:spcPts val="0"/>
                </a:spcBef>
                <a:spcAft>
                  <a:spcPts val="0"/>
                </a:spcAft>
                <a:defRPr/>
              </a:pPr>
              <a:endParaRPr lang="de-DE" sz="1600" u="none" kern="0" dirty="0" smtClean="0">
                <a:solidFill>
                  <a:srgbClr val="FF5353"/>
                </a:solidFill>
                <a:latin typeface="Arial"/>
                <a:cs typeface="Arial" charset="0"/>
              </a:endParaRPr>
            </a:p>
            <a:p>
              <a:pPr defTabSz="4936959" fontAlgn="auto">
                <a:spcBef>
                  <a:spcPts val="0"/>
                </a:spcBef>
                <a:spcAft>
                  <a:spcPts val="0"/>
                </a:spcAft>
                <a:defRPr/>
              </a:pPr>
              <a:endParaRPr lang="de-DE" sz="1600" u="none" kern="0" dirty="0">
                <a:solidFill>
                  <a:srgbClr val="FF5353"/>
                </a:solidFill>
                <a:latin typeface="Arial"/>
                <a:cs typeface="Arial" charset="0"/>
              </a:endParaRPr>
            </a:p>
            <a:p>
              <a:pPr defTabSz="4936959" fontAlgn="auto">
                <a:spcBef>
                  <a:spcPts val="0"/>
                </a:spcBef>
                <a:spcAft>
                  <a:spcPts val="0"/>
                </a:spcAft>
                <a:defRPr/>
              </a:pPr>
              <a:r>
                <a:rPr lang="de-DE" sz="1600" u="none" kern="0" dirty="0" smtClean="0">
                  <a:solidFill>
                    <a:srgbClr val="EE8600"/>
                  </a:solidFill>
                  <a:latin typeface="Arial"/>
                  <a:cs typeface="Arial" charset="0"/>
                </a:rPr>
                <a:t>Kaolinite</a:t>
              </a:r>
              <a:endParaRPr lang="de-DE" sz="1600" u="none" kern="0" dirty="0">
                <a:solidFill>
                  <a:srgbClr val="EE8600"/>
                </a:solidFill>
                <a:latin typeface="Arial"/>
                <a:cs typeface="Arial" charset="0"/>
              </a:endParaRPr>
            </a:p>
            <a:p>
              <a:pPr defTabSz="4936959" fontAlgn="auto">
                <a:spcBef>
                  <a:spcPts val="0"/>
                </a:spcBef>
                <a:spcAft>
                  <a:spcPts val="0"/>
                </a:spcAft>
                <a:defRPr/>
              </a:pPr>
              <a:endParaRPr lang="de-DE" sz="1600" u="none" kern="0" dirty="0">
                <a:solidFill>
                  <a:srgbClr val="006699"/>
                </a:solidFill>
                <a:latin typeface="Arial"/>
                <a:cs typeface="Arial" charset="0"/>
              </a:endParaRPr>
            </a:p>
            <a:p>
              <a:pPr defTabSz="4936959" fontAlgn="auto">
                <a:spcBef>
                  <a:spcPts val="0"/>
                </a:spcBef>
                <a:spcAft>
                  <a:spcPts val="0"/>
                </a:spcAft>
                <a:defRPr/>
              </a:pPr>
              <a:endParaRPr lang="de-DE" sz="1600" u="none" kern="0" dirty="0">
                <a:solidFill>
                  <a:srgbClr val="006699"/>
                </a:solidFill>
                <a:latin typeface="Arial"/>
                <a:cs typeface="Arial" charset="0"/>
              </a:endParaRPr>
            </a:p>
            <a:p>
              <a:pPr defTabSz="4936959" fontAlgn="auto">
                <a:spcBef>
                  <a:spcPts val="0"/>
                </a:spcBef>
                <a:spcAft>
                  <a:spcPts val="0"/>
                </a:spcAft>
                <a:defRPr/>
              </a:pPr>
              <a:endParaRPr lang="de-DE" sz="1600" u="none" kern="0" dirty="0">
                <a:solidFill>
                  <a:srgbClr val="006699"/>
                </a:solidFill>
                <a:latin typeface="Arial"/>
                <a:cs typeface="Arial" charset="0"/>
              </a:endParaRPr>
            </a:p>
            <a:p>
              <a:pPr defTabSz="4936959" fontAlgn="auto">
                <a:spcBef>
                  <a:spcPts val="0"/>
                </a:spcBef>
                <a:spcAft>
                  <a:spcPts val="0"/>
                </a:spcAft>
                <a:defRPr/>
              </a:pPr>
              <a:r>
                <a:rPr lang="de-DE" sz="1600" u="none" kern="0" dirty="0" smtClean="0">
                  <a:solidFill>
                    <a:srgbClr val="00CC66"/>
                  </a:solidFill>
                  <a:latin typeface="Arial"/>
                  <a:cs typeface="Arial" charset="0"/>
                </a:rPr>
                <a:t>Vegetation</a:t>
              </a:r>
              <a:endParaRPr lang="de-DE" sz="1600" u="none" kern="0" dirty="0">
                <a:solidFill>
                  <a:srgbClr val="00CC66"/>
                </a:solidFill>
                <a:latin typeface="Arial"/>
                <a:cs typeface="Arial" charset="0"/>
              </a:endParaRPr>
            </a:p>
            <a:p>
              <a:pPr defTabSz="4936959" fontAlgn="auto">
                <a:spcBef>
                  <a:spcPts val="0"/>
                </a:spcBef>
                <a:spcAft>
                  <a:spcPts val="0"/>
                </a:spcAft>
                <a:defRPr/>
              </a:pPr>
              <a:endParaRPr lang="en-US" sz="1600" u="none" kern="0" dirty="0">
                <a:solidFill>
                  <a:srgbClr val="006699"/>
                </a:solidFill>
                <a:latin typeface="Arial"/>
                <a:cs typeface="Arial" charset="0"/>
              </a:endParaRPr>
            </a:p>
          </p:txBody>
        </p:sp>
        <p:sp>
          <p:nvSpPr>
            <p:cNvPr id="30" name="Rectangle 33"/>
            <p:cNvSpPr>
              <a:spLocks noChangeArrowheads="1"/>
            </p:cNvSpPr>
            <p:nvPr/>
          </p:nvSpPr>
          <p:spPr bwMode="auto">
            <a:xfrm>
              <a:off x="5852132" y="5251561"/>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1.8</a:t>
              </a:r>
            </a:p>
          </p:txBody>
        </p:sp>
        <p:sp>
          <p:nvSpPr>
            <p:cNvPr id="31" name="Rectangle 34"/>
            <p:cNvSpPr>
              <a:spLocks noChangeArrowheads="1"/>
            </p:cNvSpPr>
            <p:nvPr/>
          </p:nvSpPr>
          <p:spPr bwMode="auto">
            <a:xfrm>
              <a:off x="3559766" y="5469055"/>
              <a:ext cx="1874925"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dirty="0">
                  <a:solidFill>
                    <a:srgbClr val="9C9C9C">
                      <a:lumMod val="75000"/>
                    </a:srgbClr>
                  </a:solidFill>
                  <a:latin typeface="Arial"/>
                  <a:cs typeface="Arial" charset="0"/>
                </a:rPr>
                <a:t>Wavelength [µm]</a:t>
              </a:r>
            </a:p>
          </p:txBody>
        </p:sp>
        <p:sp>
          <p:nvSpPr>
            <p:cNvPr id="32" name="Rectangle 35"/>
            <p:cNvSpPr>
              <a:spLocks noChangeArrowheads="1"/>
            </p:cNvSpPr>
            <p:nvPr/>
          </p:nvSpPr>
          <p:spPr bwMode="auto">
            <a:xfrm rot="16200000">
              <a:off x="-522451" y="3550987"/>
              <a:ext cx="1623890" cy="36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dirty="0">
                  <a:solidFill>
                    <a:srgbClr val="9C9C9C">
                      <a:lumMod val="75000"/>
                    </a:srgbClr>
                  </a:solidFill>
                  <a:latin typeface="Arial"/>
                  <a:cs typeface="Arial" charset="0"/>
                </a:rPr>
                <a:t>Reflectance [%]</a:t>
              </a:r>
            </a:p>
          </p:txBody>
        </p:sp>
        <p:sp>
          <p:nvSpPr>
            <p:cNvPr id="33" name="Line 38"/>
            <p:cNvSpPr>
              <a:spLocks noChangeShapeType="1"/>
            </p:cNvSpPr>
            <p:nvPr/>
          </p:nvSpPr>
          <p:spPr bwMode="auto">
            <a:xfrm flipH="1" flipV="1">
              <a:off x="733996" y="2422552"/>
              <a:ext cx="1588" cy="2832184"/>
            </a:xfrm>
            <a:prstGeom prst="line">
              <a:avLst/>
            </a:prstGeom>
            <a:noFill/>
            <a:ln w="19050">
              <a:solidFill>
                <a:srgbClr val="9C9C9C">
                  <a:lumMod val="75000"/>
                </a:srgb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34" name="Line 39"/>
            <p:cNvSpPr>
              <a:spLocks noChangeShapeType="1"/>
            </p:cNvSpPr>
            <p:nvPr/>
          </p:nvSpPr>
          <p:spPr bwMode="auto">
            <a:xfrm>
              <a:off x="697484" y="5048355"/>
              <a:ext cx="38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35" name="Line 40"/>
            <p:cNvSpPr>
              <a:spLocks noChangeShapeType="1"/>
            </p:cNvSpPr>
            <p:nvPr/>
          </p:nvSpPr>
          <p:spPr bwMode="auto">
            <a:xfrm>
              <a:off x="697484" y="4843562"/>
              <a:ext cx="38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36" name="Line 41"/>
            <p:cNvSpPr>
              <a:spLocks noChangeShapeType="1"/>
            </p:cNvSpPr>
            <p:nvPr/>
          </p:nvSpPr>
          <p:spPr bwMode="auto">
            <a:xfrm>
              <a:off x="697484" y="4637181"/>
              <a:ext cx="38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37" name="Line 42"/>
            <p:cNvSpPr>
              <a:spLocks noChangeShapeType="1"/>
            </p:cNvSpPr>
            <p:nvPr/>
          </p:nvSpPr>
          <p:spPr bwMode="auto">
            <a:xfrm>
              <a:off x="697484" y="4432387"/>
              <a:ext cx="38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38" name="Line 43"/>
            <p:cNvSpPr>
              <a:spLocks noChangeShapeType="1"/>
            </p:cNvSpPr>
            <p:nvPr/>
          </p:nvSpPr>
          <p:spPr bwMode="auto">
            <a:xfrm>
              <a:off x="697484" y="4226006"/>
              <a:ext cx="38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39" name="Line 44"/>
            <p:cNvSpPr>
              <a:spLocks noChangeShapeType="1"/>
            </p:cNvSpPr>
            <p:nvPr/>
          </p:nvSpPr>
          <p:spPr bwMode="auto">
            <a:xfrm>
              <a:off x="697484" y="4021213"/>
              <a:ext cx="38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40" name="Line 45"/>
            <p:cNvSpPr>
              <a:spLocks noChangeShapeType="1"/>
            </p:cNvSpPr>
            <p:nvPr/>
          </p:nvSpPr>
          <p:spPr bwMode="auto">
            <a:xfrm>
              <a:off x="697484" y="3813243"/>
              <a:ext cx="38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41" name="Line 46"/>
            <p:cNvSpPr>
              <a:spLocks noChangeShapeType="1"/>
            </p:cNvSpPr>
            <p:nvPr/>
          </p:nvSpPr>
          <p:spPr bwMode="auto">
            <a:xfrm>
              <a:off x="697484" y="3608450"/>
              <a:ext cx="38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42" name="Line 47"/>
            <p:cNvSpPr>
              <a:spLocks noChangeShapeType="1"/>
            </p:cNvSpPr>
            <p:nvPr/>
          </p:nvSpPr>
          <p:spPr bwMode="auto">
            <a:xfrm>
              <a:off x="697484" y="3403656"/>
              <a:ext cx="38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43" name="Line 48"/>
            <p:cNvSpPr>
              <a:spLocks noChangeShapeType="1"/>
            </p:cNvSpPr>
            <p:nvPr/>
          </p:nvSpPr>
          <p:spPr bwMode="auto">
            <a:xfrm>
              <a:off x="697484" y="3195688"/>
              <a:ext cx="38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44" name="Line 49"/>
            <p:cNvSpPr>
              <a:spLocks noChangeShapeType="1"/>
            </p:cNvSpPr>
            <p:nvPr/>
          </p:nvSpPr>
          <p:spPr bwMode="auto">
            <a:xfrm>
              <a:off x="697484" y="2989307"/>
              <a:ext cx="38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45" name="Line 50"/>
            <p:cNvSpPr>
              <a:spLocks noChangeShapeType="1"/>
            </p:cNvSpPr>
            <p:nvPr/>
          </p:nvSpPr>
          <p:spPr bwMode="auto">
            <a:xfrm>
              <a:off x="697484" y="2803563"/>
              <a:ext cx="38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46" name="Line 51"/>
            <p:cNvSpPr>
              <a:spLocks noChangeShapeType="1"/>
            </p:cNvSpPr>
            <p:nvPr/>
          </p:nvSpPr>
          <p:spPr bwMode="auto">
            <a:xfrm>
              <a:off x="695896" y="2616233"/>
              <a:ext cx="38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47" name="Line 52"/>
            <p:cNvSpPr>
              <a:spLocks noChangeShapeType="1"/>
            </p:cNvSpPr>
            <p:nvPr/>
          </p:nvSpPr>
          <p:spPr bwMode="auto">
            <a:xfrm>
              <a:off x="695896" y="2432077"/>
              <a:ext cx="3651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48" name="Rectangle 51"/>
            <p:cNvSpPr>
              <a:spLocks noChangeArrowheads="1"/>
            </p:cNvSpPr>
            <p:nvPr/>
          </p:nvSpPr>
          <p:spPr bwMode="auto">
            <a:xfrm>
              <a:off x="395857" y="5129320"/>
              <a:ext cx="512132" cy="3392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dirty="0">
                  <a:solidFill>
                    <a:srgbClr val="9C9C9C">
                      <a:lumMod val="75000"/>
                    </a:srgbClr>
                  </a:solidFill>
                  <a:latin typeface="Arial"/>
                  <a:cs typeface="Arial" charset="0"/>
                </a:rPr>
                <a:t>  0 </a:t>
              </a:r>
            </a:p>
          </p:txBody>
        </p:sp>
        <p:sp>
          <p:nvSpPr>
            <p:cNvPr id="49" name="Rectangle 52"/>
            <p:cNvSpPr>
              <a:spLocks noChangeArrowheads="1"/>
            </p:cNvSpPr>
            <p:nvPr/>
          </p:nvSpPr>
          <p:spPr bwMode="auto">
            <a:xfrm>
              <a:off x="395857" y="4724495"/>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10 </a:t>
              </a:r>
            </a:p>
          </p:txBody>
        </p:sp>
        <p:sp>
          <p:nvSpPr>
            <p:cNvPr id="50" name="Rectangle 53"/>
            <p:cNvSpPr>
              <a:spLocks noChangeArrowheads="1"/>
            </p:cNvSpPr>
            <p:nvPr/>
          </p:nvSpPr>
          <p:spPr bwMode="auto">
            <a:xfrm>
              <a:off x="395857" y="4321258"/>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20 </a:t>
              </a:r>
            </a:p>
          </p:txBody>
        </p:sp>
        <p:sp>
          <p:nvSpPr>
            <p:cNvPr id="51" name="Rectangle 54"/>
            <p:cNvSpPr>
              <a:spLocks noChangeArrowheads="1"/>
            </p:cNvSpPr>
            <p:nvPr/>
          </p:nvSpPr>
          <p:spPr bwMode="auto">
            <a:xfrm>
              <a:off x="395857" y="3911671"/>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30 </a:t>
              </a:r>
            </a:p>
          </p:txBody>
        </p:sp>
        <p:sp>
          <p:nvSpPr>
            <p:cNvPr id="52" name="Rectangle 55"/>
            <p:cNvSpPr>
              <a:spLocks noChangeArrowheads="1"/>
            </p:cNvSpPr>
            <p:nvPr/>
          </p:nvSpPr>
          <p:spPr bwMode="auto">
            <a:xfrm>
              <a:off x="395857" y="3506847"/>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40 </a:t>
              </a:r>
            </a:p>
          </p:txBody>
        </p:sp>
        <p:sp>
          <p:nvSpPr>
            <p:cNvPr id="53" name="Rectangle 56"/>
            <p:cNvSpPr>
              <a:spLocks noChangeArrowheads="1"/>
            </p:cNvSpPr>
            <p:nvPr/>
          </p:nvSpPr>
          <p:spPr bwMode="auto">
            <a:xfrm>
              <a:off x="395857" y="3102022"/>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50 </a:t>
              </a:r>
            </a:p>
          </p:txBody>
        </p:sp>
        <p:sp>
          <p:nvSpPr>
            <p:cNvPr id="54" name="Rectangle 57"/>
            <p:cNvSpPr>
              <a:spLocks noChangeArrowheads="1"/>
            </p:cNvSpPr>
            <p:nvPr/>
          </p:nvSpPr>
          <p:spPr bwMode="auto">
            <a:xfrm>
              <a:off x="395857" y="2695610"/>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60 </a:t>
              </a:r>
            </a:p>
          </p:txBody>
        </p:sp>
        <p:sp>
          <p:nvSpPr>
            <p:cNvPr id="55" name="Rectangle 58"/>
            <p:cNvSpPr>
              <a:spLocks noChangeArrowheads="1"/>
            </p:cNvSpPr>
            <p:nvPr/>
          </p:nvSpPr>
          <p:spPr bwMode="auto">
            <a:xfrm>
              <a:off x="395857" y="2313012"/>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dirty="0">
                  <a:solidFill>
                    <a:srgbClr val="9C9C9C">
                      <a:lumMod val="75000"/>
                    </a:srgbClr>
                  </a:solidFill>
                  <a:latin typeface="Arial"/>
                  <a:cs typeface="Arial" charset="0"/>
                </a:rPr>
                <a:t>70 </a:t>
              </a:r>
            </a:p>
          </p:txBody>
        </p:sp>
        <p:sp>
          <p:nvSpPr>
            <p:cNvPr id="56" name="Rectangle 59"/>
            <p:cNvSpPr>
              <a:spLocks noChangeArrowheads="1"/>
            </p:cNvSpPr>
            <p:nvPr/>
          </p:nvSpPr>
          <p:spPr bwMode="auto">
            <a:xfrm>
              <a:off x="549845" y="5264261"/>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dirty="0">
                  <a:solidFill>
                    <a:srgbClr val="9C9C9C">
                      <a:lumMod val="75000"/>
                    </a:srgbClr>
                  </a:solidFill>
                  <a:latin typeface="Arial"/>
                  <a:cs typeface="Arial" charset="0"/>
                </a:rPr>
                <a:t>0.4</a:t>
              </a:r>
            </a:p>
          </p:txBody>
        </p:sp>
        <p:sp>
          <p:nvSpPr>
            <p:cNvPr id="57" name="Rectangle 60"/>
            <p:cNvSpPr>
              <a:spLocks noChangeArrowheads="1"/>
            </p:cNvSpPr>
            <p:nvPr/>
          </p:nvSpPr>
          <p:spPr bwMode="auto">
            <a:xfrm>
              <a:off x="1310263" y="5257911"/>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0.6</a:t>
              </a:r>
            </a:p>
          </p:txBody>
        </p:sp>
        <p:sp>
          <p:nvSpPr>
            <p:cNvPr id="58" name="Line 63"/>
            <p:cNvSpPr>
              <a:spLocks noChangeShapeType="1"/>
            </p:cNvSpPr>
            <p:nvPr/>
          </p:nvSpPr>
          <p:spPr bwMode="auto">
            <a:xfrm>
              <a:off x="697484" y="5254736"/>
              <a:ext cx="38100" cy="0"/>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59" name="Rectangle 62"/>
            <p:cNvSpPr>
              <a:spLocks noChangeArrowheads="1"/>
            </p:cNvSpPr>
            <p:nvPr/>
          </p:nvSpPr>
          <p:spPr bwMode="auto">
            <a:xfrm>
              <a:off x="940373" y="5257911"/>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0.5</a:t>
              </a:r>
            </a:p>
          </p:txBody>
        </p:sp>
        <p:sp>
          <p:nvSpPr>
            <p:cNvPr id="60" name="Rectangle 63"/>
            <p:cNvSpPr>
              <a:spLocks noChangeArrowheads="1"/>
            </p:cNvSpPr>
            <p:nvPr/>
          </p:nvSpPr>
          <p:spPr bwMode="auto">
            <a:xfrm>
              <a:off x="1700791" y="5257911"/>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dirty="0">
                  <a:solidFill>
                    <a:srgbClr val="9C9C9C">
                      <a:lumMod val="75000"/>
                    </a:srgbClr>
                  </a:solidFill>
                  <a:latin typeface="Arial"/>
                  <a:cs typeface="Arial" charset="0"/>
                </a:rPr>
                <a:t>0.7</a:t>
              </a:r>
            </a:p>
          </p:txBody>
        </p:sp>
        <p:sp>
          <p:nvSpPr>
            <p:cNvPr id="61" name="Rectangle 64"/>
            <p:cNvSpPr>
              <a:spLocks noChangeArrowheads="1"/>
            </p:cNvSpPr>
            <p:nvPr/>
          </p:nvSpPr>
          <p:spPr bwMode="auto">
            <a:xfrm>
              <a:off x="2061155" y="5256324"/>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0.8</a:t>
              </a:r>
            </a:p>
          </p:txBody>
        </p:sp>
        <p:sp>
          <p:nvSpPr>
            <p:cNvPr id="62" name="Line 67"/>
            <p:cNvSpPr>
              <a:spLocks noChangeShapeType="1"/>
            </p:cNvSpPr>
            <p:nvPr/>
          </p:nvSpPr>
          <p:spPr bwMode="auto">
            <a:xfrm flipV="1">
              <a:off x="1515052" y="5254736"/>
              <a:ext cx="0" cy="2698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63" name="Line 68"/>
            <p:cNvSpPr>
              <a:spLocks noChangeShapeType="1"/>
            </p:cNvSpPr>
            <p:nvPr/>
          </p:nvSpPr>
          <p:spPr bwMode="auto">
            <a:xfrm flipV="1">
              <a:off x="757809" y="5254736"/>
              <a:ext cx="0" cy="38101"/>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64" name="Line 69"/>
            <p:cNvSpPr>
              <a:spLocks noChangeShapeType="1"/>
            </p:cNvSpPr>
            <p:nvPr/>
          </p:nvSpPr>
          <p:spPr bwMode="auto">
            <a:xfrm flipV="1">
              <a:off x="1137224" y="5256324"/>
              <a:ext cx="0" cy="3968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grpSp>
          <p:nvGrpSpPr>
            <p:cNvPr id="65" name="Group 68"/>
            <p:cNvGrpSpPr>
              <a:grpSpLocks/>
            </p:cNvGrpSpPr>
            <p:nvPr/>
          </p:nvGrpSpPr>
          <p:grpSpPr bwMode="auto">
            <a:xfrm>
              <a:off x="-2353206" y="5256529"/>
              <a:ext cx="160" cy="21793"/>
              <a:chOff x="1857" y="3499"/>
              <a:chExt cx="160" cy="18"/>
            </a:xfrm>
          </p:grpSpPr>
          <p:sp>
            <p:nvSpPr>
              <p:cNvPr id="298" name="Line 71"/>
              <p:cNvSpPr>
                <a:spLocks noChangeShapeType="1"/>
              </p:cNvSpPr>
              <p:nvPr/>
            </p:nvSpPr>
            <p:spPr bwMode="auto">
              <a:xfrm>
                <a:off x="185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99" name="Line 72"/>
              <p:cNvSpPr>
                <a:spLocks noChangeShapeType="1"/>
              </p:cNvSpPr>
              <p:nvPr/>
            </p:nvSpPr>
            <p:spPr bwMode="auto">
              <a:xfrm>
                <a:off x="187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300" name="Line 73"/>
              <p:cNvSpPr>
                <a:spLocks noChangeShapeType="1"/>
              </p:cNvSpPr>
              <p:nvPr/>
            </p:nvSpPr>
            <p:spPr bwMode="auto">
              <a:xfrm>
                <a:off x="189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301" name="Line 74"/>
              <p:cNvSpPr>
                <a:spLocks noChangeShapeType="1"/>
              </p:cNvSpPr>
              <p:nvPr/>
            </p:nvSpPr>
            <p:spPr bwMode="auto">
              <a:xfrm>
                <a:off x="1918"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302" name="Line 75"/>
              <p:cNvSpPr>
                <a:spLocks noChangeShapeType="1"/>
              </p:cNvSpPr>
              <p:nvPr/>
            </p:nvSpPr>
            <p:spPr bwMode="auto">
              <a:xfrm>
                <a:off x="1938"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303" name="Line 76"/>
              <p:cNvSpPr>
                <a:spLocks noChangeShapeType="1"/>
              </p:cNvSpPr>
              <p:nvPr/>
            </p:nvSpPr>
            <p:spPr bwMode="auto">
              <a:xfrm>
                <a:off x="195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304" name="Line 77"/>
              <p:cNvSpPr>
                <a:spLocks noChangeShapeType="1"/>
              </p:cNvSpPr>
              <p:nvPr/>
            </p:nvSpPr>
            <p:spPr bwMode="auto">
              <a:xfrm>
                <a:off x="197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305" name="Line 78"/>
              <p:cNvSpPr>
                <a:spLocks noChangeShapeType="1"/>
              </p:cNvSpPr>
              <p:nvPr/>
            </p:nvSpPr>
            <p:spPr bwMode="auto">
              <a:xfrm>
                <a:off x="199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306" name="Line 79"/>
              <p:cNvSpPr>
                <a:spLocks noChangeShapeType="1"/>
              </p:cNvSpPr>
              <p:nvPr/>
            </p:nvSpPr>
            <p:spPr bwMode="auto">
              <a:xfrm>
                <a:off x="201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grpSp>
        <p:grpSp>
          <p:nvGrpSpPr>
            <p:cNvPr id="66" name="Group 80"/>
            <p:cNvGrpSpPr>
              <a:grpSpLocks/>
            </p:cNvGrpSpPr>
            <p:nvPr/>
          </p:nvGrpSpPr>
          <p:grpSpPr bwMode="auto">
            <a:xfrm>
              <a:off x="-2729971" y="5255247"/>
              <a:ext cx="160" cy="21792"/>
              <a:chOff x="1857" y="3499"/>
              <a:chExt cx="160" cy="18"/>
            </a:xfrm>
          </p:grpSpPr>
          <p:sp>
            <p:nvSpPr>
              <p:cNvPr id="289" name="Line 81"/>
              <p:cNvSpPr>
                <a:spLocks noChangeShapeType="1"/>
              </p:cNvSpPr>
              <p:nvPr/>
            </p:nvSpPr>
            <p:spPr bwMode="auto">
              <a:xfrm>
                <a:off x="185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90" name="Line 82"/>
              <p:cNvSpPr>
                <a:spLocks noChangeShapeType="1"/>
              </p:cNvSpPr>
              <p:nvPr/>
            </p:nvSpPr>
            <p:spPr bwMode="auto">
              <a:xfrm>
                <a:off x="187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91" name="Line 83"/>
              <p:cNvSpPr>
                <a:spLocks noChangeShapeType="1"/>
              </p:cNvSpPr>
              <p:nvPr/>
            </p:nvSpPr>
            <p:spPr bwMode="auto">
              <a:xfrm>
                <a:off x="189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92" name="Line 84"/>
              <p:cNvSpPr>
                <a:spLocks noChangeShapeType="1"/>
              </p:cNvSpPr>
              <p:nvPr/>
            </p:nvSpPr>
            <p:spPr bwMode="auto">
              <a:xfrm>
                <a:off x="191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93" name="Line 85"/>
              <p:cNvSpPr>
                <a:spLocks noChangeShapeType="1"/>
              </p:cNvSpPr>
              <p:nvPr/>
            </p:nvSpPr>
            <p:spPr bwMode="auto">
              <a:xfrm>
                <a:off x="193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94" name="Line 86"/>
              <p:cNvSpPr>
                <a:spLocks noChangeShapeType="1"/>
              </p:cNvSpPr>
              <p:nvPr/>
            </p:nvSpPr>
            <p:spPr bwMode="auto">
              <a:xfrm>
                <a:off x="195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95" name="Line 87"/>
              <p:cNvSpPr>
                <a:spLocks noChangeShapeType="1"/>
              </p:cNvSpPr>
              <p:nvPr/>
            </p:nvSpPr>
            <p:spPr bwMode="auto">
              <a:xfrm>
                <a:off x="197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96" name="Line 88"/>
              <p:cNvSpPr>
                <a:spLocks noChangeShapeType="1"/>
              </p:cNvSpPr>
              <p:nvPr/>
            </p:nvSpPr>
            <p:spPr bwMode="auto">
              <a:xfrm>
                <a:off x="199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97" name="Line 89"/>
              <p:cNvSpPr>
                <a:spLocks noChangeShapeType="1"/>
              </p:cNvSpPr>
              <p:nvPr/>
            </p:nvSpPr>
            <p:spPr bwMode="auto">
              <a:xfrm>
                <a:off x="201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grpSp>
        <p:sp>
          <p:nvSpPr>
            <p:cNvPr id="67" name="Line 90"/>
            <p:cNvSpPr>
              <a:spLocks noChangeShapeType="1"/>
            </p:cNvSpPr>
            <p:nvPr/>
          </p:nvSpPr>
          <p:spPr bwMode="auto">
            <a:xfrm flipV="1">
              <a:off x="1513465" y="5251561"/>
              <a:ext cx="0" cy="476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68" name="Line 91"/>
            <p:cNvSpPr>
              <a:spLocks noChangeShapeType="1"/>
            </p:cNvSpPr>
            <p:nvPr/>
          </p:nvSpPr>
          <p:spPr bwMode="auto">
            <a:xfrm flipV="1">
              <a:off x="1892879" y="5253149"/>
              <a:ext cx="0" cy="4127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69" name="Line 92"/>
            <p:cNvSpPr>
              <a:spLocks noChangeShapeType="1"/>
            </p:cNvSpPr>
            <p:nvPr/>
          </p:nvSpPr>
          <p:spPr bwMode="auto">
            <a:xfrm flipV="1">
              <a:off x="2269120" y="5248386"/>
              <a:ext cx="0" cy="4127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grpSp>
          <p:nvGrpSpPr>
            <p:cNvPr id="70" name="Group 93"/>
            <p:cNvGrpSpPr>
              <a:grpSpLocks/>
            </p:cNvGrpSpPr>
            <p:nvPr/>
          </p:nvGrpSpPr>
          <p:grpSpPr bwMode="auto">
            <a:xfrm>
              <a:off x="-1632810" y="5252756"/>
              <a:ext cx="160" cy="19371"/>
              <a:chOff x="1857" y="3499"/>
              <a:chExt cx="160" cy="16"/>
            </a:xfrm>
          </p:grpSpPr>
          <p:sp>
            <p:nvSpPr>
              <p:cNvPr id="280" name="Line 94"/>
              <p:cNvSpPr>
                <a:spLocks noChangeShapeType="1"/>
              </p:cNvSpPr>
              <p:nvPr/>
            </p:nvSpPr>
            <p:spPr bwMode="auto">
              <a:xfrm>
                <a:off x="1857" y="3499"/>
                <a:ext cx="0" cy="1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81" name="Line 95"/>
              <p:cNvSpPr>
                <a:spLocks noChangeShapeType="1"/>
              </p:cNvSpPr>
              <p:nvPr/>
            </p:nvSpPr>
            <p:spPr bwMode="auto">
              <a:xfrm>
                <a:off x="1877" y="3499"/>
                <a:ext cx="0" cy="1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82" name="Line 96"/>
              <p:cNvSpPr>
                <a:spLocks noChangeShapeType="1"/>
              </p:cNvSpPr>
              <p:nvPr/>
            </p:nvSpPr>
            <p:spPr bwMode="auto">
              <a:xfrm>
                <a:off x="1897" y="3499"/>
                <a:ext cx="0" cy="1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83" name="Line 97"/>
              <p:cNvSpPr>
                <a:spLocks noChangeShapeType="1"/>
              </p:cNvSpPr>
              <p:nvPr/>
            </p:nvSpPr>
            <p:spPr bwMode="auto">
              <a:xfrm>
                <a:off x="1916" y="3499"/>
                <a:ext cx="0" cy="1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84" name="Line 98"/>
              <p:cNvSpPr>
                <a:spLocks noChangeShapeType="1"/>
              </p:cNvSpPr>
              <p:nvPr/>
            </p:nvSpPr>
            <p:spPr bwMode="auto">
              <a:xfrm>
                <a:off x="1937" y="3499"/>
                <a:ext cx="0" cy="1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85" name="Line 99"/>
              <p:cNvSpPr>
                <a:spLocks noChangeShapeType="1"/>
              </p:cNvSpPr>
              <p:nvPr/>
            </p:nvSpPr>
            <p:spPr bwMode="auto">
              <a:xfrm>
                <a:off x="1957" y="3499"/>
                <a:ext cx="0" cy="1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86" name="Line 100"/>
              <p:cNvSpPr>
                <a:spLocks noChangeShapeType="1"/>
              </p:cNvSpPr>
              <p:nvPr/>
            </p:nvSpPr>
            <p:spPr bwMode="auto">
              <a:xfrm>
                <a:off x="1977" y="3499"/>
                <a:ext cx="0" cy="1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87" name="Line 101"/>
              <p:cNvSpPr>
                <a:spLocks noChangeShapeType="1"/>
              </p:cNvSpPr>
              <p:nvPr/>
            </p:nvSpPr>
            <p:spPr bwMode="auto">
              <a:xfrm>
                <a:off x="1997" y="3499"/>
                <a:ext cx="0" cy="1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88" name="Line 102"/>
              <p:cNvSpPr>
                <a:spLocks noChangeShapeType="1"/>
              </p:cNvSpPr>
              <p:nvPr/>
            </p:nvSpPr>
            <p:spPr bwMode="auto">
              <a:xfrm>
                <a:off x="2017" y="3499"/>
                <a:ext cx="0" cy="1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grpSp>
        <p:sp>
          <p:nvSpPr>
            <p:cNvPr id="71" name="Line 103"/>
            <p:cNvSpPr>
              <a:spLocks noChangeShapeType="1"/>
            </p:cNvSpPr>
            <p:nvPr/>
          </p:nvSpPr>
          <p:spPr bwMode="auto">
            <a:xfrm flipV="1">
              <a:off x="2308807" y="5253149"/>
              <a:ext cx="0" cy="2857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72" name="Line 104"/>
            <p:cNvSpPr>
              <a:spLocks noChangeShapeType="1"/>
            </p:cNvSpPr>
            <p:nvPr/>
          </p:nvSpPr>
          <p:spPr bwMode="auto">
            <a:xfrm flipV="1">
              <a:off x="2688223" y="5254736"/>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73" name="Line 105"/>
            <p:cNvSpPr>
              <a:spLocks noChangeShapeType="1"/>
            </p:cNvSpPr>
            <p:nvPr/>
          </p:nvSpPr>
          <p:spPr bwMode="auto">
            <a:xfrm>
              <a:off x="2723148"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74" name="Line 106"/>
            <p:cNvSpPr>
              <a:spLocks noChangeShapeType="1"/>
            </p:cNvSpPr>
            <p:nvPr/>
          </p:nvSpPr>
          <p:spPr bwMode="auto">
            <a:xfrm>
              <a:off x="2761248"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75" name="Line 107"/>
            <p:cNvSpPr>
              <a:spLocks noChangeShapeType="1"/>
            </p:cNvSpPr>
            <p:nvPr/>
          </p:nvSpPr>
          <p:spPr bwMode="auto">
            <a:xfrm>
              <a:off x="2799348"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76" name="Line 108"/>
            <p:cNvSpPr>
              <a:spLocks noChangeShapeType="1"/>
            </p:cNvSpPr>
            <p:nvPr/>
          </p:nvSpPr>
          <p:spPr bwMode="auto">
            <a:xfrm>
              <a:off x="2839036"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77" name="Line 109"/>
            <p:cNvSpPr>
              <a:spLocks noChangeShapeType="1"/>
            </p:cNvSpPr>
            <p:nvPr/>
          </p:nvSpPr>
          <p:spPr bwMode="auto">
            <a:xfrm>
              <a:off x="2877136"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78" name="Line 110"/>
            <p:cNvSpPr>
              <a:spLocks noChangeShapeType="1"/>
            </p:cNvSpPr>
            <p:nvPr/>
          </p:nvSpPr>
          <p:spPr bwMode="auto">
            <a:xfrm>
              <a:off x="2913649"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79" name="Line 111"/>
            <p:cNvSpPr>
              <a:spLocks noChangeShapeType="1"/>
            </p:cNvSpPr>
            <p:nvPr/>
          </p:nvSpPr>
          <p:spPr bwMode="auto">
            <a:xfrm>
              <a:off x="2951750"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80" name="Line 112"/>
            <p:cNvSpPr>
              <a:spLocks noChangeShapeType="1"/>
            </p:cNvSpPr>
            <p:nvPr/>
          </p:nvSpPr>
          <p:spPr bwMode="auto">
            <a:xfrm>
              <a:off x="2991437"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81" name="Line 113"/>
            <p:cNvSpPr>
              <a:spLocks noChangeShapeType="1"/>
            </p:cNvSpPr>
            <p:nvPr/>
          </p:nvSpPr>
          <p:spPr bwMode="auto">
            <a:xfrm>
              <a:off x="3029537" y="5254736"/>
              <a:ext cx="0" cy="44451"/>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82" name="Line 114"/>
            <p:cNvSpPr>
              <a:spLocks noChangeShapeType="1"/>
            </p:cNvSpPr>
            <p:nvPr/>
          </p:nvSpPr>
          <p:spPr bwMode="auto">
            <a:xfrm>
              <a:off x="2348495" y="525314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83" name="Line 115"/>
            <p:cNvSpPr>
              <a:spLocks noChangeShapeType="1"/>
            </p:cNvSpPr>
            <p:nvPr/>
          </p:nvSpPr>
          <p:spPr bwMode="auto">
            <a:xfrm>
              <a:off x="2386596" y="525314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84" name="Line 116"/>
            <p:cNvSpPr>
              <a:spLocks noChangeShapeType="1"/>
            </p:cNvSpPr>
            <p:nvPr/>
          </p:nvSpPr>
          <p:spPr bwMode="auto">
            <a:xfrm>
              <a:off x="2424696" y="525314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85" name="Line 117"/>
            <p:cNvSpPr>
              <a:spLocks noChangeShapeType="1"/>
            </p:cNvSpPr>
            <p:nvPr/>
          </p:nvSpPr>
          <p:spPr bwMode="auto">
            <a:xfrm>
              <a:off x="2462796" y="525314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86" name="Line 118"/>
            <p:cNvSpPr>
              <a:spLocks noChangeShapeType="1"/>
            </p:cNvSpPr>
            <p:nvPr/>
          </p:nvSpPr>
          <p:spPr bwMode="auto">
            <a:xfrm>
              <a:off x="2499308" y="525314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87" name="Line 119"/>
            <p:cNvSpPr>
              <a:spLocks noChangeShapeType="1"/>
            </p:cNvSpPr>
            <p:nvPr/>
          </p:nvSpPr>
          <p:spPr bwMode="auto">
            <a:xfrm>
              <a:off x="2538997" y="525314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88" name="Line 120"/>
            <p:cNvSpPr>
              <a:spLocks noChangeShapeType="1"/>
            </p:cNvSpPr>
            <p:nvPr/>
          </p:nvSpPr>
          <p:spPr bwMode="auto">
            <a:xfrm>
              <a:off x="2575509" y="525314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89" name="Line 121"/>
            <p:cNvSpPr>
              <a:spLocks noChangeShapeType="1"/>
            </p:cNvSpPr>
            <p:nvPr/>
          </p:nvSpPr>
          <p:spPr bwMode="auto">
            <a:xfrm>
              <a:off x="2613609" y="525314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90" name="Line 122"/>
            <p:cNvSpPr>
              <a:spLocks noChangeShapeType="1"/>
            </p:cNvSpPr>
            <p:nvPr/>
          </p:nvSpPr>
          <p:spPr bwMode="auto">
            <a:xfrm>
              <a:off x="2651709" y="5253149"/>
              <a:ext cx="0" cy="44451"/>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grpSp>
          <p:nvGrpSpPr>
            <p:cNvPr id="91" name="Group 123"/>
            <p:cNvGrpSpPr>
              <a:grpSpLocks/>
            </p:cNvGrpSpPr>
            <p:nvPr/>
          </p:nvGrpSpPr>
          <p:grpSpPr bwMode="auto">
            <a:xfrm>
              <a:off x="-1975025" y="5256529"/>
              <a:ext cx="160" cy="21793"/>
              <a:chOff x="1857" y="3499"/>
              <a:chExt cx="160" cy="18"/>
            </a:xfrm>
          </p:grpSpPr>
          <p:sp>
            <p:nvSpPr>
              <p:cNvPr id="271" name="Line 124"/>
              <p:cNvSpPr>
                <a:spLocks noChangeShapeType="1"/>
              </p:cNvSpPr>
              <p:nvPr/>
            </p:nvSpPr>
            <p:spPr bwMode="auto">
              <a:xfrm>
                <a:off x="185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72" name="Line 125"/>
              <p:cNvSpPr>
                <a:spLocks noChangeShapeType="1"/>
              </p:cNvSpPr>
              <p:nvPr/>
            </p:nvSpPr>
            <p:spPr bwMode="auto">
              <a:xfrm>
                <a:off x="187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73" name="Line 126"/>
              <p:cNvSpPr>
                <a:spLocks noChangeShapeType="1"/>
              </p:cNvSpPr>
              <p:nvPr/>
            </p:nvSpPr>
            <p:spPr bwMode="auto">
              <a:xfrm>
                <a:off x="189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74" name="Line 127"/>
              <p:cNvSpPr>
                <a:spLocks noChangeShapeType="1"/>
              </p:cNvSpPr>
              <p:nvPr/>
            </p:nvSpPr>
            <p:spPr bwMode="auto">
              <a:xfrm>
                <a:off x="191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75" name="Line 128"/>
              <p:cNvSpPr>
                <a:spLocks noChangeShapeType="1"/>
              </p:cNvSpPr>
              <p:nvPr/>
            </p:nvSpPr>
            <p:spPr bwMode="auto">
              <a:xfrm>
                <a:off x="193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76" name="Line 129"/>
              <p:cNvSpPr>
                <a:spLocks noChangeShapeType="1"/>
              </p:cNvSpPr>
              <p:nvPr/>
            </p:nvSpPr>
            <p:spPr bwMode="auto">
              <a:xfrm>
                <a:off x="195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77" name="Line 130"/>
              <p:cNvSpPr>
                <a:spLocks noChangeShapeType="1"/>
              </p:cNvSpPr>
              <p:nvPr/>
            </p:nvSpPr>
            <p:spPr bwMode="auto">
              <a:xfrm>
                <a:off x="197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78" name="Line 131"/>
              <p:cNvSpPr>
                <a:spLocks noChangeShapeType="1"/>
              </p:cNvSpPr>
              <p:nvPr/>
            </p:nvSpPr>
            <p:spPr bwMode="auto">
              <a:xfrm>
                <a:off x="199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79" name="Line 132"/>
              <p:cNvSpPr>
                <a:spLocks noChangeShapeType="1"/>
              </p:cNvSpPr>
              <p:nvPr/>
            </p:nvSpPr>
            <p:spPr bwMode="auto">
              <a:xfrm>
                <a:off x="2017" y="3499"/>
                <a:ext cx="0" cy="1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grpSp>
        <p:sp>
          <p:nvSpPr>
            <p:cNvPr id="92" name="Rectangle 133"/>
            <p:cNvSpPr>
              <a:spLocks noChangeArrowheads="1"/>
            </p:cNvSpPr>
            <p:nvPr/>
          </p:nvSpPr>
          <p:spPr bwMode="auto">
            <a:xfrm>
              <a:off x="2827924" y="5254736"/>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1.0</a:t>
              </a:r>
            </a:p>
          </p:txBody>
        </p:sp>
        <p:sp>
          <p:nvSpPr>
            <p:cNvPr id="93" name="Rectangle 134"/>
            <p:cNvSpPr>
              <a:spLocks noChangeArrowheads="1"/>
            </p:cNvSpPr>
            <p:nvPr/>
          </p:nvSpPr>
          <p:spPr bwMode="auto">
            <a:xfrm>
              <a:off x="2446921" y="5256324"/>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0.9</a:t>
              </a:r>
            </a:p>
          </p:txBody>
        </p:sp>
        <p:sp>
          <p:nvSpPr>
            <p:cNvPr id="94" name="Rectangle 136"/>
            <p:cNvSpPr>
              <a:spLocks noChangeArrowheads="1"/>
            </p:cNvSpPr>
            <p:nvPr/>
          </p:nvSpPr>
          <p:spPr bwMode="auto">
            <a:xfrm>
              <a:off x="5480654" y="5246799"/>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1.7</a:t>
              </a:r>
            </a:p>
          </p:txBody>
        </p:sp>
        <p:sp>
          <p:nvSpPr>
            <p:cNvPr id="95" name="Rectangle 137"/>
            <p:cNvSpPr>
              <a:spLocks noChangeArrowheads="1"/>
            </p:cNvSpPr>
            <p:nvPr/>
          </p:nvSpPr>
          <p:spPr bwMode="auto">
            <a:xfrm>
              <a:off x="6236309" y="5251561"/>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1.9</a:t>
              </a:r>
            </a:p>
          </p:txBody>
        </p:sp>
        <p:sp>
          <p:nvSpPr>
            <p:cNvPr id="96" name="Rectangle 138"/>
            <p:cNvSpPr>
              <a:spLocks noChangeArrowheads="1"/>
            </p:cNvSpPr>
            <p:nvPr/>
          </p:nvSpPr>
          <p:spPr bwMode="auto">
            <a:xfrm>
              <a:off x="6603025" y="5251561"/>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2.0</a:t>
              </a:r>
            </a:p>
          </p:txBody>
        </p:sp>
        <p:sp>
          <p:nvSpPr>
            <p:cNvPr id="97" name="Line 139"/>
            <p:cNvSpPr>
              <a:spLocks noChangeShapeType="1"/>
            </p:cNvSpPr>
            <p:nvPr/>
          </p:nvSpPr>
          <p:spPr bwMode="auto">
            <a:xfrm flipV="1">
              <a:off x="6055333" y="5256324"/>
              <a:ext cx="0" cy="15875"/>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98" name="Line 140"/>
            <p:cNvSpPr>
              <a:spLocks noChangeShapeType="1"/>
            </p:cNvSpPr>
            <p:nvPr/>
          </p:nvSpPr>
          <p:spPr bwMode="auto">
            <a:xfrm flipV="1">
              <a:off x="5677505" y="5257911"/>
              <a:ext cx="0" cy="4286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99" name="Line 141"/>
            <p:cNvSpPr>
              <a:spLocks noChangeShapeType="1"/>
            </p:cNvSpPr>
            <p:nvPr/>
          </p:nvSpPr>
          <p:spPr bwMode="auto">
            <a:xfrm>
              <a:off x="5712431" y="5257911"/>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00" name="Line 142"/>
            <p:cNvSpPr>
              <a:spLocks noChangeShapeType="1"/>
            </p:cNvSpPr>
            <p:nvPr/>
          </p:nvSpPr>
          <p:spPr bwMode="auto">
            <a:xfrm>
              <a:off x="5752119"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01" name="Line 143"/>
            <p:cNvSpPr>
              <a:spLocks noChangeShapeType="1"/>
            </p:cNvSpPr>
            <p:nvPr/>
          </p:nvSpPr>
          <p:spPr bwMode="auto">
            <a:xfrm>
              <a:off x="5790219"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02" name="Line 144"/>
            <p:cNvSpPr>
              <a:spLocks noChangeShapeType="1"/>
            </p:cNvSpPr>
            <p:nvPr/>
          </p:nvSpPr>
          <p:spPr bwMode="auto">
            <a:xfrm>
              <a:off x="5825144"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03" name="Line 145"/>
            <p:cNvSpPr>
              <a:spLocks noChangeShapeType="1"/>
            </p:cNvSpPr>
            <p:nvPr/>
          </p:nvSpPr>
          <p:spPr bwMode="auto">
            <a:xfrm>
              <a:off x="5864832"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04" name="Line 146"/>
            <p:cNvSpPr>
              <a:spLocks noChangeShapeType="1"/>
            </p:cNvSpPr>
            <p:nvPr/>
          </p:nvSpPr>
          <p:spPr bwMode="auto">
            <a:xfrm>
              <a:off x="5902932"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05" name="Line 147"/>
            <p:cNvSpPr>
              <a:spLocks noChangeShapeType="1"/>
            </p:cNvSpPr>
            <p:nvPr/>
          </p:nvSpPr>
          <p:spPr bwMode="auto">
            <a:xfrm>
              <a:off x="5941032"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06" name="Line 148"/>
            <p:cNvSpPr>
              <a:spLocks noChangeShapeType="1"/>
            </p:cNvSpPr>
            <p:nvPr/>
          </p:nvSpPr>
          <p:spPr bwMode="auto">
            <a:xfrm>
              <a:off x="5977545"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07" name="Line 149"/>
            <p:cNvSpPr>
              <a:spLocks noChangeShapeType="1"/>
            </p:cNvSpPr>
            <p:nvPr/>
          </p:nvSpPr>
          <p:spPr bwMode="auto">
            <a:xfrm>
              <a:off x="6015646"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08" name="Line 150"/>
            <p:cNvSpPr>
              <a:spLocks noChangeShapeType="1"/>
            </p:cNvSpPr>
            <p:nvPr/>
          </p:nvSpPr>
          <p:spPr bwMode="auto">
            <a:xfrm>
              <a:off x="5337778" y="5256324"/>
              <a:ext cx="0" cy="25401"/>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09" name="Line 151"/>
            <p:cNvSpPr>
              <a:spLocks noChangeShapeType="1"/>
            </p:cNvSpPr>
            <p:nvPr/>
          </p:nvSpPr>
          <p:spPr bwMode="auto">
            <a:xfrm>
              <a:off x="5375878"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10" name="Line 152"/>
            <p:cNvSpPr>
              <a:spLocks noChangeShapeType="1"/>
            </p:cNvSpPr>
            <p:nvPr/>
          </p:nvSpPr>
          <p:spPr bwMode="auto">
            <a:xfrm>
              <a:off x="5413979"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11" name="Line 153"/>
            <p:cNvSpPr>
              <a:spLocks noChangeShapeType="1"/>
            </p:cNvSpPr>
            <p:nvPr/>
          </p:nvSpPr>
          <p:spPr bwMode="auto">
            <a:xfrm>
              <a:off x="5450492"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12" name="Line 154"/>
            <p:cNvSpPr>
              <a:spLocks noChangeShapeType="1"/>
            </p:cNvSpPr>
            <p:nvPr/>
          </p:nvSpPr>
          <p:spPr bwMode="auto">
            <a:xfrm>
              <a:off x="5488592"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13" name="Line 155"/>
            <p:cNvSpPr>
              <a:spLocks noChangeShapeType="1"/>
            </p:cNvSpPr>
            <p:nvPr/>
          </p:nvSpPr>
          <p:spPr bwMode="auto">
            <a:xfrm>
              <a:off x="5526692"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14" name="Line 156"/>
            <p:cNvSpPr>
              <a:spLocks noChangeShapeType="1"/>
            </p:cNvSpPr>
            <p:nvPr/>
          </p:nvSpPr>
          <p:spPr bwMode="auto">
            <a:xfrm>
              <a:off x="5566380"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15" name="Line 157"/>
            <p:cNvSpPr>
              <a:spLocks noChangeShapeType="1"/>
            </p:cNvSpPr>
            <p:nvPr/>
          </p:nvSpPr>
          <p:spPr bwMode="auto">
            <a:xfrm>
              <a:off x="5602893"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16" name="Line 158"/>
            <p:cNvSpPr>
              <a:spLocks noChangeShapeType="1"/>
            </p:cNvSpPr>
            <p:nvPr/>
          </p:nvSpPr>
          <p:spPr bwMode="auto">
            <a:xfrm>
              <a:off x="5640993"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17" name="Line 159"/>
            <p:cNvSpPr>
              <a:spLocks noChangeShapeType="1"/>
            </p:cNvSpPr>
            <p:nvPr/>
          </p:nvSpPr>
          <p:spPr bwMode="auto">
            <a:xfrm flipV="1">
              <a:off x="6055333" y="5253149"/>
              <a:ext cx="0" cy="53977"/>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18" name="Line 160"/>
            <p:cNvSpPr>
              <a:spLocks noChangeShapeType="1"/>
            </p:cNvSpPr>
            <p:nvPr/>
          </p:nvSpPr>
          <p:spPr bwMode="auto">
            <a:xfrm flipV="1">
              <a:off x="6434749" y="5254736"/>
              <a:ext cx="0" cy="55565"/>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19" name="Line 161"/>
            <p:cNvSpPr>
              <a:spLocks noChangeShapeType="1"/>
            </p:cNvSpPr>
            <p:nvPr/>
          </p:nvSpPr>
          <p:spPr bwMode="auto">
            <a:xfrm flipV="1">
              <a:off x="6809401" y="5248386"/>
              <a:ext cx="0" cy="50802"/>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20" name="Line 162"/>
            <p:cNvSpPr>
              <a:spLocks noChangeShapeType="1"/>
            </p:cNvSpPr>
            <p:nvPr/>
          </p:nvSpPr>
          <p:spPr bwMode="auto">
            <a:xfrm>
              <a:off x="6468086" y="5254736"/>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21" name="Line 163"/>
            <p:cNvSpPr>
              <a:spLocks noChangeShapeType="1"/>
            </p:cNvSpPr>
            <p:nvPr/>
          </p:nvSpPr>
          <p:spPr bwMode="auto">
            <a:xfrm>
              <a:off x="6506186"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22" name="Line 164"/>
            <p:cNvSpPr>
              <a:spLocks noChangeShapeType="1"/>
            </p:cNvSpPr>
            <p:nvPr/>
          </p:nvSpPr>
          <p:spPr bwMode="auto">
            <a:xfrm>
              <a:off x="6542699"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23" name="Line 165"/>
            <p:cNvSpPr>
              <a:spLocks noChangeShapeType="1"/>
            </p:cNvSpPr>
            <p:nvPr/>
          </p:nvSpPr>
          <p:spPr bwMode="auto">
            <a:xfrm>
              <a:off x="6582387"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24" name="Line 166"/>
            <p:cNvSpPr>
              <a:spLocks noChangeShapeType="1"/>
            </p:cNvSpPr>
            <p:nvPr/>
          </p:nvSpPr>
          <p:spPr bwMode="auto">
            <a:xfrm>
              <a:off x="6620487"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25" name="Line 167"/>
            <p:cNvSpPr>
              <a:spLocks noChangeShapeType="1"/>
            </p:cNvSpPr>
            <p:nvPr/>
          </p:nvSpPr>
          <p:spPr bwMode="auto">
            <a:xfrm>
              <a:off x="6657000"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26" name="Line 168"/>
            <p:cNvSpPr>
              <a:spLocks noChangeShapeType="1"/>
            </p:cNvSpPr>
            <p:nvPr/>
          </p:nvSpPr>
          <p:spPr bwMode="auto">
            <a:xfrm>
              <a:off x="6696687"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27" name="Line 169"/>
            <p:cNvSpPr>
              <a:spLocks noChangeShapeType="1"/>
            </p:cNvSpPr>
            <p:nvPr/>
          </p:nvSpPr>
          <p:spPr bwMode="auto">
            <a:xfrm>
              <a:off x="6734788"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28" name="Line 170"/>
            <p:cNvSpPr>
              <a:spLocks noChangeShapeType="1"/>
            </p:cNvSpPr>
            <p:nvPr/>
          </p:nvSpPr>
          <p:spPr bwMode="auto">
            <a:xfrm>
              <a:off x="6772888"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29" name="Line 171"/>
            <p:cNvSpPr>
              <a:spLocks noChangeShapeType="1"/>
            </p:cNvSpPr>
            <p:nvPr/>
          </p:nvSpPr>
          <p:spPr bwMode="auto">
            <a:xfrm flipV="1">
              <a:off x="6847501" y="525314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30" name="Line 172"/>
            <p:cNvSpPr>
              <a:spLocks noChangeShapeType="1"/>
            </p:cNvSpPr>
            <p:nvPr/>
          </p:nvSpPr>
          <p:spPr bwMode="auto">
            <a:xfrm flipV="1">
              <a:off x="7228504"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31" name="Line 173"/>
            <p:cNvSpPr>
              <a:spLocks noChangeShapeType="1"/>
            </p:cNvSpPr>
            <p:nvPr/>
          </p:nvSpPr>
          <p:spPr bwMode="auto">
            <a:xfrm>
              <a:off x="7265016"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32" name="Line 174"/>
            <p:cNvSpPr>
              <a:spLocks noChangeShapeType="1"/>
            </p:cNvSpPr>
            <p:nvPr/>
          </p:nvSpPr>
          <p:spPr bwMode="auto">
            <a:xfrm>
              <a:off x="7303117"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33" name="Line 175"/>
            <p:cNvSpPr>
              <a:spLocks noChangeShapeType="1"/>
            </p:cNvSpPr>
            <p:nvPr/>
          </p:nvSpPr>
          <p:spPr bwMode="auto">
            <a:xfrm>
              <a:off x="7341217"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34" name="Line 176"/>
            <p:cNvSpPr>
              <a:spLocks noChangeShapeType="1"/>
            </p:cNvSpPr>
            <p:nvPr/>
          </p:nvSpPr>
          <p:spPr bwMode="auto">
            <a:xfrm>
              <a:off x="7377730"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35" name="Line 177"/>
            <p:cNvSpPr>
              <a:spLocks noChangeShapeType="1"/>
            </p:cNvSpPr>
            <p:nvPr/>
          </p:nvSpPr>
          <p:spPr bwMode="auto">
            <a:xfrm>
              <a:off x="7417417"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36" name="Line 178"/>
            <p:cNvSpPr>
              <a:spLocks noChangeShapeType="1"/>
            </p:cNvSpPr>
            <p:nvPr/>
          </p:nvSpPr>
          <p:spPr bwMode="auto">
            <a:xfrm>
              <a:off x="7455518"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37" name="Line 179"/>
            <p:cNvSpPr>
              <a:spLocks noChangeShapeType="1"/>
            </p:cNvSpPr>
            <p:nvPr/>
          </p:nvSpPr>
          <p:spPr bwMode="auto">
            <a:xfrm>
              <a:off x="7493618"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38" name="Line 180"/>
            <p:cNvSpPr>
              <a:spLocks noChangeShapeType="1"/>
            </p:cNvSpPr>
            <p:nvPr/>
          </p:nvSpPr>
          <p:spPr bwMode="auto">
            <a:xfrm>
              <a:off x="7530131"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39" name="Line 181"/>
            <p:cNvSpPr>
              <a:spLocks noChangeShapeType="1"/>
            </p:cNvSpPr>
            <p:nvPr/>
          </p:nvSpPr>
          <p:spPr bwMode="auto">
            <a:xfrm>
              <a:off x="7568231" y="5256324"/>
              <a:ext cx="0" cy="44451"/>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40" name="Line 182"/>
            <p:cNvSpPr>
              <a:spLocks noChangeShapeType="1"/>
            </p:cNvSpPr>
            <p:nvPr/>
          </p:nvSpPr>
          <p:spPr bwMode="auto">
            <a:xfrm>
              <a:off x="6887189"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41" name="Line 183"/>
            <p:cNvSpPr>
              <a:spLocks noChangeShapeType="1"/>
            </p:cNvSpPr>
            <p:nvPr/>
          </p:nvSpPr>
          <p:spPr bwMode="auto">
            <a:xfrm>
              <a:off x="6925289"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42" name="Line 184"/>
            <p:cNvSpPr>
              <a:spLocks noChangeShapeType="1"/>
            </p:cNvSpPr>
            <p:nvPr/>
          </p:nvSpPr>
          <p:spPr bwMode="auto">
            <a:xfrm>
              <a:off x="6964977"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43" name="Line 185"/>
            <p:cNvSpPr>
              <a:spLocks noChangeShapeType="1"/>
            </p:cNvSpPr>
            <p:nvPr/>
          </p:nvSpPr>
          <p:spPr bwMode="auto">
            <a:xfrm>
              <a:off x="7001489"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44" name="Line 186"/>
            <p:cNvSpPr>
              <a:spLocks noChangeShapeType="1"/>
            </p:cNvSpPr>
            <p:nvPr/>
          </p:nvSpPr>
          <p:spPr bwMode="auto">
            <a:xfrm>
              <a:off x="7039590"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45" name="Line 187"/>
            <p:cNvSpPr>
              <a:spLocks noChangeShapeType="1"/>
            </p:cNvSpPr>
            <p:nvPr/>
          </p:nvSpPr>
          <p:spPr bwMode="auto">
            <a:xfrm>
              <a:off x="7077690"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46" name="Line 188"/>
            <p:cNvSpPr>
              <a:spLocks noChangeShapeType="1"/>
            </p:cNvSpPr>
            <p:nvPr/>
          </p:nvSpPr>
          <p:spPr bwMode="auto">
            <a:xfrm>
              <a:off x="7117378"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47" name="Line 189"/>
            <p:cNvSpPr>
              <a:spLocks noChangeShapeType="1"/>
            </p:cNvSpPr>
            <p:nvPr/>
          </p:nvSpPr>
          <p:spPr bwMode="auto">
            <a:xfrm>
              <a:off x="7153891" y="5254736"/>
              <a:ext cx="0" cy="20639"/>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48" name="Line 190"/>
            <p:cNvSpPr>
              <a:spLocks noChangeShapeType="1"/>
            </p:cNvSpPr>
            <p:nvPr/>
          </p:nvSpPr>
          <p:spPr bwMode="auto">
            <a:xfrm>
              <a:off x="7191991" y="5254736"/>
              <a:ext cx="0" cy="44451"/>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49" name="Line 191"/>
            <p:cNvSpPr>
              <a:spLocks noChangeShapeType="1"/>
            </p:cNvSpPr>
            <p:nvPr/>
          </p:nvSpPr>
          <p:spPr bwMode="auto">
            <a:xfrm>
              <a:off x="6091846" y="5257911"/>
              <a:ext cx="0" cy="25401"/>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50" name="Line 192"/>
            <p:cNvSpPr>
              <a:spLocks noChangeShapeType="1"/>
            </p:cNvSpPr>
            <p:nvPr/>
          </p:nvSpPr>
          <p:spPr bwMode="auto">
            <a:xfrm>
              <a:off x="6131533"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51" name="Line 193"/>
            <p:cNvSpPr>
              <a:spLocks noChangeShapeType="1"/>
            </p:cNvSpPr>
            <p:nvPr/>
          </p:nvSpPr>
          <p:spPr bwMode="auto">
            <a:xfrm>
              <a:off x="6168047"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52" name="Line 194"/>
            <p:cNvSpPr>
              <a:spLocks noChangeShapeType="1"/>
            </p:cNvSpPr>
            <p:nvPr/>
          </p:nvSpPr>
          <p:spPr bwMode="auto">
            <a:xfrm>
              <a:off x="6204559"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53" name="Line 195"/>
            <p:cNvSpPr>
              <a:spLocks noChangeShapeType="1"/>
            </p:cNvSpPr>
            <p:nvPr/>
          </p:nvSpPr>
          <p:spPr bwMode="auto">
            <a:xfrm>
              <a:off x="6244247"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54" name="Line 196"/>
            <p:cNvSpPr>
              <a:spLocks noChangeShapeType="1"/>
            </p:cNvSpPr>
            <p:nvPr/>
          </p:nvSpPr>
          <p:spPr bwMode="auto">
            <a:xfrm>
              <a:off x="6282348"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55" name="Line 197"/>
            <p:cNvSpPr>
              <a:spLocks noChangeShapeType="1"/>
            </p:cNvSpPr>
            <p:nvPr/>
          </p:nvSpPr>
          <p:spPr bwMode="auto">
            <a:xfrm>
              <a:off x="6320448"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56" name="Line 198"/>
            <p:cNvSpPr>
              <a:spLocks noChangeShapeType="1"/>
            </p:cNvSpPr>
            <p:nvPr/>
          </p:nvSpPr>
          <p:spPr bwMode="auto">
            <a:xfrm>
              <a:off x="6358548"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57" name="Line 199"/>
            <p:cNvSpPr>
              <a:spLocks noChangeShapeType="1"/>
            </p:cNvSpPr>
            <p:nvPr/>
          </p:nvSpPr>
          <p:spPr bwMode="auto">
            <a:xfrm>
              <a:off x="6396648"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58" name="Rectangle 200"/>
            <p:cNvSpPr>
              <a:spLocks noChangeArrowheads="1"/>
            </p:cNvSpPr>
            <p:nvPr/>
          </p:nvSpPr>
          <p:spPr bwMode="auto">
            <a:xfrm>
              <a:off x="7372967" y="5248386"/>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2.2</a:t>
              </a:r>
            </a:p>
          </p:txBody>
        </p:sp>
        <p:sp>
          <p:nvSpPr>
            <p:cNvPr id="159" name="Rectangle 201"/>
            <p:cNvSpPr>
              <a:spLocks noChangeArrowheads="1"/>
            </p:cNvSpPr>
            <p:nvPr/>
          </p:nvSpPr>
          <p:spPr bwMode="auto">
            <a:xfrm>
              <a:off x="6996727" y="5248386"/>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2.1</a:t>
              </a:r>
            </a:p>
          </p:txBody>
        </p:sp>
        <p:sp>
          <p:nvSpPr>
            <p:cNvPr id="160" name="Rectangle 202"/>
            <p:cNvSpPr>
              <a:spLocks noChangeArrowheads="1"/>
            </p:cNvSpPr>
            <p:nvPr/>
          </p:nvSpPr>
          <p:spPr bwMode="auto">
            <a:xfrm>
              <a:off x="3580404" y="5248386"/>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1.2</a:t>
              </a:r>
            </a:p>
          </p:txBody>
        </p:sp>
        <p:sp>
          <p:nvSpPr>
            <p:cNvPr id="161" name="Rectangle 203"/>
            <p:cNvSpPr>
              <a:spLocks noChangeArrowheads="1"/>
            </p:cNvSpPr>
            <p:nvPr/>
          </p:nvSpPr>
          <p:spPr bwMode="auto">
            <a:xfrm>
              <a:off x="3199401" y="5253149"/>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1.1</a:t>
              </a:r>
            </a:p>
          </p:txBody>
        </p:sp>
        <p:sp>
          <p:nvSpPr>
            <p:cNvPr id="162" name="Rectangle 204"/>
            <p:cNvSpPr>
              <a:spLocks noChangeArrowheads="1"/>
            </p:cNvSpPr>
            <p:nvPr/>
          </p:nvSpPr>
          <p:spPr bwMode="auto">
            <a:xfrm>
              <a:off x="3956643" y="5248386"/>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dirty="0">
                  <a:solidFill>
                    <a:srgbClr val="9C9C9C">
                      <a:lumMod val="75000"/>
                    </a:srgbClr>
                  </a:solidFill>
                  <a:latin typeface="Arial"/>
                  <a:cs typeface="Arial" charset="0"/>
                </a:rPr>
                <a:t>1.3</a:t>
              </a:r>
            </a:p>
          </p:txBody>
        </p:sp>
        <p:sp>
          <p:nvSpPr>
            <p:cNvPr id="163" name="Rectangle 205"/>
            <p:cNvSpPr>
              <a:spLocks noChangeArrowheads="1"/>
            </p:cNvSpPr>
            <p:nvPr/>
          </p:nvSpPr>
          <p:spPr bwMode="auto">
            <a:xfrm>
              <a:off x="4331296" y="5248386"/>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1.4</a:t>
              </a:r>
            </a:p>
          </p:txBody>
        </p:sp>
        <p:sp>
          <p:nvSpPr>
            <p:cNvPr id="164" name="Line 206"/>
            <p:cNvSpPr>
              <a:spLocks noChangeShapeType="1"/>
            </p:cNvSpPr>
            <p:nvPr/>
          </p:nvSpPr>
          <p:spPr bwMode="auto">
            <a:xfrm flipV="1">
              <a:off x="3780430" y="5256324"/>
              <a:ext cx="0" cy="44451"/>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65" name="Line 207"/>
            <p:cNvSpPr>
              <a:spLocks noChangeShapeType="1"/>
            </p:cNvSpPr>
            <p:nvPr/>
          </p:nvSpPr>
          <p:spPr bwMode="auto">
            <a:xfrm flipV="1">
              <a:off x="3404190" y="5259499"/>
              <a:ext cx="0" cy="36513"/>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66" name="Line 208"/>
            <p:cNvSpPr>
              <a:spLocks noChangeShapeType="1"/>
            </p:cNvSpPr>
            <p:nvPr/>
          </p:nvSpPr>
          <p:spPr bwMode="auto">
            <a:xfrm>
              <a:off x="3437528"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67" name="Line 209"/>
            <p:cNvSpPr>
              <a:spLocks noChangeShapeType="1"/>
            </p:cNvSpPr>
            <p:nvPr/>
          </p:nvSpPr>
          <p:spPr bwMode="auto">
            <a:xfrm>
              <a:off x="3475628"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68" name="Line 210"/>
            <p:cNvSpPr>
              <a:spLocks noChangeShapeType="1"/>
            </p:cNvSpPr>
            <p:nvPr/>
          </p:nvSpPr>
          <p:spPr bwMode="auto">
            <a:xfrm>
              <a:off x="3515315"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69" name="Line 211"/>
            <p:cNvSpPr>
              <a:spLocks noChangeShapeType="1"/>
            </p:cNvSpPr>
            <p:nvPr/>
          </p:nvSpPr>
          <p:spPr bwMode="auto">
            <a:xfrm>
              <a:off x="3551829"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70" name="Line 212"/>
            <p:cNvSpPr>
              <a:spLocks noChangeShapeType="1"/>
            </p:cNvSpPr>
            <p:nvPr/>
          </p:nvSpPr>
          <p:spPr bwMode="auto">
            <a:xfrm>
              <a:off x="3589929"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71" name="Line 213"/>
            <p:cNvSpPr>
              <a:spLocks noChangeShapeType="1"/>
            </p:cNvSpPr>
            <p:nvPr/>
          </p:nvSpPr>
          <p:spPr bwMode="auto">
            <a:xfrm>
              <a:off x="3629616"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72" name="Line 214"/>
            <p:cNvSpPr>
              <a:spLocks noChangeShapeType="1"/>
            </p:cNvSpPr>
            <p:nvPr/>
          </p:nvSpPr>
          <p:spPr bwMode="auto">
            <a:xfrm>
              <a:off x="3667716"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73" name="Line 215"/>
            <p:cNvSpPr>
              <a:spLocks noChangeShapeType="1"/>
            </p:cNvSpPr>
            <p:nvPr/>
          </p:nvSpPr>
          <p:spPr bwMode="auto">
            <a:xfrm>
              <a:off x="3705817"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74" name="Line 216"/>
            <p:cNvSpPr>
              <a:spLocks noChangeShapeType="1"/>
            </p:cNvSpPr>
            <p:nvPr/>
          </p:nvSpPr>
          <p:spPr bwMode="auto">
            <a:xfrm>
              <a:off x="3743917"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75" name="Line 217"/>
            <p:cNvSpPr>
              <a:spLocks noChangeShapeType="1"/>
            </p:cNvSpPr>
            <p:nvPr/>
          </p:nvSpPr>
          <p:spPr bwMode="auto">
            <a:xfrm>
              <a:off x="3064462"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76" name="Line 218"/>
            <p:cNvSpPr>
              <a:spLocks noChangeShapeType="1"/>
            </p:cNvSpPr>
            <p:nvPr/>
          </p:nvSpPr>
          <p:spPr bwMode="auto">
            <a:xfrm>
              <a:off x="3100976"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77" name="Line 219"/>
            <p:cNvSpPr>
              <a:spLocks noChangeShapeType="1"/>
            </p:cNvSpPr>
            <p:nvPr/>
          </p:nvSpPr>
          <p:spPr bwMode="auto">
            <a:xfrm>
              <a:off x="3139076"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78" name="Line 220"/>
            <p:cNvSpPr>
              <a:spLocks noChangeShapeType="1"/>
            </p:cNvSpPr>
            <p:nvPr/>
          </p:nvSpPr>
          <p:spPr bwMode="auto">
            <a:xfrm>
              <a:off x="3177176"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79" name="Line 221"/>
            <p:cNvSpPr>
              <a:spLocks noChangeShapeType="1"/>
            </p:cNvSpPr>
            <p:nvPr/>
          </p:nvSpPr>
          <p:spPr bwMode="auto">
            <a:xfrm>
              <a:off x="3215276"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80" name="Line 222"/>
            <p:cNvSpPr>
              <a:spLocks noChangeShapeType="1"/>
            </p:cNvSpPr>
            <p:nvPr/>
          </p:nvSpPr>
          <p:spPr bwMode="auto">
            <a:xfrm>
              <a:off x="3253377"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81" name="Line 223"/>
            <p:cNvSpPr>
              <a:spLocks noChangeShapeType="1"/>
            </p:cNvSpPr>
            <p:nvPr/>
          </p:nvSpPr>
          <p:spPr bwMode="auto">
            <a:xfrm>
              <a:off x="3291477"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82" name="Line 224"/>
            <p:cNvSpPr>
              <a:spLocks noChangeShapeType="1"/>
            </p:cNvSpPr>
            <p:nvPr/>
          </p:nvSpPr>
          <p:spPr bwMode="auto">
            <a:xfrm>
              <a:off x="3329577"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83" name="Line 225"/>
            <p:cNvSpPr>
              <a:spLocks noChangeShapeType="1"/>
            </p:cNvSpPr>
            <p:nvPr/>
          </p:nvSpPr>
          <p:spPr bwMode="auto">
            <a:xfrm>
              <a:off x="3367677" y="5257911"/>
              <a:ext cx="0" cy="23814"/>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84" name="Line 226"/>
            <p:cNvSpPr>
              <a:spLocks noChangeShapeType="1"/>
            </p:cNvSpPr>
            <p:nvPr/>
          </p:nvSpPr>
          <p:spPr bwMode="auto">
            <a:xfrm flipV="1">
              <a:off x="3780430" y="5253149"/>
              <a:ext cx="0" cy="15875"/>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85" name="Line 227"/>
            <p:cNvSpPr>
              <a:spLocks noChangeShapeType="1"/>
            </p:cNvSpPr>
            <p:nvPr/>
          </p:nvSpPr>
          <p:spPr bwMode="auto">
            <a:xfrm flipV="1">
              <a:off x="4159845" y="5256324"/>
              <a:ext cx="0" cy="476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86" name="Line 228"/>
            <p:cNvSpPr>
              <a:spLocks noChangeShapeType="1"/>
            </p:cNvSpPr>
            <p:nvPr/>
          </p:nvSpPr>
          <p:spPr bwMode="auto">
            <a:xfrm flipV="1">
              <a:off x="4536085" y="5249974"/>
              <a:ext cx="0" cy="50802"/>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87" name="Line 229"/>
            <p:cNvSpPr>
              <a:spLocks noChangeShapeType="1"/>
            </p:cNvSpPr>
            <p:nvPr/>
          </p:nvSpPr>
          <p:spPr bwMode="auto">
            <a:xfrm>
              <a:off x="4193183"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88" name="Line 230"/>
            <p:cNvSpPr>
              <a:spLocks noChangeShapeType="1"/>
            </p:cNvSpPr>
            <p:nvPr/>
          </p:nvSpPr>
          <p:spPr bwMode="auto">
            <a:xfrm>
              <a:off x="4231283"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89" name="Line 231"/>
            <p:cNvSpPr>
              <a:spLocks noChangeShapeType="1"/>
            </p:cNvSpPr>
            <p:nvPr/>
          </p:nvSpPr>
          <p:spPr bwMode="auto">
            <a:xfrm>
              <a:off x="4269384"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90" name="Line 232"/>
            <p:cNvSpPr>
              <a:spLocks noChangeShapeType="1"/>
            </p:cNvSpPr>
            <p:nvPr/>
          </p:nvSpPr>
          <p:spPr bwMode="auto">
            <a:xfrm>
              <a:off x="4309071"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91" name="Line 233"/>
            <p:cNvSpPr>
              <a:spLocks noChangeShapeType="1"/>
            </p:cNvSpPr>
            <p:nvPr/>
          </p:nvSpPr>
          <p:spPr bwMode="auto">
            <a:xfrm>
              <a:off x="4347171"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92" name="Line 234"/>
            <p:cNvSpPr>
              <a:spLocks noChangeShapeType="1"/>
            </p:cNvSpPr>
            <p:nvPr/>
          </p:nvSpPr>
          <p:spPr bwMode="auto">
            <a:xfrm>
              <a:off x="4383684"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93" name="Line 235"/>
            <p:cNvSpPr>
              <a:spLocks noChangeShapeType="1"/>
            </p:cNvSpPr>
            <p:nvPr/>
          </p:nvSpPr>
          <p:spPr bwMode="auto">
            <a:xfrm>
              <a:off x="4421785"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94" name="Line 236"/>
            <p:cNvSpPr>
              <a:spLocks noChangeShapeType="1"/>
            </p:cNvSpPr>
            <p:nvPr/>
          </p:nvSpPr>
          <p:spPr bwMode="auto">
            <a:xfrm>
              <a:off x="4463060"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95" name="Line 237"/>
            <p:cNvSpPr>
              <a:spLocks noChangeShapeType="1"/>
            </p:cNvSpPr>
            <p:nvPr/>
          </p:nvSpPr>
          <p:spPr bwMode="auto">
            <a:xfrm>
              <a:off x="4499572"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96" name="Line 238"/>
            <p:cNvSpPr>
              <a:spLocks noChangeShapeType="1"/>
            </p:cNvSpPr>
            <p:nvPr/>
          </p:nvSpPr>
          <p:spPr bwMode="auto">
            <a:xfrm flipV="1">
              <a:off x="4575773" y="5254736"/>
              <a:ext cx="0" cy="25401"/>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97" name="Line 239"/>
            <p:cNvSpPr>
              <a:spLocks noChangeShapeType="1"/>
            </p:cNvSpPr>
            <p:nvPr/>
          </p:nvSpPr>
          <p:spPr bwMode="auto">
            <a:xfrm flipV="1">
              <a:off x="4956775" y="5256324"/>
              <a:ext cx="0" cy="23813"/>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98" name="Line 240"/>
            <p:cNvSpPr>
              <a:spLocks noChangeShapeType="1"/>
            </p:cNvSpPr>
            <p:nvPr/>
          </p:nvSpPr>
          <p:spPr bwMode="auto">
            <a:xfrm>
              <a:off x="4990114"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199" name="Line 241"/>
            <p:cNvSpPr>
              <a:spLocks noChangeShapeType="1"/>
            </p:cNvSpPr>
            <p:nvPr/>
          </p:nvSpPr>
          <p:spPr bwMode="auto">
            <a:xfrm>
              <a:off x="5029801"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00" name="Line 242"/>
            <p:cNvSpPr>
              <a:spLocks noChangeShapeType="1"/>
            </p:cNvSpPr>
            <p:nvPr/>
          </p:nvSpPr>
          <p:spPr bwMode="auto">
            <a:xfrm>
              <a:off x="5067901"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01" name="Line 243"/>
            <p:cNvSpPr>
              <a:spLocks noChangeShapeType="1"/>
            </p:cNvSpPr>
            <p:nvPr/>
          </p:nvSpPr>
          <p:spPr bwMode="auto">
            <a:xfrm>
              <a:off x="5102826"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02" name="Line 244"/>
            <p:cNvSpPr>
              <a:spLocks noChangeShapeType="1"/>
            </p:cNvSpPr>
            <p:nvPr/>
          </p:nvSpPr>
          <p:spPr bwMode="auto">
            <a:xfrm>
              <a:off x="5144102"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03" name="Line 245"/>
            <p:cNvSpPr>
              <a:spLocks noChangeShapeType="1"/>
            </p:cNvSpPr>
            <p:nvPr/>
          </p:nvSpPr>
          <p:spPr bwMode="auto">
            <a:xfrm>
              <a:off x="5180615"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04" name="Line 246"/>
            <p:cNvSpPr>
              <a:spLocks noChangeShapeType="1"/>
            </p:cNvSpPr>
            <p:nvPr/>
          </p:nvSpPr>
          <p:spPr bwMode="auto">
            <a:xfrm>
              <a:off x="5218715"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05" name="Line 247"/>
            <p:cNvSpPr>
              <a:spLocks noChangeShapeType="1"/>
            </p:cNvSpPr>
            <p:nvPr/>
          </p:nvSpPr>
          <p:spPr bwMode="auto">
            <a:xfrm>
              <a:off x="5256815"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06" name="Line 248"/>
            <p:cNvSpPr>
              <a:spLocks noChangeShapeType="1"/>
            </p:cNvSpPr>
            <p:nvPr/>
          </p:nvSpPr>
          <p:spPr bwMode="auto">
            <a:xfrm>
              <a:off x="5296503" y="5256324"/>
              <a:ext cx="0" cy="3968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07" name="Line 249"/>
            <p:cNvSpPr>
              <a:spLocks noChangeShapeType="1"/>
            </p:cNvSpPr>
            <p:nvPr/>
          </p:nvSpPr>
          <p:spPr bwMode="auto">
            <a:xfrm>
              <a:off x="4613873"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08" name="Line 250"/>
            <p:cNvSpPr>
              <a:spLocks noChangeShapeType="1"/>
            </p:cNvSpPr>
            <p:nvPr/>
          </p:nvSpPr>
          <p:spPr bwMode="auto">
            <a:xfrm>
              <a:off x="4651973"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09" name="Line 251"/>
            <p:cNvSpPr>
              <a:spLocks noChangeShapeType="1"/>
            </p:cNvSpPr>
            <p:nvPr/>
          </p:nvSpPr>
          <p:spPr bwMode="auto">
            <a:xfrm>
              <a:off x="4691662"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10" name="Line 252"/>
            <p:cNvSpPr>
              <a:spLocks noChangeShapeType="1"/>
            </p:cNvSpPr>
            <p:nvPr/>
          </p:nvSpPr>
          <p:spPr bwMode="auto">
            <a:xfrm>
              <a:off x="4728174"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11" name="Line 253"/>
            <p:cNvSpPr>
              <a:spLocks noChangeShapeType="1"/>
            </p:cNvSpPr>
            <p:nvPr/>
          </p:nvSpPr>
          <p:spPr bwMode="auto">
            <a:xfrm>
              <a:off x="4766274"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12" name="Line 254"/>
            <p:cNvSpPr>
              <a:spLocks noChangeShapeType="1"/>
            </p:cNvSpPr>
            <p:nvPr/>
          </p:nvSpPr>
          <p:spPr bwMode="auto">
            <a:xfrm>
              <a:off x="4804374"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13" name="Line 255"/>
            <p:cNvSpPr>
              <a:spLocks noChangeShapeType="1"/>
            </p:cNvSpPr>
            <p:nvPr/>
          </p:nvSpPr>
          <p:spPr bwMode="auto">
            <a:xfrm>
              <a:off x="4842475"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14" name="Line 256"/>
            <p:cNvSpPr>
              <a:spLocks noChangeShapeType="1"/>
            </p:cNvSpPr>
            <p:nvPr/>
          </p:nvSpPr>
          <p:spPr bwMode="auto">
            <a:xfrm>
              <a:off x="4878988" y="5256324"/>
              <a:ext cx="0" cy="206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15" name="Line 257"/>
            <p:cNvSpPr>
              <a:spLocks noChangeShapeType="1"/>
            </p:cNvSpPr>
            <p:nvPr/>
          </p:nvSpPr>
          <p:spPr bwMode="auto">
            <a:xfrm>
              <a:off x="4918675" y="5256324"/>
              <a:ext cx="0" cy="46038"/>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16" name="Line 258"/>
            <p:cNvSpPr>
              <a:spLocks noChangeShapeType="1"/>
            </p:cNvSpPr>
            <p:nvPr/>
          </p:nvSpPr>
          <p:spPr bwMode="auto">
            <a:xfrm>
              <a:off x="3816943"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17" name="Line 259"/>
            <p:cNvSpPr>
              <a:spLocks noChangeShapeType="1"/>
            </p:cNvSpPr>
            <p:nvPr/>
          </p:nvSpPr>
          <p:spPr bwMode="auto">
            <a:xfrm>
              <a:off x="3856631"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18" name="Line 260"/>
            <p:cNvSpPr>
              <a:spLocks noChangeShapeType="1"/>
            </p:cNvSpPr>
            <p:nvPr/>
          </p:nvSpPr>
          <p:spPr bwMode="auto">
            <a:xfrm>
              <a:off x="3894731"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19" name="Line 261"/>
            <p:cNvSpPr>
              <a:spLocks noChangeShapeType="1"/>
            </p:cNvSpPr>
            <p:nvPr/>
          </p:nvSpPr>
          <p:spPr bwMode="auto">
            <a:xfrm>
              <a:off x="3931243"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20" name="Line 262"/>
            <p:cNvSpPr>
              <a:spLocks noChangeShapeType="1"/>
            </p:cNvSpPr>
            <p:nvPr/>
          </p:nvSpPr>
          <p:spPr bwMode="auto">
            <a:xfrm>
              <a:off x="3969344"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21" name="Line 263"/>
            <p:cNvSpPr>
              <a:spLocks noChangeShapeType="1"/>
            </p:cNvSpPr>
            <p:nvPr/>
          </p:nvSpPr>
          <p:spPr bwMode="auto">
            <a:xfrm>
              <a:off x="4009032"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22" name="Line 264"/>
            <p:cNvSpPr>
              <a:spLocks noChangeShapeType="1"/>
            </p:cNvSpPr>
            <p:nvPr/>
          </p:nvSpPr>
          <p:spPr bwMode="auto">
            <a:xfrm>
              <a:off x="4047132"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23" name="Line 265"/>
            <p:cNvSpPr>
              <a:spLocks noChangeShapeType="1"/>
            </p:cNvSpPr>
            <p:nvPr/>
          </p:nvSpPr>
          <p:spPr bwMode="auto">
            <a:xfrm>
              <a:off x="4083644"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24" name="Line 266"/>
            <p:cNvSpPr>
              <a:spLocks noChangeShapeType="1"/>
            </p:cNvSpPr>
            <p:nvPr/>
          </p:nvSpPr>
          <p:spPr bwMode="auto">
            <a:xfrm>
              <a:off x="4121745" y="5259499"/>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25" name="Rectangle 267"/>
            <p:cNvSpPr>
              <a:spLocks noChangeArrowheads="1"/>
            </p:cNvSpPr>
            <p:nvPr/>
          </p:nvSpPr>
          <p:spPr bwMode="auto">
            <a:xfrm>
              <a:off x="5099651" y="5249974"/>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1.6</a:t>
              </a:r>
            </a:p>
          </p:txBody>
        </p:sp>
        <p:sp>
          <p:nvSpPr>
            <p:cNvPr id="226" name="Rectangle 268"/>
            <p:cNvSpPr>
              <a:spLocks noChangeArrowheads="1"/>
            </p:cNvSpPr>
            <p:nvPr/>
          </p:nvSpPr>
          <p:spPr bwMode="auto">
            <a:xfrm>
              <a:off x="4718649" y="5253149"/>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a:solidFill>
                    <a:srgbClr val="9C9C9C">
                      <a:lumMod val="75000"/>
                    </a:srgbClr>
                  </a:solidFill>
                  <a:latin typeface="Arial"/>
                  <a:cs typeface="Arial" charset="0"/>
                </a:rPr>
                <a:t>1.5</a:t>
              </a:r>
            </a:p>
          </p:txBody>
        </p:sp>
        <p:sp>
          <p:nvSpPr>
            <p:cNvPr id="227" name="Rectangle 269"/>
            <p:cNvSpPr>
              <a:spLocks noChangeArrowheads="1"/>
            </p:cNvSpPr>
            <p:nvPr/>
          </p:nvSpPr>
          <p:spPr bwMode="auto">
            <a:xfrm>
              <a:off x="7753970" y="5246799"/>
              <a:ext cx="510396" cy="3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en-US" sz="1600" u="none" kern="0" dirty="0">
                  <a:solidFill>
                    <a:srgbClr val="9C9C9C">
                      <a:lumMod val="75000"/>
                    </a:srgbClr>
                  </a:solidFill>
                  <a:latin typeface="Arial"/>
                  <a:cs typeface="Arial" charset="0"/>
                </a:rPr>
                <a:t>2.3</a:t>
              </a:r>
            </a:p>
          </p:txBody>
        </p:sp>
        <p:sp>
          <p:nvSpPr>
            <p:cNvPr id="228" name="Line 270"/>
            <p:cNvSpPr>
              <a:spLocks noChangeShapeType="1"/>
            </p:cNvSpPr>
            <p:nvPr/>
          </p:nvSpPr>
          <p:spPr bwMode="auto">
            <a:xfrm flipV="1">
              <a:off x="7950821" y="5253149"/>
              <a:ext cx="0" cy="42863"/>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29" name="Line 271"/>
            <p:cNvSpPr>
              <a:spLocks noChangeShapeType="1"/>
            </p:cNvSpPr>
            <p:nvPr/>
          </p:nvSpPr>
          <p:spPr bwMode="auto">
            <a:xfrm>
              <a:off x="7609507"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30" name="Line 272"/>
            <p:cNvSpPr>
              <a:spLocks noChangeShapeType="1"/>
            </p:cNvSpPr>
            <p:nvPr/>
          </p:nvSpPr>
          <p:spPr bwMode="auto">
            <a:xfrm>
              <a:off x="7647607"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31" name="Line 273"/>
            <p:cNvSpPr>
              <a:spLocks noChangeShapeType="1"/>
            </p:cNvSpPr>
            <p:nvPr/>
          </p:nvSpPr>
          <p:spPr bwMode="auto">
            <a:xfrm>
              <a:off x="7687294"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32" name="Line 274"/>
            <p:cNvSpPr>
              <a:spLocks noChangeShapeType="1"/>
            </p:cNvSpPr>
            <p:nvPr/>
          </p:nvSpPr>
          <p:spPr bwMode="auto">
            <a:xfrm>
              <a:off x="7723807"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33" name="Line 275"/>
            <p:cNvSpPr>
              <a:spLocks noChangeShapeType="1"/>
            </p:cNvSpPr>
            <p:nvPr/>
          </p:nvSpPr>
          <p:spPr bwMode="auto">
            <a:xfrm>
              <a:off x="7761908"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34" name="Line 276"/>
            <p:cNvSpPr>
              <a:spLocks noChangeShapeType="1"/>
            </p:cNvSpPr>
            <p:nvPr/>
          </p:nvSpPr>
          <p:spPr bwMode="auto">
            <a:xfrm>
              <a:off x="7801595"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35" name="Line 277"/>
            <p:cNvSpPr>
              <a:spLocks noChangeShapeType="1"/>
            </p:cNvSpPr>
            <p:nvPr/>
          </p:nvSpPr>
          <p:spPr bwMode="auto">
            <a:xfrm>
              <a:off x="7839695"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36" name="Line 278"/>
            <p:cNvSpPr>
              <a:spLocks noChangeShapeType="1"/>
            </p:cNvSpPr>
            <p:nvPr/>
          </p:nvSpPr>
          <p:spPr bwMode="auto">
            <a:xfrm>
              <a:off x="7876209"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37" name="Line 279"/>
            <p:cNvSpPr>
              <a:spLocks noChangeShapeType="1"/>
            </p:cNvSpPr>
            <p:nvPr/>
          </p:nvSpPr>
          <p:spPr bwMode="auto">
            <a:xfrm>
              <a:off x="7914309" y="5256324"/>
              <a:ext cx="0" cy="22226"/>
            </a:xfrm>
            <a:prstGeom prst="line">
              <a:avLst/>
            </a:prstGeom>
            <a:noFill/>
            <a:ln w="12700">
              <a:solidFill>
                <a:srgbClr val="4D4F5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38" name="Rectangle 294"/>
            <p:cNvSpPr>
              <a:spLocks noChangeArrowheads="1"/>
            </p:cNvSpPr>
            <p:nvPr/>
          </p:nvSpPr>
          <p:spPr bwMode="auto">
            <a:xfrm>
              <a:off x="1242000" y="2224109"/>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00589C"/>
                  </a:solidFill>
                  <a:latin typeface="Arial Narrow" panose="020B0606020202030204" pitchFamily="34" charset="0"/>
                  <a:cs typeface="Arial" charset="0"/>
                </a:rPr>
                <a:t>3</a:t>
              </a:r>
              <a:endParaRPr lang="en-US" sz="1400" b="1" u="none" kern="0" dirty="0">
                <a:solidFill>
                  <a:srgbClr val="00589C"/>
                </a:solidFill>
                <a:latin typeface="Arial Narrow" panose="020B0606020202030204" pitchFamily="34" charset="0"/>
                <a:cs typeface="Arial" charset="0"/>
              </a:endParaRPr>
            </a:p>
          </p:txBody>
        </p:sp>
        <p:sp>
          <p:nvSpPr>
            <p:cNvPr id="239" name="Rectangle 296"/>
            <p:cNvSpPr>
              <a:spLocks noChangeArrowheads="1"/>
            </p:cNvSpPr>
            <p:nvPr/>
          </p:nvSpPr>
          <p:spPr bwMode="auto">
            <a:xfrm>
              <a:off x="7372967" y="2219346"/>
              <a:ext cx="465141" cy="30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00589C"/>
                  </a:solidFill>
                  <a:latin typeface="Arial Narrow" panose="020B0606020202030204" pitchFamily="34" charset="0"/>
                  <a:cs typeface="Arial" charset="0"/>
                </a:rPr>
                <a:t>12</a:t>
              </a:r>
              <a:endParaRPr lang="en-US" sz="1400" b="1" u="none" kern="0" dirty="0">
                <a:solidFill>
                  <a:srgbClr val="00589C"/>
                </a:solidFill>
                <a:latin typeface="Arial Narrow" panose="020B0606020202030204" pitchFamily="34" charset="0"/>
                <a:cs typeface="Arial" charset="0"/>
              </a:endParaRPr>
            </a:p>
          </p:txBody>
        </p:sp>
        <p:sp>
          <p:nvSpPr>
            <p:cNvPr id="240" name="Rectangle 297"/>
            <p:cNvSpPr>
              <a:spLocks noChangeArrowheads="1"/>
            </p:cNvSpPr>
            <p:nvPr/>
          </p:nvSpPr>
          <p:spPr bwMode="auto">
            <a:xfrm>
              <a:off x="5172677" y="2222521"/>
              <a:ext cx="427041" cy="30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00589C"/>
                  </a:solidFill>
                  <a:latin typeface="Arial Narrow" panose="020B0606020202030204" pitchFamily="34" charset="0"/>
                  <a:cs typeface="Arial" charset="0"/>
                </a:rPr>
                <a:t>11</a:t>
              </a:r>
              <a:endParaRPr lang="en-US" sz="1400" b="1" u="none" kern="0" dirty="0">
                <a:solidFill>
                  <a:srgbClr val="00589C"/>
                </a:solidFill>
                <a:latin typeface="Arial Narrow" panose="020B0606020202030204" pitchFamily="34" charset="0"/>
                <a:cs typeface="Arial" charset="0"/>
              </a:endParaRPr>
            </a:p>
          </p:txBody>
        </p:sp>
        <p:sp>
          <p:nvSpPr>
            <p:cNvPr id="241" name="Rectangle 298"/>
            <p:cNvSpPr>
              <a:spLocks noChangeArrowheads="1"/>
            </p:cNvSpPr>
            <p:nvPr/>
          </p:nvSpPr>
          <p:spPr bwMode="auto">
            <a:xfrm>
              <a:off x="1776991" y="2225696"/>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00589C"/>
                  </a:solidFill>
                  <a:latin typeface="Arial Narrow" panose="020B0606020202030204" pitchFamily="34" charset="0"/>
                  <a:cs typeface="Arial" charset="0"/>
                </a:rPr>
                <a:t>5</a:t>
              </a:r>
              <a:endParaRPr lang="en-US" sz="1400" b="1" u="none" kern="0" dirty="0">
                <a:solidFill>
                  <a:srgbClr val="00589C"/>
                </a:solidFill>
                <a:latin typeface="Arial Narrow" panose="020B0606020202030204" pitchFamily="34" charset="0"/>
                <a:cs typeface="Arial" charset="0"/>
              </a:endParaRPr>
            </a:p>
          </p:txBody>
        </p:sp>
        <p:sp>
          <p:nvSpPr>
            <p:cNvPr id="242" name="Rectangle 299"/>
            <p:cNvSpPr>
              <a:spLocks noChangeArrowheads="1"/>
            </p:cNvSpPr>
            <p:nvPr/>
          </p:nvSpPr>
          <p:spPr bwMode="auto">
            <a:xfrm>
              <a:off x="1907168" y="2222521"/>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a:solidFill>
                    <a:srgbClr val="00589C"/>
                  </a:solidFill>
                  <a:latin typeface="Arial Narrow" panose="020B0606020202030204" pitchFamily="34" charset="0"/>
                  <a:cs typeface="Arial" charset="0"/>
                </a:rPr>
                <a:t>6</a:t>
              </a:r>
              <a:endParaRPr lang="en-US" sz="1400" b="1" u="none" kern="0">
                <a:solidFill>
                  <a:srgbClr val="00589C"/>
                </a:solidFill>
                <a:latin typeface="Arial Narrow" panose="020B0606020202030204" pitchFamily="34" charset="0"/>
                <a:cs typeface="Arial" charset="0"/>
              </a:endParaRPr>
            </a:p>
          </p:txBody>
        </p:sp>
        <p:sp>
          <p:nvSpPr>
            <p:cNvPr id="243" name="Rectangle 300"/>
            <p:cNvSpPr>
              <a:spLocks noChangeArrowheads="1"/>
            </p:cNvSpPr>
            <p:nvPr/>
          </p:nvSpPr>
          <p:spPr bwMode="auto">
            <a:xfrm>
              <a:off x="2084969" y="2220934"/>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a:solidFill>
                    <a:srgbClr val="00589C"/>
                  </a:solidFill>
                  <a:latin typeface="Arial Narrow" panose="020B0606020202030204" pitchFamily="34" charset="0"/>
                  <a:cs typeface="Arial" charset="0"/>
                </a:rPr>
                <a:t>7</a:t>
              </a:r>
              <a:endParaRPr lang="en-US" sz="1400" b="1" u="none" kern="0">
                <a:solidFill>
                  <a:srgbClr val="00589C"/>
                </a:solidFill>
                <a:latin typeface="Arial Narrow" panose="020B0606020202030204" pitchFamily="34" charset="0"/>
                <a:cs typeface="Arial" charset="0"/>
              </a:endParaRPr>
            </a:p>
          </p:txBody>
        </p:sp>
        <p:sp>
          <p:nvSpPr>
            <p:cNvPr id="244" name="Rectangle 301"/>
            <p:cNvSpPr>
              <a:spLocks noChangeArrowheads="1"/>
            </p:cNvSpPr>
            <p:nvPr/>
          </p:nvSpPr>
          <p:spPr bwMode="auto">
            <a:xfrm>
              <a:off x="2259595" y="2109806"/>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00589C"/>
                  </a:solidFill>
                  <a:latin typeface="Arial Narrow" panose="020B0606020202030204" pitchFamily="34" charset="0"/>
                  <a:cs typeface="Arial" charset="0"/>
                </a:rPr>
                <a:t>8</a:t>
              </a:r>
              <a:endParaRPr lang="en-US" sz="1400" b="1" u="none" kern="0" dirty="0">
                <a:solidFill>
                  <a:srgbClr val="00589C"/>
                </a:solidFill>
                <a:latin typeface="Arial Narrow" panose="020B0606020202030204" pitchFamily="34" charset="0"/>
                <a:cs typeface="Arial" charset="0"/>
              </a:endParaRPr>
            </a:p>
          </p:txBody>
        </p:sp>
        <p:sp>
          <p:nvSpPr>
            <p:cNvPr id="245" name="Rectangle 302"/>
            <p:cNvSpPr>
              <a:spLocks noChangeArrowheads="1"/>
            </p:cNvSpPr>
            <p:nvPr/>
          </p:nvSpPr>
          <p:spPr bwMode="auto">
            <a:xfrm>
              <a:off x="2359606" y="2222521"/>
              <a:ext cx="378458"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00589C"/>
                  </a:solidFill>
                  <a:latin typeface="Arial Narrow" panose="020B0606020202030204" pitchFamily="34" charset="0"/>
                  <a:cs typeface="Arial" charset="0"/>
                </a:rPr>
                <a:t>8a</a:t>
              </a:r>
              <a:endParaRPr lang="en-US" sz="1400" b="1" u="none" kern="0" dirty="0">
                <a:solidFill>
                  <a:srgbClr val="00589C"/>
                </a:solidFill>
                <a:latin typeface="Arial Narrow" panose="020B0606020202030204" pitchFamily="34" charset="0"/>
                <a:cs typeface="Arial" charset="0"/>
              </a:endParaRPr>
            </a:p>
          </p:txBody>
        </p:sp>
        <p:sp>
          <p:nvSpPr>
            <p:cNvPr id="246" name="Rectangle 303"/>
            <p:cNvSpPr>
              <a:spLocks noChangeArrowheads="1"/>
            </p:cNvSpPr>
            <p:nvPr/>
          </p:nvSpPr>
          <p:spPr bwMode="auto">
            <a:xfrm>
              <a:off x="2691398" y="2224109"/>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a:solidFill>
                    <a:srgbClr val="00589C"/>
                  </a:solidFill>
                  <a:latin typeface="Arial Narrow" panose="020B0606020202030204" pitchFamily="34" charset="0"/>
                  <a:cs typeface="Arial" charset="0"/>
                </a:rPr>
                <a:t>9</a:t>
              </a:r>
              <a:endParaRPr lang="en-US" sz="1400" b="1" u="none" kern="0">
                <a:solidFill>
                  <a:srgbClr val="00589C"/>
                </a:solidFill>
                <a:latin typeface="Arial Narrow" panose="020B0606020202030204" pitchFamily="34" charset="0"/>
                <a:cs typeface="Arial" charset="0"/>
              </a:endParaRPr>
            </a:p>
          </p:txBody>
        </p:sp>
        <p:sp>
          <p:nvSpPr>
            <p:cNvPr id="247" name="Rectangle 304"/>
            <p:cNvSpPr>
              <a:spLocks noChangeArrowheads="1"/>
            </p:cNvSpPr>
            <p:nvPr/>
          </p:nvSpPr>
          <p:spPr bwMode="auto">
            <a:xfrm>
              <a:off x="4263034" y="2211409"/>
              <a:ext cx="384178" cy="30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00589C"/>
                  </a:solidFill>
                  <a:latin typeface="Arial Narrow" panose="020B0606020202030204" pitchFamily="34" charset="0"/>
                  <a:cs typeface="Arial" charset="0"/>
                </a:rPr>
                <a:t>10</a:t>
              </a:r>
              <a:endParaRPr lang="en-US" sz="1400" b="1" u="none" kern="0" dirty="0">
                <a:solidFill>
                  <a:srgbClr val="00589C"/>
                </a:solidFill>
                <a:latin typeface="Arial Narrow" panose="020B0606020202030204" pitchFamily="34" charset="0"/>
                <a:cs typeface="Arial" charset="0"/>
              </a:endParaRPr>
            </a:p>
          </p:txBody>
        </p:sp>
        <p:sp>
          <p:nvSpPr>
            <p:cNvPr id="248" name="Rectangle 305"/>
            <p:cNvSpPr>
              <a:spLocks noChangeArrowheads="1"/>
            </p:cNvSpPr>
            <p:nvPr/>
          </p:nvSpPr>
          <p:spPr bwMode="auto">
            <a:xfrm>
              <a:off x="1118174" y="1503363"/>
              <a:ext cx="536437"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4D4F53"/>
                  </a:solidFill>
                  <a:latin typeface="Arial Narrow" panose="020B0606020202030204" pitchFamily="34" charset="0"/>
                  <a:cs typeface="Arial" charset="0"/>
                </a:rPr>
                <a:t>PAN</a:t>
              </a:r>
              <a:endParaRPr lang="en-US" sz="1400" b="1" u="none" kern="0" dirty="0">
                <a:solidFill>
                  <a:srgbClr val="4D4F53"/>
                </a:solidFill>
                <a:latin typeface="Arial Narrow" panose="020B0606020202030204" pitchFamily="34" charset="0"/>
                <a:cs typeface="Arial" charset="0"/>
              </a:endParaRPr>
            </a:p>
          </p:txBody>
        </p:sp>
        <p:sp>
          <p:nvSpPr>
            <p:cNvPr id="249" name="Rectangle 307"/>
            <p:cNvSpPr>
              <a:spLocks noChangeArrowheads="1"/>
            </p:cNvSpPr>
            <p:nvPr/>
          </p:nvSpPr>
          <p:spPr bwMode="auto">
            <a:xfrm>
              <a:off x="818135" y="1884374"/>
              <a:ext cx="289920" cy="3084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4D4F53"/>
                  </a:solidFill>
                  <a:latin typeface="Arial Narrow" panose="020B0606020202030204" pitchFamily="34" charset="0"/>
                  <a:cs typeface="Arial" charset="0"/>
                </a:rPr>
                <a:t>1</a:t>
              </a:r>
              <a:endParaRPr lang="en-US" sz="1400" b="1" u="none" kern="0" dirty="0">
                <a:solidFill>
                  <a:srgbClr val="4D4F53"/>
                </a:solidFill>
                <a:latin typeface="Arial Narrow" panose="020B0606020202030204" pitchFamily="34" charset="0"/>
                <a:cs typeface="Arial" charset="0"/>
              </a:endParaRPr>
            </a:p>
          </p:txBody>
        </p:sp>
        <p:sp>
          <p:nvSpPr>
            <p:cNvPr id="250" name="Rectangle 308"/>
            <p:cNvSpPr>
              <a:spLocks noChangeArrowheads="1"/>
            </p:cNvSpPr>
            <p:nvPr/>
          </p:nvSpPr>
          <p:spPr bwMode="auto">
            <a:xfrm>
              <a:off x="1222950" y="1884374"/>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4D4F53"/>
                  </a:solidFill>
                  <a:latin typeface="Arial Narrow" panose="020B0606020202030204" pitchFamily="34" charset="0"/>
                  <a:cs typeface="Arial" charset="0"/>
                </a:rPr>
                <a:t>3</a:t>
              </a:r>
              <a:endParaRPr lang="en-US" sz="1400" b="1" u="none" kern="0" dirty="0">
                <a:solidFill>
                  <a:srgbClr val="4D4F53"/>
                </a:solidFill>
                <a:latin typeface="Arial Narrow" panose="020B0606020202030204" pitchFamily="34" charset="0"/>
                <a:cs typeface="Arial" charset="0"/>
              </a:endParaRPr>
            </a:p>
          </p:txBody>
        </p:sp>
        <p:sp>
          <p:nvSpPr>
            <p:cNvPr id="251" name="Rectangle 309"/>
            <p:cNvSpPr>
              <a:spLocks noChangeArrowheads="1"/>
            </p:cNvSpPr>
            <p:nvPr/>
          </p:nvSpPr>
          <p:spPr bwMode="auto">
            <a:xfrm>
              <a:off x="1613477" y="1884374"/>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a:solidFill>
                    <a:srgbClr val="4D4F53"/>
                  </a:solidFill>
                  <a:latin typeface="Arial Narrow" panose="020B0606020202030204" pitchFamily="34" charset="0"/>
                  <a:cs typeface="Arial" charset="0"/>
                </a:rPr>
                <a:t>4</a:t>
              </a:r>
              <a:endParaRPr lang="en-US" sz="1400" b="1" u="none" kern="0">
                <a:solidFill>
                  <a:srgbClr val="4D4F53"/>
                </a:solidFill>
                <a:latin typeface="Arial Narrow" panose="020B0606020202030204" pitchFamily="34" charset="0"/>
                <a:cs typeface="Arial" charset="0"/>
              </a:endParaRPr>
            </a:p>
          </p:txBody>
        </p:sp>
        <p:sp>
          <p:nvSpPr>
            <p:cNvPr id="252" name="Rectangle 310"/>
            <p:cNvSpPr>
              <a:spLocks noChangeArrowheads="1"/>
            </p:cNvSpPr>
            <p:nvPr/>
          </p:nvSpPr>
          <p:spPr bwMode="auto">
            <a:xfrm>
              <a:off x="2388183" y="1884374"/>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4D4F53"/>
                  </a:solidFill>
                  <a:latin typeface="Arial Narrow" panose="020B0606020202030204" pitchFamily="34" charset="0"/>
                  <a:cs typeface="Arial" charset="0"/>
                </a:rPr>
                <a:t>5</a:t>
              </a:r>
              <a:endParaRPr lang="en-US" sz="1400" b="1" u="none" kern="0" dirty="0">
                <a:solidFill>
                  <a:srgbClr val="4D4F53"/>
                </a:solidFill>
                <a:latin typeface="Arial Narrow" panose="020B0606020202030204" pitchFamily="34" charset="0"/>
                <a:cs typeface="Arial" charset="0"/>
              </a:endParaRPr>
            </a:p>
          </p:txBody>
        </p:sp>
        <p:sp>
          <p:nvSpPr>
            <p:cNvPr id="253" name="Rectangle 311"/>
            <p:cNvSpPr>
              <a:spLocks noChangeArrowheads="1"/>
            </p:cNvSpPr>
            <p:nvPr/>
          </p:nvSpPr>
          <p:spPr bwMode="auto">
            <a:xfrm>
              <a:off x="1481713" y="1503363"/>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4D4F53"/>
                  </a:solidFill>
                  <a:latin typeface="Arial Narrow" panose="020B0606020202030204" pitchFamily="34" charset="0"/>
                  <a:cs typeface="Arial" charset="0"/>
                </a:rPr>
                <a:t>8</a:t>
              </a:r>
              <a:endParaRPr lang="en-US" sz="1400" b="1" u="none" kern="0" dirty="0">
                <a:solidFill>
                  <a:srgbClr val="4D4F53"/>
                </a:solidFill>
                <a:latin typeface="Arial Narrow" panose="020B0606020202030204" pitchFamily="34" charset="0"/>
                <a:cs typeface="Arial" charset="0"/>
              </a:endParaRPr>
            </a:p>
          </p:txBody>
        </p:sp>
        <p:sp>
          <p:nvSpPr>
            <p:cNvPr id="254" name="Rectangle 312"/>
            <p:cNvSpPr>
              <a:spLocks noChangeArrowheads="1"/>
            </p:cNvSpPr>
            <p:nvPr/>
          </p:nvSpPr>
          <p:spPr bwMode="auto">
            <a:xfrm>
              <a:off x="4318596" y="1884374"/>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4D4F53"/>
                  </a:solidFill>
                  <a:latin typeface="Arial Narrow" panose="020B0606020202030204" pitchFamily="34" charset="0"/>
                  <a:cs typeface="Arial" charset="0"/>
                </a:rPr>
                <a:t>9</a:t>
              </a:r>
              <a:endParaRPr lang="en-US" sz="1400" b="1" u="none" kern="0" dirty="0">
                <a:solidFill>
                  <a:srgbClr val="4D4F53"/>
                </a:solidFill>
                <a:latin typeface="Arial Narrow" panose="020B0606020202030204" pitchFamily="34" charset="0"/>
                <a:cs typeface="Arial" charset="0"/>
              </a:endParaRPr>
            </a:p>
          </p:txBody>
        </p:sp>
        <p:sp>
          <p:nvSpPr>
            <p:cNvPr id="255" name="Rectangle 313"/>
            <p:cNvSpPr>
              <a:spLocks noChangeArrowheads="1"/>
            </p:cNvSpPr>
            <p:nvPr/>
          </p:nvSpPr>
          <p:spPr bwMode="auto">
            <a:xfrm>
              <a:off x="7460281" y="1884374"/>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4D4F53"/>
                  </a:solidFill>
                  <a:latin typeface="Arial Narrow" panose="020B0606020202030204" pitchFamily="34" charset="0"/>
                  <a:cs typeface="Arial" charset="0"/>
                </a:rPr>
                <a:t>7</a:t>
              </a:r>
              <a:endParaRPr lang="en-US" sz="1400" b="1" u="none" kern="0" dirty="0">
                <a:solidFill>
                  <a:srgbClr val="4D4F53"/>
                </a:solidFill>
                <a:latin typeface="Arial Narrow" panose="020B0606020202030204" pitchFamily="34" charset="0"/>
                <a:cs typeface="Arial" charset="0"/>
              </a:endParaRPr>
            </a:p>
          </p:txBody>
        </p:sp>
        <p:sp>
          <p:nvSpPr>
            <p:cNvPr id="256" name="Rectangle 314"/>
            <p:cNvSpPr>
              <a:spLocks noChangeArrowheads="1"/>
            </p:cNvSpPr>
            <p:nvPr/>
          </p:nvSpPr>
          <p:spPr bwMode="auto">
            <a:xfrm>
              <a:off x="5209190" y="1884374"/>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4D4F53"/>
                  </a:solidFill>
                  <a:latin typeface="Arial Narrow" panose="020B0606020202030204" pitchFamily="34" charset="0"/>
                  <a:cs typeface="Arial" charset="0"/>
                </a:rPr>
                <a:t>6</a:t>
              </a:r>
              <a:endParaRPr lang="en-US" sz="1400" b="1" u="none" kern="0" dirty="0">
                <a:solidFill>
                  <a:srgbClr val="4D4F53"/>
                </a:solidFill>
                <a:latin typeface="Arial Narrow" panose="020B0606020202030204" pitchFamily="34" charset="0"/>
                <a:cs typeface="Arial" charset="0"/>
              </a:endParaRPr>
            </a:p>
          </p:txBody>
        </p:sp>
        <p:sp>
          <p:nvSpPr>
            <p:cNvPr id="257" name="Rectangle 2"/>
            <p:cNvSpPr>
              <a:spLocks noChangeArrowheads="1"/>
            </p:cNvSpPr>
            <p:nvPr/>
          </p:nvSpPr>
          <p:spPr bwMode="auto">
            <a:xfrm>
              <a:off x="973711" y="1922475"/>
              <a:ext cx="239714" cy="3332261"/>
            </a:xfrm>
            <a:prstGeom prst="rect">
              <a:avLst/>
            </a:prstGeom>
            <a:solidFill>
              <a:srgbClr val="BFBFBF"/>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258" name="Rectangle 25"/>
            <p:cNvSpPr>
              <a:spLocks noChangeArrowheads="1"/>
            </p:cNvSpPr>
            <p:nvPr/>
          </p:nvSpPr>
          <p:spPr bwMode="auto">
            <a:xfrm>
              <a:off x="986411" y="2239985"/>
              <a:ext cx="223839" cy="3009989"/>
            </a:xfrm>
            <a:prstGeom prst="rect">
              <a:avLst/>
            </a:prstGeom>
            <a:solidFill>
              <a:srgbClr val="AEC7E3">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259" name="Rectangle 26"/>
            <p:cNvSpPr>
              <a:spLocks noChangeArrowheads="1"/>
            </p:cNvSpPr>
            <p:nvPr/>
          </p:nvSpPr>
          <p:spPr bwMode="auto">
            <a:xfrm>
              <a:off x="884810" y="2239985"/>
              <a:ext cx="82551" cy="3009989"/>
            </a:xfrm>
            <a:prstGeom prst="rect">
              <a:avLst/>
            </a:prstGeom>
            <a:solidFill>
              <a:srgbClr val="AEC7E3">
                <a:lumMod val="75000"/>
              </a:srgbClr>
            </a:solidFill>
            <a:ln w="12700">
              <a:noFill/>
              <a:miter lim="800000"/>
              <a:headEnd type="none" w="sm" len="sm"/>
              <a:tailEnd type="none" w="sm" len="sm"/>
            </a:ln>
          </p:spPr>
          <p:txBody>
            <a:bodyPr wrap="none" anchor="ct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de-DE" sz="1600" u="none" kern="0">
                <a:solidFill>
                  <a:srgbClr val="000000"/>
                </a:solidFill>
                <a:latin typeface="Arial"/>
                <a:cs typeface="Arial" charset="0"/>
              </a:endParaRPr>
            </a:p>
          </p:txBody>
        </p:sp>
        <p:sp>
          <p:nvSpPr>
            <p:cNvPr id="260" name="Rectangle 292"/>
            <p:cNvSpPr>
              <a:spLocks noChangeArrowheads="1"/>
            </p:cNvSpPr>
            <p:nvPr/>
          </p:nvSpPr>
          <p:spPr bwMode="auto">
            <a:xfrm>
              <a:off x="964186" y="2228871"/>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00589C"/>
                  </a:solidFill>
                  <a:latin typeface="Arial Narrow" panose="020B0606020202030204" pitchFamily="34" charset="0"/>
                  <a:cs typeface="Arial" charset="0"/>
                </a:rPr>
                <a:t>2</a:t>
              </a:r>
              <a:endParaRPr lang="en-US" sz="1400" b="1" u="none" kern="0" dirty="0">
                <a:solidFill>
                  <a:srgbClr val="00589C"/>
                </a:solidFill>
                <a:latin typeface="Arial Narrow" panose="020B0606020202030204" pitchFamily="34" charset="0"/>
                <a:cs typeface="Arial" charset="0"/>
              </a:endParaRPr>
            </a:p>
          </p:txBody>
        </p:sp>
        <p:sp>
          <p:nvSpPr>
            <p:cNvPr id="261" name="Rectangle 293"/>
            <p:cNvSpPr>
              <a:spLocks noChangeArrowheads="1"/>
            </p:cNvSpPr>
            <p:nvPr/>
          </p:nvSpPr>
          <p:spPr bwMode="auto">
            <a:xfrm>
              <a:off x="795910" y="2230460"/>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00589C"/>
                  </a:solidFill>
                  <a:latin typeface="Arial Narrow" panose="020B0606020202030204" pitchFamily="34" charset="0"/>
                  <a:cs typeface="Arial" charset="0"/>
                </a:rPr>
                <a:t>1</a:t>
              </a:r>
              <a:endParaRPr lang="en-US" sz="1400" b="1" u="none" kern="0" dirty="0">
                <a:solidFill>
                  <a:srgbClr val="00589C"/>
                </a:solidFill>
                <a:latin typeface="Arial Narrow" panose="020B0606020202030204" pitchFamily="34" charset="0"/>
                <a:cs typeface="Arial" charset="0"/>
              </a:endParaRPr>
            </a:p>
          </p:txBody>
        </p:sp>
        <p:sp>
          <p:nvSpPr>
            <p:cNvPr id="262" name="Rectangle 306"/>
            <p:cNvSpPr>
              <a:spLocks noChangeArrowheads="1"/>
            </p:cNvSpPr>
            <p:nvPr/>
          </p:nvSpPr>
          <p:spPr bwMode="auto">
            <a:xfrm>
              <a:off x="962598" y="1884374"/>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4D4F53"/>
                  </a:solidFill>
                  <a:latin typeface="Arial Narrow" panose="020B0606020202030204" pitchFamily="34" charset="0"/>
                  <a:cs typeface="Arial" charset="0"/>
                </a:rPr>
                <a:t>2</a:t>
              </a:r>
              <a:endParaRPr lang="en-US" sz="1400" b="1" u="none" kern="0" dirty="0">
                <a:solidFill>
                  <a:srgbClr val="4D4F53"/>
                </a:solidFill>
                <a:latin typeface="Arial Narrow" panose="020B0606020202030204" pitchFamily="34" charset="0"/>
                <a:cs typeface="Arial" charset="0"/>
              </a:endParaRPr>
            </a:p>
          </p:txBody>
        </p:sp>
        <p:sp>
          <p:nvSpPr>
            <p:cNvPr id="263" name="Line 135"/>
            <p:cNvSpPr>
              <a:spLocks noChangeShapeType="1"/>
            </p:cNvSpPr>
            <p:nvPr/>
          </p:nvSpPr>
          <p:spPr bwMode="auto">
            <a:xfrm flipV="1">
              <a:off x="733996" y="5246799"/>
              <a:ext cx="7246988" cy="3175"/>
            </a:xfrm>
            <a:prstGeom prst="line">
              <a:avLst/>
            </a:prstGeom>
            <a:noFill/>
            <a:ln w="19050">
              <a:solidFill>
                <a:srgbClr val="9C9C9C">
                  <a:lumMod val="75000"/>
                </a:srgbClr>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64" name="Freeform 282"/>
            <p:cNvSpPr>
              <a:spLocks/>
            </p:cNvSpPr>
            <p:nvPr/>
          </p:nvSpPr>
          <p:spPr bwMode="auto">
            <a:xfrm>
              <a:off x="740346" y="2743237"/>
              <a:ext cx="7185075" cy="1524045"/>
            </a:xfrm>
            <a:custGeom>
              <a:avLst/>
              <a:gdLst>
                <a:gd name="T0" fmla="*/ 2147483647 w 3097"/>
                <a:gd name="T1" fmla="*/ 2147483647 h 1815"/>
                <a:gd name="T2" fmla="*/ 2147483647 w 3097"/>
                <a:gd name="T3" fmla="*/ 2147483647 h 1815"/>
                <a:gd name="T4" fmla="*/ 2147483647 w 3097"/>
                <a:gd name="T5" fmla="*/ 2147483647 h 1815"/>
                <a:gd name="T6" fmla="*/ 2147483647 w 3097"/>
                <a:gd name="T7" fmla="*/ 2147483647 h 1815"/>
                <a:gd name="T8" fmla="*/ 2147483647 w 3097"/>
                <a:gd name="T9" fmla="*/ 2147483647 h 1815"/>
                <a:gd name="T10" fmla="*/ 2147483647 w 3097"/>
                <a:gd name="T11" fmla="*/ 2147483647 h 1815"/>
                <a:gd name="T12" fmla="*/ 2147483647 w 3097"/>
                <a:gd name="T13" fmla="*/ 2147483647 h 1815"/>
                <a:gd name="T14" fmla="*/ 2147483647 w 3097"/>
                <a:gd name="T15" fmla="*/ 2147483647 h 1815"/>
                <a:gd name="T16" fmla="*/ 2147483647 w 3097"/>
                <a:gd name="T17" fmla="*/ 2147483647 h 1815"/>
                <a:gd name="T18" fmla="*/ 2147483647 w 3097"/>
                <a:gd name="T19" fmla="*/ 2147483647 h 1815"/>
                <a:gd name="T20" fmla="*/ 2147483647 w 3097"/>
                <a:gd name="T21" fmla="*/ 2147483647 h 1815"/>
                <a:gd name="T22" fmla="*/ 2147483647 w 3097"/>
                <a:gd name="T23" fmla="*/ 2147483647 h 1815"/>
                <a:gd name="T24" fmla="*/ 2147483647 w 3097"/>
                <a:gd name="T25" fmla="*/ 2147483647 h 1815"/>
                <a:gd name="T26" fmla="*/ 2147483647 w 3097"/>
                <a:gd name="T27" fmla="*/ 2147483647 h 1815"/>
                <a:gd name="T28" fmla="*/ 2147483647 w 3097"/>
                <a:gd name="T29" fmla="*/ 2147483647 h 1815"/>
                <a:gd name="T30" fmla="*/ 2147483647 w 3097"/>
                <a:gd name="T31" fmla="*/ 2147483647 h 1815"/>
                <a:gd name="T32" fmla="*/ 2147483647 w 3097"/>
                <a:gd name="T33" fmla="*/ 2147483647 h 1815"/>
                <a:gd name="T34" fmla="*/ 2147483647 w 3097"/>
                <a:gd name="T35" fmla="*/ 2147483647 h 1815"/>
                <a:gd name="T36" fmla="*/ 2147483647 w 3097"/>
                <a:gd name="T37" fmla="*/ 2147483647 h 1815"/>
                <a:gd name="T38" fmla="*/ 2147483647 w 3097"/>
                <a:gd name="T39" fmla="*/ 2147483647 h 1815"/>
                <a:gd name="T40" fmla="*/ 2147483647 w 3097"/>
                <a:gd name="T41" fmla="*/ 2147483647 h 1815"/>
                <a:gd name="T42" fmla="*/ 2147483647 w 3097"/>
                <a:gd name="T43" fmla="*/ 2147483647 h 1815"/>
                <a:gd name="T44" fmla="*/ 2147483647 w 3097"/>
                <a:gd name="T45" fmla="*/ 2147483647 h 1815"/>
                <a:gd name="T46" fmla="*/ 2147483647 w 3097"/>
                <a:gd name="T47" fmla="*/ 2147483647 h 1815"/>
                <a:gd name="T48" fmla="*/ 2147483647 w 3097"/>
                <a:gd name="T49" fmla="*/ 2147483647 h 1815"/>
                <a:gd name="T50" fmla="*/ 2147483647 w 3097"/>
                <a:gd name="T51" fmla="*/ 2147483647 h 1815"/>
                <a:gd name="T52" fmla="*/ 2147483647 w 3097"/>
                <a:gd name="T53" fmla="*/ 2147483647 h 1815"/>
                <a:gd name="T54" fmla="*/ 2147483647 w 3097"/>
                <a:gd name="T55" fmla="*/ 2147483647 h 1815"/>
                <a:gd name="T56" fmla="*/ 2147483647 w 3097"/>
                <a:gd name="T57" fmla="*/ 2147483647 h 1815"/>
                <a:gd name="T58" fmla="*/ 2147483647 w 3097"/>
                <a:gd name="T59" fmla="*/ 2147483647 h 1815"/>
                <a:gd name="T60" fmla="*/ 2147483647 w 3097"/>
                <a:gd name="T61" fmla="*/ 2147483647 h 1815"/>
                <a:gd name="T62" fmla="*/ 2147483647 w 3097"/>
                <a:gd name="T63" fmla="*/ 2147483647 h 1815"/>
                <a:gd name="T64" fmla="*/ 2147483647 w 3097"/>
                <a:gd name="T65" fmla="*/ 2147483647 h 1815"/>
                <a:gd name="T66" fmla="*/ 2147483647 w 3097"/>
                <a:gd name="T67" fmla="*/ 2147483647 h 1815"/>
                <a:gd name="T68" fmla="*/ 2147483647 w 3097"/>
                <a:gd name="T69" fmla="*/ 2147483647 h 1815"/>
                <a:gd name="T70" fmla="*/ 2147483647 w 3097"/>
                <a:gd name="T71" fmla="*/ 2147483647 h 1815"/>
                <a:gd name="T72" fmla="*/ 2147483647 w 3097"/>
                <a:gd name="T73" fmla="*/ 2147483647 h 1815"/>
                <a:gd name="T74" fmla="*/ 2147483647 w 3097"/>
                <a:gd name="T75" fmla="*/ 2147483647 h 1815"/>
                <a:gd name="T76" fmla="*/ 2147483647 w 3097"/>
                <a:gd name="T77" fmla="*/ 2147483647 h 1815"/>
                <a:gd name="T78" fmla="*/ 2147483647 w 3097"/>
                <a:gd name="T79" fmla="*/ 2147483647 h 1815"/>
                <a:gd name="T80" fmla="*/ 2147483647 w 3097"/>
                <a:gd name="T81" fmla="*/ 2147483647 h 1815"/>
                <a:gd name="T82" fmla="*/ 2147483647 w 3097"/>
                <a:gd name="T83" fmla="*/ 2147483647 h 1815"/>
                <a:gd name="T84" fmla="*/ 2147483647 w 3097"/>
                <a:gd name="T85" fmla="*/ 2147483647 h 1815"/>
                <a:gd name="T86" fmla="*/ 2147483647 w 3097"/>
                <a:gd name="T87" fmla="*/ 2147483647 h 1815"/>
                <a:gd name="T88" fmla="*/ 2147483647 w 3097"/>
                <a:gd name="T89" fmla="*/ 2147483647 h 1815"/>
                <a:gd name="T90" fmla="*/ 2147483647 w 3097"/>
                <a:gd name="T91" fmla="*/ 2147483647 h 1815"/>
                <a:gd name="T92" fmla="*/ 2147483647 w 3097"/>
                <a:gd name="T93" fmla="*/ 2147483647 h 1815"/>
                <a:gd name="T94" fmla="*/ 2147483647 w 3097"/>
                <a:gd name="T95" fmla="*/ 2147483647 h 1815"/>
                <a:gd name="T96" fmla="*/ 2147483647 w 3097"/>
                <a:gd name="T97" fmla="*/ 2147483647 h 1815"/>
                <a:gd name="T98" fmla="*/ 2147483647 w 3097"/>
                <a:gd name="T99" fmla="*/ 2147483647 h 1815"/>
                <a:gd name="T100" fmla="*/ 2147483647 w 3097"/>
                <a:gd name="T101" fmla="*/ 2147483647 h 1815"/>
                <a:gd name="T102" fmla="*/ 2147483647 w 3097"/>
                <a:gd name="T103" fmla="*/ 2147483647 h 1815"/>
                <a:gd name="T104" fmla="*/ 2147483647 w 3097"/>
                <a:gd name="T105" fmla="*/ 2147483647 h 1815"/>
                <a:gd name="T106" fmla="*/ 2147483647 w 3097"/>
                <a:gd name="T107" fmla="*/ 2147483647 h 1815"/>
                <a:gd name="T108" fmla="*/ 2147483647 w 3097"/>
                <a:gd name="T109" fmla="*/ 2147483647 h 1815"/>
                <a:gd name="T110" fmla="*/ 2147483647 w 3097"/>
                <a:gd name="T111" fmla="*/ 2147483647 h 1815"/>
                <a:gd name="T112" fmla="*/ 2147483647 w 3097"/>
                <a:gd name="T113" fmla="*/ 2147483647 h 18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97"/>
                <a:gd name="T172" fmla="*/ 0 h 1815"/>
                <a:gd name="T173" fmla="*/ 3097 w 3097"/>
                <a:gd name="T174" fmla="*/ 1815 h 18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97" h="1815">
                  <a:moveTo>
                    <a:pt x="0" y="704"/>
                  </a:moveTo>
                  <a:lnTo>
                    <a:pt x="3" y="697"/>
                  </a:lnTo>
                  <a:lnTo>
                    <a:pt x="6" y="694"/>
                  </a:lnTo>
                  <a:lnTo>
                    <a:pt x="9" y="692"/>
                  </a:lnTo>
                  <a:lnTo>
                    <a:pt x="12" y="685"/>
                  </a:lnTo>
                  <a:lnTo>
                    <a:pt x="15" y="670"/>
                  </a:lnTo>
                  <a:lnTo>
                    <a:pt x="19" y="663"/>
                  </a:lnTo>
                  <a:lnTo>
                    <a:pt x="24" y="658"/>
                  </a:lnTo>
                  <a:lnTo>
                    <a:pt x="29" y="649"/>
                  </a:lnTo>
                  <a:lnTo>
                    <a:pt x="33" y="639"/>
                  </a:lnTo>
                  <a:lnTo>
                    <a:pt x="38" y="635"/>
                  </a:lnTo>
                  <a:lnTo>
                    <a:pt x="43" y="627"/>
                  </a:lnTo>
                  <a:lnTo>
                    <a:pt x="49" y="614"/>
                  </a:lnTo>
                  <a:lnTo>
                    <a:pt x="53" y="612"/>
                  </a:lnTo>
                  <a:lnTo>
                    <a:pt x="58" y="595"/>
                  </a:lnTo>
                  <a:lnTo>
                    <a:pt x="63" y="588"/>
                  </a:lnTo>
                  <a:lnTo>
                    <a:pt x="68" y="575"/>
                  </a:lnTo>
                  <a:lnTo>
                    <a:pt x="72" y="568"/>
                  </a:lnTo>
                  <a:lnTo>
                    <a:pt x="77" y="557"/>
                  </a:lnTo>
                  <a:lnTo>
                    <a:pt x="82" y="542"/>
                  </a:lnTo>
                  <a:lnTo>
                    <a:pt x="85" y="544"/>
                  </a:lnTo>
                  <a:lnTo>
                    <a:pt x="88" y="540"/>
                  </a:lnTo>
                  <a:lnTo>
                    <a:pt x="92" y="533"/>
                  </a:lnTo>
                  <a:lnTo>
                    <a:pt x="95" y="534"/>
                  </a:lnTo>
                  <a:lnTo>
                    <a:pt x="98" y="528"/>
                  </a:lnTo>
                  <a:lnTo>
                    <a:pt x="101" y="526"/>
                  </a:lnTo>
                  <a:lnTo>
                    <a:pt x="104" y="525"/>
                  </a:lnTo>
                  <a:lnTo>
                    <a:pt x="107" y="516"/>
                  </a:lnTo>
                  <a:lnTo>
                    <a:pt x="112" y="510"/>
                  </a:lnTo>
                  <a:lnTo>
                    <a:pt x="115" y="515"/>
                  </a:lnTo>
                  <a:lnTo>
                    <a:pt x="118" y="506"/>
                  </a:lnTo>
                  <a:lnTo>
                    <a:pt x="121" y="507"/>
                  </a:lnTo>
                  <a:lnTo>
                    <a:pt x="124" y="505"/>
                  </a:lnTo>
                  <a:lnTo>
                    <a:pt x="127" y="502"/>
                  </a:lnTo>
                  <a:lnTo>
                    <a:pt x="131" y="499"/>
                  </a:lnTo>
                  <a:lnTo>
                    <a:pt x="134" y="489"/>
                  </a:lnTo>
                  <a:lnTo>
                    <a:pt x="137" y="489"/>
                  </a:lnTo>
                  <a:lnTo>
                    <a:pt x="140" y="488"/>
                  </a:lnTo>
                  <a:lnTo>
                    <a:pt x="144" y="480"/>
                  </a:lnTo>
                  <a:lnTo>
                    <a:pt x="147" y="472"/>
                  </a:lnTo>
                  <a:lnTo>
                    <a:pt x="151" y="469"/>
                  </a:lnTo>
                  <a:lnTo>
                    <a:pt x="154" y="466"/>
                  </a:lnTo>
                  <a:lnTo>
                    <a:pt x="157" y="459"/>
                  </a:lnTo>
                  <a:lnTo>
                    <a:pt x="160" y="452"/>
                  </a:lnTo>
                  <a:lnTo>
                    <a:pt x="163" y="449"/>
                  </a:lnTo>
                  <a:lnTo>
                    <a:pt x="166" y="441"/>
                  </a:lnTo>
                  <a:lnTo>
                    <a:pt x="170" y="434"/>
                  </a:lnTo>
                  <a:lnTo>
                    <a:pt x="173" y="431"/>
                  </a:lnTo>
                  <a:lnTo>
                    <a:pt x="177" y="419"/>
                  </a:lnTo>
                  <a:lnTo>
                    <a:pt x="180" y="409"/>
                  </a:lnTo>
                  <a:lnTo>
                    <a:pt x="183" y="409"/>
                  </a:lnTo>
                  <a:lnTo>
                    <a:pt x="186" y="400"/>
                  </a:lnTo>
                  <a:lnTo>
                    <a:pt x="190" y="401"/>
                  </a:lnTo>
                  <a:lnTo>
                    <a:pt x="193" y="393"/>
                  </a:lnTo>
                  <a:lnTo>
                    <a:pt x="196" y="378"/>
                  </a:lnTo>
                  <a:lnTo>
                    <a:pt x="199" y="378"/>
                  </a:lnTo>
                  <a:lnTo>
                    <a:pt x="202" y="365"/>
                  </a:lnTo>
                  <a:lnTo>
                    <a:pt x="205" y="367"/>
                  </a:lnTo>
                  <a:lnTo>
                    <a:pt x="210" y="362"/>
                  </a:lnTo>
                  <a:lnTo>
                    <a:pt x="213" y="352"/>
                  </a:lnTo>
                  <a:lnTo>
                    <a:pt x="216" y="347"/>
                  </a:lnTo>
                  <a:lnTo>
                    <a:pt x="219" y="334"/>
                  </a:lnTo>
                  <a:lnTo>
                    <a:pt x="222" y="332"/>
                  </a:lnTo>
                  <a:lnTo>
                    <a:pt x="225" y="323"/>
                  </a:lnTo>
                  <a:lnTo>
                    <a:pt x="229" y="319"/>
                  </a:lnTo>
                  <a:lnTo>
                    <a:pt x="232" y="311"/>
                  </a:lnTo>
                  <a:lnTo>
                    <a:pt x="235" y="306"/>
                  </a:lnTo>
                  <a:lnTo>
                    <a:pt x="239" y="298"/>
                  </a:lnTo>
                  <a:lnTo>
                    <a:pt x="242" y="293"/>
                  </a:lnTo>
                  <a:lnTo>
                    <a:pt x="245" y="282"/>
                  </a:lnTo>
                  <a:lnTo>
                    <a:pt x="249" y="274"/>
                  </a:lnTo>
                  <a:lnTo>
                    <a:pt x="252" y="266"/>
                  </a:lnTo>
                  <a:lnTo>
                    <a:pt x="255" y="263"/>
                  </a:lnTo>
                  <a:lnTo>
                    <a:pt x="258" y="260"/>
                  </a:lnTo>
                  <a:lnTo>
                    <a:pt x="261" y="237"/>
                  </a:lnTo>
                  <a:lnTo>
                    <a:pt x="264" y="227"/>
                  </a:lnTo>
                  <a:lnTo>
                    <a:pt x="268" y="227"/>
                  </a:lnTo>
                  <a:lnTo>
                    <a:pt x="272" y="221"/>
                  </a:lnTo>
                  <a:lnTo>
                    <a:pt x="275" y="216"/>
                  </a:lnTo>
                  <a:lnTo>
                    <a:pt x="278" y="210"/>
                  </a:lnTo>
                  <a:lnTo>
                    <a:pt x="281" y="202"/>
                  </a:lnTo>
                  <a:lnTo>
                    <a:pt x="284" y="199"/>
                  </a:lnTo>
                  <a:lnTo>
                    <a:pt x="288" y="199"/>
                  </a:lnTo>
                  <a:lnTo>
                    <a:pt x="291" y="191"/>
                  </a:lnTo>
                  <a:lnTo>
                    <a:pt x="294" y="190"/>
                  </a:lnTo>
                  <a:lnTo>
                    <a:pt x="297" y="181"/>
                  </a:lnTo>
                  <a:lnTo>
                    <a:pt x="300" y="176"/>
                  </a:lnTo>
                  <a:lnTo>
                    <a:pt x="304" y="171"/>
                  </a:lnTo>
                  <a:lnTo>
                    <a:pt x="308" y="170"/>
                  </a:lnTo>
                  <a:lnTo>
                    <a:pt x="311" y="166"/>
                  </a:lnTo>
                  <a:lnTo>
                    <a:pt x="314" y="163"/>
                  </a:lnTo>
                  <a:lnTo>
                    <a:pt x="317" y="161"/>
                  </a:lnTo>
                  <a:lnTo>
                    <a:pt x="320" y="159"/>
                  </a:lnTo>
                  <a:lnTo>
                    <a:pt x="323" y="155"/>
                  </a:lnTo>
                  <a:lnTo>
                    <a:pt x="326" y="151"/>
                  </a:lnTo>
                  <a:lnTo>
                    <a:pt x="329" y="147"/>
                  </a:lnTo>
                  <a:lnTo>
                    <a:pt x="331" y="147"/>
                  </a:lnTo>
                  <a:lnTo>
                    <a:pt x="335" y="146"/>
                  </a:lnTo>
                  <a:lnTo>
                    <a:pt x="337" y="146"/>
                  </a:lnTo>
                  <a:lnTo>
                    <a:pt x="340" y="141"/>
                  </a:lnTo>
                  <a:lnTo>
                    <a:pt x="343" y="136"/>
                  </a:lnTo>
                  <a:lnTo>
                    <a:pt x="345" y="144"/>
                  </a:lnTo>
                  <a:lnTo>
                    <a:pt x="348" y="138"/>
                  </a:lnTo>
                  <a:lnTo>
                    <a:pt x="350" y="136"/>
                  </a:lnTo>
                  <a:lnTo>
                    <a:pt x="353" y="142"/>
                  </a:lnTo>
                  <a:lnTo>
                    <a:pt x="355" y="141"/>
                  </a:lnTo>
                  <a:lnTo>
                    <a:pt x="358" y="135"/>
                  </a:lnTo>
                  <a:lnTo>
                    <a:pt x="360" y="133"/>
                  </a:lnTo>
                  <a:lnTo>
                    <a:pt x="363" y="132"/>
                  </a:lnTo>
                  <a:lnTo>
                    <a:pt x="366" y="139"/>
                  </a:lnTo>
                  <a:lnTo>
                    <a:pt x="369" y="126"/>
                  </a:lnTo>
                  <a:lnTo>
                    <a:pt x="371" y="129"/>
                  </a:lnTo>
                  <a:lnTo>
                    <a:pt x="374" y="128"/>
                  </a:lnTo>
                  <a:lnTo>
                    <a:pt x="377" y="132"/>
                  </a:lnTo>
                  <a:lnTo>
                    <a:pt x="380" y="126"/>
                  </a:lnTo>
                  <a:lnTo>
                    <a:pt x="383" y="120"/>
                  </a:lnTo>
                  <a:lnTo>
                    <a:pt x="386" y="126"/>
                  </a:lnTo>
                  <a:lnTo>
                    <a:pt x="389" y="120"/>
                  </a:lnTo>
                  <a:lnTo>
                    <a:pt x="393" y="122"/>
                  </a:lnTo>
                  <a:lnTo>
                    <a:pt x="396" y="121"/>
                  </a:lnTo>
                  <a:lnTo>
                    <a:pt x="400" y="121"/>
                  </a:lnTo>
                  <a:lnTo>
                    <a:pt x="403" y="116"/>
                  </a:lnTo>
                  <a:lnTo>
                    <a:pt x="406" y="115"/>
                  </a:lnTo>
                  <a:lnTo>
                    <a:pt x="409" y="112"/>
                  </a:lnTo>
                  <a:lnTo>
                    <a:pt x="413" y="108"/>
                  </a:lnTo>
                  <a:lnTo>
                    <a:pt x="416" y="104"/>
                  </a:lnTo>
                  <a:lnTo>
                    <a:pt x="419" y="107"/>
                  </a:lnTo>
                  <a:lnTo>
                    <a:pt x="422" y="107"/>
                  </a:lnTo>
                  <a:lnTo>
                    <a:pt x="425" y="96"/>
                  </a:lnTo>
                  <a:lnTo>
                    <a:pt x="428" y="99"/>
                  </a:lnTo>
                  <a:lnTo>
                    <a:pt x="433" y="98"/>
                  </a:lnTo>
                  <a:lnTo>
                    <a:pt x="436" y="97"/>
                  </a:lnTo>
                  <a:lnTo>
                    <a:pt x="440" y="96"/>
                  </a:lnTo>
                  <a:lnTo>
                    <a:pt x="445" y="93"/>
                  </a:lnTo>
                  <a:lnTo>
                    <a:pt x="449" y="89"/>
                  </a:lnTo>
                  <a:lnTo>
                    <a:pt x="454" y="83"/>
                  </a:lnTo>
                  <a:lnTo>
                    <a:pt x="459" y="83"/>
                  </a:lnTo>
                  <a:lnTo>
                    <a:pt x="465" y="76"/>
                  </a:lnTo>
                  <a:lnTo>
                    <a:pt x="469" y="72"/>
                  </a:lnTo>
                  <a:lnTo>
                    <a:pt x="474" y="70"/>
                  </a:lnTo>
                  <a:lnTo>
                    <a:pt x="479" y="62"/>
                  </a:lnTo>
                  <a:lnTo>
                    <a:pt x="484" y="60"/>
                  </a:lnTo>
                  <a:lnTo>
                    <a:pt x="488" y="62"/>
                  </a:lnTo>
                  <a:lnTo>
                    <a:pt x="491" y="55"/>
                  </a:lnTo>
                  <a:lnTo>
                    <a:pt x="495" y="58"/>
                  </a:lnTo>
                  <a:lnTo>
                    <a:pt x="498" y="53"/>
                  </a:lnTo>
                  <a:lnTo>
                    <a:pt x="502" y="51"/>
                  </a:lnTo>
                  <a:lnTo>
                    <a:pt x="505" y="48"/>
                  </a:lnTo>
                  <a:lnTo>
                    <a:pt x="508" y="46"/>
                  </a:lnTo>
                  <a:lnTo>
                    <a:pt x="511" y="44"/>
                  </a:lnTo>
                  <a:lnTo>
                    <a:pt x="514" y="38"/>
                  </a:lnTo>
                  <a:lnTo>
                    <a:pt x="517" y="43"/>
                  </a:lnTo>
                  <a:lnTo>
                    <a:pt x="521" y="39"/>
                  </a:lnTo>
                  <a:lnTo>
                    <a:pt x="525" y="34"/>
                  </a:lnTo>
                  <a:lnTo>
                    <a:pt x="528" y="36"/>
                  </a:lnTo>
                  <a:lnTo>
                    <a:pt x="531" y="31"/>
                  </a:lnTo>
                  <a:lnTo>
                    <a:pt x="534" y="30"/>
                  </a:lnTo>
                  <a:lnTo>
                    <a:pt x="537" y="32"/>
                  </a:lnTo>
                  <a:lnTo>
                    <a:pt x="541" y="27"/>
                  </a:lnTo>
                  <a:lnTo>
                    <a:pt x="544" y="32"/>
                  </a:lnTo>
                  <a:lnTo>
                    <a:pt x="547" y="22"/>
                  </a:lnTo>
                  <a:lnTo>
                    <a:pt x="550" y="21"/>
                  </a:lnTo>
                  <a:lnTo>
                    <a:pt x="553" y="17"/>
                  </a:lnTo>
                  <a:lnTo>
                    <a:pt x="557" y="25"/>
                  </a:lnTo>
                  <a:lnTo>
                    <a:pt x="561" y="14"/>
                  </a:lnTo>
                  <a:lnTo>
                    <a:pt x="564" y="22"/>
                  </a:lnTo>
                  <a:lnTo>
                    <a:pt x="567" y="15"/>
                  </a:lnTo>
                  <a:lnTo>
                    <a:pt x="571" y="17"/>
                  </a:lnTo>
                  <a:lnTo>
                    <a:pt x="576" y="18"/>
                  </a:lnTo>
                  <a:lnTo>
                    <a:pt x="580" y="9"/>
                  </a:lnTo>
                  <a:lnTo>
                    <a:pt x="585" y="11"/>
                  </a:lnTo>
                  <a:lnTo>
                    <a:pt x="591" y="13"/>
                  </a:lnTo>
                  <a:lnTo>
                    <a:pt x="596" y="8"/>
                  </a:lnTo>
                  <a:lnTo>
                    <a:pt x="600" y="12"/>
                  </a:lnTo>
                  <a:lnTo>
                    <a:pt x="605" y="6"/>
                  </a:lnTo>
                  <a:lnTo>
                    <a:pt x="610" y="2"/>
                  </a:lnTo>
                  <a:lnTo>
                    <a:pt x="615" y="7"/>
                  </a:lnTo>
                  <a:lnTo>
                    <a:pt x="621" y="0"/>
                  </a:lnTo>
                  <a:lnTo>
                    <a:pt x="628" y="4"/>
                  </a:lnTo>
                  <a:lnTo>
                    <a:pt x="634" y="6"/>
                  </a:lnTo>
                  <a:lnTo>
                    <a:pt x="640" y="0"/>
                  </a:lnTo>
                  <a:lnTo>
                    <a:pt x="647" y="4"/>
                  </a:lnTo>
                  <a:lnTo>
                    <a:pt x="655" y="4"/>
                  </a:lnTo>
                  <a:lnTo>
                    <a:pt x="663" y="8"/>
                  </a:lnTo>
                  <a:lnTo>
                    <a:pt x="671" y="1"/>
                  </a:lnTo>
                  <a:lnTo>
                    <a:pt x="679" y="7"/>
                  </a:lnTo>
                  <a:lnTo>
                    <a:pt x="688" y="7"/>
                  </a:lnTo>
                  <a:lnTo>
                    <a:pt x="698" y="11"/>
                  </a:lnTo>
                  <a:lnTo>
                    <a:pt x="709" y="15"/>
                  </a:lnTo>
                  <a:lnTo>
                    <a:pt x="722" y="5"/>
                  </a:lnTo>
                  <a:lnTo>
                    <a:pt x="735" y="9"/>
                  </a:lnTo>
                  <a:lnTo>
                    <a:pt x="749" y="21"/>
                  </a:lnTo>
                  <a:lnTo>
                    <a:pt x="768" y="25"/>
                  </a:lnTo>
                  <a:lnTo>
                    <a:pt x="788" y="48"/>
                  </a:lnTo>
                  <a:lnTo>
                    <a:pt x="805" y="28"/>
                  </a:lnTo>
                  <a:lnTo>
                    <a:pt x="822" y="39"/>
                  </a:lnTo>
                  <a:lnTo>
                    <a:pt x="838" y="40"/>
                  </a:lnTo>
                  <a:lnTo>
                    <a:pt x="855" y="52"/>
                  </a:lnTo>
                  <a:lnTo>
                    <a:pt x="869" y="47"/>
                  </a:lnTo>
                  <a:lnTo>
                    <a:pt x="883" y="57"/>
                  </a:lnTo>
                  <a:lnTo>
                    <a:pt x="895" y="82"/>
                  </a:lnTo>
                  <a:lnTo>
                    <a:pt x="909" y="79"/>
                  </a:lnTo>
                  <a:lnTo>
                    <a:pt x="920" y="78"/>
                  </a:lnTo>
                  <a:lnTo>
                    <a:pt x="930" y="82"/>
                  </a:lnTo>
                  <a:lnTo>
                    <a:pt x="940" y="48"/>
                  </a:lnTo>
                  <a:lnTo>
                    <a:pt x="950" y="59"/>
                  </a:lnTo>
                  <a:lnTo>
                    <a:pt x="959" y="52"/>
                  </a:lnTo>
                  <a:lnTo>
                    <a:pt x="970" y="51"/>
                  </a:lnTo>
                  <a:lnTo>
                    <a:pt x="979" y="44"/>
                  </a:lnTo>
                  <a:lnTo>
                    <a:pt x="989" y="52"/>
                  </a:lnTo>
                  <a:lnTo>
                    <a:pt x="998" y="50"/>
                  </a:lnTo>
                  <a:lnTo>
                    <a:pt x="1009" y="58"/>
                  </a:lnTo>
                  <a:lnTo>
                    <a:pt x="1017" y="32"/>
                  </a:lnTo>
                  <a:lnTo>
                    <a:pt x="1025" y="46"/>
                  </a:lnTo>
                  <a:lnTo>
                    <a:pt x="1034" y="44"/>
                  </a:lnTo>
                  <a:lnTo>
                    <a:pt x="1042" y="40"/>
                  </a:lnTo>
                  <a:lnTo>
                    <a:pt x="1050" y="44"/>
                  </a:lnTo>
                  <a:lnTo>
                    <a:pt x="1058" y="48"/>
                  </a:lnTo>
                  <a:lnTo>
                    <a:pt x="1067" y="38"/>
                  </a:lnTo>
                  <a:lnTo>
                    <a:pt x="1075" y="37"/>
                  </a:lnTo>
                  <a:lnTo>
                    <a:pt x="1083" y="39"/>
                  </a:lnTo>
                  <a:lnTo>
                    <a:pt x="1091" y="42"/>
                  </a:lnTo>
                  <a:lnTo>
                    <a:pt x="1100" y="42"/>
                  </a:lnTo>
                  <a:lnTo>
                    <a:pt x="1108" y="34"/>
                  </a:lnTo>
                  <a:lnTo>
                    <a:pt x="1115" y="36"/>
                  </a:lnTo>
                  <a:lnTo>
                    <a:pt x="1123" y="37"/>
                  </a:lnTo>
                  <a:lnTo>
                    <a:pt x="1132" y="29"/>
                  </a:lnTo>
                  <a:lnTo>
                    <a:pt x="1140" y="37"/>
                  </a:lnTo>
                  <a:lnTo>
                    <a:pt x="1148" y="33"/>
                  </a:lnTo>
                  <a:lnTo>
                    <a:pt x="1156" y="24"/>
                  </a:lnTo>
                  <a:lnTo>
                    <a:pt x="1165" y="36"/>
                  </a:lnTo>
                  <a:lnTo>
                    <a:pt x="1173" y="28"/>
                  </a:lnTo>
                  <a:lnTo>
                    <a:pt x="1181" y="37"/>
                  </a:lnTo>
                  <a:lnTo>
                    <a:pt x="1189" y="31"/>
                  </a:lnTo>
                  <a:lnTo>
                    <a:pt x="1198" y="29"/>
                  </a:lnTo>
                  <a:lnTo>
                    <a:pt x="1206" y="36"/>
                  </a:lnTo>
                  <a:lnTo>
                    <a:pt x="1213" y="37"/>
                  </a:lnTo>
                  <a:lnTo>
                    <a:pt x="1221" y="36"/>
                  </a:lnTo>
                  <a:lnTo>
                    <a:pt x="1230" y="36"/>
                  </a:lnTo>
                  <a:lnTo>
                    <a:pt x="1238" y="43"/>
                  </a:lnTo>
                  <a:lnTo>
                    <a:pt x="1246" y="35"/>
                  </a:lnTo>
                  <a:lnTo>
                    <a:pt x="1254" y="42"/>
                  </a:lnTo>
                  <a:lnTo>
                    <a:pt x="1263" y="39"/>
                  </a:lnTo>
                  <a:lnTo>
                    <a:pt x="1271" y="44"/>
                  </a:lnTo>
                  <a:lnTo>
                    <a:pt x="1279" y="31"/>
                  </a:lnTo>
                  <a:lnTo>
                    <a:pt x="1288" y="31"/>
                  </a:lnTo>
                  <a:lnTo>
                    <a:pt x="1296" y="28"/>
                  </a:lnTo>
                  <a:lnTo>
                    <a:pt x="1304" y="44"/>
                  </a:lnTo>
                  <a:lnTo>
                    <a:pt x="1312" y="43"/>
                  </a:lnTo>
                  <a:lnTo>
                    <a:pt x="1320" y="42"/>
                  </a:lnTo>
                  <a:lnTo>
                    <a:pt x="1328" y="46"/>
                  </a:lnTo>
                  <a:lnTo>
                    <a:pt x="1336" y="40"/>
                  </a:lnTo>
                  <a:lnTo>
                    <a:pt x="1344" y="46"/>
                  </a:lnTo>
                  <a:lnTo>
                    <a:pt x="1353" y="56"/>
                  </a:lnTo>
                  <a:lnTo>
                    <a:pt x="1361" y="63"/>
                  </a:lnTo>
                  <a:lnTo>
                    <a:pt x="1369" y="70"/>
                  </a:lnTo>
                  <a:lnTo>
                    <a:pt x="1377" y="67"/>
                  </a:lnTo>
                  <a:lnTo>
                    <a:pt x="1386" y="69"/>
                  </a:lnTo>
                  <a:lnTo>
                    <a:pt x="1394" y="63"/>
                  </a:lnTo>
                  <a:lnTo>
                    <a:pt x="1402" y="60"/>
                  </a:lnTo>
                  <a:lnTo>
                    <a:pt x="1410" y="59"/>
                  </a:lnTo>
                  <a:lnTo>
                    <a:pt x="1418" y="60"/>
                  </a:lnTo>
                  <a:lnTo>
                    <a:pt x="1426" y="65"/>
                  </a:lnTo>
                  <a:lnTo>
                    <a:pt x="1434" y="71"/>
                  </a:lnTo>
                  <a:lnTo>
                    <a:pt x="1442" y="81"/>
                  </a:lnTo>
                  <a:lnTo>
                    <a:pt x="1451" y="101"/>
                  </a:lnTo>
                  <a:lnTo>
                    <a:pt x="1459" y="116"/>
                  </a:lnTo>
                  <a:lnTo>
                    <a:pt x="1467" y="134"/>
                  </a:lnTo>
                  <a:lnTo>
                    <a:pt x="1475" y="139"/>
                  </a:lnTo>
                  <a:lnTo>
                    <a:pt x="1484" y="158"/>
                  </a:lnTo>
                  <a:lnTo>
                    <a:pt x="1492" y="170"/>
                  </a:lnTo>
                  <a:lnTo>
                    <a:pt x="1500" y="175"/>
                  </a:lnTo>
                  <a:lnTo>
                    <a:pt x="1508" y="186"/>
                  </a:lnTo>
                  <a:lnTo>
                    <a:pt x="1517" y="190"/>
                  </a:lnTo>
                  <a:lnTo>
                    <a:pt x="1524" y="207"/>
                  </a:lnTo>
                  <a:lnTo>
                    <a:pt x="1532" y="209"/>
                  </a:lnTo>
                  <a:lnTo>
                    <a:pt x="1540" y="226"/>
                  </a:lnTo>
                  <a:lnTo>
                    <a:pt x="1549" y="249"/>
                  </a:lnTo>
                  <a:lnTo>
                    <a:pt x="1557" y="315"/>
                  </a:lnTo>
                  <a:lnTo>
                    <a:pt x="1565" y="361"/>
                  </a:lnTo>
                  <a:lnTo>
                    <a:pt x="1574" y="391"/>
                  </a:lnTo>
                  <a:lnTo>
                    <a:pt x="1582" y="405"/>
                  </a:lnTo>
                  <a:lnTo>
                    <a:pt x="1590" y="452"/>
                  </a:lnTo>
                  <a:lnTo>
                    <a:pt x="1598" y="553"/>
                  </a:lnTo>
                  <a:lnTo>
                    <a:pt x="1607" y="706"/>
                  </a:lnTo>
                  <a:lnTo>
                    <a:pt x="1615" y="855"/>
                  </a:lnTo>
                  <a:lnTo>
                    <a:pt x="1622" y="950"/>
                  </a:lnTo>
                  <a:lnTo>
                    <a:pt x="1630" y="925"/>
                  </a:lnTo>
                  <a:lnTo>
                    <a:pt x="1639" y="860"/>
                  </a:lnTo>
                  <a:lnTo>
                    <a:pt x="1647" y="845"/>
                  </a:lnTo>
                  <a:lnTo>
                    <a:pt x="1655" y="1059"/>
                  </a:lnTo>
                  <a:lnTo>
                    <a:pt x="1663" y="912"/>
                  </a:lnTo>
                  <a:lnTo>
                    <a:pt x="1672" y="563"/>
                  </a:lnTo>
                  <a:lnTo>
                    <a:pt x="1680" y="457"/>
                  </a:lnTo>
                  <a:lnTo>
                    <a:pt x="1688" y="405"/>
                  </a:lnTo>
                  <a:lnTo>
                    <a:pt x="1696" y="364"/>
                  </a:lnTo>
                  <a:lnTo>
                    <a:pt x="1705" y="325"/>
                  </a:lnTo>
                  <a:lnTo>
                    <a:pt x="1713" y="295"/>
                  </a:lnTo>
                  <a:lnTo>
                    <a:pt x="1721" y="278"/>
                  </a:lnTo>
                  <a:lnTo>
                    <a:pt x="1728" y="267"/>
                  </a:lnTo>
                  <a:lnTo>
                    <a:pt x="1737" y="261"/>
                  </a:lnTo>
                  <a:lnTo>
                    <a:pt x="1745" y="254"/>
                  </a:lnTo>
                  <a:lnTo>
                    <a:pt x="1753" y="239"/>
                  </a:lnTo>
                  <a:lnTo>
                    <a:pt x="1761" y="229"/>
                  </a:lnTo>
                  <a:lnTo>
                    <a:pt x="1770" y="219"/>
                  </a:lnTo>
                  <a:lnTo>
                    <a:pt x="1778" y="207"/>
                  </a:lnTo>
                  <a:lnTo>
                    <a:pt x="1786" y="199"/>
                  </a:lnTo>
                  <a:lnTo>
                    <a:pt x="1794" y="180"/>
                  </a:lnTo>
                  <a:lnTo>
                    <a:pt x="1803" y="178"/>
                  </a:lnTo>
                  <a:lnTo>
                    <a:pt x="1811" y="176"/>
                  </a:lnTo>
                  <a:lnTo>
                    <a:pt x="1819" y="164"/>
                  </a:lnTo>
                  <a:lnTo>
                    <a:pt x="1826" y="160"/>
                  </a:lnTo>
                  <a:lnTo>
                    <a:pt x="1835" y="150"/>
                  </a:lnTo>
                  <a:lnTo>
                    <a:pt x="1843" y="144"/>
                  </a:lnTo>
                  <a:lnTo>
                    <a:pt x="1852" y="155"/>
                  </a:lnTo>
                  <a:lnTo>
                    <a:pt x="1863" y="150"/>
                  </a:lnTo>
                  <a:lnTo>
                    <a:pt x="1872" y="144"/>
                  </a:lnTo>
                  <a:lnTo>
                    <a:pt x="1882" y="146"/>
                  </a:lnTo>
                  <a:lnTo>
                    <a:pt x="1892" y="143"/>
                  </a:lnTo>
                  <a:lnTo>
                    <a:pt x="1902" y="147"/>
                  </a:lnTo>
                  <a:lnTo>
                    <a:pt x="1912" y="145"/>
                  </a:lnTo>
                  <a:lnTo>
                    <a:pt x="1924" y="140"/>
                  </a:lnTo>
                  <a:lnTo>
                    <a:pt x="1935" y="141"/>
                  </a:lnTo>
                  <a:lnTo>
                    <a:pt x="1946" y="138"/>
                  </a:lnTo>
                  <a:lnTo>
                    <a:pt x="1958" y="136"/>
                  </a:lnTo>
                  <a:lnTo>
                    <a:pt x="1969" y="135"/>
                  </a:lnTo>
                  <a:lnTo>
                    <a:pt x="1980" y="145"/>
                  </a:lnTo>
                  <a:lnTo>
                    <a:pt x="1992" y="136"/>
                  </a:lnTo>
                  <a:lnTo>
                    <a:pt x="2004" y="136"/>
                  </a:lnTo>
                  <a:lnTo>
                    <a:pt x="2015" y="136"/>
                  </a:lnTo>
                  <a:lnTo>
                    <a:pt x="2027" y="145"/>
                  </a:lnTo>
                  <a:lnTo>
                    <a:pt x="2038" y="138"/>
                  </a:lnTo>
                  <a:lnTo>
                    <a:pt x="2050" y="135"/>
                  </a:lnTo>
                  <a:lnTo>
                    <a:pt x="2061" y="142"/>
                  </a:lnTo>
                  <a:lnTo>
                    <a:pt x="2072" y="147"/>
                  </a:lnTo>
                  <a:lnTo>
                    <a:pt x="2085" y="151"/>
                  </a:lnTo>
                  <a:lnTo>
                    <a:pt x="2098" y="160"/>
                  </a:lnTo>
                  <a:lnTo>
                    <a:pt x="2110" y="138"/>
                  </a:lnTo>
                  <a:lnTo>
                    <a:pt x="2124" y="135"/>
                  </a:lnTo>
                  <a:lnTo>
                    <a:pt x="2137" y="135"/>
                  </a:lnTo>
                  <a:lnTo>
                    <a:pt x="2150" y="163"/>
                  </a:lnTo>
                  <a:lnTo>
                    <a:pt x="2163" y="173"/>
                  </a:lnTo>
                  <a:lnTo>
                    <a:pt x="2177" y="185"/>
                  </a:lnTo>
                  <a:lnTo>
                    <a:pt x="2189" y="176"/>
                  </a:lnTo>
                  <a:lnTo>
                    <a:pt x="2202" y="173"/>
                  </a:lnTo>
                  <a:lnTo>
                    <a:pt x="2216" y="189"/>
                  </a:lnTo>
                  <a:lnTo>
                    <a:pt x="2228" y="209"/>
                  </a:lnTo>
                  <a:lnTo>
                    <a:pt x="2242" y="234"/>
                  </a:lnTo>
                  <a:lnTo>
                    <a:pt x="2255" y="244"/>
                  </a:lnTo>
                  <a:lnTo>
                    <a:pt x="2267" y="253"/>
                  </a:lnTo>
                  <a:lnTo>
                    <a:pt x="2281" y="271"/>
                  </a:lnTo>
                  <a:lnTo>
                    <a:pt x="2295" y="291"/>
                  </a:lnTo>
                  <a:lnTo>
                    <a:pt x="2312" y="306"/>
                  </a:lnTo>
                  <a:lnTo>
                    <a:pt x="2328" y="319"/>
                  </a:lnTo>
                  <a:lnTo>
                    <a:pt x="2345" y="310"/>
                  </a:lnTo>
                  <a:lnTo>
                    <a:pt x="2361" y="312"/>
                  </a:lnTo>
                  <a:lnTo>
                    <a:pt x="2378" y="305"/>
                  </a:lnTo>
                  <a:lnTo>
                    <a:pt x="2393" y="329"/>
                  </a:lnTo>
                  <a:lnTo>
                    <a:pt x="2410" y="402"/>
                  </a:lnTo>
                  <a:lnTo>
                    <a:pt x="2426" y="523"/>
                  </a:lnTo>
                  <a:lnTo>
                    <a:pt x="2443" y="682"/>
                  </a:lnTo>
                  <a:lnTo>
                    <a:pt x="2459" y="899"/>
                  </a:lnTo>
                  <a:lnTo>
                    <a:pt x="2476" y="1004"/>
                  </a:lnTo>
                  <a:lnTo>
                    <a:pt x="2491" y="914"/>
                  </a:lnTo>
                  <a:lnTo>
                    <a:pt x="2508" y="821"/>
                  </a:lnTo>
                  <a:lnTo>
                    <a:pt x="2524" y="784"/>
                  </a:lnTo>
                  <a:lnTo>
                    <a:pt x="2541" y="746"/>
                  </a:lnTo>
                  <a:lnTo>
                    <a:pt x="2557" y="719"/>
                  </a:lnTo>
                  <a:lnTo>
                    <a:pt x="2574" y="689"/>
                  </a:lnTo>
                  <a:lnTo>
                    <a:pt x="2590" y="667"/>
                  </a:lnTo>
                  <a:lnTo>
                    <a:pt x="2606" y="641"/>
                  </a:lnTo>
                  <a:lnTo>
                    <a:pt x="2623" y="637"/>
                  </a:lnTo>
                  <a:lnTo>
                    <a:pt x="2639" y="613"/>
                  </a:lnTo>
                  <a:lnTo>
                    <a:pt x="2656" y="597"/>
                  </a:lnTo>
                  <a:lnTo>
                    <a:pt x="2672" y="596"/>
                  </a:lnTo>
                  <a:lnTo>
                    <a:pt x="2688" y="599"/>
                  </a:lnTo>
                  <a:lnTo>
                    <a:pt x="2704" y="608"/>
                  </a:lnTo>
                  <a:lnTo>
                    <a:pt x="2721" y="626"/>
                  </a:lnTo>
                  <a:lnTo>
                    <a:pt x="2737" y="664"/>
                  </a:lnTo>
                  <a:lnTo>
                    <a:pt x="2754" y="700"/>
                  </a:lnTo>
                  <a:lnTo>
                    <a:pt x="2770" y="727"/>
                  </a:lnTo>
                  <a:lnTo>
                    <a:pt x="2787" y="760"/>
                  </a:lnTo>
                  <a:lnTo>
                    <a:pt x="2802" y="836"/>
                  </a:lnTo>
                  <a:lnTo>
                    <a:pt x="2819" y="878"/>
                  </a:lnTo>
                  <a:lnTo>
                    <a:pt x="2835" y="942"/>
                  </a:lnTo>
                  <a:lnTo>
                    <a:pt x="2852" y="1145"/>
                  </a:lnTo>
                  <a:lnTo>
                    <a:pt x="2868" y="1405"/>
                  </a:lnTo>
                  <a:lnTo>
                    <a:pt x="2885" y="1464"/>
                  </a:lnTo>
                  <a:lnTo>
                    <a:pt x="2900" y="1457"/>
                  </a:lnTo>
                  <a:lnTo>
                    <a:pt x="2917" y="1482"/>
                  </a:lnTo>
                  <a:lnTo>
                    <a:pt x="2933" y="1576"/>
                  </a:lnTo>
                  <a:lnTo>
                    <a:pt x="2950" y="1815"/>
                  </a:lnTo>
                  <a:lnTo>
                    <a:pt x="2966" y="1733"/>
                  </a:lnTo>
                  <a:lnTo>
                    <a:pt x="2983" y="1321"/>
                  </a:lnTo>
                  <a:lnTo>
                    <a:pt x="2998" y="1215"/>
                  </a:lnTo>
                  <a:lnTo>
                    <a:pt x="3015" y="1187"/>
                  </a:lnTo>
                  <a:lnTo>
                    <a:pt x="3031" y="1151"/>
                  </a:lnTo>
                  <a:lnTo>
                    <a:pt x="3048" y="1166"/>
                  </a:lnTo>
                  <a:lnTo>
                    <a:pt x="3064" y="1207"/>
                  </a:lnTo>
                  <a:lnTo>
                    <a:pt x="3081" y="1265"/>
                  </a:lnTo>
                  <a:lnTo>
                    <a:pt x="3097" y="1310"/>
                  </a:lnTo>
                </a:path>
              </a:pathLst>
            </a:custGeom>
            <a:noFill/>
            <a:ln w="25400">
              <a:solidFill>
                <a:srgbClr val="EE8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65" name="Freeform 281"/>
            <p:cNvSpPr>
              <a:spLocks/>
            </p:cNvSpPr>
            <p:nvPr/>
          </p:nvSpPr>
          <p:spPr bwMode="auto">
            <a:xfrm>
              <a:off x="740346" y="3046459"/>
              <a:ext cx="7185075" cy="2043172"/>
            </a:xfrm>
            <a:custGeom>
              <a:avLst/>
              <a:gdLst>
                <a:gd name="T0" fmla="*/ 2147483647 w 3097"/>
                <a:gd name="T1" fmla="*/ 2147483647 h 2429"/>
                <a:gd name="T2" fmla="*/ 2147483647 w 3097"/>
                <a:gd name="T3" fmla="*/ 2147483647 h 2429"/>
                <a:gd name="T4" fmla="*/ 2147483647 w 3097"/>
                <a:gd name="T5" fmla="*/ 2147483647 h 2429"/>
                <a:gd name="T6" fmla="*/ 2147483647 w 3097"/>
                <a:gd name="T7" fmla="*/ 2147483647 h 2429"/>
                <a:gd name="T8" fmla="*/ 2147483647 w 3097"/>
                <a:gd name="T9" fmla="*/ 2147483647 h 2429"/>
                <a:gd name="T10" fmla="*/ 2147483647 w 3097"/>
                <a:gd name="T11" fmla="*/ 2147483647 h 2429"/>
                <a:gd name="T12" fmla="*/ 2147483647 w 3097"/>
                <a:gd name="T13" fmla="*/ 2147483647 h 2429"/>
                <a:gd name="T14" fmla="*/ 2147483647 w 3097"/>
                <a:gd name="T15" fmla="*/ 2147483647 h 2429"/>
                <a:gd name="T16" fmla="*/ 2147483647 w 3097"/>
                <a:gd name="T17" fmla="*/ 2147483647 h 2429"/>
                <a:gd name="T18" fmla="*/ 2147483647 w 3097"/>
                <a:gd name="T19" fmla="*/ 2147483647 h 2429"/>
                <a:gd name="T20" fmla="*/ 2147483647 w 3097"/>
                <a:gd name="T21" fmla="*/ 2147483647 h 2429"/>
                <a:gd name="T22" fmla="*/ 2147483647 w 3097"/>
                <a:gd name="T23" fmla="*/ 2147483647 h 2429"/>
                <a:gd name="T24" fmla="*/ 2147483647 w 3097"/>
                <a:gd name="T25" fmla="*/ 2147483647 h 2429"/>
                <a:gd name="T26" fmla="*/ 2147483647 w 3097"/>
                <a:gd name="T27" fmla="*/ 2147483647 h 2429"/>
                <a:gd name="T28" fmla="*/ 2147483647 w 3097"/>
                <a:gd name="T29" fmla="*/ 2147483647 h 2429"/>
                <a:gd name="T30" fmla="*/ 2147483647 w 3097"/>
                <a:gd name="T31" fmla="*/ 2147483647 h 2429"/>
                <a:gd name="T32" fmla="*/ 2147483647 w 3097"/>
                <a:gd name="T33" fmla="*/ 2147483647 h 2429"/>
                <a:gd name="T34" fmla="*/ 2147483647 w 3097"/>
                <a:gd name="T35" fmla="*/ 2147483647 h 2429"/>
                <a:gd name="T36" fmla="*/ 2147483647 w 3097"/>
                <a:gd name="T37" fmla="*/ 2147483647 h 2429"/>
                <a:gd name="T38" fmla="*/ 2147483647 w 3097"/>
                <a:gd name="T39" fmla="*/ 2147483647 h 2429"/>
                <a:gd name="T40" fmla="*/ 2147483647 w 3097"/>
                <a:gd name="T41" fmla="*/ 2147483647 h 2429"/>
                <a:gd name="T42" fmla="*/ 2147483647 w 3097"/>
                <a:gd name="T43" fmla="*/ 2147483647 h 2429"/>
                <a:gd name="T44" fmla="*/ 2147483647 w 3097"/>
                <a:gd name="T45" fmla="*/ 2147483647 h 2429"/>
                <a:gd name="T46" fmla="*/ 2147483647 w 3097"/>
                <a:gd name="T47" fmla="*/ 2147483647 h 2429"/>
                <a:gd name="T48" fmla="*/ 2147483647 w 3097"/>
                <a:gd name="T49" fmla="*/ 2147483647 h 2429"/>
                <a:gd name="T50" fmla="*/ 2147483647 w 3097"/>
                <a:gd name="T51" fmla="*/ 2147483647 h 2429"/>
                <a:gd name="T52" fmla="*/ 2147483647 w 3097"/>
                <a:gd name="T53" fmla="*/ 2147483647 h 2429"/>
                <a:gd name="T54" fmla="*/ 2147483647 w 3097"/>
                <a:gd name="T55" fmla="*/ 2147483647 h 2429"/>
                <a:gd name="T56" fmla="*/ 2147483647 w 3097"/>
                <a:gd name="T57" fmla="*/ 2147483647 h 2429"/>
                <a:gd name="T58" fmla="*/ 2147483647 w 3097"/>
                <a:gd name="T59" fmla="*/ 2147483647 h 2429"/>
                <a:gd name="T60" fmla="*/ 2147483647 w 3097"/>
                <a:gd name="T61" fmla="*/ 2147483647 h 2429"/>
                <a:gd name="T62" fmla="*/ 2147483647 w 3097"/>
                <a:gd name="T63" fmla="*/ 2147483647 h 2429"/>
                <a:gd name="T64" fmla="*/ 2147483647 w 3097"/>
                <a:gd name="T65" fmla="*/ 2147483647 h 2429"/>
                <a:gd name="T66" fmla="*/ 2147483647 w 3097"/>
                <a:gd name="T67" fmla="*/ 2147483647 h 2429"/>
                <a:gd name="T68" fmla="*/ 2147483647 w 3097"/>
                <a:gd name="T69" fmla="*/ 2147483647 h 2429"/>
                <a:gd name="T70" fmla="*/ 2147483647 w 3097"/>
                <a:gd name="T71" fmla="*/ 2147483647 h 2429"/>
                <a:gd name="T72" fmla="*/ 2147483647 w 3097"/>
                <a:gd name="T73" fmla="*/ 2147483647 h 2429"/>
                <a:gd name="T74" fmla="*/ 2147483647 w 3097"/>
                <a:gd name="T75" fmla="*/ 2147483647 h 2429"/>
                <a:gd name="T76" fmla="*/ 2147483647 w 3097"/>
                <a:gd name="T77" fmla="*/ 2147483647 h 2429"/>
                <a:gd name="T78" fmla="*/ 2147483647 w 3097"/>
                <a:gd name="T79" fmla="*/ 2147483647 h 2429"/>
                <a:gd name="T80" fmla="*/ 2147483647 w 3097"/>
                <a:gd name="T81" fmla="*/ 2147483647 h 2429"/>
                <a:gd name="T82" fmla="*/ 2147483647 w 3097"/>
                <a:gd name="T83" fmla="*/ 2147483647 h 2429"/>
                <a:gd name="T84" fmla="*/ 2147483647 w 3097"/>
                <a:gd name="T85" fmla="*/ 2147483647 h 2429"/>
                <a:gd name="T86" fmla="*/ 2147483647 w 3097"/>
                <a:gd name="T87" fmla="*/ 2147483647 h 2429"/>
                <a:gd name="T88" fmla="*/ 2147483647 w 3097"/>
                <a:gd name="T89" fmla="*/ 2147483647 h 2429"/>
                <a:gd name="T90" fmla="*/ 2147483647 w 3097"/>
                <a:gd name="T91" fmla="*/ 2147483647 h 2429"/>
                <a:gd name="T92" fmla="*/ 2147483647 w 3097"/>
                <a:gd name="T93" fmla="*/ 2147483647 h 2429"/>
                <a:gd name="T94" fmla="*/ 2147483647 w 3097"/>
                <a:gd name="T95" fmla="*/ 2147483647 h 2429"/>
                <a:gd name="T96" fmla="*/ 2147483647 w 3097"/>
                <a:gd name="T97" fmla="*/ 2147483647 h 2429"/>
                <a:gd name="T98" fmla="*/ 2147483647 w 3097"/>
                <a:gd name="T99" fmla="*/ 2147483647 h 2429"/>
                <a:gd name="T100" fmla="*/ 2147483647 w 3097"/>
                <a:gd name="T101" fmla="*/ 2147483647 h 2429"/>
                <a:gd name="T102" fmla="*/ 2147483647 w 3097"/>
                <a:gd name="T103" fmla="*/ 2147483647 h 2429"/>
                <a:gd name="T104" fmla="*/ 2147483647 w 3097"/>
                <a:gd name="T105" fmla="*/ 2147483647 h 2429"/>
                <a:gd name="T106" fmla="*/ 2147483647 w 3097"/>
                <a:gd name="T107" fmla="*/ 2147483647 h 2429"/>
                <a:gd name="T108" fmla="*/ 2147483647 w 3097"/>
                <a:gd name="T109" fmla="*/ 2147483647 h 2429"/>
                <a:gd name="T110" fmla="*/ 2147483647 w 3097"/>
                <a:gd name="T111" fmla="*/ 2147483647 h 2429"/>
                <a:gd name="T112" fmla="*/ 2147483647 w 3097"/>
                <a:gd name="T113" fmla="*/ 2147483647 h 2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97"/>
                <a:gd name="T172" fmla="*/ 0 h 2429"/>
                <a:gd name="T173" fmla="*/ 3097 w 3097"/>
                <a:gd name="T174" fmla="*/ 2429 h 24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97" h="2429">
                  <a:moveTo>
                    <a:pt x="0" y="2429"/>
                  </a:moveTo>
                  <a:lnTo>
                    <a:pt x="3" y="2429"/>
                  </a:lnTo>
                  <a:lnTo>
                    <a:pt x="6" y="2420"/>
                  </a:lnTo>
                  <a:lnTo>
                    <a:pt x="9" y="2419"/>
                  </a:lnTo>
                  <a:lnTo>
                    <a:pt x="12" y="2420"/>
                  </a:lnTo>
                  <a:lnTo>
                    <a:pt x="15" y="2420"/>
                  </a:lnTo>
                  <a:lnTo>
                    <a:pt x="19" y="2414"/>
                  </a:lnTo>
                  <a:lnTo>
                    <a:pt x="24" y="2412"/>
                  </a:lnTo>
                  <a:lnTo>
                    <a:pt x="29" y="2417"/>
                  </a:lnTo>
                  <a:lnTo>
                    <a:pt x="33" y="2413"/>
                  </a:lnTo>
                  <a:lnTo>
                    <a:pt x="38" y="2414"/>
                  </a:lnTo>
                  <a:lnTo>
                    <a:pt x="43" y="2397"/>
                  </a:lnTo>
                  <a:lnTo>
                    <a:pt x="49" y="2404"/>
                  </a:lnTo>
                  <a:lnTo>
                    <a:pt x="53" y="2403"/>
                  </a:lnTo>
                  <a:lnTo>
                    <a:pt x="58" y="2388"/>
                  </a:lnTo>
                  <a:lnTo>
                    <a:pt x="63" y="2386"/>
                  </a:lnTo>
                  <a:lnTo>
                    <a:pt x="68" y="2374"/>
                  </a:lnTo>
                  <a:lnTo>
                    <a:pt x="72" y="2370"/>
                  </a:lnTo>
                  <a:lnTo>
                    <a:pt x="77" y="2368"/>
                  </a:lnTo>
                  <a:lnTo>
                    <a:pt x="82" y="2370"/>
                  </a:lnTo>
                  <a:lnTo>
                    <a:pt x="85" y="2365"/>
                  </a:lnTo>
                  <a:lnTo>
                    <a:pt x="88" y="2360"/>
                  </a:lnTo>
                  <a:lnTo>
                    <a:pt x="92" y="2367"/>
                  </a:lnTo>
                  <a:lnTo>
                    <a:pt x="95" y="2360"/>
                  </a:lnTo>
                  <a:lnTo>
                    <a:pt x="98" y="2361"/>
                  </a:lnTo>
                  <a:lnTo>
                    <a:pt x="101" y="2364"/>
                  </a:lnTo>
                  <a:lnTo>
                    <a:pt x="104" y="2360"/>
                  </a:lnTo>
                  <a:lnTo>
                    <a:pt x="107" y="2355"/>
                  </a:lnTo>
                  <a:lnTo>
                    <a:pt x="112" y="2355"/>
                  </a:lnTo>
                  <a:lnTo>
                    <a:pt x="115" y="2360"/>
                  </a:lnTo>
                  <a:lnTo>
                    <a:pt x="118" y="2359"/>
                  </a:lnTo>
                  <a:lnTo>
                    <a:pt x="121" y="2353"/>
                  </a:lnTo>
                  <a:lnTo>
                    <a:pt x="124" y="2358"/>
                  </a:lnTo>
                  <a:lnTo>
                    <a:pt x="127" y="2349"/>
                  </a:lnTo>
                  <a:lnTo>
                    <a:pt x="131" y="2351"/>
                  </a:lnTo>
                  <a:lnTo>
                    <a:pt x="134" y="2354"/>
                  </a:lnTo>
                  <a:lnTo>
                    <a:pt x="137" y="2347"/>
                  </a:lnTo>
                  <a:lnTo>
                    <a:pt x="140" y="2337"/>
                  </a:lnTo>
                  <a:lnTo>
                    <a:pt x="144" y="2339"/>
                  </a:lnTo>
                  <a:lnTo>
                    <a:pt x="147" y="2338"/>
                  </a:lnTo>
                  <a:lnTo>
                    <a:pt x="151" y="2328"/>
                  </a:lnTo>
                  <a:lnTo>
                    <a:pt x="154" y="2324"/>
                  </a:lnTo>
                  <a:lnTo>
                    <a:pt x="157" y="2324"/>
                  </a:lnTo>
                  <a:lnTo>
                    <a:pt x="160" y="2321"/>
                  </a:lnTo>
                  <a:lnTo>
                    <a:pt x="163" y="2305"/>
                  </a:lnTo>
                  <a:lnTo>
                    <a:pt x="166" y="2300"/>
                  </a:lnTo>
                  <a:lnTo>
                    <a:pt x="170" y="2300"/>
                  </a:lnTo>
                  <a:lnTo>
                    <a:pt x="173" y="2293"/>
                  </a:lnTo>
                  <a:lnTo>
                    <a:pt x="177" y="2279"/>
                  </a:lnTo>
                  <a:lnTo>
                    <a:pt x="180" y="2270"/>
                  </a:lnTo>
                  <a:lnTo>
                    <a:pt x="183" y="2265"/>
                  </a:lnTo>
                  <a:lnTo>
                    <a:pt x="186" y="2249"/>
                  </a:lnTo>
                  <a:lnTo>
                    <a:pt x="190" y="2240"/>
                  </a:lnTo>
                  <a:lnTo>
                    <a:pt x="193" y="2229"/>
                  </a:lnTo>
                  <a:lnTo>
                    <a:pt x="196" y="2223"/>
                  </a:lnTo>
                  <a:lnTo>
                    <a:pt x="199" y="2209"/>
                  </a:lnTo>
                  <a:lnTo>
                    <a:pt x="202" y="2198"/>
                  </a:lnTo>
                  <a:lnTo>
                    <a:pt x="205" y="2179"/>
                  </a:lnTo>
                  <a:lnTo>
                    <a:pt x="210" y="2169"/>
                  </a:lnTo>
                  <a:lnTo>
                    <a:pt x="213" y="2156"/>
                  </a:lnTo>
                  <a:lnTo>
                    <a:pt x="216" y="2133"/>
                  </a:lnTo>
                  <a:lnTo>
                    <a:pt x="219" y="2118"/>
                  </a:lnTo>
                  <a:lnTo>
                    <a:pt x="222" y="2100"/>
                  </a:lnTo>
                  <a:lnTo>
                    <a:pt x="225" y="2080"/>
                  </a:lnTo>
                  <a:lnTo>
                    <a:pt x="229" y="2066"/>
                  </a:lnTo>
                  <a:lnTo>
                    <a:pt x="232" y="2043"/>
                  </a:lnTo>
                  <a:lnTo>
                    <a:pt x="235" y="2024"/>
                  </a:lnTo>
                  <a:lnTo>
                    <a:pt x="239" y="2012"/>
                  </a:lnTo>
                  <a:lnTo>
                    <a:pt x="242" y="1981"/>
                  </a:lnTo>
                  <a:lnTo>
                    <a:pt x="245" y="1961"/>
                  </a:lnTo>
                  <a:lnTo>
                    <a:pt x="249" y="1941"/>
                  </a:lnTo>
                  <a:lnTo>
                    <a:pt x="252" y="1918"/>
                  </a:lnTo>
                  <a:lnTo>
                    <a:pt x="255" y="1899"/>
                  </a:lnTo>
                  <a:lnTo>
                    <a:pt x="258" y="1879"/>
                  </a:lnTo>
                  <a:lnTo>
                    <a:pt x="261" y="1861"/>
                  </a:lnTo>
                  <a:lnTo>
                    <a:pt x="264" y="1833"/>
                  </a:lnTo>
                  <a:lnTo>
                    <a:pt x="268" y="1816"/>
                  </a:lnTo>
                  <a:lnTo>
                    <a:pt x="272" y="1795"/>
                  </a:lnTo>
                  <a:lnTo>
                    <a:pt x="275" y="1788"/>
                  </a:lnTo>
                  <a:lnTo>
                    <a:pt x="278" y="1772"/>
                  </a:lnTo>
                  <a:lnTo>
                    <a:pt x="281" y="1755"/>
                  </a:lnTo>
                  <a:lnTo>
                    <a:pt x="284" y="1725"/>
                  </a:lnTo>
                  <a:lnTo>
                    <a:pt x="288" y="1713"/>
                  </a:lnTo>
                  <a:lnTo>
                    <a:pt x="291" y="1703"/>
                  </a:lnTo>
                  <a:lnTo>
                    <a:pt x="294" y="1691"/>
                  </a:lnTo>
                  <a:lnTo>
                    <a:pt x="297" y="1681"/>
                  </a:lnTo>
                  <a:lnTo>
                    <a:pt x="300" y="1694"/>
                  </a:lnTo>
                  <a:lnTo>
                    <a:pt x="304" y="1658"/>
                  </a:lnTo>
                  <a:lnTo>
                    <a:pt x="308" y="1657"/>
                  </a:lnTo>
                  <a:lnTo>
                    <a:pt x="311" y="1646"/>
                  </a:lnTo>
                  <a:lnTo>
                    <a:pt x="314" y="1641"/>
                  </a:lnTo>
                  <a:lnTo>
                    <a:pt x="317" y="1649"/>
                  </a:lnTo>
                  <a:lnTo>
                    <a:pt x="320" y="1644"/>
                  </a:lnTo>
                  <a:lnTo>
                    <a:pt x="323" y="1630"/>
                  </a:lnTo>
                  <a:lnTo>
                    <a:pt x="326" y="1630"/>
                  </a:lnTo>
                  <a:lnTo>
                    <a:pt x="329" y="1625"/>
                  </a:lnTo>
                  <a:lnTo>
                    <a:pt x="331" y="1626"/>
                  </a:lnTo>
                  <a:lnTo>
                    <a:pt x="335" y="1619"/>
                  </a:lnTo>
                  <a:lnTo>
                    <a:pt x="337" y="1625"/>
                  </a:lnTo>
                  <a:lnTo>
                    <a:pt x="340" y="1614"/>
                  </a:lnTo>
                  <a:lnTo>
                    <a:pt x="343" y="1619"/>
                  </a:lnTo>
                  <a:lnTo>
                    <a:pt x="345" y="1626"/>
                  </a:lnTo>
                  <a:lnTo>
                    <a:pt x="348" y="1622"/>
                  </a:lnTo>
                  <a:lnTo>
                    <a:pt x="350" y="1615"/>
                  </a:lnTo>
                  <a:lnTo>
                    <a:pt x="353" y="1613"/>
                  </a:lnTo>
                  <a:lnTo>
                    <a:pt x="355" y="1624"/>
                  </a:lnTo>
                  <a:lnTo>
                    <a:pt x="358" y="1618"/>
                  </a:lnTo>
                  <a:lnTo>
                    <a:pt x="360" y="1624"/>
                  </a:lnTo>
                  <a:lnTo>
                    <a:pt x="363" y="1617"/>
                  </a:lnTo>
                  <a:lnTo>
                    <a:pt x="366" y="1621"/>
                  </a:lnTo>
                  <a:lnTo>
                    <a:pt x="369" y="1624"/>
                  </a:lnTo>
                  <a:lnTo>
                    <a:pt x="371" y="1612"/>
                  </a:lnTo>
                  <a:lnTo>
                    <a:pt x="374" y="1621"/>
                  </a:lnTo>
                  <a:lnTo>
                    <a:pt x="377" y="1622"/>
                  </a:lnTo>
                  <a:lnTo>
                    <a:pt x="380" y="1617"/>
                  </a:lnTo>
                  <a:lnTo>
                    <a:pt x="383" y="1617"/>
                  </a:lnTo>
                  <a:lnTo>
                    <a:pt x="386" y="1622"/>
                  </a:lnTo>
                  <a:lnTo>
                    <a:pt x="389" y="1619"/>
                  </a:lnTo>
                  <a:lnTo>
                    <a:pt x="393" y="1609"/>
                  </a:lnTo>
                  <a:lnTo>
                    <a:pt x="396" y="1617"/>
                  </a:lnTo>
                  <a:lnTo>
                    <a:pt x="400" y="1605"/>
                  </a:lnTo>
                  <a:lnTo>
                    <a:pt x="403" y="1611"/>
                  </a:lnTo>
                  <a:lnTo>
                    <a:pt x="406" y="1611"/>
                  </a:lnTo>
                  <a:lnTo>
                    <a:pt x="409" y="1611"/>
                  </a:lnTo>
                  <a:lnTo>
                    <a:pt x="413" y="1607"/>
                  </a:lnTo>
                  <a:lnTo>
                    <a:pt x="416" y="1597"/>
                  </a:lnTo>
                  <a:lnTo>
                    <a:pt x="419" y="1600"/>
                  </a:lnTo>
                  <a:lnTo>
                    <a:pt x="422" y="1602"/>
                  </a:lnTo>
                  <a:lnTo>
                    <a:pt x="425" y="1597"/>
                  </a:lnTo>
                  <a:lnTo>
                    <a:pt x="428" y="1585"/>
                  </a:lnTo>
                  <a:lnTo>
                    <a:pt x="433" y="1585"/>
                  </a:lnTo>
                  <a:lnTo>
                    <a:pt x="436" y="1579"/>
                  </a:lnTo>
                  <a:lnTo>
                    <a:pt x="440" y="1578"/>
                  </a:lnTo>
                  <a:lnTo>
                    <a:pt x="445" y="1577"/>
                  </a:lnTo>
                  <a:lnTo>
                    <a:pt x="449" y="1569"/>
                  </a:lnTo>
                  <a:lnTo>
                    <a:pt x="454" y="1553"/>
                  </a:lnTo>
                  <a:lnTo>
                    <a:pt x="459" y="1546"/>
                  </a:lnTo>
                  <a:lnTo>
                    <a:pt x="465" y="1537"/>
                  </a:lnTo>
                  <a:lnTo>
                    <a:pt x="469" y="1530"/>
                  </a:lnTo>
                  <a:lnTo>
                    <a:pt x="474" y="1515"/>
                  </a:lnTo>
                  <a:lnTo>
                    <a:pt x="479" y="1502"/>
                  </a:lnTo>
                  <a:lnTo>
                    <a:pt x="484" y="1493"/>
                  </a:lnTo>
                  <a:lnTo>
                    <a:pt x="488" y="1479"/>
                  </a:lnTo>
                  <a:lnTo>
                    <a:pt x="491" y="1474"/>
                  </a:lnTo>
                  <a:lnTo>
                    <a:pt x="495" y="1463"/>
                  </a:lnTo>
                  <a:lnTo>
                    <a:pt x="498" y="1459"/>
                  </a:lnTo>
                  <a:lnTo>
                    <a:pt x="502" y="1452"/>
                  </a:lnTo>
                  <a:lnTo>
                    <a:pt x="505" y="1431"/>
                  </a:lnTo>
                  <a:lnTo>
                    <a:pt x="508" y="1426"/>
                  </a:lnTo>
                  <a:lnTo>
                    <a:pt x="511" y="1419"/>
                  </a:lnTo>
                  <a:lnTo>
                    <a:pt x="514" y="1414"/>
                  </a:lnTo>
                  <a:lnTo>
                    <a:pt x="517" y="1398"/>
                  </a:lnTo>
                  <a:lnTo>
                    <a:pt x="521" y="1388"/>
                  </a:lnTo>
                  <a:lnTo>
                    <a:pt x="525" y="1383"/>
                  </a:lnTo>
                  <a:lnTo>
                    <a:pt x="528" y="1373"/>
                  </a:lnTo>
                  <a:lnTo>
                    <a:pt x="531" y="1360"/>
                  </a:lnTo>
                  <a:lnTo>
                    <a:pt x="534" y="1351"/>
                  </a:lnTo>
                  <a:lnTo>
                    <a:pt x="537" y="1343"/>
                  </a:lnTo>
                  <a:lnTo>
                    <a:pt x="541" y="1325"/>
                  </a:lnTo>
                  <a:lnTo>
                    <a:pt x="544" y="1323"/>
                  </a:lnTo>
                  <a:lnTo>
                    <a:pt x="547" y="1319"/>
                  </a:lnTo>
                  <a:lnTo>
                    <a:pt x="550" y="1316"/>
                  </a:lnTo>
                  <a:lnTo>
                    <a:pt x="553" y="1303"/>
                  </a:lnTo>
                  <a:lnTo>
                    <a:pt x="557" y="1286"/>
                  </a:lnTo>
                  <a:lnTo>
                    <a:pt x="561" y="1287"/>
                  </a:lnTo>
                  <a:lnTo>
                    <a:pt x="564" y="1281"/>
                  </a:lnTo>
                  <a:lnTo>
                    <a:pt x="567" y="1277"/>
                  </a:lnTo>
                  <a:lnTo>
                    <a:pt x="571" y="1265"/>
                  </a:lnTo>
                  <a:lnTo>
                    <a:pt x="576" y="1270"/>
                  </a:lnTo>
                  <a:lnTo>
                    <a:pt x="580" y="1253"/>
                  </a:lnTo>
                  <a:lnTo>
                    <a:pt x="585" y="1259"/>
                  </a:lnTo>
                  <a:lnTo>
                    <a:pt x="591" y="1259"/>
                  </a:lnTo>
                  <a:lnTo>
                    <a:pt x="596" y="1257"/>
                  </a:lnTo>
                  <a:lnTo>
                    <a:pt x="600" y="1256"/>
                  </a:lnTo>
                  <a:lnTo>
                    <a:pt x="605" y="1253"/>
                  </a:lnTo>
                  <a:lnTo>
                    <a:pt x="610" y="1255"/>
                  </a:lnTo>
                  <a:lnTo>
                    <a:pt x="615" y="1265"/>
                  </a:lnTo>
                  <a:lnTo>
                    <a:pt x="621" y="1274"/>
                  </a:lnTo>
                  <a:lnTo>
                    <a:pt x="628" y="1287"/>
                  </a:lnTo>
                  <a:lnTo>
                    <a:pt x="634" y="1288"/>
                  </a:lnTo>
                  <a:lnTo>
                    <a:pt x="640" y="1308"/>
                  </a:lnTo>
                  <a:lnTo>
                    <a:pt x="647" y="1319"/>
                  </a:lnTo>
                  <a:lnTo>
                    <a:pt x="655" y="1325"/>
                  </a:lnTo>
                  <a:lnTo>
                    <a:pt x="663" y="1345"/>
                  </a:lnTo>
                  <a:lnTo>
                    <a:pt x="671" y="1361"/>
                  </a:lnTo>
                  <a:lnTo>
                    <a:pt x="679" y="1378"/>
                  </a:lnTo>
                  <a:lnTo>
                    <a:pt x="688" y="1400"/>
                  </a:lnTo>
                  <a:lnTo>
                    <a:pt x="698" y="1409"/>
                  </a:lnTo>
                  <a:lnTo>
                    <a:pt x="709" y="1443"/>
                  </a:lnTo>
                  <a:lnTo>
                    <a:pt x="722" y="1456"/>
                  </a:lnTo>
                  <a:lnTo>
                    <a:pt x="735" y="1490"/>
                  </a:lnTo>
                  <a:lnTo>
                    <a:pt x="749" y="1504"/>
                  </a:lnTo>
                  <a:lnTo>
                    <a:pt x="768" y="1513"/>
                  </a:lnTo>
                  <a:lnTo>
                    <a:pt x="788" y="1526"/>
                  </a:lnTo>
                  <a:lnTo>
                    <a:pt x="805" y="1543"/>
                  </a:lnTo>
                  <a:lnTo>
                    <a:pt x="822" y="1526"/>
                  </a:lnTo>
                  <a:lnTo>
                    <a:pt x="838" y="1539"/>
                  </a:lnTo>
                  <a:lnTo>
                    <a:pt x="855" y="1540"/>
                  </a:lnTo>
                  <a:lnTo>
                    <a:pt x="869" y="1531"/>
                  </a:lnTo>
                  <a:lnTo>
                    <a:pt x="883" y="1534"/>
                  </a:lnTo>
                  <a:lnTo>
                    <a:pt x="895" y="1530"/>
                  </a:lnTo>
                  <a:lnTo>
                    <a:pt x="909" y="1509"/>
                  </a:lnTo>
                  <a:lnTo>
                    <a:pt x="920" y="1498"/>
                  </a:lnTo>
                  <a:lnTo>
                    <a:pt x="930" y="1490"/>
                  </a:lnTo>
                  <a:lnTo>
                    <a:pt x="940" y="1474"/>
                  </a:lnTo>
                  <a:lnTo>
                    <a:pt x="950" y="1470"/>
                  </a:lnTo>
                  <a:lnTo>
                    <a:pt x="959" y="1450"/>
                  </a:lnTo>
                  <a:lnTo>
                    <a:pt x="970" y="1453"/>
                  </a:lnTo>
                  <a:lnTo>
                    <a:pt x="979" y="1444"/>
                  </a:lnTo>
                  <a:lnTo>
                    <a:pt x="989" y="1419"/>
                  </a:lnTo>
                  <a:lnTo>
                    <a:pt x="998" y="1416"/>
                  </a:lnTo>
                  <a:lnTo>
                    <a:pt x="1009" y="1399"/>
                  </a:lnTo>
                  <a:lnTo>
                    <a:pt x="1017" y="1376"/>
                  </a:lnTo>
                  <a:lnTo>
                    <a:pt x="1025" y="1373"/>
                  </a:lnTo>
                  <a:lnTo>
                    <a:pt x="1034" y="1360"/>
                  </a:lnTo>
                  <a:lnTo>
                    <a:pt x="1042" y="1342"/>
                  </a:lnTo>
                  <a:lnTo>
                    <a:pt x="1050" y="1329"/>
                  </a:lnTo>
                  <a:lnTo>
                    <a:pt x="1058" y="1307"/>
                  </a:lnTo>
                  <a:lnTo>
                    <a:pt x="1067" y="1287"/>
                  </a:lnTo>
                  <a:lnTo>
                    <a:pt x="1075" y="1267"/>
                  </a:lnTo>
                  <a:lnTo>
                    <a:pt x="1083" y="1256"/>
                  </a:lnTo>
                  <a:lnTo>
                    <a:pt x="1091" y="1223"/>
                  </a:lnTo>
                  <a:lnTo>
                    <a:pt x="1100" y="1209"/>
                  </a:lnTo>
                  <a:lnTo>
                    <a:pt x="1108" y="1180"/>
                  </a:lnTo>
                  <a:lnTo>
                    <a:pt x="1115" y="1163"/>
                  </a:lnTo>
                  <a:lnTo>
                    <a:pt x="1123" y="1141"/>
                  </a:lnTo>
                  <a:lnTo>
                    <a:pt x="1132" y="1109"/>
                  </a:lnTo>
                  <a:lnTo>
                    <a:pt x="1140" y="1085"/>
                  </a:lnTo>
                  <a:lnTo>
                    <a:pt x="1148" y="1056"/>
                  </a:lnTo>
                  <a:lnTo>
                    <a:pt x="1156" y="1027"/>
                  </a:lnTo>
                  <a:lnTo>
                    <a:pt x="1165" y="994"/>
                  </a:lnTo>
                  <a:lnTo>
                    <a:pt x="1173" y="957"/>
                  </a:lnTo>
                  <a:lnTo>
                    <a:pt x="1181" y="946"/>
                  </a:lnTo>
                  <a:lnTo>
                    <a:pt x="1189" y="903"/>
                  </a:lnTo>
                  <a:lnTo>
                    <a:pt x="1198" y="869"/>
                  </a:lnTo>
                  <a:lnTo>
                    <a:pt x="1206" y="842"/>
                  </a:lnTo>
                  <a:lnTo>
                    <a:pt x="1213" y="802"/>
                  </a:lnTo>
                  <a:lnTo>
                    <a:pt x="1221" y="772"/>
                  </a:lnTo>
                  <a:lnTo>
                    <a:pt x="1230" y="733"/>
                  </a:lnTo>
                  <a:lnTo>
                    <a:pt x="1238" y="710"/>
                  </a:lnTo>
                  <a:lnTo>
                    <a:pt x="1246" y="661"/>
                  </a:lnTo>
                  <a:lnTo>
                    <a:pt x="1254" y="649"/>
                  </a:lnTo>
                  <a:lnTo>
                    <a:pt x="1263" y="611"/>
                  </a:lnTo>
                  <a:lnTo>
                    <a:pt x="1271" y="562"/>
                  </a:lnTo>
                  <a:lnTo>
                    <a:pt x="1279" y="543"/>
                  </a:lnTo>
                  <a:lnTo>
                    <a:pt x="1288" y="504"/>
                  </a:lnTo>
                  <a:lnTo>
                    <a:pt x="1296" y="487"/>
                  </a:lnTo>
                  <a:lnTo>
                    <a:pt x="1304" y="464"/>
                  </a:lnTo>
                  <a:lnTo>
                    <a:pt x="1312" y="419"/>
                  </a:lnTo>
                  <a:lnTo>
                    <a:pt x="1320" y="403"/>
                  </a:lnTo>
                  <a:lnTo>
                    <a:pt x="1328" y="375"/>
                  </a:lnTo>
                  <a:lnTo>
                    <a:pt x="1336" y="361"/>
                  </a:lnTo>
                  <a:lnTo>
                    <a:pt x="1344" y="334"/>
                  </a:lnTo>
                  <a:lnTo>
                    <a:pt x="1353" y="308"/>
                  </a:lnTo>
                  <a:lnTo>
                    <a:pt x="1361" y="291"/>
                  </a:lnTo>
                  <a:lnTo>
                    <a:pt x="1369" y="275"/>
                  </a:lnTo>
                  <a:lnTo>
                    <a:pt x="1377" y="264"/>
                  </a:lnTo>
                  <a:lnTo>
                    <a:pt x="1386" y="247"/>
                  </a:lnTo>
                  <a:lnTo>
                    <a:pt x="1394" y="226"/>
                  </a:lnTo>
                  <a:lnTo>
                    <a:pt x="1402" y="216"/>
                  </a:lnTo>
                  <a:lnTo>
                    <a:pt x="1410" y="201"/>
                  </a:lnTo>
                  <a:lnTo>
                    <a:pt x="1418" y="197"/>
                  </a:lnTo>
                  <a:lnTo>
                    <a:pt x="1426" y="175"/>
                  </a:lnTo>
                  <a:lnTo>
                    <a:pt x="1434" y="173"/>
                  </a:lnTo>
                  <a:lnTo>
                    <a:pt x="1442" y="160"/>
                  </a:lnTo>
                  <a:lnTo>
                    <a:pt x="1451" y="160"/>
                  </a:lnTo>
                  <a:lnTo>
                    <a:pt x="1459" y="158"/>
                  </a:lnTo>
                  <a:lnTo>
                    <a:pt x="1467" y="153"/>
                  </a:lnTo>
                  <a:lnTo>
                    <a:pt x="1475" y="141"/>
                  </a:lnTo>
                  <a:lnTo>
                    <a:pt x="1484" y="135"/>
                  </a:lnTo>
                  <a:lnTo>
                    <a:pt x="1492" y="134"/>
                  </a:lnTo>
                  <a:lnTo>
                    <a:pt x="1500" y="133"/>
                  </a:lnTo>
                  <a:lnTo>
                    <a:pt x="1508" y="126"/>
                  </a:lnTo>
                  <a:lnTo>
                    <a:pt x="1517" y="134"/>
                  </a:lnTo>
                  <a:lnTo>
                    <a:pt x="1524" y="115"/>
                  </a:lnTo>
                  <a:lnTo>
                    <a:pt x="1532" y="118"/>
                  </a:lnTo>
                  <a:lnTo>
                    <a:pt x="1540" y="116"/>
                  </a:lnTo>
                  <a:lnTo>
                    <a:pt x="1549" y="109"/>
                  </a:lnTo>
                  <a:lnTo>
                    <a:pt x="1557" y="102"/>
                  </a:lnTo>
                  <a:lnTo>
                    <a:pt x="1565" y="107"/>
                  </a:lnTo>
                  <a:lnTo>
                    <a:pt x="1574" y="108"/>
                  </a:lnTo>
                  <a:lnTo>
                    <a:pt x="1582" y="106"/>
                  </a:lnTo>
                  <a:lnTo>
                    <a:pt x="1590" y="96"/>
                  </a:lnTo>
                  <a:lnTo>
                    <a:pt x="1598" y="89"/>
                  </a:lnTo>
                  <a:lnTo>
                    <a:pt x="1607" y="84"/>
                  </a:lnTo>
                  <a:lnTo>
                    <a:pt x="1615" y="95"/>
                  </a:lnTo>
                  <a:lnTo>
                    <a:pt x="1622" y="92"/>
                  </a:lnTo>
                  <a:lnTo>
                    <a:pt x="1630" y="101"/>
                  </a:lnTo>
                  <a:lnTo>
                    <a:pt x="1639" y="88"/>
                  </a:lnTo>
                  <a:lnTo>
                    <a:pt x="1647" y="109"/>
                  </a:lnTo>
                  <a:lnTo>
                    <a:pt x="1655" y="101"/>
                  </a:lnTo>
                  <a:lnTo>
                    <a:pt x="1663" y="88"/>
                  </a:lnTo>
                  <a:lnTo>
                    <a:pt x="1672" y="96"/>
                  </a:lnTo>
                  <a:lnTo>
                    <a:pt x="1680" y="82"/>
                  </a:lnTo>
                  <a:lnTo>
                    <a:pt x="1688" y="94"/>
                  </a:lnTo>
                  <a:lnTo>
                    <a:pt x="1696" y="92"/>
                  </a:lnTo>
                  <a:lnTo>
                    <a:pt x="1705" y="79"/>
                  </a:lnTo>
                  <a:lnTo>
                    <a:pt x="1713" y="99"/>
                  </a:lnTo>
                  <a:lnTo>
                    <a:pt x="1721" y="77"/>
                  </a:lnTo>
                  <a:lnTo>
                    <a:pt x="1728" y="90"/>
                  </a:lnTo>
                  <a:lnTo>
                    <a:pt x="1737" y="93"/>
                  </a:lnTo>
                  <a:lnTo>
                    <a:pt x="1745" y="81"/>
                  </a:lnTo>
                  <a:lnTo>
                    <a:pt x="1753" y="86"/>
                  </a:lnTo>
                  <a:lnTo>
                    <a:pt x="1761" y="78"/>
                  </a:lnTo>
                  <a:lnTo>
                    <a:pt x="1770" y="68"/>
                  </a:lnTo>
                  <a:lnTo>
                    <a:pt x="1778" y="71"/>
                  </a:lnTo>
                  <a:lnTo>
                    <a:pt x="1786" y="87"/>
                  </a:lnTo>
                  <a:lnTo>
                    <a:pt x="1794" y="74"/>
                  </a:lnTo>
                  <a:lnTo>
                    <a:pt x="1803" y="58"/>
                  </a:lnTo>
                  <a:lnTo>
                    <a:pt x="1811" y="85"/>
                  </a:lnTo>
                  <a:lnTo>
                    <a:pt x="1819" y="65"/>
                  </a:lnTo>
                  <a:lnTo>
                    <a:pt x="1826" y="76"/>
                  </a:lnTo>
                  <a:lnTo>
                    <a:pt x="1835" y="63"/>
                  </a:lnTo>
                  <a:lnTo>
                    <a:pt x="1843" y="75"/>
                  </a:lnTo>
                  <a:lnTo>
                    <a:pt x="1852" y="58"/>
                  </a:lnTo>
                  <a:lnTo>
                    <a:pt x="1863" y="59"/>
                  </a:lnTo>
                  <a:lnTo>
                    <a:pt x="1872" y="68"/>
                  </a:lnTo>
                  <a:lnTo>
                    <a:pt x="1882" y="67"/>
                  </a:lnTo>
                  <a:lnTo>
                    <a:pt x="1892" y="61"/>
                  </a:lnTo>
                  <a:lnTo>
                    <a:pt x="1902" y="66"/>
                  </a:lnTo>
                  <a:lnTo>
                    <a:pt x="1912" y="62"/>
                  </a:lnTo>
                  <a:lnTo>
                    <a:pt x="1924" y="74"/>
                  </a:lnTo>
                  <a:lnTo>
                    <a:pt x="1935" y="75"/>
                  </a:lnTo>
                  <a:lnTo>
                    <a:pt x="1946" y="83"/>
                  </a:lnTo>
                  <a:lnTo>
                    <a:pt x="1958" y="93"/>
                  </a:lnTo>
                  <a:lnTo>
                    <a:pt x="1969" y="96"/>
                  </a:lnTo>
                  <a:lnTo>
                    <a:pt x="1980" y="108"/>
                  </a:lnTo>
                  <a:lnTo>
                    <a:pt x="1992" y="112"/>
                  </a:lnTo>
                  <a:lnTo>
                    <a:pt x="2004" y="116"/>
                  </a:lnTo>
                  <a:lnTo>
                    <a:pt x="2015" y="130"/>
                  </a:lnTo>
                  <a:lnTo>
                    <a:pt x="2027" y="129"/>
                  </a:lnTo>
                  <a:lnTo>
                    <a:pt x="2038" y="146"/>
                  </a:lnTo>
                  <a:lnTo>
                    <a:pt x="2050" y="154"/>
                  </a:lnTo>
                  <a:lnTo>
                    <a:pt x="2061" y="140"/>
                  </a:lnTo>
                  <a:lnTo>
                    <a:pt x="2072" y="157"/>
                  </a:lnTo>
                  <a:lnTo>
                    <a:pt x="2085" y="158"/>
                  </a:lnTo>
                  <a:lnTo>
                    <a:pt x="2098" y="142"/>
                  </a:lnTo>
                  <a:lnTo>
                    <a:pt x="2110" y="171"/>
                  </a:lnTo>
                  <a:lnTo>
                    <a:pt x="2124" y="157"/>
                  </a:lnTo>
                  <a:lnTo>
                    <a:pt x="2137" y="151"/>
                  </a:lnTo>
                  <a:lnTo>
                    <a:pt x="2150" y="163"/>
                  </a:lnTo>
                  <a:lnTo>
                    <a:pt x="2163" y="163"/>
                  </a:lnTo>
                  <a:lnTo>
                    <a:pt x="2177" y="162"/>
                  </a:lnTo>
                  <a:lnTo>
                    <a:pt x="2189" y="152"/>
                  </a:lnTo>
                  <a:lnTo>
                    <a:pt x="2202" y="173"/>
                  </a:lnTo>
                  <a:lnTo>
                    <a:pt x="2216" y="177"/>
                  </a:lnTo>
                  <a:lnTo>
                    <a:pt x="2228" y="165"/>
                  </a:lnTo>
                  <a:lnTo>
                    <a:pt x="2242" y="167"/>
                  </a:lnTo>
                  <a:lnTo>
                    <a:pt x="2255" y="168"/>
                  </a:lnTo>
                  <a:lnTo>
                    <a:pt x="2267" y="166"/>
                  </a:lnTo>
                  <a:lnTo>
                    <a:pt x="2281" y="154"/>
                  </a:lnTo>
                  <a:lnTo>
                    <a:pt x="2295" y="151"/>
                  </a:lnTo>
                  <a:lnTo>
                    <a:pt x="2312" y="159"/>
                  </a:lnTo>
                  <a:lnTo>
                    <a:pt x="2328" y="167"/>
                  </a:lnTo>
                  <a:lnTo>
                    <a:pt x="2345" y="138"/>
                  </a:lnTo>
                  <a:lnTo>
                    <a:pt x="2361" y="144"/>
                  </a:lnTo>
                  <a:lnTo>
                    <a:pt x="2378" y="135"/>
                  </a:lnTo>
                  <a:lnTo>
                    <a:pt x="2393" y="141"/>
                  </a:lnTo>
                  <a:lnTo>
                    <a:pt x="2410" y="137"/>
                  </a:lnTo>
                  <a:lnTo>
                    <a:pt x="2426" y="150"/>
                  </a:lnTo>
                  <a:lnTo>
                    <a:pt x="2443" y="145"/>
                  </a:lnTo>
                  <a:lnTo>
                    <a:pt x="2459" y="158"/>
                  </a:lnTo>
                  <a:lnTo>
                    <a:pt x="2476" y="168"/>
                  </a:lnTo>
                  <a:lnTo>
                    <a:pt x="2491" y="194"/>
                  </a:lnTo>
                  <a:lnTo>
                    <a:pt x="2508" y="193"/>
                  </a:lnTo>
                  <a:lnTo>
                    <a:pt x="2524" y="186"/>
                  </a:lnTo>
                  <a:lnTo>
                    <a:pt x="2541" y="192"/>
                  </a:lnTo>
                  <a:lnTo>
                    <a:pt x="2557" y="174"/>
                  </a:lnTo>
                  <a:lnTo>
                    <a:pt x="2574" y="166"/>
                  </a:lnTo>
                  <a:lnTo>
                    <a:pt x="2590" y="182"/>
                  </a:lnTo>
                  <a:lnTo>
                    <a:pt x="2606" y="182"/>
                  </a:lnTo>
                  <a:lnTo>
                    <a:pt x="2623" y="173"/>
                  </a:lnTo>
                  <a:lnTo>
                    <a:pt x="2639" y="143"/>
                  </a:lnTo>
                  <a:lnTo>
                    <a:pt x="2656" y="137"/>
                  </a:lnTo>
                  <a:lnTo>
                    <a:pt x="2672" y="104"/>
                  </a:lnTo>
                  <a:lnTo>
                    <a:pt x="2688" y="85"/>
                  </a:lnTo>
                  <a:lnTo>
                    <a:pt x="2704" y="78"/>
                  </a:lnTo>
                  <a:lnTo>
                    <a:pt x="2721" y="66"/>
                  </a:lnTo>
                  <a:lnTo>
                    <a:pt x="2737" y="68"/>
                  </a:lnTo>
                  <a:lnTo>
                    <a:pt x="2754" y="54"/>
                  </a:lnTo>
                  <a:lnTo>
                    <a:pt x="2770" y="30"/>
                  </a:lnTo>
                  <a:lnTo>
                    <a:pt x="2787" y="35"/>
                  </a:lnTo>
                  <a:lnTo>
                    <a:pt x="2802" y="0"/>
                  </a:lnTo>
                  <a:lnTo>
                    <a:pt x="2819" y="14"/>
                  </a:lnTo>
                  <a:lnTo>
                    <a:pt x="2835" y="20"/>
                  </a:lnTo>
                  <a:lnTo>
                    <a:pt x="2852" y="18"/>
                  </a:lnTo>
                  <a:lnTo>
                    <a:pt x="2868" y="39"/>
                  </a:lnTo>
                  <a:lnTo>
                    <a:pt x="2885" y="40"/>
                  </a:lnTo>
                  <a:lnTo>
                    <a:pt x="2900" y="30"/>
                  </a:lnTo>
                  <a:lnTo>
                    <a:pt x="2917" y="65"/>
                  </a:lnTo>
                  <a:lnTo>
                    <a:pt x="2933" y="93"/>
                  </a:lnTo>
                  <a:lnTo>
                    <a:pt x="2950" y="108"/>
                  </a:lnTo>
                  <a:lnTo>
                    <a:pt x="2966" y="131"/>
                  </a:lnTo>
                  <a:lnTo>
                    <a:pt x="2983" y="127"/>
                  </a:lnTo>
                  <a:lnTo>
                    <a:pt x="2998" y="151"/>
                  </a:lnTo>
                  <a:lnTo>
                    <a:pt x="3015" y="188"/>
                  </a:lnTo>
                  <a:lnTo>
                    <a:pt x="3031" y="193"/>
                  </a:lnTo>
                  <a:lnTo>
                    <a:pt x="3048" y="200"/>
                  </a:lnTo>
                  <a:lnTo>
                    <a:pt x="3064" y="220"/>
                  </a:lnTo>
                  <a:lnTo>
                    <a:pt x="3081" y="231"/>
                  </a:lnTo>
                  <a:lnTo>
                    <a:pt x="3097" y="262"/>
                  </a:lnTo>
                </a:path>
              </a:pathLst>
            </a:cu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sp>
          <p:nvSpPr>
            <p:cNvPr id="266" name="Rectangle 298"/>
            <p:cNvSpPr>
              <a:spLocks noChangeArrowheads="1"/>
            </p:cNvSpPr>
            <p:nvPr/>
          </p:nvSpPr>
          <p:spPr bwMode="auto">
            <a:xfrm>
              <a:off x="1635702" y="2227284"/>
              <a:ext cx="289920" cy="3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400" b="1" u="none" kern="0" dirty="0">
                  <a:solidFill>
                    <a:srgbClr val="00589C"/>
                  </a:solidFill>
                  <a:latin typeface="Arial Narrow" panose="020B0606020202030204" pitchFamily="34" charset="0"/>
                  <a:cs typeface="Arial" charset="0"/>
                </a:rPr>
                <a:t>4</a:t>
              </a:r>
              <a:endParaRPr lang="en-US" sz="1400" b="1" u="none" kern="0" dirty="0">
                <a:solidFill>
                  <a:srgbClr val="00589C"/>
                </a:solidFill>
                <a:latin typeface="Arial Narrow" panose="020B0606020202030204" pitchFamily="34" charset="0"/>
                <a:cs typeface="Arial" charset="0"/>
              </a:endParaRPr>
            </a:p>
          </p:txBody>
        </p:sp>
        <p:sp>
          <p:nvSpPr>
            <p:cNvPr id="267" name="Text Box 12"/>
            <p:cNvSpPr txBox="1">
              <a:spLocks noChangeArrowheads="1"/>
            </p:cNvSpPr>
            <p:nvPr/>
          </p:nvSpPr>
          <p:spPr bwMode="auto">
            <a:xfrm>
              <a:off x="1111824" y="5523032"/>
              <a:ext cx="557617" cy="33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600" u="none" kern="0" dirty="0" smtClean="0">
                  <a:solidFill>
                    <a:srgbClr val="00589C"/>
                  </a:solidFill>
                  <a:latin typeface="Arial"/>
                  <a:cs typeface="Arial" charset="0"/>
                </a:rPr>
                <a:t>VIS</a:t>
              </a:r>
              <a:endParaRPr lang="en-US" sz="1600" u="none" kern="0" dirty="0">
                <a:solidFill>
                  <a:srgbClr val="00589C"/>
                </a:solidFill>
                <a:latin typeface="Arial"/>
                <a:cs typeface="Arial" charset="0"/>
              </a:endParaRPr>
            </a:p>
          </p:txBody>
        </p:sp>
        <p:sp>
          <p:nvSpPr>
            <p:cNvPr id="268" name="Text Box 12"/>
            <p:cNvSpPr txBox="1">
              <a:spLocks noChangeArrowheads="1"/>
            </p:cNvSpPr>
            <p:nvPr/>
          </p:nvSpPr>
          <p:spPr bwMode="auto">
            <a:xfrm>
              <a:off x="2567572" y="5523032"/>
              <a:ext cx="581922" cy="33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600" u="none" kern="0" dirty="0" smtClean="0">
                  <a:solidFill>
                    <a:srgbClr val="00589C"/>
                  </a:solidFill>
                  <a:latin typeface="Arial"/>
                  <a:cs typeface="Arial" charset="0"/>
                </a:rPr>
                <a:t>NIR</a:t>
              </a:r>
              <a:endParaRPr lang="en-US" sz="1600" u="none" kern="0" dirty="0">
                <a:solidFill>
                  <a:srgbClr val="00589C"/>
                </a:solidFill>
                <a:latin typeface="Arial"/>
                <a:cs typeface="Arial" charset="0"/>
              </a:endParaRPr>
            </a:p>
          </p:txBody>
        </p:sp>
        <p:sp>
          <p:nvSpPr>
            <p:cNvPr id="269" name="Text Box 12"/>
            <p:cNvSpPr txBox="1">
              <a:spLocks noChangeArrowheads="1"/>
            </p:cNvSpPr>
            <p:nvPr/>
          </p:nvSpPr>
          <p:spPr bwMode="auto">
            <a:xfrm>
              <a:off x="5880707" y="5523032"/>
              <a:ext cx="779830" cy="33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fontAlgn="auto">
                <a:spcBef>
                  <a:spcPts val="0"/>
                </a:spcBef>
                <a:spcAft>
                  <a:spcPts val="0"/>
                </a:spcAft>
                <a:defRPr/>
              </a:pPr>
              <a:r>
                <a:rPr lang="de-DE" sz="1600" u="none" kern="0" dirty="0" smtClean="0">
                  <a:solidFill>
                    <a:srgbClr val="00589C"/>
                  </a:solidFill>
                  <a:latin typeface="Arial"/>
                  <a:cs typeface="Arial" charset="0"/>
                </a:rPr>
                <a:t>SWIR</a:t>
              </a:r>
              <a:endParaRPr lang="en-US" sz="1600" u="none" kern="0" dirty="0">
                <a:solidFill>
                  <a:srgbClr val="00589C"/>
                </a:solidFill>
                <a:latin typeface="Arial"/>
                <a:cs typeface="Arial" charset="0"/>
              </a:endParaRPr>
            </a:p>
          </p:txBody>
        </p:sp>
        <p:sp>
          <p:nvSpPr>
            <p:cNvPr id="270" name="Freeform 280"/>
            <p:cNvSpPr>
              <a:spLocks/>
            </p:cNvSpPr>
            <p:nvPr/>
          </p:nvSpPr>
          <p:spPr bwMode="auto">
            <a:xfrm>
              <a:off x="740346" y="2628933"/>
              <a:ext cx="7177138" cy="2498799"/>
            </a:xfrm>
            <a:custGeom>
              <a:avLst/>
              <a:gdLst>
                <a:gd name="T0" fmla="*/ 2147483647 w 3097"/>
                <a:gd name="T1" fmla="*/ 2147483647 h 2716"/>
                <a:gd name="T2" fmla="*/ 2147483647 w 3097"/>
                <a:gd name="T3" fmla="*/ 2147483647 h 2716"/>
                <a:gd name="T4" fmla="*/ 2147483647 w 3097"/>
                <a:gd name="T5" fmla="*/ 2147483647 h 2716"/>
                <a:gd name="T6" fmla="*/ 2147483647 w 3097"/>
                <a:gd name="T7" fmla="*/ 2147483647 h 2716"/>
                <a:gd name="T8" fmla="*/ 2147483647 w 3097"/>
                <a:gd name="T9" fmla="*/ 2147483647 h 2716"/>
                <a:gd name="T10" fmla="*/ 2147483647 w 3097"/>
                <a:gd name="T11" fmla="*/ 2147483647 h 2716"/>
                <a:gd name="T12" fmla="*/ 2147483647 w 3097"/>
                <a:gd name="T13" fmla="*/ 2147483647 h 2716"/>
                <a:gd name="T14" fmla="*/ 2147483647 w 3097"/>
                <a:gd name="T15" fmla="*/ 2147483647 h 2716"/>
                <a:gd name="T16" fmla="*/ 2147483647 w 3097"/>
                <a:gd name="T17" fmla="*/ 2147483647 h 2716"/>
                <a:gd name="T18" fmla="*/ 2147483647 w 3097"/>
                <a:gd name="T19" fmla="*/ 2147483647 h 2716"/>
                <a:gd name="T20" fmla="*/ 2147483647 w 3097"/>
                <a:gd name="T21" fmla="*/ 2147483647 h 2716"/>
                <a:gd name="T22" fmla="*/ 2147483647 w 3097"/>
                <a:gd name="T23" fmla="*/ 2147483647 h 2716"/>
                <a:gd name="T24" fmla="*/ 2147483647 w 3097"/>
                <a:gd name="T25" fmla="*/ 2147483647 h 2716"/>
                <a:gd name="T26" fmla="*/ 2147483647 w 3097"/>
                <a:gd name="T27" fmla="*/ 2147483647 h 2716"/>
                <a:gd name="T28" fmla="*/ 2147483647 w 3097"/>
                <a:gd name="T29" fmla="*/ 2147483647 h 2716"/>
                <a:gd name="T30" fmla="*/ 2147483647 w 3097"/>
                <a:gd name="T31" fmla="*/ 2147483647 h 2716"/>
                <a:gd name="T32" fmla="*/ 2147483647 w 3097"/>
                <a:gd name="T33" fmla="*/ 2147483647 h 2716"/>
                <a:gd name="T34" fmla="*/ 2147483647 w 3097"/>
                <a:gd name="T35" fmla="*/ 2147483647 h 2716"/>
                <a:gd name="T36" fmla="*/ 2147483647 w 3097"/>
                <a:gd name="T37" fmla="*/ 2147483647 h 2716"/>
                <a:gd name="T38" fmla="*/ 2147483647 w 3097"/>
                <a:gd name="T39" fmla="*/ 2147483647 h 2716"/>
                <a:gd name="T40" fmla="*/ 2147483647 w 3097"/>
                <a:gd name="T41" fmla="*/ 2147483647 h 2716"/>
                <a:gd name="T42" fmla="*/ 2147483647 w 3097"/>
                <a:gd name="T43" fmla="*/ 2147483647 h 2716"/>
                <a:gd name="T44" fmla="*/ 2147483647 w 3097"/>
                <a:gd name="T45" fmla="*/ 2147483647 h 2716"/>
                <a:gd name="T46" fmla="*/ 2147483647 w 3097"/>
                <a:gd name="T47" fmla="*/ 2147483647 h 2716"/>
                <a:gd name="T48" fmla="*/ 2147483647 w 3097"/>
                <a:gd name="T49" fmla="*/ 2147483647 h 2716"/>
                <a:gd name="T50" fmla="*/ 2147483647 w 3097"/>
                <a:gd name="T51" fmla="*/ 2147483647 h 2716"/>
                <a:gd name="T52" fmla="*/ 2147483647 w 3097"/>
                <a:gd name="T53" fmla="*/ 2147483647 h 2716"/>
                <a:gd name="T54" fmla="*/ 2147483647 w 3097"/>
                <a:gd name="T55" fmla="*/ 2147483647 h 2716"/>
                <a:gd name="T56" fmla="*/ 2147483647 w 3097"/>
                <a:gd name="T57" fmla="*/ 2147483647 h 2716"/>
                <a:gd name="T58" fmla="*/ 2147483647 w 3097"/>
                <a:gd name="T59" fmla="*/ 2147483647 h 2716"/>
                <a:gd name="T60" fmla="*/ 2147483647 w 3097"/>
                <a:gd name="T61" fmla="*/ 2147483647 h 2716"/>
                <a:gd name="T62" fmla="*/ 2147483647 w 3097"/>
                <a:gd name="T63" fmla="*/ 2147483647 h 2716"/>
                <a:gd name="T64" fmla="*/ 2147483647 w 3097"/>
                <a:gd name="T65" fmla="*/ 2147483647 h 2716"/>
                <a:gd name="T66" fmla="*/ 2147483647 w 3097"/>
                <a:gd name="T67" fmla="*/ 2147483647 h 2716"/>
                <a:gd name="T68" fmla="*/ 2147483647 w 3097"/>
                <a:gd name="T69" fmla="*/ 2147483647 h 2716"/>
                <a:gd name="T70" fmla="*/ 2147483647 w 3097"/>
                <a:gd name="T71" fmla="*/ 2147483647 h 2716"/>
                <a:gd name="T72" fmla="*/ 2147483647 w 3097"/>
                <a:gd name="T73" fmla="*/ 2147483647 h 2716"/>
                <a:gd name="T74" fmla="*/ 2147483647 w 3097"/>
                <a:gd name="T75" fmla="*/ 2147483647 h 2716"/>
                <a:gd name="T76" fmla="*/ 2147483647 w 3097"/>
                <a:gd name="T77" fmla="*/ 2147483647 h 2716"/>
                <a:gd name="T78" fmla="*/ 2147483647 w 3097"/>
                <a:gd name="T79" fmla="*/ 2147483647 h 2716"/>
                <a:gd name="T80" fmla="*/ 2147483647 w 3097"/>
                <a:gd name="T81" fmla="*/ 2147483647 h 2716"/>
                <a:gd name="T82" fmla="*/ 2147483647 w 3097"/>
                <a:gd name="T83" fmla="*/ 2147483647 h 2716"/>
                <a:gd name="T84" fmla="*/ 2147483647 w 3097"/>
                <a:gd name="T85" fmla="*/ 2147483647 h 2716"/>
                <a:gd name="T86" fmla="*/ 2147483647 w 3097"/>
                <a:gd name="T87" fmla="*/ 2147483647 h 2716"/>
                <a:gd name="T88" fmla="*/ 2147483647 w 3097"/>
                <a:gd name="T89" fmla="*/ 2147483647 h 2716"/>
                <a:gd name="T90" fmla="*/ 2147483647 w 3097"/>
                <a:gd name="T91" fmla="*/ 2147483647 h 2716"/>
                <a:gd name="T92" fmla="*/ 2147483647 w 3097"/>
                <a:gd name="T93" fmla="*/ 2147483647 h 2716"/>
                <a:gd name="T94" fmla="*/ 2147483647 w 3097"/>
                <a:gd name="T95" fmla="*/ 2147483647 h 2716"/>
                <a:gd name="T96" fmla="*/ 2147483647 w 3097"/>
                <a:gd name="T97" fmla="*/ 2147483647 h 2716"/>
                <a:gd name="T98" fmla="*/ 2147483647 w 3097"/>
                <a:gd name="T99" fmla="*/ 2147483647 h 2716"/>
                <a:gd name="T100" fmla="*/ 2147483647 w 3097"/>
                <a:gd name="T101" fmla="*/ 2147483647 h 2716"/>
                <a:gd name="T102" fmla="*/ 2147483647 w 3097"/>
                <a:gd name="T103" fmla="*/ 2147483647 h 2716"/>
                <a:gd name="T104" fmla="*/ 2147483647 w 3097"/>
                <a:gd name="T105" fmla="*/ 2147483647 h 2716"/>
                <a:gd name="T106" fmla="*/ 2147483647 w 3097"/>
                <a:gd name="T107" fmla="*/ 2147483647 h 2716"/>
                <a:gd name="T108" fmla="*/ 2147483647 w 3097"/>
                <a:gd name="T109" fmla="*/ 2147483647 h 2716"/>
                <a:gd name="T110" fmla="*/ 2147483647 w 3097"/>
                <a:gd name="T111" fmla="*/ 2147483647 h 2716"/>
                <a:gd name="T112" fmla="*/ 2147483647 w 3097"/>
                <a:gd name="T113" fmla="*/ 2147483647 h 27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97"/>
                <a:gd name="T172" fmla="*/ 0 h 2716"/>
                <a:gd name="T173" fmla="*/ 3097 w 3097"/>
                <a:gd name="T174" fmla="*/ 2716 h 27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97" h="2716">
                  <a:moveTo>
                    <a:pt x="0" y="2716"/>
                  </a:moveTo>
                  <a:lnTo>
                    <a:pt x="3" y="2715"/>
                  </a:lnTo>
                  <a:lnTo>
                    <a:pt x="6" y="2714"/>
                  </a:lnTo>
                  <a:lnTo>
                    <a:pt x="9" y="2712"/>
                  </a:lnTo>
                  <a:lnTo>
                    <a:pt x="12" y="2710"/>
                  </a:lnTo>
                  <a:lnTo>
                    <a:pt x="15" y="2710"/>
                  </a:lnTo>
                  <a:lnTo>
                    <a:pt x="19" y="2704"/>
                  </a:lnTo>
                  <a:lnTo>
                    <a:pt x="24" y="2703"/>
                  </a:lnTo>
                  <a:lnTo>
                    <a:pt x="29" y="2698"/>
                  </a:lnTo>
                  <a:lnTo>
                    <a:pt x="33" y="2699"/>
                  </a:lnTo>
                  <a:lnTo>
                    <a:pt x="38" y="2695"/>
                  </a:lnTo>
                  <a:lnTo>
                    <a:pt x="43" y="2695"/>
                  </a:lnTo>
                  <a:lnTo>
                    <a:pt x="49" y="2693"/>
                  </a:lnTo>
                  <a:lnTo>
                    <a:pt x="53" y="2692"/>
                  </a:lnTo>
                  <a:lnTo>
                    <a:pt x="58" y="2692"/>
                  </a:lnTo>
                  <a:lnTo>
                    <a:pt x="63" y="2691"/>
                  </a:lnTo>
                  <a:lnTo>
                    <a:pt x="68" y="2691"/>
                  </a:lnTo>
                  <a:lnTo>
                    <a:pt x="72" y="2691"/>
                  </a:lnTo>
                  <a:lnTo>
                    <a:pt x="77" y="2690"/>
                  </a:lnTo>
                  <a:lnTo>
                    <a:pt x="82" y="2689"/>
                  </a:lnTo>
                  <a:lnTo>
                    <a:pt x="85" y="2689"/>
                  </a:lnTo>
                  <a:lnTo>
                    <a:pt x="88" y="2688"/>
                  </a:lnTo>
                  <a:lnTo>
                    <a:pt x="92" y="2691"/>
                  </a:lnTo>
                  <a:lnTo>
                    <a:pt x="95" y="2691"/>
                  </a:lnTo>
                  <a:lnTo>
                    <a:pt x="98" y="2691"/>
                  </a:lnTo>
                  <a:lnTo>
                    <a:pt x="101" y="2685"/>
                  </a:lnTo>
                  <a:lnTo>
                    <a:pt x="104" y="2688"/>
                  </a:lnTo>
                  <a:lnTo>
                    <a:pt x="107" y="2690"/>
                  </a:lnTo>
                  <a:lnTo>
                    <a:pt x="112" y="2684"/>
                  </a:lnTo>
                  <a:lnTo>
                    <a:pt x="115" y="2688"/>
                  </a:lnTo>
                  <a:lnTo>
                    <a:pt x="118" y="2687"/>
                  </a:lnTo>
                  <a:lnTo>
                    <a:pt x="121" y="2688"/>
                  </a:lnTo>
                  <a:lnTo>
                    <a:pt x="124" y="2689"/>
                  </a:lnTo>
                  <a:lnTo>
                    <a:pt x="127" y="2690"/>
                  </a:lnTo>
                  <a:lnTo>
                    <a:pt x="131" y="2684"/>
                  </a:lnTo>
                  <a:lnTo>
                    <a:pt x="134" y="2688"/>
                  </a:lnTo>
                  <a:lnTo>
                    <a:pt x="137" y="2686"/>
                  </a:lnTo>
                  <a:lnTo>
                    <a:pt x="140" y="2688"/>
                  </a:lnTo>
                  <a:lnTo>
                    <a:pt x="144" y="2689"/>
                  </a:lnTo>
                  <a:lnTo>
                    <a:pt x="147" y="2687"/>
                  </a:lnTo>
                  <a:lnTo>
                    <a:pt x="151" y="2685"/>
                  </a:lnTo>
                  <a:lnTo>
                    <a:pt x="154" y="2685"/>
                  </a:lnTo>
                  <a:lnTo>
                    <a:pt x="157" y="2680"/>
                  </a:lnTo>
                  <a:lnTo>
                    <a:pt x="160" y="2683"/>
                  </a:lnTo>
                  <a:lnTo>
                    <a:pt x="163" y="2677"/>
                  </a:lnTo>
                  <a:lnTo>
                    <a:pt x="166" y="2677"/>
                  </a:lnTo>
                  <a:lnTo>
                    <a:pt x="170" y="2671"/>
                  </a:lnTo>
                  <a:lnTo>
                    <a:pt x="173" y="2668"/>
                  </a:lnTo>
                  <a:lnTo>
                    <a:pt x="177" y="2662"/>
                  </a:lnTo>
                  <a:lnTo>
                    <a:pt x="180" y="2650"/>
                  </a:lnTo>
                  <a:lnTo>
                    <a:pt x="183" y="2642"/>
                  </a:lnTo>
                  <a:lnTo>
                    <a:pt x="186" y="2627"/>
                  </a:lnTo>
                  <a:lnTo>
                    <a:pt x="190" y="2613"/>
                  </a:lnTo>
                  <a:lnTo>
                    <a:pt x="193" y="2592"/>
                  </a:lnTo>
                  <a:lnTo>
                    <a:pt x="196" y="2575"/>
                  </a:lnTo>
                  <a:lnTo>
                    <a:pt x="199" y="2550"/>
                  </a:lnTo>
                  <a:lnTo>
                    <a:pt x="202" y="2526"/>
                  </a:lnTo>
                  <a:lnTo>
                    <a:pt x="205" y="2509"/>
                  </a:lnTo>
                  <a:lnTo>
                    <a:pt x="210" y="2489"/>
                  </a:lnTo>
                  <a:lnTo>
                    <a:pt x="213" y="2471"/>
                  </a:lnTo>
                  <a:lnTo>
                    <a:pt x="216" y="2454"/>
                  </a:lnTo>
                  <a:lnTo>
                    <a:pt x="219" y="2447"/>
                  </a:lnTo>
                  <a:lnTo>
                    <a:pt x="222" y="2440"/>
                  </a:lnTo>
                  <a:lnTo>
                    <a:pt x="225" y="2432"/>
                  </a:lnTo>
                  <a:lnTo>
                    <a:pt x="229" y="2433"/>
                  </a:lnTo>
                  <a:lnTo>
                    <a:pt x="232" y="2430"/>
                  </a:lnTo>
                  <a:lnTo>
                    <a:pt x="235" y="2424"/>
                  </a:lnTo>
                  <a:lnTo>
                    <a:pt x="239" y="2428"/>
                  </a:lnTo>
                  <a:lnTo>
                    <a:pt x="242" y="2422"/>
                  </a:lnTo>
                  <a:lnTo>
                    <a:pt x="245" y="2420"/>
                  </a:lnTo>
                  <a:lnTo>
                    <a:pt x="249" y="2419"/>
                  </a:lnTo>
                  <a:lnTo>
                    <a:pt x="252" y="2416"/>
                  </a:lnTo>
                  <a:lnTo>
                    <a:pt x="255" y="2421"/>
                  </a:lnTo>
                  <a:lnTo>
                    <a:pt x="258" y="2430"/>
                  </a:lnTo>
                  <a:lnTo>
                    <a:pt x="261" y="2442"/>
                  </a:lnTo>
                  <a:lnTo>
                    <a:pt x="264" y="2449"/>
                  </a:lnTo>
                  <a:lnTo>
                    <a:pt x="268" y="2463"/>
                  </a:lnTo>
                  <a:lnTo>
                    <a:pt x="272" y="2475"/>
                  </a:lnTo>
                  <a:lnTo>
                    <a:pt x="275" y="2493"/>
                  </a:lnTo>
                  <a:lnTo>
                    <a:pt x="278" y="2511"/>
                  </a:lnTo>
                  <a:lnTo>
                    <a:pt x="281" y="2522"/>
                  </a:lnTo>
                  <a:lnTo>
                    <a:pt x="284" y="2538"/>
                  </a:lnTo>
                  <a:lnTo>
                    <a:pt x="288" y="2546"/>
                  </a:lnTo>
                  <a:lnTo>
                    <a:pt x="291" y="2560"/>
                  </a:lnTo>
                  <a:lnTo>
                    <a:pt x="294" y="2564"/>
                  </a:lnTo>
                  <a:lnTo>
                    <a:pt x="297" y="2575"/>
                  </a:lnTo>
                  <a:lnTo>
                    <a:pt x="300" y="2579"/>
                  </a:lnTo>
                  <a:lnTo>
                    <a:pt x="304" y="2587"/>
                  </a:lnTo>
                  <a:lnTo>
                    <a:pt x="308" y="2586"/>
                  </a:lnTo>
                  <a:lnTo>
                    <a:pt x="311" y="2589"/>
                  </a:lnTo>
                  <a:lnTo>
                    <a:pt x="314" y="2599"/>
                  </a:lnTo>
                  <a:lnTo>
                    <a:pt x="317" y="2603"/>
                  </a:lnTo>
                  <a:lnTo>
                    <a:pt x="320" y="2603"/>
                  </a:lnTo>
                  <a:lnTo>
                    <a:pt x="323" y="2599"/>
                  </a:lnTo>
                  <a:lnTo>
                    <a:pt x="326" y="2600"/>
                  </a:lnTo>
                  <a:lnTo>
                    <a:pt x="329" y="2607"/>
                  </a:lnTo>
                  <a:lnTo>
                    <a:pt x="331" y="2607"/>
                  </a:lnTo>
                  <a:lnTo>
                    <a:pt x="335" y="2612"/>
                  </a:lnTo>
                  <a:lnTo>
                    <a:pt x="337" y="2613"/>
                  </a:lnTo>
                  <a:lnTo>
                    <a:pt x="340" y="2613"/>
                  </a:lnTo>
                  <a:lnTo>
                    <a:pt x="343" y="2622"/>
                  </a:lnTo>
                  <a:lnTo>
                    <a:pt x="345" y="2622"/>
                  </a:lnTo>
                  <a:lnTo>
                    <a:pt x="348" y="2628"/>
                  </a:lnTo>
                  <a:lnTo>
                    <a:pt x="350" y="2629"/>
                  </a:lnTo>
                  <a:lnTo>
                    <a:pt x="353" y="2633"/>
                  </a:lnTo>
                  <a:lnTo>
                    <a:pt x="355" y="2637"/>
                  </a:lnTo>
                  <a:lnTo>
                    <a:pt x="358" y="2640"/>
                  </a:lnTo>
                  <a:lnTo>
                    <a:pt x="360" y="2644"/>
                  </a:lnTo>
                  <a:lnTo>
                    <a:pt x="363" y="2643"/>
                  </a:lnTo>
                  <a:lnTo>
                    <a:pt x="366" y="2644"/>
                  </a:lnTo>
                  <a:lnTo>
                    <a:pt x="369" y="2645"/>
                  </a:lnTo>
                  <a:lnTo>
                    <a:pt x="371" y="2645"/>
                  </a:lnTo>
                  <a:lnTo>
                    <a:pt x="374" y="2647"/>
                  </a:lnTo>
                  <a:lnTo>
                    <a:pt x="377" y="2647"/>
                  </a:lnTo>
                  <a:lnTo>
                    <a:pt x="380" y="2649"/>
                  </a:lnTo>
                  <a:lnTo>
                    <a:pt x="383" y="2650"/>
                  </a:lnTo>
                  <a:lnTo>
                    <a:pt x="386" y="2648"/>
                  </a:lnTo>
                  <a:lnTo>
                    <a:pt x="389" y="2656"/>
                  </a:lnTo>
                  <a:lnTo>
                    <a:pt x="393" y="2658"/>
                  </a:lnTo>
                  <a:lnTo>
                    <a:pt x="396" y="2663"/>
                  </a:lnTo>
                  <a:lnTo>
                    <a:pt x="400" y="2665"/>
                  </a:lnTo>
                  <a:lnTo>
                    <a:pt x="403" y="2671"/>
                  </a:lnTo>
                  <a:lnTo>
                    <a:pt x="406" y="2672"/>
                  </a:lnTo>
                  <a:lnTo>
                    <a:pt x="409" y="2671"/>
                  </a:lnTo>
                  <a:lnTo>
                    <a:pt x="413" y="2675"/>
                  </a:lnTo>
                  <a:lnTo>
                    <a:pt x="416" y="2672"/>
                  </a:lnTo>
                  <a:lnTo>
                    <a:pt x="419" y="2678"/>
                  </a:lnTo>
                  <a:lnTo>
                    <a:pt x="422" y="2682"/>
                  </a:lnTo>
                  <a:lnTo>
                    <a:pt x="425" y="2682"/>
                  </a:lnTo>
                  <a:lnTo>
                    <a:pt x="428" y="2686"/>
                  </a:lnTo>
                  <a:lnTo>
                    <a:pt x="433" y="2688"/>
                  </a:lnTo>
                  <a:lnTo>
                    <a:pt x="436" y="2683"/>
                  </a:lnTo>
                  <a:lnTo>
                    <a:pt x="440" y="2692"/>
                  </a:lnTo>
                  <a:lnTo>
                    <a:pt x="445" y="2691"/>
                  </a:lnTo>
                  <a:lnTo>
                    <a:pt x="449" y="2695"/>
                  </a:lnTo>
                  <a:lnTo>
                    <a:pt x="454" y="2692"/>
                  </a:lnTo>
                  <a:lnTo>
                    <a:pt x="459" y="2694"/>
                  </a:lnTo>
                  <a:lnTo>
                    <a:pt x="465" y="2688"/>
                  </a:lnTo>
                  <a:lnTo>
                    <a:pt x="469" y="2681"/>
                  </a:lnTo>
                  <a:lnTo>
                    <a:pt x="474" y="2665"/>
                  </a:lnTo>
                  <a:lnTo>
                    <a:pt x="479" y="2634"/>
                  </a:lnTo>
                  <a:lnTo>
                    <a:pt x="484" y="2558"/>
                  </a:lnTo>
                  <a:lnTo>
                    <a:pt x="488" y="2461"/>
                  </a:lnTo>
                  <a:lnTo>
                    <a:pt x="491" y="2392"/>
                  </a:lnTo>
                  <a:lnTo>
                    <a:pt x="495" y="2304"/>
                  </a:lnTo>
                  <a:lnTo>
                    <a:pt x="498" y="2222"/>
                  </a:lnTo>
                  <a:lnTo>
                    <a:pt x="502" y="2133"/>
                  </a:lnTo>
                  <a:lnTo>
                    <a:pt x="505" y="2042"/>
                  </a:lnTo>
                  <a:lnTo>
                    <a:pt x="508" y="1950"/>
                  </a:lnTo>
                  <a:lnTo>
                    <a:pt x="511" y="1858"/>
                  </a:lnTo>
                  <a:lnTo>
                    <a:pt x="514" y="1764"/>
                  </a:lnTo>
                  <a:lnTo>
                    <a:pt x="517" y="1660"/>
                  </a:lnTo>
                  <a:lnTo>
                    <a:pt x="521" y="1561"/>
                  </a:lnTo>
                  <a:lnTo>
                    <a:pt x="525" y="1455"/>
                  </a:lnTo>
                  <a:lnTo>
                    <a:pt x="528" y="1345"/>
                  </a:lnTo>
                  <a:lnTo>
                    <a:pt x="531" y="1241"/>
                  </a:lnTo>
                  <a:lnTo>
                    <a:pt x="534" y="1134"/>
                  </a:lnTo>
                  <a:lnTo>
                    <a:pt x="537" y="1027"/>
                  </a:lnTo>
                  <a:lnTo>
                    <a:pt x="541" y="922"/>
                  </a:lnTo>
                  <a:lnTo>
                    <a:pt x="544" y="819"/>
                  </a:lnTo>
                  <a:lnTo>
                    <a:pt x="547" y="729"/>
                  </a:lnTo>
                  <a:lnTo>
                    <a:pt x="550" y="640"/>
                  </a:lnTo>
                  <a:lnTo>
                    <a:pt x="553" y="556"/>
                  </a:lnTo>
                  <a:lnTo>
                    <a:pt x="557" y="483"/>
                  </a:lnTo>
                  <a:lnTo>
                    <a:pt x="561" y="420"/>
                  </a:lnTo>
                  <a:lnTo>
                    <a:pt x="564" y="360"/>
                  </a:lnTo>
                  <a:lnTo>
                    <a:pt x="567" y="311"/>
                  </a:lnTo>
                  <a:lnTo>
                    <a:pt x="571" y="256"/>
                  </a:lnTo>
                  <a:lnTo>
                    <a:pt x="576" y="203"/>
                  </a:lnTo>
                  <a:lnTo>
                    <a:pt x="580" y="159"/>
                  </a:lnTo>
                  <a:lnTo>
                    <a:pt x="585" y="133"/>
                  </a:lnTo>
                  <a:lnTo>
                    <a:pt x="591" y="109"/>
                  </a:lnTo>
                  <a:lnTo>
                    <a:pt x="596" y="86"/>
                  </a:lnTo>
                  <a:lnTo>
                    <a:pt x="600" y="79"/>
                  </a:lnTo>
                  <a:lnTo>
                    <a:pt x="605" y="64"/>
                  </a:lnTo>
                  <a:lnTo>
                    <a:pt x="610" y="57"/>
                  </a:lnTo>
                  <a:lnTo>
                    <a:pt x="615" y="55"/>
                  </a:lnTo>
                  <a:lnTo>
                    <a:pt x="621" y="43"/>
                  </a:lnTo>
                  <a:lnTo>
                    <a:pt x="628" y="42"/>
                  </a:lnTo>
                  <a:lnTo>
                    <a:pt x="634" y="41"/>
                  </a:lnTo>
                  <a:lnTo>
                    <a:pt x="640" y="36"/>
                  </a:lnTo>
                  <a:lnTo>
                    <a:pt x="647" y="35"/>
                  </a:lnTo>
                  <a:lnTo>
                    <a:pt x="655" y="38"/>
                  </a:lnTo>
                  <a:lnTo>
                    <a:pt x="663" y="28"/>
                  </a:lnTo>
                  <a:lnTo>
                    <a:pt x="671" y="29"/>
                  </a:lnTo>
                  <a:lnTo>
                    <a:pt x="679" y="32"/>
                  </a:lnTo>
                  <a:lnTo>
                    <a:pt x="688" y="30"/>
                  </a:lnTo>
                  <a:lnTo>
                    <a:pt x="698" y="27"/>
                  </a:lnTo>
                  <a:lnTo>
                    <a:pt x="709" y="23"/>
                  </a:lnTo>
                  <a:lnTo>
                    <a:pt x="722" y="26"/>
                  </a:lnTo>
                  <a:lnTo>
                    <a:pt x="735" y="10"/>
                  </a:lnTo>
                  <a:lnTo>
                    <a:pt x="749" y="0"/>
                  </a:lnTo>
                  <a:lnTo>
                    <a:pt x="768" y="10"/>
                  </a:lnTo>
                  <a:lnTo>
                    <a:pt x="788" y="3"/>
                  </a:lnTo>
                  <a:lnTo>
                    <a:pt x="805" y="11"/>
                  </a:lnTo>
                  <a:lnTo>
                    <a:pt x="822" y="15"/>
                  </a:lnTo>
                  <a:lnTo>
                    <a:pt x="838" y="34"/>
                  </a:lnTo>
                  <a:lnTo>
                    <a:pt x="855" y="40"/>
                  </a:lnTo>
                  <a:lnTo>
                    <a:pt x="869" y="43"/>
                  </a:lnTo>
                  <a:lnTo>
                    <a:pt x="883" y="56"/>
                  </a:lnTo>
                  <a:lnTo>
                    <a:pt x="895" y="80"/>
                  </a:lnTo>
                  <a:lnTo>
                    <a:pt x="909" y="91"/>
                  </a:lnTo>
                  <a:lnTo>
                    <a:pt x="920" y="118"/>
                  </a:lnTo>
                  <a:lnTo>
                    <a:pt x="930" y="115"/>
                  </a:lnTo>
                  <a:lnTo>
                    <a:pt x="940" y="123"/>
                  </a:lnTo>
                  <a:lnTo>
                    <a:pt x="950" y="129"/>
                  </a:lnTo>
                  <a:lnTo>
                    <a:pt x="959" y="125"/>
                  </a:lnTo>
                  <a:lnTo>
                    <a:pt x="970" y="131"/>
                  </a:lnTo>
                  <a:lnTo>
                    <a:pt x="979" y="123"/>
                  </a:lnTo>
                  <a:lnTo>
                    <a:pt x="989" y="121"/>
                  </a:lnTo>
                  <a:lnTo>
                    <a:pt x="998" y="115"/>
                  </a:lnTo>
                  <a:lnTo>
                    <a:pt x="1009" y="114"/>
                  </a:lnTo>
                  <a:lnTo>
                    <a:pt x="1017" y="88"/>
                  </a:lnTo>
                  <a:lnTo>
                    <a:pt x="1025" y="90"/>
                  </a:lnTo>
                  <a:lnTo>
                    <a:pt x="1034" y="82"/>
                  </a:lnTo>
                  <a:lnTo>
                    <a:pt x="1042" y="90"/>
                  </a:lnTo>
                  <a:lnTo>
                    <a:pt x="1050" y="81"/>
                  </a:lnTo>
                  <a:lnTo>
                    <a:pt x="1058" y="81"/>
                  </a:lnTo>
                  <a:lnTo>
                    <a:pt x="1067" y="81"/>
                  </a:lnTo>
                  <a:lnTo>
                    <a:pt x="1075" y="68"/>
                  </a:lnTo>
                  <a:lnTo>
                    <a:pt x="1083" y="72"/>
                  </a:lnTo>
                  <a:lnTo>
                    <a:pt x="1091" y="74"/>
                  </a:lnTo>
                  <a:lnTo>
                    <a:pt x="1100" y="75"/>
                  </a:lnTo>
                  <a:lnTo>
                    <a:pt x="1108" y="86"/>
                  </a:lnTo>
                  <a:lnTo>
                    <a:pt x="1115" y="82"/>
                  </a:lnTo>
                  <a:lnTo>
                    <a:pt x="1123" y="78"/>
                  </a:lnTo>
                  <a:lnTo>
                    <a:pt x="1132" y="86"/>
                  </a:lnTo>
                  <a:lnTo>
                    <a:pt x="1140" y="95"/>
                  </a:lnTo>
                  <a:lnTo>
                    <a:pt x="1148" y="96"/>
                  </a:lnTo>
                  <a:lnTo>
                    <a:pt x="1156" y="105"/>
                  </a:lnTo>
                  <a:lnTo>
                    <a:pt x="1165" y="101"/>
                  </a:lnTo>
                  <a:lnTo>
                    <a:pt x="1173" y="110"/>
                  </a:lnTo>
                  <a:lnTo>
                    <a:pt x="1181" y="108"/>
                  </a:lnTo>
                  <a:lnTo>
                    <a:pt x="1189" y="125"/>
                  </a:lnTo>
                  <a:lnTo>
                    <a:pt x="1198" y="141"/>
                  </a:lnTo>
                  <a:lnTo>
                    <a:pt x="1206" y="175"/>
                  </a:lnTo>
                  <a:lnTo>
                    <a:pt x="1213" y="212"/>
                  </a:lnTo>
                  <a:lnTo>
                    <a:pt x="1221" y="253"/>
                  </a:lnTo>
                  <a:lnTo>
                    <a:pt x="1230" y="279"/>
                  </a:lnTo>
                  <a:lnTo>
                    <a:pt x="1238" y="300"/>
                  </a:lnTo>
                  <a:lnTo>
                    <a:pt x="1246" y="326"/>
                  </a:lnTo>
                  <a:lnTo>
                    <a:pt x="1254" y="339"/>
                  </a:lnTo>
                  <a:lnTo>
                    <a:pt x="1263" y="339"/>
                  </a:lnTo>
                  <a:lnTo>
                    <a:pt x="1271" y="353"/>
                  </a:lnTo>
                  <a:lnTo>
                    <a:pt x="1279" y="354"/>
                  </a:lnTo>
                  <a:lnTo>
                    <a:pt x="1288" y="360"/>
                  </a:lnTo>
                  <a:lnTo>
                    <a:pt x="1296" y="361"/>
                  </a:lnTo>
                  <a:lnTo>
                    <a:pt x="1304" y="374"/>
                  </a:lnTo>
                  <a:lnTo>
                    <a:pt x="1312" y="369"/>
                  </a:lnTo>
                  <a:lnTo>
                    <a:pt x="1320" y="369"/>
                  </a:lnTo>
                  <a:lnTo>
                    <a:pt x="1328" y="363"/>
                  </a:lnTo>
                  <a:lnTo>
                    <a:pt x="1336" y="357"/>
                  </a:lnTo>
                  <a:lnTo>
                    <a:pt x="1344" y="350"/>
                  </a:lnTo>
                  <a:lnTo>
                    <a:pt x="1353" y="342"/>
                  </a:lnTo>
                  <a:lnTo>
                    <a:pt x="1361" y="338"/>
                  </a:lnTo>
                  <a:lnTo>
                    <a:pt x="1369" y="336"/>
                  </a:lnTo>
                  <a:lnTo>
                    <a:pt x="1377" y="329"/>
                  </a:lnTo>
                  <a:lnTo>
                    <a:pt x="1386" y="330"/>
                  </a:lnTo>
                  <a:lnTo>
                    <a:pt x="1394" y="326"/>
                  </a:lnTo>
                  <a:lnTo>
                    <a:pt x="1402" y="318"/>
                  </a:lnTo>
                  <a:lnTo>
                    <a:pt x="1410" y="319"/>
                  </a:lnTo>
                  <a:lnTo>
                    <a:pt x="1418" y="321"/>
                  </a:lnTo>
                  <a:lnTo>
                    <a:pt x="1426" y="318"/>
                  </a:lnTo>
                  <a:lnTo>
                    <a:pt x="1434" y="324"/>
                  </a:lnTo>
                  <a:lnTo>
                    <a:pt x="1442" y="329"/>
                  </a:lnTo>
                  <a:lnTo>
                    <a:pt x="1451" y="336"/>
                  </a:lnTo>
                  <a:lnTo>
                    <a:pt x="1459" y="345"/>
                  </a:lnTo>
                  <a:lnTo>
                    <a:pt x="1467" y="361"/>
                  </a:lnTo>
                  <a:lnTo>
                    <a:pt x="1475" y="367"/>
                  </a:lnTo>
                  <a:lnTo>
                    <a:pt x="1484" y="392"/>
                  </a:lnTo>
                  <a:lnTo>
                    <a:pt x="1492" y="410"/>
                  </a:lnTo>
                  <a:lnTo>
                    <a:pt x="1500" y="434"/>
                  </a:lnTo>
                  <a:lnTo>
                    <a:pt x="1508" y="471"/>
                  </a:lnTo>
                  <a:lnTo>
                    <a:pt x="1517" y="507"/>
                  </a:lnTo>
                  <a:lnTo>
                    <a:pt x="1524" y="546"/>
                  </a:lnTo>
                  <a:lnTo>
                    <a:pt x="1532" y="582"/>
                  </a:lnTo>
                  <a:lnTo>
                    <a:pt x="1540" y="622"/>
                  </a:lnTo>
                  <a:lnTo>
                    <a:pt x="1549" y="663"/>
                  </a:lnTo>
                  <a:lnTo>
                    <a:pt x="1557" y="687"/>
                  </a:lnTo>
                  <a:lnTo>
                    <a:pt x="1565" y="721"/>
                  </a:lnTo>
                  <a:lnTo>
                    <a:pt x="1574" y="747"/>
                  </a:lnTo>
                  <a:lnTo>
                    <a:pt x="1582" y="791"/>
                  </a:lnTo>
                  <a:lnTo>
                    <a:pt x="1590" y="852"/>
                  </a:lnTo>
                  <a:lnTo>
                    <a:pt x="1598" y="934"/>
                  </a:lnTo>
                  <a:lnTo>
                    <a:pt x="1607" y="1029"/>
                  </a:lnTo>
                  <a:lnTo>
                    <a:pt x="1615" y="1199"/>
                  </a:lnTo>
                  <a:lnTo>
                    <a:pt x="1622" y="1349"/>
                  </a:lnTo>
                  <a:lnTo>
                    <a:pt x="1630" y="1522"/>
                  </a:lnTo>
                  <a:lnTo>
                    <a:pt x="1639" y="1675"/>
                  </a:lnTo>
                  <a:lnTo>
                    <a:pt x="1647" y="1788"/>
                  </a:lnTo>
                  <a:lnTo>
                    <a:pt x="1655" y="1872"/>
                  </a:lnTo>
                  <a:lnTo>
                    <a:pt x="1663" y="1929"/>
                  </a:lnTo>
                  <a:lnTo>
                    <a:pt x="1672" y="1977"/>
                  </a:lnTo>
                  <a:lnTo>
                    <a:pt x="1680" y="2018"/>
                  </a:lnTo>
                  <a:lnTo>
                    <a:pt x="1688" y="2038"/>
                  </a:lnTo>
                  <a:lnTo>
                    <a:pt x="1696" y="2053"/>
                  </a:lnTo>
                  <a:lnTo>
                    <a:pt x="1705" y="2057"/>
                  </a:lnTo>
                  <a:lnTo>
                    <a:pt x="1713" y="2068"/>
                  </a:lnTo>
                  <a:lnTo>
                    <a:pt x="1721" y="2070"/>
                  </a:lnTo>
                  <a:lnTo>
                    <a:pt x="1728" y="2065"/>
                  </a:lnTo>
                  <a:lnTo>
                    <a:pt x="1737" y="2068"/>
                  </a:lnTo>
                  <a:lnTo>
                    <a:pt x="1745" y="2055"/>
                  </a:lnTo>
                  <a:lnTo>
                    <a:pt x="1753" y="2031"/>
                  </a:lnTo>
                  <a:lnTo>
                    <a:pt x="1761" y="2002"/>
                  </a:lnTo>
                  <a:lnTo>
                    <a:pt x="1770" y="1977"/>
                  </a:lnTo>
                  <a:lnTo>
                    <a:pt x="1778" y="1945"/>
                  </a:lnTo>
                  <a:lnTo>
                    <a:pt x="1786" y="1910"/>
                  </a:lnTo>
                  <a:lnTo>
                    <a:pt x="1794" y="1886"/>
                  </a:lnTo>
                  <a:lnTo>
                    <a:pt x="1803" y="1847"/>
                  </a:lnTo>
                  <a:lnTo>
                    <a:pt x="1811" y="1813"/>
                  </a:lnTo>
                  <a:lnTo>
                    <a:pt x="1819" y="1785"/>
                  </a:lnTo>
                  <a:lnTo>
                    <a:pt x="1826" y="1740"/>
                  </a:lnTo>
                  <a:lnTo>
                    <a:pt x="1835" y="1699"/>
                  </a:lnTo>
                  <a:lnTo>
                    <a:pt x="1843" y="1663"/>
                  </a:lnTo>
                  <a:lnTo>
                    <a:pt x="1852" y="1629"/>
                  </a:lnTo>
                  <a:lnTo>
                    <a:pt x="1863" y="1593"/>
                  </a:lnTo>
                  <a:lnTo>
                    <a:pt x="1872" y="1548"/>
                  </a:lnTo>
                  <a:lnTo>
                    <a:pt x="1882" y="1521"/>
                  </a:lnTo>
                  <a:lnTo>
                    <a:pt x="1892" y="1482"/>
                  </a:lnTo>
                  <a:lnTo>
                    <a:pt x="1902" y="1446"/>
                  </a:lnTo>
                  <a:lnTo>
                    <a:pt x="1912" y="1419"/>
                  </a:lnTo>
                  <a:lnTo>
                    <a:pt x="1924" y="1385"/>
                  </a:lnTo>
                  <a:lnTo>
                    <a:pt x="1935" y="1361"/>
                  </a:lnTo>
                  <a:lnTo>
                    <a:pt x="1946" y="1322"/>
                  </a:lnTo>
                  <a:lnTo>
                    <a:pt x="1958" y="1303"/>
                  </a:lnTo>
                  <a:lnTo>
                    <a:pt x="1969" y="1273"/>
                  </a:lnTo>
                  <a:lnTo>
                    <a:pt x="1980" y="1253"/>
                  </a:lnTo>
                  <a:lnTo>
                    <a:pt x="1992" y="1234"/>
                  </a:lnTo>
                  <a:lnTo>
                    <a:pt x="2004" y="1211"/>
                  </a:lnTo>
                  <a:lnTo>
                    <a:pt x="2015" y="1195"/>
                  </a:lnTo>
                  <a:lnTo>
                    <a:pt x="2027" y="1183"/>
                  </a:lnTo>
                  <a:lnTo>
                    <a:pt x="2038" y="1171"/>
                  </a:lnTo>
                  <a:lnTo>
                    <a:pt x="2050" y="1166"/>
                  </a:lnTo>
                  <a:lnTo>
                    <a:pt x="2061" y="1165"/>
                  </a:lnTo>
                  <a:lnTo>
                    <a:pt x="2072" y="1154"/>
                  </a:lnTo>
                  <a:lnTo>
                    <a:pt x="2085" y="1169"/>
                  </a:lnTo>
                  <a:lnTo>
                    <a:pt x="2098" y="1195"/>
                  </a:lnTo>
                  <a:lnTo>
                    <a:pt x="2110" y="1183"/>
                  </a:lnTo>
                  <a:lnTo>
                    <a:pt x="2124" y="1194"/>
                  </a:lnTo>
                  <a:lnTo>
                    <a:pt x="2137" y="1224"/>
                  </a:lnTo>
                  <a:lnTo>
                    <a:pt x="2150" y="1256"/>
                  </a:lnTo>
                  <a:lnTo>
                    <a:pt x="2163" y="1277"/>
                  </a:lnTo>
                  <a:lnTo>
                    <a:pt x="2177" y="1300"/>
                  </a:lnTo>
                  <a:lnTo>
                    <a:pt x="2189" y="1311"/>
                  </a:lnTo>
                  <a:lnTo>
                    <a:pt x="2202" y="1314"/>
                  </a:lnTo>
                  <a:lnTo>
                    <a:pt x="2216" y="1338"/>
                  </a:lnTo>
                  <a:lnTo>
                    <a:pt x="2228" y="1370"/>
                  </a:lnTo>
                  <a:lnTo>
                    <a:pt x="2242" y="1406"/>
                  </a:lnTo>
                  <a:lnTo>
                    <a:pt x="2255" y="1421"/>
                  </a:lnTo>
                  <a:lnTo>
                    <a:pt x="2267" y="1416"/>
                  </a:lnTo>
                  <a:lnTo>
                    <a:pt x="2281" y="1437"/>
                  </a:lnTo>
                  <a:lnTo>
                    <a:pt x="2295" y="1426"/>
                  </a:lnTo>
                  <a:lnTo>
                    <a:pt x="2312" y="1425"/>
                  </a:lnTo>
                  <a:lnTo>
                    <a:pt x="2328" y="1430"/>
                  </a:lnTo>
                  <a:lnTo>
                    <a:pt x="2345" y="1433"/>
                  </a:lnTo>
                  <a:lnTo>
                    <a:pt x="2361" y="1453"/>
                  </a:lnTo>
                  <a:lnTo>
                    <a:pt x="2378" y="1535"/>
                  </a:lnTo>
                  <a:lnTo>
                    <a:pt x="2393" y="1695"/>
                  </a:lnTo>
                  <a:lnTo>
                    <a:pt x="2410" y="1925"/>
                  </a:lnTo>
                  <a:lnTo>
                    <a:pt x="2426" y="2223"/>
                  </a:lnTo>
                  <a:lnTo>
                    <a:pt x="2443" y="2477"/>
                  </a:lnTo>
                  <a:lnTo>
                    <a:pt x="2459" y="2591"/>
                  </a:lnTo>
                  <a:lnTo>
                    <a:pt x="2476" y="2652"/>
                  </a:lnTo>
                  <a:lnTo>
                    <a:pt x="2491" y="2658"/>
                  </a:lnTo>
                  <a:lnTo>
                    <a:pt x="2508" y="2669"/>
                  </a:lnTo>
                  <a:lnTo>
                    <a:pt x="2524" y="2639"/>
                  </a:lnTo>
                  <a:lnTo>
                    <a:pt x="2541" y="2638"/>
                  </a:lnTo>
                  <a:lnTo>
                    <a:pt x="2557" y="2623"/>
                  </a:lnTo>
                  <a:lnTo>
                    <a:pt x="2574" y="2592"/>
                  </a:lnTo>
                  <a:lnTo>
                    <a:pt x="2590" y="2563"/>
                  </a:lnTo>
                  <a:lnTo>
                    <a:pt x="2606" y="2528"/>
                  </a:lnTo>
                  <a:lnTo>
                    <a:pt x="2623" y="2498"/>
                  </a:lnTo>
                  <a:lnTo>
                    <a:pt x="2639" y="2474"/>
                  </a:lnTo>
                  <a:lnTo>
                    <a:pt x="2656" y="2432"/>
                  </a:lnTo>
                  <a:lnTo>
                    <a:pt x="2672" y="2396"/>
                  </a:lnTo>
                  <a:lnTo>
                    <a:pt x="2688" y="2360"/>
                  </a:lnTo>
                  <a:lnTo>
                    <a:pt x="2704" y="2342"/>
                  </a:lnTo>
                  <a:lnTo>
                    <a:pt x="2721" y="2300"/>
                  </a:lnTo>
                  <a:lnTo>
                    <a:pt x="2737" y="2271"/>
                  </a:lnTo>
                  <a:lnTo>
                    <a:pt x="2754" y="2238"/>
                  </a:lnTo>
                  <a:lnTo>
                    <a:pt x="2770" y="2207"/>
                  </a:lnTo>
                  <a:lnTo>
                    <a:pt x="2787" y="2165"/>
                  </a:lnTo>
                  <a:lnTo>
                    <a:pt x="2802" y="2152"/>
                  </a:lnTo>
                  <a:lnTo>
                    <a:pt x="2819" y="2126"/>
                  </a:lnTo>
                  <a:lnTo>
                    <a:pt x="2835" y="2083"/>
                  </a:lnTo>
                  <a:lnTo>
                    <a:pt x="2852" y="2081"/>
                  </a:lnTo>
                  <a:lnTo>
                    <a:pt x="2868" y="2072"/>
                  </a:lnTo>
                  <a:lnTo>
                    <a:pt x="2885" y="2056"/>
                  </a:lnTo>
                  <a:lnTo>
                    <a:pt x="2900" y="2047"/>
                  </a:lnTo>
                  <a:lnTo>
                    <a:pt x="2917" y="2021"/>
                  </a:lnTo>
                  <a:lnTo>
                    <a:pt x="2933" y="2004"/>
                  </a:lnTo>
                  <a:lnTo>
                    <a:pt x="2950" y="2005"/>
                  </a:lnTo>
                  <a:lnTo>
                    <a:pt x="2966" y="1985"/>
                  </a:lnTo>
                  <a:lnTo>
                    <a:pt x="2983" y="1985"/>
                  </a:lnTo>
                  <a:lnTo>
                    <a:pt x="2998" y="2002"/>
                  </a:lnTo>
                  <a:lnTo>
                    <a:pt x="3015" y="2020"/>
                  </a:lnTo>
                  <a:lnTo>
                    <a:pt x="3031" y="2049"/>
                  </a:lnTo>
                  <a:lnTo>
                    <a:pt x="3048" y="2103"/>
                  </a:lnTo>
                  <a:lnTo>
                    <a:pt x="3064" y="2138"/>
                  </a:lnTo>
                  <a:lnTo>
                    <a:pt x="3081" y="2104"/>
                  </a:lnTo>
                  <a:lnTo>
                    <a:pt x="3097" y="2121"/>
                  </a:lnTo>
                </a:path>
              </a:pathLst>
            </a:custGeom>
            <a:noFill/>
            <a:ln w="25400">
              <a:solidFill>
                <a:srgbClr val="00CC66"/>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de-DE"/>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defTabSz="4936959" eaLnBrk="1" fontAlgn="auto" hangingPunct="1">
                <a:spcBef>
                  <a:spcPts val="0"/>
                </a:spcBef>
                <a:spcAft>
                  <a:spcPts val="0"/>
                </a:spcAft>
                <a:defRPr/>
              </a:pPr>
              <a:endParaRPr lang="en-US" sz="1600" u="none" kern="0">
                <a:solidFill>
                  <a:srgbClr val="000000"/>
                </a:solidFill>
                <a:latin typeface="Arial"/>
              </a:endParaRPr>
            </a:p>
          </p:txBody>
        </p:sp>
      </p:grpSp>
      <p:pic>
        <p:nvPicPr>
          <p:cNvPr id="311"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00392" y="118675"/>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433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1520" y="530573"/>
            <a:ext cx="8172000" cy="738187"/>
          </a:xfrm>
        </p:spPr>
        <p:txBody>
          <a:bodyPr/>
          <a:lstStyle/>
          <a:p>
            <a:r>
              <a:rPr lang="es-ES" altLang="de-DE" dirty="0" err="1"/>
              <a:t>H</a:t>
            </a:r>
            <a:r>
              <a:rPr lang="es-ES" altLang="de-DE" dirty="0" err="1" smtClean="0"/>
              <a:t>yperspectral</a:t>
            </a:r>
            <a:r>
              <a:rPr lang="es-ES" altLang="de-DE" dirty="0" smtClean="0"/>
              <a:t> </a:t>
            </a:r>
            <a:r>
              <a:rPr lang="es-ES" altLang="de-DE" dirty="0" err="1"/>
              <a:t>application</a:t>
            </a:r>
            <a:r>
              <a:rPr lang="es-ES" altLang="de-DE" dirty="0"/>
              <a:t> </a:t>
            </a:r>
            <a:r>
              <a:rPr lang="es-ES" altLang="de-DE" dirty="0" err="1"/>
              <a:t>fields</a:t>
            </a:r>
            <a:r>
              <a:rPr lang="es-ES" altLang="de-DE" dirty="0"/>
              <a:t> </a:t>
            </a:r>
            <a:endParaRPr lang="de-DE" dirty="0"/>
          </a:p>
        </p:txBody>
      </p:sp>
      <p:sp>
        <p:nvSpPr>
          <p:cNvPr id="4" name="Fußzeilenplatzhalter 3"/>
          <p:cNvSpPr>
            <a:spLocks noGrp="1"/>
          </p:cNvSpPr>
          <p:nvPr>
            <p:ph type="ftr" sz="quarter" idx="13"/>
          </p:nvPr>
        </p:nvSpPr>
        <p:spPr/>
        <p:txBody>
          <a:bodyPr/>
          <a:lstStyle/>
          <a:p>
            <a:pPr>
              <a:defRPr/>
            </a:pPr>
            <a:r>
              <a:rPr lang="en-GB" dirty="0"/>
              <a:t>&gt; WGCapD-8 &gt; Michael Bock •  CB Support to hyperspectral remote sensing &gt; 06.03.2019</a:t>
            </a:r>
            <a:endParaRPr lang="en-GB" dirty="0"/>
          </a:p>
        </p:txBody>
      </p:sp>
      <p:sp>
        <p:nvSpPr>
          <p:cNvPr id="5" name="Foliennummernplatzhalter 4"/>
          <p:cNvSpPr>
            <a:spLocks noGrp="1"/>
          </p:cNvSpPr>
          <p:nvPr>
            <p:ph type="sldNum" sz="quarter" idx="14"/>
          </p:nvPr>
        </p:nvSpPr>
        <p:spPr/>
        <p:txBody>
          <a:bodyPr/>
          <a:lstStyle/>
          <a:p>
            <a:pPr>
              <a:defRPr/>
            </a:pPr>
            <a:r>
              <a:rPr lang="en-GB" smtClean="0"/>
              <a:t>DLR.de  •  Chart </a:t>
            </a:r>
            <a:fld id="{18C7CB6D-895A-4F21-B0E7-2185F6FE5534}" type="slidenum">
              <a:rPr lang="en-GB" smtClean="0"/>
              <a:pPr>
                <a:defRPr/>
              </a:pPr>
              <a:t>4</a:t>
            </a:fld>
            <a:endParaRPr lang="en-GB" dirty="0"/>
          </a:p>
        </p:txBody>
      </p:sp>
      <p:grpSp>
        <p:nvGrpSpPr>
          <p:cNvPr id="6" name="Gruppieren 4"/>
          <p:cNvGrpSpPr>
            <a:grpSpLocks/>
          </p:cNvGrpSpPr>
          <p:nvPr/>
        </p:nvGrpSpPr>
        <p:grpSpPr bwMode="auto">
          <a:xfrm>
            <a:off x="4586659" y="4392613"/>
            <a:ext cx="4355053" cy="2457450"/>
            <a:chOff x="16196995" y="6626066"/>
            <a:chExt cx="4676577" cy="2336043"/>
          </a:xfrm>
        </p:grpSpPr>
        <p:sp>
          <p:nvSpPr>
            <p:cNvPr id="7" name="Abgerundetes Rechteck 6"/>
            <p:cNvSpPr/>
            <p:nvPr/>
          </p:nvSpPr>
          <p:spPr>
            <a:xfrm>
              <a:off x="16196995" y="6626066"/>
              <a:ext cx="4676577" cy="2336043"/>
            </a:xfrm>
            <a:prstGeom prst="roundRect">
              <a:avLst>
                <a:gd name="adj" fmla="val 34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grpSp>
          <p:nvGrpSpPr>
            <p:cNvPr id="8" name="Gruppieren 6"/>
            <p:cNvGrpSpPr>
              <a:grpSpLocks/>
            </p:cNvGrpSpPr>
            <p:nvPr/>
          </p:nvGrpSpPr>
          <p:grpSpPr bwMode="auto">
            <a:xfrm>
              <a:off x="16299335" y="6971134"/>
              <a:ext cx="2583844" cy="1791750"/>
              <a:chOff x="100921" y="764818"/>
              <a:chExt cx="2583844" cy="1791750"/>
            </a:xfrm>
          </p:grpSpPr>
          <p:pic>
            <p:nvPicPr>
              <p:cNvPr id="45" name="Picture 5" descr="RS_iron_map_zoom"/>
              <p:cNvPicPr>
                <a:picLocks noChangeAspect="1" noChangeArrowheads="1"/>
              </p:cNvPicPr>
              <p:nvPr/>
            </p:nvPicPr>
            <p:blipFill>
              <a:blip r:embed="rId2" cstate="screen">
                <a:extLst>
                  <a:ext uri="{28A0092B-C50C-407E-A947-70E740481C1C}">
                    <a14:useLocalDpi xmlns:a14="http://schemas.microsoft.com/office/drawing/2010/main"/>
                  </a:ext>
                </a:extLst>
              </a:blip>
              <a:srcRect t="4810" b="19919"/>
              <a:stretch>
                <a:fillRect/>
              </a:stretch>
            </p:blipFill>
            <p:spPr bwMode="auto">
              <a:xfrm>
                <a:off x="100921" y="804862"/>
                <a:ext cx="1492758" cy="175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46" name="Textfeld 45"/>
              <p:cNvSpPr txBox="1">
                <a:spLocks noChangeArrowheads="1"/>
              </p:cNvSpPr>
              <p:nvPr/>
            </p:nvSpPr>
            <p:spPr bwMode="auto">
              <a:xfrm>
                <a:off x="1658840" y="764818"/>
                <a:ext cx="1025925" cy="17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200" u="none">
                    <a:solidFill>
                      <a:srgbClr val="000000"/>
                    </a:solidFill>
                    <a:latin typeface="Calibri" pitchFamily="34" charset="0"/>
                    <a:cs typeface="Arial" pitchFamily="34" charset="0"/>
                  </a:rPr>
                  <a:t>Fe</a:t>
                </a:r>
                <a:r>
                  <a:rPr lang="de-DE" altLang="de-DE" sz="1200" u="none" baseline="-25000">
                    <a:solidFill>
                      <a:srgbClr val="000000"/>
                    </a:solidFill>
                    <a:latin typeface="Calibri" pitchFamily="34" charset="0"/>
                    <a:cs typeface="Arial" pitchFamily="34" charset="0"/>
                  </a:rPr>
                  <a:t>d</a:t>
                </a:r>
                <a:r>
                  <a:rPr lang="de-DE" altLang="de-DE" sz="1200" u="none">
                    <a:solidFill>
                      <a:srgbClr val="000000"/>
                    </a:solidFill>
                    <a:latin typeface="Calibri" pitchFamily="34" charset="0"/>
                    <a:cs typeface="Arial" pitchFamily="34" charset="0"/>
                  </a:rPr>
                  <a:t> content [%]</a:t>
                </a:r>
                <a:endParaRPr lang="en-US" altLang="de-DE" sz="1200" u="none">
                  <a:solidFill>
                    <a:srgbClr val="000000"/>
                  </a:solidFill>
                  <a:latin typeface="Calibri" pitchFamily="34" charset="0"/>
                  <a:cs typeface="Arial" pitchFamily="34" charset="0"/>
                </a:endParaRPr>
              </a:p>
            </p:txBody>
          </p:sp>
          <p:sp>
            <p:nvSpPr>
              <p:cNvPr id="47" name="Textfeld 46"/>
              <p:cNvSpPr txBox="1">
                <a:spLocks noChangeArrowheads="1"/>
              </p:cNvSpPr>
              <p:nvPr/>
            </p:nvSpPr>
            <p:spPr bwMode="auto">
              <a:xfrm>
                <a:off x="1859692" y="2387291"/>
                <a:ext cx="302958" cy="16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100" u="none">
                    <a:solidFill>
                      <a:srgbClr val="000000"/>
                    </a:solidFill>
                    <a:latin typeface="Calibri" pitchFamily="34" charset="0"/>
                    <a:cs typeface="Arial" pitchFamily="34" charset="0"/>
                  </a:rPr>
                  <a:t>&lt; 0.5</a:t>
                </a:r>
                <a:endParaRPr lang="en-US" altLang="de-DE" sz="1100" u="none">
                  <a:solidFill>
                    <a:srgbClr val="000000"/>
                  </a:solidFill>
                  <a:latin typeface="Calibri" pitchFamily="34" charset="0"/>
                  <a:cs typeface="Arial" pitchFamily="34" charset="0"/>
                </a:endParaRPr>
              </a:p>
            </p:txBody>
          </p:sp>
          <p:sp>
            <p:nvSpPr>
              <p:cNvPr id="48" name="Textfeld 47"/>
              <p:cNvSpPr txBox="1">
                <a:spLocks noChangeArrowheads="1"/>
              </p:cNvSpPr>
              <p:nvPr/>
            </p:nvSpPr>
            <p:spPr bwMode="auto">
              <a:xfrm>
                <a:off x="1859691" y="1054933"/>
                <a:ext cx="302958" cy="16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100" u="none">
                    <a:solidFill>
                      <a:srgbClr val="000000"/>
                    </a:solidFill>
                    <a:latin typeface="Calibri" pitchFamily="34" charset="0"/>
                    <a:cs typeface="Arial" pitchFamily="34" charset="0"/>
                  </a:rPr>
                  <a:t>&gt; 3.0</a:t>
                </a:r>
                <a:endParaRPr lang="en-US" altLang="de-DE" sz="1100" u="none">
                  <a:solidFill>
                    <a:srgbClr val="000000"/>
                  </a:solidFill>
                  <a:latin typeface="Calibri" pitchFamily="34" charset="0"/>
                  <a:cs typeface="Arial" pitchFamily="34" charset="0"/>
                </a:endParaRPr>
              </a:p>
            </p:txBody>
          </p:sp>
          <p:sp>
            <p:nvSpPr>
              <p:cNvPr id="49" name="Textfeld 48"/>
              <p:cNvSpPr txBox="1">
                <a:spLocks noChangeArrowheads="1"/>
              </p:cNvSpPr>
              <p:nvPr/>
            </p:nvSpPr>
            <p:spPr bwMode="auto">
              <a:xfrm>
                <a:off x="1962285" y="2044203"/>
                <a:ext cx="192791" cy="16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100" u="none">
                    <a:solidFill>
                      <a:srgbClr val="000000"/>
                    </a:solidFill>
                    <a:latin typeface="Calibri" pitchFamily="34" charset="0"/>
                    <a:cs typeface="Arial" pitchFamily="34" charset="0"/>
                  </a:rPr>
                  <a:t>1.0</a:t>
                </a:r>
                <a:endParaRPr lang="en-US" altLang="de-DE" sz="1100" u="none">
                  <a:solidFill>
                    <a:srgbClr val="000000"/>
                  </a:solidFill>
                  <a:latin typeface="Calibri" pitchFamily="34" charset="0"/>
                  <a:cs typeface="Arial" pitchFamily="34" charset="0"/>
                </a:endParaRPr>
              </a:p>
            </p:txBody>
          </p:sp>
          <p:sp>
            <p:nvSpPr>
              <p:cNvPr id="50" name="Textfeld 49"/>
              <p:cNvSpPr txBox="1">
                <a:spLocks noChangeArrowheads="1"/>
              </p:cNvSpPr>
              <p:nvPr/>
            </p:nvSpPr>
            <p:spPr bwMode="auto">
              <a:xfrm>
                <a:off x="1962284" y="1402513"/>
                <a:ext cx="192791" cy="16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100" u="none">
                    <a:solidFill>
                      <a:srgbClr val="000000"/>
                    </a:solidFill>
                    <a:latin typeface="Calibri" pitchFamily="34" charset="0"/>
                    <a:cs typeface="Arial" pitchFamily="34" charset="0"/>
                  </a:rPr>
                  <a:t>2.5</a:t>
                </a:r>
                <a:endParaRPr lang="en-US" altLang="de-DE" sz="1100" u="none">
                  <a:solidFill>
                    <a:srgbClr val="000000"/>
                  </a:solidFill>
                  <a:latin typeface="Calibri" pitchFamily="34" charset="0"/>
                  <a:cs typeface="Arial" pitchFamily="34" charset="0"/>
                </a:endParaRPr>
              </a:p>
            </p:txBody>
          </p:sp>
          <p:sp>
            <p:nvSpPr>
              <p:cNvPr id="51" name="Textfeld 50"/>
              <p:cNvSpPr txBox="1">
                <a:spLocks noChangeArrowheads="1"/>
              </p:cNvSpPr>
              <p:nvPr/>
            </p:nvSpPr>
            <p:spPr bwMode="auto">
              <a:xfrm>
                <a:off x="1962284" y="1832581"/>
                <a:ext cx="192791" cy="16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100" u="none">
                    <a:solidFill>
                      <a:srgbClr val="000000"/>
                    </a:solidFill>
                    <a:latin typeface="Calibri" pitchFamily="34" charset="0"/>
                    <a:cs typeface="Arial" pitchFamily="34" charset="0"/>
                  </a:rPr>
                  <a:t>1.5</a:t>
                </a:r>
                <a:endParaRPr lang="en-US" altLang="de-DE" sz="1100" u="none">
                  <a:solidFill>
                    <a:srgbClr val="000000"/>
                  </a:solidFill>
                  <a:latin typeface="Calibri" pitchFamily="34" charset="0"/>
                  <a:cs typeface="Arial" pitchFamily="34" charset="0"/>
                </a:endParaRPr>
              </a:p>
            </p:txBody>
          </p:sp>
          <p:sp>
            <p:nvSpPr>
              <p:cNvPr id="52" name="Textfeld 51"/>
              <p:cNvSpPr txBox="1">
                <a:spLocks noChangeArrowheads="1"/>
              </p:cNvSpPr>
              <p:nvPr/>
            </p:nvSpPr>
            <p:spPr bwMode="auto">
              <a:xfrm>
                <a:off x="1962284" y="1617547"/>
                <a:ext cx="192791" cy="16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100" u="none">
                    <a:solidFill>
                      <a:srgbClr val="000000"/>
                    </a:solidFill>
                    <a:latin typeface="Calibri" pitchFamily="34" charset="0"/>
                    <a:cs typeface="Arial" pitchFamily="34" charset="0"/>
                  </a:rPr>
                  <a:t>2.0</a:t>
                </a:r>
                <a:endParaRPr lang="en-US" altLang="de-DE" sz="1100" u="none">
                  <a:solidFill>
                    <a:srgbClr val="000000"/>
                  </a:solidFill>
                  <a:latin typeface="Calibri" pitchFamily="34" charset="0"/>
                  <a:cs typeface="Arial" pitchFamily="34" charset="0"/>
                </a:endParaRPr>
              </a:p>
            </p:txBody>
          </p:sp>
          <p:sp>
            <p:nvSpPr>
              <p:cNvPr id="53" name="Rechteck 52"/>
              <p:cNvSpPr>
                <a:spLocks noChangeArrowheads="1"/>
              </p:cNvSpPr>
              <p:nvPr/>
            </p:nvSpPr>
            <p:spPr bwMode="auto">
              <a:xfrm>
                <a:off x="1665513" y="2129092"/>
                <a:ext cx="122343" cy="216000"/>
              </a:xfrm>
              <a:prstGeom prst="rect">
                <a:avLst/>
              </a:prstGeom>
              <a:solidFill>
                <a:srgbClr val="FFECA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endParaRPr lang="de-DE" altLang="de-DE" sz="2400" u="none">
                  <a:solidFill>
                    <a:srgbClr val="000000"/>
                  </a:solidFill>
                  <a:latin typeface="Arial" pitchFamily="34" charset="0"/>
                  <a:cs typeface="Arial" pitchFamily="34" charset="0"/>
                </a:endParaRPr>
              </a:p>
            </p:txBody>
          </p:sp>
          <p:sp>
            <p:nvSpPr>
              <p:cNvPr id="54" name="Rechteck 53"/>
              <p:cNvSpPr>
                <a:spLocks noChangeArrowheads="1"/>
              </p:cNvSpPr>
              <p:nvPr/>
            </p:nvSpPr>
            <p:spPr bwMode="auto">
              <a:xfrm>
                <a:off x="1665513" y="1915354"/>
                <a:ext cx="122343" cy="216000"/>
              </a:xfrm>
              <a:prstGeom prst="rect">
                <a:avLst/>
              </a:prstGeom>
              <a:solidFill>
                <a:srgbClr val="FFD75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endParaRPr lang="de-DE" altLang="de-DE" sz="2400" u="none">
                  <a:solidFill>
                    <a:srgbClr val="000000"/>
                  </a:solidFill>
                  <a:latin typeface="Arial" pitchFamily="34" charset="0"/>
                  <a:cs typeface="Arial" pitchFamily="34" charset="0"/>
                </a:endParaRPr>
              </a:p>
            </p:txBody>
          </p:sp>
          <p:sp>
            <p:nvSpPr>
              <p:cNvPr id="55" name="Rechteck 54"/>
              <p:cNvSpPr>
                <a:spLocks noChangeArrowheads="1"/>
              </p:cNvSpPr>
              <p:nvPr/>
            </p:nvSpPr>
            <p:spPr bwMode="auto">
              <a:xfrm>
                <a:off x="1665513" y="1701616"/>
                <a:ext cx="122343" cy="21600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endParaRPr lang="de-DE" altLang="de-DE" sz="2400" u="none">
                  <a:solidFill>
                    <a:srgbClr val="000000"/>
                  </a:solidFill>
                  <a:latin typeface="Arial" pitchFamily="34" charset="0"/>
                  <a:cs typeface="Arial" pitchFamily="34" charset="0"/>
                </a:endParaRPr>
              </a:p>
            </p:txBody>
          </p:sp>
          <p:sp>
            <p:nvSpPr>
              <p:cNvPr id="56" name="Rechteck 55"/>
              <p:cNvSpPr>
                <a:spLocks noChangeArrowheads="1"/>
              </p:cNvSpPr>
              <p:nvPr/>
            </p:nvSpPr>
            <p:spPr bwMode="auto">
              <a:xfrm>
                <a:off x="1665513" y="1487878"/>
                <a:ext cx="122343" cy="216000"/>
              </a:xfrm>
              <a:prstGeom prst="rect">
                <a:avLst/>
              </a:prstGeom>
              <a:solidFill>
                <a:srgbClr val="EF9A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endParaRPr lang="de-DE" altLang="de-DE" sz="2400" u="none">
                  <a:solidFill>
                    <a:srgbClr val="000000"/>
                  </a:solidFill>
                  <a:latin typeface="Arial" pitchFamily="34" charset="0"/>
                  <a:cs typeface="Arial" pitchFamily="34" charset="0"/>
                </a:endParaRPr>
              </a:p>
            </p:txBody>
          </p:sp>
          <p:sp>
            <p:nvSpPr>
              <p:cNvPr id="57" name="Rechteck 56"/>
              <p:cNvSpPr>
                <a:spLocks noChangeArrowheads="1"/>
              </p:cNvSpPr>
              <p:nvPr/>
            </p:nvSpPr>
            <p:spPr bwMode="auto">
              <a:xfrm>
                <a:off x="1665513" y="1270728"/>
                <a:ext cx="122343" cy="216000"/>
              </a:xfrm>
              <a:prstGeom prst="rect">
                <a:avLst/>
              </a:prstGeom>
              <a:solidFill>
                <a:srgbClr val="CC66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endParaRPr lang="de-DE" altLang="de-DE" sz="2400" u="none">
                  <a:solidFill>
                    <a:srgbClr val="000000"/>
                  </a:solidFill>
                  <a:latin typeface="Arial" pitchFamily="34" charset="0"/>
                  <a:cs typeface="Arial" pitchFamily="34" charset="0"/>
                </a:endParaRPr>
              </a:p>
            </p:txBody>
          </p:sp>
          <p:sp>
            <p:nvSpPr>
              <p:cNvPr id="58" name="Rechteck 57"/>
              <p:cNvSpPr>
                <a:spLocks noChangeArrowheads="1"/>
              </p:cNvSpPr>
              <p:nvPr/>
            </p:nvSpPr>
            <p:spPr bwMode="auto">
              <a:xfrm>
                <a:off x="1665513" y="2340568"/>
                <a:ext cx="122343" cy="216000"/>
              </a:xfrm>
              <a:prstGeom prst="rect">
                <a:avLst/>
              </a:prstGeom>
              <a:solidFill>
                <a:srgbClr val="FFF8C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endParaRPr lang="de-DE" altLang="de-DE" sz="2400" u="none">
                  <a:solidFill>
                    <a:srgbClr val="000000"/>
                  </a:solidFill>
                  <a:latin typeface="Arial" pitchFamily="34" charset="0"/>
                  <a:cs typeface="Arial" pitchFamily="34" charset="0"/>
                </a:endParaRPr>
              </a:p>
            </p:txBody>
          </p:sp>
          <p:sp>
            <p:nvSpPr>
              <p:cNvPr id="59" name="Rechteck 58"/>
              <p:cNvSpPr>
                <a:spLocks noChangeArrowheads="1"/>
              </p:cNvSpPr>
              <p:nvPr/>
            </p:nvSpPr>
            <p:spPr bwMode="auto">
              <a:xfrm>
                <a:off x="1665513" y="1054933"/>
                <a:ext cx="122343" cy="216000"/>
              </a:xfrm>
              <a:prstGeom prst="rect">
                <a:avLst/>
              </a:prstGeom>
              <a:solidFill>
                <a:srgbClr val="CC33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endParaRPr lang="de-DE" altLang="de-DE" sz="2400" u="none">
                  <a:solidFill>
                    <a:srgbClr val="000000"/>
                  </a:solidFill>
                  <a:latin typeface="Arial" pitchFamily="34" charset="0"/>
                  <a:cs typeface="Arial" pitchFamily="34" charset="0"/>
                </a:endParaRPr>
              </a:p>
            </p:txBody>
          </p:sp>
          <p:sp>
            <p:nvSpPr>
              <p:cNvPr id="60" name="Textfeld 59"/>
              <p:cNvSpPr txBox="1">
                <a:spLocks noChangeArrowheads="1"/>
              </p:cNvSpPr>
              <p:nvPr/>
            </p:nvSpPr>
            <p:spPr bwMode="auto">
              <a:xfrm>
                <a:off x="1962284" y="1193641"/>
                <a:ext cx="192791" cy="16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100" u="none">
                    <a:solidFill>
                      <a:srgbClr val="000000"/>
                    </a:solidFill>
                    <a:latin typeface="Calibri" pitchFamily="34" charset="0"/>
                    <a:cs typeface="Arial" pitchFamily="34" charset="0"/>
                  </a:rPr>
                  <a:t>3.0</a:t>
                </a:r>
                <a:endParaRPr lang="en-US" altLang="de-DE" sz="1100" u="none">
                  <a:solidFill>
                    <a:srgbClr val="000000"/>
                  </a:solidFill>
                  <a:latin typeface="Calibri" pitchFamily="34" charset="0"/>
                  <a:cs typeface="Arial" pitchFamily="34" charset="0"/>
                </a:endParaRPr>
              </a:p>
            </p:txBody>
          </p:sp>
          <p:sp>
            <p:nvSpPr>
              <p:cNvPr id="61" name="Textfeld 60"/>
              <p:cNvSpPr txBox="1">
                <a:spLocks noChangeArrowheads="1"/>
              </p:cNvSpPr>
              <p:nvPr/>
            </p:nvSpPr>
            <p:spPr bwMode="auto">
              <a:xfrm>
                <a:off x="1962284" y="2243500"/>
                <a:ext cx="192791" cy="16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100" u="none">
                    <a:solidFill>
                      <a:srgbClr val="000000"/>
                    </a:solidFill>
                    <a:latin typeface="Calibri" pitchFamily="34" charset="0"/>
                    <a:cs typeface="Arial" pitchFamily="34" charset="0"/>
                  </a:rPr>
                  <a:t>0.5</a:t>
                </a:r>
                <a:endParaRPr lang="en-US" altLang="de-DE" sz="1100" u="none">
                  <a:solidFill>
                    <a:srgbClr val="000000"/>
                  </a:solidFill>
                  <a:latin typeface="Calibri" pitchFamily="34" charset="0"/>
                  <a:cs typeface="Arial" pitchFamily="34" charset="0"/>
                </a:endParaRPr>
              </a:p>
            </p:txBody>
          </p:sp>
        </p:grpSp>
        <p:grpSp>
          <p:nvGrpSpPr>
            <p:cNvPr id="9" name="Gruppieren 7"/>
            <p:cNvGrpSpPr>
              <a:grpSpLocks/>
            </p:cNvGrpSpPr>
            <p:nvPr/>
          </p:nvGrpSpPr>
          <p:grpSpPr bwMode="auto">
            <a:xfrm>
              <a:off x="18410970" y="7235731"/>
              <a:ext cx="2439140" cy="1703752"/>
              <a:chOff x="2511194" y="864249"/>
              <a:chExt cx="2729916" cy="1906861"/>
            </a:xfrm>
          </p:grpSpPr>
          <p:sp>
            <p:nvSpPr>
              <p:cNvPr id="11" name="Rectangle 54"/>
              <p:cNvSpPr>
                <a:spLocks noChangeArrowheads="1"/>
              </p:cNvSpPr>
              <p:nvPr/>
            </p:nvSpPr>
            <p:spPr bwMode="auto">
              <a:xfrm>
                <a:off x="2836189" y="864249"/>
                <a:ext cx="2212726" cy="1459272"/>
              </a:xfrm>
              <a:prstGeom prst="rect">
                <a:avLst/>
              </a:prstGeom>
              <a:solidFill>
                <a:srgbClr val="F5F5F5"/>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20000"/>
                  </a:spcBef>
                  <a:buClr>
                    <a:srgbClr val="004D95"/>
                  </a:buClr>
                  <a:buFont typeface="Wingdings" panose="05000000000000000000" pitchFamily="2" charset="2"/>
                  <a:buChar char="v"/>
                  <a:defRPr sz="2200">
                    <a:solidFill>
                      <a:schemeClr val="tx1"/>
                    </a:solidFill>
                    <a:latin typeface="Verdana" panose="020B0604030504040204" pitchFamily="34" charset="0"/>
                    <a:ea typeface="ＭＳ Ｐゴシック" panose="020B0600070205080204" pitchFamily="34" charset="-128"/>
                  </a:defRPr>
                </a:lvl1pPr>
                <a:lvl2pPr marL="742950" indent="-285750">
                  <a:lnSpc>
                    <a:spcPct val="120000"/>
                  </a:lnSpc>
                  <a:spcBef>
                    <a:spcPct val="20000"/>
                  </a:spcBef>
                  <a:buClr>
                    <a:srgbClr val="004D95"/>
                  </a:buClr>
                  <a:buFont typeface="Wingdings" panose="05000000000000000000" pitchFamily="2" charset="2"/>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lnSpc>
                    <a:spcPct val="120000"/>
                  </a:lnSpc>
                  <a:spcBef>
                    <a:spcPct val="20000"/>
                  </a:spcBef>
                  <a:buClr>
                    <a:srgbClr val="004D95"/>
                  </a:buClr>
                  <a:buFont typeface="Arial" panose="020B0604020202020204" pitchFamily="34" charset="0"/>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lnSpc>
                    <a:spcPct val="120000"/>
                  </a:lnSpc>
                  <a:spcBef>
                    <a:spcPct val="20000"/>
                  </a:spcBef>
                  <a:buClr>
                    <a:srgbClr val="004D95"/>
                  </a:buClr>
                  <a:buFont typeface="Symbol" panose="05050102010706020507" pitchFamily="18" charset="2"/>
                  <a:buChar char="-"/>
                  <a:defRPr sz="1400">
                    <a:solidFill>
                      <a:schemeClr val="tx1"/>
                    </a:solidFill>
                    <a:latin typeface="Verdana" panose="020B0604030504040204" pitchFamily="34" charset="0"/>
                    <a:ea typeface="ＭＳ Ｐゴシック" panose="020B0600070205080204" pitchFamily="34" charset="-128"/>
                  </a:defRPr>
                </a:lvl4pPr>
                <a:lvl5pPr marL="2057400" indent="-228600">
                  <a:lnSpc>
                    <a:spcPct val="120000"/>
                  </a:lnSpc>
                  <a:spcBef>
                    <a:spcPct val="20000"/>
                  </a:spcBef>
                  <a:buClr>
                    <a:srgbClr val="004D95"/>
                  </a:buClr>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defRPr/>
                </a:pPr>
                <a:endParaRPr lang="en-US" altLang="en-US" sz="1846">
                  <a:solidFill>
                    <a:srgbClr val="000000"/>
                  </a:solidFill>
                  <a:latin typeface="Arial" panose="020B0604020202020204" pitchFamily="34" charset="0"/>
                </a:endParaRPr>
              </a:p>
            </p:txBody>
          </p:sp>
          <p:sp>
            <p:nvSpPr>
              <p:cNvPr id="12" name="Line 55"/>
              <p:cNvSpPr>
                <a:spLocks noChangeShapeType="1"/>
              </p:cNvSpPr>
              <p:nvPr/>
            </p:nvSpPr>
            <p:spPr bwMode="auto">
              <a:xfrm>
                <a:off x="2846929" y="1234005"/>
                <a:ext cx="2182874"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56"/>
              <p:cNvSpPr>
                <a:spLocks noChangeShapeType="1"/>
              </p:cNvSpPr>
              <p:nvPr/>
            </p:nvSpPr>
            <p:spPr bwMode="auto">
              <a:xfrm>
                <a:off x="2851608" y="1591752"/>
                <a:ext cx="2180536"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57"/>
              <p:cNvSpPr>
                <a:spLocks noChangeShapeType="1"/>
              </p:cNvSpPr>
              <p:nvPr/>
            </p:nvSpPr>
            <p:spPr bwMode="auto">
              <a:xfrm>
                <a:off x="2851608" y="1954144"/>
                <a:ext cx="2180536"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58"/>
              <p:cNvSpPr>
                <a:spLocks noChangeShapeType="1"/>
              </p:cNvSpPr>
              <p:nvPr/>
            </p:nvSpPr>
            <p:spPr bwMode="auto">
              <a:xfrm>
                <a:off x="3279760" y="894840"/>
                <a:ext cx="0" cy="1421693"/>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59"/>
              <p:cNvSpPr>
                <a:spLocks noChangeShapeType="1"/>
              </p:cNvSpPr>
              <p:nvPr/>
            </p:nvSpPr>
            <p:spPr bwMode="auto">
              <a:xfrm>
                <a:off x="3719610" y="899486"/>
                <a:ext cx="0" cy="1417046"/>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60"/>
              <p:cNvSpPr>
                <a:spLocks noChangeShapeType="1"/>
              </p:cNvSpPr>
              <p:nvPr/>
            </p:nvSpPr>
            <p:spPr bwMode="auto">
              <a:xfrm>
                <a:off x="4157120" y="890193"/>
                <a:ext cx="0" cy="1417046"/>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61"/>
              <p:cNvSpPr>
                <a:spLocks noChangeShapeType="1"/>
              </p:cNvSpPr>
              <p:nvPr/>
            </p:nvSpPr>
            <p:spPr bwMode="auto">
              <a:xfrm>
                <a:off x="4601652" y="878581"/>
                <a:ext cx="0" cy="1430985"/>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2"/>
              <p:cNvSpPr>
                <a:spLocks noChangeShapeType="1"/>
              </p:cNvSpPr>
              <p:nvPr/>
            </p:nvSpPr>
            <p:spPr bwMode="auto">
              <a:xfrm>
                <a:off x="2837570" y="1234005"/>
                <a:ext cx="6317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63"/>
              <p:cNvSpPr>
                <a:spLocks noChangeShapeType="1"/>
              </p:cNvSpPr>
              <p:nvPr/>
            </p:nvSpPr>
            <p:spPr bwMode="auto">
              <a:xfrm>
                <a:off x="2842249" y="1591752"/>
                <a:ext cx="584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64"/>
              <p:cNvSpPr>
                <a:spLocks noChangeShapeType="1"/>
              </p:cNvSpPr>
              <p:nvPr/>
            </p:nvSpPr>
            <p:spPr bwMode="auto">
              <a:xfrm>
                <a:off x="2842249" y="1958790"/>
                <a:ext cx="584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65"/>
              <p:cNvSpPr>
                <a:spLocks noChangeShapeType="1"/>
              </p:cNvSpPr>
              <p:nvPr/>
            </p:nvSpPr>
            <p:spPr bwMode="auto">
              <a:xfrm>
                <a:off x="4985350" y="1229358"/>
                <a:ext cx="6317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66"/>
              <p:cNvSpPr>
                <a:spLocks noChangeShapeType="1"/>
              </p:cNvSpPr>
              <p:nvPr/>
            </p:nvSpPr>
            <p:spPr bwMode="auto">
              <a:xfrm>
                <a:off x="4985350" y="1591752"/>
                <a:ext cx="6317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67"/>
              <p:cNvSpPr>
                <a:spLocks noChangeShapeType="1"/>
              </p:cNvSpPr>
              <p:nvPr/>
            </p:nvSpPr>
            <p:spPr bwMode="auto">
              <a:xfrm>
                <a:off x="4985350" y="1954144"/>
                <a:ext cx="6317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68"/>
              <p:cNvSpPr>
                <a:spLocks noChangeShapeType="1"/>
              </p:cNvSpPr>
              <p:nvPr/>
            </p:nvSpPr>
            <p:spPr bwMode="auto">
              <a:xfrm rot="5400000">
                <a:off x="4126914" y="2295628"/>
                <a:ext cx="5807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73"/>
              <p:cNvSpPr>
                <a:spLocks noChangeShapeType="1"/>
              </p:cNvSpPr>
              <p:nvPr/>
            </p:nvSpPr>
            <p:spPr bwMode="auto">
              <a:xfrm rot="5400000">
                <a:off x="3689403" y="893681"/>
                <a:ext cx="5807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74"/>
              <p:cNvSpPr>
                <a:spLocks noChangeShapeType="1"/>
              </p:cNvSpPr>
              <p:nvPr/>
            </p:nvSpPr>
            <p:spPr bwMode="auto">
              <a:xfrm rot="5400000">
                <a:off x="3249552" y="893681"/>
                <a:ext cx="5807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75"/>
              <p:cNvSpPr>
                <a:spLocks noChangeShapeType="1"/>
              </p:cNvSpPr>
              <p:nvPr/>
            </p:nvSpPr>
            <p:spPr bwMode="auto">
              <a:xfrm rot="5400000">
                <a:off x="4571443" y="893681"/>
                <a:ext cx="5807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68"/>
              <p:cNvSpPr>
                <a:spLocks noChangeShapeType="1"/>
              </p:cNvSpPr>
              <p:nvPr/>
            </p:nvSpPr>
            <p:spPr bwMode="auto">
              <a:xfrm rot="5400000">
                <a:off x="3690263" y="2293621"/>
                <a:ext cx="5807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68"/>
              <p:cNvSpPr>
                <a:spLocks noChangeShapeType="1"/>
              </p:cNvSpPr>
              <p:nvPr/>
            </p:nvSpPr>
            <p:spPr bwMode="auto">
              <a:xfrm rot="5400000">
                <a:off x="4571689" y="2294467"/>
                <a:ext cx="5807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68"/>
              <p:cNvSpPr>
                <a:spLocks noChangeShapeType="1"/>
              </p:cNvSpPr>
              <p:nvPr/>
            </p:nvSpPr>
            <p:spPr bwMode="auto">
              <a:xfrm rot="5400000">
                <a:off x="3252224" y="2291292"/>
                <a:ext cx="5807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feld 31"/>
              <p:cNvSpPr txBox="1">
                <a:spLocks noChangeArrowheads="1"/>
              </p:cNvSpPr>
              <p:nvPr/>
            </p:nvSpPr>
            <p:spPr bwMode="auto">
              <a:xfrm>
                <a:off x="3130868" y="2365328"/>
                <a:ext cx="295446" cy="1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900" u="none">
                    <a:solidFill>
                      <a:srgbClr val="000000"/>
                    </a:solidFill>
                    <a:latin typeface="Calibri" pitchFamily="34" charset="0"/>
                    <a:cs typeface="Arial" pitchFamily="34" charset="0"/>
                  </a:rPr>
                  <a:t>800</a:t>
                </a:r>
                <a:endParaRPr lang="en-US" altLang="de-DE" sz="900" u="none" baseline="-25000">
                  <a:solidFill>
                    <a:srgbClr val="000000"/>
                  </a:solidFill>
                  <a:latin typeface="Calibri" pitchFamily="34" charset="0"/>
                  <a:cs typeface="Arial" pitchFamily="34" charset="0"/>
                </a:endParaRPr>
              </a:p>
            </p:txBody>
          </p:sp>
          <p:sp>
            <p:nvSpPr>
              <p:cNvPr id="33" name="Textfeld 32"/>
              <p:cNvSpPr txBox="1">
                <a:spLocks noChangeArrowheads="1"/>
              </p:cNvSpPr>
              <p:nvPr/>
            </p:nvSpPr>
            <p:spPr bwMode="auto">
              <a:xfrm>
                <a:off x="3980397" y="2365328"/>
                <a:ext cx="364802" cy="1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900" u="none">
                    <a:solidFill>
                      <a:srgbClr val="000000"/>
                    </a:solidFill>
                    <a:latin typeface="Calibri" pitchFamily="34" charset="0"/>
                    <a:cs typeface="Arial" pitchFamily="34" charset="0"/>
                  </a:rPr>
                  <a:t>1600</a:t>
                </a:r>
                <a:endParaRPr lang="en-US" altLang="de-DE" sz="900" u="none" baseline="-25000">
                  <a:solidFill>
                    <a:srgbClr val="000000"/>
                  </a:solidFill>
                  <a:latin typeface="Calibri" pitchFamily="34" charset="0"/>
                  <a:cs typeface="Arial" pitchFamily="34" charset="0"/>
                </a:endParaRPr>
              </a:p>
            </p:txBody>
          </p:sp>
          <p:sp>
            <p:nvSpPr>
              <p:cNvPr id="34" name="Textfeld 33"/>
              <p:cNvSpPr txBox="1">
                <a:spLocks noChangeArrowheads="1"/>
              </p:cNvSpPr>
              <p:nvPr/>
            </p:nvSpPr>
            <p:spPr bwMode="auto">
              <a:xfrm>
                <a:off x="3535612" y="2365328"/>
                <a:ext cx="364802" cy="1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900" u="none">
                    <a:solidFill>
                      <a:srgbClr val="000000"/>
                    </a:solidFill>
                    <a:latin typeface="Calibri" pitchFamily="34" charset="0"/>
                    <a:cs typeface="Arial" pitchFamily="34" charset="0"/>
                  </a:rPr>
                  <a:t>1200</a:t>
                </a:r>
                <a:endParaRPr lang="en-US" altLang="de-DE" sz="900" u="none" baseline="-25000">
                  <a:solidFill>
                    <a:srgbClr val="000000"/>
                  </a:solidFill>
                  <a:latin typeface="Calibri" pitchFamily="34" charset="0"/>
                  <a:cs typeface="Arial" pitchFamily="34" charset="0"/>
                </a:endParaRPr>
              </a:p>
            </p:txBody>
          </p:sp>
          <p:sp>
            <p:nvSpPr>
              <p:cNvPr id="35" name="Textfeld 34"/>
              <p:cNvSpPr txBox="1">
                <a:spLocks noChangeArrowheads="1"/>
              </p:cNvSpPr>
              <p:nvPr/>
            </p:nvSpPr>
            <p:spPr bwMode="auto">
              <a:xfrm>
                <a:off x="4427360" y="2365328"/>
                <a:ext cx="364802" cy="1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900" u="none">
                    <a:solidFill>
                      <a:srgbClr val="000000"/>
                    </a:solidFill>
                    <a:latin typeface="Calibri" pitchFamily="34" charset="0"/>
                    <a:cs typeface="Arial" pitchFamily="34" charset="0"/>
                  </a:rPr>
                  <a:t>2000</a:t>
                </a:r>
                <a:endParaRPr lang="en-US" altLang="de-DE" sz="900" u="none" baseline="-25000">
                  <a:solidFill>
                    <a:srgbClr val="000000"/>
                  </a:solidFill>
                  <a:latin typeface="Calibri" pitchFamily="34" charset="0"/>
                  <a:cs typeface="Arial" pitchFamily="34" charset="0"/>
                </a:endParaRPr>
              </a:p>
            </p:txBody>
          </p:sp>
          <p:sp>
            <p:nvSpPr>
              <p:cNvPr id="36" name="Textfeld 35"/>
              <p:cNvSpPr txBox="1">
                <a:spLocks noChangeArrowheads="1"/>
              </p:cNvSpPr>
              <p:nvPr/>
            </p:nvSpPr>
            <p:spPr bwMode="auto">
              <a:xfrm>
                <a:off x="2700653" y="2365328"/>
                <a:ext cx="295446" cy="1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900" u="none">
                    <a:solidFill>
                      <a:srgbClr val="000000"/>
                    </a:solidFill>
                    <a:latin typeface="Calibri" pitchFamily="34" charset="0"/>
                    <a:cs typeface="Arial" pitchFamily="34" charset="0"/>
                  </a:rPr>
                  <a:t>400</a:t>
                </a:r>
                <a:endParaRPr lang="en-US" altLang="de-DE" sz="900" u="none" baseline="-25000">
                  <a:solidFill>
                    <a:srgbClr val="000000"/>
                  </a:solidFill>
                  <a:latin typeface="Calibri" pitchFamily="34" charset="0"/>
                  <a:cs typeface="Arial" pitchFamily="34" charset="0"/>
                </a:endParaRPr>
              </a:p>
            </p:txBody>
          </p:sp>
          <p:sp>
            <p:nvSpPr>
              <p:cNvPr id="37" name="Textfeld 36"/>
              <p:cNvSpPr txBox="1">
                <a:spLocks noChangeArrowheads="1"/>
              </p:cNvSpPr>
              <p:nvPr/>
            </p:nvSpPr>
            <p:spPr bwMode="auto">
              <a:xfrm>
                <a:off x="4876308" y="2365328"/>
                <a:ext cx="364802" cy="1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900" u="none">
                    <a:solidFill>
                      <a:srgbClr val="000000"/>
                    </a:solidFill>
                    <a:latin typeface="Calibri" pitchFamily="34" charset="0"/>
                    <a:cs typeface="Arial" pitchFamily="34" charset="0"/>
                  </a:rPr>
                  <a:t>2400</a:t>
                </a:r>
                <a:endParaRPr lang="en-US" altLang="de-DE" sz="900" u="none" baseline="-25000">
                  <a:solidFill>
                    <a:srgbClr val="000000"/>
                  </a:solidFill>
                  <a:latin typeface="Calibri" pitchFamily="34" charset="0"/>
                  <a:cs typeface="Arial" pitchFamily="34" charset="0"/>
                </a:endParaRPr>
              </a:p>
            </p:txBody>
          </p:sp>
          <p:sp>
            <p:nvSpPr>
              <p:cNvPr id="38" name="Pfeil nach unten 37"/>
              <p:cNvSpPr>
                <a:spLocks noChangeArrowheads="1"/>
              </p:cNvSpPr>
              <p:nvPr/>
            </p:nvSpPr>
            <p:spPr bwMode="auto">
              <a:xfrm>
                <a:off x="3368361" y="930857"/>
                <a:ext cx="84586" cy="476220"/>
              </a:xfrm>
              <a:prstGeom prst="downArrow">
                <a:avLst>
                  <a:gd name="adj1" fmla="val 31407"/>
                  <a:gd name="adj2" fmla="val 212064"/>
                </a:avLst>
              </a:prstGeom>
              <a:solidFill>
                <a:srgbClr val="C00000">
                  <a:alpha val="5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endParaRPr lang="de-DE" altLang="de-DE" sz="2400">
                  <a:solidFill>
                    <a:srgbClr val="000000"/>
                  </a:solidFill>
                  <a:latin typeface="Arial" pitchFamily="34" charset="0"/>
                  <a:cs typeface="Arial" pitchFamily="34" charset="0"/>
                </a:endParaRPr>
              </a:p>
            </p:txBody>
          </p:sp>
          <p:sp>
            <p:nvSpPr>
              <p:cNvPr id="39" name="Pfeil nach unten 38"/>
              <p:cNvSpPr>
                <a:spLocks noChangeArrowheads="1"/>
              </p:cNvSpPr>
              <p:nvPr/>
            </p:nvSpPr>
            <p:spPr bwMode="auto">
              <a:xfrm flipV="1">
                <a:off x="3368361" y="1580987"/>
                <a:ext cx="84586" cy="300405"/>
              </a:xfrm>
              <a:prstGeom prst="downArrow">
                <a:avLst>
                  <a:gd name="adj1" fmla="val 31407"/>
                  <a:gd name="adj2" fmla="val 212069"/>
                </a:avLst>
              </a:prstGeom>
              <a:solidFill>
                <a:srgbClr val="C00000">
                  <a:alpha val="5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endParaRPr lang="de-DE" altLang="de-DE" sz="2400">
                  <a:solidFill>
                    <a:srgbClr val="000000"/>
                  </a:solidFill>
                  <a:latin typeface="Arial" pitchFamily="34" charset="0"/>
                  <a:cs typeface="Arial" pitchFamily="34" charset="0"/>
                </a:endParaRPr>
              </a:p>
            </p:txBody>
          </p:sp>
          <p:sp>
            <p:nvSpPr>
              <p:cNvPr id="40" name="Line 73"/>
              <p:cNvSpPr>
                <a:spLocks noChangeShapeType="1"/>
              </p:cNvSpPr>
              <p:nvPr/>
            </p:nvSpPr>
            <p:spPr bwMode="auto">
              <a:xfrm rot="5400000">
                <a:off x="4131811" y="893681"/>
                <a:ext cx="5807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ihandform 40"/>
              <p:cNvSpPr>
                <a:spLocks/>
              </p:cNvSpPr>
              <p:nvPr/>
            </p:nvSpPr>
            <p:spPr bwMode="auto">
              <a:xfrm>
                <a:off x="2837569" y="978402"/>
                <a:ext cx="2210951" cy="1108619"/>
              </a:xfrm>
              <a:custGeom>
                <a:avLst/>
                <a:gdLst>
                  <a:gd name="T0" fmla="*/ 0 w 3149104"/>
                  <a:gd name="T1" fmla="*/ 3319181 h 1030463"/>
                  <a:gd name="T2" fmla="*/ 466 w 3149104"/>
                  <a:gd name="T3" fmla="*/ 3218611 h 1030463"/>
                  <a:gd name="T4" fmla="*/ 1026 w 3149104"/>
                  <a:gd name="T5" fmla="*/ 2959994 h 1030463"/>
                  <a:gd name="T6" fmla="*/ 1484 w 3149104"/>
                  <a:gd name="T7" fmla="*/ 2114744 h 1030463"/>
                  <a:gd name="T8" fmla="*/ 2073 w 3149104"/>
                  <a:gd name="T9" fmla="*/ 1400773 h 1030463"/>
                  <a:gd name="T10" fmla="*/ 2923 w 3149104"/>
                  <a:gd name="T11" fmla="*/ 1503856 h 1030463"/>
                  <a:gd name="T12" fmla="*/ 3769 w 3149104"/>
                  <a:gd name="T13" fmla="*/ 752422 h 1030463"/>
                  <a:gd name="T14" fmla="*/ 4510 w 3149104"/>
                  <a:gd name="T15" fmla="*/ 274880 h 1030463"/>
                  <a:gd name="T16" fmla="*/ 5224 w 3149104"/>
                  <a:gd name="T17" fmla="*/ 100866 h 1030463"/>
                  <a:gd name="T18" fmla="*/ 5582 w 3149104"/>
                  <a:gd name="T19" fmla="*/ 287643 h 1030463"/>
                  <a:gd name="T20" fmla="*/ 5855 w 3149104"/>
                  <a:gd name="T21" fmla="*/ 201436 h 1030463"/>
                  <a:gd name="T22" fmla="*/ 6624 w 3149104"/>
                  <a:gd name="T23" fmla="*/ 43396 h 1030463"/>
                  <a:gd name="T24" fmla="*/ 7338 w 3149104"/>
                  <a:gd name="T25" fmla="*/ 293 h 1030463"/>
                  <a:gd name="T26" fmla="*/ 7618 w 3149104"/>
                  <a:gd name="T27" fmla="*/ 57761 h 1030463"/>
                  <a:gd name="T28" fmla="*/ 8444 w 3149104"/>
                  <a:gd name="T29" fmla="*/ 276690 h 1030463"/>
                  <a:gd name="T30" fmla="*/ 8792 w 3149104"/>
                  <a:gd name="T31" fmla="*/ 164264 h 1030463"/>
                  <a:gd name="T32" fmla="*/ 9085 w 3149104"/>
                  <a:gd name="T33" fmla="*/ 83080 h 1030463"/>
                  <a:gd name="T34" fmla="*/ 9463 w 3149104"/>
                  <a:gd name="T35" fmla="*/ 131204 h 1030463"/>
                  <a:gd name="T36" fmla="*/ 9624 w 3149104"/>
                  <a:gd name="T37" fmla="*/ 330743 h 1030463"/>
                  <a:gd name="T38" fmla="*/ 9793 w 3149104"/>
                  <a:gd name="T39" fmla="*/ 498833 h 1030463"/>
                  <a:gd name="T40" fmla="*/ 9919 w 3149104"/>
                  <a:gd name="T41" fmla="*/ 373849 h 1030463"/>
                  <a:gd name="T42" fmla="*/ 10106 w 3149104"/>
                  <a:gd name="T43" fmla="*/ 445683 h 1030463"/>
                  <a:gd name="T44" fmla="*/ 10215 w 3149104"/>
                  <a:gd name="T45" fmla="*/ 402579 h 1030463"/>
                  <a:gd name="T46" fmla="*/ 10432 w 3149104"/>
                  <a:gd name="T47" fmla="*/ 488784 h 1030463"/>
                  <a:gd name="T48" fmla="*/ 10696 w 3149104"/>
                  <a:gd name="T49" fmla="*/ 618095 h 1030463"/>
                  <a:gd name="T50" fmla="*/ 10976 w 3149104"/>
                  <a:gd name="T51" fmla="*/ 847972 h 10304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49104" h="1030463">
                    <a:moveTo>
                      <a:pt x="0" y="1030463"/>
                    </a:moveTo>
                    <a:cubicBezTo>
                      <a:pt x="38657" y="1024144"/>
                      <a:pt x="84749" y="1017825"/>
                      <a:pt x="133814" y="999240"/>
                    </a:cubicBezTo>
                    <a:cubicBezTo>
                      <a:pt x="182879" y="980655"/>
                      <a:pt x="245723" y="976068"/>
                      <a:pt x="294392" y="918951"/>
                    </a:cubicBezTo>
                    <a:cubicBezTo>
                      <a:pt x="343061" y="861834"/>
                      <a:pt x="381047" y="734596"/>
                      <a:pt x="425829" y="656537"/>
                    </a:cubicBezTo>
                    <a:cubicBezTo>
                      <a:pt x="470611" y="578479"/>
                      <a:pt x="525733" y="466489"/>
                      <a:pt x="594523" y="434880"/>
                    </a:cubicBezTo>
                    <a:cubicBezTo>
                      <a:pt x="663313" y="403271"/>
                      <a:pt x="757445" y="500431"/>
                      <a:pt x="838571" y="466883"/>
                    </a:cubicBezTo>
                    <a:cubicBezTo>
                      <a:pt x="919697" y="433336"/>
                      <a:pt x="1005402" y="297186"/>
                      <a:pt x="1081277" y="233595"/>
                    </a:cubicBezTo>
                    <a:cubicBezTo>
                      <a:pt x="1157152" y="170004"/>
                      <a:pt x="1224248" y="119051"/>
                      <a:pt x="1293822" y="85338"/>
                    </a:cubicBezTo>
                    <a:cubicBezTo>
                      <a:pt x="1363396" y="51625"/>
                      <a:pt x="1447475" y="30654"/>
                      <a:pt x="1498724" y="31314"/>
                    </a:cubicBezTo>
                    <a:cubicBezTo>
                      <a:pt x="1549973" y="31974"/>
                      <a:pt x="1571106" y="84096"/>
                      <a:pt x="1601315" y="89300"/>
                    </a:cubicBezTo>
                    <a:cubicBezTo>
                      <a:pt x="1631524" y="94504"/>
                      <a:pt x="1630172" y="75176"/>
                      <a:pt x="1679981" y="62538"/>
                    </a:cubicBezTo>
                    <a:cubicBezTo>
                      <a:pt x="1729790" y="49900"/>
                      <a:pt x="1829272" y="23880"/>
                      <a:pt x="1900167" y="13472"/>
                    </a:cubicBezTo>
                    <a:cubicBezTo>
                      <a:pt x="1971062" y="3064"/>
                      <a:pt x="2057771" y="-653"/>
                      <a:pt x="2105350" y="91"/>
                    </a:cubicBezTo>
                    <a:cubicBezTo>
                      <a:pt x="2152929" y="834"/>
                      <a:pt x="2132763" y="3631"/>
                      <a:pt x="2185639" y="17933"/>
                    </a:cubicBezTo>
                    <a:cubicBezTo>
                      <a:pt x="2238515" y="32235"/>
                      <a:pt x="2366508" y="80390"/>
                      <a:pt x="2422607" y="85901"/>
                    </a:cubicBezTo>
                    <a:cubicBezTo>
                      <a:pt x="2478706" y="91412"/>
                      <a:pt x="2491576" y="61015"/>
                      <a:pt x="2522233" y="50997"/>
                    </a:cubicBezTo>
                    <a:cubicBezTo>
                      <a:pt x="2552890" y="40979"/>
                      <a:pt x="2574404" y="27504"/>
                      <a:pt x="2606547" y="25793"/>
                    </a:cubicBezTo>
                    <a:cubicBezTo>
                      <a:pt x="2638690" y="24082"/>
                      <a:pt x="2689345" y="27918"/>
                      <a:pt x="2715094" y="40733"/>
                    </a:cubicBezTo>
                    <a:cubicBezTo>
                      <a:pt x="2740843" y="53548"/>
                      <a:pt x="2745290" y="83659"/>
                      <a:pt x="2761042" y="102681"/>
                    </a:cubicBezTo>
                    <a:cubicBezTo>
                      <a:pt x="2776794" y="121703"/>
                      <a:pt x="2795483" y="152636"/>
                      <a:pt x="2809608" y="154866"/>
                    </a:cubicBezTo>
                    <a:cubicBezTo>
                      <a:pt x="2823733" y="157096"/>
                      <a:pt x="2830840" y="118813"/>
                      <a:pt x="2845791" y="116063"/>
                    </a:cubicBezTo>
                    <a:cubicBezTo>
                      <a:pt x="2860743" y="113313"/>
                      <a:pt x="2885192" y="136879"/>
                      <a:pt x="2899317" y="138366"/>
                    </a:cubicBezTo>
                    <a:cubicBezTo>
                      <a:pt x="2913442" y="139853"/>
                      <a:pt x="2914928" y="122754"/>
                      <a:pt x="2930540" y="124984"/>
                    </a:cubicBezTo>
                    <a:cubicBezTo>
                      <a:pt x="2946152" y="127214"/>
                      <a:pt x="2969941" y="140596"/>
                      <a:pt x="2992987" y="151747"/>
                    </a:cubicBezTo>
                    <a:cubicBezTo>
                      <a:pt x="3016033" y="162898"/>
                      <a:pt x="3042796" y="173307"/>
                      <a:pt x="3068815" y="191892"/>
                    </a:cubicBezTo>
                    <a:cubicBezTo>
                      <a:pt x="3094834" y="210477"/>
                      <a:pt x="3121969" y="236868"/>
                      <a:pt x="3149104" y="263260"/>
                    </a:cubicBezTo>
                  </a:path>
                </a:pathLst>
              </a:custGeom>
              <a:noFill/>
              <a:ln w="12700"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Text Box 24"/>
              <p:cNvSpPr txBox="1">
                <a:spLocks noChangeArrowheads="1"/>
              </p:cNvSpPr>
              <p:nvPr/>
            </p:nvSpPr>
            <p:spPr bwMode="auto">
              <a:xfrm>
                <a:off x="3119034" y="1892082"/>
                <a:ext cx="1009361" cy="3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en-US" sz="1400" b="1" u="none">
                    <a:solidFill>
                      <a:srgbClr val="000000"/>
                    </a:solidFill>
                    <a:latin typeface="Calibri" pitchFamily="34" charset="0"/>
                    <a:cs typeface="Arial" pitchFamily="34" charset="0"/>
                  </a:rPr>
                  <a:t>Fe</a:t>
                </a:r>
                <a:r>
                  <a:rPr lang="de-DE" altLang="en-US" sz="1400" b="1" u="none" baseline="30000">
                    <a:solidFill>
                      <a:srgbClr val="000000"/>
                    </a:solidFill>
                    <a:latin typeface="Calibri" pitchFamily="34" charset="0"/>
                    <a:cs typeface="Arial" pitchFamily="34" charset="0"/>
                  </a:rPr>
                  <a:t>2+</a:t>
                </a:r>
                <a:r>
                  <a:rPr lang="de-DE" altLang="en-US" sz="1400" b="1" u="none">
                    <a:solidFill>
                      <a:srgbClr val="000000"/>
                    </a:solidFill>
                    <a:latin typeface="Calibri" pitchFamily="34" charset="0"/>
                    <a:cs typeface="Arial" pitchFamily="34" charset="0"/>
                  </a:rPr>
                  <a:t>/Fe</a:t>
                </a:r>
                <a:r>
                  <a:rPr lang="de-DE" altLang="en-US" sz="1400" b="1" u="none" baseline="30000">
                    <a:solidFill>
                      <a:srgbClr val="000000"/>
                    </a:solidFill>
                    <a:latin typeface="Calibri" pitchFamily="34" charset="0"/>
                    <a:cs typeface="Arial" pitchFamily="34" charset="0"/>
                  </a:rPr>
                  <a:t>3+</a:t>
                </a:r>
                <a:endParaRPr lang="en-GB" altLang="en-US" sz="1400" b="1" u="none" baseline="30000">
                  <a:solidFill>
                    <a:srgbClr val="000000"/>
                  </a:solidFill>
                  <a:latin typeface="Calibri" pitchFamily="34" charset="0"/>
                  <a:cs typeface="Arial" pitchFamily="34" charset="0"/>
                </a:endParaRPr>
              </a:p>
            </p:txBody>
          </p:sp>
          <p:sp>
            <p:nvSpPr>
              <p:cNvPr id="43" name="Textfeld 42"/>
              <p:cNvSpPr txBox="1">
                <a:spLocks noChangeArrowheads="1"/>
              </p:cNvSpPr>
              <p:nvPr/>
            </p:nvSpPr>
            <p:spPr bwMode="auto">
              <a:xfrm rot="16200000">
                <a:off x="2218772" y="1468159"/>
                <a:ext cx="850473" cy="26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1200" u="none">
                    <a:solidFill>
                      <a:srgbClr val="000000"/>
                    </a:solidFill>
                    <a:latin typeface="Calibri" pitchFamily="34" charset="0"/>
                    <a:cs typeface="Arial" pitchFamily="34" charset="0"/>
                  </a:rPr>
                  <a:t>Reflectance</a:t>
                </a:r>
                <a:endParaRPr lang="en-US" altLang="de-DE" sz="1200" u="none" baseline="-25000">
                  <a:solidFill>
                    <a:srgbClr val="000000"/>
                  </a:solidFill>
                  <a:latin typeface="Calibri" pitchFamily="34" charset="0"/>
                  <a:cs typeface="Arial" pitchFamily="34" charset="0"/>
                </a:endParaRPr>
              </a:p>
            </p:txBody>
          </p:sp>
          <p:sp>
            <p:nvSpPr>
              <p:cNvPr id="44" name="Textfeld 43"/>
              <p:cNvSpPr txBox="1">
                <a:spLocks noChangeArrowheads="1"/>
              </p:cNvSpPr>
              <p:nvPr/>
            </p:nvSpPr>
            <p:spPr bwMode="auto">
              <a:xfrm>
                <a:off x="3860901" y="2535965"/>
                <a:ext cx="1375705" cy="2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1200" u="none">
                    <a:solidFill>
                      <a:srgbClr val="000000"/>
                    </a:solidFill>
                    <a:latin typeface="Calibri" pitchFamily="34" charset="0"/>
                    <a:cs typeface="Arial" pitchFamily="34" charset="0"/>
                  </a:rPr>
                  <a:t>Wavelength [nm]</a:t>
                </a:r>
                <a:endParaRPr lang="en-US" altLang="de-DE" sz="1200" u="none" baseline="-25000">
                  <a:solidFill>
                    <a:srgbClr val="000000"/>
                  </a:solidFill>
                  <a:latin typeface="Calibri" pitchFamily="34" charset="0"/>
                  <a:cs typeface="Arial" pitchFamily="34" charset="0"/>
                </a:endParaRPr>
              </a:p>
            </p:txBody>
          </p:sp>
        </p:grpSp>
        <p:sp>
          <p:nvSpPr>
            <p:cNvPr id="10" name="Rechteck 6"/>
            <p:cNvSpPr/>
            <p:nvPr/>
          </p:nvSpPr>
          <p:spPr bwMode="auto">
            <a:xfrm>
              <a:off x="16288291" y="6663792"/>
              <a:ext cx="3508613" cy="26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eaLnBrk="1" hangingPunct="1">
                <a:defRPr/>
              </a:pPr>
              <a:r>
                <a:rPr lang="de-DE" sz="1800" u="none" cap="small" dirty="0" err="1">
                  <a:solidFill>
                    <a:srgbClr val="000000"/>
                  </a:solidFill>
                  <a:latin typeface="Arial"/>
                </a:rPr>
                <a:t>Soil</a:t>
              </a:r>
              <a:r>
                <a:rPr lang="de-DE" sz="1800" u="none" cap="small" dirty="0">
                  <a:solidFill>
                    <a:srgbClr val="000000"/>
                  </a:solidFill>
                  <a:latin typeface="Arial"/>
                </a:rPr>
                <a:t> </a:t>
              </a:r>
              <a:r>
                <a:rPr lang="de-DE" sz="1800" u="none" cap="small" dirty="0" err="1">
                  <a:solidFill>
                    <a:srgbClr val="000000"/>
                  </a:solidFill>
                  <a:latin typeface="Arial"/>
                </a:rPr>
                <a:t>mapping</a:t>
              </a:r>
              <a:endParaRPr sz="6000" u="none" cap="small" dirty="0">
                <a:solidFill>
                  <a:srgbClr val="000000"/>
                </a:solidFill>
              </a:endParaRPr>
            </a:p>
          </p:txBody>
        </p:sp>
      </p:grpSp>
      <p:grpSp>
        <p:nvGrpSpPr>
          <p:cNvPr id="62" name="Gruppieren 61"/>
          <p:cNvGrpSpPr>
            <a:grpSpLocks/>
          </p:cNvGrpSpPr>
          <p:nvPr/>
        </p:nvGrpSpPr>
        <p:grpSpPr bwMode="auto">
          <a:xfrm>
            <a:off x="102610" y="2889253"/>
            <a:ext cx="4138108" cy="3184525"/>
            <a:chOff x="17674938" y="10017077"/>
            <a:chExt cx="4682345" cy="3192750"/>
          </a:xfrm>
        </p:grpSpPr>
        <p:sp>
          <p:nvSpPr>
            <p:cNvPr id="63" name="Abgerundetes Rechteck 62"/>
            <p:cNvSpPr/>
            <p:nvPr/>
          </p:nvSpPr>
          <p:spPr bwMode="auto">
            <a:xfrm>
              <a:off x="17674938" y="10017077"/>
              <a:ext cx="4682345" cy="3192750"/>
            </a:xfrm>
            <a:prstGeom prst="roundRect">
              <a:avLst>
                <a:gd name="adj" fmla="val 34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grpSp>
          <p:nvGrpSpPr>
            <p:cNvPr id="64" name="Gruppieren 63"/>
            <p:cNvGrpSpPr>
              <a:grpSpLocks/>
            </p:cNvGrpSpPr>
            <p:nvPr/>
          </p:nvGrpSpPr>
          <p:grpSpPr bwMode="auto">
            <a:xfrm>
              <a:off x="17775449" y="10447234"/>
              <a:ext cx="4532958" cy="2689863"/>
              <a:chOff x="5168900" y="3801416"/>
              <a:chExt cx="4532958" cy="2689863"/>
            </a:xfrm>
          </p:grpSpPr>
          <p:pic>
            <p:nvPicPr>
              <p:cNvPr id="66" name="Grafik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68900" y="3877604"/>
                <a:ext cx="2007036" cy="260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uppieren 66"/>
              <p:cNvGrpSpPr>
                <a:grpSpLocks/>
              </p:cNvGrpSpPr>
              <p:nvPr/>
            </p:nvGrpSpPr>
            <p:grpSpPr bwMode="auto">
              <a:xfrm>
                <a:off x="7305095" y="3801416"/>
                <a:ext cx="2336313" cy="835180"/>
                <a:chOff x="7692593" y="3801676"/>
                <a:chExt cx="1956467" cy="835180"/>
              </a:xfrm>
            </p:grpSpPr>
            <p:sp>
              <p:nvSpPr>
                <p:cNvPr id="109" name="Rechteck 108"/>
                <p:cNvSpPr>
                  <a:spLocks noChangeArrowheads="1"/>
                </p:cNvSpPr>
                <p:nvPr/>
              </p:nvSpPr>
              <p:spPr bwMode="auto">
                <a:xfrm>
                  <a:off x="7692593" y="4226530"/>
                  <a:ext cx="1920811" cy="199049"/>
                </a:xfrm>
                <a:prstGeom prst="rect">
                  <a:avLst/>
                </a:prstGeom>
                <a:gradFill rotWithShape="0">
                  <a:gsLst>
                    <a:gs pos="0">
                      <a:srgbClr val="FFCCCC"/>
                    </a:gs>
                    <a:gs pos="6000">
                      <a:srgbClr val="FFCCCC"/>
                    </a:gs>
                    <a:gs pos="100000">
                      <a:srgbClr val="CC3300"/>
                    </a:gs>
                  </a:gsLst>
                  <a:lin ang="18900000"/>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endParaRPr lang="de-DE" altLang="de-DE" sz="2400" u="none">
                    <a:solidFill>
                      <a:srgbClr val="000000"/>
                    </a:solidFill>
                    <a:latin typeface="Arial" pitchFamily="34" charset="0"/>
                    <a:cs typeface="Arial" pitchFamily="34" charset="0"/>
                  </a:endParaRPr>
                </a:p>
              </p:txBody>
            </p:sp>
            <p:grpSp>
              <p:nvGrpSpPr>
                <p:cNvPr id="110" name="Gruppieren 109"/>
                <p:cNvGrpSpPr>
                  <a:grpSpLocks/>
                </p:cNvGrpSpPr>
                <p:nvPr/>
              </p:nvGrpSpPr>
              <p:grpSpPr bwMode="auto">
                <a:xfrm>
                  <a:off x="7692593" y="3801676"/>
                  <a:ext cx="1956467" cy="835180"/>
                  <a:chOff x="7692593" y="3801676"/>
                  <a:chExt cx="1956467" cy="835180"/>
                </a:xfrm>
              </p:grpSpPr>
              <p:sp>
                <p:nvSpPr>
                  <p:cNvPr id="111" name="Textfeld 110"/>
                  <p:cNvSpPr txBox="1">
                    <a:spLocks noChangeArrowheads="1"/>
                  </p:cNvSpPr>
                  <p:nvPr/>
                </p:nvSpPr>
                <p:spPr bwMode="auto">
                  <a:xfrm>
                    <a:off x="7692593" y="4451713"/>
                    <a:ext cx="179233" cy="18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200" u="none">
                        <a:solidFill>
                          <a:srgbClr val="000000"/>
                        </a:solidFill>
                        <a:latin typeface="Calibri" pitchFamily="34" charset="0"/>
                        <a:cs typeface="Arial" pitchFamily="34" charset="0"/>
                      </a:rPr>
                      <a:t>0%</a:t>
                    </a:r>
                    <a:endParaRPr lang="en-US" altLang="de-DE" sz="1200" u="none">
                      <a:solidFill>
                        <a:srgbClr val="000000"/>
                      </a:solidFill>
                      <a:latin typeface="Calibri" pitchFamily="34" charset="0"/>
                      <a:cs typeface="Arial" pitchFamily="34" charset="0"/>
                    </a:endParaRPr>
                  </a:p>
                </p:txBody>
              </p:sp>
              <p:sp>
                <p:nvSpPr>
                  <p:cNvPr id="112" name="Textfeld 111"/>
                  <p:cNvSpPr txBox="1">
                    <a:spLocks noChangeArrowheads="1"/>
                  </p:cNvSpPr>
                  <p:nvPr/>
                </p:nvSpPr>
                <p:spPr bwMode="auto">
                  <a:xfrm>
                    <a:off x="9320971" y="4438751"/>
                    <a:ext cx="328089" cy="18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200" u="none">
                        <a:solidFill>
                          <a:srgbClr val="000000"/>
                        </a:solidFill>
                        <a:latin typeface="Calibri" pitchFamily="34" charset="0"/>
                        <a:cs typeface="Arial" pitchFamily="34" charset="0"/>
                      </a:rPr>
                      <a:t>100%</a:t>
                    </a:r>
                    <a:endParaRPr lang="en-US" altLang="de-DE" sz="1200" u="none">
                      <a:solidFill>
                        <a:srgbClr val="000000"/>
                      </a:solidFill>
                      <a:latin typeface="Calibri" pitchFamily="34" charset="0"/>
                      <a:cs typeface="Arial" pitchFamily="34" charset="0"/>
                    </a:endParaRPr>
                  </a:p>
                </p:txBody>
              </p:sp>
              <p:sp>
                <p:nvSpPr>
                  <p:cNvPr id="113" name="Textfeld 112"/>
                  <p:cNvSpPr txBox="1">
                    <a:spLocks noChangeArrowheads="1"/>
                  </p:cNvSpPr>
                  <p:nvPr/>
                </p:nvSpPr>
                <p:spPr bwMode="auto">
                  <a:xfrm>
                    <a:off x="7705814" y="3801676"/>
                    <a:ext cx="1921811" cy="37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200" u="none">
                        <a:solidFill>
                          <a:srgbClr val="000000"/>
                        </a:solidFill>
                        <a:latin typeface="Calibri" pitchFamily="34" charset="0"/>
                        <a:cs typeface="Arial" pitchFamily="34" charset="0"/>
                      </a:rPr>
                      <a:t>Fraction of non-photosynthetic vegetation</a:t>
                    </a:r>
                    <a:endParaRPr lang="en-US" altLang="de-DE" sz="1200" u="none">
                      <a:solidFill>
                        <a:srgbClr val="000000"/>
                      </a:solidFill>
                      <a:latin typeface="Calibri" pitchFamily="34" charset="0"/>
                      <a:cs typeface="Arial" pitchFamily="34" charset="0"/>
                    </a:endParaRPr>
                  </a:p>
                </p:txBody>
              </p:sp>
            </p:grpSp>
          </p:grpSp>
          <p:grpSp>
            <p:nvGrpSpPr>
              <p:cNvPr id="68" name="Gruppieren 67"/>
              <p:cNvGrpSpPr>
                <a:grpSpLocks/>
              </p:cNvGrpSpPr>
              <p:nvPr/>
            </p:nvGrpSpPr>
            <p:grpSpPr bwMode="auto">
              <a:xfrm>
                <a:off x="7227350" y="4776388"/>
                <a:ext cx="2474508" cy="1714891"/>
                <a:chOff x="7227350" y="4776388"/>
                <a:chExt cx="2474508" cy="1714891"/>
              </a:xfrm>
            </p:grpSpPr>
            <p:sp>
              <p:nvSpPr>
                <p:cNvPr id="69" name="Rectangle 54"/>
                <p:cNvSpPr>
                  <a:spLocks noChangeArrowheads="1"/>
                </p:cNvSpPr>
                <p:nvPr/>
              </p:nvSpPr>
              <p:spPr bwMode="auto">
                <a:xfrm>
                  <a:off x="7524837" y="4776643"/>
                  <a:ext cx="1973783" cy="1325803"/>
                </a:xfrm>
                <a:prstGeom prst="rect">
                  <a:avLst/>
                </a:prstGeom>
                <a:solidFill>
                  <a:srgbClr val="F5F5F5"/>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20000"/>
                    </a:spcBef>
                    <a:buClr>
                      <a:srgbClr val="004D95"/>
                    </a:buClr>
                    <a:buFont typeface="Wingdings" panose="05000000000000000000" pitchFamily="2" charset="2"/>
                    <a:buChar char="v"/>
                    <a:defRPr sz="2200">
                      <a:solidFill>
                        <a:schemeClr val="tx1"/>
                      </a:solidFill>
                      <a:latin typeface="Verdana" panose="020B0604030504040204" pitchFamily="34" charset="0"/>
                      <a:ea typeface="ＭＳ Ｐゴシック" panose="020B0600070205080204" pitchFamily="34" charset="-128"/>
                    </a:defRPr>
                  </a:lvl1pPr>
                  <a:lvl2pPr marL="742950" indent="-285750">
                    <a:lnSpc>
                      <a:spcPct val="120000"/>
                    </a:lnSpc>
                    <a:spcBef>
                      <a:spcPct val="20000"/>
                    </a:spcBef>
                    <a:buClr>
                      <a:srgbClr val="004D95"/>
                    </a:buClr>
                    <a:buFont typeface="Wingdings" panose="05000000000000000000" pitchFamily="2" charset="2"/>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lnSpc>
                      <a:spcPct val="120000"/>
                    </a:lnSpc>
                    <a:spcBef>
                      <a:spcPct val="20000"/>
                    </a:spcBef>
                    <a:buClr>
                      <a:srgbClr val="004D95"/>
                    </a:buClr>
                    <a:buFont typeface="Arial" panose="020B0604020202020204" pitchFamily="34" charset="0"/>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lnSpc>
                      <a:spcPct val="120000"/>
                    </a:lnSpc>
                    <a:spcBef>
                      <a:spcPct val="20000"/>
                    </a:spcBef>
                    <a:buClr>
                      <a:srgbClr val="004D95"/>
                    </a:buClr>
                    <a:buFont typeface="Symbol" panose="05050102010706020507" pitchFamily="18" charset="2"/>
                    <a:buChar char="-"/>
                    <a:defRPr sz="1400">
                      <a:solidFill>
                        <a:schemeClr val="tx1"/>
                      </a:solidFill>
                      <a:latin typeface="Verdana" panose="020B0604030504040204" pitchFamily="34" charset="0"/>
                      <a:ea typeface="ＭＳ Ｐゴシック" panose="020B0600070205080204" pitchFamily="34" charset="-128"/>
                    </a:defRPr>
                  </a:lvl4pPr>
                  <a:lvl5pPr marL="2057400" indent="-228600">
                    <a:lnSpc>
                      <a:spcPct val="120000"/>
                    </a:lnSpc>
                    <a:spcBef>
                      <a:spcPct val="20000"/>
                    </a:spcBef>
                    <a:buClr>
                      <a:srgbClr val="004D95"/>
                    </a:buClr>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lnSpc>
                      <a:spcPct val="100000"/>
                    </a:lnSpc>
                    <a:spcBef>
                      <a:spcPct val="0"/>
                    </a:spcBef>
                    <a:buClrTx/>
                    <a:buFontTx/>
                    <a:buNone/>
                    <a:defRPr/>
                  </a:pPr>
                  <a:endParaRPr lang="en-US" altLang="en-US" sz="1846">
                    <a:solidFill>
                      <a:srgbClr val="000000"/>
                    </a:solidFill>
                    <a:latin typeface="Arial" panose="020B0604020202020204" pitchFamily="34" charset="0"/>
                  </a:endParaRPr>
                </a:p>
              </p:txBody>
            </p:sp>
            <p:sp>
              <p:nvSpPr>
                <p:cNvPr id="70" name="Line 55"/>
                <p:cNvSpPr>
                  <a:spLocks noChangeShapeType="1"/>
                </p:cNvSpPr>
                <p:nvPr/>
              </p:nvSpPr>
              <p:spPr bwMode="auto">
                <a:xfrm>
                  <a:off x="7533698" y="5106408"/>
                  <a:ext cx="1950366"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56"/>
                <p:cNvSpPr>
                  <a:spLocks noChangeShapeType="1"/>
                </p:cNvSpPr>
                <p:nvPr/>
              </p:nvSpPr>
              <p:spPr bwMode="auto">
                <a:xfrm>
                  <a:off x="7537879" y="5426049"/>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57"/>
                <p:cNvSpPr>
                  <a:spLocks noChangeShapeType="1"/>
                </p:cNvSpPr>
                <p:nvPr/>
              </p:nvSpPr>
              <p:spPr bwMode="auto">
                <a:xfrm>
                  <a:off x="7537879" y="5749841"/>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58"/>
                <p:cNvSpPr>
                  <a:spLocks noChangeShapeType="1"/>
                </p:cNvSpPr>
                <p:nvPr/>
              </p:nvSpPr>
              <p:spPr bwMode="auto">
                <a:xfrm>
                  <a:off x="7920426" y="4803369"/>
                  <a:ext cx="0" cy="1270262"/>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59"/>
                <p:cNvSpPr>
                  <a:spLocks noChangeShapeType="1"/>
                </p:cNvSpPr>
                <p:nvPr/>
              </p:nvSpPr>
              <p:spPr bwMode="auto">
                <a:xfrm>
                  <a:off x="8313426" y="4807520"/>
                  <a:ext cx="0" cy="126611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60"/>
                <p:cNvSpPr>
                  <a:spLocks noChangeShapeType="1"/>
                </p:cNvSpPr>
                <p:nvPr/>
              </p:nvSpPr>
              <p:spPr bwMode="auto">
                <a:xfrm>
                  <a:off x="8704335" y="4799217"/>
                  <a:ext cx="0" cy="126611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61"/>
                <p:cNvSpPr>
                  <a:spLocks noChangeShapeType="1"/>
                </p:cNvSpPr>
                <p:nvPr/>
              </p:nvSpPr>
              <p:spPr bwMode="auto">
                <a:xfrm>
                  <a:off x="9101518" y="4788841"/>
                  <a:ext cx="0" cy="1278564"/>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62"/>
                <p:cNvSpPr>
                  <a:spLocks noChangeShapeType="1"/>
                </p:cNvSpPr>
                <p:nvPr/>
              </p:nvSpPr>
              <p:spPr bwMode="auto">
                <a:xfrm>
                  <a:off x="7525336" y="5106408"/>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63"/>
                <p:cNvSpPr>
                  <a:spLocks noChangeShapeType="1"/>
                </p:cNvSpPr>
                <p:nvPr/>
              </p:nvSpPr>
              <p:spPr bwMode="auto">
                <a:xfrm>
                  <a:off x="7529517" y="5426049"/>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64"/>
                <p:cNvSpPr>
                  <a:spLocks noChangeShapeType="1"/>
                </p:cNvSpPr>
                <p:nvPr/>
              </p:nvSpPr>
              <p:spPr bwMode="auto">
                <a:xfrm>
                  <a:off x="7529517" y="5753992"/>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65"/>
                <p:cNvSpPr>
                  <a:spLocks noChangeShapeType="1"/>
                </p:cNvSpPr>
                <p:nvPr/>
              </p:nvSpPr>
              <p:spPr bwMode="auto">
                <a:xfrm>
                  <a:off x="9444346" y="5102255"/>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66"/>
                <p:cNvSpPr>
                  <a:spLocks noChangeShapeType="1"/>
                </p:cNvSpPr>
                <p:nvPr/>
              </p:nvSpPr>
              <p:spPr bwMode="auto">
                <a:xfrm>
                  <a:off x="9444346" y="5426049"/>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67"/>
                <p:cNvSpPr>
                  <a:spLocks noChangeShapeType="1"/>
                </p:cNvSpPr>
                <p:nvPr/>
              </p:nvSpPr>
              <p:spPr bwMode="auto">
                <a:xfrm>
                  <a:off x="9444346" y="5749841"/>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68"/>
                <p:cNvSpPr>
                  <a:spLocks noChangeShapeType="1"/>
                </p:cNvSpPr>
                <p:nvPr/>
              </p:nvSpPr>
              <p:spPr bwMode="auto">
                <a:xfrm rot="5400000">
                  <a:off x="8677346" y="6054952"/>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73"/>
                <p:cNvSpPr>
                  <a:spLocks noChangeShapeType="1"/>
                </p:cNvSpPr>
                <p:nvPr/>
              </p:nvSpPr>
              <p:spPr bwMode="auto">
                <a:xfrm rot="5400000">
                  <a:off x="8286437" y="4802333"/>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74"/>
                <p:cNvSpPr>
                  <a:spLocks noChangeShapeType="1"/>
                </p:cNvSpPr>
                <p:nvPr/>
              </p:nvSpPr>
              <p:spPr bwMode="auto">
                <a:xfrm rot="5400000">
                  <a:off x="7893436" y="4802333"/>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75"/>
                <p:cNvSpPr>
                  <a:spLocks noChangeShapeType="1"/>
                </p:cNvSpPr>
                <p:nvPr/>
              </p:nvSpPr>
              <p:spPr bwMode="auto">
                <a:xfrm rot="5400000">
                  <a:off x="9074527" y="4802333"/>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68"/>
                <p:cNvSpPr>
                  <a:spLocks noChangeShapeType="1"/>
                </p:cNvSpPr>
                <p:nvPr/>
              </p:nvSpPr>
              <p:spPr bwMode="auto">
                <a:xfrm rot="5400000">
                  <a:off x="8287205" y="6053159"/>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68"/>
                <p:cNvSpPr>
                  <a:spLocks noChangeShapeType="1"/>
                </p:cNvSpPr>
                <p:nvPr/>
              </p:nvSpPr>
              <p:spPr bwMode="auto">
                <a:xfrm rot="5400000">
                  <a:off x="9074746" y="6053915"/>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68"/>
                <p:cNvSpPr>
                  <a:spLocks noChangeShapeType="1"/>
                </p:cNvSpPr>
                <p:nvPr/>
              </p:nvSpPr>
              <p:spPr bwMode="auto">
                <a:xfrm rot="5400000">
                  <a:off x="7895823" y="6051078"/>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Textfeld 89"/>
                <p:cNvSpPr txBox="1">
                  <a:spLocks noChangeArrowheads="1"/>
                </p:cNvSpPr>
                <p:nvPr/>
              </p:nvSpPr>
              <p:spPr bwMode="auto">
                <a:xfrm>
                  <a:off x="7780301" y="6117228"/>
                  <a:ext cx="278159" cy="17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900" u="none">
                      <a:solidFill>
                        <a:srgbClr val="000000"/>
                      </a:solidFill>
                      <a:latin typeface="Calibri" pitchFamily="34" charset="0"/>
                      <a:cs typeface="Arial" pitchFamily="34" charset="0"/>
                    </a:rPr>
                    <a:t>800</a:t>
                  </a:r>
                  <a:endParaRPr lang="en-US" altLang="de-DE" sz="900" u="none" baseline="-25000">
                    <a:solidFill>
                      <a:srgbClr val="000000"/>
                    </a:solidFill>
                    <a:latin typeface="Calibri" pitchFamily="34" charset="0"/>
                    <a:cs typeface="Arial" pitchFamily="34" charset="0"/>
                  </a:endParaRPr>
                </a:p>
              </p:txBody>
            </p:sp>
            <p:sp>
              <p:nvSpPr>
                <p:cNvPr id="91" name="Textfeld 90"/>
                <p:cNvSpPr txBox="1">
                  <a:spLocks noChangeArrowheads="1"/>
                </p:cNvSpPr>
                <p:nvPr/>
              </p:nvSpPr>
              <p:spPr bwMode="auto">
                <a:xfrm>
                  <a:off x="8537677" y="6117228"/>
                  <a:ext cx="343457" cy="17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900" u="none">
                      <a:solidFill>
                        <a:srgbClr val="000000"/>
                      </a:solidFill>
                      <a:latin typeface="Calibri" pitchFamily="34" charset="0"/>
                      <a:cs typeface="Arial" pitchFamily="34" charset="0"/>
                    </a:rPr>
                    <a:t>1600</a:t>
                  </a:r>
                  <a:endParaRPr lang="en-US" altLang="de-DE" sz="900" u="none" baseline="-25000">
                    <a:solidFill>
                      <a:srgbClr val="000000"/>
                    </a:solidFill>
                    <a:latin typeface="Calibri" pitchFamily="34" charset="0"/>
                    <a:cs typeface="Arial" pitchFamily="34" charset="0"/>
                  </a:endParaRPr>
                </a:p>
              </p:txBody>
            </p:sp>
            <p:sp>
              <p:nvSpPr>
                <p:cNvPr id="92" name="Textfeld 91"/>
                <p:cNvSpPr txBox="1">
                  <a:spLocks noChangeArrowheads="1"/>
                </p:cNvSpPr>
                <p:nvPr/>
              </p:nvSpPr>
              <p:spPr bwMode="auto">
                <a:xfrm>
                  <a:off x="8140270" y="6117228"/>
                  <a:ext cx="343457" cy="17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900" u="none">
                      <a:solidFill>
                        <a:srgbClr val="000000"/>
                      </a:solidFill>
                      <a:latin typeface="Calibri" pitchFamily="34" charset="0"/>
                      <a:cs typeface="Arial" pitchFamily="34" charset="0"/>
                    </a:rPr>
                    <a:t>1200</a:t>
                  </a:r>
                  <a:endParaRPr lang="en-US" altLang="de-DE" sz="900" u="none" baseline="-25000">
                    <a:solidFill>
                      <a:srgbClr val="000000"/>
                    </a:solidFill>
                    <a:latin typeface="Calibri" pitchFamily="34" charset="0"/>
                    <a:cs typeface="Arial" pitchFamily="34" charset="0"/>
                  </a:endParaRPr>
                </a:p>
              </p:txBody>
            </p:sp>
            <p:sp>
              <p:nvSpPr>
                <p:cNvPr id="93" name="Textfeld 92"/>
                <p:cNvSpPr txBox="1">
                  <a:spLocks noChangeArrowheads="1"/>
                </p:cNvSpPr>
                <p:nvPr/>
              </p:nvSpPr>
              <p:spPr bwMode="auto">
                <a:xfrm>
                  <a:off x="8937033" y="6117228"/>
                  <a:ext cx="343457" cy="17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900" u="none">
                      <a:solidFill>
                        <a:srgbClr val="000000"/>
                      </a:solidFill>
                      <a:latin typeface="Calibri" pitchFamily="34" charset="0"/>
                      <a:cs typeface="Arial" pitchFamily="34" charset="0"/>
                    </a:rPr>
                    <a:t>2000</a:t>
                  </a:r>
                  <a:endParaRPr lang="en-US" altLang="de-DE" sz="900" u="none" baseline="-25000">
                    <a:solidFill>
                      <a:srgbClr val="000000"/>
                    </a:solidFill>
                    <a:latin typeface="Calibri" pitchFamily="34" charset="0"/>
                    <a:cs typeface="Arial" pitchFamily="34" charset="0"/>
                  </a:endParaRPr>
                </a:p>
              </p:txBody>
            </p:sp>
            <p:sp>
              <p:nvSpPr>
                <p:cNvPr id="94" name="Textfeld 93"/>
                <p:cNvSpPr txBox="1">
                  <a:spLocks noChangeArrowheads="1"/>
                </p:cNvSpPr>
                <p:nvPr/>
              </p:nvSpPr>
              <p:spPr bwMode="auto">
                <a:xfrm>
                  <a:off x="7395913" y="6117228"/>
                  <a:ext cx="278159" cy="17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900" u="none">
                      <a:solidFill>
                        <a:srgbClr val="000000"/>
                      </a:solidFill>
                      <a:latin typeface="Calibri" pitchFamily="34" charset="0"/>
                      <a:cs typeface="Arial" pitchFamily="34" charset="0"/>
                    </a:rPr>
                    <a:t>400</a:t>
                  </a:r>
                  <a:endParaRPr lang="en-US" altLang="de-DE" sz="900" u="none" baseline="-25000">
                    <a:solidFill>
                      <a:srgbClr val="000000"/>
                    </a:solidFill>
                    <a:latin typeface="Calibri" pitchFamily="34" charset="0"/>
                    <a:cs typeface="Arial" pitchFamily="34" charset="0"/>
                  </a:endParaRPr>
                </a:p>
              </p:txBody>
            </p:sp>
            <p:sp>
              <p:nvSpPr>
                <p:cNvPr id="95" name="Textfeld 94"/>
                <p:cNvSpPr txBox="1">
                  <a:spLocks noChangeArrowheads="1"/>
                </p:cNvSpPr>
                <p:nvPr/>
              </p:nvSpPr>
              <p:spPr bwMode="auto">
                <a:xfrm>
                  <a:off x="9338163" y="6117228"/>
                  <a:ext cx="343457" cy="17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900" u="none">
                      <a:solidFill>
                        <a:srgbClr val="000000"/>
                      </a:solidFill>
                      <a:latin typeface="Calibri" pitchFamily="34" charset="0"/>
                      <a:cs typeface="Arial" pitchFamily="34" charset="0"/>
                    </a:rPr>
                    <a:t>2400</a:t>
                  </a:r>
                  <a:endParaRPr lang="en-US" altLang="de-DE" sz="900" u="none" baseline="-25000">
                    <a:solidFill>
                      <a:srgbClr val="000000"/>
                    </a:solidFill>
                    <a:latin typeface="Calibri" pitchFamily="34" charset="0"/>
                    <a:cs typeface="Arial" pitchFamily="34" charset="0"/>
                  </a:endParaRPr>
                </a:p>
              </p:txBody>
            </p:sp>
            <p:sp>
              <p:nvSpPr>
                <p:cNvPr id="96" name="Line 73"/>
                <p:cNvSpPr>
                  <a:spLocks noChangeShapeType="1"/>
                </p:cNvSpPr>
                <p:nvPr/>
              </p:nvSpPr>
              <p:spPr bwMode="auto">
                <a:xfrm rot="5400000">
                  <a:off x="8681722" y="4802333"/>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Textfeld 96"/>
                <p:cNvSpPr txBox="1">
                  <a:spLocks noChangeArrowheads="1"/>
                </p:cNvSpPr>
                <p:nvPr/>
              </p:nvSpPr>
              <p:spPr bwMode="auto">
                <a:xfrm rot="16200000">
                  <a:off x="6951672" y="5309246"/>
                  <a:ext cx="801442" cy="25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1200" u="none">
                      <a:solidFill>
                        <a:srgbClr val="000000"/>
                      </a:solidFill>
                      <a:latin typeface="Calibri" pitchFamily="34" charset="0"/>
                      <a:cs typeface="Arial" pitchFamily="34" charset="0"/>
                    </a:rPr>
                    <a:t>Reflectance</a:t>
                  </a:r>
                  <a:endParaRPr lang="en-US" altLang="de-DE" sz="1200" u="none" baseline="-25000">
                    <a:solidFill>
                      <a:srgbClr val="000000"/>
                    </a:solidFill>
                    <a:latin typeface="Calibri" pitchFamily="34" charset="0"/>
                    <a:cs typeface="Arial" pitchFamily="34" charset="0"/>
                  </a:endParaRPr>
                </a:p>
              </p:txBody>
            </p:sp>
            <p:sp>
              <p:nvSpPr>
                <p:cNvPr id="98" name="Textfeld 97"/>
                <p:cNvSpPr txBox="1">
                  <a:spLocks noChangeArrowheads="1"/>
                </p:cNvSpPr>
                <p:nvPr/>
              </p:nvSpPr>
              <p:spPr bwMode="auto">
                <a:xfrm>
                  <a:off x="8406650" y="6269690"/>
                  <a:ext cx="1295208" cy="22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de-DE" sz="1200" u="none">
                      <a:solidFill>
                        <a:srgbClr val="000000"/>
                      </a:solidFill>
                      <a:latin typeface="Calibri" pitchFamily="34" charset="0"/>
                      <a:cs typeface="Arial" pitchFamily="34" charset="0"/>
                    </a:rPr>
                    <a:t>Wavelength [nm]</a:t>
                  </a:r>
                  <a:endParaRPr lang="en-US" altLang="de-DE" sz="1200" u="none" baseline="-25000">
                    <a:solidFill>
                      <a:srgbClr val="000000"/>
                    </a:solidFill>
                    <a:latin typeface="Calibri" pitchFamily="34" charset="0"/>
                    <a:cs typeface="Arial" pitchFamily="34" charset="0"/>
                  </a:endParaRPr>
                </a:p>
              </p:txBody>
            </p:sp>
            <p:sp>
              <p:nvSpPr>
                <p:cNvPr id="99" name="Freihandform 98"/>
                <p:cNvSpPr>
                  <a:spLocks/>
                </p:cNvSpPr>
                <p:nvPr/>
              </p:nvSpPr>
              <p:spPr bwMode="auto">
                <a:xfrm>
                  <a:off x="7518762" y="5529350"/>
                  <a:ext cx="1981300" cy="371895"/>
                </a:xfrm>
                <a:custGeom>
                  <a:avLst/>
                  <a:gdLst>
                    <a:gd name="T0" fmla="*/ 0 w 5463191"/>
                    <a:gd name="T1" fmla="*/ 0 h 1335249"/>
                    <a:gd name="T2" fmla="*/ 0 w 5463191"/>
                    <a:gd name="T3" fmla="*/ 0 h 1335249"/>
                    <a:gd name="T4" fmla="*/ 0 w 5463191"/>
                    <a:gd name="T5" fmla="*/ 0 h 1335249"/>
                    <a:gd name="T6" fmla="*/ 0 w 5463191"/>
                    <a:gd name="T7" fmla="*/ 0 h 1335249"/>
                    <a:gd name="T8" fmla="*/ 0 w 5463191"/>
                    <a:gd name="T9" fmla="*/ 0 h 1335249"/>
                    <a:gd name="T10" fmla="*/ 0 w 5463191"/>
                    <a:gd name="T11" fmla="*/ 0 h 1335249"/>
                    <a:gd name="T12" fmla="*/ 0 w 5463191"/>
                    <a:gd name="T13" fmla="*/ 0 h 1335249"/>
                    <a:gd name="T14" fmla="*/ 0 w 5463191"/>
                    <a:gd name="T15" fmla="*/ 0 h 1335249"/>
                    <a:gd name="T16" fmla="*/ 0 w 5463191"/>
                    <a:gd name="T17" fmla="*/ 0 h 1335249"/>
                    <a:gd name="T18" fmla="*/ 0 w 5463191"/>
                    <a:gd name="T19" fmla="*/ 0 h 1335249"/>
                    <a:gd name="T20" fmla="*/ 0 w 5463191"/>
                    <a:gd name="T21" fmla="*/ 0 h 1335249"/>
                    <a:gd name="T22" fmla="*/ 0 w 5463191"/>
                    <a:gd name="T23" fmla="*/ 0 h 1335249"/>
                    <a:gd name="T24" fmla="*/ 0 w 5463191"/>
                    <a:gd name="T25" fmla="*/ 0 h 1335249"/>
                    <a:gd name="T26" fmla="*/ 0 w 5463191"/>
                    <a:gd name="T27" fmla="*/ 0 h 1335249"/>
                    <a:gd name="T28" fmla="*/ 0 w 5463191"/>
                    <a:gd name="T29" fmla="*/ 0 h 1335249"/>
                    <a:gd name="T30" fmla="*/ 0 w 5463191"/>
                    <a:gd name="T31" fmla="*/ 0 h 1335249"/>
                    <a:gd name="T32" fmla="*/ 0 w 5463191"/>
                    <a:gd name="T33" fmla="*/ 0 h 1335249"/>
                    <a:gd name="T34" fmla="*/ 0 w 5463191"/>
                    <a:gd name="T35" fmla="*/ 0 h 1335249"/>
                    <a:gd name="T36" fmla="*/ 0 w 5463191"/>
                    <a:gd name="T37" fmla="*/ 0 h 1335249"/>
                    <a:gd name="T38" fmla="*/ 0 w 5463191"/>
                    <a:gd name="T39" fmla="*/ 0 h 1335249"/>
                    <a:gd name="T40" fmla="*/ 0 w 5463191"/>
                    <a:gd name="T41" fmla="*/ 0 h 1335249"/>
                    <a:gd name="T42" fmla="*/ 0 w 5463191"/>
                    <a:gd name="T43" fmla="*/ 0 h 1335249"/>
                    <a:gd name="T44" fmla="*/ 0 w 5463191"/>
                    <a:gd name="T45" fmla="*/ 0 h 1335249"/>
                    <a:gd name="T46" fmla="*/ 0 w 5463191"/>
                    <a:gd name="T47" fmla="*/ 0 h 1335249"/>
                    <a:gd name="T48" fmla="*/ 0 w 5463191"/>
                    <a:gd name="T49" fmla="*/ 0 h 1335249"/>
                    <a:gd name="T50" fmla="*/ 0 w 5463191"/>
                    <a:gd name="T51" fmla="*/ 0 h 1335249"/>
                    <a:gd name="T52" fmla="*/ 0 w 5463191"/>
                    <a:gd name="T53" fmla="*/ 0 h 1335249"/>
                    <a:gd name="T54" fmla="*/ 0 w 5463191"/>
                    <a:gd name="T55" fmla="*/ 0 h 1335249"/>
                    <a:gd name="T56" fmla="*/ 0 w 5463191"/>
                    <a:gd name="T57" fmla="*/ 0 h 1335249"/>
                    <a:gd name="T58" fmla="*/ 0 w 5463191"/>
                    <a:gd name="T59" fmla="*/ 0 h 13352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463191" h="1335249">
                      <a:moveTo>
                        <a:pt x="0" y="1335249"/>
                      </a:moveTo>
                      <a:cubicBezTo>
                        <a:pt x="202924" y="1237514"/>
                        <a:pt x="401555" y="1138921"/>
                        <a:pt x="576470" y="1037075"/>
                      </a:cubicBezTo>
                      <a:cubicBezTo>
                        <a:pt x="751385" y="935229"/>
                        <a:pt x="860645" y="830191"/>
                        <a:pt x="1049488" y="724174"/>
                      </a:cubicBezTo>
                      <a:cubicBezTo>
                        <a:pt x="1238331" y="618157"/>
                        <a:pt x="1521536" y="483064"/>
                        <a:pt x="1709530" y="400971"/>
                      </a:cubicBezTo>
                      <a:cubicBezTo>
                        <a:pt x="1897524" y="318878"/>
                        <a:pt x="2042598" y="292905"/>
                        <a:pt x="2177453" y="231614"/>
                      </a:cubicBezTo>
                      <a:cubicBezTo>
                        <a:pt x="2312308" y="170323"/>
                        <a:pt x="2430812" y="34814"/>
                        <a:pt x="2518659" y="33223"/>
                      </a:cubicBezTo>
                      <a:cubicBezTo>
                        <a:pt x="2606506" y="31632"/>
                        <a:pt x="2647421" y="156850"/>
                        <a:pt x="2704536" y="222066"/>
                      </a:cubicBezTo>
                      <a:cubicBezTo>
                        <a:pt x="2761651" y="287282"/>
                        <a:pt x="2811836" y="396356"/>
                        <a:pt x="2861349" y="424517"/>
                      </a:cubicBezTo>
                      <a:cubicBezTo>
                        <a:pt x="2910862" y="452678"/>
                        <a:pt x="2961921" y="410173"/>
                        <a:pt x="3001617" y="391032"/>
                      </a:cubicBezTo>
                      <a:cubicBezTo>
                        <a:pt x="3041313" y="371891"/>
                        <a:pt x="3063082" y="336174"/>
                        <a:pt x="3099525" y="309670"/>
                      </a:cubicBezTo>
                      <a:cubicBezTo>
                        <a:pt x="3135968" y="283166"/>
                        <a:pt x="3185552" y="263233"/>
                        <a:pt x="3220278" y="232006"/>
                      </a:cubicBezTo>
                      <a:cubicBezTo>
                        <a:pt x="3255004" y="200780"/>
                        <a:pt x="3267514" y="160901"/>
                        <a:pt x="3307882" y="122311"/>
                      </a:cubicBezTo>
                      <a:cubicBezTo>
                        <a:pt x="3348250" y="83721"/>
                        <a:pt x="3411683" y="7521"/>
                        <a:pt x="3462485" y="466"/>
                      </a:cubicBezTo>
                      <a:cubicBezTo>
                        <a:pt x="3513287" y="-6589"/>
                        <a:pt x="3575288" y="68781"/>
                        <a:pt x="3612693" y="79980"/>
                      </a:cubicBezTo>
                      <a:cubicBezTo>
                        <a:pt x="3650098" y="91179"/>
                        <a:pt x="3662952" y="68425"/>
                        <a:pt x="3686913" y="67659"/>
                      </a:cubicBezTo>
                      <a:cubicBezTo>
                        <a:pt x="3710874" y="66893"/>
                        <a:pt x="3732325" y="72413"/>
                        <a:pt x="3759035" y="85689"/>
                      </a:cubicBezTo>
                      <a:cubicBezTo>
                        <a:pt x="3785745" y="98965"/>
                        <a:pt x="3770332" y="35990"/>
                        <a:pt x="3847171" y="147313"/>
                      </a:cubicBezTo>
                      <a:cubicBezTo>
                        <a:pt x="3924010" y="258636"/>
                        <a:pt x="4219417" y="754766"/>
                        <a:pt x="4220071" y="753628"/>
                      </a:cubicBezTo>
                      <a:cubicBezTo>
                        <a:pt x="4220725" y="752490"/>
                        <a:pt x="4364197" y="499135"/>
                        <a:pt x="4422913" y="480484"/>
                      </a:cubicBezTo>
                      <a:cubicBezTo>
                        <a:pt x="4481629" y="461833"/>
                        <a:pt x="4530093" y="611596"/>
                        <a:pt x="4572365" y="641721"/>
                      </a:cubicBezTo>
                      <a:cubicBezTo>
                        <a:pt x="4614637" y="671846"/>
                        <a:pt x="4624393" y="682402"/>
                        <a:pt x="4676543" y="661236"/>
                      </a:cubicBezTo>
                      <a:cubicBezTo>
                        <a:pt x="4728693" y="640070"/>
                        <a:pt x="4831458" y="541536"/>
                        <a:pt x="4885265" y="514724"/>
                      </a:cubicBezTo>
                      <a:cubicBezTo>
                        <a:pt x="4939072" y="487912"/>
                        <a:pt x="4964965" y="471772"/>
                        <a:pt x="4999383" y="500362"/>
                      </a:cubicBezTo>
                      <a:cubicBezTo>
                        <a:pt x="5033801" y="528952"/>
                        <a:pt x="5069624" y="649454"/>
                        <a:pt x="5091775" y="686266"/>
                      </a:cubicBezTo>
                      <a:cubicBezTo>
                        <a:pt x="5113926" y="723078"/>
                        <a:pt x="5118541" y="717861"/>
                        <a:pt x="5132288" y="721235"/>
                      </a:cubicBezTo>
                      <a:cubicBezTo>
                        <a:pt x="5146035" y="724609"/>
                        <a:pt x="5157574" y="697810"/>
                        <a:pt x="5174256" y="706508"/>
                      </a:cubicBezTo>
                      <a:cubicBezTo>
                        <a:pt x="5190938" y="715206"/>
                        <a:pt x="5206126" y="758144"/>
                        <a:pt x="5232378" y="773421"/>
                      </a:cubicBezTo>
                      <a:cubicBezTo>
                        <a:pt x="5258630" y="788698"/>
                        <a:pt x="5323194" y="812561"/>
                        <a:pt x="5352548" y="816211"/>
                      </a:cubicBezTo>
                      <a:cubicBezTo>
                        <a:pt x="5381902" y="819861"/>
                        <a:pt x="5387888" y="795258"/>
                        <a:pt x="5408504" y="795319"/>
                      </a:cubicBezTo>
                      <a:cubicBezTo>
                        <a:pt x="5429120" y="795380"/>
                        <a:pt x="5442585" y="771053"/>
                        <a:pt x="5463191" y="779209"/>
                      </a:cubicBezTo>
                    </a:path>
                  </a:pathLst>
                </a:custGeom>
                <a:noFill/>
                <a:ln w="12700" cap="flat" cmpd="sng" algn="ctr">
                  <a:solidFill>
                    <a:srgbClr val="D7D2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ihandform 99"/>
                <p:cNvSpPr>
                  <a:spLocks/>
                </p:cNvSpPr>
                <p:nvPr/>
              </p:nvSpPr>
              <p:spPr bwMode="auto">
                <a:xfrm>
                  <a:off x="7535972" y="5165107"/>
                  <a:ext cx="1959947" cy="607875"/>
                </a:xfrm>
                <a:custGeom>
                  <a:avLst/>
                  <a:gdLst>
                    <a:gd name="T0" fmla="*/ 0 w 5404311"/>
                    <a:gd name="T1" fmla="*/ 0 h 2182509"/>
                    <a:gd name="T2" fmla="*/ 0 w 5404311"/>
                    <a:gd name="T3" fmla="*/ 0 h 2182509"/>
                    <a:gd name="T4" fmla="*/ 0 w 5404311"/>
                    <a:gd name="T5" fmla="*/ 0 h 2182509"/>
                    <a:gd name="T6" fmla="*/ 0 w 5404311"/>
                    <a:gd name="T7" fmla="*/ 0 h 2182509"/>
                    <a:gd name="T8" fmla="*/ 0 w 5404311"/>
                    <a:gd name="T9" fmla="*/ 0 h 2182509"/>
                    <a:gd name="T10" fmla="*/ 0 w 5404311"/>
                    <a:gd name="T11" fmla="*/ 0 h 2182509"/>
                    <a:gd name="T12" fmla="*/ 0 w 5404311"/>
                    <a:gd name="T13" fmla="*/ 0 h 2182509"/>
                    <a:gd name="T14" fmla="*/ 0 w 5404311"/>
                    <a:gd name="T15" fmla="*/ 0 h 2182509"/>
                    <a:gd name="T16" fmla="*/ 0 w 5404311"/>
                    <a:gd name="T17" fmla="*/ 0 h 2182509"/>
                    <a:gd name="T18" fmla="*/ 0 w 5404311"/>
                    <a:gd name="T19" fmla="*/ 0 h 2182509"/>
                    <a:gd name="T20" fmla="*/ 0 w 5404311"/>
                    <a:gd name="T21" fmla="*/ 0 h 2182509"/>
                    <a:gd name="T22" fmla="*/ 0 w 5404311"/>
                    <a:gd name="T23" fmla="*/ 0 h 2182509"/>
                    <a:gd name="T24" fmla="*/ 0 w 5404311"/>
                    <a:gd name="T25" fmla="*/ 0 h 2182509"/>
                    <a:gd name="T26" fmla="*/ 0 w 5404311"/>
                    <a:gd name="T27" fmla="*/ 0 h 2182509"/>
                    <a:gd name="T28" fmla="*/ 0 w 5404311"/>
                    <a:gd name="T29" fmla="*/ 0 h 2182509"/>
                    <a:gd name="T30" fmla="*/ 0 w 5404311"/>
                    <a:gd name="T31" fmla="*/ 0 h 2182509"/>
                    <a:gd name="T32" fmla="*/ 0 w 5404311"/>
                    <a:gd name="T33" fmla="*/ 0 h 2182509"/>
                    <a:gd name="T34" fmla="*/ 0 w 5404311"/>
                    <a:gd name="T35" fmla="*/ 0 h 2182509"/>
                    <a:gd name="T36" fmla="*/ 0 w 5404311"/>
                    <a:gd name="T37" fmla="*/ 0 h 2182509"/>
                    <a:gd name="T38" fmla="*/ 0 w 5404311"/>
                    <a:gd name="T39" fmla="*/ 0 h 2182509"/>
                    <a:gd name="T40" fmla="*/ 0 w 5404311"/>
                    <a:gd name="T41" fmla="*/ 0 h 2182509"/>
                    <a:gd name="T42" fmla="*/ 0 w 5404311"/>
                    <a:gd name="T43" fmla="*/ 0 h 2182509"/>
                    <a:gd name="T44" fmla="*/ 0 w 5404311"/>
                    <a:gd name="T45" fmla="*/ 0 h 2182509"/>
                    <a:gd name="T46" fmla="*/ 0 w 5404311"/>
                    <a:gd name="T47" fmla="*/ 0 h 2182509"/>
                    <a:gd name="T48" fmla="*/ 0 w 5404311"/>
                    <a:gd name="T49" fmla="*/ 0 h 2182509"/>
                    <a:gd name="T50" fmla="*/ 0 w 5404311"/>
                    <a:gd name="T51" fmla="*/ 0 h 2182509"/>
                    <a:gd name="T52" fmla="*/ 0 w 5404311"/>
                    <a:gd name="T53" fmla="*/ 0 h 2182509"/>
                    <a:gd name="T54" fmla="*/ 0 w 5404311"/>
                    <a:gd name="T55" fmla="*/ 0 h 2182509"/>
                    <a:gd name="T56" fmla="*/ 0 w 5404311"/>
                    <a:gd name="T57" fmla="*/ 0 h 2182509"/>
                    <a:gd name="T58" fmla="*/ 0 w 5404311"/>
                    <a:gd name="T59" fmla="*/ 0 h 2182509"/>
                    <a:gd name="T60" fmla="*/ 0 w 5404311"/>
                    <a:gd name="T61" fmla="*/ 0 h 2182509"/>
                    <a:gd name="T62" fmla="*/ 0 w 5404311"/>
                    <a:gd name="T63" fmla="*/ 0 h 2182509"/>
                    <a:gd name="T64" fmla="*/ 0 w 5404311"/>
                    <a:gd name="T65" fmla="*/ 0 h 2182509"/>
                    <a:gd name="T66" fmla="*/ 0 w 5404311"/>
                    <a:gd name="T67" fmla="*/ 0 h 21825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04311" h="2182509">
                      <a:moveTo>
                        <a:pt x="0" y="2182509"/>
                      </a:moveTo>
                      <a:cubicBezTo>
                        <a:pt x="7522" y="2171804"/>
                        <a:pt x="27340" y="2162695"/>
                        <a:pt x="50284" y="2133736"/>
                      </a:cubicBezTo>
                      <a:cubicBezTo>
                        <a:pt x="73228" y="2104777"/>
                        <a:pt x="96046" y="2050447"/>
                        <a:pt x="129937" y="2003603"/>
                      </a:cubicBezTo>
                      <a:cubicBezTo>
                        <a:pt x="163828" y="1956759"/>
                        <a:pt x="204424" y="1936661"/>
                        <a:pt x="253630" y="1852669"/>
                      </a:cubicBezTo>
                      <a:cubicBezTo>
                        <a:pt x="302836" y="1768677"/>
                        <a:pt x="381360" y="1583309"/>
                        <a:pt x="425171" y="1499648"/>
                      </a:cubicBezTo>
                      <a:cubicBezTo>
                        <a:pt x="468982" y="1415987"/>
                        <a:pt x="476374" y="1399229"/>
                        <a:pt x="516499" y="1350700"/>
                      </a:cubicBezTo>
                      <a:cubicBezTo>
                        <a:pt x="556624" y="1302171"/>
                        <a:pt x="572308" y="1296227"/>
                        <a:pt x="665922" y="1208474"/>
                      </a:cubicBezTo>
                      <a:cubicBezTo>
                        <a:pt x="759536" y="1120721"/>
                        <a:pt x="952289" y="910318"/>
                        <a:pt x="1078185" y="824179"/>
                      </a:cubicBezTo>
                      <a:cubicBezTo>
                        <a:pt x="1204081" y="738040"/>
                        <a:pt x="1263772" y="749846"/>
                        <a:pt x="1421296" y="691639"/>
                      </a:cubicBezTo>
                      <a:cubicBezTo>
                        <a:pt x="1578820" y="633432"/>
                        <a:pt x="1824367" y="554898"/>
                        <a:pt x="2023327" y="474937"/>
                      </a:cubicBezTo>
                      <a:cubicBezTo>
                        <a:pt x="2094320" y="441154"/>
                        <a:pt x="2134548" y="413670"/>
                        <a:pt x="2236305" y="373587"/>
                      </a:cubicBezTo>
                      <a:cubicBezTo>
                        <a:pt x="2338062" y="333504"/>
                        <a:pt x="2547302" y="243580"/>
                        <a:pt x="2633870" y="234439"/>
                      </a:cubicBezTo>
                      <a:cubicBezTo>
                        <a:pt x="2720438" y="225298"/>
                        <a:pt x="2715772" y="321870"/>
                        <a:pt x="2755715" y="318739"/>
                      </a:cubicBezTo>
                      <a:cubicBezTo>
                        <a:pt x="2795658" y="315608"/>
                        <a:pt x="2798117" y="254013"/>
                        <a:pt x="2873528" y="215652"/>
                      </a:cubicBezTo>
                      <a:cubicBezTo>
                        <a:pt x="2948939" y="177291"/>
                        <a:pt x="3125665" y="112682"/>
                        <a:pt x="3208183" y="88572"/>
                      </a:cubicBezTo>
                      <a:cubicBezTo>
                        <a:pt x="3290701" y="64462"/>
                        <a:pt x="3332078" y="76556"/>
                        <a:pt x="3368638" y="70989"/>
                      </a:cubicBezTo>
                      <a:cubicBezTo>
                        <a:pt x="3405198" y="65422"/>
                        <a:pt x="3407064" y="57392"/>
                        <a:pt x="3427544" y="55171"/>
                      </a:cubicBezTo>
                      <a:cubicBezTo>
                        <a:pt x="3448024" y="52950"/>
                        <a:pt x="3444894" y="64228"/>
                        <a:pt x="3491519" y="57662"/>
                      </a:cubicBezTo>
                      <a:cubicBezTo>
                        <a:pt x="3538144" y="51097"/>
                        <a:pt x="3621820" y="21102"/>
                        <a:pt x="3707296" y="15778"/>
                      </a:cubicBezTo>
                      <a:cubicBezTo>
                        <a:pt x="3792772" y="10454"/>
                        <a:pt x="3938056" y="-22140"/>
                        <a:pt x="4004378" y="25717"/>
                      </a:cubicBezTo>
                      <a:cubicBezTo>
                        <a:pt x="4070700" y="73574"/>
                        <a:pt x="4077368" y="256385"/>
                        <a:pt x="4105225" y="302921"/>
                      </a:cubicBezTo>
                      <a:cubicBezTo>
                        <a:pt x="4133082" y="349457"/>
                        <a:pt x="4153115" y="312178"/>
                        <a:pt x="4171523" y="304936"/>
                      </a:cubicBezTo>
                      <a:cubicBezTo>
                        <a:pt x="4189931" y="297694"/>
                        <a:pt x="4195302" y="304712"/>
                        <a:pt x="4238857" y="272347"/>
                      </a:cubicBezTo>
                      <a:cubicBezTo>
                        <a:pt x="4282412" y="239982"/>
                        <a:pt x="4367328" y="149886"/>
                        <a:pt x="4432852" y="110746"/>
                      </a:cubicBezTo>
                      <a:cubicBezTo>
                        <a:pt x="4498376" y="71606"/>
                        <a:pt x="4583960" y="54988"/>
                        <a:pt x="4631999" y="37504"/>
                      </a:cubicBezTo>
                      <a:cubicBezTo>
                        <a:pt x="4680038" y="20020"/>
                        <a:pt x="4684704" y="-8762"/>
                        <a:pt x="4721087" y="5839"/>
                      </a:cubicBezTo>
                      <a:cubicBezTo>
                        <a:pt x="4757470" y="20440"/>
                        <a:pt x="4817166" y="83696"/>
                        <a:pt x="4850296" y="125109"/>
                      </a:cubicBezTo>
                      <a:cubicBezTo>
                        <a:pt x="4883426" y="166522"/>
                        <a:pt x="4896679" y="244378"/>
                        <a:pt x="4919870" y="254317"/>
                      </a:cubicBezTo>
                      <a:cubicBezTo>
                        <a:pt x="4943061" y="264256"/>
                        <a:pt x="4957970" y="196339"/>
                        <a:pt x="4989444" y="184743"/>
                      </a:cubicBezTo>
                      <a:cubicBezTo>
                        <a:pt x="5020918" y="173147"/>
                        <a:pt x="5075396" y="175723"/>
                        <a:pt x="5108713" y="184743"/>
                      </a:cubicBezTo>
                      <a:cubicBezTo>
                        <a:pt x="5142030" y="193763"/>
                        <a:pt x="5161367" y="225549"/>
                        <a:pt x="5189346" y="238862"/>
                      </a:cubicBezTo>
                      <a:cubicBezTo>
                        <a:pt x="5217325" y="252175"/>
                        <a:pt x="5251067" y="256766"/>
                        <a:pt x="5276587" y="264620"/>
                      </a:cubicBezTo>
                      <a:cubicBezTo>
                        <a:pt x="5302107" y="272474"/>
                        <a:pt x="5321178" y="279725"/>
                        <a:pt x="5342465" y="285983"/>
                      </a:cubicBezTo>
                      <a:cubicBezTo>
                        <a:pt x="5363752" y="292241"/>
                        <a:pt x="5377494" y="294248"/>
                        <a:pt x="5404311" y="302166"/>
                      </a:cubicBezTo>
                    </a:path>
                  </a:pathLst>
                </a:custGeom>
                <a:noFill/>
                <a:ln w="12700" cap="flat" cmpd="sng" algn="ctr">
                  <a:solidFill>
                    <a:srgbClr val="9966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ihandform 100"/>
                <p:cNvSpPr>
                  <a:spLocks/>
                </p:cNvSpPr>
                <p:nvPr/>
              </p:nvSpPr>
              <p:spPr bwMode="auto">
                <a:xfrm>
                  <a:off x="7535972" y="5366089"/>
                  <a:ext cx="1964222" cy="609426"/>
                </a:xfrm>
                <a:custGeom>
                  <a:avLst/>
                  <a:gdLst>
                    <a:gd name="T0" fmla="*/ 0 w 5416098"/>
                    <a:gd name="T1" fmla="*/ 0 h 2188074"/>
                    <a:gd name="T2" fmla="*/ 0 w 5416098"/>
                    <a:gd name="T3" fmla="*/ 0 h 2188074"/>
                    <a:gd name="T4" fmla="*/ 0 w 5416098"/>
                    <a:gd name="T5" fmla="*/ 0 h 2188074"/>
                    <a:gd name="T6" fmla="*/ 0 w 5416098"/>
                    <a:gd name="T7" fmla="*/ 0 h 2188074"/>
                    <a:gd name="T8" fmla="*/ 0 w 5416098"/>
                    <a:gd name="T9" fmla="*/ 0 h 2188074"/>
                    <a:gd name="T10" fmla="*/ 0 w 5416098"/>
                    <a:gd name="T11" fmla="*/ 0 h 2188074"/>
                    <a:gd name="T12" fmla="*/ 0 w 5416098"/>
                    <a:gd name="T13" fmla="*/ 0 h 2188074"/>
                    <a:gd name="T14" fmla="*/ 0 w 5416098"/>
                    <a:gd name="T15" fmla="*/ 0 h 2188074"/>
                    <a:gd name="T16" fmla="*/ 0 w 5416098"/>
                    <a:gd name="T17" fmla="*/ 0 h 2188074"/>
                    <a:gd name="T18" fmla="*/ 0 w 5416098"/>
                    <a:gd name="T19" fmla="*/ 0 h 2188074"/>
                    <a:gd name="T20" fmla="*/ 0 w 5416098"/>
                    <a:gd name="T21" fmla="*/ 0 h 2188074"/>
                    <a:gd name="T22" fmla="*/ 0 w 5416098"/>
                    <a:gd name="T23" fmla="*/ 0 h 2188074"/>
                    <a:gd name="T24" fmla="*/ 0 w 5416098"/>
                    <a:gd name="T25" fmla="*/ 0 h 2188074"/>
                    <a:gd name="T26" fmla="*/ 0 w 5416098"/>
                    <a:gd name="T27" fmla="*/ 0 h 2188074"/>
                    <a:gd name="T28" fmla="*/ 0 w 5416098"/>
                    <a:gd name="T29" fmla="*/ 0 h 2188074"/>
                    <a:gd name="T30" fmla="*/ 0 w 5416098"/>
                    <a:gd name="T31" fmla="*/ 0 h 2188074"/>
                    <a:gd name="T32" fmla="*/ 0 w 5416098"/>
                    <a:gd name="T33" fmla="*/ 0 h 2188074"/>
                    <a:gd name="T34" fmla="*/ 0 w 5416098"/>
                    <a:gd name="T35" fmla="*/ 0 h 2188074"/>
                    <a:gd name="T36" fmla="*/ 0 w 5416098"/>
                    <a:gd name="T37" fmla="*/ 0 h 2188074"/>
                    <a:gd name="T38" fmla="*/ 0 w 5416098"/>
                    <a:gd name="T39" fmla="*/ 0 h 2188074"/>
                    <a:gd name="T40" fmla="*/ 0 w 5416098"/>
                    <a:gd name="T41" fmla="*/ 0 h 2188074"/>
                    <a:gd name="T42" fmla="*/ 0 w 5416098"/>
                    <a:gd name="T43" fmla="*/ 0 h 2188074"/>
                    <a:gd name="T44" fmla="*/ 0 w 5416098"/>
                    <a:gd name="T45" fmla="*/ 0 h 2188074"/>
                    <a:gd name="T46" fmla="*/ 0 w 5416098"/>
                    <a:gd name="T47" fmla="*/ 0 h 2188074"/>
                    <a:gd name="T48" fmla="*/ 0 w 5416098"/>
                    <a:gd name="T49" fmla="*/ 0 h 2188074"/>
                    <a:gd name="T50" fmla="*/ 0 w 5416098"/>
                    <a:gd name="T51" fmla="*/ 0 h 2188074"/>
                    <a:gd name="T52" fmla="*/ 0 w 5416098"/>
                    <a:gd name="T53" fmla="*/ 0 h 2188074"/>
                    <a:gd name="T54" fmla="*/ 0 w 5416098"/>
                    <a:gd name="T55" fmla="*/ 0 h 2188074"/>
                    <a:gd name="T56" fmla="*/ 0 w 5416098"/>
                    <a:gd name="T57" fmla="*/ 0 h 2188074"/>
                    <a:gd name="T58" fmla="*/ 0 w 5416098"/>
                    <a:gd name="T59" fmla="*/ 0 h 2188074"/>
                    <a:gd name="T60" fmla="*/ 0 w 5416098"/>
                    <a:gd name="T61" fmla="*/ 0 h 2188074"/>
                    <a:gd name="T62" fmla="*/ 0 w 5416098"/>
                    <a:gd name="T63" fmla="*/ 0 h 2188074"/>
                    <a:gd name="T64" fmla="*/ 0 w 5416098"/>
                    <a:gd name="T65" fmla="*/ 0 h 2188074"/>
                    <a:gd name="T66" fmla="*/ 0 w 5416098"/>
                    <a:gd name="T67" fmla="*/ 0 h 2188074"/>
                    <a:gd name="T68" fmla="*/ 0 w 5416098"/>
                    <a:gd name="T69" fmla="*/ 0 h 2188074"/>
                    <a:gd name="T70" fmla="*/ 0 w 5416098"/>
                    <a:gd name="T71" fmla="*/ 0 h 2188074"/>
                    <a:gd name="T72" fmla="*/ 0 w 5416098"/>
                    <a:gd name="T73" fmla="*/ 0 h 2188074"/>
                    <a:gd name="T74" fmla="*/ 0 w 5416098"/>
                    <a:gd name="T75" fmla="*/ 0 h 21880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16098" h="2188074">
                      <a:moveTo>
                        <a:pt x="0" y="2188074"/>
                      </a:moveTo>
                      <a:cubicBezTo>
                        <a:pt x="130037" y="2081228"/>
                        <a:pt x="260075" y="1974383"/>
                        <a:pt x="337931" y="1879961"/>
                      </a:cubicBezTo>
                      <a:cubicBezTo>
                        <a:pt x="415787" y="1785539"/>
                        <a:pt x="382657" y="1744126"/>
                        <a:pt x="467139" y="1621544"/>
                      </a:cubicBezTo>
                      <a:cubicBezTo>
                        <a:pt x="551621" y="1498962"/>
                        <a:pt x="692734" y="1303310"/>
                        <a:pt x="844826" y="1144466"/>
                      </a:cubicBezTo>
                      <a:cubicBezTo>
                        <a:pt x="996918" y="985622"/>
                        <a:pt x="1197474" y="810940"/>
                        <a:pt x="1379691" y="668479"/>
                      </a:cubicBezTo>
                      <a:cubicBezTo>
                        <a:pt x="1561908" y="526018"/>
                        <a:pt x="1802231" y="369825"/>
                        <a:pt x="1938131" y="289701"/>
                      </a:cubicBezTo>
                      <a:cubicBezTo>
                        <a:pt x="2074031" y="209577"/>
                        <a:pt x="2117111" y="228844"/>
                        <a:pt x="2195093" y="187734"/>
                      </a:cubicBezTo>
                      <a:cubicBezTo>
                        <a:pt x="2273075" y="146624"/>
                        <a:pt x="2343203" y="71142"/>
                        <a:pt x="2406025" y="43042"/>
                      </a:cubicBezTo>
                      <a:cubicBezTo>
                        <a:pt x="2468847" y="14942"/>
                        <a:pt x="2518955" y="-23760"/>
                        <a:pt x="2572024" y="19132"/>
                      </a:cubicBezTo>
                      <a:cubicBezTo>
                        <a:pt x="2625093" y="62024"/>
                        <a:pt x="2682661" y="225483"/>
                        <a:pt x="2724442" y="300395"/>
                      </a:cubicBezTo>
                      <a:cubicBezTo>
                        <a:pt x="2766224" y="375307"/>
                        <a:pt x="2785290" y="445600"/>
                        <a:pt x="2822713" y="468605"/>
                      </a:cubicBezTo>
                      <a:cubicBezTo>
                        <a:pt x="2860136" y="491610"/>
                        <a:pt x="2906585" y="466342"/>
                        <a:pt x="2948982" y="438424"/>
                      </a:cubicBezTo>
                      <a:cubicBezTo>
                        <a:pt x="2991379" y="410506"/>
                        <a:pt x="3028570" y="338767"/>
                        <a:pt x="3077099" y="301096"/>
                      </a:cubicBezTo>
                      <a:cubicBezTo>
                        <a:pt x="3125628" y="263425"/>
                        <a:pt x="3191446" y="250743"/>
                        <a:pt x="3240157" y="212400"/>
                      </a:cubicBezTo>
                      <a:cubicBezTo>
                        <a:pt x="3288868" y="174057"/>
                        <a:pt x="3332922" y="92944"/>
                        <a:pt x="3369365" y="71040"/>
                      </a:cubicBezTo>
                      <a:cubicBezTo>
                        <a:pt x="3405809" y="49137"/>
                        <a:pt x="3424642" y="66066"/>
                        <a:pt x="3458818" y="80979"/>
                      </a:cubicBezTo>
                      <a:cubicBezTo>
                        <a:pt x="3492994" y="95892"/>
                        <a:pt x="3547934" y="142285"/>
                        <a:pt x="3574420" y="160520"/>
                      </a:cubicBezTo>
                      <a:cubicBezTo>
                        <a:pt x="3600906" y="178755"/>
                        <a:pt x="3592483" y="190993"/>
                        <a:pt x="3617732" y="190391"/>
                      </a:cubicBezTo>
                      <a:cubicBezTo>
                        <a:pt x="3642981" y="189789"/>
                        <a:pt x="3702154" y="177526"/>
                        <a:pt x="3731066" y="174937"/>
                      </a:cubicBezTo>
                      <a:cubicBezTo>
                        <a:pt x="3759978" y="172348"/>
                        <a:pt x="3791633" y="179577"/>
                        <a:pt x="3811810" y="198037"/>
                      </a:cubicBezTo>
                      <a:cubicBezTo>
                        <a:pt x="3831987" y="216497"/>
                        <a:pt x="3827214" y="243913"/>
                        <a:pt x="3852127" y="285695"/>
                      </a:cubicBezTo>
                      <a:cubicBezTo>
                        <a:pt x="3877040" y="327477"/>
                        <a:pt x="3903460" y="363638"/>
                        <a:pt x="3961289" y="448727"/>
                      </a:cubicBezTo>
                      <a:cubicBezTo>
                        <a:pt x="4019118" y="533816"/>
                        <a:pt x="4154803" y="748557"/>
                        <a:pt x="4199100" y="796232"/>
                      </a:cubicBezTo>
                      <a:cubicBezTo>
                        <a:pt x="4243397" y="843907"/>
                        <a:pt x="4214125" y="763675"/>
                        <a:pt x="4227069" y="734777"/>
                      </a:cubicBezTo>
                      <a:cubicBezTo>
                        <a:pt x="4240013" y="705879"/>
                        <a:pt x="4251060" y="661498"/>
                        <a:pt x="4276766" y="622843"/>
                      </a:cubicBezTo>
                      <a:cubicBezTo>
                        <a:pt x="4302472" y="584188"/>
                        <a:pt x="4352289" y="497080"/>
                        <a:pt x="4381308" y="502847"/>
                      </a:cubicBezTo>
                      <a:cubicBezTo>
                        <a:pt x="4410327" y="508615"/>
                        <a:pt x="4425726" y="598551"/>
                        <a:pt x="4450882" y="657448"/>
                      </a:cubicBezTo>
                      <a:cubicBezTo>
                        <a:pt x="4476038" y="716345"/>
                        <a:pt x="4505432" y="810707"/>
                        <a:pt x="4532244" y="856231"/>
                      </a:cubicBezTo>
                      <a:cubicBezTo>
                        <a:pt x="4559056" y="901755"/>
                        <a:pt x="4582308" y="924517"/>
                        <a:pt x="4611757" y="930592"/>
                      </a:cubicBezTo>
                      <a:cubicBezTo>
                        <a:pt x="4641206" y="936668"/>
                        <a:pt x="4671326" y="914219"/>
                        <a:pt x="4708936" y="892684"/>
                      </a:cubicBezTo>
                      <a:cubicBezTo>
                        <a:pt x="4746546" y="871149"/>
                        <a:pt x="4794596" y="824393"/>
                        <a:pt x="4837418" y="801384"/>
                      </a:cubicBezTo>
                      <a:cubicBezTo>
                        <a:pt x="4880240" y="778375"/>
                        <a:pt x="4935012" y="743957"/>
                        <a:pt x="4965870" y="754629"/>
                      </a:cubicBezTo>
                      <a:cubicBezTo>
                        <a:pt x="4996728" y="765301"/>
                        <a:pt x="5003225" y="815963"/>
                        <a:pt x="5022565" y="865414"/>
                      </a:cubicBezTo>
                      <a:cubicBezTo>
                        <a:pt x="5041905" y="914865"/>
                        <a:pt x="5057370" y="1017708"/>
                        <a:pt x="5081910" y="1051333"/>
                      </a:cubicBezTo>
                      <a:cubicBezTo>
                        <a:pt x="5106450" y="1084958"/>
                        <a:pt x="5141287" y="1054466"/>
                        <a:pt x="5169804" y="1067165"/>
                      </a:cubicBezTo>
                      <a:cubicBezTo>
                        <a:pt x="5198321" y="1079864"/>
                        <a:pt x="5223409" y="1118662"/>
                        <a:pt x="5253013" y="1127527"/>
                      </a:cubicBezTo>
                      <a:cubicBezTo>
                        <a:pt x="5282617" y="1136392"/>
                        <a:pt x="5320245" y="1124158"/>
                        <a:pt x="5347426" y="1120355"/>
                      </a:cubicBezTo>
                      <a:cubicBezTo>
                        <a:pt x="5374607" y="1116552"/>
                        <a:pt x="5393882" y="1106725"/>
                        <a:pt x="5416098" y="1104709"/>
                      </a:cubicBezTo>
                    </a:path>
                  </a:pathLst>
                </a:custGeom>
                <a:noFill/>
                <a:ln w="12700" cap="flat" cmpd="sng" algn="ctr">
                  <a:solidFill>
                    <a:srgbClr val="D7D2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ihandform 101"/>
                <p:cNvSpPr>
                  <a:spLocks/>
                </p:cNvSpPr>
                <p:nvPr/>
              </p:nvSpPr>
              <p:spPr bwMode="auto">
                <a:xfrm>
                  <a:off x="7518762" y="5250130"/>
                  <a:ext cx="1979574" cy="507746"/>
                </a:xfrm>
                <a:custGeom>
                  <a:avLst/>
                  <a:gdLst>
                    <a:gd name="T0" fmla="*/ 0 w 5458430"/>
                    <a:gd name="T1" fmla="*/ 0 h 1823005"/>
                    <a:gd name="T2" fmla="*/ 0 w 5458430"/>
                    <a:gd name="T3" fmla="*/ 0 h 1823005"/>
                    <a:gd name="T4" fmla="*/ 0 w 5458430"/>
                    <a:gd name="T5" fmla="*/ 0 h 1823005"/>
                    <a:gd name="T6" fmla="*/ 0 w 5458430"/>
                    <a:gd name="T7" fmla="*/ 0 h 1823005"/>
                    <a:gd name="T8" fmla="*/ 0 w 5458430"/>
                    <a:gd name="T9" fmla="*/ 0 h 1823005"/>
                    <a:gd name="T10" fmla="*/ 0 w 5458430"/>
                    <a:gd name="T11" fmla="*/ 0 h 1823005"/>
                    <a:gd name="T12" fmla="*/ 0 w 5458430"/>
                    <a:gd name="T13" fmla="*/ 0 h 1823005"/>
                    <a:gd name="T14" fmla="*/ 0 w 5458430"/>
                    <a:gd name="T15" fmla="*/ 0 h 1823005"/>
                    <a:gd name="T16" fmla="*/ 0 w 5458430"/>
                    <a:gd name="T17" fmla="*/ 0 h 1823005"/>
                    <a:gd name="T18" fmla="*/ 0 w 5458430"/>
                    <a:gd name="T19" fmla="*/ 0 h 1823005"/>
                    <a:gd name="T20" fmla="*/ 0 w 5458430"/>
                    <a:gd name="T21" fmla="*/ 0 h 1823005"/>
                    <a:gd name="T22" fmla="*/ 0 w 5458430"/>
                    <a:gd name="T23" fmla="*/ 0 h 1823005"/>
                    <a:gd name="T24" fmla="*/ 0 w 5458430"/>
                    <a:gd name="T25" fmla="*/ 0 h 1823005"/>
                    <a:gd name="T26" fmla="*/ 0 w 5458430"/>
                    <a:gd name="T27" fmla="*/ 0 h 1823005"/>
                    <a:gd name="T28" fmla="*/ 0 w 5458430"/>
                    <a:gd name="T29" fmla="*/ 0 h 1823005"/>
                    <a:gd name="T30" fmla="*/ 0 w 5458430"/>
                    <a:gd name="T31" fmla="*/ 0 h 1823005"/>
                    <a:gd name="T32" fmla="*/ 0 w 5458430"/>
                    <a:gd name="T33" fmla="*/ 0 h 1823005"/>
                    <a:gd name="T34" fmla="*/ 0 w 5458430"/>
                    <a:gd name="T35" fmla="*/ 0 h 1823005"/>
                    <a:gd name="T36" fmla="*/ 0 w 5458430"/>
                    <a:gd name="T37" fmla="*/ 0 h 1823005"/>
                    <a:gd name="T38" fmla="*/ 0 w 5458430"/>
                    <a:gd name="T39" fmla="*/ 0 h 1823005"/>
                    <a:gd name="T40" fmla="*/ 0 w 5458430"/>
                    <a:gd name="T41" fmla="*/ 0 h 1823005"/>
                    <a:gd name="T42" fmla="*/ 0 w 5458430"/>
                    <a:gd name="T43" fmla="*/ 0 h 1823005"/>
                    <a:gd name="T44" fmla="*/ 0 w 5458430"/>
                    <a:gd name="T45" fmla="*/ 0 h 1823005"/>
                    <a:gd name="T46" fmla="*/ 0 w 5458430"/>
                    <a:gd name="T47" fmla="*/ 0 h 1823005"/>
                    <a:gd name="T48" fmla="*/ 0 w 5458430"/>
                    <a:gd name="T49" fmla="*/ 0 h 1823005"/>
                    <a:gd name="T50" fmla="*/ 0 w 5458430"/>
                    <a:gd name="T51" fmla="*/ 0 h 1823005"/>
                    <a:gd name="T52" fmla="*/ 0 w 5458430"/>
                    <a:gd name="T53" fmla="*/ 0 h 1823005"/>
                    <a:gd name="T54" fmla="*/ 0 w 5458430"/>
                    <a:gd name="T55" fmla="*/ 0 h 1823005"/>
                    <a:gd name="T56" fmla="*/ 0 w 5458430"/>
                    <a:gd name="T57" fmla="*/ 0 h 1823005"/>
                    <a:gd name="T58" fmla="*/ 0 w 5458430"/>
                    <a:gd name="T59" fmla="*/ 0 h 1823005"/>
                    <a:gd name="T60" fmla="*/ 0 w 5458430"/>
                    <a:gd name="T61" fmla="*/ 0 h 18230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58430" h="1823005">
                      <a:moveTo>
                        <a:pt x="0" y="1823005"/>
                      </a:moveTo>
                      <a:cubicBezTo>
                        <a:pt x="79513" y="1776623"/>
                        <a:pt x="145415" y="1734716"/>
                        <a:pt x="238539" y="1683858"/>
                      </a:cubicBezTo>
                      <a:cubicBezTo>
                        <a:pt x="331664" y="1633001"/>
                        <a:pt x="437639" y="1597126"/>
                        <a:pt x="558747" y="1517860"/>
                      </a:cubicBezTo>
                      <a:cubicBezTo>
                        <a:pt x="679855" y="1438594"/>
                        <a:pt x="834682" y="1313118"/>
                        <a:pt x="965188" y="1208263"/>
                      </a:cubicBezTo>
                      <a:cubicBezTo>
                        <a:pt x="1095694" y="1103408"/>
                        <a:pt x="1232994" y="974507"/>
                        <a:pt x="1341783" y="888727"/>
                      </a:cubicBezTo>
                      <a:cubicBezTo>
                        <a:pt x="1450572" y="802947"/>
                        <a:pt x="1482886" y="774446"/>
                        <a:pt x="1617923" y="693584"/>
                      </a:cubicBezTo>
                      <a:cubicBezTo>
                        <a:pt x="1752960" y="612722"/>
                        <a:pt x="1994089" y="478954"/>
                        <a:pt x="2152004" y="403557"/>
                      </a:cubicBezTo>
                      <a:cubicBezTo>
                        <a:pt x="2309919" y="328160"/>
                        <a:pt x="2474488" y="273900"/>
                        <a:pt x="2565415" y="241199"/>
                      </a:cubicBezTo>
                      <a:cubicBezTo>
                        <a:pt x="2656342" y="208498"/>
                        <a:pt x="2663455" y="203300"/>
                        <a:pt x="2697565" y="207350"/>
                      </a:cubicBezTo>
                      <a:cubicBezTo>
                        <a:pt x="2731675" y="211400"/>
                        <a:pt x="2737624" y="266239"/>
                        <a:pt x="2770078" y="265502"/>
                      </a:cubicBezTo>
                      <a:cubicBezTo>
                        <a:pt x="2802532" y="264765"/>
                        <a:pt x="2814249" y="230290"/>
                        <a:pt x="2892287" y="202927"/>
                      </a:cubicBezTo>
                      <a:cubicBezTo>
                        <a:pt x="2970325" y="175564"/>
                        <a:pt x="3115725" y="129485"/>
                        <a:pt x="3238308" y="101324"/>
                      </a:cubicBezTo>
                      <a:cubicBezTo>
                        <a:pt x="3360891" y="73163"/>
                        <a:pt x="3528084" y="48502"/>
                        <a:pt x="3627783" y="33962"/>
                      </a:cubicBezTo>
                      <a:cubicBezTo>
                        <a:pt x="3727482" y="19422"/>
                        <a:pt x="3772450" y="18685"/>
                        <a:pt x="3836504" y="14084"/>
                      </a:cubicBezTo>
                      <a:cubicBezTo>
                        <a:pt x="3900558" y="9483"/>
                        <a:pt x="3971182" y="-9841"/>
                        <a:pt x="4012105" y="6356"/>
                      </a:cubicBezTo>
                      <a:cubicBezTo>
                        <a:pt x="4053028" y="22553"/>
                        <a:pt x="4063271" y="68563"/>
                        <a:pt x="4082043" y="111264"/>
                      </a:cubicBezTo>
                      <a:cubicBezTo>
                        <a:pt x="4100815" y="153965"/>
                        <a:pt x="4099098" y="234583"/>
                        <a:pt x="4124739" y="262562"/>
                      </a:cubicBezTo>
                      <a:cubicBezTo>
                        <a:pt x="4150380" y="290541"/>
                        <a:pt x="4202148" y="286622"/>
                        <a:pt x="4235890" y="279137"/>
                      </a:cubicBezTo>
                      <a:cubicBezTo>
                        <a:pt x="4269632" y="271652"/>
                        <a:pt x="4291660" y="242749"/>
                        <a:pt x="4327189" y="217654"/>
                      </a:cubicBezTo>
                      <a:cubicBezTo>
                        <a:pt x="4362718" y="192559"/>
                        <a:pt x="4400408" y="152924"/>
                        <a:pt x="4449063" y="128566"/>
                      </a:cubicBezTo>
                      <a:cubicBezTo>
                        <a:pt x="4497718" y="104208"/>
                        <a:pt x="4566056" y="83900"/>
                        <a:pt x="4619121" y="71506"/>
                      </a:cubicBezTo>
                      <a:cubicBezTo>
                        <a:pt x="4672186" y="59112"/>
                        <a:pt x="4720205" y="40028"/>
                        <a:pt x="4767451" y="54204"/>
                      </a:cubicBezTo>
                      <a:cubicBezTo>
                        <a:pt x="4814697" y="68380"/>
                        <a:pt x="4873632" y="133432"/>
                        <a:pt x="4902595" y="156563"/>
                      </a:cubicBezTo>
                      <a:cubicBezTo>
                        <a:pt x="4931558" y="179694"/>
                        <a:pt x="4923443" y="193543"/>
                        <a:pt x="4941231" y="192988"/>
                      </a:cubicBezTo>
                      <a:cubicBezTo>
                        <a:pt x="4959019" y="192433"/>
                        <a:pt x="4987843" y="156662"/>
                        <a:pt x="5009322" y="153232"/>
                      </a:cubicBezTo>
                      <a:cubicBezTo>
                        <a:pt x="5030801" y="149803"/>
                        <a:pt x="5039367" y="166209"/>
                        <a:pt x="5070104" y="172411"/>
                      </a:cubicBezTo>
                      <a:cubicBezTo>
                        <a:pt x="5100841" y="178613"/>
                        <a:pt x="5160560" y="197068"/>
                        <a:pt x="5191166" y="203320"/>
                      </a:cubicBezTo>
                      <a:cubicBezTo>
                        <a:pt x="5221772" y="209572"/>
                        <a:pt x="5231847" y="203916"/>
                        <a:pt x="5253741" y="209926"/>
                      </a:cubicBezTo>
                      <a:cubicBezTo>
                        <a:pt x="5275635" y="215936"/>
                        <a:pt x="5300762" y="232755"/>
                        <a:pt x="5322530" y="239381"/>
                      </a:cubicBezTo>
                      <a:cubicBezTo>
                        <a:pt x="5344298" y="246007"/>
                        <a:pt x="5359123" y="237235"/>
                        <a:pt x="5381773" y="241957"/>
                      </a:cubicBezTo>
                      <a:cubicBezTo>
                        <a:pt x="5404423" y="246679"/>
                        <a:pt x="5446083" y="264709"/>
                        <a:pt x="5458430" y="267714"/>
                      </a:cubicBezTo>
                    </a:path>
                  </a:pathLst>
                </a:custGeom>
                <a:noFill/>
                <a:ln w="12700" cap="flat" cmpd="sng" algn="ctr">
                  <a:solidFill>
                    <a:srgbClr val="9966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Textfeld 102"/>
                <p:cNvSpPr txBox="1">
                  <a:spLocks noChangeArrowheads="1"/>
                </p:cNvSpPr>
                <p:nvPr/>
              </p:nvSpPr>
              <p:spPr bwMode="auto">
                <a:xfrm>
                  <a:off x="7686684" y="5216574"/>
                  <a:ext cx="3697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200" u="none">
                      <a:solidFill>
                        <a:srgbClr val="996633"/>
                      </a:solidFill>
                      <a:latin typeface="Calibri" pitchFamily="34" charset="0"/>
                      <a:cs typeface="Arial" pitchFamily="34" charset="0"/>
                    </a:rPr>
                    <a:t>soil</a:t>
                  </a:r>
                  <a:endParaRPr lang="en-US" altLang="de-DE" sz="1200" u="none">
                    <a:solidFill>
                      <a:srgbClr val="996633"/>
                    </a:solidFill>
                    <a:latin typeface="Calibri" pitchFamily="34" charset="0"/>
                    <a:cs typeface="Arial" pitchFamily="34" charset="0"/>
                  </a:endParaRPr>
                </a:p>
              </p:txBody>
            </p:sp>
            <p:sp>
              <p:nvSpPr>
                <p:cNvPr id="104" name="Textfeld 103"/>
                <p:cNvSpPr txBox="1">
                  <a:spLocks noChangeArrowheads="1"/>
                </p:cNvSpPr>
                <p:nvPr/>
              </p:nvSpPr>
              <p:spPr bwMode="auto">
                <a:xfrm>
                  <a:off x="8037914" y="5703391"/>
                  <a:ext cx="1185180" cy="18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200" u="none">
                      <a:solidFill>
                        <a:srgbClr val="A8A400"/>
                      </a:solidFill>
                      <a:latin typeface="Calibri" pitchFamily="34" charset="0"/>
                      <a:cs typeface="Arial" pitchFamily="34" charset="0"/>
                    </a:rPr>
                    <a:t>dry vegetation</a:t>
                  </a:r>
                  <a:endParaRPr lang="en-US" altLang="de-DE" sz="1200" u="none">
                    <a:solidFill>
                      <a:srgbClr val="A8A400"/>
                    </a:solidFill>
                    <a:latin typeface="Calibri" pitchFamily="34" charset="0"/>
                    <a:cs typeface="Arial" pitchFamily="34" charset="0"/>
                  </a:endParaRPr>
                </a:p>
              </p:txBody>
            </p:sp>
            <p:sp>
              <p:nvSpPr>
                <p:cNvPr id="105" name="Textfeld 104"/>
                <p:cNvSpPr txBox="1">
                  <a:spLocks noChangeArrowheads="1"/>
                </p:cNvSpPr>
                <p:nvPr/>
              </p:nvSpPr>
              <p:spPr bwMode="auto">
                <a:xfrm>
                  <a:off x="8916030" y="4946904"/>
                  <a:ext cx="443886" cy="16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r" eaLnBrk="1" hangingPunct="1">
                    <a:spcBef>
                      <a:spcPct val="0"/>
                    </a:spcBef>
                    <a:buFontTx/>
                    <a:buNone/>
                  </a:pPr>
                  <a:r>
                    <a:rPr lang="de-DE" altLang="de-DE" sz="1100" b="1" u="none">
                      <a:solidFill>
                        <a:srgbClr val="000000"/>
                      </a:solidFill>
                      <a:latin typeface="Calibri" pitchFamily="34" charset="0"/>
                      <a:cs typeface="Arial" pitchFamily="34" charset="0"/>
                    </a:rPr>
                    <a:t>lignin</a:t>
                  </a:r>
                  <a:endParaRPr lang="en-US" altLang="de-DE" sz="1100" b="1" u="none">
                    <a:solidFill>
                      <a:srgbClr val="000000"/>
                    </a:solidFill>
                    <a:latin typeface="Calibri" pitchFamily="34" charset="0"/>
                    <a:cs typeface="Arial" pitchFamily="34" charset="0"/>
                  </a:endParaRPr>
                </a:p>
              </p:txBody>
            </p:sp>
            <p:sp>
              <p:nvSpPr>
                <p:cNvPr id="106" name="Textfeld 105"/>
                <p:cNvSpPr txBox="1">
                  <a:spLocks noChangeArrowheads="1"/>
                </p:cNvSpPr>
                <p:nvPr/>
              </p:nvSpPr>
              <p:spPr bwMode="auto">
                <a:xfrm>
                  <a:off x="8871194" y="4783654"/>
                  <a:ext cx="703800" cy="16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r>
                    <a:rPr lang="de-DE" altLang="de-DE" sz="1100" b="1" u="none">
                      <a:solidFill>
                        <a:srgbClr val="000000"/>
                      </a:solidFill>
                      <a:latin typeface="Calibri" pitchFamily="34" charset="0"/>
                      <a:cs typeface="Arial" pitchFamily="34" charset="0"/>
                    </a:rPr>
                    <a:t>cellulose</a:t>
                  </a:r>
                  <a:endParaRPr lang="en-US" altLang="de-DE" sz="1200" b="1" u="none">
                    <a:solidFill>
                      <a:srgbClr val="000000"/>
                    </a:solidFill>
                    <a:latin typeface="Calibri" pitchFamily="34" charset="0"/>
                    <a:cs typeface="Arial" pitchFamily="34" charset="0"/>
                  </a:endParaRPr>
                </a:p>
              </p:txBody>
            </p:sp>
            <p:sp>
              <p:nvSpPr>
                <p:cNvPr id="107" name="Pfeil nach unten 106"/>
                <p:cNvSpPr>
                  <a:spLocks noChangeArrowheads="1"/>
                </p:cNvSpPr>
                <p:nvPr/>
              </p:nvSpPr>
              <p:spPr bwMode="auto">
                <a:xfrm>
                  <a:off x="9417804" y="4837598"/>
                  <a:ext cx="75576" cy="792000"/>
                </a:xfrm>
                <a:prstGeom prst="downArrow">
                  <a:avLst>
                    <a:gd name="adj1" fmla="val 31407"/>
                    <a:gd name="adj2" fmla="val 212065"/>
                  </a:avLst>
                </a:prstGeom>
                <a:solidFill>
                  <a:srgbClr val="DF7F7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endParaRPr lang="de-DE" altLang="de-DE" sz="2400">
                    <a:solidFill>
                      <a:srgbClr val="000000"/>
                    </a:solidFill>
                    <a:latin typeface="Arial" pitchFamily="34" charset="0"/>
                    <a:cs typeface="Arial" pitchFamily="34" charset="0"/>
                  </a:endParaRPr>
                </a:p>
              </p:txBody>
            </p:sp>
            <p:sp>
              <p:nvSpPr>
                <p:cNvPr id="108" name="Pfeil nach unten 107"/>
                <p:cNvSpPr>
                  <a:spLocks noChangeArrowheads="1"/>
                </p:cNvSpPr>
                <p:nvPr/>
              </p:nvSpPr>
              <p:spPr bwMode="auto">
                <a:xfrm>
                  <a:off x="9350360" y="5020266"/>
                  <a:ext cx="75576" cy="540000"/>
                </a:xfrm>
                <a:prstGeom prst="downArrow">
                  <a:avLst>
                    <a:gd name="adj1" fmla="val 31407"/>
                    <a:gd name="adj2" fmla="val 212071"/>
                  </a:avLst>
                </a:prstGeom>
                <a:solidFill>
                  <a:srgbClr val="DF7F7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eaLnBrk="1" hangingPunct="1">
                    <a:spcBef>
                      <a:spcPct val="0"/>
                    </a:spcBef>
                    <a:buFontTx/>
                    <a:buNone/>
                  </a:pPr>
                  <a:endParaRPr lang="de-DE" altLang="de-DE" sz="2400">
                    <a:solidFill>
                      <a:srgbClr val="000000"/>
                    </a:solidFill>
                    <a:latin typeface="Arial" pitchFamily="34" charset="0"/>
                    <a:cs typeface="Arial" pitchFamily="34" charset="0"/>
                  </a:endParaRPr>
                </a:p>
              </p:txBody>
            </p:sp>
          </p:grpSp>
        </p:grpSp>
        <p:sp>
          <p:nvSpPr>
            <p:cNvPr id="65" name="Rechteck 6"/>
            <p:cNvSpPr/>
            <p:nvPr/>
          </p:nvSpPr>
          <p:spPr bwMode="auto">
            <a:xfrm>
              <a:off x="17786067" y="10133264"/>
              <a:ext cx="4418621" cy="276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eaLnBrk="1" hangingPunct="1">
                <a:defRPr/>
              </a:pPr>
              <a:r>
                <a:rPr lang="de-DE" sz="1800" u="none" cap="small" dirty="0">
                  <a:solidFill>
                    <a:srgbClr val="000000"/>
                  </a:solidFill>
                  <a:latin typeface="Arial"/>
                </a:rPr>
                <a:t>Dry </a:t>
              </a:r>
              <a:r>
                <a:rPr lang="de-DE" sz="1800" u="none" cap="small" dirty="0" err="1">
                  <a:solidFill>
                    <a:srgbClr val="000000"/>
                  </a:solidFill>
                  <a:latin typeface="Arial"/>
                </a:rPr>
                <a:t>vegetation</a:t>
              </a:r>
              <a:r>
                <a:rPr lang="de-DE" sz="1800" u="none" cap="small" dirty="0">
                  <a:solidFill>
                    <a:srgbClr val="000000"/>
                  </a:solidFill>
                  <a:latin typeface="Arial"/>
                </a:rPr>
                <a:t> Mapping</a:t>
              </a:r>
              <a:endParaRPr sz="6000" u="none" cap="small" dirty="0">
                <a:solidFill>
                  <a:srgbClr val="000000"/>
                </a:solidFill>
              </a:endParaRPr>
            </a:p>
          </p:txBody>
        </p:sp>
      </p:grpSp>
      <p:grpSp>
        <p:nvGrpSpPr>
          <p:cNvPr id="114" name="Gruppieren 111"/>
          <p:cNvGrpSpPr>
            <a:grpSpLocks/>
          </p:cNvGrpSpPr>
          <p:nvPr/>
        </p:nvGrpSpPr>
        <p:grpSpPr bwMode="auto">
          <a:xfrm>
            <a:off x="5464707" y="23813"/>
            <a:ext cx="3751122" cy="4278312"/>
            <a:chOff x="12401630" y="8998869"/>
            <a:chExt cx="4028428" cy="4210760"/>
          </a:xfrm>
        </p:grpSpPr>
        <p:sp>
          <p:nvSpPr>
            <p:cNvPr id="115" name="Abgerundetes Rechteck 114"/>
            <p:cNvSpPr/>
            <p:nvPr/>
          </p:nvSpPr>
          <p:spPr bwMode="auto">
            <a:xfrm>
              <a:off x="12401630" y="8998869"/>
              <a:ext cx="3869431" cy="4210760"/>
            </a:xfrm>
            <a:prstGeom prst="roundRect">
              <a:avLst>
                <a:gd name="adj" fmla="val 34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6" name="Picture 4" descr="maktesh_c"/>
            <p:cNvPicPr>
              <a:picLocks noChangeAspect="1" noChangeArrowheads="1"/>
            </p:cNvPicPr>
            <p:nvPr/>
          </p:nvPicPr>
          <p:blipFill>
            <a:blip r:embed="rId4" cstate="screen">
              <a:extLst>
                <a:ext uri="{28A0092B-C50C-407E-A947-70E740481C1C}">
                  <a14:useLocalDpi xmlns:a14="http://schemas.microsoft.com/office/drawing/2010/main"/>
                </a:ext>
              </a:extLst>
            </a:blip>
            <a:srcRect l="19942" t="4520" r="11304"/>
            <a:stretch>
              <a:fillRect/>
            </a:stretch>
          </p:blipFill>
          <p:spPr bwMode="auto">
            <a:xfrm>
              <a:off x="12454235" y="9467239"/>
              <a:ext cx="1368153" cy="345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7" name="Gruppieren 114"/>
            <p:cNvGrpSpPr>
              <a:grpSpLocks/>
            </p:cNvGrpSpPr>
            <p:nvPr/>
          </p:nvGrpSpPr>
          <p:grpSpPr bwMode="auto">
            <a:xfrm>
              <a:off x="13827363" y="9472563"/>
              <a:ext cx="2253143" cy="3710689"/>
              <a:chOff x="2461152" y="2684221"/>
              <a:chExt cx="2417882" cy="3981998"/>
            </a:xfrm>
          </p:grpSpPr>
          <p:sp>
            <p:nvSpPr>
              <p:cNvPr id="119" name="Rectangle 54"/>
              <p:cNvSpPr>
                <a:spLocks noChangeArrowheads="1"/>
              </p:cNvSpPr>
              <p:nvPr/>
            </p:nvSpPr>
            <p:spPr bwMode="auto">
              <a:xfrm>
                <a:off x="2762398" y="2695661"/>
                <a:ext cx="1974815" cy="3562928"/>
              </a:xfrm>
              <a:prstGeom prst="rect">
                <a:avLst/>
              </a:prstGeom>
              <a:solidFill>
                <a:srgbClr val="F5F5F5"/>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20000"/>
                  </a:spcBef>
                  <a:buClr>
                    <a:srgbClr val="004D95"/>
                  </a:buClr>
                  <a:buFont typeface="Wingdings" panose="05000000000000000000" pitchFamily="2" charset="2"/>
                  <a:buChar char="v"/>
                  <a:defRPr sz="2200">
                    <a:solidFill>
                      <a:schemeClr val="tx1"/>
                    </a:solidFill>
                    <a:latin typeface="Verdana" panose="020B0604030504040204" pitchFamily="34" charset="0"/>
                    <a:ea typeface="ＭＳ Ｐゴシック" panose="020B0600070205080204" pitchFamily="34" charset="-128"/>
                  </a:defRPr>
                </a:lvl1pPr>
                <a:lvl2pPr marL="742950" indent="-285750">
                  <a:lnSpc>
                    <a:spcPct val="120000"/>
                  </a:lnSpc>
                  <a:spcBef>
                    <a:spcPct val="20000"/>
                  </a:spcBef>
                  <a:buClr>
                    <a:srgbClr val="004D95"/>
                  </a:buClr>
                  <a:buFont typeface="Wingdings" panose="05000000000000000000" pitchFamily="2" charset="2"/>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lnSpc>
                    <a:spcPct val="120000"/>
                  </a:lnSpc>
                  <a:spcBef>
                    <a:spcPct val="20000"/>
                  </a:spcBef>
                  <a:buClr>
                    <a:srgbClr val="004D95"/>
                  </a:buClr>
                  <a:buFont typeface="Arial" panose="020B0604020202020204" pitchFamily="34" charset="0"/>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lnSpc>
                    <a:spcPct val="120000"/>
                  </a:lnSpc>
                  <a:spcBef>
                    <a:spcPct val="20000"/>
                  </a:spcBef>
                  <a:buClr>
                    <a:srgbClr val="004D95"/>
                  </a:buClr>
                  <a:buFont typeface="Symbol" panose="05050102010706020507" pitchFamily="18" charset="2"/>
                  <a:buChar char="-"/>
                  <a:defRPr sz="1400">
                    <a:solidFill>
                      <a:schemeClr val="tx1"/>
                    </a:solidFill>
                    <a:latin typeface="Verdana" panose="020B0604030504040204" pitchFamily="34" charset="0"/>
                    <a:ea typeface="ＭＳ Ｐゴシック" panose="020B0600070205080204" pitchFamily="34" charset="-128"/>
                  </a:defRPr>
                </a:lvl4pPr>
                <a:lvl5pPr marL="2057400" indent="-228600">
                  <a:lnSpc>
                    <a:spcPct val="120000"/>
                  </a:lnSpc>
                  <a:spcBef>
                    <a:spcPct val="20000"/>
                  </a:spcBef>
                  <a:buClr>
                    <a:srgbClr val="004D95"/>
                  </a:buClr>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defRPr/>
                </a:pPr>
                <a:endParaRPr lang="en-US" altLang="en-US" sz="1846">
                  <a:latin typeface="Arial" panose="020B0604020202020204" pitchFamily="34" charset="0"/>
                </a:endParaRPr>
              </a:p>
            </p:txBody>
          </p:sp>
          <p:sp>
            <p:nvSpPr>
              <p:cNvPr id="120" name="Line 55"/>
              <p:cNvSpPr>
                <a:spLocks noChangeShapeType="1"/>
              </p:cNvSpPr>
              <p:nvPr/>
            </p:nvSpPr>
            <p:spPr bwMode="auto">
              <a:xfrm>
                <a:off x="2769812" y="5285757"/>
                <a:ext cx="1950366"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Line 56"/>
              <p:cNvSpPr>
                <a:spLocks noChangeShapeType="1"/>
              </p:cNvSpPr>
              <p:nvPr/>
            </p:nvSpPr>
            <p:spPr bwMode="auto">
              <a:xfrm>
                <a:off x="2773993" y="5605398"/>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57"/>
              <p:cNvSpPr>
                <a:spLocks noChangeShapeType="1"/>
              </p:cNvSpPr>
              <p:nvPr/>
            </p:nvSpPr>
            <p:spPr bwMode="auto">
              <a:xfrm>
                <a:off x="2773993" y="5929190"/>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Line 58"/>
              <p:cNvSpPr>
                <a:spLocks noChangeShapeType="1"/>
              </p:cNvSpPr>
              <p:nvPr/>
            </p:nvSpPr>
            <p:spPr bwMode="auto">
              <a:xfrm>
                <a:off x="3136444" y="2750596"/>
                <a:ext cx="0" cy="3502384"/>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59"/>
              <p:cNvSpPr>
                <a:spLocks noChangeShapeType="1"/>
              </p:cNvSpPr>
              <p:nvPr/>
            </p:nvSpPr>
            <p:spPr bwMode="auto">
              <a:xfrm>
                <a:off x="3509348" y="2750596"/>
                <a:ext cx="0" cy="3502383"/>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Line 60"/>
              <p:cNvSpPr>
                <a:spLocks noChangeShapeType="1"/>
              </p:cNvSpPr>
              <p:nvPr/>
            </p:nvSpPr>
            <p:spPr bwMode="auto">
              <a:xfrm>
                <a:off x="3880161" y="2750596"/>
                <a:ext cx="0" cy="349408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Line 61"/>
              <p:cNvSpPr>
                <a:spLocks noChangeShapeType="1"/>
              </p:cNvSpPr>
              <p:nvPr/>
            </p:nvSpPr>
            <p:spPr bwMode="auto">
              <a:xfrm>
                <a:off x="4257248" y="2750596"/>
                <a:ext cx="0" cy="3496158"/>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62"/>
              <p:cNvSpPr>
                <a:spLocks noChangeShapeType="1"/>
              </p:cNvSpPr>
              <p:nvPr/>
            </p:nvSpPr>
            <p:spPr bwMode="auto">
              <a:xfrm>
                <a:off x="2761450" y="5285757"/>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63"/>
              <p:cNvSpPr>
                <a:spLocks noChangeShapeType="1"/>
              </p:cNvSpPr>
              <p:nvPr/>
            </p:nvSpPr>
            <p:spPr bwMode="auto">
              <a:xfrm>
                <a:off x="2765631" y="5605398"/>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Line 64"/>
              <p:cNvSpPr>
                <a:spLocks noChangeShapeType="1"/>
              </p:cNvSpPr>
              <p:nvPr/>
            </p:nvSpPr>
            <p:spPr bwMode="auto">
              <a:xfrm>
                <a:off x="2765631" y="5933341"/>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Line 65"/>
              <p:cNvSpPr>
                <a:spLocks noChangeShapeType="1"/>
              </p:cNvSpPr>
              <p:nvPr/>
            </p:nvSpPr>
            <p:spPr bwMode="auto">
              <a:xfrm>
                <a:off x="4680460" y="5281604"/>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66"/>
              <p:cNvSpPr>
                <a:spLocks noChangeShapeType="1"/>
              </p:cNvSpPr>
              <p:nvPr/>
            </p:nvSpPr>
            <p:spPr bwMode="auto">
              <a:xfrm>
                <a:off x="4680460" y="5605398"/>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Line 67"/>
              <p:cNvSpPr>
                <a:spLocks noChangeShapeType="1"/>
              </p:cNvSpPr>
              <p:nvPr/>
            </p:nvSpPr>
            <p:spPr bwMode="auto">
              <a:xfrm>
                <a:off x="4680460" y="5929190"/>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Textfeld 130"/>
              <p:cNvSpPr txBox="1">
                <a:spLocks noChangeArrowheads="1"/>
              </p:cNvSpPr>
              <p:nvPr/>
            </p:nvSpPr>
            <p:spPr bwMode="auto">
              <a:xfrm>
                <a:off x="2993748" y="6296577"/>
                <a:ext cx="283304" cy="1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800</a:t>
                </a:r>
                <a:endParaRPr lang="en-US" altLang="de-DE" sz="900" u="none" baseline="-25000">
                  <a:latin typeface="Calibri" pitchFamily="34" charset="0"/>
                </a:endParaRPr>
              </a:p>
            </p:txBody>
          </p:sp>
          <p:sp>
            <p:nvSpPr>
              <p:cNvPr id="134" name="Textfeld 131"/>
              <p:cNvSpPr txBox="1">
                <a:spLocks noChangeArrowheads="1"/>
              </p:cNvSpPr>
              <p:nvPr/>
            </p:nvSpPr>
            <p:spPr bwMode="auto">
              <a:xfrm>
                <a:off x="3710329" y="6296577"/>
                <a:ext cx="349809" cy="1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1600</a:t>
                </a:r>
                <a:endParaRPr lang="en-US" altLang="de-DE" sz="900" u="none" baseline="-25000">
                  <a:latin typeface="Calibri" pitchFamily="34" charset="0"/>
                </a:endParaRPr>
              </a:p>
            </p:txBody>
          </p:sp>
          <p:sp>
            <p:nvSpPr>
              <p:cNvPr id="135" name="Textfeld 132"/>
              <p:cNvSpPr txBox="1">
                <a:spLocks noChangeArrowheads="1"/>
              </p:cNvSpPr>
              <p:nvPr/>
            </p:nvSpPr>
            <p:spPr bwMode="auto">
              <a:xfrm>
                <a:off x="3333017" y="6296577"/>
                <a:ext cx="349809" cy="1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1200</a:t>
                </a:r>
                <a:endParaRPr lang="en-US" altLang="de-DE" sz="900" u="none" baseline="-25000">
                  <a:latin typeface="Calibri" pitchFamily="34" charset="0"/>
                </a:endParaRPr>
              </a:p>
            </p:txBody>
          </p:sp>
          <p:sp>
            <p:nvSpPr>
              <p:cNvPr id="136" name="Textfeld 133"/>
              <p:cNvSpPr txBox="1">
                <a:spLocks noChangeArrowheads="1"/>
              </p:cNvSpPr>
              <p:nvPr/>
            </p:nvSpPr>
            <p:spPr bwMode="auto">
              <a:xfrm>
                <a:off x="4089591" y="6296577"/>
                <a:ext cx="349809" cy="1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2000</a:t>
                </a:r>
                <a:endParaRPr lang="en-US" altLang="de-DE" sz="900" u="none" baseline="-25000">
                  <a:latin typeface="Calibri" pitchFamily="34" charset="0"/>
                </a:endParaRPr>
              </a:p>
            </p:txBody>
          </p:sp>
          <p:sp>
            <p:nvSpPr>
              <p:cNvPr id="137" name="Textfeld 134"/>
              <p:cNvSpPr txBox="1">
                <a:spLocks noChangeArrowheads="1"/>
              </p:cNvSpPr>
              <p:nvPr/>
            </p:nvSpPr>
            <p:spPr bwMode="auto">
              <a:xfrm>
                <a:off x="2629454" y="6296577"/>
                <a:ext cx="283304" cy="1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400</a:t>
                </a:r>
                <a:endParaRPr lang="en-US" altLang="de-DE" sz="900" u="none" baseline="-25000">
                  <a:latin typeface="Calibri" pitchFamily="34" charset="0"/>
                </a:endParaRPr>
              </a:p>
            </p:txBody>
          </p:sp>
          <p:sp>
            <p:nvSpPr>
              <p:cNvPr id="138" name="Textfeld 135"/>
              <p:cNvSpPr txBox="1">
                <a:spLocks noChangeArrowheads="1"/>
              </p:cNvSpPr>
              <p:nvPr/>
            </p:nvSpPr>
            <p:spPr bwMode="auto">
              <a:xfrm rot="16200000">
                <a:off x="1935945" y="4360880"/>
                <a:ext cx="1305126" cy="25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1200" u="none">
                    <a:latin typeface="Calibri" pitchFamily="34" charset="0"/>
                  </a:rPr>
                  <a:t>Scaled Reflectance</a:t>
                </a:r>
                <a:endParaRPr lang="en-US" altLang="de-DE" sz="1200" u="none" baseline="-25000">
                  <a:latin typeface="Calibri" pitchFamily="34" charset="0"/>
                </a:endParaRPr>
              </a:p>
            </p:txBody>
          </p:sp>
          <p:sp>
            <p:nvSpPr>
              <p:cNvPr id="139" name="Textfeld 136"/>
              <p:cNvSpPr txBox="1">
                <a:spLocks noChangeArrowheads="1"/>
              </p:cNvSpPr>
              <p:nvPr/>
            </p:nvSpPr>
            <p:spPr bwMode="auto">
              <a:xfrm>
                <a:off x="3649875" y="6449040"/>
                <a:ext cx="1229159" cy="21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1100" u="none">
                    <a:latin typeface="Calibri" pitchFamily="34" charset="0"/>
                  </a:rPr>
                  <a:t>Wavelength [nm]</a:t>
                </a:r>
                <a:endParaRPr lang="en-US" altLang="de-DE" sz="1100" u="none" baseline="-25000">
                  <a:latin typeface="Calibri" pitchFamily="34" charset="0"/>
                </a:endParaRPr>
              </a:p>
            </p:txBody>
          </p:sp>
          <p:sp>
            <p:nvSpPr>
              <p:cNvPr id="140" name="Line 68"/>
              <p:cNvSpPr>
                <a:spLocks noChangeShapeType="1"/>
              </p:cNvSpPr>
              <p:nvPr/>
            </p:nvSpPr>
            <p:spPr bwMode="auto">
              <a:xfrm rot="5400000">
                <a:off x="3854609" y="2717521"/>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68"/>
              <p:cNvSpPr>
                <a:spLocks noChangeShapeType="1"/>
              </p:cNvSpPr>
              <p:nvPr/>
            </p:nvSpPr>
            <p:spPr bwMode="auto">
              <a:xfrm rot="5400000">
                <a:off x="3484564" y="2715728"/>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Line 68"/>
              <p:cNvSpPr>
                <a:spLocks noChangeShapeType="1"/>
              </p:cNvSpPr>
              <p:nvPr/>
            </p:nvSpPr>
            <p:spPr bwMode="auto">
              <a:xfrm rot="5400000">
                <a:off x="4231913" y="2716484"/>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Line 68"/>
              <p:cNvSpPr>
                <a:spLocks noChangeShapeType="1"/>
              </p:cNvSpPr>
              <p:nvPr/>
            </p:nvSpPr>
            <p:spPr bwMode="auto">
              <a:xfrm rot="5400000">
                <a:off x="3113278" y="2717124"/>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Line 68"/>
              <p:cNvSpPr>
                <a:spLocks noChangeShapeType="1"/>
              </p:cNvSpPr>
              <p:nvPr/>
            </p:nvSpPr>
            <p:spPr bwMode="auto">
              <a:xfrm rot="5400000">
                <a:off x="3852130" y="6237414"/>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Line 68"/>
              <p:cNvSpPr>
                <a:spLocks noChangeShapeType="1"/>
              </p:cNvSpPr>
              <p:nvPr/>
            </p:nvSpPr>
            <p:spPr bwMode="auto">
              <a:xfrm rot="5400000">
                <a:off x="3482085" y="6235621"/>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Line 68"/>
              <p:cNvSpPr>
                <a:spLocks noChangeShapeType="1"/>
              </p:cNvSpPr>
              <p:nvPr/>
            </p:nvSpPr>
            <p:spPr bwMode="auto">
              <a:xfrm rot="5400000">
                <a:off x="4229434" y="6236377"/>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68"/>
              <p:cNvSpPr>
                <a:spLocks noChangeShapeType="1"/>
              </p:cNvSpPr>
              <p:nvPr/>
            </p:nvSpPr>
            <p:spPr bwMode="auto">
              <a:xfrm rot="5400000">
                <a:off x="3110799" y="6233540"/>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55"/>
              <p:cNvSpPr>
                <a:spLocks noChangeShapeType="1"/>
              </p:cNvSpPr>
              <p:nvPr/>
            </p:nvSpPr>
            <p:spPr bwMode="auto">
              <a:xfrm>
                <a:off x="2769812" y="4322102"/>
                <a:ext cx="1950366"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Line 56"/>
              <p:cNvSpPr>
                <a:spLocks noChangeShapeType="1"/>
              </p:cNvSpPr>
              <p:nvPr/>
            </p:nvSpPr>
            <p:spPr bwMode="auto">
              <a:xfrm>
                <a:off x="2773993" y="4641743"/>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 name="Line 57"/>
              <p:cNvSpPr>
                <a:spLocks noChangeShapeType="1"/>
              </p:cNvSpPr>
              <p:nvPr/>
            </p:nvSpPr>
            <p:spPr bwMode="auto">
              <a:xfrm>
                <a:off x="2773993" y="4965535"/>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62"/>
              <p:cNvSpPr>
                <a:spLocks noChangeShapeType="1"/>
              </p:cNvSpPr>
              <p:nvPr/>
            </p:nvSpPr>
            <p:spPr bwMode="auto">
              <a:xfrm>
                <a:off x="2761450" y="4322102"/>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63"/>
              <p:cNvSpPr>
                <a:spLocks noChangeShapeType="1"/>
              </p:cNvSpPr>
              <p:nvPr/>
            </p:nvSpPr>
            <p:spPr bwMode="auto">
              <a:xfrm>
                <a:off x="2765631" y="4641743"/>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Line 64"/>
              <p:cNvSpPr>
                <a:spLocks noChangeShapeType="1"/>
              </p:cNvSpPr>
              <p:nvPr/>
            </p:nvSpPr>
            <p:spPr bwMode="auto">
              <a:xfrm>
                <a:off x="2765631" y="4969686"/>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Line 65"/>
              <p:cNvSpPr>
                <a:spLocks noChangeShapeType="1"/>
              </p:cNvSpPr>
              <p:nvPr/>
            </p:nvSpPr>
            <p:spPr bwMode="auto">
              <a:xfrm>
                <a:off x="4680460" y="4317949"/>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Line 66"/>
              <p:cNvSpPr>
                <a:spLocks noChangeShapeType="1"/>
              </p:cNvSpPr>
              <p:nvPr/>
            </p:nvSpPr>
            <p:spPr bwMode="auto">
              <a:xfrm>
                <a:off x="4680460" y="4641743"/>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Line 67"/>
              <p:cNvSpPr>
                <a:spLocks noChangeShapeType="1"/>
              </p:cNvSpPr>
              <p:nvPr/>
            </p:nvSpPr>
            <p:spPr bwMode="auto">
              <a:xfrm>
                <a:off x="4680460" y="4965535"/>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 name="Line 55"/>
              <p:cNvSpPr>
                <a:spLocks noChangeShapeType="1"/>
              </p:cNvSpPr>
              <p:nvPr/>
            </p:nvSpPr>
            <p:spPr bwMode="auto">
              <a:xfrm>
                <a:off x="2769812" y="3348596"/>
                <a:ext cx="1950366"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 name="Line 56"/>
              <p:cNvSpPr>
                <a:spLocks noChangeShapeType="1"/>
              </p:cNvSpPr>
              <p:nvPr/>
            </p:nvSpPr>
            <p:spPr bwMode="auto">
              <a:xfrm>
                <a:off x="2773993" y="3668237"/>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Line 57"/>
              <p:cNvSpPr>
                <a:spLocks noChangeShapeType="1"/>
              </p:cNvSpPr>
              <p:nvPr/>
            </p:nvSpPr>
            <p:spPr bwMode="auto">
              <a:xfrm>
                <a:off x="2773993" y="3992029"/>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Line 63"/>
              <p:cNvSpPr>
                <a:spLocks noChangeShapeType="1"/>
              </p:cNvSpPr>
              <p:nvPr/>
            </p:nvSpPr>
            <p:spPr bwMode="auto">
              <a:xfrm>
                <a:off x="2765631" y="3668237"/>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 name="Line 64"/>
              <p:cNvSpPr>
                <a:spLocks noChangeShapeType="1"/>
              </p:cNvSpPr>
              <p:nvPr/>
            </p:nvSpPr>
            <p:spPr bwMode="auto">
              <a:xfrm>
                <a:off x="2765631" y="3996180"/>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Line 65"/>
              <p:cNvSpPr>
                <a:spLocks noChangeShapeType="1"/>
              </p:cNvSpPr>
              <p:nvPr/>
            </p:nvSpPr>
            <p:spPr bwMode="auto">
              <a:xfrm>
                <a:off x="4680460" y="3344443"/>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 name="Line 66"/>
              <p:cNvSpPr>
                <a:spLocks noChangeShapeType="1"/>
              </p:cNvSpPr>
              <p:nvPr/>
            </p:nvSpPr>
            <p:spPr bwMode="auto">
              <a:xfrm>
                <a:off x="4680460" y="3668237"/>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Line 67"/>
              <p:cNvSpPr>
                <a:spLocks noChangeShapeType="1"/>
              </p:cNvSpPr>
              <p:nvPr/>
            </p:nvSpPr>
            <p:spPr bwMode="auto">
              <a:xfrm>
                <a:off x="4680460" y="3992029"/>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 name="Line 56"/>
              <p:cNvSpPr>
                <a:spLocks noChangeShapeType="1"/>
              </p:cNvSpPr>
              <p:nvPr/>
            </p:nvSpPr>
            <p:spPr bwMode="auto">
              <a:xfrm>
                <a:off x="2765631" y="3019996"/>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 name="Line 63"/>
              <p:cNvSpPr>
                <a:spLocks noChangeShapeType="1"/>
              </p:cNvSpPr>
              <p:nvPr/>
            </p:nvSpPr>
            <p:spPr bwMode="auto">
              <a:xfrm>
                <a:off x="2757269" y="3019996"/>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 name="Line 64"/>
              <p:cNvSpPr>
                <a:spLocks noChangeShapeType="1"/>
              </p:cNvSpPr>
              <p:nvPr/>
            </p:nvSpPr>
            <p:spPr bwMode="auto">
              <a:xfrm>
                <a:off x="2757269" y="3347939"/>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 name="Line 66"/>
              <p:cNvSpPr>
                <a:spLocks noChangeShapeType="1"/>
              </p:cNvSpPr>
              <p:nvPr/>
            </p:nvSpPr>
            <p:spPr bwMode="auto">
              <a:xfrm>
                <a:off x="4672098" y="3019996"/>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Text Box 174"/>
              <p:cNvSpPr txBox="1">
                <a:spLocks noChangeArrowheads="1"/>
              </p:cNvSpPr>
              <p:nvPr/>
            </p:nvSpPr>
            <p:spPr bwMode="auto">
              <a:xfrm>
                <a:off x="2929642" y="2908598"/>
                <a:ext cx="763262" cy="29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1200" u="none" dirty="0" err="1">
                    <a:latin typeface="Calibri" panose="020F0502020204030204" pitchFamily="34" charset="0"/>
                    <a:ea typeface="MS PGothic" charset="0"/>
                    <a:cs typeface="MS PGothic" charset="0"/>
                  </a:rPr>
                  <a:t>chlorite</a:t>
                </a:r>
                <a:endParaRPr lang="en-US" sz="1200" u="none" dirty="0">
                  <a:latin typeface="Calibri" panose="020F0502020204030204" pitchFamily="34" charset="0"/>
                  <a:ea typeface="MS PGothic" charset="0"/>
                  <a:cs typeface="MS PGothic" charset="0"/>
                </a:endParaRPr>
              </a:p>
            </p:txBody>
          </p:sp>
          <p:sp>
            <p:nvSpPr>
              <p:cNvPr id="170" name="Text Box 175"/>
              <p:cNvSpPr txBox="1">
                <a:spLocks noChangeArrowheads="1"/>
              </p:cNvSpPr>
              <p:nvPr/>
            </p:nvSpPr>
            <p:spPr bwMode="auto">
              <a:xfrm>
                <a:off x="3069855" y="4015202"/>
                <a:ext cx="521255" cy="29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1200" u="none" dirty="0" err="1">
                    <a:latin typeface="Calibri" panose="020F0502020204030204" pitchFamily="34" charset="0"/>
                    <a:ea typeface="MS PGothic" charset="0"/>
                    <a:cs typeface="MS PGothic" charset="0"/>
                  </a:rPr>
                  <a:t>illite</a:t>
                </a:r>
                <a:endParaRPr lang="en-US" sz="1200" u="none" dirty="0">
                  <a:latin typeface="Calibri" panose="020F0502020204030204" pitchFamily="34" charset="0"/>
                  <a:ea typeface="MS PGothic" charset="0"/>
                  <a:cs typeface="MS PGothic" charset="0"/>
                </a:endParaRPr>
              </a:p>
            </p:txBody>
          </p:sp>
          <p:sp>
            <p:nvSpPr>
              <p:cNvPr id="171" name="Text Box 176"/>
              <p:cNvSpPr txBox="1">
                <a:spLocks noChangeArrowheads="1"/>
              </p:cNvSpPr>
              <p:nvPr/>
            </p:nvSpPr>
            <p:spPr bwMode="auto">
              <a:xfrm>
                <a:off x="3336767" y="3478667"/>
                <a:ext cx="863020" cy="29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1200" u="none" dirty="0" err="1">
                    <a:latin typeface="Calibri" panose="020F0502020204030204" pitchFamily="34" charset="0"/>
                    <a:ea typeface="MS PGothic" charset="0"/>
                    <a:cs typeface="MS PGothic" charset="0"/>
                  </a:rPr>
                  <a:t>dolomite</a:t>
                </a:r>
                <a:endParaRPr lang="en-US" sz="1200" u="none" dirty="0">
                  <a:latin typeface="Calibri" panose="020F0502020204030204" pitchFamily="34" charset="0"/>
                  <a:ea typeface="MS PGothic" charset="0"/>
                  <a:cs typeface="MS PGothic" charset="0"/>
                </a:endParaRPr>
              </a:p>
            </p:txBody>
          </p:sp>
          <p:sp>
            <p:nvSpPr>
              <p:cNvPr id="172" name="Text Box 177"/>
              <p:cNvSpPr txBox="1">
                <a:spLocks noChangeArrowheads="1"/>
              </p:cNvSpPr>
              <p:nvPr/>
            </p:nvSpPr>
            <p:spPr bwMode="auto">
              <a:xfrm>
                <a:off x="4083446" y="3186926"/>
                <a:ext cx="674957" cy="29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1200" u="none" dirty="0" err="1">
                    <a:latin typeface="Calibri" panose="020F0502020204030204" pitchFamily="34" charset="0"/>
                    <a:ea typeface="MS PGothic" charset="0"/>
                    <a:cs typeface="MS PGothic" charset="0"/>
                  </a:rPr>
                  <a:t>calcite</a:t>
                </a:r>
                <a:endParaRPr lang="en-US" sz="1200" u="none" dirty="0">
                  <a:latin typeface="Calibri" panose="020F0502020204030204" pitchFamily="34" charset="0"/>
                  <a:ea typeface="MS PGothic" charset="0"/>
                  <a:cs typeface="MS PGothic" charset="0"/>
                </a:endParaRPr>
              </a:p>
            </p:txBody>
          </p:sp>
          <p:sp>
            <p:nvSpPr>
              <p:cNvPr id="173" name="Text Box 178"/>
              <p:cNvSpPr txBox="1">
                <a:spLocks noChangeArrowheads="1"/>
              </p:cNvSpPr>
              <p:nvPr/>
            </p:nvSpPr>
            <p:spPr bwMode="auto">
              <a:xfrm>
                <a:off x="2963428" y="5324683"/>
                <a:ext cx="830432" cy="29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1200" u="none" dirty="0" err="1">
                    <a:latin typeface="Calibri" panose="020F0502020204030204" pitchFamily="34" charset="0"/>
                    <a:ea typeface="MS PGothic" charset="0"/>
                    <a:cs typeface="MS PGothic" charset="0"/>
                  </a:rPr>
                  <a:t>kaolinite</a:t>
                </a:r>
                <a:endParaRPr lang="en-US" sz="1200" u="none" dirty="0">
                  <a:latin typeface="Calibri" panose="020F0502020204030204" pitchFamily="34" charset="0"/>
                  <a:ea typeface="MS PGothic" charset="0"/>
                  <a:cs typeface="MS PGothic" charset="0"/>
                </a:endParaRPr>
              </a:p>
            </p:txBody>
          </p:sp>
          <p:sp>
            <p:nvSpPr>
              <p:cNvPr id="174" name="Text Box 179"/>
              <p:cNvSpPr txBox="1">
                <a:spLocks noChangeArrowheads="1"/>
              </p:cNvSpPr>
              <p:nvPr/>
            </p:nvSpPr>
            <p:spPr bwMode="auto">
              <a:xfrm>
                <a:off x="4095273" y="4897132"/>
                <a:ext cx="771686" cy="29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1200" u="none" dirty="0" err="1">
                    <a:latin typeface="Calibri" panose="020F0502020204030204" pitchFamily="34" charset="0"/>
                    <a:ea typeface="MS PGothic" charset="0"/>
                    <a:cs typeface="MS PGothic" charset="0"/>
                  </a:rPr>
                  <a:t>gypsum</a:t>
                </a:r>
                <a:endParaRPr lang="en-US" sz="1200" u="none" dirty="0">
                  <a:latin typeface="Calibri" panose="020F0502020204030204" pitchFamily="34" charset="0"/>
                  <a:ea typeface="MS PGothic" charset="0"/>
                  <a:cs typeface="MS PGothic" charset="0"/>
                </a:endParaRPr>
              </a:p>
            </p:txBody>
          </p:sp>
          <p:grpSp>
            <p:nvGrpSpPr>
              <p:cNvPr id="175" name="Gruppieren 172"/>
              <p:cNvGrpSpPr>
                <a:grpSpLocks/>
              </p:cNvGrpSpPr>
              <p:nvPr/>
            </p:nvGrpSpPr>
            <p:grpSpPr bwMode="auto">
              <a:xfrm>
                <a:off x="2781872" y="2895712"/>
                <a:ext cx="1929759" cy="3220129"/>
                <a:chOff x="2781872" y="2895712"/>
                <a:chExt cx="1929759" cy="3220129"/>
              </a:xfrm>
            </p:grpSpPr>
            <p:sp>
              <p:nvSpPr>
                <p:cNvPr id="180" name="Freeform 233"/>
                <p:cNvSpPr>
                  <a:spLocks/>
                </p:cNvSpPr>
                <p:nvPr/>
              </p:nvSpPr>
              <p:spPr bwMode="auto">
                <a:xfrm>
                  <a:off x="2795565" y="5596996"/>
                  <a:ext cx="1916066" cy="518845"/>
                </a:xfrm>
                <a:custGeom>
                  <a:avLst/>
                  <a:gdLst>
                    <a:gd name="T0" fmla="*/ 0 w 3974"/>
                    <a:gd name="T1" fmla="*/ 2147483646 h 475"/>
                    <a:gd name="T2" fmla="*/ 0 w 3974"/>
                    <a:gd name="T3" fmla="*/ 2147483646 h 475"/>
                    <a:gd name="T4" fmla="*/ 0 w 3974"/>
                    <a:gd name="T5" fmla="*/ 2147483646 h 475"/>
                    <a:gd name="T6" fmla="*/ 0 w 3974"/>
                    <a:gd name="T7" fmla="*/ 2147483646 h 475"/>
                    <a:gd name="T8" fmla="*/ 0 w 3974"/>
                    <a:gd name="T9" fmla="*/ 2147483646 h 475"/>
                    <a:gd name="T10" fmla="*/ 0 w 3974"/>
                    <a:gd name="T11" fmla="*/ 2147483646 h 475"/>
                    <a:gd name="T12" fmla="*/ 0 w 3974"/>
                    <a:gd name="T13" fmla="*/ 2147483646 h 475"/>
                    <a:gd name="T14" fmla="*/ 0 w 3974"/>
                    <a:gd name="T15" fmla="*/ 2147483646 h 475"/>
                    <a:gd name="T16" fmla="*/ 0 w 3974"/>
                    <a:gd name="T17" fmla="*/ 2147483646 h 475"/>
                    <a:gd name="T18" fmla="*/ 0 w 3974"/>
                    <a:gd name="T19" fmla="*/ 2147483646 h 475"/>
                    <a:gd name="T20" fmla="*/ 0 w 3974"/>
                    <a:gd name="T21" fmla="*/ 2147483646 h 475"/>
                    <a:gd name="T22" fmla="*/ 0 w 3974"/>
                    <a:gd name="T23" fmla="*/ 2147483646 h 475"/>
                    <a:gd name="T24" fmla="*/ 0 w 3974"/>
                    <a:gd name="T25" fmla="*/ 2147483646 h 475"/>
                    <a:gd name="T26" fmla="*/ 0 w 3974"/>
                    <a:gd name="T27" fmla="*/ 2147483646 h 475"/>
                    <a:gd name="T28" fmla="*/ 0 w 3974"/>
                    <a:gd name="T29" fmla="*/ 2147483646 h 475"/>
                    <a:gd name="T30" fmla="*/ 0 w 3974"/>
                    <a:gd name="T31" fmla="*/ 2147483646 h 475"/>
                    <a:gd name="T32" fmla="*/ 0 w 3974"/>
                    <a:gd name="T33" fmla="*/ 2147483646 h 475"/>
                    <a:gd name="T34" fmla="*/ 0 w 3974"/>
                    <a:gd name="T35" fmla="*/ 2147483646 h 475"/>
                    <a:gd name="T36" fmla="*/ 0 w 3974"/>
                    <a:gd name="T37" fmla="*/ 2147483646 h 475"/>
                    <a:gd name="T38" fmla="*/ 0 w 3974"/>
                    <a:gd name="T39" fmla="*/ 2147483646 h 475"/>
                    <a:gd name="T40" fmla="*/ 0 w 3974"/>
                    <a:gd name="T41" fmla="*/ 2147483646 h 475"/>
                    <a:gd name="T42" fmla="*/ 0 w 3974"/>
                    <a:gd name="T43" fmla="*/ 2147483646 h 475"/>
                    <a:gd name="T44" fmla="*/ 0 w 3974"/>
                    <a:gd name="T45" fmla="*/ 2147483646 h 475"/>
                    <a:gd name="T46" fmla="*/ 0 w 3974"/>
                    <a:gd name="T47" fmla="*/ 0 h 475"/>
                    <a:gd name="T48" fmla="*/ 0 w 3974"/>
                    <a:gd name="T49" fmla="*/ 0 h 475"/>
                    <a:gd name="T50" fmla="*/ 0 w 3974"/>
                    <a:gd name="T51" fmla="*/ 2147483646 h 475"/>
                    <a:gd name="T52" fmla="*/ 0 w 3974"/>
                    <a:gd name="T53" fmla="*/ 2147483646 h 475"/>
                    <a:gd name="T54" fmla="*/ 0 w 3974"/>
                    <a:gd name="T55" fmla="*/ 2147483646 h 475"/>
                    <a:gd name="T56" fmla="*/ 0 w 3974"/>
                    <a:gd name="T57" fmla="*/ 2147483646 h 475"/>
                    <a:gd name="T58" fmla="*/ 0 w 3974"/>
                    <a:gd name="T59" fmla="*/ 2147483646 h 475"/>
                    <a:gd name="T60" fmla="*/ 0 w 3974"/>
                    <a:gd name="T61" fmla="*/ 2147483646 h 475"/>
                    <a:gd name="T62" fmla="*/ 0 w 3974"/>
                    <a:gd name="T63" fmla="*/ 2147483646 h 475"/>
                    <a:gd name="T64" fmla="*/ 0 w 3974"/>
                    <a:gd name="T65" fmla="*/ 2147483646 h 475"/>
                    <a:gd name="T66" fmla="*/ 0 w 3974"/>
                    <a:gd name="T67" fmla="*/ 2147483646 h 475"/>
                    <a:gd name="T68" fmla="*/ 0 w 3974"/>
                    <a:gd name="T69" fmla="*/ 2147483646 h 475"/>
                    <a:gd name="T70" fmla="*/ 0 w 3974"/>
                    <a:gd name="T71" fmla="*/ 2147483646 h 475"/>
                    <a:gd name="T72" fmla="*/ 0 w 3974"/>
                    <a:gd name="T73" fmla="*/ 2147483646 h 475"/>
                    <a:gd name="T74" fmla="*/ 0 w 3974"/>
                    <a:gd name="T75" fmla="*/ 2147483646 h 475"/>
                    <a:gd name="T76" fmla="*/ 0 w 3974"/>
                    <a:gd name="T77" fmla="*/ 2147483646 h 475"/>
                    <a:gd name="T78" fmla="*/ 0 w 3974"/>
                    <a:gd name="T79" fmla="*/ 2147483646 h 475"/>
                    <a:gd name="T80" fmla="*/ 0 w 3974"/>
                    <a:gd name="T81" fmla="*/ 2147483646 h 475"/>
                    <a:gd name="T82" fmla="*/ 0 w 3974"/>
                    <a:gd name="T83" fmla="*/ 2147483646 h 475"/>
                    <a:gd name="T84" fmla="*/ 0 w 3974"/>
                    <a:gd name="T85" fmla="*/ 2147483646 h 475"/>
                    <a:gd name="T86" fmla="*/ 0 w 3974"/>
                    <a:gd name="T87" fmla="*/ 2147483646 h 475"/>
                    <a:gd name="T88" fmla="*/ 0 w 3974"/>
                    <a:gd name="T89" fmla="*/ 2147483646 h 475"/>
                    <a:gd name="T90" fmla="*/ 0 w 3974"/>
                    <a:gd name="T91" fmla="*/ 2147483646 h 475"/>
                    <a:gd name="T92" fmla="*/ 0 w 3974"/>
                    <a:gd name="T93" fmla="*/ 2147483646 h 475"/>
                    <a:gd name="T94" fmla="*/ 0 w 3974"/>
                    <a:gd name="T95" fmla="*/ 2147483646 h 475"/>
                    <a:gd name="T96" fmla="*/ 0 w 3974"/>
                    <a:gd name="T97" fmla="*/ 2147483646 h 475"/>
                    <a:gd name="T98" fmla="*/ 0 w 3974"/>
                    <a:gd name="T99" fmla="*/ 2147483646 h 475"/>
                    <a:gd name="T100" fmla="*/ 0 w 3974"/>
                    <a:gd name="T101" fmla="*/ 2147483646 h 475"/>
                    <a:gd name="T102" fmla="*/ 0 w 3974"/>
                    <a:gd name="T103" fmla="*/ 2147483646 h 475"/>
                    <a:gd name="T104" fmla="*/ 0 w 3974"/>
                    <a:gd name="T105" fmla="*/ 2147483646 h 475"/>
                    <a:gd name="T106" fmla="*/ 0 w 3974"/>
                    <a:gd name="T107" fmla="*/ 2147483646 h 475"/>
                    <a:gd name="T108" fmla="*/ 0 w 3974"/>
                    <a:gd name="T109" fmla="*/ 2147483646 h 475"/>
                    <a:gd name="T110" fmla="*/ 0 w 3974"/>
                    <a:gd name="T111" fmla="*/ 2147483646 h 475"/>
                    <a:gd name="T112" fmla="*/ 0 w 3974"/>
                    <a:gd name="T113" fmla="*/ 2147483646 h 475"/>
                    <a:gd name="T114" fmla="*/ 0 w 3974"/>
                    <a:gd name="T115" fmla="*/ 2147483646 h 475"/>
                    <a:gd name="T116" fmla="*/ 0 w 3974"/>
                    <a:gd name="T117" fmla="*/ 2147483646 h 475"/>
                    <a:gd name="T118" fmla="*/ 0 w 3974"/>
                    <a:gd name="T119" fmla="*/ 2147483646 h 475"/>
                    <a:gd name="T120" fmla="*/ 0 w 3974"/>
                    <a:gd name="T121" fmla="*/ 2147483646 h 475"/>
                    <a:gd name="T122" fmla="*/ 0 w 3974"/>
                    <a:gd name="T123" fmla="*/ 2147483646 h 475"/>
                    <a:gd name="T124" fmla="*/ 0 w 3974"/>
                    <a:gd name="T125" fmla="*/ 2147483646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74" h="475">
                      <a:moveTo>
                        <a:pt x="0" y="261"/>
                      </a:moveTo>
                      <a:lnTo>
                        <a:pt x="23" y="239"/>
                      </a:lnTo>
                      <a:lnTo>
                        <a:pt x="48" y="226"/>
                      </a:lnTo>
                      <a:lnTo>
                        <a:pt x="78" y="208"/>
                      </a:lnTo>
                      <a:lnTo>
                        <a:pt x="108" y="186"/>
                      </a:lnTo>
                      <a:lnTo>
                        <a:pt x="138" y="159"/>
                      </a:lnTo>
                      <a:lnTo>
                        <a:pt x="168" y="132"/>
                      </a:lnTo>
                      <a:lnTo>
                        <a:pt x="198" y="107"/>
                      </a:lnTo>
                      <a:lnTo>
                        <a:pt x="228" y="85"/>
                      </a:lnTo>
                      <a:lnTo>
                        <a:pt x="258" y="70"/>
                      </a:lnTo>
                      <a:lnTo>
                        <a:pt x="287" y="61"/>
                      </a:lnTo>
                      <a:lnTo>
                        <a:pt x="316" y="54"/>
                      </a:lnTo>
                      <a:lnTo>
                        <a:pt x="347" y="49"/>
                      </a:lnTo>
                      <a:lnTo>
                        <a:pt x="377" y="46"/>
                      </a:lnTo>
                      <a:lnTo>
                        <a:pt x="406" y="43"/>
                      </a:lnTo>
                      <a:lnTo>
                        <a:pt x="436" y="40"/>
                      </a:lnTo>
                      <a:lnTo>
                        <a:pt x="466" y="38"/>
                      </a:lnTo>
                      <a:lnTo>
                        <a:pt x="496" y="36"/>
                      </a:lnTo>
                      <a:lnTo>
                        <a:pt x="524" y="34"/>
                      </a:lnTo>
                      <a:lnTo>
                        <a:pt x="554" y="31"/>
                      </a:lnTo>
                      <a:lnTo>
                        <a:pt x="584" y="30"/>
                      </a:lnTo>
                      <a:lnTo>
                        <a:pt x="613" y="27"/>
                      </a:lnTo>
                      <a:lnTo>
                        <a:pt x="643" y="25"/>
                      </a:lnTo>
                      <a:lnTo>
                        <a:pt x="671" y="24"/>
                      </a:lnTo>
                      <a:lnTo>
                        <a:pt x="701" y="23"/>
                      </a:lnTo>
                      <a:lnTo>
                        <a:pt x="731" y="21"/>
                      </a:lnTo>
                      <a:lnTo>
                        <a:pt x="760" y="20"/>
                      </a:lnTo>
                      <a:lnTo>
                        <a:pt x="790" y="19"/>
                      </a:lnTo>
                      <a:lnTo>
                        <a:pt x="820" y="17"/>
                      </a:lnTo>
                      <a:lnTo>
                        <a:pt x="848" y="19"/>
                      </a:lnTo>
                      <a:lnTo>
                        <a:pt x="856" y="19"/>
                      </a:lnTo>
                      <a:lnTo>
                        <a:pt x="890" y="19"/>
                      </a:lnTo>
                      <a:lnTo>
                        <a:pt x="920" y="20"/>
                      </a:lnTo>
                      <a:lnTo>
                        <a:pt x="952" y="21"/>
                      </a:lnTo>
                      <a:lnTo>
                        <a:pt x="983" y="23"/>
                      </a:lnTo>
                      <a:lnTo>
                        <a:pt x="1014" y="24"/>
                      </a:lnTo>
                      <a:lnTo>
                        <a:pt x="1044" y="17"/>
                      </a:lnTo>
                      <a:lnTo>
                        <a:pt x="1074" y="15"/>
                      </a:lnTo>
                      <a:lnTo>
                        <a:pt x="1106" y="12"/>
                      </a:lnTo>
                      <a:lnTo>
                        <a:pt x="1136" y="10"/>
                      </a:lnTo>
                      <a:lnTo>
                        <a:pt x="1165" y="8"/>
                      </a:lnTo>
                      <a:lnTo>
                        <a:pt x="1195" y="8"/>
                      </a:lnTo>
                      <a:lnTo>
                        <a:pt x="1225" y="6"/>
                      </a:lnTo>
                      <a:lnTo>
                        <a:pt x="1254" y="5"/>
                      </a:lnTo>
                      <a:lnTo>
                        <a:pt x="1284" y="4"/>
                      </a:lnTo>
                      <a:lnTo>
                        <a:pt x="1312" y="2"/>
                      </a:lnTo>
                      <a:lnTo>
                        <a:pt x="1342" y="0"/>
                      </a:lnTo>
                      <a:lnTo>
                        <a:pt x="1370" y="0"/>
                      </a:lnTo>
                      <a:lnTo>
                        <a:pt x="1398" y="0"/>
                      </a:lnTo>
                      <a:lnTo>
                        <a:pt x="1427" y="0"/>
                      </a:lnTo>
                      <a:lnTo>
                        <a:pt x="1455" y="1"/>
                      </a:lnTo>
                      <a:lnTo>
                        <a:pt x="1483" y="2"/>
                      </a:lnTo>
                      <a:lnTo>
                        <a:pt x="1511" y="5"/>
                      </a:lnTo>
                      <a:lnTo>
                        <a:pt x="1538" y="10"/>
                      </a:lnTo>
                      <a:lnTo>
                        <a:pt x="1566" y="10"/>
                      </a:lnTo>
                      <a:lnTo>
                        <a:pt x="1594" y="8"/>
                      </a:lnTo>
                      <a:lnTo>
                        <a:pt x="1621" y="10"/>
                      </a:lnTo>
                      <a:lnTo>
                        <a:pt x="1649" y="21"/>
                      </a:lnTo>
                      <a:lnTo>
                        <a:pt x="1675" y="34"/>
                      </a:lnTo>
                      <a:lnTo>
                        <a:pt x="1703" y="42"/>
                      </a:lnTo>
                      <a:lnTo>
                        <a:pt x="1730" y="49"/>
                      </a:lnTo>
                      <a:lnTo>
                        <a:pt x="1756" y="58"/>
                      </a:lnTo>
                      <a:lnTo>
                        <a:pt x="1877" y="196"/>
                      </a:lnTo>
                      <a:lnTo>
                        <a:pt x="1906" y="132"/>
                      </a:lnTo>
                      <a:lnTo>
                        <a:pt x="1932" y="59"/>
                      </a:lnTo>
                      <a:lnTo>
                        <a:pt x="1959" y="40"/>
                      </a:lnTo>
                      <a:lnTo>
                        <a:pt x="1986" y="32"/>
                      </a:lnTo>
                      <a:lnTo>
                        <a:pt x="2013" y="28"/>
                      </a:lnTo>
                      <a:lnTo>
                        <a:pt x="2041" y="27"/>
                      </a:lnTo>
                      <a:lnTo>
                        <a:pt x="2067" y="21"/>
                      </a:lnTo>
                      <a:lnTo>
                        <a:pt x="2094" y="17"/>
                      </a:lnTo>
                      <a:lnTo>
                        <a:pt x="2120" y="16"/>
                      </a:lnTo>
                      <a:lnTo>
                        <a:pt x="2146" y="16"/>
                      </a:lnTo>
                      <a:lnTo>
                        <a:pt x="2171" y="16"/>
                      </a:lnTo>
                      <a:lnTo>
                        <a:pt x="2199" y="16"/>
                      </a:lnTo>
                      <a:lnTo>
                        <a:pt x="2223" y="15"/>
                      </a:lnTo>
                      <a:lnTo>
                        <a:pt x="2249" y="15"/>
                      </a:lnTo>
                      <a:lnTo>
                        <a:pt x="2273" y="13"/>
                      </a:lnTo>
                      <a:lnTo>
                        <a:pt x="2299" y="15"/>
                      </a:lnTo>
                      <a:lnTo>
                        <a:pt x="2325" y="15"/>
                      </a:lnTo>
                      <a:lnTo>
                        <a:pt x="2350" y="16"/>
                      </a:lnTo>
                      <a:lnTo>
                        <a:pt x="2374" y="16"/>
                      </a:lnTo>
                      <a:lnTo>
                        <a:pt x="2399" y="17"/>
                      </a:lnTo>
                      <a:lnTo>
                        <a:pt x="2423" y="19"/>
                      </a:lnTo>
                      <a:lnTo>
                        <a:pt x="2446" y="19"/>
                      </a:lnTo>
                      <a:lnTo>
                        <a:pt x="2471" y="20"/>
                      </a:lnTo>
                      <a:lnTo>
                        <a:pt x="2495" y="24"/>
                      </a:lnTo>
                      <a:lnTo>
                        <a:pt x="2518" y="27"/>
                      </a:lnTo>
                      <a:lnTo>
                        <a:pt x="2542" y="31"/>
                      </a:lnTo>
                      <a:lnTo>
                        <a:pt x="2566" y="34"/>
                      </a:lnTo>
                      <a:lnTo>
                        <a:pt x="2589" y="39"/>
                      </a:lnTo>
                      <a:lnTo>
                        <a:pt x="2612" y="46"/>
                      </a:lnTo>
                      <a:lnTo>
                        <a:pt x="2636" y="50"/>
                      </a:lnTo>
                      <a:lnTo>
                        <a:pt x="2659" y="53"/>
                      </a:lnTo>
                      <a:lnTo>
                        <a:pt x="2939" y="115"/>
                      </a:lnTo>
                      <a:lnTo>
                        <a:pt x="2976" y="111"/>
                      </a:lnTo>
                      <a:lnTo>
                        <a:pt x="3014" y="106"/>
                      </a:lnTo>
                      <a:lnTo>
                        <a:pt x="3051" y="106"/>
                      </a:lnTo>
                      <a:lnTo>
                        <a:pt x="3086" y="107"/>
                      </a:lnTo>
                      <a:lnTo>
                        <a:pt x="3122" y="114"/>
                      </a:lnTo>
                      <a:lnTo>
                        <a:pt x="3158" y="126"/>
                      </a:lnTo>
                      <a:lnTo>
                        <a:pt x="3194" y="141"/>
                      </a:lnTo>
                      <a:lnTo>
                        <a:pt x="3229" y="159"/>
                      </a:lnTo>
                      <a:lnTo>
                        <a:pt x="3264" y="185"/>
                      </a:lnTo>
                      <a:lnTo>
                        <a:pt x="3298" y="238"/>
                      </a:lnTo>
                      <a:lnTo>
                        <a:pt x="3332" y="321"/>
                      </a:lnTo>
                      <a:lnTo>
                        <a:pt x="3367" y="356"/>
                      </a:lnTo>
                      <a:lnTo>
                        <a:pt x="3399" y="382"/>
                      </a:lnTo>
                      <a:lnTo>
                        <a:pt x="3435" y="386"/>
                      </a:lnTo>
                      <a:lnTo>
                        <a:pt x="3470" y="307"/>
                      </a:lnTo>
                      <a:lnTo>
                        <a:pt x="3503" y="266"/>
                      </a:lnTo>
                      <a:lnTo>
                        <a:pt x="3535" y="266"/>
                      </a:lnTo>
                      <a:lnTo>
                        <a:pt x="3568" y="281"/>
                      </a:lnTo>
                      <a:lnTo>
                        <a:pt x="3601" y="306"/>
                      </a:lnTo>
                      <a:lnTo>
                        <a:pt x="3635" y="330"/>
                      </a:lnTo>
                      <a:lnTo>
                        <a:pt x="3666" y="343"/>
                      </a:lnTo>
                      <a:lnTo>
                        <a:pt x="3697" y="356"/>
                      </a:lnTo>
                      <a:lnTo>
                        <a:pt x="3729" y="374"/>
                      </a:lnTo>
                      <a:lnTo>
                        <a:pt x="3760" y="390"/>
                      </a:lnTo>
                      <a:lnTo>
                        <a:pt x="3791" y="394"/>
                      </a:lnTo>
                      <a:lnTo>
                        <a:pt x="3823" y="390"/>
                      </a:lnTo>
                      <a:lnTo>
                        <a:pt x="3854" y="403"/>
                      </a:lnTo>
                      <a:lnTo>
                        <a:pt x="3884" y="424"/>
                      </a:lnTo>
                      <a:lnTo>
                        <a:pt x="3914" y="445"/>
                      </a:lnTo>
                      <a:lnTo>
                        <a:pt x="3944" y="461"/>
                      </a:lnTo>
                      <a:lnTo>
                        <a:pt x="3974" y="475"/>
                      </a:lnTo>
                    </a:path>
                  </a:pathLst>
                </a:custGeom>
                <a:noFill/>
                <a:ln w="12700" cmpd="sng">
                  <a:solidFill>
                    <a:srgbClr val="FF474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234"/>
                <p:cNvSpPr>
                  <a:spLocks/>
                </p:cNvSpPr>
                <p:nvPr/>
              </p:nvSpPr>
              <p:spPr bwMode="auto">
                <a:xfrm>
                  <a:off x="2795565" y="4714137"/>
                  <a:ext cx="1916066" cy="841681"/>
                </a:xfrm>
                <a:custGeom>
                  <a:avLst/>
                  <a:gdLst>
                    <a:gd name="T0" fmla="*/ 0 w 3974"/>
                    <a:gd name="T1" fmla="*/ 2147483646 h 772"/>
                    <a:gd name="T2" fmla="*/ 0 w 3974"/>
                    <a:gd name="T3" fmla="*/ 2147483646 h 772"/>
                    <a:gd name="T4" fmla="*/ 0 w 3974"/>
                    <a:gd name="T5" fmla="*/ 2147483646 h 772"/>
                    <a:gd name="T6" fmla="*/ 0 w 3974"/>
                    <a:gd name="T7" fmla="*/ 2147483646 h 772"/>
                    <a:gd name="T8" fmla="*/ 0 w 3974"/>
                    <a:gd name="T9" fmla="*/ 0 h 772"/>
                    <a:gd name="T10" fmla="*/ 0 w 3974"/>
                    <a:gd name="T11" fmla="*/ 0 h 772"/>
                    <a:gd name="T12" fmla="*/ 0 w 3974"/>
                    <a:gd name="T13" fmla="*/ 2147483646 h 772"/>
                    <a:gd name="T14" fmla="*/ 0 w 3974"/>
                    <a:gd name="T15" fmla="*/ 2147483646 h 772"/>
                    <a:gd name="T16" fmla="*/ 0 w 3974"/>
                    <a:gd name="T17" fmla="*/ 2147483646 h 772"/>
                    <a:gd name="T18" fmla="*/ 0 w 3974"/>
                    <a:gd name="T19" fmla="*/ 2147483646 h 772"/>
                    <a:gd name="T20" fmla="*/ 0 w 3974"/>
                    <a:gd name="T21" fmla="*/ 2147483646 h 772"/>
                    <a:gd name="T22" fmla="*/ 0 w 3974"/>
                    <a:gd name="T23" fmla="*/ 2147483646 h 772"/>
                    <a:gd name="T24" fmla="*/ 0 w 3974"/>
                    <a:gd name="T25" fmla="*/ 2147483646 h 772"/>
                    <a:gd name="T26" fmla="*/ 0 w 3974"/>
                    <a:gd name="T27" fmla="*/ 2147483646 h 772"/>
                    <a:gd name="T28" fmla="*/ 0 w 3974"/>
                    <a:gd name="T29" fmla="*/ 2147483646 h 772"/>
                    <a:gd name="T30" fmla="*/ 0 w 3974"/>
                    <a:gd name="T31" fmla="*/ 2147483646 h 772"/>
                    <a:gd name="T32" fmla="*/ 0 w 3974"/>
                    <a:gd name="T33" fmla="*/ 2147483646 h 772"/>
                    <a:gd name="T34" fmla="*/ 0 w 3974"/>
                    <a:gd name="T35" fmla="*/ 2147483646 h 772"/>
                    <a:gd name="T36" fmla="*/ 0 w 3974"/>
                    <a:gd name="T37" fmla="*/ 2147483646 h 772"/>
                    <a:gd name="T38" fmla="*/ 0 w 3974"/>
                    <a:gd name="T39" fmla="*/ 2147483646 h 772"/>
                    <a:gd name="T40" fmla="*/ 0 w 3974"/>
                    <a:gd name="T41" fmla="*/ 2147483646 h 772"/>
                    <a:gd name="T42" fmla="*/ 0 w 3974"/>
                    <a:gd name="T43" fmla="*/ 2147483646 h 772"/>
                    <a:gd name="T44" fmla="*/ 0 w 3974"/>
                    <a:gd name="T45" fmla="*/ 2147483646 h 772"/>
                    <a:gd name="T46" fmla="*/ 0 w 3974"/>
                    <a:gd name="T47" fmla="*/ 2147483646 h 772"/>
                    <a:gd name="T48" fmla="*/ 0 w 3974"/>
                    <a:gd name="T49" fmla="*/ 2147483646 h 772"/>
                    <a:gd name="T50" fmla="*/ 0 w 3974"/>
                    <a:gd name="T51" fmla="*/ 2147483646 h 772"/>
                    <a:gd name="T52" fmla="*/ 0 w 3974"/>
                    <a:gd name="T53" fmla="*/ 2147483646 h 772"/>
                    <a:gd name="T54" fmla="*/ 0 w 3974"/>
                    <a:gd name="T55" fmla="*/ 2147483646 h 772"/>
                    <a:gd name="T56" fmla="*/ 0 w 3974"/>
                    <a:gd name="T57" fmla="*/ 2147483646 h 772"/>
                    <a:gd name="T58" fmla="*/ 0 w 3974"/>
                    <a:gd name="T59" fmla="*/ 2147483646 h 772"/>
                    <a:gd name="T60" fmla="*/ 0 w 3974"/>
                    <a:gd name="T61" fmla="*/ 2147483646 h 772"/>
                    <a:gd name="T62" fmla="*/ 0 w 3974"/>
                    <a:gd name="T63" fmla="*/ 2147483646 h 772"/>
                    <a:gd name="T64" fmla="*/ 0 w 3974"/>
                    <a:gd name="T65" fmla="*/ 2147483646 h 772"/>
                    <a:gd name="T66" fmla="*/ 0 w 3974"/>
                    <a:gd name="T67" fmla="*/ 2147483646 h 772"/>
                    <a:gd name="T68" fmla="*/ 0 w 3974"/>
                    <a:gd name="T69" fmla="*/ 2147483646 h 772"/>
                    <a:gd name="T70" fmla="*/ 0 w 3974"/>
                    <a:gd name="T71" fmla="*/ 2147483646 h 772"/>
                    <a:gd name="T72" fmla="*/ 0 w 3974"/>
                    <a:gd name="T73" fmla="*/ 2147483646 h 772"/>
                    <a:gd name="T74" fmla="*/ 0 w 3974"/>
                    <a:gd name="T75" fmla="*/ 2147483646 h 772"/>
                    <a:gd name="T76" fmla="*/ 0 w 3974"/>
                    <a:gd name="T77" fmla="*/ 2147483646 h 772"/>
                    <a:gd name="T78" fmla="*/ 0 w 3974"/>
                    <a:gd name="T79" fmla="*/ 2147483646 h 772"/>
                    <a:gd name="T80" fmla="*/ 0 w 3974"/>
                    <a:gd name="T81" fmla="*/ 2147483646 h 772"/>
                    <a:gd name="T82" fmla="*/ 0 w 3974"/>
                    <a:gd name="T83" fmla="*/ 2147483646 h 772"/>
                    <a:gd name="T84" fmla="*/ 0 w 3974"/>
                    <a:gd name="T85" fmla="*/ 2147483646 h 772"/>
                    <a:gd name="T86" fmla="*/ 0 w 3974"/>
                    <a:gd name="T87" fmla="*/ 2147483646 h 772"/>
                    <a:gd name="T88" fmla="*/ 0 w 3974"/>
                    <a:gd name="T89" fmla="*/ 2147483646 h 772"/>
                    <a:gd name="T90" fmla="*/ 0 w 3974"/>
                    <a:gd name="T91" fmla="*/ 2147483646 h 772"/>
                    <a:gd name="T92" fmla="*/ 0 w 3974"/>
                    <a:gd name="T93" fmla="*/ 2147483646 h 772"/>
                    <a:gd name="T94" fmla="*/ 0 w 3974"/>
                    <a:gd name="T95" fmla="*/ 2147483646 h 772"/>
                    <a:gd name="T96" fmla="*/ 0 w 3974"/>
                    <a:gd name="T97" fmla="*/ 2147483646 h 772"/>
                    <a:gd name="T98" fmla="*/ 0 w 3974"/>
                    <a:gd name="T99" fmla="*/ 2147483646 h 772"/>
                    <a:gd name="T100" fmla="*/ 0 w 3974"/>
                    <a:gd name="T101" fmla="*/ 2147483646 h 772"/>
                    <a:gd name="T102" fmla="*/ 0 w 3974"/>
                    <a:gd name="T103" fmla="*/ 2147483646 h 772"/>
                    <a:gd name="T104" fmla="*/ 0 w 3974"/>
                    <a:gd name="T105" fmla="*/ 2147483646 h 772"/>
                    <a:gd name="T106" fmla="*/ 0 w 3974"/>
                    <a:gd name="T107" fmla="*/ 2147483646 h 772"/>
                    <a:gd name="T108" fmla="*/ 0 w 3974"/>
                    <a:gd name="T109" fmla="*/ 2147483646 h 772"/>
                    <a:gd name="T110" fmla="*/ 0 w 3974"/>
                    <a:gd name="T111" fmla="*/ 2147483646 h 772"/>
                    <a:gd name="T112" fmla="*/ 0 w 3974"/>
                    <a:gd name="T113" fmla="*/ 2147483646 h 772"/>
                    <a:gd name="T114" fmla="*/ 0 w 3974"/>
                    <a:gd name="T115" fmla="*/ 2147483646 h 772"/>
                    <a:gd name="T116" fmla="*/ 0 w 3974"/>
                    <a:gd name="T117" fmla="*/ 2147483646 h 772"/>
                    <a:gd name="T118" fmla="*/ 0 w 3974"/>
                    <a:gd name="T119" fmla="*/ 2147483646 h 772"/>
                    <a:gd name="T120" fmla="*/ 0 w 3974"/>
                    <a:gd name="T121" fmla="*/ 2147483646 h 772"/>
                    <a:gd name="T122" fmla="*/ 0 w 3974"/>
                    <a:gd name="T123" fmla="*/ 2147483646 h 772"/>
                    <a:gd name="T124" fmla="*/ 0 w 3974"/>
                    <a:gd name="T125" fmla="*/ 2147483646 h 7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74" h="772">
                      <a:moveTo>
                        <a:pt x="0" y="14"/>
                      </a:moveTo>
                      <a:lnTo>
                        <a:pt x="23" y="11"/>
                      </a:lnTo>
                      <a:lnTo>
                        <a:pt x="48" y="8"/>
                      </a:lnTo>
                      <a:lnTo>
                        <a:pt x="78" y="7"/>
                      </a:lnTo>
                      <a:lnTo>
                        <a:pt x="108" y="7"/>
                      </a:lnTo>
                      <a:lnTo>
                        <a:pt x="138" y="5"/>
                      </a:lnTo>
                      <a:lnTo>
                        <a:pt x="168" y="4"/>
                      </a:lnTo>
                      <a:lnTo>
                        <a:pt x="198" y="4"/>
                      </a:lnTo>
                      <a:lnTo>
                        <a:pt x="228" y="0"/>
                      </a:lnTo>
                      <a:lnTo>
                        <a:pt x="258" y="0"/>
                      </a:lnTo>
                      <a:lnTo>
                        <a:pt x="287" y="1"/>
                      </a:lnTo>
                      <a:lnTo>
                        <a:pt x="316" y="0"/>
                      </a:lnTo>
                      <a:lnTo>
                        <a:pt x="347" y="1"/>
                      </a:lnTo>
                      <a:lnTo>
                        <a:pt x="377" y="3"/>
                      </a:lnTo>
                      <a:lnTo>
                        <a:pt x="406" y="3"/>
                      </a:lnTo>
                      <a:lnTo>
                        <a:pt x="436" y="3"/>
                      </a:lnTo>
                      <a:lnTo>
                        <a:pt x="466" y="3"/>
                      </a:lnTo>
                      <a:lnTo>
                        <a:pt x="496" y="4"/>
                      </a:lnTo>
                      <a:lnTo>
                        <a:pt x="524" y="4"/>
                      </a:lnTo>
                      <a:lnTo>
                        <a:pt x="554" y="4"/>
                      </a:lnTo>
                      <a:lnTo>
                        <a:pt x="584" y="5"/>
                      </a:lnTo>
                      <a:lnTo>
                        <a:pt x="613" y="8"/>
                      </a:lnTo>
                      <a:lnTo>
                        <a:pt x="643" y="8"/>
                      </a:lnTo>
                      <a:lnTo>
                        <a:pt x="671" y="8"/>
                      </a:lnTo>
                      <a:lnTo>
                        <a:pt x="701" y="9"/>
                      </a:lnTo>
                      <a:lnTo>
                        <a:pt x="731" y="14"/>
                      </a:lnTo>
                      <a:lnTo>
                        <a:pt x="760" y="14"/>
                      </a:lnTo>
                      <a:lnTo>
                        <a:pt x="790" y="15"/>
                      </a:lnTo>
                      <a:lnTo>
                        <a:pt x="820" y="15"/>
                      </a:lnTo>
                      <a:lnTo>
                        <a:pt x="848" y="16"/>
                      </a:lnTo>
                      <a:lnTo>
                        <a:pt x="856" y="16"/>
                      </a:lnTo>
                      <a:lnTo>
                        <a:pt x="890" y="18"/>
                      </a:lnTo>
                      <a:lnTo>
                        <a:pt x="920" y="19"/>
                      </a:lnTo>
                      <a:lnTo>
                        <a:pt x="952" y="20"/>
                      </a:lnTo>
                      <a:lnTo>
                        <a:pt x="983" y="24"/>
                      </a:lnTo>
                      <a:lnTo>
                        <a:pt x="1014" y="33"/>
                      </a:lnTo>
                      <a:lnTo>
                        <a:pt x="1044" y="44"/>
                      </a:lnTo>
                      <a:lnTo>
                        <a:pt x="1074" y="50"/>
                      </a:lnTo>
                      <a:lnTo>
                        <a:pt x="1106" y="44"/>
                      </a:lnTo>
                      <a:lnTo>
                        <a:pt x="1136" y="34"/>
                      </a:lnTo>
                      <a:lnTo>
                        <a:pt x="1165" y="26"/>
                      </a:lnTo>
                      <a:lnTo>
                        <a:pt x="1195" y="23"/>
                      </a:lnTo>
                      <a:lnTo>
                        <a:pt x="1225" y="23"/>
                      </a:lnTo>
                      <a:lnTo>
                        <a:pt x="1254" y="24"/>
                      </a:lnTo>
                      <a:lnTo>
                        <a:pt x="1284" y="27"/>
                      </a:lnTo>
                      <a:lnTo>
                        <a:pt x="1312" y="31"/>
                      </a:lnTo>
                      <a:lnTo>
                        <a:pt x="1342" y="37"/>
                      </a:lnTo>
                      <a:lnTo>
                        <a:pt x="1370" y="50"/>
                      </a:lnTo>
                      <a:lnTo>
                        <a:pt x="1398" y="80"/>
                      </a:lnTo>
                      <a:lnTo>
                        <a:pt x="1427" y="110"/>
                      </a:lnTo>
                      <a:lnTo>
                        <a:pt x="1455" y="120"/>
                      </a:lnTo>
                      <a:lnTo>
                        <a:pt x="1483" y="121"/>
                      </a:lnTo>
                      <a:lnTo>
                        <a:pt x="1511" y="112"/>
                      </a:lnTo>
                      <a:lnTo>
                        <a:pt x="1538" y="105"/>
                      </a:lnTo>
                      <a:lnTo>
                        <a:pt x="1566" y="93"/>
                      </a:lnTo>
                      <a:lnTo>
                        <a:pt x="1594" y="84"/>
                      </a:lnTo>
                      <a:lnTo>
                        <a:pt x="1621" y="82"/>
                      </a:lnTo>
                      <a:lnTo>
                        <a:pt x="1649" y="82"/>
                      </a:lnTo>
                      <a:lnTo>
                        <a:pt x="1675" y="86"/>
                      </a:lnTo>
                      <a:lnTo>
                        <a:pt x="1703" y="98"/>
                      </a:lnTo>
                      <a:lnTo>
                        <a:pt x="1730" y="117"/>
                      </a:lnTo>
                      <a:lnTo>
                        <a:pt x="1756" y="142"/>
                      </a:lnTo>
                      <a:lnTo>
                        <a:pt x="1877" y="260"/>
                      </a:lnTo>
                      <a:lnTo>
                        <a:pt x="1906" y="336"/>
                      </a:lnTo>
                      <a:lnTo>
                        <a:pt x="1932" y="412"/>
                      </a:lnTo>
                      <a:lnTo>
                        <a:pt x="1959" y="453"/>
                      </a:lnTo>
                      <a:lnTo>
                        <a:pt x="1986" y="415"/>
                      </a:lnTo>
                      <a:lnTo>
                        <a:pt x="2013" y="400"/>
                      </a:lnTo>
                      <a:lnTo>
                        <a:pt x="2041" y="400"/>
                      </a:lnTo>
                      <a:lnTo>
                        <a:pt x="2067" y="368"/>
                      </a:lnTo>
                      <a:lnTo>
                        <a:pt x="2094" y="350"/>
                      </a:lnTo>
                      <a:lnTo>
                        <a:pt x="2120" y="355"/>
                      </a:lnTo>
                      <a:lnTo>
                        <a:pt x="2146" y="340"/>
                      </a:lnTo>
                      <a:lnTo>
                        <a:pt x="2171" y="298"/>
                      </a:lnTo>
                      <a:lnTo>
                        <a:pt x="2199" y="265"/>
                      </a:lnTo>
                      <a:lnTo>
                        <a:pt x="2223" y="241"/>
                      </a:lnTo>
                      <a:lnTo>
                        <a:pt x="2249" y="218"/>
                      </a:lnTo>
                      <a:lnTo>
                        <a:pt x="2273" y="196"/>
                      </a:lnTo>
                      <a:lnTo>
                        <a:pt x="2299" y="178"/>
                      </a:lnTo>
                      <a:lnTo>
                        <a:pt x="2325" y="162"/>
                      </a:lnTo>
                      <a:lnTo>
                        <a:pt x="2350" y="148"/>
                      </a:lnTo>
                      <a:lnTo>
                        <a:pt x="2374" y="140"/>
                      </a:lnTo>
                      <a:lnTo>
                        <a:pt x="2399" y="142"/>
                      </a:lnTo>
                      <a:lnTo>
                        <a:pt x="2423" y="154"/>
                      </a:lnTo>
                      <a:lnTo>
                        <a:pt x="2446" y="181"/>
                      </a:lnTo>
                      <a:lnTo>
                        <a:pt x="2471" y="227"/>
                      </a:lnTo>
                      <a:lnTo>
                        <a:pt x="2495" y="284"/>
                      </a:lnTo>
                      <a:lnTo>
                        <a:pt x="2518" y="335"/>
                      </a:lnTo>
                      <a:lnTo>
                        <a:pt x="2542" y="354"/>
                      </a:lnTo>
                      <a:lnTo>
                        <a:pt x="2566" y="343"/>
                      </a:lnTo>
                      <a:lnTo>
                        <a:pt x="2589" y="329"/>
                      </a:lnTo>
                      <a:lnTo>
                        <a:pt x="2612" y="308"/>
                      </a:lnTo>
                      <a:lnTo>
                        <a:pt x="2636" y="282"/>
                      </a:lnTo>
                      <a:lnTo>
                        <a:pt x="2659" y="263"/>
                      </a:lnTo>
                      <a:lnTo>
                        <a:pt x="2939" y="751"/>
                      </a:lnTo>
                      <a:lnTo>
                        <a:pt x="2976" y="711"/>
                      </a:lnTo>
                      <a:lnTo>
                        <a:pt x="3014" y="632"/>
                      </a:lnTo>
                      <a:lnTo>
                        <a:pt x="3051" y="520"/>
                      </a:lnTo>
                      <a:lnTo>
                        <a:pt x="3086" y="449"/>
                      </a:lnTo>
                      <a:lnTo>
                        <a:pt x="3122" y="421"/>
                      </a:lnTo>
                      <a:lnTo>
                        <a:pt x="3158" y="417"/>
                      </a:lnTo>
                      <a:lnTo>
                        <a:pt x="3194" y="423"/>
                      </a:lnTo>
                      <a:lnTo>
                        <a:pt x="3229" y="442"/>
                      </a:lnTo>
                      <a:lnTo>
                        <a:pt x="3264" y="467"/>
                      </a:lnTo>
                      <a:lnTo>
                        <a:pt x="3298" y="489"/>
                      </a:lnTo>
                      <a:lnTo>
                        <a:pt x="3332" y="512"/>
                      </a:lnTo>
                      <a:lnTo>
                        <a:pt x="3367" y="530"/>
                      </a:lnTo>
                      <a:lnTo>
                        <a:pt x="3399" y="545"/>
                      </a:lnTo>
                      <a:lnTo>
                        <a:pt x="3435" y="560"/>
                      </a:lnTo>
                      <a:lnTo>
                        <a:pt x="3470" y="554"/>
                      </a:lnTo>
                      <a:lnTo>
                        <a:pt x="3503" y="540"/>
                      </a:lnTo>
                      <a:lnTo>
                        <a:pt x="3535" y="539"/>
                      </a:lnTo>
                      <a:lnTo>
                        <a:pt x="3568" y="531"/>
                      </a:lnTo>
                      <a:lnTo>
                        <a:pt x="3601" y="516"/>
                      </a:lnTo>
                      <a:lnTo>
                        <a:pt x="3635" y="511"/>
                      </a:lnTo>
                      <a:lnTo>
                        <a:pt x="3666" y="516"/>
                      </a:lnTo>
                      <a:lnTo>
                        <a:pt x="3697" y="534"/>
                      </a:lnTo>
                      <a:lnTo>
                        <a:pt x="3729" y="564"/>
                      </a:lnTo>
                      <a:lnTo>
                        <a:pt x="3760" y="606"/>
                      </a:lnTo>
                      <a:lnTo>
                        <a:pt x="3791" y="659"/>
                      </a:lnTo>
                      <a:lnTo>
                        <a:pt x="3823" y="707"/>
                      </a:lnTo>
                      <a:lnTo>
                        <a:pt x="3854" y="737"/>
                      </a:lnTo>
                      <a:lnTo>
                        <a:pt x="3884" y="751"/>
                      </a:lnTo>
                      <a:lnTo>
                        <a:pt x="3914" y="761"/>
                      </a:lnTo>
                      <a:lnTo>
                        <a:pt x="3944" y="768"/>
                      </a:lnTo>
                      <a:lnTo>
                        <a:pt x="3974" y="772"/>
                      </a:lnTo>
                    </a:path>
                  </a:pathLst>
                </a:custGeom>
                <a:noFill/>
                <a:ln w="12700" cmpd="sng">
                  <a:solidFill>
                    <a:srgbClr val="CC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236"/>
                <p:cNvSpPr>
                  <a:spLocks/>
                </p:cNvSpPr>
                <p:nvPr/>
              </p:nvSpPr>
              <p:spPr bwMode="auto">
                <a:xfrm>
                  <a:off x="2785761" y="3707744"/>
                  <a:ext cx="1916066" cy="495785"/>
                </a:xfrm>
                <a:custGeom>
                  <a:avLst/>
                  <a:gdLst>
                    <a:gd name="T0" fmla="*/ 0 w 3974"/>
                    <a:gd name="T1" fmla="*/ 2147483646 h 456"/>
                    <a:gd name="T2" fmla="*/ 0 w 3974"/>
                    <a:gd name="T3" fmla="*/ 2147483646 h 456"/>
                    <a:gd name="T4" fmla="*/ 0 w 3974"/>
                    <a:gd name="T5" fmla="*/ 2147483646 h 456"/>
                    <a:gd name="T6" fmla="*/ 0 w 3974"/>
                    <a:gd name="T7" fmla="*/ 2147483646 h 456"/>
                    <a:gd name="T8" fmla="*/ 0 w 3974"/>
                    <a:gd name="T9" fmla="*/ 2147483646 h 456"/>
                    <a:gd name="T10" fmla="*/ 0 w 3974"/>
                    <a:gd name="T11" fmla="*/ 2147483646 h 456"/>
                    <a:gd name="T12" fmla="*/ 0 w 3974"/>
                    <a:gd name="T13" fmla="*/ 2147483646 h 456"/>
                    <a:gd name="T14" fmla="*/ 0 w 3974"/>
                    <a:gd name="T15" fmla="*/ 2147483646 h 456"/>
                    <a:gd name="T16" fmla="*/ 0 w 3974"/>
                    <a:gd name="T17" fmla="*/ 2147483646 h 456"/>
                    <a:gd name="T18" fmla="*/ 0 w 3974"/>
                    <a:gd name="T19" fmla="*/ 2147483646 h 456"/>
                    <a:gd name="T20" fmla="*/ 0 w 3974"/>
                    <a:gd name="T21" fmla="*/ 2147483646 h 456"/>
                    <a:gd name="T22" fmla="*/ 0 w 3974"/>
                    <a:gd name="T23" fmla="*/ 2147483646 h 456"/>
                    <a:gd name="T24" fmla="*/ 0 w 3974"/>
                    <a:gd name="T25" fmla="*/ 2147483646 h 456"/>
                    <a:gd name="T26" fmla="*/ 0 w 3974"/>
                    <a:gd name="T27" fmla="*/ 2147483646 h 456"/>
                    <a:gd name="T28" fmla="*/ 0 w 3974"/>
                    <a:gd name="T29" fmla="*/ 2147483646 h 456"/>
                    <a:gd name="T30" fmla="*/ 0 w 3974"/>
                    <a:gd name="T31" fmla="*/ 2147483646 h 456"/>
                    <a:gd name="T32" fmla="*/ 0 w 3974"/>
                    <a:gd name="T33" fmla="*/ 2147483646 h 456"/>
                    <a:gd name="T34" fmla="*/ 0 w 3974"/>
                    <a:gd name="T35" fmla="*/ 2147483646 h 456"/>
                    <a:gd name="T36" fmla="*/ 0 w 3974"/>
                    <a:gd name="T37" fmla="*/ 2147483646 h 456"/>
                    <a:gd name="T38" fmla="*/ 0 w 3974"/>
                    <a:gd name="T39" fmla="*/ 2147483646 h 456"/>
                    <a:gd name="T40" fmla="*/ 0 w 3974"/>
                    <a:gd name="T41" fmla="*/ 2147483646 h 456"/>
                    <a:gd name="T42" fmla="*/ 0 w 3974"/>
                    <a:gd name="T43" fmla="*/ 2147483646 h 456"/>
                    <a:gd name="T44" fmla="*/ 0 w 3974"/>
                    <a:gd name="T45" fmla="*/ 2147483646 h 456"/>
                    <a:gd name="T46" fmla="*/ 0 w 3974"/>
                    <a:gd name="T47" fmla="*/ 2147483646 h 456"/>
                    <a:gd name="T48" fmla="*/ 0 w 3974"/>
                    <a:gd name="T49" fmla="*/ 2147483646 h 456"/>
                    <a:gd name="T50" fmla="*/ 0 w 3974"/>
                    <a:gd name="T51" fmla="*/ 2147483646 h 456"/>
                    <a:gd name="T52" fmla="*/ 0 w 3974"/>
                    <a:gd name="T53" fmla="*/ 2147483646 h 456"/>
                    <a:gd name="T54" fmla="*/ 0 w 3974"/>
                    <a:gd name="T55" fmla="*/ 2147483646 h 456"/>
                    <a:gd name="T56" fmla="*/ 0 w 3974"/>
                    <a:gd name="T57" fmla="*/ 2147483646 h 456"/>
                    <a:gd name="T58" fmla="*/ 0 w 3974"/>
                    <a:gd name="T59" fmla="*/ 2147483646 h 456"/>
                    <a:gd name="T60" fmla="*/ 0 w 3974"/>
                    <a:gd name="T61" fmla="*/ 2147483646 h 456"/>
                    <a:gd name="T62" fmla="*/ 0 w 3974"/>
                    <a:gd name="T63" fmla="*/ 2147483646 h 456"/>
                    <a:gd name="T64" fmla="*/ 0 w 3974"/>
                    <a:gd name="T65" fmla="*/ 2147483646 h 456"/>
                    <a:gd name="T66" fmla="*/ 0 w 3974"/>
                    <a:gd name="T67" fmla="*/ 2147483646 h 456"/>
                    <a:gd name="T68" fmla="*/ 0 w 3974"/>
                    <a:gd name="T69" fmla="*/ 2147483646 h 456"/>
                    <a:gd name="T70" fmla="*/ 0 w 3974"/>
                    <a:gd name="T71" fmla="*/ 2147483646 h 456"/>
                    <a:gd name="T72" fmla="*/ 0 w 3974"/>
                    <a:gd name="T73" fmla="*/ 2147483646 h 456"/>
                    <a:gd name="T74" fmla="*/ 0 w 3974"/>
                    <a:gd name="T75" fmla="*/ 2147483646 h 456"/>
                    <a:gd name="T76" fmla="*/ 0 w 3974"/>
                    <a:gd name="T77" fmla="*/ 2147483646 h 456"/>
                    <a:gd name="T78" fmla="*/ 0 w 3974"/>
                    <a:gd name="T79" fmla="*/ 2147483646 h 456"/>
                    <a:gd name="T80" fmla="*/ 0 w 3974"/>
                    <a:gd name="T81" fmla="*/ 2147483646 h 456"/>
                    <a:gd name="T82" fmla="*/ 0 w 3974"/>
                    <a:gd name="T83" fmla="*/ 2147483646 h 456"/>
                    <a:gd name="T84" fmla="*/ 0 w 3974"/>
                    <a:gd name="T85" fmla="*/ 2147483646 h 456"/>
                    <a:gd name="T86" fmla="*/ 0 w 3974"/>
                    <a:gd name="T87" fmla="*/ 2147483646 h 456"/>
                    <a:gd name="T88" fmla="*/ 0 w 3974"/>
                    <a:gd name="T89" fmla="*/ 2147483646 h 456"/>
                    <a:gd name="T90" fmla="*/ 0 w 3974"/>
                    <a:gd name="T91" fmla="*/ 2147483646 h 456"/>
                    <a:gd name="T92" fmla="*/ 0 w 3974"/>
                    <a:gd name="T93" fmla="*/ 2147483646 h 456"/>
                    <a:gd name="T94" fmla="*/ 0 w 3974"/>
                    <a:gd name="T95" fmla="*/ 2147483646 h 456"/>
                    <a:gd name="T96" fmla="*/ 0 w 3974"/>
                    <a:gd name="T97" fmla="*/ 2147483646 h 456"/>
                    <a:gd name="T98" fmla="*/ 0 w 3974"/>
                    <a:gd name="T99" fmla="*/ 2147483646 h 456"/>
                    <a:gd name="T100" fmla="*/ 0 w 3974"/>
                    <a:gd name="T101" fmla="*/ 0 h 456"/>
                    <a:gd name="T102" fmla="*/ 0 w 3974"/>
                    <a:gd name="T103" fmla="*/ 2147483646 h 456"/>
                    <a:gd name="T104" fmla="*/ 0 w 3974"/>
                    <a:gd name="T105" fmla="*/ 2147483646 h 456"/>
                    <a:gd name="T106" fmla="*/ 0 w 3974"/>
                    <a:gd name="T107" fmla="*/ 2147483646 h 456"/>
                    <a:gd name="T108" fmla="*/ 0 w 3974"/>
                    <a:gd name="T109" fmla="*/ 2147483646 h 456"/>
                    <a:gd name="T110" fmla="*/ 0 w 3974"/>
                    <a:gd name="T111" fmla="*/ 2147483646 h 456"/>
                    <a:gd name="T112" fmla="*/ 0 w 3974"/>
                    <a:gd name="T113" fmla="*/ 2147483646 h 456"/>
                    <a:gd name="T114" fmla="*/ 0 w 3974"/>
                    <a:gd name="T115" fmla="*/ 2147483646 h 456"/>
                    <a:gd name="T116" fmla="*/ 0 w 3974"/>
                    <a:gd name="T117" fmla="*/ 2147483646 h 456"/>
                    <a:gd name="T118" fmla="*/ 0 w 3974"/>
                    <a:gd name="T119" fmla="*/ 2147483646 h 456"/>
                    <a:gd name="T120" fmla="*/ 0 w 3974"/>
                    <a:gd name="T121" fmla="*/ 2147483646 h 456"/>
                    <a:gd name="T122" fmla="*/ 0 w 3974"/>
                    <a:gd name="T123" fmla="*/ 2147483646 h 456"/>
                    <a:gd name="T124" fmla="*/ 0 w 3974"/>
                    <a:gd name="T125" fmla="*/ 2147483646 h 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74" h="456">
                      <a:moveTo>
                        <a:pt x="0" y="456"/>
                      </a:moveTo>
                      <a:lnTo>
                        <a:pt x="23" y="453"/>
                      </a:lnTo>
                      <a:lnTo>
                        <a:pt x="48" y="451"/>
                      </a:lnTo>
                      <a:lnTo>
                        <a:pt x="78" y="448"/>
                      </a:lnTo>
                      <a:lnTo>
                        <a:pt x="108" y="444"/>
                      </a:lnTo>
                      <a:lnTo>
                        <a:pt x="138" y="438"/>
                      </a:lnTo>
                      <a:lnTo>
                        <a:pt x="168" y="433"/>
                      </a:lnTo>
                      <a:lnTo>
                        <a:pt x="198" y="423"/>
                      </a:lnTo>
                      <a:lnTo>
                        <a:pt x="228" y="400"/>
                      </a:lnTo>
                      <a:lnTo>
                        <a:pt x="258" y="364"/>
                      </a:lnTo>
                      <a:lnTo>
                        <a:pt x="287" y="320"/>
                      </a:lnTo>
                      <a:lnTo>
                        <a:pt x="316" y="285"/>
                      </a:lnTo>
                      <a:lnTo>
                        <a:pt x="347" y="260"/>
                      </a:lnTo>
                      <a:lnTo>
                        <a:pt x="377" y="244"/>
                      </a:lnTo>
                      <a:lnTo>
                        <a:pt x="406" y="229"/>
                      </a:lnTo>
                      <a:lnTo>
                        <a:pt x="436" y="215"/>
                      </a:lnTo>
                      <a:lnTo>
                        <a:pt x="466" y="200"/>
                      </a:lnTo>
                      <a:lnTo>
                        <a:pt x="496" y="184"/>
                      </a:lnTo>
                      <a:lnTo>
                        <a:pt x="524" y="167"/>
                      </a:lnTo>
                      <a:lnTo>
                        <a:pt x="554" y="153"/>
                      </a:lnTo>
                      <a:lnTo>
                        <a:pt x="584" y="140"/>
                      </a:lnTo>
                      <a:lnTo>
                        <a:pt x="613" y="132"/>
                      </a:lnTo>
                      <a:lnTo>
                        <a:pt x="643" y="128"/>
                      </a:lnTo>
                      <a:lnTo>
                        <a:pt x="671" y="125"/>
                      </a:lnTo>
                      <a:lnTo>
                        <a:pt x="701" y="123"/>
                      </a:lnTo>
                      <a:lnTo>
                        <a:pt x="731" y="120"/>
                      </a:lnTo>
                      <a:lnTo>
                        <a:pt x="760" y="118"/>
                      </a:lnTo>
                      <a:lnTo>
                        <a:pt x="790" y="117"/>
                      </a:lnTo>
                      <a:lnTo>
                        <a:pt x="820" y="116"/>
                      </a:lnTo>
                      <a:lnTo>
                        <a:pt x="848" y="112"/>
                      </a:lnTo>
                      <a:lnTo>
                        <a:pt x="856" y="110"/>
                      </a:lnTo>
                      <a:lnTo>
                        <a:pt x="890" y="103"/>
                      </a:lnTo>
                      <a:lnTo>
                        <a:pt x="920" y="94"/>
                      </a:lnTo>
                      <a:lnTo>
                        <a:pt x="952" y="84"/>
                      </a:lnTo>
                      <a:lnTo>
                        <a:pt x="983" y="72"/>
                      </a:lnTo>
                      <a:lnTo>
                        <a:pt x="1014" y="61"/>
                      </a:lnTo>
                      <a:lnTo>
                        <a:pt x="1044" y="52"/>
                      </a:lnTo>
                      <a:lnTo>
                        <a:pt x="1074" y="42"/>
                      </a:lnTo>
                      <a:lnTo>
                        <a:pt x="1106" y="35"/>
                      </a:lnTo>
                      <a:lnTo>
                        <a:pt x="1136" y="30"/>
                      </a:lnTo>
                      <a:lnTo>
                        <a:pt x="1165" y="26"/>
                      </a:lnTo>
                      <a:lnTo>
                        <a:pt x="1195" y="23"/>
                      </a:lnTo>
                      <a:lnTo>
                        <a:pt x="1225" y="22"/>
                      </a:lnTo>
                      <a:lnTo>
                        <a:pt x="1254" y="19"/>
                      </a:lnTo>
                      <a:lnTo>
                        <a:pt x="1284" y="18"/>
                      </a:lnTo>
                      <a:lnTo>
                        <a:pt x="1312" y="16"/>
                      </a:lnTo>
                      <a:lnTo>
                        <a:pt x="1342" y="15"/>
                      </a:lnTo>
                      <a:lnTo>
                        <a:pt x="1370" y="15"/>
                      </a:lnTo>
                      <a:lnTo>
                        <a:pt x="1398" y="16"/>
                      </a:lnTo>
                      <a:lnTo>
                        <a:pt x="1427" y="16"/>
                      </a:lnTo>
                      <a:lnTo>
                        <a:pt x="1455" y="16"/>
                      </a:lnTo>
                      <a:lnTo>
                        <a:pt x="1483" y="16"/>
                      </a:lnTo>
                      <a:lnTo>
                        <a:pt x="1511" y="18"/>
                      </a:lnTo>
                      <a:lnTo>
                        <a:pt x="1538" y="18"/>
                      </a:lnTo>
                      <a:lnTo>
                        <a:pt x="1566" y="18"/>
                      </a:lnTo>
                      <a:lnTo>
                        <a:pt x="1594" y="19"/>
                      </a:lnTo>
                      <a:lnTo>
                        <a:pt x="1621" y="20"/>
                      </a:lnTo>
                      <a:lnTo>
                        <a:pt x="1649" y="20"/>
                      </a:lnTo>
                      <a:lnTo>
                        <a:pt x="1675" y="20"/>
                      </a:lnTo>
                      <a:lnTo>
                        <a:pt x="1703" y="22"/>
                      </a:lnTo>
                      <a:lnTo>
                        <a:pt x="1730" y="22"/>
                      </a:lnTo>
                      <a:lnTo>
                        <a:pt x="1756" y="22"/>
                      </a:lnTo>
                      <a:lnTo>
                        <a:pt x="1877" y="31"/>
                      </a:lnTo>
                      <a:lnTo>
                        <a:pt x="1906" y="34"/>
                      </a:lnTo>
                      <a:lnTo>
                        <a:pt x="1932" y="33"/>
                      </a:lnTo>
                      <a:lnTo>
                        <a:pt x="1959" y="31"/>
                      </a:lnTo>
                      <a:lnTo>
                        <a:pt x="1986" y="30"/>
                      </a:lnTo>
                      <a:lnTo>
                        <a:pt x="2013" y="27"/>
                      </a:lnTo>
                      <a:lnTo>
                        <a:pt x="2041" y="25"/>
                      </a:lnTo>
                      <a:lnTo>
                        <a:pt x="2067" y="23"/>
                      </a:lnTo>
                      <a:lnTo>
                        <a:pt x="2094" y="20"/>
                      </a:lnTo>
                      <a:lnTo>
                        <a:pt x="2120" y="19"/>
                      </a:lnTo>
                      <a:lnTo>
                        <a:pt x="2146" y="19"/>
                      </a:lnTo>
                      <a:lnTo>
                        <a:pt x="2171" y="18"/>
                      </a:lnTo>
                      <a:lnTo>
                        <a:pt x="2199" y="16"/>
                      </a:lnTo>
                      <a:lnTo>
                        <a:pt x="2223" y="15"/>
                      </a:lnTo>
                      <a:lnTo>
                        <a:pt x="2249" y="14"/>
                      </a:lnTo>
                      <a:lnTo>
                        <a:pt x="2273" y="14"/>
                      </a:lnTo>
                      <a:lnTo>
                        <a:pt x="2299" y="14"/>
                      </a:lnTo>
                      <a:lnTo>
                        <a:pt x="2325" y="14"/>
                      </a:lnTo>
                      <a:lnTo>
                        <a:pt x="2350" y="12"/>
                      </a:lnTo>
                      <a:lnTo>
                        <a:pt x="2374" y="12"/>
                      </a:lnTo>
                      <a:lnTo>
                        <a:pt x="2399" y="11"/>
                      </a:lnTo>
                      <a:lnTo>
                        <a:pt x="2423" y="11"/>
                      </a:lnTo>
                      <a:lnTo>
                        <a:pt x="2446" y="10"/>
                      </a:lnTo>
                      <a:lnTo>
                        <a:pt x="2471" y="10"/>
                      </a:lnTo>
                      <a:lnTo>
                        <a:pt x="2495" y="10"/>
                      </a:lnTo>
                      <a:lnTo>
                        <a:pt x="2518" y="10"/>
                      </a:lnTo>
                      <a:lnTo>
                        <a:pt x="2542" y="8"/>
                      </a:lnTo>
                      <a:lnTo>
                        <a:pt x="2566" y="8"/>
                      </a:lnTo>
                      <a:lnTo>
                        <a:pt x="2589" y="7"/>
                      </a:lnTo>
                      <a:lnTo>
                        <a:pt x="2612" y="7"/>
                      </a:lnTo>
                      <a:lnTo>
                        <a:pt x="2636" y="5"/>
                      </a:lnTo>
                      <a:lnTo>
                        <a:pt x="2659" y="7"/>
                      </a:lnTo>
                      <a:lnTo>
                        <a:pt x="2939" y="52"/>
                      </a:lnTo>
                      <a:lnTo>
                        <a:pt x="2976" y="46"/>
                      </a:lnTo>
                      <a:lnTo>
                        <a:pt x="3014" y="34"/>
                      </a:lnTo>
                      <a:lnTo>
                        <a:pt x="3051" y="22"/>
                      </a:lnTo>
                      <a:lnTo>
                        <a:pt x="3086" y="12"/>
                      </a:lnTo>
                      <a:lnTo>
                        <a:pt x="3122" y="7"/>
                      </a:lnTo>
                      <a:lnTo>
                        <a:pt x="3158" y="3"/>
                      </a:lnTo>
                      <a:lnTo>
                        <a:pt x="3194" y="0"/>
                      </a:lnTo>
                      <a:lnTo>
                        <a:pt x="3229" y="0"/>
                      </a:lnTo>
                      <a:lnTo>
                        <a:pt x="3264" y="1"/>
                      </a:lnTo>
                      <a:lnTo>
                        <a:pt x="3298" y="3"/>
                      </a:lnTo>
                      <a:lnTo>
                        <a:pt x="3332" y="3"/>
                      </a:lnTo>
                      <a:lnTo>
                        <a:pt x="3367" y="4"/>
                      </a:lnTo>
                      <a:lnTo>
                        <a:pt x="3399" y="11"/>
                      </a:lnTo>
                      <a:lnTo>
                        <a:pt x="3435" y="22"/>
                      </a:lnTo>
                      <a:lnTo>
                        <a:pt x="3470" y="34"/>
                      </a:lnTo>
                      <a:lnTo>
                        <a:pt x="3503" y="52"/>
                      </a:lnTo>
                      <a:lnTo>
                        <a:pt x="3535" y="79"/>
                      </a:lnTo>
                      <a:lnTo>
                        <a:pt x="3568" y="102"/>
                      </a:lnTo>
                      <a:lnTo>
                        <a:pt x="3601" y="123"/>
                      </a:lnTo>
                      <a:lnTo>
                        <a:pt x="3635" y="132"/>
                      </a:lnTo>
                      <a:lnTo>
                        <a:pt x="3666" y="118"/>
                      </a:lnTo>
                      <a:lnTo>
                        <a:pt x="3697" y="79"/>
                      </a:lnTo>
                      <a:lnTo>
                        <a:pt x="3729" y="44"/>
                      </a:lnTo>
                      <a:lnTo>
                        <a:pt x="3760" y="33"/>
                      </a:lnTo>
                      <a:lnTo>
                        <a:pt x="3791" y="41"/>
                      </a:lnTo>
                      <a:lnTo>
                        <a:pt x="3823" y="59"/>
                      </a:lnTo>
                      <a:lnTo>
                        <a:pt x="3854" y="86"/>
                      </a:lnTo>
                      <a:lnTo>
                        <a:pt x="3884" y="120"/>
                      </a:lnTo>
                      <a:lnTo>
                        <a:pt x="3914" y="154"/>
                      </a:lnTo>
                      <a:lnTo>
                        <a:pt x="3944" y="184"/>
                      </a:lnTo>
                      <a:lnTo>
                        <a:pt x="3974" y="210"/>
                      </a:lnTo>
                    </a:path>
                  </a:pathLst>
                </a:custGeom>
                <a:noFill/>
                <a:ln w="12700" cmpd="sng">
                  <a:solidFill>
                    <a:srgbClr val="33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237"/>
                <p:cNvSpPr>
                  <a:spLocks/>
                </p:cNvSpPr>
                <p:nvPr/>
              </p:nvSpPr>
              <p:spPr bwMode="auto">
                <a:xfrm>
                  <a:off x="2785761" y="3391496"/>
                  <a:ext cx="1916066" cy="296482"/>
                </a:xfrm>
                <a:custGeom>
                  <a:avLst/>
                  <a:gdLst>
                    <a:gd name="T0" fmla="*/ 0 w 3974"/>
                    <a:gd name="T1" fmla="*/ 2147483646 h 275"/>
                    <a:gd name="T2" fmla="*/ 0 w 3974"/>
                    <a:gd name="T3" fmla="*/ 2147483646 h 275"/>
                    <a:gd name="T4" fmla="*/ 0 w 3974"/>
                    <a:gd name="T5" fmla="*/ 2147483646 h 275"/>
                    <a:gd name="T6" fmla="*/ 0 w 3974"/>
                    <a:gd name="T7" fmla="*/ 2147483646 h 275"/>
                    <a:gd name="T8" fmla="*/ 0 w 3974"/>
                    <a:gd name="T9" fmla="*/ 2147483646 h 275"/>
                    <a:gd name="T10" fmla="*/ 0 w 3974"/>
                    <a:gd name="T11" fmla="*/ 2147483646 h 275"/>
                    <a:gd name="T12" fmla="*/ 0 w 3974"/>
                    <a:gd name="T13" fmla="*/ 2147483646 h 275"/>
                    <a:gd name="T14" fmla="*/ 0 w 3974"/>
                    <a:gd name="T15" fmla="*/ 2147483646 h 275"/>
                    <a:gd name="T16" fmla="*/ 0 w 3974"/>
                    <a:gd name="T17" fmla="*/ 2147483646 h 275"/>
                    <a:gd name="T18" fmla="*/ 0 w 3974"/>
                    <a:gd name="T19" fmla="*/ 2147483646 h 275"/>
                    <a:gd name="T20" fmla="*/ 0 w 3974"/>
                    <a:gd name="T21" fmla="*/ 2147483646 h 275"/>
                    <a:gd name="T22" fmla="*/ 0 w 3974"/>
                    <a:gd name="T23" fmla="*/ 2147483646 h 275"/>
                    <a:gd name="T24" fmla="*/ 0 w 3974"/>
                    <a:gd name="T25" fmla="*/ 2147483646 h 275"/>
                    <a:gd name="T26" fmla="*/ 0 w 3974"/>
                    <a:gd name="T27" fmla="*/ 2147483646 h 275"/>
                    <a:gd name="T28" fmla="*/ 0 w 3974"/>
                    <a:gd name="T29" fmla="*/ 2147483646 h 275"/>
                    <a:gd name="T30" fmla="*/ 0 w 3974"/>
                    <a:gd name="T31" fmla="*/ 2147483646 h 275"/>
                    <a:gd name="T32" fmla="*/ 0 w 3974"/>
                    <a:gd name="T33" fmla="*/ 2147483646 h 275"/>
                    <a:gd name="T34" fmla="*/ 0 w 3974"/>
                    <a:gd name="T35" fmla="*/ 2147483646 h 275"/>
                    <a:gd name="T36" fmla="*/ 0 w 3974"/>
                    <a:gd name="T37" fmla="*/ 2147483646 h 275"/>
                    <a:gd name="T38" fmla="*/ 0 w 3974"/>
                    <a:gd name="T39" fmla="*/ 0 h 275"/>
                    <a:gd name="T40" fmla="*/ 0 w 3974"/>
                    <a:gd name="T41" fmla="*/ 0 h 275"/>
                    <a:gd name="T42" fmla="*/ 0 w 3974"/>
                    <a:gd name="T43" fmla="*/ 0 h 275"/>
                    <a:gd name="T44" fmla="*/ 0 w 3974"/>
                    <a:gd name="T45" fmla="*/ 0 h 275"/>
                    <a:gd name="T46" fmla="*/ 0 w 3974"/>
                    <a:gd name="T47" fmla="*/ 0 h 275"/>
                    <a:gd name="T48" fmla="*/ 0 w 3974"/>
                    <a:gd name="T49" fmla="*/ 0 h 275"/>
                    <a:gd name="T50" fmla="*/ 0 w 3974"/>
                    <a:gd name="T51" fmla="*/ 0 h 275"/>
                    <a:gd name="T52" fmla="*/ 0 w 3974"/>
                    <a:gd name="T53" fmla="*/ 0 h 275"/>
                    <a:gd name="T54" fmla="*/ 0 w 3974"/>
                    <a:gd name="T55" fmla="*/ 0 h 275"/>
                    <a:gd name="T56" fmla="*/ 0 w 3974"/>
                    <a:gd name="T57" fmla="*/ 0 h 275"/>
                    <a:gd name="T58" fmla="*/ 0 w 3974"/>
                    <a:gd name="T59" fmla="*/ 0 h 275"/>
                    <a:gd name="T60" fmla="*/ 0 w 3974"/>
                    <a:gd name="T61" fmla="*/ 2147483646 h 275"/>
                    <a:gd name="T62" fmla="*/ 0 w 3974"/>
                    <a:gd name="T63" fmla="*/ 2147483646 h 275"/>
                    <a:gd name="T64" fmla="*/ 0 w 3974"/>
                    <a:gd name="T65" fmla="*/ 2147483646 h 275"/>
                    <a:gd name="T66" fmla="*/ 0 w 3974"/>
                    <a:gd name="T67" fmla="*/ 2147483646 h 275"/>
                    <a:gd name="T68" fmla="*/ 0 w 3974"/>
                    <a:gd name="T69" fmla="*/ 2147483646 h 275"/>
                    <a:gd name="T70" fmla="*/ 0 w 3974"/>
                    <a:gd name="T71" fmla="*/ 2147483646 h 275"/>
                    <a:gd name="T72" fmla="*/ 0 w 3974"/>
                    <a:gd name="T73" fmla="*/ 2147483646 h 275"/>
                    <a:gd name="T74" fmla="*/ 0 w 3974"/>
                    <a:gd name="T75" fmla="*/ 2147483646 h 275"/>
                    <a:gd name="T76" fmla="*/ 0 w 3974"/>
                    <a:gd name="T77" fmla="*/ 2147483646 h 275"/>
                    <a:gd name="T78" fmla="*/ 0 w 3974"/>
                    <a:gd name="T79" fmla="*/ 2147483646 h 275"/>
                    <a:gd name="T80" fmla="*/ 0 w 3974"/>
                    <a:gd name="T81" fmla="*/ 2147483646 h 275"/>
                    <a:gd name="T82" fmla="*/ 0 w 3974"/>
                    <a:gd name="T83" fmla="*/ 2147483646 h 275"/>
                    <a:gd name="T84" fmla="*/ 0 w 3974"/>
                    <a:gd name="T85" fmla="*/ 2147483646 h 275"/>
                    <a:gd name="T86" fmla="*/ 0 w 3974"/>
                    <a:gd name="T87" fmla="*/ 2147483646 h 275"/>
                    <a:gd name="T88" fmla="*/ 0 w 3974"/>
                    <a:gd name="T89" fmla="*/ 2147483646 h 275"/>
                    <a:gd name="T90" fmla="*/ 0 w 3974"/>
                    <a:gd name="T91" fmla="*/ 2147483646 h 275"/>
                    <a:gd name="T92" fmla="*/ 0 w 3974"/>
                    <a:gd name="T93" fmla="*/ 2147483646 h 275"/>
                    <a:gd name="T94" fmla="*/ 0 w 3974"/>
                    <a:gd name="T95" fmla="*/ 2147483646 h 275"/>
                    <a:gd name="T96" fmla="*/ 0 w 3974"/>
                    <a:gd name="T97" fmla="*/ 2147483646 h 275"/>
                    <a:gd name="T98" fmla="*/ 0 w 3974"/>
                    <a:gd name="T99" fmla="*/ 2147483646 h 275"/>
                    <a:gd name="T100" fmla="*/ 0 w 3974"/>
                    <a:gd name="T101" fmla="*/ 2147483646 h 275"/>
                    <a:gd name="T102" fmla="*/ 0 w 3974"/>
                    <a:gd name="T103" fmla="*/ 2147483646 h 275"/>
                    <a:gd name="T104" fmla="*/ 0 w 3974"/>
                    <a:gd name="T105" fmla="*/ 2147483646 h 275"/>
                    <a:gd name="T106" fmla="*/ 0 w 3974"/>
                    <a:gd name="T107" fmla="*/ 2147483646 h 275"/>
                    <a:gd name="T108" fmla="*/ 0 w 3974"/>
                    <a:gd name="T109" fmla="*/ 2147483646 h 275"/>
                    <a:gd name="T110" fmla="*/ 0 w 3974"/>
                    <a:gd name="T111" fmla="*/ 2147483646 h 275"/>
                    <a:gd name="T112" fmla="*/ 0 w 3974"/>
                    <a:gd name="T113" fmla="*/ 2147483646 h 275"/>
                    <a:gd name="T114" fmla="*/ 0 w 3974"/>
                    <a:gd name="T115" fmla="*/ 2147483646 h 275"/>
                    <a:gd name="T116" fmla="*/ 0 w 3974"/>
                    <a:gd name="T117" fmla="*/ 2147483646 h 275"/>
                    <a:gd name="T118" fmla="*/ 0 w 3974"/>
                    <a:gd name="T119" fmla="*/ 2147483646 h 275"/>
                    <a:gd name="T120" fmla="*/ 0 w 3974"/>
                    <a:gd name="T121" fmla="*/ 2147483646 h 275"/>
                    <a:gd name="T122" fmla="*/ 0 w 3974"/>
                    <a:gd name="T123" fmla="*/ 2147483646 h 275"/>
                    <a:gd name="T124" fmla="*/ 0 w 3974"/>
                    <a:gd name="T125" fmla="*/ 2147483646 h 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74" h="275">
                      <a:moveTo>
                        <a:pt x="0" y="205"/>
                      </a:moveTo>
                      <a:lnTo>
                        <a:pt x="23" y="190"/>
                      </a:lnTo>
                      <a:lnTo>
                        <a:pt x="48" y="176"/>
                      </a:lnTo>
                      <a:lnTo>
                        <a:pt x="78" y="160"/>
                      </a:lnTo>
                      <a:lnTo>
                        <a:pt x="108" y="143"/>
                      </a:lnTo>
                      <a:lnTo>
                        <a:pt x="138" y="130"/>
                      </a:lnTo>
                      <a:lnTo>
                        <a:pt x="168" y="115"/>
                      </a:lnTo>
                      <a:lnTo>
                        <a:pt x="198" y="104"/>
                      </a:lnTo>
                      <a:lnTo>
                        <a:pt x="228" y="92"/>
                      </a:lnTo>
                      <a:lnTo>
                        <a:pt x="258" y="81"/>
                      </a:lnTo>
                      <a:lnTo>
                        <a:pt x="287" y="74"/>
                      </a:lnTo>
                      <a:lnTo>
                        <a:pt x="316" y="66"/>
                      </a:lnTo>
                      <a:lnTo>
                        <a:pt x="347" y="59"/>
                      </a:lnTo>
                      <a:lnTo>
                        <a:pt x="377" y="53"/>
                      </a:lnTo>
                      <a:lnTo>
                        <a:pt x="406" y="48"/>
                      </a:lnTo>
                      <a:lnTo>
                        <a:pt x="436" y="43"/>
                      </a:lnTo>
                      <a:lnTo>
                        <a:pt x="466" y="37"/>
                      </a:lnTo>
                      <a:lnTo>
                        <a:pt x="496" y="33"/>
                      </a:lnTo>
                      <a:lnTo>
                        <a:pt x="524" y="29"/>
                      </a:lnTo>
                      <a:lnTo>
                        <a:pt x="554" y="25"/>
                      </a:lnTo>
                      <a:lnTo>
                        <a:pt x="584" y="22"/>
                      </a:lnTo>
                      <a:lnTo>
                        <a:pt x="613" y="18"/>
                      </a:lnTo>
                      <a:lnTo>
                        <a:pt x="643" y="15"/>
                      </a:lnTo>
                      <a:lnTo>
                        <a:pt x="671" y="14"/>
                      </a:lnTo>
                      <a:lnTo>
                        <a:pt x="701" y="11"/>
                      </a:lnTo>
                      <a:lnTo>
                        <a:pt x="731" y="7"/>
                      </a:lnTo>
                      <a:lnTo>
                        <a:pt x="760" y="6"/>
                      </a:lnTo>
                      <a:lnTo>
                        <a:pt x="790" y="6"/>
                      </a:lnTo>
                      <a:lnTo>
                        <a:pt x="820" y="4"/>
                      </a:lnTo>
                      <a:lnTo>
                        <a:pt x="848" y="4"/>
                      </a:lnTo>
                      <a:lnTo>
                        <a:pt x="856" y="4"/>
                      </a:lnTo>
                      <a:lnTo>
                        <a:pt x="890" y="4"/>
                      </a:lnTo>
                      <a:lnTo>
                        <a:pt x="920" y="4"/>
                      </a:lnTo>
                      <a:lnTo>
                        <a:pt x="952" y="3"/>
                      </a:lnTo>
                      <a:lnTo>
                        <a:pt x="983" y="2"/>
                      </a:lnTo>
                      <a:lnTo>
                        <a:pt x="1014" y="2"/>
                      </a:lnTo>
                      <a:lnTo>
                        <a:pt x="1044" y="2"/>
                      </a:lnTo>
                      <a:lnTo>
                        <a:pt x="1074" y="2"/>
                      </a:lnTo>
                      <a:lnTo>
                        <a:pt x="1106" y="2"/>
                      </a:lnTo>
                      <a:lnTo>
                        <a:pt x="1136" y="0"/>
                      </a:lnTo>
                      <a:lnTo>
                        <a:pt x="1165" y="0"/>
                      </a:lnTo>
                      <a:lnTo>
                        <a:pt x="1195" y="0"/>
                      </a:lnTo>
                      <a:lnTo>
                        <a:pt x="1225" y="0"/>
                      </a:lnTo>
                      <a:lnTo>
                        <a:pt x="1254" y="0"/>
                      </a:lnTo>
                      <a:lnTo>
                        <a:pt x="1284" y="0"/>
                      </a:lnTo>
                      <a:lnTo>
                        <a:pt x="1312" y="0"/>
                      </a:lnTo>
                      <a:lnTo>
                        <a:pt x="1342" y="0"/>
                      </a:lnTo>
                      <a:lnTo>
                        <a:pt x="1370" y="0"/>
                      </a:lnTo>
                      <a:lnTo>
                        <a:pt x="1398" y="0"/>
                      </a:lnTo>
                      <a:lnTo>
                        <a:pt x="1427" y="0"/>
                      </a:lnTo>
                      <a:lnTo>
                        <a:pt x="1455" y="0"/>
                      </a:lnTo>
                      <a:lnTo>
                        <a:pt x="1483" y="0"/>
                      </a:lnTo>
                      <a:lnTo>
                        <a:pt x="1511" y="0"/>
                      </a:lnTo>
                      <a:lnTo>
                        <a:pt x="1538" y="0"/>
                      </a:lnTo>
                      <a:lnTo>
                        <a:pt x="1566" y="0"/>
                      </a:lnTo>
                      <a:lnTo>
                        <a:pt x="1594" y="0"/>
                      </a:lnTo>
                      <a:lnTo>
                        <a:pt x="1621" y="0"/>
                      </a:lnTo>
                      <a:lnTo>
                        <a:pt x="1649" y="0"/>
                      </a:lnTo>
                      <a:lnTo>
                        <a:pt x="1675" y="0"/>
                      </a:lnTo>
                      <a:lnTo>
                        <a:pt x="1703" y="0"/>
                      </a:lnTo>
                      <a:lnTo>
                        <a:pt x="1730" y="0"/>
                      </a:lnTo>
                      <a:lnTo>
                        <a:pt x="1756" y="2"/>
                      </a:lnTo>
                      <a:lnTo>
                        <a:pt x="1877" y="10"/>
                      </a:lnTo>
                      <a:lnTo>
                        <a:pt x="1906" y="14"/>
                      </a:lnTo>
                      <a:lnTo>
                        <a:pt x="1932" y="15"/>
                      </a:lnTo>
                      <a:lnTo>
                        <a:pt x="1959" y="17"/>
                      </a:lnTo>
                      <a:lnTo>
                        <a:pt x="1986" y="17"/>
                      </a:lnTo>
                      <a:lnTo>
                        <a:pt x="2013" y="15"/>
                      </a:lnTo>
                      <a:lnTo>
                        <a:pt x="2041" y="14"/>
                      </a:lnTo>
                      <a:lnTo>
                        <a:pt x="2067" y="11"/>
                      </a:lnTo>
                      <a:lnTo>
                        <a:pt x="2094" y="10"/>
                      </a:lnTo>
                      <a:lnTo>
                        <a:pt x="2120" y="8"/>
                      </a:lnTo>
                      <a:lnTo>
                        <a:pt x="2146" y="7"/>
                      </a:lnTo>
                      <a:lnTo>
                        <a:pt x="2171" y="7"/>
                      </a:lnTo>
                      <a:lnTo>
                        <a:pt x="2199" y="7"/>
                      </a:lnTo>
                      <a:lnTo>
                        <a:pt x="2223" y="6"/>
                      </a:lnTo>
                      <a:lnTo>
                        <a:pt x="2249" y="6"/>
                      </a:lnTo>
                      <a:lnTo>
                        <a:pt x="2273" y="6"/>
                      </a:lnTo>
                      <a:lnTo>
                        <a:pt x="2299" y="6"/>
                      </a:lnTo>
                      <a:lnTo>
                        <a:pt x="2325" y="7"/>
                      </a:lnTo>
                      <a:lnTo>
                        <a:pt x="2350" y="8"/>
                      </a:lnTo>
                      <a:lnTo>
                        <a:pt x="2374" y="8"/>
                      </a:lnTo>
                      <a:lnTo>
                        <a:pt x="2399" y="8"/>
                      </a:lnTo>
                      <a:lnTo>
                        <a:pt x="2423" y="8"/>
                      </a:lnTo>
                      <a:lnTo>
                        <a:pt x="2446" y="10"/>
                      </a:lnTo>
                      <a:lnTo>
                        <a:pt x="2471" y="11"/>
                      </a:lnTo>
                      <a:lnTo>
                        <a:pt x="2495" y="13"/>
                      </a:lnTo>
                      <a:lnTo>
                        <a:pt x="2518" y="14"/>
                      </a:lnTo>
                      <a:lnTo>
                        <a:pt x="2542" y="15"/>
                      </a:lnTo>
                      <a:lnTo>
                        <a:pt x="2566" y="15"/>
                      </a:lnTo>
                      <a:lnTo>
                        <a:pt x="2589" y="14"/>
                      </a:lnTo>
                      <a:lnTo>
                        <a:pt x="2612" y="13"/>
                      </a:lnTo>
                      <a:lnTo>
                        <a:pt x="2636" y="14"/>
                      </a:lnTo>
                      <a:lnTo>
                        <a:pt x="2659" y="15"/>
                      </a:lnTo>
                      <a:lnTo>
                        <a:pt x="2939" y="81"/>
                      </a:lnTo>
                      <a:lnTo>
                        <a:pt x="2976" y="81"/>
                      </a:lnTo>
                      <a:lnTo>
                        <a:pt x="3014" y="79"/>
                      </a:lnTo>
                      <a:lnTo>
                        <a:pt x="3051" y="68"/>
                      </a:lnTo>
                      <a:lnTo>
                        <a:pt x="3086" y="56"/>
                      </a:lnTo>
                      <a:lnTo>
                        <a:pt x="3122" y="48"/>
                      </a:lnTo>
                      <a:lnTo>
                        <a:pt x="3158" y="45"/>
                      </a:lnTo>
                      <a:lnTo>
                        <a:pt x="3194" y="44"/>
                      </a:lnTo>
                      <a:lnTo>
                        <a:pt x="3229" y="44"/>
                      </a:lnTo>
                      <a:lnTo>
                        <a:pt x="3264" y="45"/>
                      </a:lnTo>
                      <a:lnTo>
                        <a:pt x="3298" y="52"/>
                      </a:lnTo>
                      <a:lnTo>
                        <a:pt x="3332" y="57"/>
                      </a:lnTo>
                      <a:lnTo>
                        <a:pt x="3367" y="56"/>
                      </a:lnTo>
                      <a:lnTo>
                        <a:pt x="3399" y="53"/>
                      </a:lnTo>
                      <a:lnTo>
                        <a:pt x="3435" y="59"/>
                      </a:lnTo>
                      <a:lnTo>
                        <a:pt x="3470" y="71"/>
                      </a:lnTo>
                      <a:lnTo>
                        <a:pt x="3503" y="89"/>
                      </a:lnTo>
                      <a:lnTo>
                        <a:pt x="3535" y="116"/>
                      </a:lnTo>
                      <a:lnTo>
                        <a:pt x="3568" y="150"/>
                      </a:lnTo>
                      <a:lnTo>
                        <a:pt x="3601" y="185"/>
                      </a:lnTo>
                      <a:lnTo>
                        <a:pt x="3635" y="217"/>
                      </a:lnTo>
                      <a:lnTo>
                        <a:pt x="3666" y="243"/>
                      </a:lnTo>
                      <a:lnTo>
                        <a:pt x="3697" y="240"/>
                      </a:lnTo>
                      <a:lnTo>
                        <a:pt x="3729" y="194"/>
                      </a:lnTo>
                      <a:lnTo>
                        <a:pt x="3760" y="139"/>
                      </a:lnTo>
                      <a:lnTo>
                        <a:pt x="3791" y="112"/>
                      </a:lnTo>
                      <a:lnTo>
                        <a:pt x="3823" y="111"/>
                      </a:lnTo>
                      <a:lnTo>
                        <a:pt x="3854" y="126"/>
                      </a:lnTo>
                      <a:lnTo>
                        <a:pt x="3884" y="153"/>
                      </a:lnTo>
                      <a:lnTo>
                        <a:pt x="3914" y="191"/>
                      </a:lnTo>
                      <a:lnTo>
                        <a:pt x="3944" y="234"/>
                      </a:lnTo>
                      <a:lnTo>
                        <a:pt x="3974" y="275"/>
                      </a:lnTo>
                    </a:path>
                  </a:pathLst>
                </a:custGeom>
                <a:noFill/>
                <a:ln w="12700" cmpd="sng">
                  <a:solidFill>
                    <a:srgbClr val="F200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238"/>
                <p:cNvSpPr>
                  <a:spLocks/>
                </p:cNvSpPr>
                <p:nvPr/>
              </p:nvSpPr>
              <p:spPr bwMode="auto">
                <a:xfrm>
                  <a:off x="2795565" y="2895712"/>
                  <a:ext cx="1916066" cy="398604"/>
                </a:xfrm>
                <a:custGeom>
                  <a:avLst/>
                  <a:gdLst>
                    <a:gd name="T0" fmla="*/ 0 w 3974"/>
                    <a:gd name="T1" fmla="*/ 2147483646 h 367"/>
                    <a:gd name="T2" fmla="*/ 0 w 3974"/>
                    <a:gd name="T3" fmla="*/ 2147483646 h 367"/>
                    <a:gd name="T4" fmla="*/ 0 w 3974"/>
                    <a:gd name="T5" fmla="*/ 2147483646 h 367"/>
                    <a:gd name="T6" fmla="*/ 0 w 3974"/>
                    <a:gd name="T7" fmla="*/ 2147483646 h 367"/>
                    <a:gd name="T8" fmla="*/ 0 w 3974"/>
                    <a:gd name="T9" fmla="*/ 2147483646 h 367"/>
                    <a:gd name="T10" fmla="*/ 0 w 3974"/>
                    <a:gd name="T11" fmla="*/ 2147483646 h 367"/>
                    <a:gd name="T12" fmla="*/ 0 w 3974"/>
                    <a:gd name="T13" fmla="*/ 2147483646 h 367"/>
                    <a:gd name="T14" fmla="*/ 0 w 3974"/>
                    <a:gd name="T15" fmla="*/ 2147483646 h 367"/>
                    <a:gd name="T16" fmla="*/ 0 w 3974"/>
                    <a:gd name="T17" fmla="*/ 2147483646 h 367"/>
                    <a:gd name="T18" fmla="*/ 0 w 3974"/>
                    <a:gd name="T19" fmla="*/ 2147483646 h 367"/>
                    <a:gd name="T20" fmla="*/ 0 w 3974"/>
                    <a:gd name="T21" fmla="*/ 2147483646 h 367"/>
                    <a:gd name="T22" fmla="*/ 0 w 3974"/>
                    <a:gd name="T23" fmla="*/ 2147483646 h 367"/>
                    <a:gd name="T24" fmla="*/ 0 w 3974"/>
                    <a:gd name="T25" fmla="*/ 2147483646 h 367"/>
                    <a:gd name="T26" fmla="*/ 0 w 3974"/>
                    <a:gd name="T27" fmla="*/ 2147483646 h 367"/>
                    <a:gd name="T28" fmla="*/ 0 w 3974"/>
                    <a:gd name="T29" fmla="*/ 2147483646 h 367"/>
                    <a:gd name="T30" fmla="*/ 0 w 3974"/>
                    <a:gd name="T31" fmla="*/ 2147483646 h 367"/>
                    <a:gd name="T32" fmla="*/ 0 w 3974"/>
                    <a:gd name="T33" fmla="*/ 2147483646 h 367"/>
                    <a:gd name="T34" fmla="*/ 0 w 3974"/>
                    <a:gd name="T35" fmla="*/ 2147483646 h 367"/>
                    <a:gd name="T36" fmla="*/ 0 w 3974"/>
                    <a:gd name="T37" fmla="*/ 2147483646 h 367"/>
                    <a:gd name="T38" fmla="*/ 0 w 3974"/>
                    <a:gd name="T39" fmla="*/ 2147483646 h 367"/>
                    <a:gd name="T40" fmla="*/ 0 w 3974"/>
                    <a:gd name="T41" fmla="*/ 2147483646 h 367"/>
                    <a:gd name="T42" fmla="*/ 0 w 3974"/>
                    <a:gd name="T43" fmla="*/ 2147483646 h 367"/>
                    <a:gd name="T44" fmla="*/ 0 w 3974"/>
                    <a:gd name="T45" fmla="*/ 2147483646 h 367"/>
                    <a:gd name="T46" fmla="*/ 0 w 3974"/>
                    <a:gd name="T47" fmla="*/ 2147483646 h 367"/>
                    <a:gd name="T48" fmla="*/ 0 w 3974"/>
                    <a:gd name="T49" fmla="*/ 2147483646 h 367"/>
                    <a:gd name="T50" fmla="*/ 0 w 3974"/>
                    <a:gd name="T51" fmla="*/ 2147483646 h 367"/>
                    <a:gd name="T52" fmla="*/ 0 w 3974"/>
                    <a:gd name="T53" fmla="*/ 2147483646 h 367"/>
                    <a:gd name="T54" fmla="*/ 0 w 3974"/>
                    <a:gd name="T55" fmla="*/ 2147483646 h 367"/>
                    <a:gd name="T56" fmla="*/ 0 w 3974"/>
                    <a:gd name="T57" fmla="*/ 2147483646 h 367"/>
                    <a:gd name="T58" fmla="*/ 0 w 3974"/>
                    <a:gd name="T59" fmla="*/ 2147483646 h 367"/>
                    <a:gd name="T60" fmla="*/ 0 w 3974"/>
                    <a:gd name="T61" fmla="*/ 2147483646 h 367"/>
                    <a:gd name="T62" fmla="*/ 0 w 3974"/>
                    <a:gd name="T63" fmla="*/ 2147483646 h 367"/>
                    <a:gd name="T64" fmla="*/ 0 w 3974"/>
                    <a:gd name="T65" fmla="*/ 2147483646 h 367"/>
                    <a:gd name="T66" fmla="*/ 0 w 3974"/>
                    <a:gd name="T67" fmla="*/ 2147483646 h 367"/>
                    <a:gd name="T68" fmla="*/ 0 w 3974"/>
                    <a:gd name="T69" fmla="*/ 2147483646 h 367"/>
                    <a:gd name="T70" fmla="*/ 0 w 3974"/>
                    <a:gd name="T71" fmla="*/ 2147483646 h 367"/>
                    <a:gd name="T72" fmla="*/ 0 w 3974"/>
                    <a:gd name="T73" fmla="*/ 2147483646 h 367"/>
                    <a:gd name="T74" fmla="*/ 0 w 3974"/>
                    <a:gd name="T75" fmla="*/ 2147483646 h 367"/>
                    <a:gd name="T76" fmla="*/ 0 w 3974"/>
                    <a:gd name="T77" fmla="*/ 2147483646 h 367"/>
                    <a:gd name="T78" fmla="*/ 0 w 3974"/>
                    <a:gd name="T79" fmla="*/ 2147483646 h 367"/>
                    <a:gd name="T80" fmla="*/ 0 w 3974"/>
                    <a:gd name="T81" fmla="*/ 2147483646 h 367"/>
                    <a:gd name="T82" fmla="*/ 0 w 3974"/>
                    <a:gd name="T83" fmla="*/ 2147483646 h 367"/>
                    <a:gd name="T84" fmla="*/ 0 w 3974"/>
                    <a:gd name="T85" fmla="*/ 2147483646 h 367"/>
                    <a:gd name="T86" fmla="*/ 0 w 3974"/>
                    <a:gd name="T87" fmla="*/ 2147483646 h 367"/>
                    <a:gd name="T88" fmla="*/ 0 w 3974"/>
                    <a:gd name="T89" fmla="*/ 2147483646 h 367"/>
                    <a:gd name="T90" fmla="*/ 0 w 3974"/>
                    <a:gd name="T91" fmla="*/ 2147483646 h 367"/>
                    <a:gd name="T92" fmla="*/ 0 w 3974"/>
                    <a:gd name="T93" fmla="*/ 2147483646 h 367"/>
                    <a:gd name="T94" fmla="*/ 0 w 3974"/>
                    <a:gd name="T95" fmla="*/ 2147483646 h 367"/>
                    <a:gd name="T96" fmla="*/ 0 w 3974"/>
                    <a:gd name="T97" fmla="*/ 2147483646 h 367"/>
                    <a:gd name="T98" fmla="*/ 0 w 3974"/>
                    <a:gd name="T99" fmla="*/ 2147483646 h 367"/>
                    <a:gd name="T100" fmla="*/ 0 w 3974"/>
                    <a:gd name="T101" fmla="*/ 0 h 367"/>
                    <a:gd name="T102" fmla="*/ 0 w 3974"/>
                    <a:gd name="T103" fmla="*/ 2147483646 h 367"/>
                    <a:gd name="T104" fmla="*/ 0 w 3974"/>
                    <a:gd name="T105" fmla="*/ 2147483646 h 367"/>
                    <a:gd name="T106" fmla="*/ 0 w 3974"/>
                    <a:gd name="T107" fmla="*/ 2147483646 h 367"/>
                    <a:gd name="T108" fmla="*/ 0 w 3974"/>
                    <a:gd name="T109" fmla="*/ 2147483646 h 367"/>
                    <a:gd name="T110" fmla="*/ 0 w 3974"/>
                    <a:gd name="T111" fmla="*/ 2147483646 h 367"/>
                    <a:gd name="T112" fmla="*/ 0 w 3974"/>
                    <a:gd name="T113" fmla="*/ 2147483646 h 367"/>
                    <a:gd name="T114" fmla="*/ 0 w 3974"/>
                    <a:gd name="T115" fmla="*/ 2147483646 h 367"/>
                    <a:gd name="T116" fmla="*/ 0 w 3974"/>
                    <a:gd name="T117" fmla="*/ 2147483646 h 367"/>
                    <a:gd name="T118" fmla="*/ 0 w 3974"/>
                    <a:gd name="T119" fmla="*/ 2147483646 h 367"/>
                    <a:gd name="T120" fmla="*/ 0 w 3974"/>
                    <a:gd name="T121" fmla="*/ 2147483646 h 367"/>
                    <a:gd name="T122" fmla="*/ 0 w 3974"/>
                    <a:gd name="T123" fmla="*/ 2147483646 h 367"/>
                    <a:gd name="T124" fmla="*/ 0 w 3974"/>
                    <a:gd name="T125" fmla="*/ 2147483646 h 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74" h="367">
                      <a:moveTo>
                        <a:pt x="0" y="345"/>
                      </a:moveTo>
                      <a:lnTo>
                        <a:pt x="23" y="342"/>
                      </a:lnTo>
                      <a:lnTo>
                        <a:pt x="48" y="334"/>
                      </a:lnTo>
                      <a:lnTo>
                        <a:pt x="78" y="322"/>
                      </a:lnTo>
                      <a:lnTo>
                        <a:pt x="108" y="315"/>
                      </a:lnTo>
                      <a:lnTo>
                        <a:pt x="138" y="309"/>
                      </a:lnTo>
                      <a:lnTo>
                        <a:pt x="168" y="309"/>
                      </a:lnTo>
                      <a:lnTo>
                        <a:pt x="198" y="312"/>
                      </a:lnTo>
                      <a:lnTo>
                        <a:pt x="228" y="313"/>
                      </a:lnTo>
                      <a:lnTo>
                        <a:pt x="258" y="316"/>
                      </a:lnTo>
                      <a:lnTo>
                        <a:pt x="287" y="323"/>
                      </a:lnTo>
                      <a:lnTo>
                        <a:pt x="316" y="330"/>
                      </a:lnTo>
                      <a:lnTo>
                        <a:pt x="347" y="337"/>
                      </a:lnTo>
                      <a:lnTo>
                        <a:pt x="377" y="343"/>
                      </a:lnTo>
                      <a:lnTo>
                        <a:pt x="406" y="350"/>
                      </a:lnTo>
                      <a:lnTo>
                        <a:pt x="436" y="357"/>
                      </a:lnTo>
                      <a:lnTo>
                        <a:pt x="466" y="361"/>
                      </a:lnTo>
                      <a:lnTo>
                        <a:pt x="496" y="365"/>
                      </a:lnTo>
                      <a:lnTo>
                        <a:pt x="524" y="367"/>
                      </a:lnTo>
                      <a:lnTo>
                        <a:pt x="554" y="367"/>
                      </a:lnTo>
                      <a:lnTo>
                        <a:pt x="584" y="364"/>
                      </a:lnTo>
                      <a:lnTo>
                        <a:pt x="613" y="360"/>
                      </a:lnTo>
                      <a:lnTo>
                        <a:pt x="643" y="353"/>
                      </a:lnTo>
                      <a:lnTo>
                        <a:pt x="671" y="349"/>
                      </a:lnTo>
                      <a:lnTo>
                        <a:pt x="701" y="346"/>
                      </a:lnTo>
                      <a:lnTo>
                        <a:pt x="731" y="345"/>
                      </a:lnTo>
                      <a:lnTo>
                        <a:pt x="760" y="348"/>
                      </a:lnTo>
                      <a:lnTo>
                        <a:pt x="790" y="350"/>
                      </a:lnTo>
                      <a:lnTo>
                        <a:pt x="820" y="353"/>
                      </a:lnTo>
                      <a:lnTo>
                        <a:pt x="848" y="356"/>
                      </a:lnTo>
                      <a:lnTo>
                        <a:pt x="856" y="356"/>
                      </a:lnTo>
                      <a:lnTo>
                        <a:pt x="890" y="356"/>
                      </a:lnTo>
                      <a:lnTo>
                        <a:pt x="920" y="354"/>
                      </a:lnTo>
                      <a:lnTo>
                        <a:pt x="952" y="353"/>
                      </a:lnTo>
                      <a:lnTo>
                        <a:pt x="983" y="349"/>
                      </a:lnTo>
                      <a:lnTo>
                        <a:pt x="1014" y="345"/>
                      </a:lnTo>
                      <a:lnTo>
                        <a:pt x="1044" y="342"/>
                      </a:lnTo>
                      <a:lnTo>
                        <a:pt x="1074" y="341"/>
                      </a:lnTo>
                      <a:lnTo>
                        <a:pt x="1106" y="339"/>
                      </a:lnTo>
                      <a:lnTo>
                        <a:pt x="1136" y="339"/>
                      </a:lnTo>
                      <a:lnTo>
                        <a:pt x="1165" y="338"/>
                      </a:lnTo>
                      <a:lnTo>
                        <a:pt x="1195" y="339"/>
                      </a:lnTo>
                      <a:lnTo>
                        <a:pt x="1225" y="339"/>
                      </a:lnTo>
                      <a:lnTo>
                        <a:pt x="1254" y="338"/>
                      </a:lnTo>
                      <a:lnTo>
                        <a:pt x="1284" y="337"/>
                      </a:lnTo>
                      <a:lnTo>
                        <a:pt x="1312" y="335"/>
                      </a:lnTo>
                      <a:lnTo>
                        <a:pt x="1342" y="333"/>
                      </a:lnTo>
                      <a:lnTo>
                        <a:pt x="1370" y="330"/>
                      </a:lnTo>
                      <a:lnTo>
                        <a:pt x="1398" y="327"/>
                      </a:lnTo>
                      <a:lnTo>
                        <a:pt x="1427" y="323"/>
                      </a:lnTo>
                      <a:lnTo>
                        <a:pt x="1455" y="318"/>
                      </a:lnTo>
                      <a:lnTo>
                        <a:pt x="1483" y="313"/>
                      </a:lnTo>
                      <a:lnTo>
                        <a:pt x="1511" y="307"/>
                      </a:lnTo>
                      <a:lnTo>
                        <a:pt x="1538" y="301"/>
                      </a:lnTo>
                      <a:lnTo>
                        <a:pt x="1566" y="294"/>
                      </a:lnTo>
                      <a:lnTo>
                        <a:pt x="1594" y="288"/>
                      </a:lnTo>
                      <a:lnTo>
                        <a:pt x="1621" y="281"/>
                      </a:lnTo>
                      <a:lnTo>
                        <a:pt x="1649" y="274"/>
                      </a:lnTo>
                      <a:lnTo>
                        <a:pt x="1675" y="269"/>
                      </a:lnTo>
                      <a:lnTo>
                        <a:pt x="1703" y="262"/>
                      </a:lnTo>
                      <a:lnTo>
                        <a:pt x="1730" y="255"/>
                      </a:lnTo>
                      <a:lnTo>
                        <a:pt x="1756" y="247"/>
                      </a:lnTo>
                      <a:lnTo>
                        <a:pt x="1877" y="243"/>
                      </a:lnTo>
                      <a:lnTo>
                        <a:pt x="1906" y="232"/>
                      </a:lnTo>
                      <a:lnTo>
                        <a:pt x="1932" y="229"/>
                      </a:lnTo>
                      <a:lnTo>
                        <a:pt x="1959" y="222"/>
                      </a:lnTo>
                      <a:lnTo>
                        <a:pt x="1986" y="211"/>
                      </a:lnTo>
                      <a:lnTo>
                        <a:pt x="2013" y="200"/>
                      </a:lnTo>
                      <a:lnTo>
                        <a:pt x="2041" y="194"/>
                      </a:lnTo>
                      <a:lnTo>
                        <a:pt x="2067" y="190"/>
                      </a:lnTo>
                      <a:lnTo>
                        <a:pt x="2094" y="186"/>
                      </a:lnTo>
                      <a:lnTo>
                        <a:pt x="2120" y="181"/>
                      </a:lnTo>
                      <a:lnTo>
                        <a:pt x="2146" y="175"/>
                      </a:lnTo>
                      <a:lnTo>
                        <a:pt x="2171" y="168"/>
                      </a:lnTo>
                      <a:lnTo>
                        <a:pt x="2199" y="160"/>
                      </a:lnTo>
                      <a:lnTo>
                        <a:pt x="2223" y="150"/>
                      </a:lnTo>
                      <a:lnTo>
                        <a:pt x="2249" y="139"/>
                      </a:lnTo>
                      <a:lnTo>
                        <a:pt x="2273" y="131"/>
                      </a:lnTo>
                      <a:lnTo>
                        <a:pt x="2299" y="120"/>
                      </a:lnTo>
                      <a:lnTo>
                        <a:pt x="2325" y="112"/>
                      </a:lnTo>
                      <a:lnTo>
                        <a:pt x="2350" y="102"/>
                      </a:lnTo>
                      <a:lnTo>
                        <a:pt x="2374" y="94"/>
                      </a:lnTo>
                      <a:lnTo>
                        <a:pt x="2399" y="87"/>
                      </a:lnTo>
                      <a:lnTo>
                        <a:pt x="2423" y="79"/>
                      </a:lnTo>
                      <a:lnTo>
                        <a:pt x="2446" y="73"/>
                      </a:lnTo>
                      <a:lnTo>
                        <a:pt x="2471" y="66"/>
                      </a:lnTo>
                      <a:lnTo>
                        <a:pt x="2495" y="60"/>
                      </a:lnTo>
                      <a:lnTo>
                        <a:pt x="2518" y="55"/>
                      </a:lnTo>
                      <a:lnTo>
                        <a:pt x="2542" y="49"/>
                      </a:lnTo>
                      <a:lnTo>
                        <a:pt x="2566" y="45"/>
                      </a:lnTo>
                      <a:lnTo>
                        <a:pt x="2589" y="41"/>
                      </a:lnTo>
                      <a:lnTo>
                        <a:pt x="2612" y="38"/>
                      </a:lnTo>
                      <a:lnTo>
                        <a:pt x="2636" y="36"/>
                      </a:lnTo>
                      <a:lnTo>
                        <a:pt x="2659" y="37"/>
                      </a:lnTo>
                      <a:lnTo>
                        <a:pt x="2939" y="78"/>
                      </a:lnTo>
                      <a:lnTo>
                        <a:pt x="2976" y="92"/>
                      </a:lnTo>
                      <a:lnTo>
                        <a:pt x="3014" y="97"/>
                      </a:lnTo>
                      <a:lnTo>
                        <a:pt x="3051" y="85"/>
                      </a:lnTo>
                      <a:lnTo>
                        <a:pt x="3086" y="56"/>
                      </a:lnTo>
                      <a:lnTo>
                        <a:pt x="3122" y="26"/>
                      </a:lnTo>
                      <a:lnTo>
                        <a:pt x="3158" y="6"/>
                      </a:lnTo>
                      <a:lnTo>
                        <a:pt x="3194" y="0"/>
                      </a:lnTo>
                      <a:lnTo>
                        <a:pt x="3229" y="6"/>
                      </a:lnTo>
                      <a:lnTo>
                        <a:pt x="3264" y="9"/>
                      </a:lnTo>
                      <a:lnTo>
                        <a:pt x="3298" y="7"/>
                      </a:lnTo>
                      <a:lnTo>
                        <a:pt x="3332" y="14"/>
                      </a:lnTo>
                      <a:lnTo>
                        <a:pt x="3367" y="29"/>
                      </a:lnTo>
                      <a:lnTo>
                        <a:pt x="3399" y="52"/>
                      </a:lnTo>
                      <a:lnTo>
                        <a:pt x="3435" y="87"/>
                      </a:lnTo>
                      <a:lnTo>
                        <a:pt x="3470" y="149"/>
                      </a:lnTo>
                      <a:lnTo>
                        <a:pt x="3503" y="211"/>
                      </a:lnTo>
                      <a:lnTo>
                        <a:pt x="3535" y="236"/>
                      </a:lnTo>
                      <a:lnTo>
                        <a:pt x="3568" y="248"/>
                      </a:lnTo>
                      <a:lnTo>
                        <a:pt x="3601" y="274"/>
                      </a:lnTo>
                      <a:lnTo>
                        <a:pt x="3635" y="299"/>
                      </a:lnTo>
                      <a:lnTo>
                        <a:pt x="3666" y="308"/>
                      </a:lnTo>
                      <a:lnTo>
                        <a:pt x="3697" y="299"/>
                      </a:lnTo>
                      <a:lnTo>
                        <a:pt x="3729" y="275"/>
                      </a:lnTo>
                      <a:lnTo>
                        <a:pt x="3760" y="258"/>
                      </a:lnTo>
                      <a:lnTo>
                        <a:pt x="3791" y="244"/>
                      </a:lnTo>
                      <a:lnTo>
                        <a:pt x="3823" y="230"/>
                      </a:lnTo>
                      <a:lnTo>
                        <a:pt x="3854" y="225"/>
                      </a:lnTo>
                      <a:lnTo>
                        <a:pt x="3884" y="232"/>
                      </a:lnTo>
                      <a:lnTo>
                        <a:pt x="3914" y="243"/>
                      </a:lnTo>
                      <a:lnTo>
                        <a:pt x="3944" y="252"/>
                      </a:lnTo>
                      <a:lnTo>
                        <a:pt x="3974" y="255"/>
                      </a:lnTo>
                    </a:path>
                  </a:pathLst>
                </a:custGeom>
                <a:noFill/>
                <a:ln w="12700" cmpd="sng">
                  <a:solidFill>
                    <a:srgbClr val="DE8B1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ihandform 182"/>
                <p:cNvSpPr>
                  <a:spLocks/>
                </p:cNvSpPr>
                <p:nvPr/>
              </p:nvSpPr>
              <p:spPr bwMode="auto">
                <a:xfrm>
                  <a:off x="2781872" y="4005859"/>
                  <a:ext cx="1924136" cy="536905"/>
                </a:xfrm>
                <a:custGeom>
                  <a:avLst/>
                  <a:gdLst>
                    <a:gd name="T0" fmla="*/ 0 w 4054110"/>
                    <a:gd name="T1" fmla="*/ 4 h 1328866"/>
                    <a:gd name="T2" fmla="*/ 5 w 4054110"/>
                    <a:gd name="T3" fmla="*/ 4 h 1328866"/>
                    <a:gd name="T4" fmla="*/ 8 w 4054110"/>
                    <a:gd name="T5" fmla="*/ 3 h 1328866"/>
                    <a:gd name="T6" fmla="*/ 16 w 4054110"/>
                    <a:gd name="T7" fmla="*/ 3 h 1328866"/>
                    <a:gd name="T8" fmla="*/ 26 w 4054110"/>
                    <a:gd name="T9" fmla="*/ 2 h 1328866"/>
                    <a:gd name="T10" fmla="*/ 37 w 4054110"/>
                    <a:gd name="T11" fmla="*/ 2 h 1328866"/>
                    <a:gd name="T12" fmla="*/ 49 w 4054110"/>
                    <a:gd name="T13" fmla="*/ 2 h 1328866"/>
                    <a:gd name="T14" fmla="*/ 54 w 4054110"/>
                    <a:gd name="T15" fmla="*/ 2 h 1328866"/>
                    <a:gd name="T16" fmla="*/ 57 w 4054110"/>
                    <a:gd name="T17" fmla="*/ 2 h 1328866"/>
                    <a:gd name="T18" fmla="*/ 57 w 4054110"/>
                    <a:gd name="T19" fmla="*/ 2 h 1328866"/>
                    <a:gd name="T20" fmla="*/ 62 w 4054110"/>
                    <a:gd name="T21" fmla="*/ 1 h 1328866"/>
                    <a:gd name="T22" fmla="*/ 71 w 4054110"/>
                    <a:gd name="T23" fmla="*/ 0 h 1328866"/>
                    <a:gd name="T24" fmla="*/ 81 w 4054110"/>
                    <a:gd name="T25" fmla="*/ 0 h 1328866"/>
                    <a:gd name="T26" fmla="*/ 84 w 4054110"/>
                    <a:gd name="T27" fmla="*/ 3 h 1328866"/>
                    <a:gd name="T28" fmla="*/ 85 w 4054110"/>
                    <a:gd name="T29" fmla="*/ 2 h 1328866"/>
                    <a:gd name="T30" fmla="*/ 88 w 4054110"/>
                    <a:gd name="T31" fmla="*/ 1 h 1328866"/>
                    <a:gd name="T32" fmla="*/ 92 w 4054110"/>
                    <a:gd name="T33" fmla="*/ 0 h 1328866"/>
                    <a:gd name="T34" fmla="*/ 95 w 4054110"/>
                    <a:gd name="T35" fmla="*/ 0 h 1328866"/>
                    <a:gd name="T36" fmla="*/ 96 w 4054110"/>
                    <a:gd name="T37" fmla="*/ 0 h 1328866"/>
                    <a:gd name="T38" fmla="*/ 98 w 4054110"/>
                    <a:gd name="T39" fmla="*/ 1 h 1328866"/>
                    <a:gd name="T40" fmla="*/ 101 w 4054110"/>
                    <a:gd name="T41" fmla="*/ 3 h 1328866"/>
                    <a:gd name="T42" fmla="*/ 102 w 4054110"/>
                    <a:gd name="T43" fmla="*/ 2 h 1328866"/>
                    <a:gd name="T44" fmla="*/ 103 w 4054110"/>
                    <a:gd name="T45" fmla="*/ 2 h 1328866"/>
                    <a:gd name="T46" fmla="*/ 104 w 4054110"/>
                    <a:gd name="T47" fmla="*/ 1 h 1328866"/>
                    <a:gd name="T48" fmla="*/ 105 w 4054110"/>
                    <a:gd name="T49" fmla="*/ 2 h 1328866"/>
                    <a:gd name="T50" fmla="*/ 106 w 4054110"/>
                    <a:gd name="T51" fmla="*/ 2 h 1328866"/>
                    <a:gd name="T52" fmla="*/ 108 w 4054110"/>
                    <a:gd name="T53" fmla="*/ 3 h 1328866"/>
                    <a:gd name="T54" fmla="*/ 110 w 4054110"/>
                    <a:gd name="T55" fmla="*/ 2 h 1328866"/>
                    <a:gd name="T56" fmla="*/ 111 w 4054110"/>
                    <a:gd name="T57" fmla="*/ 3 h 1328866"/>
                    <a:gd name="T58" fmla="*/ 112 w 4054110"/>
                    <a:gd name="T59" fmla="*/ 3 h 1328866"/>
                    <a:gd name="T60" fmla="*/ 114 w 4054110"/>
                    <a:gd name="T61" fmla="*/ 4 h 1328866"/>
                    <a:gd name="T62" fmla="*/ 115 w 4054110"/>
                    <a:gd name="T63" fmla="*/ 4 h 1328866"/>
                    <a:gd name="T64" fmla="*/ 120 w 4054110"/>
                    <a:gd name="T65" fmla="*/ 4 h 13288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54110" h="1328866">
                      <a:moveTo>
                        <a:pt x="0" y="1328866"/>
                      </a:moveTo>
                      <a:cubicBezTo>
                        <a:pt x="57993" y="1266827"/>
                        <a:pt x="115986" y="1204788"/>
                        <a:pt x="161841" y="1167025"/>
                      </a:cubicBezTo>
                      <a:cubicBezTo>
                        <a:pt x="207696" y="1129262"/>
                        <a:pt x="211742" y="1130611"/>
                        <a:pt x="275130" y="1102289"/>
                      </a:cubicBezTo>
                      <a:cubicBezTo>
                        <a:pt x="338518" y="1073967"/>
                        <a:pt x="439853" y="1041506"/>
                        <a:pt x="542167" y="997092"/>
                      </a:cubicBezTo>
                      <a:cubicBezTo>
                        <a:pt x="644481" y="952678"/>
                        <a:pt x="772334" y="878357"/>
                        <a:pt x="889017" y="835805"/>
                      </a:cubicBezTo>
                      <a:cubicBezTo>
                        <a:pt x="1005700" y="793253"/>
                        <a:pt x="1110563" y="793166"/>
                        <a:pt x="1242266" y="741778"/>
                      </a:cubicBezTo>
                      <a:cubicBezTo>
                        <a:pt x="1373969" y="690390"/>
                        <a:pt x="1579574" y="571287"/>
                        <a:pt x="1679237" y="527478"/>
                      </a:cubicBezTo>
                      <a:cubicBezTo>
                        <a:pt x="1778900" y="483669"/>
                        <a:pt x="1799089" y="438045"/>
                        <a:pt x="1840246" y="478926"/>
                      </a:cubicBezTo>
                      <a:cubicBezTo>
                        <a:pt x="1881403" y="519807"/>
                        <a:pt x="1908557" y="765322"/>
                        <a:pt x="1926182" y="772763"/>
                      </a:cubicBezTo>
                      <a:cubicBezTo>
                        <a:pt x="1943807" y="780204"/>
                        <a:pt x="1917721" y="596214"/>
                        <a:pt x="1945997" y="523570"/>
                      </a:cubicBezTo>
                      <a:cubicBezTo>
                        <a:pt x="1974273" y="450926"/>
                        <a:pt x="2015569" y="409819"/>
                        <a:pt x="2095838" y="336899"/>
                      </a:cubicBezTo>
                      <a:cubicBezTo>
                        <a:pt x="2176107" y="263979"/>
                        <a:pt x="2317902" y="128224"/>
                        <a:pt x="2427611" y="86047"/>
                      </a:cubicBezTo>
                      <a:cubicBezTo>
                        <a:pt x="2537320" y="43870"/>
                        <a:pt x="2730856" y="-83223"/>
                        <a:pt x="2754094" y="83834"/>
                      </a:cubicBezTo>
                      <a:cubicBezTo>
                        <a:pt x="2777332" y="250891"/>
                        <a:pt x="2824029" y="821679"/>
                        <a:pt x="2848397" y="924264"/>
                      </a:cubicBezTo>
                      <a:cubicBezTo>
                        <a:pt x="2872765" y="1026849"/>
                        <a:pt x="2874678" y="777011"/>
                        <a:pt x="2900303" y="699347"/>
                      </a:cubicBezTo>
                      <a:cubicBezTo>
                        <a:pt x="2925928" y="621683"/>
                        <a:pt x="2966758" y="547103"/>
                        <a:pt x="3002146" y="458281"/>
                      </a:cubicBezTo>
                      <a:cubicBezTo>
                        <a:pt x="3037534" y="369459"/>
                        <a:pt x="3076127" y="216920"/>
                        <a:pt x="3112633" y="166414"/>
                      </a:cubicBezTo>
                      <a:cubicBezTo>
                        <a:pt x="3149139" y="115908"/>
                        <a:pt x="3197836" y="161105"/>
                        <a:pt x="3221184" y="155244"/>
                      </a:cubicBezTo>
                      <a:cubicBezTo>
                        <a:pt x="3244532" y="149383"/>
                        <a:pt x="3235559" y="120081"/>
                        <a:pt x="3252723" y="131245"/>
                      </a:cubicBezTo>
                      <a:cubicBezTo>
                        <a:pt x="3269887" y="142409"/>
                        <a:pt x="3297148" y="91408"/>
                        <a:pt x="3324167" y="222229"/>
                      </a:cubicBezTo>
                      <a:cubicBezTo>
                        <a:pt x="3351186" y="353050"/>
                        <a:pt x="3391635" y="815350"/>
                        <a:pt x="3414839" y="916172"/>
                      </a:cubicBezTo>
                      <a:cubicBezTo>
                        <a:pt x="3438043" y="1016994"/>
                        <a:pt x="3448557" y="883804"/>
                        <a:pt x="3463392" y="827160"/>
                      </a:cubicBezTo>
                      <a:cubicBezTo>
                        <a:pt x="3478228" y="770516"/>
                        <a:pt x="3490365" y="654530"/>
                        <a:pt x="3503852" y="576307"/>
                      </a:cubicBezTo>
                      <a:cubicBezTo>
                        <a:pt x="3517339" y="498084"/>
                        <a:pt x="3530825" y="371309"/>
                        <a:pt x="3544312" y="357822"/>
                      </a:cubicBezTo>
                      <a:cubicBezTo>
                        <a:pt x="3557799" y="344335"/>
                        <a:pt x="3572634" y="427952"/>
                        <a:pt x="3584772" y="495386"/>
                      </a:cubicBezTo>
                      <a:cubicBezTo>
                        <a:pt x="3596910" y="562819"/>
                        <a:pt x="3605002" y="686897"/>
                        <a:pt x="3617140" y="762423"/>
                      </a:cubicBezTo>
                      <a:cubicBezTo>
                        <a:pt x="3629278" y="837949"/>
                        <a:pt x="3638298" y="932356"/>
                        <a:pt x="3657600" y="948540"/>
                      </a:cubicBezTo>
                      <a:cubicBezTo>
                        <a:pt x="3676902" y="964724"/>
                        <a:pt x="3712861" y="857061"/>
                        <a:pt x="3732953" y="859528"/>
                      </a:cubicBezTo>
                      <a:cubicBezTo>
                        <a:pt x="3753045" y="861995"/>
                        <a:pt x="3763178" y="922322"/>
                        <a:pt x="3778152" y="963341"/>
                      </a:cubicBezTo>
                      <a:cubicBezTo>
                        <a:pt x="3793126" y="1004361"/>
                        <a:pt x="3807217" y="1073698"/>
                        <a:pt x="3822796" y="1105645"/>
                      </a:cubicBezTo>
                      <a:cubicBezTo>
                        <a:pt x="3838375" y="1137592"/>
                        <a:pt x="3854650" y="1142098"/>
                        <a:pt x="3871624" y="1155025"/>
                      </a:cubicBezTo>
                      <a:cubicBezTo>
                        <a:pt x="3888598" y="1167952"/>
                        <a:pt x="3894224" y="1167722"/>
                        <a:pt x="3924638" y="1183209"/>
                      </a:cubicBezTo>
                      <a:lnTo>
                        <a:pt x="4054110" y="1247945"/>
                      </a:lnTo>
                    </a:path>
                  </a:pathLst>
                </a:custGeom>
                <a:noFill/>
                <a:ln w="127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6" name="Line 61"/>
              <p:cNvSpPr>
                <a:spLocks noChangeShapeType="1"/>
              </p:cNvSpPr>
              <p:nvPr/>
            </p:nvSpPr>
            <p:spPr bwMode="auto">
              <a:xfrm>
                <a:off x="4635733" y="2744278"/>
                <a:ext cx="0" cy="3496158"/>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 name="Textfeld 174"/>
              <p:cNvSpPr txBox="1">
                <a:spLocks noChangeArrowheads="1"/>
              </p:cNvSpPr>
              <p:nvPr/>
            </p:nvSpPr>
            <p:spPr bwMode="auto">
              <a:xfrm>
                <a:off x="4468074" y="6290259"/>
                <a:ext cx="349809" cy="1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2400</a:t>
                </a:r>
                <a:endParaRPr lang="en-US" altLang="de-DE" sz="900" u="none" baseline="-25000">
                  <a:latin typeface="Calibri" pitchFamily="34" charset="0"/>
                </a:endParaRPr>
              </a:p>
            </p:txBody>
          </p:sp>
          <p:sp>
            <p:nvSpPr>
              <p:cNvPr id="178" name="Line 68"/>
              <p:cNvSpPr>
                <a:spLocks noChangeShapeType="1"/>
              </p:cNvSpPr>
              <p:nvPr/>
            </p:nvSpPr>
            <p:spPr bwMode="auto">
              <a:xfrm rot="5400000">
                <a:off x="4610398" y="2710166"/>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 name="Line 68"/>
              <p:cNvSpPr>
                <a:spLocks noChangeShapeType="1"/>
              </p:cNvSpPr>
              <p:nvPr/>
            </p:nvSpPr>
            <p:spPr bwMode="auto">
              <a:xfrm rot="5400000">
                <a:off x="4607919" y="6230059"/>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8" name="Rechteck 6"/>
            <p:cNvSpPr/>
            <p:nvPr/>
          </p:nvSpPr>
          <p:spPr bwMode="auto">
            <a:xfrm>
              <a:off x="12453580" y="9089490"/>
              <a:ext cx="3976478" cy="27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a:defRPr/>
              </a:pPr>
              <a:r>
                <a:rPr lang="de-DE" sz="1800" u="none" cap="small" dirty="0">
                  <a:solidFill>
                    <a:schemeClr val="tx2"/>
                  </a:solidFill>
                  <a:latin typeface="Arial"/>
                </a:rPr>
                <a:t>Mineral </a:t>
              </a:r>
              <a:r>
                <a:rPr lang="de-DE" sz="1800" u="none" cap="small" dirty="0" err="1">
                  <a:solidFill>
                    <a:schemeClr val="tx2"/>
                  </a:solidFill>
                  <a:latin typeface="Arial"/>
                </a:rPr>
                <a:t>mapping</a:t>
              </a:r>
              <a:endParaRPr sz="6000" u="none" cap="small" dirty="0">
                <a:solidFill>
                  <a:schemeClr val="tx2"/>
                </a:solidFill>
              </a:endParaRPr>
            </a:p>
          </p:txBody>
        </p:sp>
      </p:grpSp>
      <p:sp>
        <p:nvSpPr>
          <p:cNvPr id="186" name="Inhaltsplatzhalter 5"/>
          <p:cNvSpPr txBox="1">
            <a:spLocks/>
          </p:cNvSpPr>
          <p:nvPr/>
        </p:nvSpPr>
        <p:spPr bwMode="auto">
          <a:xfrm>
            <a:off x="134859" y="955303"/>
            <a:ext cx="539874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nSpc>
                <a:spcPct val="140000"/>
              </a:lnSpc>
              <a:spcBef>
                <a:spcPts val="600"/>
              </a:spcBef>
              <a:buClr>
                <a:srgbClr val="004D95"/>
              </a:buClr>
            </a:pPr>
            <a:r>
              <a:rPr lang="de-DE" altLang="de-DE" sz="1800" u="none" dirty="0">
                <a:solidFill>
                  <a:srgbClr val="000000"/>
                </a:solidFill>
                <a:latin typeface="+mn-lt"/>
              </a:rPr>
              <a:t>Mine </a:t>
            </a:r>
            <a:r>
              <a:rPr lang="de-DE" altLang="de-DE" sz="1800" u="none" dirty="0" err="1">
                <a:solidFill>
                  <a:srgbClr val="000000"/>
                </a:solidFill>
                <a:latin typeface="+mn-lt"/>
              </a:rPr>
              <a:t>exploration</a:t>
            </a:r>
            <a:r>
              <a:rPr lang="de-DE" altLang="de-DE" sz="1800" u="none" dirty="0">
                <a:solidFill>
                  <a:srgbClr val="000000"/>
                </a:solidFill>
                <a:latin typeface="+mn-lt"/>
              </a:rPr>
              <a:t> </a:t>
            </a:r>
            <a:r>
              <a:rPr lang="de-DE" altLang="de-DE" sz="1800" u="none" dirty="0" err="1">
                <a:solidFill>
                  <a:srgbClr val="000000"/>
                </a:solidFill>
                <a:latin typeface="+mn-lt"/>
              </a:rPr>
              <a:t>to</a:t>
            </a:r>
            <a:r>
              <a:rPr lang="de-DE" altLang="de-DE" sz="1800" u="none" dirty="0">
                <a:solidFill>
                  <a:srgbClr val="000000"/>
                </a:solidFill>
                <a:latin typeface="+mn-lt"/>
              </a:rPr>
              <a:t> </a:t>
            </a:r>
            <a:r>
              <a:rPr lang="de-DE" altLang="de-DE" sz="1800" u="none" dirty="0" err="1">
                <a:solidFill>
                  <a:srgbClr val="000000"/>
                </a:solidFill>
                <a:latin typeface="+mn-lt"/>
              </a:rPr>
              <a:t>restoration</a:t>
            </a:r>
            <a:endParaRPr lang="de-DE" altLang="de-DE" sz="1800" u="none" dirty="0">
              <a:solidFill>
                <a:srgbClr val="000000"/>
              </a:solidFill>
              <a:latin typeface="+mn-lt"/>
            </a:endParaRPr>
          </a:p>
          <a:p>
            <a:pPr>
              <a:lnSpc>
                <a:spcPct val="140000"/>
              </a:lnSpc>
              <a:spcBef>
                <a:spcPts val="600"/>
              </a:spcBef>
              <a:buClr>
                <a:srgbClr val="004D95"/>
              </a:buClr>
            </a:pPr>
            <a:r>
              <a:rPr lang="de-DE" altLang="de-DE" sz="1800" u="none" dirty="0" err="1">
                <a:solidFill>
                  <a:srgbClr val="000000"/>
                </a:solidFill>
                <a:latin typeface="+mn-lt"/>
              </a:rPr>
              <a:t>Soil</a:t>
            </a:r>
            <a:r>
              <a:rPr lang="de-DE" altLang="de-DE" sz="1800" u="none" dirty="0">
                <a:solidFill>
                  <a:srgbClr val="000000"/>
                </a:solidFill>
                <a:latin typeface="+mn-lt"/>
              </a:rPr>
              <a:t> </a:t>
            </a:r>
            <a:r>
              <a:rPr lang="de-DE" altLang="de-DE" sz="1800" u="none" dirty="0" err="1">
                <a:solidFill>
                  <a:srgbClr val="000000"/>
                </a:solidFill>
                <a:latin typeface="+mn-lt"/>
              </a:rPr>
              <a:t>mineralogy</a:t>
            </a:r>
            <a:r>
              <a:rPr lang="de-DE" altLang="de-DE" sz="1800" u="none" dirty="0">
                <a:solidFill>
                  <a:srgbClr val="000000"/>
                </a:solidFill>
                <a:latin typeface="+mn-lt"/>
              </a:rPr>
              <a:t>, SOC </a:t>
            </a:r>
            <a:r>
              <a:rPr lang="de-DE" altLang="de-DE" sz="1800" u="none" dirty="0" err="1">
                <a:solidFill>
                  <a:srgbClr val="000000"/>
                </a:solidFill>
                <a:latin typeface="+mn-lt"/>
              </a:rPr>
              <a:t>and</a:t>
            </a:r>
            <a:r>
              <a:rPr lang="de-DE" altLang="de-DE" sz="1800" u="none" dirty="0">
                <a:solidFill>
                  <a:srgbClr val="000000"/>
                </a:solidFill>
                <a:latin typeface="+mn-lt"/>
              </a:rPr>
              <a:t> </a:t>
            </a:r>
            <a:r>
              <a:rPr lang="de-DE" altLang="de-DE" sz="1800" u="none" dirty="0" err="1">
                <a:solidFill>
                  <a:srgbClr val="000000"/>
                </a:solidFill>
                <a:latin typeface="+mn-lt"/>
              </a:rPr>
              <a:t>texture</a:t>
            </a:r>
            <a:endParaRPr lang="de-DE" altLang="de-DE" sz="1800" u="none" dirty="0">
              <a:solidFill>
                <a:srgbClr val="000000"/>
              </a:solidFill>
              <a:latin typeface="+mn-lt"/>
            </a:endParaRPr>
          </a:p>
          <a:p>
            <a:pPr>
              <a:lnSpc>
                <a:spcPct val="140000"/>
              </a:lnSpc>
              <a:spcBef>
                <a:spcPts val="600"/>
              </a:spcBef>
              <a:buClr>
                <a:srgbClr val="004D95"/>
              </a:buClr>
            </a:pPr>
            <a:r>
              <a:rPr lang="de-DE" altLang="de-DE" sz="1800" u="none" dirty="0">
                <a:solidFill>
                  <a:srgbClr val="000000"/>
                </a:solidFill>
                <a:latin typeface="+mn-lt"/>
              </a:rPr>
              <a:t>Vegetation </a:t>
            </a:r>
            <a:r>
              <a:rPr lang="de-DE" altLang="de-DE" sz="1800" u="none" dirty="0" err="1">
                <a:solidFill>
                  <a:srgbClr val="000000"/>
                </a:solidFill>
                <a:latin typeface="+mn-lt"/>
              </a:rPr>
              <a:t>monitoring</a:t>
            </a:r>
            <a:r>
              <a:rPr lang="de-DE" altLang="de-DE" sz="1800" u="none" dirty="0">
                <a:solidFill>
                  <a:srgbClr val="000000"/>
                </a:solidFill>
                <a:latin typeface="+mn-lt"/>
              </a:rPr>
              <a:t>: plant stress, </a:t>
            </a:r>
            <a:r>
              <a:rPr lang="de-DE" altLang="de-DE" sz="1800" u="none" dirty="0" err="1">
                <a:solidFill>
                  <a:srgbClr val="000000"/>
                </a:solidFill>
                <a:latin typeface="+mn-lt"/>
              </a:rPr>
              <a:t>crop</a:t>
            </a:r>
            <a:r>
              <a:rPr lang="de-DE" altLang="de-DE" sz="1800" u="none" dirty="0">
                <a:solidFill>
                  <a:srgbClr val="000000"/>
                </a:solidFill>
                <a:latin typeface="+mn-lt"/>
              </a:rPr>
              <a:t> </a:t>
            </a:r>
            <a:r>
              <a:rPr lang="de-DE" altLang="de-DE" sz="1800" u="none" dirty="0" err="1">
                <a:solidFill>
                  <a:srgbClr val="000000"/>
                </a:solidFill>
                <a:latin typeface="+mn-lt"/>
              </a:rPr>
              <a:t>residues</a:t>
            </a:r>
            <a:r>
              <a:rPr lang="de-DE" altLang="de-DE" sz="1800" u="none" dirty="0">
                <a:solidFill>
                  <a:srgbClr val="000000"/>
                </a:solidFill>
                <a:latin typeface="+mn-lt"/>
              </a:rPr>
              <a:t>, plant </a:t>
            </a:r>
            <a:r>
              <a:rPr lang="de-DE" altLang="de-DE" sz="1800" u="none" dirty="0" err="1">
                <a:solidFill>
                  <a:srgbClr val="000000"/>
                </a:solidFill>
                <a:latin typeface="+mn-lt"/>
              </a:rPr>
              <a:t>composition</a:t>
            </a:r>
            <a:endParaRPr lang="de-DE" altLang="de-DE" sz="1800" u="none" dirty="0">
              <a:solidFill>
                <a:srgbClr val="000000"/>
              </a:solidFill>
              <a:latin typeface="+mn-lt"/>
            </a:endParaRPr>
          </a:p>
          <a:p>
            <a:pPr>
              <a:lnSpc>
                <a:spcPct val="140000"/>
              </a:lnSpc>
              <a:spcBef>
                <a:spcPts val="600"/>
              </a:spcBef>
              <a:buClr>
                <a:srgbClr val="004D95"/>
              </a:buClr>
            </a:pPr>
            <a:endParaRPr lang="de-DE" altLang="de-DE" sz="1800" u="none" dirty="0">
              <a:solidFill>
                <a:srgbClr val="000000"/>
              </a:solidFill>
            </a:endParaRPr>
          </a:p>
          <a:p>
            <a:pPr>
              <a:lnSpc>
                <a:spcPct val="140000"/>
              </a:lnSpc>
              <a:spcBef>
                <a:spcPts val="600"/>
              </a:spcBef>
              <a:buClr>
                <a:srgbClr val="004D95"/>
              </a:buClr>
            </a:pPr>
            <a:endParaRPr lang="de-DE" altLang="de-DE" sz="1800" u="none" dirty="0">
              <a:solidFill>
                <a:srgbClr val="000000"/>
              </a:solidFill>
            </a:endParaRPr>
          </a:p>
          <a:p>
            <a:pPr>
              <a:lnSpc>
                <a:spcPct val="140000"/>
              </a:lnSpc>
              <a:spcBef>
                <a:spcPts val="600"/>
              </a:spcBef>
              <a:buClr>
                <a:srgbClr val="004D95"/>
              </a:buClr>
            </a:pPr>
            <a:endParaRPr lang="de-DE" altLang="de-DE" sz="1800" u="none" dirty="0">
              <a:solidFill>
                <a:srgbClr val="000000"/>
              </a:solidFill>
            </a:endParaRPr>
          </a:p>
        </p:txBody>
      </p:sp>
    </p:spTree>
    <p:extLst>
      <p:ext uri="{BB962C8B-B14F-4D97-AF65-F5344CB8AC3E}">
        <p14:creationId xmlns:p14="http://schemas.microsoft.com/office/powerpoint/2010/main" val="4273433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1520" y="548680"/>
            <a:ext cx="8172000" cy="738187"/>
          </a:xfrm>
        </p:spPr>
        <p:txBody>
          <a:bodyPr/>
          <a:lstStyle/>
          <a:p>
            <a:r>
              <a:rPr lang="es-ES" altLang="de-DE" dirty="0" err="1"/>
              <a:t>H</a:t>
            </a:r>
            <a:r>
              <a:rPr lang="es-ES" altLang="de-DE" dirty="0" err="1" smtClean="0"/>
              <a:t>yperspectral</a:t>
            </a:r>
            <a:r>
              <a:rPr lang="es-ES" altLang="de-DE" dirty="0" smtClean="0"/>
              <a:t> </a:t>
            </a:r>
            <a:r>
              <a:rPr lang="es-ES" altLang="de-DE" dirty="0" err="1" smtClean="0"/>
              <a:t>application</a:t>
            </a:r>
            <a:r>
              <a:rPr lang="es-ES" altLang="de-DE" dirty="0" smtClean="0"/>
              <a:t> </a:t>
            </a:r>
            <a:endParaRPr lang="de-DE" dirty="0"/>
          </a:p>
        </p:txBody>
      </p:sp>
      <p:sp>
        <p:nvSpPr>
          <p:cNvPr id="4" name="Fußzeilenplatzhalter 3"/>
          <p:cNvSpPr>
            <a:spLocks noGrp="1"/>
          </p:cNvSpPr>
          <p:nvPr>
            <p:ph type="ftr" sz="quarter" idx="13"/>
          </p:nvPr>
        </p:nvSpPr>
        <p:spPr/>
        <p:txBody>
          <a:bodyPr/>
          <a:lstStyle/>
          <a:p>
            <a:pPr>
              <a:defRPr/>
            </a:pPr>
            <a:r>
              <a:rPr lang="en-GB" dirty="0"/>
              <a:t>&gt; WGCapD-8 &gt; Michael Bock •  CB Support to hyperspectral remote sensing &gt; 06.03.2019</a:t>
            </a:r>
            <a:endParaRPr lang="en-GB" dirty="0"/>
          </a:p>
        </p:txBody>
      </p:sp>
      <p:sp>
        <p:nvSpPr>
          <p:cNvPr id="5" name="Foliennummernplatzhalter 4"/>
          <p:cNvSpPr>
            <a:spLocks noGrp="1"/>
          </p:cNvSpPr>
          <p:nvPr>
            <p:ph type="sldNum" sz="quarter" idx="14"/>
          </p:nvPr>
        </p:nvSpPr>
        <p:spPr/>
        <p:txBody>
          <a:bodyPr/>
          <a:lstStyle/>
          <a:p>
            <a:pPr>
              <a:defRPr/>
            </a:pPr>
            <a:r>
              <a:rPr lang="en-GB" smtClean="0"/>
              <a:t>DLR.de  •  Chart </a:t>
            </a:r>
            <a:fld id="{18C7CB6D-895A-4F21-B0E7-2185F6FE5534}" type="slidenum">
              <a:rPr lang="en-GB" smtClean="0"/>
              <a:pPr>
                <a:defRPr/>
              </a:pPr>
              <a:t>5</a:t>
            </a:fld>
            <a:endParaRPr lang="en-GB" dirty="0"/>
          </a:p>
        </p:txBody>
      </p:sp>
      <p:grpSp>
        <p:nvGrpSpPr>
          <p:cNvPr id="6" name="Gruppieren 3"/>
          <p:cNvGrpSpPr>
            <a:grpSpLocks/>
          </p:cNvGrpSpPr>
          <p:nvPr/>
        </p:nvGrpSpPr>
        <p:grpSpPr bwMode="auto">
          <a:xfrm>
            <a:off x="6031994" y="3408363"/>
            <a:ext cx="3124385" cy="2806700"/>
            <a:chOff x="6658249" y="3244192"/>
            <a:chExt cx="3257479" cy="2703081"/>
          </a:xfrm>
        </p:grpSpPr>
        <p:sp>
          <p:nvSpPr>
            <p:cNvPr id="7" name="Abgerundetes Rechteck 6"/>
            <p:cNvSpPr/>
            <p:nvPr/>
          </p:nvSpPr>
          <p:spPr bwMode="auto">
            <a:xfrm>
              <a:off x="6658249" y="3244192"/>
              <a:ext cx="3212482" cy="2703081"/>
            </a:xfrm>
            <a:prstGeom prst="roundRect">
              <a:avLst>
                <a:gd name="adj" fmla="val 34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uppieren 185"/>
            <p:cNvGrpSpPr>
              <a:grpSpLocks/>
            </p:cNvGrpSpPr>
            <p:nvPr/>
          </p:nvGrpSpPr>
          <p:grpSpPr bwMode="auto">
            <a:xfrm>
              <a:off x="6748420" y="3283946"/>
              <a:ext cx="3167308" cy="2631172"/>
              <a:chOff x="19077549" y="7105586"/>
              <a:chExt cx="3182740" cy="2648509"/>
            </a:xfrm>
          </p:grpSpPr>
          <p:grpSp>
            <p:nvGrpSpPr>
              <p:cNvPr id="9" name="Gruppieren 186"/>
              <p:cNvGrpSpPr>
                <a:grpSpLocks/>
              </p:cNvGrpSpPr>
              <p:nvPr/>
            </p:nvGrpSpPr>
            <p:grpSpPr bwMode="auto">
              <a:xfrm>
                <a:off x="20002115" y="7990757"/>
                <a:ext cx="2258174" cy="1763338"/>
                <a:chOff x="6902245" y="1481008"/>
                <a:chExt cx="2881523" cy="2250094"/>
              </a:xfrm>
            </p:grpSpPr>
            <p:sp>
              <p:nvSpPr>
                <p:cNvPr id="17" name="Rectangle 54"/>
                <p:cNvSpPr>
                  <a:spLocks noChangeArrowheads="1"/>
                </p:cNvSpPr>
                <p:nvPr/>
              </p:nvSpPr>
              <p:spPr bwMode="auto">
                <a:xfrm>
                  <a:off x="7374466" y="1963760"/>
                  <a:ext cx="1973391" cy="1303954"/>
                </a:xfrm>
                <a:prstGeom prst="rect">
                  <a:avLst/>
                </a:prstGeom>
                <a:solidFill>
                  <a:srgbClr val="F5F5F5"/>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20000"/>
                    </a:spcBef>
                    <a:buClr>
                      <a:srgbClr val="004D95"/>
                    </a:buClr>
                    <a:buFont typeface="Wingdings" panose="05000000000000000000" pitchFamily="2" charset="2"/>
                    <a:buChar char="v"/>
                    <a:defRPr sz="2200">
                      <a:solidFill>
                        <a:schemeClr val="tx1"/>
                      </a:solidFill>
                      <a:latin typeface="Verdana" panose="020B0604030504040204" pitchFamily="34" charset="0"/>
                      <a:ea typeface="ＭＳ Ｐゴシック" panose="020B0600070205080204" pitchFamily="34" charset="-128"/>
                    </a:defRPr>
                  </a:lvl1pPr>
                  <a:lvl2pPr marL="742950" indent="-285750">
                    <a:lnSpc>
                      <a:spcPct val="120000"/>
                    </a:lnSpc>
                    <a:spcBef>
                      <a:spcPct val="20000"/>
                    </a:spcBef>
                    <a:buClr>
                      <a:srgbClr val="004D95"/>
                    </a:buClr>
                    <a:buFont typeface="Wingdings" panose="05000000000000000000" pitchFamily="2" charset="2"/>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lnSpc>
                      <a:spcPct val="120000"/>
                    </a:lnSpc>
                    <a:spcBef>
                      <a:spcPct val="20000"/>
                    </a:spcBef>
                    <a:buClr>
                      <a:srgbClr val="004D95"/>
                    </a:buClr>
                    <a:buFont typeface="Arial" panose="020B0604020202020204" pitchFamily="34" charset="0"/>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lnSpc>
                      <a:spcPct val="120000"/>
                    </a:lnSpc>
                    <a:spcBef>
                      <a:spcPct val="20000"/>
                    </a:spcBef>
                    <a:buClr>
                      <a:srgbClr val="004D95"/>
                    </a:buClr>
                    <a:buFont typeface="Symbol" panose="05050102010706020507" pitchFamily="18" charset="2"/>
                    <a:buChar char="-"/>
                    <a:defRPr sz="1400">
                      <a:solidFill>
                        <a:schemeClr val="tx1"/>
                      </a:solidFill>
                      <a:latin typeface="Verdana" panose="020B0604030504040204" pitchFamily="34" charset="0"/>
                      <a:ea typeface="ＭＳ Ｐゴシック" panose="020B0600070205080204" pitchFamily="34" charset="-128"/>
                    </a:defRPr>
                  </a:lvl4pPr>
                  <a:lvl5pPr marL="2057400" indent="-228600">
                    <a:lnSpc>
                      <a:spcPct val="120000"/>
                    </a:lnSpc>
                    <a:spcBef>
                      <a:spcPct val="20000"/>
                    </a:spcBef>
                    <a:buClr>
                      <a:srgbClr val="004D95"/>
                    </a:buClr>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defRPr/>
                  </a:pPr>
                  <a:endParaRPr lang="en-US" altLang="en-US" sz="1846">
                    <a:latin typeface="Arial" panose="020B0604020202020204" pitchFamily="34" charset="0"/>
                  </a:endParaRPr>
                </a:p>
              </p:txBody>
            </p:sp>
            <p:sp>
              <p:nvSpPr>
                <p:cNvPr id="18" name="Line 55"/>
                <p:cNvSpPr>
                  <a:spLocks noChangeShapeType="1"/>
                </p:cNvSpPr>
                <p:nvPr/>
              </p:nvSpPr>
              <p:spPr bwMode="auto">
                <a:xfrm>
                  <a:off x="7381154" y="2294414"/>
                  <a:ext cx="1950366"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56"/>
                <p:cNvSpPr>
                  <a:spLocks noChangeShapeType="1"/>
                </p:cNvSpPr>
                <p:nvPr/>
              </p:nvSpPr>
              <p:spPr bwMode="auto">
                <a:xfrm>
                  <a:off x="7385335" y="2614055"/>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57"/>
                <p:cNvSpPr>
                  <a:spLocks noChangeShapeType="1"/>
                </p:cNvSpPr>
                <p:nvPr/>
              </p:nvSpPr>
              <p:spPr bwMode="auto">
                <a:xfrm>
                  <a:off x="7385335" y="2937847"/>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58"/>
                <p:cNvSpPr>
                  <a:spLocks noChangeShapeType="1"/>
                </p:cNvSpPr>
                <p:nvPr/>
              </p:nvSpPr>
              <p:spPr bwMode="auto">
                <a:xfrm>
                  <a:off x="7861437" y="1991375"/>
                  <a:ext cx="0" cy="1270262"/>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59"/>
                <p:cNvSpPr>
                  <a:spLocks noChangeShapeType="1"/>
                </p:cNvSpPr>
                <p:nvPr/>
              </p:nvSpPr>
              <p:spPr bwMode="auto">
                <a:xfrm>
                  <a:off x="8351005" y="1995526"/>
                  <a:ext cx="0" cy="126611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60"/>
                <p:cNvSpPr>
                  <a:spLocks noChangeShapeType="1"/>
                </p:cNvSpPr>
                <p:nvPr/>
              </p:nvSpPr>
              <p:spPr bwMode="auto">
                <a:xfrm>
                  <a:off x="8844523" y="1987223"/>
                  <a:ext cx="0" cy="126611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62"/>
                <p:cNvSpPr>
                  <a:spLocks noChangeShapeType="1"/>
                </p:cNvSpPr>
                <p:nvPr/>
              </p:nvSpPr>
              <p:spPr bwMode="auto">
                <a:xfrm>
                  <a:off x="7372792" y="2294414"/>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63"/>
                <p:cNvSpPr>
                  <a:spLocks noChangeShapeType="1"/>
                </p:cNvSpPr>
                <p:nvPr/>
              </p:nvSpPr>
              <p:spPr bwMode="auto">
                <a:xfrm>
                  <a:off x="7376973" y="2614055"/>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64"/>
                <p:cNvSpPr>
                  <a:spLocks noChangeShapeType="1"/>
                </p:cNvSpPr>
                <p:nvPr/>
              </p:nvSpPr>
              <p:spPr bwMode="auto">
                <a:xfrm>
                  <a:off x="7376973" y="2941998"/>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65"/>
                <p:cNvSpPr>
                  <a:spLocks noChangeShapeType="1"/>
                </p:cNvSpPr>
                <p:nvPr/>
              </p:nvSpPr>
              <p:spPr bwMode="auto">
                <a:xfrm>
                  <a:off x="9291802" y="2290261"/>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66"/>
                <p:cNvSpPr>
                  <a:spLocks noChangeShapeType="1"/>
                </p:cNvSpPr>
                <p:nvPr/>
              </p:nvSpPr>
              <p:spPr bwMode="auto">
                <a:xfrm>
                  <a:off x="9291802" y="2614055"/>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67"/>
                <p:cNvSpPr>
                  <a:spLocks noChangeShapeType="1"/>
                </p:cNvSpPr>
                <p:nvPr/>
              </p:nvSpPr>
              <p:spPr bwMode="auto">
                <a:xfrm>
                  <a:off x="9291802" y="2937847"/>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68"/>
                <p:cNvSpPr>
                  <a:spLocks noChangeShapeType="1"/>
                </p:cNvSpPr>
                <p:nvPr/>
              </p:nvSpPr>
              <p:spPr bwMode="auto">
                <a:xfrm rot="5400000">
                  <a:off x="8820546" y="3242958"/>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73"/>
                <p:cNvSpPr>
                  <a:spLocks noChangeShapeType="1"/>
                </p:cNvSpPr>
                <p:nvPr/>
              </p:nvSpPr>
              <p:spPr bwMode="auto">
                <a:xfrm rot="5400000">
                  <a:off x="8324019" y="1990339"/>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74"/>
                <p:cNvSpPr>
                  <a:spLocks noChangeShapeType="1"/>
                </p:cNvSpPr>
                <p:nvPr/>
              </p:nvSpPr>
              <p:spPr bwMode="auto">
                <a:xfrm rot="5400000">
                  <a:off x="7834442" y="1990339"/>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68"/>
                <p:cNvSpPr>
                  <a:spLocks noChangeShapeType="1"/>
                </p:cNvSpPr>
                <p:nvPr/>
              </p:nvSpPr>
              <p:spPr bwMode="auto">
                <a:xfrm rot="5400000">
                  <a:off x="8324787" y="3241165"/>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68"/>
                <p:cNvSpPr>
                  <a:spLocks noChangeShapeType="1"/>
                </p:cNvSpPr>
                <p:nvPr/>
              </p:nvSpPr>
              <p:spPr bwMode="auto">
                <a:xfrm rot="5400000">
                  <a:off x="7836829" y="3239084"/>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Textfeld 212"/>
                <p:cNvSpPr txBox="1">
                  <a:spLocks noChangeArrowheads="1"/>
                </p:cNvSpPr>
                <p:nvPr/>
              </p:nvSpPr>
              <p:spPr bwMode="auto">
                <a:xfrm>
                  <a:off x="7696070" y="3305233"/>
                  <a:ext cx="328643" cy="21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500</a:t>
                  </a:r>
                  <a:endParaRPr lang="en-US" altLang="de-DE" sz="900" u="none" baseline="-25000">
                    <a:latin typeface="Calibri" pitchFamily="34" charset="0"/>
                  </a:endParaRPr>
                </a:p>
              </p:txBody>
            </p:sp>
            <p:sp>
              <p:nvSpPr>
                <p:cNvPr id="36" name="Textfeld 213"/>
                <p:cNvSpPr txBox="1">
                  <a:spLocks noChangeArrowheads="1"/>
                </p:cNvSpPr>
                <p:nvPr/>
              </p:nvSpPr>
              <p:spPr bwMode="auto">
                <a:xfrm>
                  <a:off x="8679239" y="3305233"/>
                  <a:ext cx="328643" cy="21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700</a:t>
                  </a:r>
                  <a:endParaRPr lang="en-US" altLang="de-DE" sz="900" u="none" baseline="-25000">
                    <a:latin typeface="Calibri" pitchFamily="34" charset="0"/>
                  </a:endParaRPr>
                </a:p>
              </p:txBody>
            </p:sp>
            <p:sp>
              <p:nvSpPr>
                <p:cNvPr id="37" name="Textfeld 214"/>
                <p:cNvSpPr txBox="1">
                  <a:spLocks noChangeArrowheads="1"/>
                </p:cNvSpPr>
                <p:nvPr/>
              </p:nvSpPr>
              <p:spPr bwMode="auto">
                <a:xfrm>
                  <a:off x="8188275" y="3305233"/>
                  <a:ext cx="328643" cy="21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600</a:t>
                  </a:r>
                  <a:endParaRPr lang="en-US" altLang="de-DE" sz="900" u="none" baseline="-25000">
                    <a:latin typeface="Calibri" pitchFamily="34" charset="0"/>
                  </a:endParaRPr>
                </a:p>
              </p:txBody>
            </p:sp>
            <p:sp>
              <p:nvSpPr>
                <p:cNvPr id="38" name="Textfeld 215"/>
                <p:cNvSpPr txBox="1">
                  <a:spLocks noChangeArrowheads="1"/>
                </p:cNvSpPr>
                <p:nvPr/>
              </p:nvSpPr>
              <p:spPr bwMode="auto">
                <a:xfrm>
                  <a:off x="7218124" y="3305233"/>
                  <a:ext cx="328643" cy="21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400</a:t>
                  </a:r>
                  <a:endParaRPr lang="en-US" altLang="de-DE" sz="900" u="none" baseline="-25000">
                    <a:latin typeface="Calibri" pitchFamily="34" charset="0"/>
                  </a:endParaRPr>
                </a:p>
              </p:txBody>
            </p:sp>
            <p:sp>
              <p:nvSpPr>
                <p:cNvPr id="39" name="Textfeld 216"/>
                <p:cNvSpPr txBox="1">
                  <a:spLocks noChangeArrowheads="1"/>
                </p:cNvSpPr>
                <p:nvPr/>
              </p:nvSpPr>
              <p:spPr bwMode="auto">
                <a:xfrm>
                  <a:off x="9193026" y="3305233"/>
                  <a:ext cx="328643" cy="21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800</a:t>
                  </a:r>
                  <a:endParaRPr lang="en-US" altLang="de-DE" sz="900" u="none" baseline="-25000">
                    <a:latin typeface="Calibri" pitchFamily="34" charset="0"/>
                  </a:endParaRPr>
                </a:p>
              </p:txBody>
            </p:sp>
            <p:sp>
              <p:nvSpPr>
                <p:cNvPr id="40" name="Pfeil nach unten 217"/>
                <p:cNvSpPr>
                  <a:spLocks noChangeArrowheads="1"/>
                </p:cNvSpPr>
                <p:nvPr/>
              </p:nvSpPr>
              <p:spPr bwMode="auto">
                <a:xfrm>
                  <a:off x="7531971" y="2256286"/>
                  <a:ext cx="75576" cy="425496"/>
                </a:xfrm>
                <a:prstGeom prst="downArrow">
                  <a:avLst>
                    <a:gd name="adj1" fmla="val 31407"/>
                    <a:gd name="adj2" fmla="val 212065"/>
                  </a:avLst>
                </a:prstGeom>
                <a:solidFill>
                  <a:srgbClr val="C00000">
                    <a:alpha val="5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endParaRPr lang="de-DE" altLang="de-DE" sz="2400">
                    <a:latin typeface="Arial" pitchFamily="34" charset="0"/>
                  </a:endParaRPr>
                </a:p>
              </p:txBody>
            </p:sp>
            <p:sp>
              <p:nvSpPr>
                <p:cNvPr id="41" name="Line 73"/>
                <p:cNvSpPr>
                  <a:spLocks noChangeShapeType="1"/>
                </p:cNvSpPr>
                <p:nvPr/>
              </p:nvSpPr>
              <p:spPr bwMode="auto">
                <a:xfrm rot="5400000">
                  <a:off x="8818886" y="1990339"/>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24"/>
                <p:cNvSpPr txBox="1">
                  <a:spLocks noChangeArrowheads="1"/>
                </p:cNvSpPr>
                <p:nvPr/>
              </p:nvSpPr>
              <p:spPr bwMode="auto">
                <a:xfrm>
                  <a:off x="6902245" y="1481008"/>
                  <a:ext cx="726916" cy="49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en-US" sz="1000" b="1" u="none">
                      <a:latin typeface="Arial Narrow" pitchFamily="34" charset="0"/>
                    </a:rPr>
                    <a:t>CHL</a:t>
                  </a:r>
                  <a:br>
                    <a:rPr lang="de-DE" altLang="en-US" sz="1000" b="1" u="none">
                      <a:latin typeface="Arial Narrow" pitchFamily="34" charset="0"/>
                    </a:rPr>
                  </a:br>
                  <a:r>
                    <a:rPr lang="de-DE" altLang="en-US" sz="1000" b="1" u="none">
                      <a:latin typeface="Arial Narrow" pitchFamily="34" charset="0"/>
                    </a:rPr>
                    <a:t>440 nm</a:t>
                  </a:r>
                  <a:endParaRPr lang="en-GB" altLang="en-US" sz="1000" b="1" u="none">
                    <a:latin typeface="Arial Narrow" pitchFamily="34" charset="0"/>
                  </a:endParaRPr>
                </a:p>
              </p:txBody>
            </p:sp>
            <p:sp>
              <p:nvSpPr>
                <p:cNvPr id="43" name="Textfeld 220"/>
                <p:cNvSpPr txBox="1">
                  <a:spLocks noChangeArrowheads="1"/>
                </p:cNvSpPr>
                <p:nvPr/>
              </p:nvSpPr>
              <p:spPr bwMode="auto">
                <a:xfrm rot="16200000">
                  <a:off x="6705421" y="2474556"/>
                  <a:ext cx="988854" cy="2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1200" u="none">
                      <a:latin typeface="Calibri" pitchFamily="34" charset="0"/>
                    </a:rPr>
                    <a:t>Reflectance</a:t>
                  </a:r>
                  <a:endParaRPr lang="en-US" altLang="de-DE" sz="1200" u="none" baseline="-25000">
                    <a:latin typeface="Calibri" pitchFamily="34" charset="0"/>
                  </a:endParaRPr>
                </a:p>
              </p:txBody>
            </p:sp>
            <p:sp>
              <p:nvSpPr>
                <p:cNvPr id="44" name="Textfeld 221"/>
                <p:cNvSpPr txBox="1">
                  <a:spLocks noChangeArrowheads="1"/>
                </p:cNvSpPr>
                <p:nvPr/>
              </p:nvSpPr>
              <p:spPr bwMode="auto">
                <a:xfrm>
                  <a:off x="8136571" y="3457696"/>
                  <a:ext cx="1530279" cy="27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1200" u="none">
                      <a:latin typeface="Calibri" pitchFamily="34" charset="0"/>
                    </a:rPr>
                    <a:t>Wavelength [nm]</a:t>
                  </a:r>
                  <a:endParaRPr lang="en-US" altLang="de-DE" sz="1200" u="none" baseline="-25000">
                    <a:latin typeface="Calibri" pitchFamily="34" charset="0"/>
                  </a:endParaRPr>
                </a:p>
              </p:txBody>
            </p:sp>
            <p:pic>
              <p:nvPicPr>
                <p:cNvPr id="45" name="Picture 1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72792" y="2293656"/>
                  <a:ext cx="1975451" cy="97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24"/>
                <p:cNvSpPr txBox="1">
                  <a:spLocks noChangeArrowheads="1"/>
                </p:cNvSpPr>
                <p:nvPr/>
              </p:nvSpPr>
              <p:spPr bwMode="auto">
                <a:xfrm>
                  <a:off x="9056852" y="1481008"/>
                  <a:ext cx="726916" cy="49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en-US" sz="1000" b="1" u="none">
                      <a:latin typeface="Arial Narrow" pitchFamily="34" charset="0"/>
                    </a:rPr>
                    <a:t>CHL</a:t>
                  </a:r>
                  <a:br>
                    <a:rPr lang="de-DE" altLang="en-US" sz="1000" b="1" u="none">
                      <a:latin typeface="Arial Narrow" pitchFamily="34" charset="0"/>
                    </a:rPr>
                  </a:br>
                  <a:r>
                    <a:rPr lang="de-DE" altLang="en-US" sz="1000" b="1" u="none">
                      <a:latin typeface="Arial Narrow" pitchFamily="34" charset="0"/>
                    </a:rPr>
                    <a:t>678 nm</a:t>
                  </a:r>
                  <a:endParaRPr lang="en-GB" altLang="en-US" sz="1000" b="1" u="none">
                    <a:latin typeface="Arial Narrow" pitchFamily="34" charset="0"/>
                  </a:endParaRPr>
                </a:p>
              </p:txBody>
            </p:sp>
            <p:sp>
              <p:nvSpPr>
                <p:cNvPr id="47" name="Text Box 24"/>
                <p:cNvSpPr txBox="1">
                  <a:spLocks noChangeArrowheads="1"/>
                </p:cNvSpPr>
                <p:nvPr/>
              </p:nvSpPr>
              <p:spPr bwMode="auto">
                <a:xfrm>
                  <a:off x="8518199" y="1481008"/>
                  <a:ext cx="726915" cy="49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en-US" sz="1000" b="1" u="none">
                      <a:latin typeface="Arial Narrow" pitchFamily="34" charset="0"/>
                    </a:rPr>
                    <a:t>PC</a:t>
                  </a:r>
                </a:p>
                <a:p>
                  <a:pPr algn="ctr" eaLnBrk="1" hangingPunct="1">
                    <a:spcBef>
                      <a:spcPct val="0"/>
                    </a:spcBef>
                    <a:buFontTx/>
                    <a:buNone/>
                  </a:pPr>
                  <a:r>
                    <a:rPr lang="de-DE" altLang="en-US" sz="1000" b="1" u="none">
                      <a:latin typeface="Arial Narrow" pitchFamily="34" charset="0"/>
                    </a:rPr>
                    <a:t>624 nm</a:t>
                  </a:r>
                  <a:endParaRPr lang="en-GB" altLang="en-US" sz="1000" b="1" u="none">
                    <a:latin typeface="Arial Narrow" pitchFamily="34" charset="0"/>
                  </a:endParaRPr>
                </a:p>
              </p:txBody>
            </p:sp>
            <p:sp>
              <p:nvSpPr>
                <p:cNvPr id="48" name="Pfeil nach unten 225"/>
                <p:cNvSpPr>
                  <a:spLocks noChangeArrowheads="1"/>
                </p:cNvSpPr>
                <p:nvPr/>
              </p:nvSpPr>
              <p:spPr bwMode="auto">
                <a:xfrm>
                  <a:off x="7774688" y="2207562"/>
                  <a:ext cx="75576" cy="425496"/>
                </a:xfrm>
                <a:prstGeom prst="downArrow">
                  <a:avLst>
                    <a:gd name="adj1" fmla="val 31407"/>
                    <a:gd name="adj2" fmla="val 212065"/>
                  </a:avLst>
                </a:prstGeom>
                <a:solidFill>
                  <a:srgbClr val="C00000">
                    <a:alpha val="5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endParaRPr lang="de-DE" altLang="de-DE" sz="2400">
                    <a:latin typeface="Arial" pitchFamily="34" charset="0"/>
                  </a:endParaRPr>
                </a:p>
              </p:txBody>
            </p:sp>
            <p:sp>
              <p:nvSpPr>
                <p:cNvPr id="49" name="Pfeil nach unten 226"/>
                <p:cNvSpPr>
                  <a:spLocks noChangeArrowheads="1"/>
                </p:cNvSpPr>
                <p:nvPr/>
              </p:nvSpPr>
              <p:spPr bwMode="auto">
                <a:xfrm>
                  <a:off x="8171224" y="1996524"/>
                  <a:ext cx="75576" cy="252000"/>
                </a:xfrm>
                <a:prstGeom prst="downArrow">
                  <a:avLst>
                    <a:gd name="adj1" fmla="val 31407"/>
                    <a:gd name="adj2" fmla="val 212073"/>
                  </a:avLst>
                </a:prstGeom>
                <a:solidFill>
                  <a:srgbClr val="C00000">
                    <a:alpha val="5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endParaRPr lang="de-DE" altLang="de-DE" sz="2400">
                    <a:latin typeface="Arial" pitchFamily="34" charset="0"/>
                  </a:endParaRPr>
                </a:p>
              </p:txBody>
            </p:sp>
            <p:sp>
              <p:nvSpPr>
                <p:cNvPr id="50" name="Pfeil nach unten 227"/>
                <p:cNvSpPr>
                  <a:spLocks noChangeArrowheads="1"/>
                </p:cNvSpPr>
                <p:nvPr/>
              </p:nvSpPr>
              <p:spPr bwMode="auto">
                <a:xfrm>
                  <a:off x="8464945" y="2030752"/>
                  <a:ext cx="75576" cy="425496"/>
                </a:xfrm>
                <a:prstGeom prst="downArrow">
                  <a:avLst>
                    <a:gd name="adj1" fmla="val 31407"/>
                    <a:gd name="adj2" fmla="val 212065"/>
                  </a:avLst>
                </a:prstGeom>
                <a:solidFill>
                  <a:srgbClr val="C00000">
                    <a:alpha val="5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endParaRPr lang="de-DE" altLang="de-DE" sz="2400">
                    <a:latin typeface="Arial" pitchFamily="34" charset="0"/>
                  </a:endParaRPr>
                </a:p>
              </p:txBody>
            </p:sp>
            <p:sp>
              <p:nvSpPr>
                <p:cNvPr id="51" name="Pfeil nach unten 228"/>
                <p:cNvSpPr>
                  <a:spLocks noChangeArrowheads="1"/>
                </p:cNvSpPr>
                <p:nvPr/>
              </p:nvSpPr>
              <p:spPr bwMode="auto">
                <a:xfrm>
                  <a:off x="8706083" y="2154931"/>
                  <a:ext cx="75576" cy="425496"/>
                </a:xfrm>
                <a:prstGeom prst="downArrow">
                  <a:avLst>
                    <a:gd name="adj1" fmla="val 31407"/>
                    <a:gd name="adj2" fmla="val 212065"/>
                  </a:avLst>
                </a:prstGeom>
                <a:solidFill>
                  <a:srgbClr val="C00000">
                    <a:alpha val="5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endParaRPr lang="de-DE" altLang="de-DE" sz="2400">
                    <a:latin typeface="Arial" pitchFamily="34" charset="0"/>
                  </a:endParaRPr>
                </a:p>
              </p:txBody>
            </p:sp>
            <p:sp>
              <p:nvSpPr>
                <p:cNvPr id="52" name="Text Box 24"/>
                <p:cNvSpPr txBox="1">
                  <a:spLocks noChangeArrowheads="1"/>
                </p:cNvSpPr>
                <p:nvPr/>
              </p:nvSpPr>
              <p:spPr bwMode="auto">
                <a:xfrm>
                  <a:off x="7440897" y="1481008"/>
                  <a:ext cx="726915" cy="49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en-US" sz="1000" b="1" u="none">
                      <a:latin typeface="Arial Narrow" pitchFamily="34" charset="0"/>
                    </a:rPr>
                    <a:t>CAR</a:t>
                  </a:r>
                </a:p>
                <a:p>
                  <a:pPr algn="ctr" eaLnBrk="1" hangingPunct="1">
                    <a:spcBef>
                      <a:spcPct val="0"/>
                    </a:spcBef>
                    <a:buFontTx/>
                    <a:buNone/>
                  </a:pPr>
                  <a:r>
                    <a:rPr lang="de-DE" altLang="en-US" sz="1000" b="1" u="none">
                      <a:latin typeface="Arial Narrow" pitchFamily="34" charset="0"/>
                    </a:rPr>
                    <a:t>485 nm</a:t>
                  </a:r>
                  <a:endParaRPr lang="en-GB" altLang="en-US" sz="1000" b="1" u="none">
                    <a:latin typeface="Arial Narrow" pitchFamily="34" charset="0"/>
                  </a:endParaRPr>
                </a:p>
              </p:txBody>
            </p:sp>
            <p:sp>
              <p:nvSpPr>
                <p:cNvPr id="53" name="Text Box 24"/>
                <p:cNvSpPr txBox="1">
                  <a:spLocks noChangeArrowheads="1"/>
                </p:cNvSpPr>
                <p:nvPr/>
              </p:nvSpPr>
              <p:spPr bwMode="auto">
                <a:xfrm>
                  <a:off x="7979549" y="1481008"/>
                  <a:ext cx="726915" cy="49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eaLnBrk="1" hangingPunct="1">
                    <a:spcBef>
                      <a:spcPct val="0"/>
                    </a:spcBef>
                    <a:buFontTx/>
                    <a:buNone/>
                  </a:pPr>
                  <a:r>
                    <a:rPr lang="de-DE" altLang="en-US" sz="1000" b="1" u="none">
                      <a:latin typeface="Arial Narrow" pitchFamily="34" charset="0"/>
                    </a:rPr>
                    <a:t>PE</a:t>
                  </a:r>
                </a:p>
                <a:p>
                  <a:pPr algn="ctr" eaLnBrk="1" hangingPunct="1">
                    <a:spcBef>
                      <a:spcPct val="0"/>
                    </a:spcBef>
                    <a:buFontTx/>
                    <a:buNone/>
                  </a:pPr>
                  <a:r>
                    <a:rPr lang="de-DE" altLang="en-US" sz="1000" b="1" u="none">
                      <a:latin typeface="Arial Narrow" pitchFamily="34" charset="0"/>
                    </a:rPr>
                    <a:t>570 nm</a:t>
                  </a:r>
                  <a:endParaRPr lang="en-GB" altLang="en-US" sz="1000" b="1" u="none">
                    <a:latin typeface="Arial Narrow" pitchFamily="34" charset="0"/>
                  </a:endParaRPr>
                </a:p>
              </p:txBody>
            </p:sp>
          </p:grpSp>
          <p:grpSp>
            <p:nvGrpSpPr>
              <p:cNvPr id="10" name="Gruppieren 187"/>
              <p:cNvGrpSpPr>
                <a:grpSpLocks/>
              </p:cNvGrpSpPr>
              <p:nvPr/>
            </p:nvGrpSpPr>
            <p:grpSpPr bwMode="auto">
              <a:xfrm>
                <a:off x="20074261" y="7420482"/>
                <a:ext cx="2006132" cy="445815"/>
                <a:chOff x="7032411" y="888175"/>
                <a:chExt cx="2559908" cy="568879"/>
              </a:xfrm>
            </p:grpSpPr>
            <p:pic>
              <p:nvPicPr>
                <p:cNvPr id="13" name="Picture 2" descr="hymap_havel_truecolor_cyano"/>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32411" y="1054933"/>
                  <a:ext cx="2516894" cy="2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91"/>
                <p:cNvSpPr txBox="1">
                  <a:spLocks noChangeArrowheads="1"/>
                </p:cNvSpPr>
                <p:nvPr/>
              </p:nvSpPr>
              <p:spPr bwMode="auto">
                <a:xfrm>
                  <a:off x="7672641" y="888175"/>
                  <a:ext cx="1723334" cy="22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r>
                    <a:rPr lang="de-DE" altLang="de-DE" sz="1200" u="none">
                      <a:latin typeface="Calibri" pitchFamily="34" charset="0"/>
                    </a:rPr>
                    <a:t>Phycocyanin content</a:t>
                  </a:r>
                  <a:endParaRPr lang="en-US" altLang="de-DE" sz="1200" u="none">
                    <a:latin typeface="Calibri" pitchFamily="34" charset="0"/>
                  </a:endParaRPr>
                </a:p>
              </p:txBody>
            </p:sp>
            <p:sp>
              <p:nvSpPr>
                <p:cNvPr id="15" name="Textfeld 192"/>
                <p:cNvSpPr txBox="1">
                  <a:spLocks noChangeArrowheads="1"/>
                </p:cNvSpPr>
                <p:nvPr/>
              </p:nvSpPr>
              <p:spPr bwMode="auto">
                <a:xfrm>
                  <a:off x="7086323" y="1228616"/>
                  <a:ext cx="303539" cy="22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r>
                    <a:rPr lang="de-DE" altLang="de-DE" sz="1200" u="none">
                      <a:latin typeface="Calibri" pitchFamily="34" charset="0"/>
                    </a:rPr>
                    <a:t>low</a:t>
                  </a:r>
                  <a:endParaRPr lang="en-US" altLang="de-DE" sz="1200" u="none">
                    <a:latin typeface="Calibri" pitchFamily="34" charset="0"/>
                  </a:endParaRPr>
                </a:p>
              </p:txBody>
            </p:sp>
            <p:sp>
              <p:nvSpPr>
                <p:cNvPr id="16" name="Textfeld 193"/>
                <p:cNvSpPr txBox="1">
                  <a:spLocks noChangeArrowheads="1"/>
                </p:cNvSpPr>
                <p:nvPr/>
              </p:nvSpPr>
              <p:spPr bwMode="auto">
                <a:xfrm>
                  <a:off x="9234433" y="1228616"/>
                  <a:ext cx="357886" cy="22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spcBef>
                      <a:spcPct val="0"/>
                    </a:spcBef>
                    <a:buFontTx/>
                    <a:buNone/>
                  </a:pPr>
                  <a:r>
                    <a:rPr lang="de-DE" altLang="de-DE" sz="1200" u="none">
                      <a:latin typeface="Calibri" pitchFamily="34" charset="0"/>
                    </a:rPr>
                    <a:t>high</a:t>
                  </a:r>
                  <a:endParaRPr lang="en-US" altLang="de-DE" sz="1200" u="none">
                    <a:latin typeface="Calibri" pitchFamily="34" charset="0"/>
                  </a:endParaRPr>
                </a:p>
              </p:txBody>
            </p:sp>
          </p:grpSp>
          <p:pic>
            <p:nvPicPr>
              <p:cNvPr id="11" name="Grafik 18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78972" y="7449360"/>
                <a:ext cx="981272" cy="226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6"/>
              <p:cNvSpPr/>
              <p:nvPr/>
            </p:nvSpPr>
            <p:spPr bwMode="auto">
              <a:xfrm>
                <a:off x="19077549" y="7105586"/>
                <a:ext cx="2925593" cy="277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a:defRPr/>
                </a:pPr>
                <a:r>
                  <a:rPr lang="de-DE" sz="1800" u="none" cap="small" dirty="0" err="1">
                    <a:solidFill>
                      <a:schemeClr val="tx2"/>
                    </a:solidFill>
                    <a:latin typeface="Arial"/>
                  </a:rPr>
                  <a:t>Water</a:t>
                </a:r>
                <a:r>
                  <a:rPr lang="de-DE" sz="1800" u="none" cap="small" dirty="0">
                    <a:solidFill>
                      <a:schemeClr val="tx2"/>
                    </a:solidFill>
                    <a:latin typeface="Arial"/>
                  </a:rPr>
                  <a:t> </a:t>
                </a:r>
                <a:r>
                  <a:rPr lang="de-DE" sz="1800" u="none" cap="small" dirty="0" err="1">
                    <a:solidFill>
                      <a:schemeClr val="tx2"/>
                    </a:solidFill>
                    <a:latin typeface="Arial"/>
                  </a:rPr>
                  <a:t>quality</a:t>
                </a:r>
                <a:r>
                  <a:rPr lang="de-DE" sz="1800" u="none" cap="small" dirty="0">
                    <a:solidFill>
                      <a:schemeClr val="tx2"/>
                    </a:solidFill>
                    <a:latin typeface="Arial"/>
                  </a:rPr>
                  <a:t> </a:t>
                </a:r>
                <a:r>
                  <a:rPr lang="de-DE" sz="1800" u="none" cap="small" dirty="0" err="1">
                    <a:solidFill>
                      <a:schemeClr val="tx2"/>
                    </a:solidFill>
                    <a:latin typeface="Arial"/>
                  </a:rPr>
                  <a:t>mapping</a:t>
                </a:r>
                <a:endParaRPr sz="6000" u="none" cap="small" dirty="0">
                  <a:solidFill>
                    <a:schemeClr val="tx2"/>
                  </a:solidFill>
                </a:endParaRPr>
              </a:p>
            </p:txBody>
          </p:sp>
        </p:grpSp>
      </p:grpSp>
      <p:sp>
        <p:nvSpPr>
          <p:cNvPr id="54" name="Inhaltsplatzhalter 5"/>
          <p:cNvSpPr txBox="1">
            <a:spLocks/>
          </p:cNvSpPr>
          <p:nvPr/>
        </p:nvSpPr>
        <p:spPr bwMode="auto">
          <a:xfrm>
            <a:off x="134859" y="1052736"/>
            <a:ext cx="4508968"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nSpc>
                <a:spcPct val="140000"/>
              </a:lnSpc>
              <a:spcBef>
                <a:spcPts val="600"/>
              </a:spcBef>
              <a:buClr>
                <a:srgbClr val="004D95"/>
              </a:buClr>
            </a:pPr>
            <a:r>
              <a:rPr lang="de-DE" altLang="de-DE" sz="1800" u="none" dirty="0" err="1">
                <a:solidFill>
                  <a:srgbClr val="000000"/>
                </a:solidFill>
                <a:latin typeface="+mn-lt"/>
              </a:rPr>
              <a:t>Hazardous</a:t>
            </a:r>
            <a:r>
              <a:rPr lang="de-DE" altLang="de-DE" sz="1800" u="none" dirty="0">
                <a:solidFill>
                  <a:srgbClr val="000000"/>
                </a:solidFill>
                <a:latin typeface="+mn-lt"/>
              </a:rPr>
              <a:t> </a:t>
            </a:r>
            <a:r>
              <a:rPr lang="de-DE" altLang="de-DE" sz="1800" u="none" dirty="0" err="1">
                <a:solidFill>
                  <a:srgbClr val="000000"/>
                </a:solidFill>
                <a:latin typeface="+mn-lt"/>
              </a:rPr>
              <a:t>materials</a:t>
            </a:r>
            <a:r>
              <a:rPr lang="de-DE" altLang="de-DE" sz="1800" u="none" dirty="0">
                <a:solidFill>
                  <a:srgbClr val="000000"/>
                </a:solidFill>
                <a:latin typeface="+mn-lt"/>
              </a:rPr>
              <a:t>: </a:t>
            </a:r>
            <a:r>
              <a:rPr lang="de-DE" altLang="de-DE" sz="1800" u="none" dirty="0" err="1">
                <a:solidFill>
                  <a:srgbClr val="000000"/>
                </a:solidFill>
                <a:latin typeface="+mn-lt"/>
              </a:rPr>
              <a:t>oil</a:t>
            </a:r>
            <a:r>
              <a:rPr lang="de-DE" altLang="de-DE" sz="1800" u="none" dirty="0">
                <a:solidFill>
                  <a:srgbClr val="000000"/>
                </a:solidFill>
                <a:latin typeface="+mn-lt"/>
              </a:rPr>
              <a:t>, </a:t>
            </a:r>
            <a:r>
              <a:rPr lang="de-DE" altLang="de-DE" sz="1800" u="none" dirty="0" err="1">
                <a:solidFill>
                  <a:srgbClr val="000000"/>
                </a:solidFill>
                <a:latin typeface="+mn-lt"/>
              </a:rPr>
              <a:t>dust</a:t>
            </a:r>
            <a:r>
              <a:rPr lang="de-DE" altLang="de-DE" sz="1800" u="none" dirty="0">
                <a:solidFill>
                  <a:srgbClr val="000000"/>
                </a:solidFill>
                <a:latin typeface="+mn-lt"/>
              </a:rPr>
              <a:t>, </a:t>
            </a:r>
            <a:r>
              <a:rPr lang="de-DE" altLang="de-DE" sz="1800" u="none" dirty="0" err="1">
                <a:solidFill>
                  <a:srgbClr val="000000"/>
                </a:solidFill>
                <a:latin typeface="+mn-lt"/>
              </a:rPr>
              <a:t>mine</a:t>
            </a:r>
            <a:r>
              <a:rPr lang="de-DE" altLang="de-DE" sz="1800" u="none" dirty="0">
                <a:solidFill>
                  <a:srgbClr val="000000"/>
                </a:solidFill>
                <a:latin typeface="+mn-lt"/>
              </a:rPr>
              <a:t> </a:t>
            </a:r>
            <a:r>
              <a:rPr lang="de-DE" altLang="de-DE" sz="1800" u="none" dirty="0" err="1">
                <a:solidFill>
                  <a:srgbClr val="000000"/>
                </a:solidFill>
                <a:latin typeface="+mn-lt"/>
              </a:rPr>
              <a:t>waste</a:t>
            </a:r>
            <a:r>
              <a:rPr lang="de-DE" altLang="de-DE" sz="1800" u="none" dirty="0">
                <a:solidFill>
                  <a:srgbClr val="000000"/>
                </a:solidFill>
                <a:latin typeface="+mn-lt"/>
              </a:rPr>
              <a:t>, </a:t>
            </a:r>
            <a:r>
              <a:rPr lang="de-DE" altLang="de-DE" sz="1800" u="none" dirty="0" err="1">
                <a:solidFill>
                  <a:srgbClr val="000000"/>
                </a:solidFill>
                <a:latin typeface="+mn-lt"/>
              </a:rPr>
              <a:t>pollutants</a:t>
            </a:r>
            <a:r>
              <a:rPr lang="de-DE" altLang="de-DE" sz="1800" u="none" dirty="0">
                <a:solidFill>
                  <a:srgbClr val="000000"/>
                </a:solidFill>
                <a:latin typeface="+mn-lt"/>
              </a:rPr>
              <a:t>, </a:t>
            </a:r>
            <a:r>
              <a:rPr lang="de-DE" altLang="de-DE" sz="1800" u="none" dirty="0" err="1">
                <a:solidFill>
                  <a:srgbClr val="000000"/>
                </a:solidFill>
                <a:latin typeface="+mn-lt"/>
              </a:rPr>
              <a:t>plastics</a:t>
            </a:r>
            <a:endParaRPr lang="de-DE" altLang="de-DE" sz="1800" u="none" dirty="0">
              <a:solidFill>
                <a:srgbClr val="000000"/>
              </a:solidFill>
              <a:latin typeface="+mn-lt"/>
            </a:endParaRPr>
          </a:p>
          <a:p>
            <a:pPr>
              <a:lnSpc>
                <a:spcPct val="140000"/>
              </a:lnSpc>
              <a:spcBef>
                <a:spcPts val="600"/>
              </a:spcBef>
              <a:buClr>
                <a:srgbClr val="004D95"/>
              </a:buClr>
            </a:pPr>
            <a:r>
              <a:rPr lang="de-DE" altLang="de-DE" sz="1800" u="none" dirty="0">
                <a:solidFill>
                  <a:srgbClr val="000000"/>
                </a:solidFill>
                <a:latin typeface="+mn-lt"/>
              </a:rPr>
              <a:t>Inland </a:t>
            </a:r>
            <a:r>
              <a:rPr lang="de-DE" altLang="de-DE" sz="1800" u="none" dirty="0" err="1">
                <a:solidFill>
                  <a:srgbClr val="000000"/>
                </a:solidFill>
                <a:latin typeface="+mn-lt"/>
              </a:rPr>
              <a:t>and</a:t>
            </a:r>
            <a:r>
              <a:rPr lang="de-DE" altLang="de-DE" sz="1800" u="none" dirty="0">
                <a:solidFill>
                  <a:srgbClr val="000000"/>
                </a:solidFill>
                <a:latin typeface="+mn-lt"/>
              </a:rPr>
              <a:t> </a:t>
            </a:r>
            <a:r>
              <a:rPr lang="de-DE" altLang="de-DE" sz="1800" u="none" dirty="0" err="1">
                <a:solidFill>
                  <a:srgbClr val="000000"/>
                </a:solidFill>
                <a:latin typeface="+mn-lt"/>
              </a:rPr>
              <a:t>costal</a:t>
            </a:r>
            <a:r>
              <a:rPr lang="de-DE" altLang="de-DE" sz="1800" u="none" dirty="0">
                <a:solidFill>
                  <a:srgbClr val="000000"/>
                </a:solidFill>
                <a:latin typeface="+mn-lt"/>
              </a:rPr>
              <a:t> </a:t>
            </a:r>
            <a:r>
              <a:rPr lang="de-DE" altLang="de-DE" sz="1800" u="none" dirty="0" err="1">
                <a:solidFill>
                  <a:srgbClr val="000000"/>
                </a:solidFill>
                <a:latin typeface="+mn-lt"/>
              </a:rPr>
              <a:t>waters</a:t>
            </a:r>
            <a:r>
              <a:rPr lang="de-DE" altLang="de-DE" sz="1800" u="none" dirty="0">
                <a:solidFill>
                  <a:srgbClr val="000000"/>
                </a:solidFill>
                <a:latin typeface="+mn-lt"/>
              </a:rPr>
              <a:t>: </a:t>
            </a:r>
            <a:r>
              <a:rPr lang="de-DE" altLang="de-DE" sz="1800" u="none" dirty="0" err="1">
                <a:solidFill>
                  <a:srgbClr val="000000"/>
                </a:solidFill>
                <a:latin typeface="+mn-lt"/>
              </a:rPr>
              <a:t>phytoplankton</a:t>
            </a:r>
            <a:r>
              <a:rPr lang="de-DE" altLang="de-DE" sz="1800" u="none" dirty="0">
                <a:solidFill>
                  <a:srgbClr val="000000"/>
                </a:solidFill>
                <a:latin typeface="+mn-lt"/>
              </a:rPr>
              <a:t> </a:t>
            </a:r>
            <a:r>
              <a:rPr lang="de-DE" altLang="de-DE" sz="1800" u="none" dirty="0" err="1">
                <a:solidFill>
                  <a:srgbClr val="000000"/>
                </a:solidFill>
                <a:latin typeface="+mn-lt"/>
              </a:rPr>
              <a:t>composition</a:t>
            </a:r>
            <a:r>
              <a:rPr lang="de-DE" altLang="de-DE" sz="1800" u="none" dirty="0">
                <a:solidFill>
                  <a:srgbClr val="000000"/>
                </a:solidFill>
                <a:latin typeface="+mn-lt"/>
              </a:rPr>
              <a:t>, (</a:t>
            </a:r>
            <a:r>
              <a:rPr lang="de-DE" altLang="de-DE" sz="1800" u="none" dirty="0" err="1">
                <a:solidFill>
                  <a:srgbClr val="000000"/>
                </a:solidFill>
                <a:latin typeface="+mn-lt"/>
              </a:rPr>
              <a:t>harmful</a:t>
            </a:r>
            <a:r>
              <a:rPr lang="de-DE" altLang="de-DE" sz="1800" u="none" dirty="0">
                <a:solidFill>
                  <a:srgbClr val="000000"/>
                </a:solidFill>
                <a:latin typeface="+mn-lt"/>
              </a:rPr>
              <a:t>) </a:t>
            </a:r>
            <a:r>
              <a:rPr lang="de-DE" altLang="de-DE" sz="1800" u="none" dirty="0" err="1">
                <a:solidFill>
                  <a:srgbClr val="000000"/>
                </a:solidFill>
                <a:latin typeface="+mn-lt"/>
              </a:rPr>
              <a:t>algae</a:t>
            </a:r>
            <a:r>
              <a:rPr lang="de-DE" altLang="de-DE" sz="1800" u="none" dirty="0">
                <a:solidFill>
                  <a:srgbClr val="000000"/>
                </a:solidFill>
                <a:latin typeface="+mn-lt"/>
              </a:rPr>
              <a:t> </a:t>
            </a:r>
            <a:r>
              <a:rPr lang="de-DE" altLang="de-DE" sz="1800" u="none" dirty="0" err="1">
                <a:solidFill>
                  <a:srgbClr val="000000"/>
                </a:solidFill>
                <a:latin typeface="+mn-lt"/>
              </a:rPr>
              <a:t>species</a:t>
            </a:r>
            <a:endParaRPr lang="de-DE" altLang="de-DE" sz="1800" u="none" dirty="0">
              <a:solidFill>
                <a:srgbClr val="000000"/>
              </a:solidFill>
              <a:latin typeface="+mn-lt"/>
            </a:endParaRPr>
          </a:p>
          <a:p>
            <a:pPr>
              <a:lnSpc>
                <a:spcPct val="140000"/>
              </a:lnSpc>
              <a:spcBef>
                <a:spcPts val="600"/>
              </a:spcBef>
              <a:buClr>
                <a:srgbClr val="004D95"/>
              </a:buClr>
            </a:pPr>
            <a:r>
              <a:rPr lang="de-DE" altLang="de-DE" sz="1800" u="none" dirty="0">
                <a:solidFill>
                  <a:srgbClr val="000000"/>
                </a:solidFill>
                <a:latin typeface="+mn-lt"/>
              </a:rPr>
              <a:t>Urban </a:t>
            </a:r>
            <a:r>
              <a:rPr lang="de-DE" altLang="de-DE" sz="1800" u="none" dirty="0" err="1">
                <a:solidFill>
                  <a:srgbClr val="000000"/>
                </a:solidFill>
                <a:latin typeface="+mn-lt"/>
              </a:rPr>
              <a:t>surface</a:t>
            </a:r>
            <a:r>
              <a:rPr lang="de-DE" altLang="de-DE" sz="1800" u="none" dirty="0">
                <a:solidFill>
                  <a:srgbClr val="000000"/>
                </a:solidFill>
                <a:latin typeface="+mn-lt"/>
              </a:rPr>
              <a:t> </a:t>
            </a:r>
            <a:r>
              <a:rPr lang="de-DE" altLang="de-DE" sz="1800" u="none" dirty="0" err="1">
                <a:solidFill>
                  <a:srgbClr val="000000"/>
                </a:solidFill>
                <a:latin typeface="+mn-lt"/>
              </a:rPr>
              <a:t>materials</a:t>
            </a:r>
            <a:endParaRPr lang="de-DE" altLang="de-DE" sz="1800" u="none" dirty="0">
              <a:solidFill>
                <a:srgbClr val="000000"/>
              </a:solidFill>
              <a:latin typeface="+mn-lt"/>
            </a:endParaRPr>
          </a:p>
          <a:p>
            <a:pPr>
              <a:lnSpc>
                <a:spcPct val="140000"/>
              </a:lnSpc>
              <a:spcBef>
                <a:spcPts val="600"/>
              </a:spcBef>
              <a:buClr>
                <a:srgbClr val="004D95"/>
              </a:buClr>
            </a:pPr>
            <a:endParaRPr lang="de-DE" altLang="de-DE" sz="1800" u="none" dirty="0">
              <a:solidFill>
                <a:srgbClr val="000000"/>
              </a:solidFill>
            </a:endParaRPr>
          </a:p>
        </p:txBody>
      </p:sp>
      <p:grpSp>
        <p:nvGrpSpPr>
          <p:cNvPr id="55" name="Gruppieren 10"/>
          <p:cNvGrpSpPr>
            <a:grpSpLocks/>
          </p:cNvGrpSpPr>
          <p:nvPr/>
        </p:nvGrpSpPr>
        <p:grpSpPr bwMode="auto">
          <a:xfrm>
            <a:off x="0" y="3529013"/>
            <a:ext cx="5968959" cy="3294062"/>
            <a:chOff x="0" y="3528801"/>
            <a:chExt cx="6464953" cy="3295004"/>
          </a:xfrm>
        </p:grpSpPr>
        <p:sp>
          <p:nvSpPr>
            <p:cNvPr id="56" name="Abgerundetes Rechteck 55"/>
            <p:cNvSpPr/>
            <p:nvPr/>
          </p:nvSpPr>
          <p:spPr bwMode="auto">
            <a:xfrm>
              <a:off x="0" y="3528801"/>
              <a:ext cx="6464953" cy="3295004"/>
            </a:xfrm>
            <a:prstGeom prst="roundRect">
              <a:avLst>
                <a:gd name="adj" fmla="val 34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7" name="Grafik 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289" y="3969960"/>
              <a:ext cx="6357965" cy="271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hteck 6"/>
            <p:cNvSpPr/>
            <p:nvPr/>
          </p:nvSpPr>
          <p:spPr bwMode="auto">
            <a:xfrm>
              <a:off x="149240" y="3630430"/>
              <a:ext cx="3024493" cy="285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a:defRPr/>
              </a:pPr>
              <a:r>
                <a:rPr lang="de-DE" sz="1800" u="none" cap="small" dirty="0">
                  <a:solidFill>
                    <a:schemeClr val="tx2"/>
                  </a:solidFill>
                  <a:latin typeface="Arial"/>
                </a:rPr>
                <a:t>Urban </a:t>
              </a:r>
              <a:r>
                <a:rPr lang="de-DE" sz="1800" u="none" cap="small" dirty="0" err="1">
                  <a:solidFill>
                    <a:schemeClr val="tx2"/>
                  </a:solidFill>
                  <a:latin typeface="Arial"/>
                </a:rPr>
                <a:t>surface</a:t>
              </a:r>
              <a:r>
                <a:rPr lang="de-DE" sz="1800" u="none" cap="small" dirty="0">
                  <a:solidFill>
                    <a:schemeClr val="tx2"/>
                  </a:solidFill>
                  <a:latin typeface="Arial"/>
                </a:rPr>
                <a:t> </a:t>
              </a:r>
              <a:r>
                <a:rPr lang="de-DE" sz="1800" u="none" cap="small" dirty="0" err="1">
                  <a:solidFill>
                    <a:schemeClr val="tx2"/>
                  </a:solidFill>
                  <a:latin typeface="Arial"/>
                </a:rPr>
                <a:t>mapping</a:t>
              </a:r>
              <a:endParaRPr sz="6000" u="none" cap="small" dirty="0">
                <a:solidFill>
                  <a:schemeClr val="tx2"/>
                </a:solidFill>
              </a:endParaRPr>
            </a:p>
          </p:txBody>
        </p:sp>
      </p:grpSp>
      <p:grpSp>
        <p:nvGrpSpPr>
          <p:cNvPr id="59" name="Gruppieren 6"/>
          <p:cNvGrpSpPr>
            <a:grpSpLocks/>
          </p:cNvGrpSpPr>
          <p:nvPr/>
        </p:nvGrpSpPr>
        <p:grpSpPr bwMode="auto">
          <a:xfrm>
            <a:off x="4759631" y="25400"/>
            <a:ext cx="4400495" cy="3346450"/>
            <a:chOff x="5274603" y="25141"/>
            <a:chExt cx="4637166" cy="3160101"/>
          </a:xfrm>
        </p:grpSpPr>
        <p:sp>
          <p:nvSpPr>
            <p:cNvPr id="60" name="Abgerundetes Rechteck 59"/>
            <p:cNvSpPr/>
            <p:nvPr/>
          </p:nvSpPr>
          <p:spPr bwMode="auto">
            <a:xfrm>
              <a:off x="5274603" y="25141"/>
              <a:ext cx="4637166" cy="3160101"/>
            </a:xfrm>
            <a:prstGeom prst="roundRect">
              <a:avLst>
                <a:gd name="adj" fmla="val 34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 name="Grafik 1"/>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440126" y="396443"/>
              <a:ext cx="4462699" cy="266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hteck 6"/>
            <p:cNvSpPr/>
            <p:nvPr/>
          </p:nvSpPr>
          <p:spPr bwMode="auto">
            <a:xfrm>
              <a:off x="5503217" y="68615"/>
              <a:ext cx="2911744" cy="261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a:defRPr/>
              </a:pPr>
              <a:r>
                <a:rPr lang="de-DE" sz="1800" u="none" cap="small" dirty="0">
                  <a:solidFill>
                    <a:schemeClr val="tx2"/>
                  </a:solidFill>
                  <a:latin typeface="Arial"/>
                </a:rPr>
                <a:t>Pollution </a:t>
              </a:r>
              <a:r>
                <a:rPr lang="de-DE" sz="1800" u="none" cap="small" dirty="0" err="1">
                  <a:solidFill>
                    <a:schemeClr val="tx2"/>
                  </a:solidFill>
                  <a:latin typeface="Arial"/>
                </a:rPr>
                <a:t>mapping</a:t>
              </a:r>
              <a:endParaRPr sz="6000" u="none" cap="small" dirty="0">
                <a:solidFill>
                  <a:schemeClr val="tx2"/>
                </a:solidFill>
              </a:endParaRPr>
            </a:p>
          </p:txBody>
        </p:sp>
      </p:grpSp>
      <p:pic>
        <p:nvPicPr>
          <p:cNvPr id="63" name="Picture 1"/>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00392" y="118675"/>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433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360629" y="1557225"/>
            <a:ext cx="4967258" cy="4336996"/>
          </a:xfrm>
        </p:spPr>
        <p:txBody>
          <a:bodyPr/>
          <a:lstStyle/>
          <a:p>
            <a:pPr marL="0" indent="0">
              <a:buNone/>
            </a:pPr>
            <a:r>
              <a:rPr lang="de-DE" dirty="0"/>
              <a:t>EnMAP </a:t>
            </a:r>
            <a:r>
              <a:rPr lang="de-DE" dirty="0" err="1"/>
              <a:t>is</a:t>
            </a:r>
            <a:r>
              <a:rPr lang="de-DE" dirty="0"/>
              <a:t> </a:t>
            </a:r>
            <a:r>
              <a:rPr lang="de-DE" dirty="0" err="1"/>
              <a:t>Germany’s</a:t>
            </a:r>
            <a:r>
              <a:rPr lang="de-DE" dirty="0"/>
              <a:t> </a:t>
            </a:r>
            <a:r>
              <a:rPr lang="de-DE" dirty="0" err="1"/>
              <a:t>first</a:t>
            </a:r>
            <a:r>
              <a:rPr lang="de-DE" dirty="0"/>
              <a:t> </a:t>
            </a:r>
            <a:r>
              <a:rPr lang="de-DE" dirty="0" err="1"/>
              <a:t>spaceborne</a:t>
            </a:r>
            <a:r>
              <a:rPr lang="de-DE" dirty="0"/>
              <a:t> </a:t>
            </a:r>
            <a:r>
              <a:rPr lang="de-DE" dirty="0" err="1"/>
              <a:t>hyperspectral</a:t>
            </a:r>
            <a:r>
              <a:rPr lang="de-DE" dirty="0"/>
              <a:t> </a:t>
            </a:r>
            <a:r>
              <a:rPr lang="de-DE" dirty="0" err="1"/>
              <a:t>mission</a:t>
            </a:r>
            <a:endParaRPr lang="de-DE" dirty="0"/>
          </a:p>
          <a:p>
            <a:endParaRPr lang="de-DE" dirty="0"/>
          </a:p>
          <a:p>
            <a:r>
              <a:rPr lang="de-DE" dirty="0"/>
              <a:t>EnMAP </a:t>
            </a:r>
            <a:r>
              <a:rPr lang="de-DE" dirty="0" err="1"/>
              <a:t>aims</a:t>
            </a:r>
            <a:r>
              <a:rPr lang="de-DE" dirty="0"/>
              <a:t> at </a:t>
            </a:r>
            <a:r>
              <a:rPr lang="de-DE" dirty="0" err="1"/>
              <a:t>monitoring</a:t>
            </a:r>
            <a:r>
              <a:rPr lang="de-DE" dirty="0"/>
              <a:t> </a:t>
            </a:r>
            <a:r>
              <a:rPr lang="de-DE" dirty="0" err="1"/>
              <a:t>and</a:t>
            </a:r>
            <a:r>
              <a:rPr lang="de-DE" dirty="0"/>
              <a:t> </a:t>
            </a:r>
            <a:r>
              <a:rPr lang="de-DE" dirty="0" err="1"/>
              <a:t>characterizing</a:t>
            </a:r>
            <a:r>
              <a:rPr lang="de-DE" dirty="0"/>
              <a:t> </a:t>
            </a:r>
            <a:r>
              <a:rPr lang="de-DE" dirty="0" err="1"/>
              <a:t>the</a:t>
            </a:r>
            <a:r>
              <a:rPr lang="de-DE" dirty="0"/>
              <a:t> </a:t>
            </a:r>
            <a:r>
              <a:rPr lang="de-DE" dirty="0" err="1"/>
              <a:t>Earth’s</a:t>
            </a:r>
            <a:r>
              <a:rPr lang="de-DE" dirty="0"/>
              <a:t> </a:t>
            </a:r>
            <a:r>
              <a:rPr lang="de-DE" dirty="0" err="1"/>
              <a:t>environment</a:t>
            </a:r>
            <a:r>
              <a:rPr lang="de-DE" dirty="0"/>
              <a:t> on a global </a:t>
            </a:r>
            <a:r>
              <a:rPr lang="de-DE" dirty="0" err="1"/>
              <a:t>scale</a:t>
            </a:r>
            <a:endParaRPr lang="de-DE" dirty="0"/>
          </a:p>
          <a:p>
            <a:endParaRPr lang="de-DE" dirty="0"/>
          </a:p>
          <a:p>
            <a:r>
              <a:rPr lang="de-DE" dirty="0"/>
              <a:t>EnMAP </a:t>
            </a:r>
            <a:r>
              <a:rPr lang="de-DE" dirty="0" err="1"/>
              <a:t>serves</a:t>
            </a:r>
            <a:r>
              <a:rPr lang="de-DE" dirty="0"/>
              <a:t> </a:t>
            </a:r>
            <a:r>
              <a:rPr lang="de-DE" dirty="0" err="1"/>
              <a:t>to</a:t>
            </a:r>
            <a:r>
              <a:rPr lang="de-DE" dirty="0"/>
              <a:t> </a:t>
            </a:r>
            <a:r>
              <a:rPr lang="de-DE" dirty="0" err="1"/>
              <a:t>measure</a:t>
            </a:r>
            <a:r>
              <a:rPr lang="de-DE" dirty="0"/>
              <a:t> </a:t>
            </a:r>
            <a:r>
              <a:rPr lang="de-DE" dirty="0" err="1"/>
              <a:t>and</a:t>
            </a:r>
            <a:r>
              <a:rPr lang="de-DE" dirty="0"/>
              <a:t> </a:t>
            </a:r>
            <a:r>
              <a:rPr lang="de-DE" dirty="0" err="1"/>
              <a:t>model</a:t>
            </a:r>
            <a:r>
              <a:rPr lang="de-DE" dirty="0"/>
              <a:t> </a:t>
            </a:r>
            <a:r>
              <a:rPr lang="de-DE" dirty="0" err="1"/>
              <a:t>key</a:t>
            </a:r>
            <a:r>
              <a:rPr lang="de-DE" dirty="0"/>
              <a:t> </a:t>
            </a:r>
            <a:r>
              <a:rPr lang="de-DE" dirty="0" err="1"/>
              <a:t>dynamic</a:t>
            </a:r>
            <a:r>
              <a:rPr lang="de-DE" dirty="0"/>
              <a:t> </a:t>
            </a:r>
            <a:r>
              <a:rPr lang="de-DE" dirty="0" err="1"/>
              <a:t>processes</a:t>
            </a:r>
            <a:r>
              <a:rPr lang="de-DE" dirty="0"/>
              <a:t> </a:t>
            </a:r>
            <a:r>
              <a:rPr lang="de-DE" dirty="0" err="1"/>
              <a:t>of</a:t>
            </a:r>
            <a:r>
              <a:rPr lang="de-DE" dirty="0"/>
              <a:t> </a:t>
            </a:r>
            <a:r>
              <a:rPr lang="de-DE" dirty="0" err="1"/>
              <a:t>the</a:t>
            </a:r>
            <a:r>
              <a:rPr lang="de-DE" dirty="0"/>
              <a:t> </a:t>
            </a:r>
            <a:r>
              <a:rPr lang="de-DE" dirty="0" err="1"/>
              <a:t>Earth’s</a:t>
            </a:r>
            <a:r>
              <a:rPr lang="de-DE" dirty="0"/>
              <a:t> </a:t>
            </a:r>
            <a:r>
              <a:rPr lang="de-DE" dirty="0" err="1"/>
              <a:t>ecosystem</a:t>
            </a:r>
            <a:endParaRPr lang="de-DE" dirty="0"/>
          </a:p>
          <a:p>
            <a:endParaRPr lang="de-DE" dirty="0"/>
          </a:p>
          <a:p>
            <a:r>
              <a:rPr lang="de-DE" dirty="0"/>
              <a:t>EnMAP </a:t>
            </a:r>
            <a:r>
              <a:rPr lang="de-DE" dirty="0" err="1"/>
              <a:t>is</a:t>
            </a:r>
            <a:r>
              <a:rPr lang="de-DE" dirty="0"/>
              <a:t> a </a:t>
            </a:r>
            <a:r>
              <a:rPr lang="de-DE" dirty="0" err="1"/>
              <a:t>scientific</a:t>
            </a:r>
            <a:r>
              <a:rPr lang="de-DE" dirty="0"/>
              <a:t> </a:t>
            </a:r>
            <a:r>
              <a:rPr lang="de-DE" dirty="0" err="1"/>
              <a:t>path</a:t>
            </a:r>
            <a:r>
              <a:rPr lang="de-DE" dirty="0"/>
              <a:t> </a:t>
            </a:r>
            <a:r>
              <a:rPr lang="de-DE" dirty="0" err="1"/>
              <a:t>finder</a:t>
            </a:r>
            <a:r>
              <a:rPr lang="de-DE" dirty="0"/>
              <a:t> </a:t>
            </a:r>
            <a:r>
              <a:rPr lang="de-DE" dirty="0" err="1"/>
              <a:t>for</a:t>
            </a:r>
            <a:r>
              <a:rPr lang="de-DE" dirty="0"/>
              <a:t> </a:t>
            </a:r>
            <a:r>
              <a:rPr lang="de-DE" dirty="0" err="1"/>
              <a:t>later</a:t>
            </a:r>
            <a:r>
              <a:rPr lang="de-DE" dirty="0"/>
              <a:t> operational </a:t>
            </a:r>
            <a:r>
              <a:rPr lang="de-DE" dirty="0" err="1"/>
              <a:t>services</a:t>
            </a:r>
            <a:endParaRPr lang="de-D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27887" y="1476142"/>
            <a:ext cx="3682011" cy="476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N:\08_Praesentationen_Bilder\20170608_3D-EnMAP\EnMap0000_mid.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4094077">
            <a:off x="6309432" y="3181332"/>
            <a:ext cx="2499985" cy="2249922"/>
          </a:xfrm>
          <a:prstGeom prst="rect">
            <a:avLst/>
          </a:prstGeom>
          <a:noFill/>
          <a:extLst>
            <a:ext uri="{909E8E84-426E-40DD-AFC4-6F175D3DCCD1}">
              <a14:hiddenFill xmlns:a14="http://schemas.microsoft.com/office/drawing/2010/main">
                <a:solidFill>
                  <a:srgbClr val="FFFFFF"/>
                </a:solidFill>
              </a14:hiddenFill>
            </a:ext>
          </a:extLst>
        </p:spPr>
      </p:pic>
      <p:sp>
        <p:nvSpPr>
          <p:cNvPr id="7" name="Foliennummernplatzhalter 4"/>
          <p:cNvSpPr>
            <a:spLocks noGrp="1"/>
          </p:cNvSpPr>
          <p:nvPr>
            <p:ph type="sldNum" sz="quarter" idx="14"/>
          </p:nvPr>
        </p:nvSpPr>
        <p:spPr>
          <a:xfrm>
            <a:off x="486000" y="125999"/>
            <a:ext cx="1044000" cy="144000"/>
          </a:xfrm>
        </p:spPr>
        <p:txBody>
          <a:bodyPr/>
          <a:lstStyle/>
          <a:p>
            <a:pPr>
              <a:defRPr/>
            </a:pPr>
            <a:r>
              <a:rPr lang="en-GB" dirty="0" smtClean="0"/>
              <a:t>DLR.de  •  Chart </a:t>
            </a:r>
            <a:fld id="{18C7CB6D-895A-4F21-B0E7-2185F6FE5534}" type="slidenum">
              <a:rPr lang="en-GB" smtClean="0"/>
              <a:pPr>
                <a:defRPr/>
              </a:pPr>
              <a:t>6</a:t>
            </a:fld>
            <a:endParaRPr lang="en-GB" dirty="0"/>
          </a:p>
        </p:txBody>
      </p:sp>
      <p:sp>
        <p:nvSpPr>
          <p:cNvPr id="8"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pic>
        <p:nvPicPr>
          <p:cNvPr id="9"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00392" y="118675"/>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51520" y="620688"/>
            <a:ext cx="8172000" cy="738187"/>
          </a:xfrm>
        </p:spPr>
        <p:txBody>
          <a:bodyPr/>
          <a:lstStyle/>
          <a:p>
            <a:r>
              <a:rPr lang="de-DE" dirty="0" smtClean="0"/>
              <a:t>EnMAP - </a:t>
            </a:r>
            <a:r>
              <a:rPr lang="de-DE" dirty="0" smtClean="0">
                <a:solidFill>
                  <a:schemeClr val="tx1"/>
                </a:solidFill>
              </a:rPr>
              <a:t>En</a:t>
            </a:r>
            <a:r>
              <a:rPr lang="de-DE" dirty="0" smtClean="0"/>
              <a:t>vironmental </a:t>
            </a:r>
            <a:r>
              <a:rPr lang="de-DE" dirty="0" smtClean="0">
                <a:solidFill>
                  <a:schemeClr val="tx1"/>
                </a:solidFill>
              </a:rPr>
              <a:t>M</a:t>
            </a:r>
            <a:r>
              <a:rPr lang="de-DE" dirty="0" smtClean="0"/>
              <a:t>apping </a:t>
            </a:r>
            <a:r>
              <a:rPr lang="de-DE" dirty="0" err="1" smtClean="0"/>
              <a:t>and</a:t>
            </a:r>
            <a:r>
              <a:rPr lang="de-DE" dirty="0" smtClean="0"/>
              <a:t> </a:t>
            </a:r>
            <a:r>
              <a:rPr lang="de-DE" dirty="0" err="1" smtClean="0">
                <a:solidFill>
                  <a:schemeClr val="tx1"/>
                </a:solidFill>
              </a:rPr>
              <a:t>A</a:t>
            </a:r>
            <a:r>
              <a:rPr lang="de-DE" dirty="0" err="1" smtClean="0"/>
              <a:t>naylsis</a:t>
            </a:r>
            <a:r>
              <a:rPr lang="de-DE" dirty="0" smtClean="0"/>
              <a:t> </a:t>
            </a:r>
            <a:r>
              <a:rPr lang="de-DE" dirty="0" err="1" smtClean="0">
                <a:solidFill>
                  <a:schemeClr val="tx1"/>
                </a:solidFill>
              </a:rPr>
              <a:t>P</a:t>
            </a:r>
            <a:r>
              <a:rPr lang="de-DE" dirty="0" err="1" smtClean="0"/>
              <a:t>rogram</a:t>
            </a:r>
            <a:endParaRPr lang="de-DE" dirty="0"/>
          </a:p>
        </p:txBody>
      </p:sp>
    </p:spTree>
    <p:extLst>
      <p:ext uri="{BB962C8B-B14F-4D97-AF65-F5344CB8AC3E}">
        <p14:creationId xmlns:p14="http://schemas.microsoft.com/office/powerpoint/2010/main" val="220262731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1520" y="548680"/>
            <a:ext cx="6822304" cy="738187"/>
          </a:xfrm>
        </p:spPr>
        <p:txBody>
          <a:bodyPr/>
          <a:lstStyle/>
          <a:p>
            <a:r>
              <a:rPr lang="de-DE" dirty="0" smtClean="0"/>
              <a:t>EnMAP – Mission </a:t>
            </a:r>
            <a:r>
              <a:rPr lang="en-US" dirty="0" smtClean="0"/>
              <a:t>Overview</a:t>
            </a:r>
            <a:r>
              <a:rPr lang="de-DE" dirty="0" smtClean="0"/>
              <a:t> </a:t>
            </a:r>
            <a:endParaRPr lang="de-DE" dirty="0"/>
          </a:p>
        </p:txBody>
      </p:sp>
      <p:sp>
        <p:nvSpPr>
          <p:cNvPr id="5" name="Foliennummernplatzhalter 4"/>
          <p:cNvSpPr>
            <a:spLocks noGrp="1"/>
          </p:cNvSpPr>
          <p:nvPr>
            <p:ph type="sldNum" sz="quarter" idx="14"/>
          </p:nvPr>
        </p:nvSpPr>
        <p:spPr/>
        <p:txBody>
          <a:bodyPr/>
          <a:lstStyle/>
          <a:p>
            <a:pPr>
              <a:defRPr/>
            </a:pPr>
            <a:r>
              <a:rPr lang="en-GB" dirty="0" smtClean="0"/>
              <a:t>DLR.de  •  Chart </a:t>
            </a:r>
            <a:fld id="{18C7CB6D-895A-4F21-B0E7-2185F6FE5534}" type="slidenum">
              <a:rPr lang="en-GB" smtClean="0"/>
              <a:pPr>
                <a:defRPr/>
              </a:pPr>
              <a:t>7</a:t>
            </a:fld>
            <a:endParaRPr lang="en-GB" dirty="0"/>
          </a:p>
        </p:txBody>
      </p:sp>
      <p:grpSp>
        <p:nvGrpSpPr>
          <p:cNvPr id="14" name="Gruppieren 13"/>
          <p:cNvGrpSpPr/>
          <p:nvPr/>
        </p:nvGrpSpPr>
        <p:grpSpPr>
          <a:xfrm>
            <a:off x="4644008" y="1628800"/>
            <a:ext cx="4340517" cy="4376207"/>
            <a:chOff x="4644008" y="1628800"/>
            <a:chExt cx="4340517" cy="4376207"/>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4008" y="1628800"/>
              <a:ext cx="4300910" cy="413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hteck 12"/>
            <p:cNvSpPr/>
            <p:nvPr/>
          </p:nvSpPr>
          <p:spPr>
            <a:xfrm>
              <a:off x="6876256" y="5758786"/>
              <a:ext cx="2108269" cy="246221"/>
            </a:xfrm>
            <a:prstGeom prst="rect">
              <a:avLst/>
            </a:prstGeom>
          </p:spPr>
          <p:txBody>
            <a:bodyPr wrap="none">
              <a:spAutoFit/>
            </a:bodyPr>
            <a:lstStyle/>
            <a:p>
              <a:r>
                <a:rPr lang="de-DE" sz="1000" dirty="0" err="1" smtClean="0">
                  <a:solidFill>
                    <a:prstClr val="black"/>
                  </a:solidFill>
                </a:rPr>
                <a:t>Guanter</a:t>
              </a:r>
              <a:r>
                <a:rPr lang="de-DE" sz="1000" dirty="0" smtClean="0">
                  <a:solidFill>
                    <a:prstClr val="black"/>
                  </a:solidFill>
                </a:rPr>
                <a:t> et </a:t>
              </a:r>
              <a:r>
                <a:rPr lang="de-DE" sz="1000" dirty="0">
                  <a:solidFill>
                    <a:prstClr val="black"/>
                  </a:solidFill>
                </a:rPr>
                <a:t>al., </a:t>
              </a:r>
              <a:r>
                <a:rPr lang="de-DE" sz="1000" i="1" dirty="0" smtClean="0">
                  <a:solidFill>
                    <a:prstClr val="black"/>
                  </a:solidFill>
                </a:rPr>
                <a:t>Remote </a:t>
              </a:r>
              <a:r>
                <a:rPr lang="de-DE" sz="1000" i="1" dirty="0" err="1" smtClean="0">
                  <a:solidFill>
                    <a:prstClr val="black"/>
                  </a:solidFill>
                </a:rPr>
                <a:t>Sensing</a:t>
              </a:r>
              <a:r>
                <a:rPr lang="de-DE" sz="1000" dirty="0">
                  <a:solidFill>
                    <a:prstClr val="black"/>
                  </a:solidFill>
                </a:rPr>
                <a:t>, 2015</a:t>
              </a:r>
            </a:p>
          </p:txBody>
        </p:sp>
      </p:grpSp>
      <p:pic>
        <p:nvPicPr>
          <p:cNvPr id="16"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00392" y="118675"/>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5"/>
          <p:cNvSpPr txBox="1">
            <a:spLocks/>
          </p:cNvSpPr>
          <p:nvPr/>
        </p:nvSpPr>
        <p:spPr bwMode="auto">
          <a:xfrm>
            <a:off x="358775" y="1268760"/>
            <a:ext cx="5437361"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20000"/>
              </a:lnSpc>
              <a:spcBef>
                <a:spcPct val="20000"/>
              </a:spcBef>
              <a:spcAft>
                <a:spcPct val="0"/>
              </a:spcAft>
              <a:buClr>
                <a:srgbClr val="004D95"/>
              </a:buClr>
              <a:buFont typeface="Wingdings" pitchFamily="2" charset="2"/>
              <a:buChar char="v"/>
              <a:defRPr sz="2200">
                <a:solidFill>
                  <a:schemeClr val="tx1"/>
                </a:solidFill>
                <a:latin typeface="+mn-lt"/>
                <a:ea typeface="MS PGothic" pitchFamily="34" charset="-128"/>
                <a:cs typeface="+mn-cs"/>
              </a:defRPr>
            </a:lvl1pPr>
            <a:lvl2pPr marL="742950" indent="-285750" algn="l" rtl="0" eaLnBrk="0" fontAlgn="base" hangingPunct="0">
              <a:lnSpc>
                <a:spcPct val="120000"/>
              </a:lnSpc>
              <a:spcBef>
                <a:spcPct val="20000"/>
              </a:spcBef>
              <a:spcAft>
                <a:spcPct val="0"/>
              </a:spcAft>
              <a:buClr>
                <a:srgbClr val="004D95"/>
              </a:buClr>
              <a:buFont typeface="Wingdings" pitchFamily="2" charset="2"/>
              <a:buChar char="§"/>
              <a:defRPr sz="2000">
                <a:solidFill>
                  <a:schemeClr val="tx1"/>
                </a:solidFill>
                <a:latin typeface="+mn-lt"/>
                <a:ea typeface="MS PGothic" pitchFamily="34" charset="-128"/>
                <a:cs typeface="+mn-cs"/>
              </a:defRPr>
            </a:lvl2pPr>
            <a:lvl3pPr marL="1143000" indent="-228600" algn="l" rtl="0" eaLnBrk="0" fontAlgn="base" hangingPunct="0">
              <a:lnSpc>
                <a:spcPct val="120000"/>
              </a:lnSpc>
              <a:spcBef>
                <a:spcPct val="20000"/>
              </a:spcBef>
              <a:spcAft>
                <a:spcPct val="0"/>
              </a:spcAft>
              <a:buClr>
                <a:srgbClr val="004D95"/>
              </a:buClr>
              <a:buFont typeface="Arial" charset="0"/>
              <a:buChar char="•"/>
              <a:defRPr sz="1800">
                <a:solidFill>
                  <a:schemeClr val="tx1"/>
                </a:solidFill>
                <a:latin typeface="+mn-lt"/>
                <a:ea typeface="MS PGothic" pitchFamily="34" charset="-128"/>
                <a:cs typeface="+mn-cs"/>
              </a:defRPr>
            </a:lvl3pPr>
            <a:lvl4pPr marL="1600200" indent="-228600" algn="l" rtl="0" eaLnBrk="0" fontAlgn="base" hangingPunct="0">
              <a:lnSpc>
                <a:spcPct val="120000"/>
              </a:lnSpc>
              <a:spcBef>
                <a:spcPct val="20000"/>
              </a:spcBef>
              <a:spcAft>
                <a:spcPct val="0"/>
              </a:spcAft>
              <a:buClr>
                <a:srgbClr val="004D95"/>
              </a:buClr>
              <a:buFont typeface="Symbol" pitchFamily="18" charset="2"/>
              <a:buChar char="-"/>
              <a:defRPr sz="1600">
                <a:solidFill>
                  <a:schemeClr val="tx1"/>
                </a:solidFill>
                <a:latin typeface="+mn-lt"/>
                <a:ea typeface="MS PGothic" pitchFamily="34" charset="-128"/>
                <a:cs typeface="+mn-cs"/>
              </a:defRPr>
            </a:lvl4pPr>
            <a:lvl5pPr marL="2057400" indent="-228600" algn="l" rtl="0" eaLnBrk="0" fontAlgn="base" hangingPunct="0">
              <a:lnSpc>
                <a:spcPct val="120000"/>
              </a:lnSpc>
              <a:spcBef>
                <a:spcPct val="20000"/>
              </a:spcBef>
              <a:spcAft>
                <a:spcPct val="0"/>
              </a:spcAft>
              <a:buClr>
                <a:srgbClr val="004D95"/>
              </a:buClr>
              <a:buChar char="»"/>
              <a:defRPr sz="1400">
                <a:solidFill>
                  <a:schemeClr val="tx1"/>
                </a:solidFill>
                <a:latin typeface="+mn-lt"/>
                <a:ea typeface="MS PGothic" pitchFamily="34" charset="-128"/>
                <a:cs typeface="+mn-cs"/>
              </a:defRPr>
            </a:lvl5pPr>
            <a:lvl6pPr marL="2514600" indent="-228600" algn="l" rtl="0" eaLnBrk="1" fontAlgn="base" hangingPunct="1">
              <a:spcBef>
                <a:spcPct val="20000"/>
              </a:spcBef>
              <a:spcAft>
                <a:spcPct val="0"/>
              </a:spcAft>
              <a:buChar char="»"/>
              <a:defRPr sz="1000">
                <a:solidFill>
                  <a:schemeClr val="bg2"/>
                </a:solidFill>
                <a:latin typeface="+mn-lt"/>
                <a:ea typeface="+mn-ea"/>
              </a:defRPr>
            </a:lvl6pPr>
            <a:lvl7pPr marL="2971800" indent="-228600" algn="l" rtl="0" eaLnBrk="1" fontAlgn="base" hangingPunct="1">
              <a:spcBef>
                <a:spcPct val="20000"/>
              </a:spcBef>
              <a:spcAft>
                <a:spcPct val="0"/>
              </a:spcAft>
              <a:buChar char="»"/>
              <a:defRPr sz="1000">
                <a:solidFill>
                  <a:schemeClr val="bg2"/>
                </a:solidFill>
                <a:latin typeface="+mn-lt"/>
                <a:ea typeface="+mn-ea"/>
              </a:defRPr>
            </a:lvl7pPr>
            <a:lvl8pPr marL="3429000" indent="-228600" algn="l" rtl="0" eaLnBrk="1" fontAlgn="base" hangingPunct="1">
              <a:spcBef>
                <a:spcPct val="20000"/>
              </a:spcBef>
              <a:spcAft>
                <a:spcPct val="0"/>
              </a:spcAft>
              <a:buChar char="»"/>
              <a:defRPr sz="1000">
                <a:solidFill>
                  <a:schemeClr val="bg2"/>
                </a:solidFill>
                <a:latin typeface="+mn-lt"/>
                <a:ea typeface="+mn-ea"/>
              </a:defRPr>
            </a:lvl8pPr>
            <a:lvl9pPr marL="3886200" indent="-228600" algn="l" rtl="0" eaLnBrk="1" fontAlgn="base" hangingPunct="1">
              <a:spcBef>
                <a:spcPct val="20000"/>
              </a:spcBef>
              <a:spcAft>
                <a:spcPct val="0"/>
              </a:spcAft>
              <a:buChar char="»"/>
              <a:defRPr sz="1000">
                <a:solidFill>
                  <a:schemeClr val="bg2"/>
                </a:solidFill>
                <a:latin typeface="+mn-lt"/>
                <a:ea typeface="+mn-ea"/>
              </a:defRPr>
            </a:lvl9pPr>
          </a:lstStyle>
          <a:p>
            <a:pPr>
              <a:lnSpc>
                <a:spcPct val="140000"/>
              </a:lnSpc>
              <a:spcBef>
                <a:spcPts val="600"/>
              </a:spcBef>
              <a:buClrTx/>
              <a:buFont typeface="Wingdings" pitchFamily="2" charset="2"/>
              <a:buChar char="§"/>
              <a:defRPr/>
            </a:pPr>
            <a:r>
              <a:rPr lang="en-US" sz="1800" kern="0" dirty="0" smtClean="0">
                <a:solidFill>
                  <a:prstClr val="black"/>
                </a:solidFill>
              </a:rPr>
              <a:t>Push-broom </a:t>
            </a:r>
            <a:r>
              <a:rPr lang="en-US" sz="1800" kern="0" dirty="0">
                <a:solidFill>
                  <a:prstClr val="black"/>
                </a:solidFill>
              </a:rPr>
              <a:t>i</a:t>
            </a:r>
            <a:r>
              <a:rPr lang="en-US" sz="1800" kern="0" dirty="0" smtClean="0">
                <a:solidFill>
                  <a:prstClr val="black"/>
                </a:solidFill>
              </a:rPr>
              <a:t>maging spectrometer</a:t>
            </a:r>
          </a:p>
          <a:p>
            <a:pPr>
              <a:lnSpc>
                <a:spcPct val="140000"/>
              </a:lnSpc>
              <a:spcBef>
                <a:spcPts val="600"/>
              </a:spcBef>
              <a:buClrTx/>
              <a:buFont typeface="Wingdings" pitchFamily="2" charset="2"/>
              <a:buChar char="§"/>
              <a:defRPr/>
            </a:pPr>
            <a:r>
              <a:rPr lang="en-US" sz="1800" kern="0" dirty="0" smtClean="0">
                <a:solidFill>
                  <a:prstClr val="black"/>
                </a:solidFill>
              </a:rPr>
              <a:t>Sun-synchronous orbit, 11h LTDN</a:t>
            </a:r>
          </a:p>
          <a:p>
            <a:pPr>
              <a:lnSpc>
                <a:spcPct val="140000"/>
              </a:lnSpc>
              <a:spcBef>
                <a:spcPts val="600"/>
              </a:spcBef>
              <a:buClrTx/>
              <a:buFont typeface="Wingdings" pitchFamily="2" charset="2"/>
              <a:buChar char="§"/>
              <a:defRPr/>
            </a:pPr>
            <a:r>
              <a:rPr lang="en-US" sz="1800" kern="0" dirty="0" smtClean="0">
                <a:solidFill>
                  <a:prstClr val="black"/>
                </a:solidFill>
              </a:rPr>
              <a:t>Spectral Range: &gt;240 bands from 380 nm (VIS) to 2400 nm (SWIR)</a:t>
            </a:r>
          </a:p>
          <a:p>
            <a:pPr>
              <a:lnSpc>
                <a:spcPct val="140000"/>
              </a:lnSpc>
              <a:spcBef>
                <a:spcPts val="600"/>
              </a:spcBef>
              <a:buClrTx/>
              <a:buFont typeface="Wingdings" pitchFamily="2" charset="2"/>
              <a:buChar char="§"/>
              <a:defRPr/>
            </a:pPr>
            <a:r>
              <a:rPr lang="en-US" sz="1800" kern="0" dirty="0" smtClean="0">
                <a:solidFill>
                  <a:prstClr val="black"/>
                </a:solidFill>
              </a:rPr>
              <a:t>Ground sampling distance: 30 </a:t>
            </a:r>
            <a:r>
              <a:rPr lang="en-US" sz="1800" kern="0" dirty="0" smtClean="0">
                <a:solidFill>
                  <a:prstClr val="black"/>
                </a:solidFill>
              </a:rPr>
              <a:t>m , Swath: 30 km</a:t>
            </a:r>
            <a:endParaRPr lang="en-US" sz="1800" kern="0" dirty="0" smtClean="0">
              <a:solidFill>
                <a:prstClr val="black"/>
              </a:solidFill>
            </a:endParaRPr>
          </a:p>
          <a:p>
            <a:pPr>
              <a:lnSpc>
                <a:spcPct val="140000"/>
              </a:lnSpc>
              <a:spcBef>
                <a:spcPts val="600"/>
              </a:spcBef>
              <a:buClrTx/>
              <a:buFont typeface="Wingdings" pitchFamily="2" charset="2"/>
              <a:buChar char="§"/>
              <a:defRPr/>
            </a:pPr>
            <a:r>
              <a:rPr lang="en-US" sz="1800" kern="0" dirty="0" smtClean="0">
                <a:solidFill>
                  <a:prstClr val="black"/>
                </a:solidFill>
              </a:rPr>
              <a:t>Recording capacity: 1000 km/orbit </a:t>
            </a:r>
            <a:r>
              <a:rPr lang="en-US" sz="1800" kern="0" dirty="0" smtClean="0">
                <a:solidFill>
                  <a:prstClr val="black"/>
                </a:solidFill>
              </a:rPr>
              <a:t>and</a:t>
            </a:r>
            <a:br>
              <a:rPr lang="en-US" sz="1800" kern="0" dirty="0" smtClean="0">
                <a:solidFill>
                  <a:prstClr val="black"/>
                </a:solidFill>
              </a:rPr>
            </a:br>
            <a:r>
              <a:rPr lang="en-US" sz="1800" kern="0" dirty="0" smtClean="0">
                <a:solidFill>
                  <a:prstClr val="black"/>
                </a:solidFill>
              </a:rPr>
              <a:t>5000 </a:t>
            </a:r>
            <a:r>
              <a:rPr lang="en-US" sz="1800" kern="0" dirty="0" smtClean="0">
                <a:solidFill>
                  <a:prstClr val="black"/>
                </a:solidFill>
              </a:rPr>
              <a:t>km/day</a:t>
            </a:r>
          </a:p>
          <a:p>
            <a:pPr>
              <a:lnSpc>
                <a:spcPct val="140000"/>
              </a:lnSpc>
              <a:spcBef>
                <a:spcPts val="600"/>
              </a:spcBef>
              <a:buClrTx/>
              <a:buFont typeface="Wingdings" pitchFamily="2" charset="2"/>
              <a:buChar char="§"/>
              <a:defRPr/>
            </a:pPr>
            <a:r>
              <a:rPr lang="en-US" sz="1800" kern="0" dirty="0" smtClean="0">
                <a:solidFill>
                  <a:prstClr val="black"/>
                </a:solidFill>
              </a:rPr>
              <a:t>Revisit time: 27 days at nadir and up </a:t>
            </a:r>
            <a:r>
              <a:rPr lang="en-US" sz="1800" kern="0" dirty="0" smtClean="0">
                <a:solidFill>
                  <a:prstClr val="black"/>
                </a:solidFill>
              </a:rPr>
              <a:t>to</a:t>
            </a:r>
            <a:br>
              <a:rPr lang="en-US" sz="1800" kern="0" dirty="0" smtClean="0">
                <a:solidFill>
                  <a:prstClr val="black"/>
                </a:solidFill>
              </a:rPr>
            </a:br>
            <a:r>
              <a:rPr lang="en-US" sz="1800" kern="0" dirty="0" smtClean="0">
                <a:solidFill>
                  <a:prstClr val="black"/>
                </a:solidFill>
              </a:rPr>
              <a:t>4 </a:t>
            </a:r>
            <a:r>
              <a:rPr lang="en-US" sz="1800" kern="0" dirty="0" smtClean="0">
                <a:solidFill>
                  <a:prstClr val="black"/>
                </a:solidFill>
              </a:rPr>
              <a:t>days with </a:t>
            </a:r>
            <a:r>
              <a:rPr lang="en-US" sz="1800" kern="0" dirty="0" smtClean="0">
                <a:solidFill>
                  <a:prstClr val="black"/>
                </a:solidFill>
              </a:rPr>
              <a:t>30°accross-track </a:t>
            </a:r>
            <a:r>
              <a:rPr lang="en-US" sz="1800" kern="0" dirty="0" smtClean="0">
                <a:solidFill>
                  <a:prstClr val="black"/>
                </a:solidFill>
              </a:rPr>
              <a:t>pointing</a:t>
            </a:r>
          </a:p>
          <a:p>
            <a:pPr>
              <a:lnSpc>
                <a:spcPct val="140000"/>
              </a:lnSpc>
              <a:spcBef>
                <a:spcPts val="600"/>
              </a:spcBef>
              <a:buClrTx/>
              <a:buFont typeface="Wingdings" pitchFamily="2" charset="2"/>
              <a:buChar char="§"/>
              <a:defRPr/>
            </a:pPr>
            <a:r>
              <a:rPr lang="en-US" sz="1800" kern="0" dirty="0" smtClean="0">
                <a:solidFill>
                  <a:prstClr val="black"/>
                </a:solidFill>
              </a:rPr>
              <a:t>Launch: Q4 2020, Mission </a:t>
            </a:r>
            <a:r>
              <a:rPr lang="en-US" sz="1800" kern="0" dirty="0" smtClean="0">
                <a:solidFill>
                  <a:prstClr val="black"/>
                </a:solidFill>
              </a:rPr>
              <a:t>lifetime: &gt; 5 </a:t>
            </a:r>
            <a:r>
              <a:rPr lang="en-US" sz="1800" kern="0" dirty="0" smtClean="0">
                <a:solidFill>
                  <a:prstClr val="black"/>
                </a:solidFill>
              </a:rPr>
              <a:t>years</a:t>
            </a:r>
          </a:p>
          <a:p>
            <a:pPr>
              <a:lnSpc>
                <a:spcPct val="140000"/>
              </a:lnSpc>
              <a:spcBef>
                <a:spcPts val="600"/>
              </a:spcBef>
              <a:buClrTx/>
              <a:buFont typeface="Wingdings" pitchFamily="2" charset="2"/>
              <a:buChar char="§"/>
              <a:defRPr/>
            </a:pPr>
            <a:r>
              <a:rPr lang="en-US" sz="1800" kern="0" dirty="0" smtClean="0">
                <a:solidFill>
                  <a:prstClr val="black"/>
                </a:solidFill>
              </a:rPr>
              <a:t>Open data policy</a:t>
            </a:r>
            <a:endParaRPr lang="en-US" sz="1800" kern="0" dirty="0" smtClean="0">
              <a:solidFill>
                <a:prstClr val="black"/>
              </a:solidFill>
            </a:endParaRPr>
          </a:p>
          <a:p>
            <a:pPr>
              <a:lnSpc>
                <a:spcPct val="140000"/>
              </a:lnSpc>
              <a:spcBef>
                <a:spcPts val="600"/>
              </a:spcBef>
              <a:buClrTx/>
              <a:buFont typeface="Wingdings" pitchFamily="2" charset="2"/>
              <a:buChar char="§"/>
              <a:defRPr/>
            </a:pPr>
            <a:endParaRPr lang="en-US" sz="1800" kern="0" dirty="0" smtClean="0">
              <a:solidFill>
                <a:prstClr val="black"/>
              </a:solidFill>
            </a:endParaRPr>
          </a:p>
          <a:p>
            <a:pPr>
              <a:lnSpc>
                <a:spcPct val="140000"/>
              </a:lnSpc>
              <a:spcBef>
                <a:spcPts val="600"/>
              </a:spcBef>
              <a:buClrTx/>
              <a:buFont typeface="Wingdings" pitchFamily="2" charset="2"/>
              <a:buChar char="§"/>
              <a:defRPr/>
            </a:pPr>
            <a:endParaRPr lang="en-US" sz="1800" kern="0" dirty="0" smtClean="0">
              <a:solidFill>
                <a:prstClr val="black"/>
              </a:solidFill>
            </a:endParaRPr>
          </a:p>
        </p:txBody>
      </p:sp>
      <p:sp>
        <p:nvSpPr>
          <p:cNvPr id="10"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spTree>
    <p:extLst>
      <p:ext uri="{BB962C8B-B14F-4D97-AF65-F5344CB8AC3E}">
        <p14:creationId xmlns:p14="http://schemas.microsoft.com/office/powerpoint/2010/main" val="651372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00392" y="118675"/>
            <a:ext cx="929457" cy="9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251520" y="548680"/>
            <a:ext cx="8172000" cy="620760"/>
          </a:xfrm>
        </p:spPr>
        <p:txBody>
          <a:bodyPr/>
          <a:lstStyle/>
          <a:p>
            <a:r>
              <a:rPr lang="en-US" dirty="0" smtClean="0"/>
              <a:t>EnMAP – Project structure</a:t>
            </a:r>
            <a:endParaRPr lang="en-US" dirty="0"/>
          </a:p>
        </p:txBody>
      </p:sp>
      <p:sp>
        <p:nvSpPr>
          <p:cNvPr id="5" name="Foliennummernplatzhalter 4"/>
          <p:cNvSpPr>
            <a:spLocks noGrp="1"/>
          </p:cNvSpPr>
          <p:nvPr>
            <p:ph type="sldNum" sz="quarter" idx="14"/>
          </p:nvPr>
        </p:nvSpPr>
        <p:spPr/>
        <p:txBody>
          <a:bodyPr/>
          <a:lstStyle/>
          <a:p>
            <a:pPr>
              <a:defRPr/>
            </a:pPr>
            <a:r>
              <a:rPr lang="en-GB" dirty="0" smtClean="0"/>
              <a:t>DLR.de  •  Chart </a:t>
            </a:r>
            <a:fld id="{18C7CB6D-895A-4F21-B0E7-2185F6FE5534}" type="slidenum">
              <a:rPr lang="en-GB" smtClean="0"/>
              <a:pPr>
                <a:defRPr/>
              </a:pPr>
              <a:t>8</a:t>
            </a:fld>
            <a:endParaRPr lang="en-GB" dirty="0"/>
          </a:p>
        </p:txBody>
      </p:sp>
      <p:grpSp>
        <p:nvGrpSpPr>
          <p:cNvPr id="6" name="Gruppieren 3"/>
          <p:cNvGrpSpPr>
            <a:grpSpLocks/>
          </p:cNvGrpSpPr>
          <p:nvPr/>
        </p:nvGrpSpPr>
        <p:grpSpPr bwMode="auto">
          <a:xfrm>
            <a:off x="539552" y="1412776"/>
            <a:ext cx="5472608" cy="2668585"/>
            <a:chOff x="-3476742" y="448163"/>
            <a:chExt cx="8863147" cy="4138970"/>
          </a:xfrm>
        </p:grpSpPr>
        <p:sp>
          <p:nvSpPr>
            <p:cNvPr id="7" name="Rounded Rectangle 6"/>
            <p:cNvSpPr/>
            <p:nvPr/>
          </p:nvSpPr>
          <p:spPr>
            <a:xfrm>
              <a:off x="1017629" y="2580434"/>
              <a:ext cx="4368776" cy="2006699"/>
            </a:xfrm>
            <a:prstGeom prst="roundRect">
              <a:avLst>
                <a:gd name="adj" fmla="val 0"/>
              </a:avLst>
            </a:prstGeom>
            <a:solidFill>
              <a:srgbClr val="C0CFA3"/>
            </a:solidFill>
            <a:ln>
              <a:solidFill>
                <a:srgbClr val="C0CF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600"/>
                </a:spcBef>
                <a:defRPr/>
              </a:pPr>
              <a:r>
                <a:rPr lang="de-DE" sz="1400" b="1" dirty="0" err="1" smtClean="0">
                  <a:solidFill>
                    <a:prstClr val="black">
                      <a:lumMod val="65000"/>
                      <a:lumOff val="35000"/>
                    </a:prstClr>
                  </a:solidFill>
                </a:rPr>
                <a:t>Ground</a:t>
              </a:r>
              <a:r>
                <a:rPr lang="de-DE" sz="1400" b="1" dirty="0" smtClean="0">
                  <a:solidFill>
                    <a:prstClr val="black">
                      <a:lumMod val="65000"/>
                      <a:lumOff val="35000"/>
                    </a:prstClr>
                  </a:solidFill>
                </a:rPr>
                <a:t> Segment</a:t>
              </a:r>
              <a:endParaRPr lang="de-DE" sz="1400" b="1" dirty="0">
                <a:solidFill>
                  <a:prstClr val="black">
                    <a:lumMod val="65000"/>
                    <a:lumOff val="35000"/>
                  </a:prstClr>
                </a:solidFill>
              </a:endParaRPr>
            </a:p>
            <a:p>
              <a:pPr algn="ctr">
                <a:spcBef>
                  <a:spcPts val="600"/>
                </a:spcBef>
                <a:defRPr/>
              </a:pPr>
              <a:r>
                <a:rPr lang="de-DE" sz="1400" dirty="0">
                  <a:solidFill>
                    <a:prstClr val="black">
                      <a:lumMod val="65000"/>
                      <a:lumOff val="35000"/>
                    </a:prstClr>
                  </a:solidFill>
                </a:rPr>
                <a:t>DLR Oberpfaffenhofen</a:t>
              </a:r>
            </a:p>
          </p:txBody>
        </p:sp>
        <p:sp>
          <p:nvSpPr>
            <p:cNvPr id="8" name="Rounded Rectangle 39"/>
            <p:cNvSpPr/>
            <p:nvPr/>
          </p:nvSpPr>
          <p:spPr>
            <a:xfrm>
              <a:off x="1017629" y="2580434"/>
              <a:ext cx="844696" cy="802679"/>
            </a:xfrm>
            <a:prstGeom prst="roundRect">
              <a:avLst>
                <a:gd name="adj" fmla="val 0"/>
              </a:avLst>
            </a:prstGeom>
            <a:solidFill>
              <a:schemeClr val="bg1"/>
            </a:solidFill>
            <a:ln w="28575">
              <a:solidFill>
                <a:srgbClr val="C0CF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prstClr val="white"/>
                </a:solidFill>
              </a:endParaRPr>
            </a:p>
          </p:txBody>
        </p:sp>
        <p:pic>
          <p:nvPicPr>
            <p:cNvPr id="9" name="Picture 69"/>
            <p:cNvPicPr>
              <a:picLocks noChangeAspect="1"/>
            </p:cNvPicPr>
            <p:nvPr/>
          </p:nvPicPr>
          <p:blipFill>
            <a:blip r:embed="rId3" cstate="screen">
              <a:grayscl/>
              <a:biLevel thresh="50000"/>
              <a:extLst>
                <a:ext uri="{28A0092B-C50C-407E-A947-70E740481C1C}">
                  <a14:useLocalDpi xmlns:a14="http://schemas.microsoft.com/office/drawing/2010/main"/>
                </a:ext>
              </a:extLst>
            </a:blip>
            <a:srcRect/>
            <a:stretch>
              <a:fillRect/>
            </a:stretch>
          </p:blipFill>
          <p:spPr bwMode="auto">
            <a:xfrm>
              <a:off x="1121090" y="2718020"/>
              <a:ext cx="637630" cy="52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5"/>
            <p:cNvSpPr/>
            <p:nvPr/>
          </p:nvSpPr>
          <p:spPr>
            <a:xfrm>
              <a:off x="1025016" y="448163"/>
              <a:ext cx="4361389" cy="2006701"/>
            </a:xfrm>
            <a:prstGeom prst="roundRect">
              <a:avLst>
                <a:gd name="adj" fmla="val 0"/>
              </a:avLst>
            </a:prstGeom>
            <a:solidFill>
              <a:srgbClr val="E9C2A1"/>
            </a:solidFill>
            <a:ln>
              <a:solidFill>
                <a:srgbClr val="E9C2A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Bef>
                  <a:spcPts val="600"/>
                </a:spcBef>
                <a:defRPr/>
              </a:pPr>
              <a:r>
                <a:rPr lang="de-DE" sz="1400" b="1" dirty="0">
                  <a:solidFill>
                    <a:prstClr val="black">
                      <a:lumMod val="65000"/>
                      <a:lumOff val="35000"/>
                    </a:prstClr>
                  </a:solidFill>
                </a:rPr>
                <a:t>     </a:t>
              </a:r>
            </a:p>
            <a:p>
              <a:pPr algn="ctr">
                <a:spcBef>
                  <a:spcPts val="600"/>
                </a:spcBef>
                <a:defRPr/>
              </a:pPr>
              <a:endParaRPr lang="de-DE" sz="1400" b="1" dirty="0">
                <a:solidFill>
                  <a:prstClr val="black">
                    <a:lumMod val="65000"/>
                    <a:lumOff val="35000"/>
                  </a:prstClr>
                </a:solidFill>
              </a:endParaRPr>
            </a:p>
            <a:p>
              <a:pPr algn="ctr">
                <a:spcBef>
                  <a:spcPts val="600"/>
                </a:spcBef>
                <a:defRPr/>
              </a:pPr>
              <a:endParaRPr lang="de-DE" sz="1400" b="1" dirty="0">
                <a:solidFill>
                  <a:prstClr val="black">
                    <a:lumMod val="65000"/>
                    <a:lumOff val="35000"/>
                  </a:prstClr>
                </a:solidFill>
              </a:endParaRPr>
            </a:p>
            <a:p>
              <a:pPr algn="ctr">
                <a:spcBef>
                  <a:spcPts val="600"/>
                </a:spcBef>
                <a:defRPr/>
              </a:pPr>
              <a:endParaRPr lang="de-DE" sz="1400" b="1" dirty="0">
                <a:solidFill>
                  <a:prstClr val="black">
                    <a:lumMod val="65000"/>
                    <a:lumOff val="35000"/>
                  </a:prstClr>
                </a:solidFill>
              </a:endParaRPr>
            </a:p>
            <a:p>
              <a:pPr algn="ctr">
                <a:spcBef>
                  <a:spcPts val="600"/>
                </a:spcBef>
                <a:defRPr/>
              </a:pPr>
              <a:r>
                <a:rPr lang="de-DE" sz="1400" b="1" dirty="0" smtClean="0">
                  <a:solidFill>
                    <a:prstClr val="black">
                      <a:lumMod val="65000"/>
                      <a:lumOff val="35000"/>
                    </a:prstClr>
                  </a:solidFill>
                </a:rPr>
                <a:t>Scientific </a:t>
              </a:r>
              <a:r>
                <a:rPr lang="de-DE" sz="1400" b="1" dirty="0" err="1" smtClean="0">
                  <a:solidFill>
                    <a:prstClr val="black">
                      <a:lumMod val="65000"/>
                      <a:lumOff val="35000"/>
                    </a:prstClr>
                  </a:solidFill>
                </a:rPr>
                <a:t>Principal</a:t>
              </a:r>
              <a:r>
                <a:rPr lang="de-DE" sz="1400" b="1" dirty="0" smtClean="0">
                  <a:solidFill>
                    <a:prstClr val="black">
                      <a:lumMod val="65000"/>
                      <a:lumOff val="35000"/>
                    </a:prstClr>
                  </a:solidFill>
                </a:rPr>
                <a:t> </a:t>
              </a:r>
              <a:r>
                <a:rPr lang="de-DE" sz="1400" b="1" dirty="0" err="1" smtClean="0">
                  <a:solidFill>
                    <a:prstClr val="black">
                      <a:lumMod val="65000"/>
                      <a:lumOff val="35000"/>
                    </a:prstClr>
                  </a:solidFill>
                </a:rPr>
                <a:t>Investigator</a:t>
              </a:r>
              <a:endParaRPr lang="de-DE" sz="1400" b="1" dirty="0">
                <a:solidFill>
                  <a:prstClr val="black">
                    <a:lumMod val="65000"/>
                    <a:lumOff val="35000"/>
                  </a:prstClr>
                </a:solidFill>
              </a:endParaRPr>
            </a:p>
            <a:p>
              <a:pPr algn="ctr">
                <a:spcBef>
                  <a:spcPts val="600"/>
                </a:spcBef>
                <a:defRPr/>
              </a:pPr>
              <a:r>
                <a:rPr lang="de-DE" sz="1400" dirty="0">
                  <a:solidFill>
                    <a:prstClr val="black">
                      <a:lumMod val="65000"/>
                      <a:lumOff val="35000"/>
                    </a:prstClr>
                  </a:solidFill>
                </a:rPr>
                <a:t>GFZ Potsdam</a:t>
              </a:r>
            </a:p>
            <a:p>
              <a:pPr algn="ctr">
                <a:spcBef>
                  <a:spcPts val="600"/>
                </a:spcBef>
                <a:defRPr/>
              </a:pPr>
              <a:endParaRPr lang="de-DE" sz="1400" dirty="0">
                <a:solidFill>
                  <a:srgbClr val="2D4E77"/>
                </a:solidFill>
              </a:endParaRPr>
            </a:p>
            <a:p>
              <a:pPr algn="ctr">
                <a:spcBef>
                  <a:spcPts val="600"/>
                </a:spcBef>
                <a:defRPr/>
              </a:pPr>
              <a:endParaRPr lang="de-DE" sz="1400" dirty="0">
                <a:solidFill>
                  <a:srgbClr val="4F81BD">
                    <a:lumMod val="75000"/>
                  </a:srgbClr>
                </a:solidFill>
              </a:endParaRPr>
            </a:p>
            <a:p>
              <a:pPr algn="ctr">
                <a:spcBef>
                  <a:spcPts val="600"/>
                </a:spcBef>
                <a:defRPr/>
              </a:pPr>
              <a:endParaRPr lang="en-US" sz="1400" b="1" dirty="0">
                <a:solidFill>
                  <a:prstClr val="black"/>
                </a:solidFill>
              </a:endParaRPr>
            </a:p>
          </p:txBody>
        </p:sp>
        <p:sp>
          <p:nvSpPr>
            <p:cNvPr id="11" name="Rounded Rectangle 42"/>
            <p:cNvSpPr/>
            <p:nvPr/>
          </p:nvSpPr>
          <p:spPr>
            <a:xfrm>
              <a:off x="1025016" y="448163"/>
              <a:ext cx="837308" cy="802680"/>
            </a:xfrm>
            <a:prstGeom prst="roundRect">
              <a:avLst>
                <a:gd name="adj" fmla="val 0"/>
              </a:avLst>
            </a:prstGeom>
            <a:solidFill>
              <a:schemeClr val="bg1"/>
            </a:solidFill>
            <a:ln w="28575">
              <a:solidFill>
                <a:srgbClr val="E9C2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prstClr val="white"/>
                </a:solidFill>
              </a:endParaRPr>
            </a:p>
          </p:txBody>
        </p:sp>
        <p:sp>
          <p:nvSpPr>
            <p:cNvPr id="12" name="Rounded Rectangle 4"/>
            <p:cNvSpPr/>
            <p:nvPr/>
          </p:nvSpPr>
          <p:spPr>
            <a:xfrm>
              <a:off x="-3476742" y="2580434"/>
              <a:ext cx="4368776" cy="2006699"/>
            </a:xfrm>
            <a:prstGeom prst="roundRect">
              <a:avLst>
                <a:gd name="adj" fmla="val 0"/>
              </a:avLst>
            </a:prstGeom>
            <a:solidFill>
              <a:srgbClr val="9CB4D0"/>
            </a:solidFill>
            <a:ln>
              <a:solidFill>
                <a:srgbClr val="9CB4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600"/>
                </a:spcBef>
                <a:defRPr/>
              </a:pPr>
              <a:endParaRPr lang="de-DE" sz="1400" b="1" dirty="0">
                <a:solidFill>
                  <a:prstClr val="black">
                    <a:lumMod val="65000"/>
                    <a:lumOff val="35000"/>
                  </a:prstClr>
                </a:solidFill>
              </a:endParaRPr>
            </a:p>
            <a:p>
              <a:pPr algn="ctr">
                <a:spcBef>
                  <a:spcPts val="600"/>
                </a:spcBef>
                <a:defRPr/>
              </a:pPr>
              <a:endParaRPr lang="de-DE" sz="1400" b="1" dirty="0">
                <a:solidFill>
                  <a:prstClr val="black">
                    <a:lumMod val="65000"/>
                    <a:lumOff val="35000"/>
                  </a:prstClr>
                </a:solidFill>
              </a:endParaRPr>
            </a:p>
            <a:p>
              <a:pPr algn="ctr">
                <a:spcBef>
                  <a:spcPts val="600"/>
                </a:spcBef>
                <a:defRPr/>
              </a:pPr>
              <a:r>
                <a:rPr lang="de-DE" sz="1400" b="1" dirty="0" smtClean="0">
                  <a:solidFill>
                    <a:prstClr val="black">
                      <a:lumMod val="65000"/>
                      <a:lumOff val="35000"/>
                    </a:prstClr>
                  </a:solidFill>
                </a:rPr>
                <a:t>Space Segment</a:t>
              </a:r>
              <a:endParaRPr lang="de-DE" sz="1400" b="1" dirty="0">
                <a:solidFill>
                  <a:prstClr val="black">
                    <a:lumMod val="65000"/>
                    <a:lumOff val="35000"/>
                  </a:prstClr>
                </a:solidFill>
              </a:endParaRPr>
            </a:p>
            <a:p>
              <a:pPr algn="ctr">
                <a:spcBef>
                  <a:spcPts val="600"/>
                </a:spcBef>
                <a:defRPr/>
              </a:pPr>
              <a:r>
                <a:rPr lang="de-DE" sz="1400" dirty="0">
                  <a:solidFill>
                    <a:prstClr val="black">
                      <a:lumMod val="65000"/>
                      <a:lumOff val="35000"/>
                    </a:prstClr>
                  </a:solidFill>
                </a:rPr>
                <a:t>OHB-System AG</a:t>
              </a:r>
            </a:p>
            <a:p>
              <a:pPr algn="ctr">
                <a:spcBef>
                  <a:spcPts val="600"/>
                </a:spcBef>
                <a:defRPr/>
              </a:pPr>
              <a:endParaRPr lang="de-DE" sz="1400" dirty="0">
                <a:solidFill>
                  <a:prstClr val="white"/>
                </a:solidFill>
              </a:endParaRPr>
            </a:p>
            <a:p>
              <a:pPr algn="ctr">
                <a:spcBef>
                  <a:spcPts val="600"/>
                </a:spcBef>
                <a:defRPr/>
              </a:pPr>
              <a:endParaRPr lang="en-US" sz="1400" dirty="0">
                <a:solidFill>
                  <a:prstClr val="white"/>
                </a:solidFill>
              </a:endParaRPr>
            </a:p>
          </p:txBody>
        </p:sp>
        <p:sp>
          <p:nvSpPr>
            <p:cNvPr id="13" name="Rounded Rectangle 40"/>
            <p:cNvSpPr/>
            <p:nvPr/>
          </p:nvSpPr>
          <p:spPr>
            <a:xfrm>
              <a:off x="-3476742" y="2580434"/>
              <a:ext cx="844695" cy="802679"/>
            </a:xfrm>
            <a:prstGeom prst="roundRect">
              <a:avLst>
                <a:gd name="adj" fmla="val 0"/>
              </a:avLst>
            </a:prstGeom>
            <a:solidFill>
              <a:schemeClr val="bg1"/>
            </a:solidFill>
            <a:ln w="28575">
              <a:solidFill>
                <a:srgbClr val="9CB4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prstClr val="white"/>
                </a:solidFill>
              </a:endParaRPr>
            </a:p>
          </p:txBody>
        </p:sp>
        <p:sp>
          <p:nvSpPr>
            <p:cNvPr id="14" name="Rounded Rectangle 3"/>
            <p:cNvSpPr/>
            <p:nvPr/>
          </p:nvSpPr>
          <p:spPr>
            <a:xfrm>
              <a:off x="-3476742" y="448163"/>
              <a:ext cx="4361389" cy="2006699"/>
            </a:xfrm>
            <a:prstGeom prst="roundRect">
              <a:avLst>
                <a:gd name="adj"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Bef>
                  <a:spcPts val="600"/>
                </a:spcBef>
                <a:defRPr/>
              </a:pPr>
              <a:endParaRPr lang="de-DE" sz="1400" b="1" dirty="0">
                <a:solidFill>
                  <a:prstClr val="black">
                    <a:lumMod val="65000"/>
                    <a:lumOff val="35000"/>
                  </a:prstClr>
                </a:solidFill>
              </a:endParaRPr>
            </a:p>
            <a:p>
              <a:pPr algn="ctr">
                <a:spcBef>
                  <a:spcPts val="600"/>
                </a:spcBef>
                <a:defRPr/>
              </a:pPr>
              <a:r>
                <a:rPr lang="de-DE" sz="1400" b="1" dirty="0" smtClean="0">
                  <a:solidFill>
                    <a:prstClr val="black">
                      <a:lumMod val="65000"/>
                      <a:lumOff val="35000"/>
                    </a:prstClr>
                  </a:solidFill>
                </a:rPr>
                <a:t>Project Management</a:t>
              </a:r>
              <a:endParaRPr lang="de-DE" sz="1400" b="1" dirty="0">
                <a:solidFill>
                  <a:prstClr val="black">
                    <a:lumMod val="65000"/>
                    <a:lumOff val="35000"/>
                  </a:prstClr>
                </a:solidFill>
              </a:endParaRPr>
            </a:p>
            <a:p>
              <a:pPr algn="ctr">
                <a:spcBef>
                  <a:spcPts val="600"/>
                </a:spcBef>
                <a:defRPr/>
              </a:pPr>
              <a:r>
                <a:rPr lang="de-DE" sz="1400" b="1" dirty="0">
                  <a:solidFill>
                    <a:prstClr val="black">
                      <a:lumMod val="65000"/>
                      <a:lumOff val="35000"/>
                    </a:prstClr>
                  </a:solidFill>
                </a:rPr>
                <a:t> </a:t>
              </a:r>
              <a:r>
                <a:rPr lang="de-DE" sz="1400" dirty="0">
                  <a:solidFill>
                    <a:prstClr val="black">
                      <a:lumMod val="65000"/>
                      <a:lumOff val="35000"/>
                    </a:prstClr>
                  </a:solidFill>
                </a:rPr>
                <a:t>DLR </a:t>
              </a:r>
              <a:r>
                <a:rPr lang="de-DE" sz="1400" dirty="0" smtClean="0">
                  <a:solidFill>
                    <a:prstClr val="black">
                      <a:lumMod val="65000"/>
                      <a:lumOff val="35000"/>
                    </a:prstClr>
                  </a:solidFill>
                </a:rPr>
                <a:t>Space Administration</a:t>
              </a:r>
              <a:endParaRPr lang="en-US" sz="1400" dirty="0">
                <a:solidFill>
                  <a:prstClr val="black">
                    <a:lumMod val="65000"/>
                    <a:lumOff val="35000"/>
                  </a:prstClr>
                </a:solidFill>
              </a:endParaRPr>
            </a:p>
          </p:txBody>
        </p:sp>
        <p:sp>
          <p:nvSpPr>
            <p:cNvPr id="15" name="Rounded Rectangle 50"/>
            <p:cNvSpPr/>
            <p:nvPr/>
          </p:nvSpPr>
          <p:spPr>
            <a:xfrm>
              <a:off x="-3476742" y="448163"/>
              <a:ext cx="834846" cy="802679"/>
            </a:xfrm>
            <a:prstGeom prst="roundRect">
              <a:avLst>
                <a:gd name="adj" fmla="val 0"/>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prstClr val="white"/>
                </a:solidFill>
              </a:endParaRPr>
            </a:p>
          </p:txBody>
        </p:sp>
        <p:pic>
          <p:nvPicPr>
            <p:cNvPr id="16" name="Picture 73"/>
            <p:cNvPicPr>
              <a:picLocks noChangeAspect="1"/>
            </p:cNvPicPr>
            <p:nvPr/>
          </p:nvPicPr>
          <p:blipFill>
            <a:blip r:embed="rId3" cstate="screen">
              <a:grayscl/>
              <a:biLevel thresh="50000"/>
              <a:extLst>
                <a:ext uri="{28A0092B-C50C-407E-A947-70E740481C1C}">
                  <a14:useLocalDpi xmlns:a14="http://schemas.microsoft.com/office/drawing/2010/main"/>
                </a:ext>
              </a:extLst>
            </a:blip>
            <a:srcRect/>
            <a:stretch>
              <a:fillRect/>
            </a:stretch>
          </p:blipFill>
          <p:spPr bwMode="auto">
            <a:xfrm>
              <a:off x="-3377425" y="586270"/>
              <a:ext cx="637630" cy="52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78767" y="2888599"/>
              <a:ext cx="648000" cy="18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5316" y="563363"/>
              <a:ext cx="736423" cy="57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 name="Gruppieren 62"/>
          <p:cNvGrpSpPr/>
          <p:nvPr/>
        </p:nvGrpSpPr>
        <p:grpSpPr>
          <a:xfrm>
            <a:off x="6556830" y="908720"/>
            <a:ext cx="2412000" cy="900000"/>
            <a:chOff x="6556830" y="1052736"/>
            <a:chExt cx="2412000" cy="900000"/>
          </a:xfrm>
        </p:grpSpPr>
        <p:sp>
          <p:nvSpPr>
            <p:cNvPr id="19" name="Textfeld 18"/>
            <p:cNvSpPr txBox="1"/>
            <p:nvPr/>
          </p:nvSpPr>
          <p:spPr>
            <a:xfrm>
              <a:off x="6618870" y="1089144"/>
              <a:ext cx="2271928" cy="800219"/>
            </a:xfrm>
            <a:prstGeom prst="rect">
              <a:avLst/>
            </a:prstGeom>
            <a:solidFill>
              <a:schemeClr val="bg1">
                <a:lumMod val="85000"/>
              </a:schemeClr>
            </a:solidFill>
            <a:ln>
              <a:noFill/>
            </a:ln>
          </p:spPr>
          <p:txBody>
            <a:bodyPr wrap="square" lIns="36000" tIns="0" rIns="0" bIns="0" rtlCol="0">
              <a:spAutoFit/>
            </a:bodyPr>
            <a:lstStyle/>
            <a:p>
              <a:pPr>
                <a:spcAft>
                  <a:spcPts val="600"/>
                </a:spcAft>
              </a:pPr>
              <a:r>
                <a:rPr lang="en-US" sz="1400" b="1" dirty="0" smtClean="0">
                  <a:solidFill>
                    <a:prstClr val="black">
                      <a:lumMod val="75000"/>
                      <a:lumOff val="25000"/>
                    </a:prstClr>
                  </a:solidFill>
                  <a:latin typeface="Arial" pitchFamily="34" charset="0"/>
                  <a:cs typeface="Arial" pitchFamily="34" charset="0"/>
                </a:rPr>
                <a:t>International advisory</a:t>
              </a:r>
              <a:r>
                <a:rPr lang="en-US" sz="1400" dirty="0" smtClean="0">
                  <a:solidFill>
                    <a:prstClr val="black">
                      <a:lumMod val="75000"/>
                      <a:lumOff val="25000"/>
                    </a:prstClr>
                  </a:solidFill>
                  <a:latin typeface="Arial" pitchFamily="34" charset="0"/>
                  <a:cs typeface="Arial" pitchFamily="34" charset="0"/>
                </a:rPr>
                <a:t>:</a:t>
              </a:r>
            </a:p>
            <a:p>
              <a:pPr>
                <a:spcBef>
                  <a:spcPts val="600"/>
                </a:spcBef>
                <a:spcAft>
                  <a:spcPts val="600"/>
                </a:spcAft>
              </a:pPr>
              <a:r>
                <a:rPr lang="en-US" sz="1400" dirty="0" smtClean="0">
                  <a:solidFill>
                    <a:prstClr val="black">
                      <a:lumMod val="75000"/>
                      <a:lumOff val="25000"/>
                    </a:prstClr>
                  </a:solidFill>
                  <a:latin typeface="Arial" pitchFamily="34" charset="0"/>
                  <a:cs typeface="Arial" pitchFamily="34" charset="0"/>
                </a:rPr>
                <a:t>ESA/ CSIRO/ NASA/ University of Valencia</a:t>
              </a:r>
            </a:p>
          </p:txBody>
        </p:sp>
        <p:sp>
          <p:nvSpPr>
            <p:cNvPr id="62" name="Rechteck 61"/>
            <p:cNvSpPr/>
            <p:nvPr/>
          </p:nvSpPr>
          <p:spPr>
            <a:xfrm>
              <a:off x="6556830" y="1052736"/>
              <a:ext cx="2412000" cy="900000"/>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smtClean="0">
                <a:solidFill>
                  <a:prstClr val="black"/>
                </a:solidFill>
                <a:latin typeface="Arial" pitchFamily="34" charset="0"/>
                <a:cs typeface="Arial" pitchFamily="34" charset="0"/>
              </a:endParaRPr>
            </a:p>
          </p:txBody>
        </p:sp>
      </p:grpSp>
      <p:grpSp>
        <p:nvGrpSpPr>
          <p:cNvPr id="96" name="Gruppieren 95"/>
          <p:cNvGrpSpPr/>
          <p:nvPr/>
        </p:nvGrpSpPr>
        <p:grpSpPr>
          <a:xfrm>
            <a:off x="6012160" y="1052832"/>
            <a:ext cx="540000" cy="3204160"/>
            <a:chOff x="6012160" y="1196848"/>
            <a:chExt cx="540000" cy="3204160"/>
          </a:xfrm>
        </p:grpSpPr>
        <p:cxnSp>
          <p:nvCxnSpPr>
            <p:cNvPr id="59" name="Gewinkelte Verbindung 58"/>
            <p:cNvCxnSpPr/>
            <p:nvPr/>
          </p:nvCxnSpPr>
          <p:spPr>
            <a:xfrm flipV="1">
              <a:off x="6012160" y="1412775"/>
              <a:ext cx="540000" cy="756000"/>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Gewinkelte Verbindung 67"/>
            <p:cNvCxnSpPr/>
            <p:nvPr/>
          </p:nvCxnSpPr>
          <p:spPr>
            <a:xfrm>
              <a:off x="6012160" y="2601008"/>
              <a:ext cx="504000" cy="1800000"/>
            </a:xfrm>
            <a:prstGeom prst="bentConnector3">
              <a:avLst>
                <a:gd name="adj1" fmla="val 4057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Gewinkelte Verbindung 75"/>
            <p:cNvCxnSpPr/>
            <p:nvPr/>
          </p:nvCxnSpPr>
          <p:spPr>
            <a:xfrm rot="10800000" flipV="1">
              <a:off x="6012160" y="1196848"/>
              <a:ext cx="504000" cy="864000"/>
            </a:xfrm>
            <a:prstGeom prst="bentConnector3">
              <a:avLst>
                <a:gd name="adj1" fmla="val 5942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Gewinkelte Verbindung 84"/>
            <p:cNvCxnSpPr/>
            <p:nvPr/>
          </p:nvCxnSpPr>
          <p:spPr>
            <a:xfrm rot="10800000">
              <a:off x="6012161" y="2457096"/>
              <a:ext cx="504001" cy="1836000"/>
            </a:xfrm>
            <a:prstGeom prst="bentConnector3">
              <a:avLst>
                <a:gd name="adj1" fmla="val 3821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7" name="Textfeld 96"/>
          <p:cNvSpPr txBox="1"/>
          <p:nvPr/>
        </p:nvSpPr>
        <p:spPr>
          <a:xfrm>
            <a:off x="539552" y="4365104"/>
            <a:ext cx="5616624" cy="1723549"/>
          </a:xfrm>
          <a:prstGeom prst="rect">
            <a:avLst/>
          </a:prstGeom>
          <a:noFill/>
        </p:spPr>
        <p:txBody>
          <a:bodyPr wrap="square" lIns="0" tIns="0" rIns="0" bIns="0" rtlCol="0">
            <a:spAutoFit/>
          </a:bodyPr>
          <a:lstStyle/>
          <a:p>
            <a:r>
              <a:rPr lang="en-US" sz="1600" b="1" dirty="0" smtClean="0">
                <a:solidFill>
                  <a:prstClr val="black"/>
                </a:solidFill>
                <a:cs typeface="Arial" pitchFamily="34" charset="0"/>
              </a:rPr>
              <a:t>Advisory groups:</a:t>
            </a:r>
          </a:p>
          <a:p>
            <a:pPr marL="342900" indent="-342900">
              <a:buFontTx/>
              <a:buAutoNum type="arabicPeriod"/>
            </a:pPr>
            <a:r>
              <a:rPr lang="en-US" sz="1600" b="1" dirty="0" smtClean="0">
                <a:solidFill>
                  <a:prstClr val="black"/>
                </a:solidFill>
                <a:cs typeface="Arial" pitchFamily="34" charset="0"/>
              </a:rPr>
              <a:t>EnSAG</a:t>
            </a:r>
            <a:r>
              <a:rPr lang="en-US" sz="1600" dirty="0" smtClean="0">
                <a:solidFill>
                  <a:prstClr val="black"/>
                </a:solidFill>
                <a:cs typeface="Arial" pitchFamily="34" charset="0"/>
              </a:rPr>
              <a:t> – EnMAP Science Advisory Group: gives general advise towards the mission. Members are DLR Space Administration, GFZ PI and </a:t>
            </a:r>
            <a:r>
              <a:rPr lang="en-US" sz="1600" dirty="0" smtClean="0">
                <a:solidFill>
                  <a:prstClr val="black"/>
                </a:solidFill>
                <a:cs typeface="Arial" pitchFamily="34" charset="0"/>
              </a:rPr>
              <a:t>national and </a:t>
            </a:r>
            <a:r>
              <a:rPr lang="en-US" sz="1600" dirty="0" smtClean="0">
                <a:solidFill>
                  <a:prstClr val="black"/>
                </a:solidFill>
                <a:cs typeface="Arial" pitchFamily="34" charset="0"/>
              </a:rPr>
              <a:t>international </a:t>
            </a:r>
            <a:r>
              <a:rPr lang="en-US" sz="1600" dirty="0" smtClean="0">
                <a:solidFill>
                  <a:prstClr val="black"/>
                </a:solidFill>
                <a:cs typeface="Arial" pitchFamily="34" charset="0"/>
              </a:rPr>
              <a:t>advisors</a:t>
            </a:r>
          </a:p>
          <a:p>
            <a:pPr marL="342900" indent="-342900">
              <a:buFontTx/>
              <a:buAutoNum type="arabicPeriod"/>
            </a:pPr>
            <a:r>
              <a:rPr lang="en-US" sz="1600" b="1" dirty="0" smtClean="0">
                <a:solidFill>
                  <a:prstClr val="black"/>
                </a:solidFill>
                <a:cs typeface="Arial" pitchFamily="34" charset="0"/>
              </a:rPr>
              <a:t>ECST</a:t>
            </a:r>
            <a:r>
              <a:rPr lang="en-US" sz="1600" dirty="0" smtClean="0">
                <a:solidFill>
                  <a:prstClr val="black"/>
                </a:solidFill>
                <a:cs typeface="Arial" pitchFamily="34" charset="0"/>
              </a:rPr>
              <a:t> – EnMAP Core Science Team: gives mainly advise towards scientific activities and developments. Members are DLR Space Administration, GFZ PI, universities and research centers</a:t>
            </a:r>
          </a:p>
        </p:txBody>
      </p:sp>
      <p:grpSp>
        <p:nvGrpSpPr>
          <p:cNvPr id="103" name="Gruppieren 102"/>
          <p:cNvGrpSpPr/>
          <p:nvPr/>
        </p:nvGrpSpPr>
        <p:grpSpPr>
          <a:xfrm>
            <a:off x="6539190" y="2132856"/>
            <a:ext cx="2412000" cy="3910563"/>
            <a:chOff x="6539190" y="1930301"/>
            <a:chExt cx="2412000" cy="3910563"/>
          </a:xfrm>
        </p:grpSpPr>
        <p:grpSp>
          <p:nvGrpSpPr>
            <p:cNvPr id="55" name="Gruppieren 54"/>
            <p:cNvGrpSpPr/>
            <p:nvPr/>
          </p:nvGrpSpPr>
          <p:grpSpPr>
            <a:xfrm>
              <a:off x="6539190" y="1930301"/>
              <a:ext cx="2412000" cy="3910563"/>
              <a:chOff x="6539190" y="2182733"/>
              <a:chExt cx="2412000" cy="3910563"/>
            </a:xfrm>
          </p:grpSpPr>
          <p:grpSp>
            <p:nvGrpSpPr>
              <p:cNvPr id="46" name="Gruppieren 45"/>
              <p:cNvGrpSpPr/>
              <p:nvPr/>
            </p:nvGrpSpPr>
            <p:grpSpPr>
              <a:xfrm>
                <a:off x="6539190" y="2182733"/>
                <a:ext cx="2412000" cy="3910563"/>
                <a:chOff x="6539190" y="2182733"/>
                <a:chExt cx="2412000" cy="3910563"/>
              </a:xfrm>
            </p:grpSpPr>
            <p:grpSp>
              <p:nvGrpSpPr>
                <p:cNvPr id="45" name="Gruppieren 44"/>
                <p:cNvGrpSpPr/>
                <p:nvPr/>
              </p:nvGrpSpPr>
              <p:grpSpPr>
                <a:xfrm>
                  <a:off x="6609516" y="2468756"/>
                  <a:ext cx="2292409" cy="3552532"/>
                  <a:chOff x="6609516" y="2468756"/>
                  <a:chExt cx="2292409" cy="3552532"/>
                </a:xfrm>
              </p:grpSpPr>
              <p:sp>
                <p:nvSpPr>
                  <p:cNvPr id="39" name="Textfeld 38"/>
                  <p:cNvSpPr txBox="1"/>
                  <p:nvPr/>
                </p:nvSpPr>
                <p:spPr>
                  <a:xfrm>
                    <a:off x="6609516" y="3068960"/>
                    <a:ext cx="2282964" cy="518979"/>
                  </a:xfrm>
                  <a:prstGeom prst="rect">
                    <a:avLst/>
                  </a:prstGeom>
                  <a:solidFill>
                    <a:schemeClr val="accent3">
                      <a:lumMod val="75000"/>
                    </a:schemeClr>
                  </a:solidFill>
                </p:spPr>
                <p:txBody>
                  <a:bodyPr wrap="square" lIns="72000" tIns="36000" rIns="36000" bIns="36000" rtlCol="0">
                    <a:spAutoFit/>
                  </a:bodyPr>
                  <a:lstStyle/>
                  <a:p>
                    <a:pPr>
                      <a:spcAft>
                        <a:spcPts val="600"/>
                      </a:spcAft>
                    </a:pPr>
                    <a:r>
                      <a:rPr lang="en-US" sz="1200" dirty="0" smtClean="0">
                        <a:solidFill>
                          <a:prstClr val="black"/>
                        </a:solidFill>
                        <a:latin typeface="Arial" pitchFamily="34" charset="0"/>
                        <a:cs typeface="Arial" pitchFamily="34" charset="0"/>
                      </a:rPr>
                      <a:t>Forests</a:t>
                    </a:r>
                  </a:p>
                  <a:p>
                    <a:r>
                      <a:rPr lang="en-US" sz="1200" b="1" dirty="0" smtClean="0">
                        <a:solidFill>
                          <a:prstClr val="black"/>
                        </a:solidFill>
                        <a:latin typeface="Arial" pitchFamily="34" charset="0"/>
                        <a:cs typeface="Arial" pitchFamily="34" charset="0"/>
                      </a:rPr>
                      <a:t>Trier University</a:t>
                    </a:r>
                  </a:p>
                </p:txBody>
              </p:sp>
              <p:sp>
                <p:nvSpPr>
                  <p:cNvPr id="37" name="Textfeld 36"/>
                  <p:cNvSpPr txBox="1"/>
                  <p:nvPr/>
                </p:nvSpPr>
                <p:spPr>
                  <a:xfrm>
                    <a:off x="6609516" y="4293096"/>
                    <a:ext cx="2282964" cy="518979"/>
                  </a:xfrm>
                  <a:prstGeom prst="rect">
                    <a:avLst/>
                  </a:prstGeom>
                  <a:solidFill>
                    <a:srgbClr val="D5C39F"/>
                  </a:solidFill>
                </p:spPr>
                <p:txBody>
                  <a:bodyPr wrap="square" lIns="72000" tIns="36000" rIns="36000" bIns="36000" rtlCol="0">
                    <a:spAutoFit/>
                  </a:bodyPr>
                  <a:lstStyle/>
                  <a:p>
                    <a:pPr>
                      <a:spcAft>
                        <a:spcPts val="600"/>
                      </a:spcAft>
                    </a:pPr>
                    <a:r>
                      <a:rPr lang="en-US" sz="1200" dirty="0" smtClean="0">
                        <a:solidFill>
                          <a:prstClr val="black">
                            <a:lumMod val="75000"/>
                            <a:lumOff val="25000"/>
                          </a:prstClr>
                        </a:solidFill>
                        <a:latin typeface="Arial" pitchFamily="34" charset="0"/>
                        <a:cs typeface="Arial" pitchFamily="34" charset="0"/>
                      </a:rPr>
                      <a:t>Agriculture</a:t>
                    </a:r>
                    <a:endParaRPr lang="de-DE" sz="1200" dirty="0">
                      <a:solidFill>
                        <a:prstClr val="black">
                          <a:lumMod val="75000"/>
                          <a:lumOff val="25000"/>
                        </a:prstClr>
                      </a:solidFill>
                      <a:latin typeface="Arial" pitchFamily="34" charset="0"/>
                      <a:cs typeface="Arial" pitchFamily="34" charset="0"/>
                    </a:endParaRPr>
                  </a:p>
                  <a:p>
                    <a:r>
                      <a:rPr lang="de-DE" sz="1200" b="1" dirty="0" smtClean="0">
                        <a:solidFill>
                          <a:prstClr val="black">
                            <a:lumMod val="75000"/>
                            <a:lumOff val="25000"/>
                          </a:prstClr>
                        </a:solidFill>
                        <a:latin typeface="Arial" pitchFamily="34" charset="0"/>
                        <a:cs typeface="Arial" pitchFamily="34" charset="0"/>
                      </a:rPr>
                      <a:t>LMU</a:t>
                    </a:r>
                    <a:endParaRPr lang="en-US" sz="1200" b="1" dirty="0" smtClean="0">
                      <a:solidFill>
                        <a:prstClr val="black">
                          <a:lumMod val="75000"/>
                          <a:lumOff val="25000"/>
                        </a:prstClr>
                      </a:solidFill>
                      <a:latin typeface="Arial" pitchFamily="34" charset="0"/>
                      <a:cs typeface="Arial" pitchFamily="34" charset="0"/>
                    </a:endParaRPr>
                  </a:p>
                </p:txBody>
              </p:sp>
              <p:sp>
                <p:nvSpPr>
                  <p:cNvPr id="35" name="Textfeld 34"/>
                  <p:cNvSpPr txBox="1"/>
                  <p:nvPr/>
                </p:nvSpPr>
                <p:spPr>
                  <a:xfrm>
                    <a:off x="6618961" y="3681088"/>
                    <a:ext cx="2282964" cy="518979"/>
                  </a:xfrm>
                  <a:prstGeom prst="rect">
                    <a:avLst/>
                  </a:prstGeom>
                  <a:solidFill>
                    <a:schemeClr val="accent3">
                      <a:lumMod val="60000"/>
                      <a:lumOff val="40000"/>
                    </a:schemeClr>
                  </a:solidFill>
                </p:spPr>
                <p:txBody>
                  <a:bodyPr wrap="square" lIns="72000" tIns="36000" rIns="36000" bIns="36000" rtlCol="0">
                    <a:spAutoFit/>
                  </a:bodyPr>
                  <a:lstStyle/>
                  <a:p>
                    <a:pPr>
                      <a:spcAft>
                        <a:spcPts val="600"/>
                      </a:spcAft>
                    </a:pPr>
                    <a:r>
                      <a:rPr lang="en-US" sz="1200" dirty="0" smtClean="0">
                        <a:solidFill>
                          <a:prstClr val="black">
                            <a:lumMod val="75000"/>
                            <a:lumOff val="25000"/>
                          </a:prstClr>
                        </a:solidFill>
                        <a:latin typeface="Arial" pitchFamily="34" charset="0"/>
                        <a:cs typeface="Arial" pitchFamily="34" charset="0"/>
                      </a:rPr>
                      <a:t>Ecosystems</a:t>
                    </a:r>
                    <a:r>
                      <a:rPr lang="de-DE" sz="1200" dirty="0" smtClean="0">
                        <a:solidFill>
                          <a:prstClr val="black">
                            <a:lumMod val="75000"/>
                            <a:lumOff val="25000"/>
                          </a:prstClr>
                        </a:solidFill>
                        <a:latin typeface="Arial" pitchFamily="34" charset="0"/>
                        <a:cs typeface="Arial" pitchFamily="34" charset="0"/>
                      </a:rPr>
                      <a:t>/ </a:t>
                    </a:r>
                    <a:r>
                      <a:rPr lang="en-US" sz="1200" dirty="0" smtClean="0">
                        <a:solidFill>
                          <a:prstClr val="black">
                            <a:lumMod val="75000"/>
                            <a:lumOff val="25000"/>
                          </a:prstClr>
                        </a:solidFill>
                        <a:latin typeface="Arial" pitchFamily="34" charset="0"/>
                        <a:cs typeface="Arial" pitchFamily="34" charset="0"/>
                      </a:rPr>
                      <a:t>Biodiversity</a:t>
                    </a:r>
                  </a:p>
                  <a:p>
                    <a:r>
                      <a:rPr lang="de-DE" sz="1200" b="1" dirty="0" smtClean="0">
                        <a:solidFill>
                          <a:prstClr val="black">
                            <a:lumMod val="75000"/>
                            <a:lumOff val="25000"/>
                          </a:prstClr>
                        </a:solidFill>
                        <a:latin typeface="Arial" pitchFamily="34" charset="0"/>
                        <a:cs typeface="Arial" pitchFamily="34" charset="0"/>
                      </a:rPr>
                      <a:t>HU </a:t>
                    </a:r>
                    <a:r>
                      <a:rPr lang="de-DE" sz="1200" b="1" dirty="0">
                        <a:solidFill>
                          <a:prstClr val="black">
                            <a:lumMod val="75000"/>
                            <a:lumOff val="25000"/>
                          </a:prstClr>
                        </a:solidFill>
                        <a:latin typeface="Arial" pitchFamily="34" charset="0"/>
                        <a:cs typeface="Arial" pitchFamily="34" charset="0"/>
                      </a:rPr>
                      <a:t>Berlin &amp; </a:t>
                    </a:r>
                    <a:r>
                      <a:rPr lang="de-DE" sz="1200" b="1" dirty="0" smtClean="0">
                        <a:solidFill>
                          <a:prstClr val="black">
                            <a:lumMod val="75000"/>
                            <a:lumOff val="25000"/>
                          </a:prstClr>
                        </a:solidFill>
                        <a:latin typeface="Arial" pitchFamily="34" charset="0"/>
                        <a:cs typeface="Arial" pitchFamily="34" charset="0"/>
                      </a:rPr>
                      <a:t>MPI</a:t>
                    </a:r>
                    <a:endParaRPr lang="en-US" sz="1200" b="1" dirty="0">
                      <a:solidFill>
                        <a:prstClr val="black">
                          <a:lumMod val="75000"/>
                          <a:lumOff val="25000"/>
                        </a:prstClr>
                      </a:solidFill>
                      <a:latin typeface="Arial" pitchFamily="34" charset="0"/>
                      <a:cs typeface="Arial" pitchFamily="34" charset="0"/>
                    </a:endParaRPr>
                  </a:p>
                </p:txBody>
              </p:sp>
              <p:sp>
                <p:nvSpPr>
                  <p:cNvPr id="33" name="Textfeld 32"/>
                  <p:cNvSpPr txBox="1"/>
                  <p:nvPr/>
                </p:nvSpPr>
                <p:spPr>
                  <a:xfrm>
                    <a:off x="6618960" y="2468756"/>
                    <a:ext cx="2282964" cy="518979"/>
                  </a:xfrm>
                  <a:prstGeom prst="rect">
                    <a:avLst/>
                  </a:prstGeom>
                  <a:solidFill>
                    <a:srgbClr val="A79C65"/>
                  </a:solidFill>
                </p:spPr>
                <p:txBody>
                  <a:bodyPr wrap="square" lIns="72000" tIns="36000" rIns="36000" bIns="36000" rtlCol="0">
                    <a:spAutoFit/>
                  </a:bodyPr>
                  <a:lstStyle/>
                  <a:p>
                    <a:pPr>
                      <a:spcAft>
                        <a:spcPts val="600"/>
                      </a:spcAft>
                    </a:pPr>
                    <a:r>
                      <a:rPr lang="en-US" sz="1200" dirty="0" smtClean="0">
                        <a:solidFill>
                          <a:prstClr val="black">
                            <a:lumMod val="75000"/>
                            <a:lumOff val="25000"/>
                          </a:prstClr>
                        </a:solidFill>
                        <a:latin typeface="Arial" pitchFamily="34" charset="0"/>
                        <a:cs typeface="Arial" pitchFamily="34" charset="0"/>
                      </a:rPr>
                      <a:t>Geology/ Soils</a:t>
                    </a:r>
                    <a:endParaRPr lang="de-DE" sz="1200" dirty="0">
                      <a:solidFill>
                        <a:prstClr val="black">
                          <a:lumMod val="75000"/>
                          <a:lumOff val="25000"/>
                        </a:prstClr>
                      </a:solidFill>
                      <a:latin typeface="Arial" pitchFamily="34" charset="0"/>
                      <a:cs typeface="Arial" pitchFamily="34" charset="0"/>
                    </a:endParaRPr>
                  </a:p>
                  <a:p>
                    <a:r>
                      <a:rPr lang="en-US" sz="1200" b="1" dirty="0" smtClean="0">
                        <a:solidFill>
                          <a:prstClr val="black">
                            <a:lumMod val="75000"/>
                            <a:lumOff val="25000"/>
                          </a:prstClr>
                        </a:solidFill>
                        <a:latin typeface="Arial" pitchFamily="34" charset="0"/>
                        <a:cs typeface="Arial" pitchFamily="34" charset="0"/>
                      </a:rPr>
                      <a:t>GFZ</a:t>
                    </a:r>
                    <a:endParaRPr lang="en-US" sz="1200" b="1" dirty="0">
                      <a:solidFill>
                        <a:prstClr val="black">
                          <a:lumMod val="75000"/>
                          <a:lumOff val="25000"/>
                        </a:prstClr>
                      </a:solidFill>
                      <a:latin typeface="Arial" pitchFamily="34" charset="0"/>
                      <a:cs typeface="Arial" pitchFamily="34" charset="0"/>
                    </a:endParaRPr>
                  </a:p>
                </p:txBody>
              </p:sp>
              <p:sp>
                <p:nvSpPr>
                  <p:cNvPr id="31" name="Textfeld 30"/>
                  <p:cNvSpPr txBox="1"/>
                  <p:nvPr/>
                </p:nvSpPr>
                <p:spPr>
                  <a:xfrm>
                    <a:off x="6624456" y="5502309"/>
                    <a:ext cx="2276748" cy="518979"/>
                  </a:xfrm>
                  <a:prstGeom prst="rect">
                    <a:avLst/>
                  </a:prstGeom>
                  <a:solidFill>
                    <a:schemeClr val="accent4">
                      <a:lumMod val="20000"/>
                      <a:lumOff val="80000"/>
                    </a:schemeClr>
                  </a:solidFill>
                </p:spPr>
                <p:txBody>
                  <a:bodyPr wrap="square" lIns="72000" tIns="36000" rIns="36000" bIns="36000" rtlCol="0">
                    <a:spAutoFit/>
                  </a:bodyPr>
                  <a:lstStyle/>
                  <a:p>
                    <a:pPr>
                      <a:spcAft>
                        <a:spcPts val="600"/>
                      </a:spcAft>
                    </a:pPr>
                    <a:r>
                      <a:rPr lang="de-DE" sz="1200" dirty="0" smtClean="0">
                        <a:solidFill>
                          <a:prstClr val="black">
                            <a:lumMod val="75000"/>
                            <a:lumOff val="25000"/>
                          </a:prstClr>
                        </a:solidFill>
                        <a:latin typeface="Arial" pitchFamily="34" charset="0"/>
                        <a:cs typeface="Arial" pitchFamily="34" charset="0"/>
                      </a:rPr>
                      <a:t>Urban </a:t>
                    </a:r>
                    <a:r>
                      <a:rPr lang="en-US" sz="1200" dirty="0" smtClean="0">
                        <a:solidFill>
                          <a:prstClr val="black">
                            <a:lumMod val="75000"/>
                            <a:lumOff val="25000"/>
                          </a:prstClr>
                        </a:solidFill>
                        <a:latin typeface="Arial" pitchFamily="34" charset="0"/>
                        <a:cs typeface="Arial" pitchFamily="34" charset="0"/>
                      </a:rPr>
                      <a:t>areas</a:t>
                    </a:r>
                    <a:endParaRPr lang="de-DE" sz="1200" dirty="0" smtClean="0">
                      <a:solidFill>
                        <a:prstClr val="black">
                          <a:lumMod val="75000"/>
                          <a:lumOff val="25000"/>
                        </a:prstClr>
                      </a:solidFill>
                      <a:latin typeface="Arial" pitchFamily="34" charset="0"/>
                      <a:cs typeface="Arial" pitchFamily="34" charset="0"/>
                    </a:endParaRPr>
                  </a:p>
                  <a:p>
                    <a:r>
                      <a:rPr lang="de-DE" sz="1200" b="1" dirty="0" smtClean="0">
                        <a:solidFill>
                          <a:prstClr val="black">
                            <a:lumMod val="75000"/>
                            <a:lumOff val="25000"/>
                          </a:prstClr>
                        </a:solidFill>
                        <a:latin typeface="Arial" pitchFamily="34" charset="0"/>
                        <a:cs typeface="Arial" pitchFamily="34" charset="0"/>
                      </a:rPr>
                      <a:t>DLR</a:t>
                    </a:r>
                    <a:endParaRPr lang="en-US" sz="1200" b="1" dirty="0">
                      <a:solidFill>
                        <a:prstClr val="black">
                          <a:lumMod val="75000"/>
                          <a:lumOff val="25000"/>
                        </a:prstClr>
                      </a:solidFill>
                      <a:latin typeface="Arial" pitchFamily="34" charset="0"/>
                      <a:cs typeface="Arial" pitchFamily="34" charset="0"/>
                    </a:endParaRPr>
                  </a:p>
                </p:txBody>
              </p:sp>
              <p:sp>
                <p:nvSpPr>
                  <p:cNvPr id="29" name="Textfeld 28"/>
                  <p:cNvSpPr txBox="1"/>
                  <p:nvPr/>
                </p:nvSpPr>
                <p:spPr>
                  <a:xfrm>
                    <a:off x="6624456" y="4869160"/>
                    <a:ext cx="2266342" cy="518979"/>
                  </a:xfrm>
                  <a:prstGeom prst="rect">
                    <a:avLst/>
                  </a:prstGeom>
                  <a:solidFill>
                    <a:schemeClr val="accent1">
                      <a:lumMod val="40000"/>
                      <a:lumOff val="60000"/>
                    </a:schemeClr>
                  </a:solidFill>
                </p:spPr>
                <p:txBody>
                  <a:bodyPr wrap="square" lIns="72000" tIns="36000" rIns="36000" bIns="36000" rtlCol="0">
                    <a:spAutoFit/>
                  </a:bodyPr>
                  <a:lstStyle/>
                  <a:p>
                    <a:pPr>
                      <a:spcAft>
                        <a:spcPts val="600"/>
                      </a:spcAft>
                    </a:pPr>
                    <a:r>
                      <a:rPr lang="en-US" sz="1200" dirty="0" smtClean="0">
                        <a:solidFill>
                          <a:prstClr val="black">
                            <a:lumMod val="75000"/>
                            <a:lumOff val="25000"/>
                          </a:prstClr>
                        </a:solidFill>
                        <a:latin typeface="Arial" pitchFamily="34" charset="0"/>
                        <a:cs typeface="Arial" pitchFamily="34" charset="0"/>
                      </a:rPr>
                      <a:t>Water</a:t>
                    </a:r>
                    <a:endParaRPr lang="de-DE" sz="1200" dirty="0" smtClean="0">
                      <a:solidFill>
                        <a:prstClr val="black">
                          <a:lumMod val="75000"/>
                          <a:lumOff val="25000"/>
                        </a:prstClr>
                      </a:solidFill>
                      <a:latin typeface="Arial" pitchFamily="34" charset="0"/>
                      <a:cs typeface="Arial" pitchFamily="34" charset="0"/>
                    </a:endParaRPr>
                  </a:p>
                  <a:p>
                    <a:r>
                      <a:rPr lang="de-DE" sz="1200" b="1" dirty="0">
                        <a:solidFill>
                          <a:prstClr val="black">
                            <a:lumMod val="75000"/>
                            <a:lumOff val="25000"/>
                          </a:prstClr>
                        </a:solidFill>
                        <a:latin typeface="Arial" pitchFamily="34" charset="0"/>
                        <a:cs typeface="Arial" pitchFamily="34" charset="0"/>
                      </a:rPr>
                      <a:t>HZG &amp; </a:t>
                    </a:r>
                    <a:r>
                      <a:rPr lang="de-DE" sz="1200" b="1" dirty="0" smtClean="0">
                        <a:solidFill>
                          <a:prstClr val="black">
                            <a:lumMod val="75000"/>
                            <a:lumOff val="25000"/>
                          </a:prstClr>
                        </a:solidFill>
                        <a:latin typeface="Arial" pitchFamily="34" charset="0"/>
                        <a:cs typeface="Arial" pitchFamily="34" charset="0"/>
                      </a:rPr>
                      <a:t>AWI</a:t>
                    </a:r>
                    <a:endParaRPr lang="en-US" sz="1200" b="1" dirty="0">
                      <a:solidFill>
                        <a:prstClr val="black">
                          <a:lumMod val="75000"/>
                          <a:lumOff val="25000"/>
                        </a:prstClr>
                      </a:solidFill>
                      <a:latin typeface="Arial" pitchFamily="34" charset="0"/>
                      <a:cs typeface="Arial" pitchFamily="34" charset="0"/>
                    </a:endParaRPr>
                  </a:p>
                </p:txBody>
              </p:sp>
            </p:grpSp>
            <p:sp>
              <p:nvSpPr>
                <p:cNvPr id="41" name="Rechteck 40"/>
                <p:cNvSpPr/>
                <p:nvPr/>
              </p:nvSpPr>
              <p:spPr>
                <a:xfrm>
                  <a:off x="6539190" y="2182733"/>
                  <a:ext cx="2412000" cy="3910563"/>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smtClean="0">
                    <a:solidFill>
                      <a:prstClr val="black"/>
                    </a:solidFill>
                    <a:latin typeface="Arial" pitchFamily="34" charset="0"/>
                    <a:cs typeface="Arial" pitchFamily="34" charset="0"/>
                  </a:endParaRPr>
                </a:p>
              </p:txBody>
            </p:sp>
          </p:grpSp>
          <p:pic>
            <p:nvPicPr>
              <p:cNvPr id="47" name="Picture 1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45323" y="5563741"/>
                <a:ext cx="475149" cy="39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01870" y="2569120"/>
                <a:ext cx="562054" cy="36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Grafik 8"/>
              <p:cNvPicPr>
                <a:picLocks noChangeAspect="1"/>
              </p:cNvPicPr>
              <p:nvPr/>
            </p:nvPicPr>
            <p:blipFill rotWithShape="1">
              <a:blip r:embed="rId8" cstate="screen">
                <a:extLst>
                  <a:ext uri="{28A0092B-C50C-407E-A947-70E740481C1C}">
                    <a14:useLocalDpi xmlns:a14="http://schemas.microsoft.com/office/drawing/2010/main"/>
                  </a:ext>
                </a:extLst>
              </a:blip>
              <a:srcRect l="-4126" b="-2559"/>
              <a:stretch/>
            </p:blipFill>
            <p:spPr bwMode="auto">
              <a:xfrm>
                <a:off x="8388424" y="4365104"/>
                <a:ext cx="416395" cy="40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afik 9"/>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884368" y="4869160"/>
                <a:ext cx="964406" cy="25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Grafik 10"/>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222570" y="3934219"/>
                <a:ext cx="288001" cy="28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Grafik 1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028384" y="3150974"/>
                <a:ext cx="848973" cy="35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0" descr="Image"/>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593934" y="3931185"/>
                <a:ext cx="260843" cy="25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4" descr="Bildergebnis für awi bremerhaven"/>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271281" y="5128649"/>
                <a:ext cx="577494" cy="26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 name="Textfeld 101"/>
            <p:cNvSpPr txBox="1"/>
            <p:nvPr/>
          </p:nvSpPr>
          <p:spPr>
            <a:xfrm>
              <a:off x="6624456" y="1930301"/>
              <a:ext cx="2268024" cy="246221"/>
            </a:xfrm>
            <a:prstGeom prst="rect">
              <a:avLst/>
            </a:prstGeom>
            <a:noFill/>
          </p:spPr>
          <p:txBody>
            <a:bodyPr wrap="square" lIns="0" tIns="0" rIns="0" bIns="0" rtlCol="0">
              <a:spAutoFit/>
            </a:bodyPr>
            <a:lstStyle/>
            <a:p>
              <a:r>
                <a:rPr lang="de-DE" sz="1600" b="1" dirty="0" smtClean="0">
                  <a:solidFill>
                    <a:prstClr val="black"/>
                  </a:solidFill>
                  <a:cs typeface="Arial" pitchFamily="34" charset="0"/>
                </a:rPr>
                <a:t>EnMAP Science Team</a:t>
              </a:r>
            </a:p>
          </p:txBody>
        </p:sp>
      </p:grpSp>
      <p:sp>
        <p:nvSpPr>
          <p:cNvPr id="56"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spTree>
    <p:extLst>
      <p:ext uri="{BB962C8B-B14F-4D97-AF65-F5344CB8AC3E}">
        <p14:creationId xmlns:p14="http://schemas.microsoft.com/office/powerpoint/2010/main" val="4018832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1520" y="548680"/>
            <a:ext cx="8172000" cy="468648"/>
          </a:xfrm>
        </p:spPr>
        <p:txBody>
          <a:bodyPr/>
          <a:lstStyle/>
          <a:p>
            <a:r>
              <a:rPr lang="en-US" dirty="0" smtClean="0"/>
              <a:t>EnMAP – Mission Exploitation </a:t>
            </a:r>
            <a:r>
              <a:rPr lang="en-US" dirty="0"/>
              <a:t>P</a:t>
            </a:r>
            <a:r>
              <a:rPr lang="en-US" dirty="0" smtClean="0"/>
              <a:t>rogram </a:t>
            </a:r>
            <a:endParaRPr lang="en-US" dirty="0"/>
          </a:p>
        </p:txBody>
      </p:sp>
      <p:sp>
        <p:nvSpPr>
          <p:cNvPr id="5" name="Foliennummernplatzhalter 4"/>
          <p:cNvSpPr>
            <a:spLocks noGrp="1"/>
          </p:cNvSpPr>
          <p:nvPr>
            <p:ph type="sldNum" sz="quarter" idx="14"/>
          </p:nvPr>
        </p:nvSpPr>
        <p:spPr/>
        <p:txBody>
          <a:bodyPr/>
          <a:lstStyle/>
          <a:p>
            <a:pPr>
              <a:defRPr/>
            </a:pPr>
            <a:r>
              <a:rPr lang="en-GB" smtClean="0"/>
              <a:t>DLR.de  •  Chart </a:t>
            </a:r>
            <a:fld id="{18C7CB6D-895A-4F21-B0E7-2185F6FE5534}" type="slidenum">
              <a:rPr lang="en-GB" smtClean="0"/>
              <a:pPr>
                <a:defRPr/>
              </a:pPr>
              <a:t>9</a:t>
            </a:fld>
            <a:endParaRPr lang="en-GB" dirty="0"/>
          </a:p>
        </p:txBody>
      </p:sp>
      <p:grpSp>
        <p:nvGrpSpPr>
          <p:cNvPr id="38" name="Gruppieren 37"/>
          <p:cNvGrpSpPr/>
          <p:nvPr/>
        </p:nvGrpSpPr>
        <p:grpSpPr>
          <a:xfrm>
            <a:off x="539552" y="981320"/>
            <a:ext cx="5904656" cy="5328000"/>
            <a:chOff x="1835696" y="945320"/>
            <a:chExt cx="5904656" cy="5328000"/>
          </a:xfrm>
        </p:grpSpPr>
        <p:pic>
          <p:nvPicPr>
            <p:cNvPr id="37"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44208" y="998935"/>
              <a:ext cx="1152128" cy="115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uppieren 35"/>
            <p:cNvGrpSpPr/>
            <p:nvPr/>
          </p:nvGrpSpPr>
          <p:grpSpPr>
            <a:xfrm>
              <a:off x="1835696" y="945320"/>
              <a:ext cx="5904656" cy="5328000"/>
              <a:chOff x="1835696" y="945320"/>
              <a:chExt cx="5904656" cy="5328000"/>
            </a:xfrm>
          </p:grpSpPr>
          <p:grpSp>
            <p:nvGrpSpPr>
              <p:cNvPr id="31" name="Gruppieren 30"/>
              <p:cNvGrpSpPr/>
              <p:nvPr/>
            </p:nvGrpSpPr>
            <p:grpSpPr>
              <a:xfrm>
                <a:off x="1908336" y="999964"/>
                <a:ext cx="5699229" cy="5237348"/>
                <a:chOff x="1619672" y="1196752"/>
                <a:chExt cx="5880057" cy="5419621"/>
              </a:xfrm>
            </p:grpSpPr>
            <p:grpSp>
              <p:nvGrpSpPr>
                <p:cNvPr id="7" name="Gruppieren 6"/>
                <p:cNvGrpSpPr/>
                <p:nvPr/>
              </p:nvGrpSpPr>
              <p:grpSpPr>
                <a:xfrm>
                  <a:off x="2483768" y="2457072"/>
                  <a:ext cx="1620000" cy="1620000"/>
                  <a:chOff x="2808107" y="1870"/>
                  <a:chExt cx="982612" cy="1129440"/>
                </a:xfrm>
              </p:grpSpPr>
              <p:sp>
                <p:nvSpPr>
                  <p:cNvPr id="29" name="Sechseck 28"/>
                  <p:cNvSpPr/>
                  <p:nvPr/>
                </p:nvSpPr>
                <p:spPr>
                  <a:xfrm rot="5400000">
                    <a:off x="2734693" y="75284"/>
                    <a:ext cx="1129440" cy="982612"/>
                  </a:xfrm>
                  <a:prstGeom prst="hexagon">
                    <a:avLst>
                      <a:gd name="adj" fmla="val 25000"/>
                      <a:gd name="vf" fmla="val 115470"/>
                    </a:avLst>
                  </a:pr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Sechseck 4"/>
                  <p:cNvSpPr/>
                  <p:nvPr/>
                </p:nvSpPr>
                <p:spPr>
                  <a:xfrm>
                    <a:off x="2892217" y="177874"/>
                    <a:ext cx="856184" cy="77743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US" b="1" dirty="0" smtClean="0">
                        <a:solidFill>
                          <a:srgbClr val="002060"/>
                        </a:solidFill>
                      </a:rPr>
                      <a:t>Mission support</a:t>
                    </a:r>
                    <a:endParaRPr lang="en-US" b="1" dirty="0">
                      <a:solidFill>
                        <a:srgbClr val="002060"/>
                      </a:solidFill>
                    </a:endParaRPr>
                  </a:p>
                </p:txBody>
              </p:sp>
            </p:grpSp>
            <p:grpSp>
              <p:nvGrpSpPr>
                <p:cNvPr id="8" name="Gruppieren 7"/>
                <p:cNvGrpSpPr/>
                <p:nvPr/>
              </p:nvGrpSpPr>
              <p:grpSpPr>
                <a:xfrm>
                  <a:off x="1619672" y="1196752"/>
                  <a:ext cx="1620000" cy="1620000"/>
                  <a:chOff x="1746885" y="1870"/>
                  <a:chExt cx="982612" cy="1129440"/>
                </a:xfrm>
              </p:grpSpPr>
              <p:sp>
                <p:nvSpPr>
                  <p:cNvPr id="27" name="Sechseck 26"/>
                  <p:cNvSpPr/>
                  <p:nvPr/>
                </p:nvSpPr>
                <p:spPr>
                  <a:xfrm rot="5400000">
                    <a:off x="1673471" y="75284"/>
                    <a:ext cx="1129440" cy="982612"/>
                  </a:xfrm>
                  <a:prstGeom prst="hexagon">
                    <a:avLst>
                      <a:gd name="adj" fmla="val 25000"/>
                      <a:gd name="vf" fmla="val 115470"/>
                    </a:avLst>
                  </a:prstGeom>
                  <a:solidFill>
                    <a:srgbClr val="7183C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Sechseck 6"/>
                  <p:cNvSpPr/>
                  <p:nvPr/>
                </p:nvSpPr>
                <p:spPr>
                  <a:xfrm>
                    <a:off x="1859428" y="177874"/>
                    <a:ext cx="766059" cy="77743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US" b="1" dirty="0" smtClean="0">
                        <a:solidFill>
                          <a:srgbClr val="002060"/>
                        </a:solidFill>
                      </a:rPr>
                      <a:t>Research</a:t>
                    </a:r>
                    <a:endParaRPr lang="en-US" b="1" dirty="0">
                      <a:solidFill>
                        <a:srgbClr val="002060"/>
                      </a:solidFill>
                    </a:endParaRPr>
                  </a:p>
                </p:txBody>
              </p:sp>
            </p:grpSp>
            <p:grpSp>
              <p:nvGrpSpPr>
                <p:cNvPr id="9" name="Gruppieren 8"/>
                <p:cNvGrpSpPr/>
                <p:nvPr/>
              </p:nvGrpSpPr>
              <p:grpSpPr>
                <a:xfrm>
                  <a:off x="5879729" y="2457072"/>
                  <a:ext cx="1620000" cy="1620000"/>
                  <a:chOff x="2282490" y="1159445"/>
                  <a:chExt cx="982612" cy="1129440"/>
                </a:xfrm>
              </p:grpSpPr>
              <p:sp>
                <p:nvSpPr>
                  <p:cNvPr id="25" name="Sechseck 24"/>
                  <p:cNvSpPr/>
                  <p:nvPr/>
                </p:nvSpPr>
                <p:spPr>
                  <a:xfrm rot="5400000">
                    <a:off x="2209076" y="1232859"/>
                    <a:ext cx="1129440" cy="982612"/>
                  </a:xfrm>
                  <a:prstGeom prst="hexagon">
                    <a:avLst>
                      <a:gd name="adj" fmla="val 25000"/>
                      <a:gd name="vf" fmla="val 115470"/>
                    </a:avLst>
                  </a:prstGeom>
                  <a:solidFill>
                    <a:schemeClr val="accent3">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Sechseck 8"/>
                  <p:cNvSpPr/>
                  <p:nvPr/>
                </p:nvSpPr>
                <p:spPr>
                  <a:xfrm>
                    <a:off x="2334582" y="1319355"/>
                    <a:ext cx="856184" cy="77743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US" b="1" dirty="0" smtClean="0">
                        <a:solidFill>
                          <a:srgbClr val="002060"/>
                        </a:solidFill>
                      </a:rPr>
                      <a:t>Algorithms &amp; Applications</a:t>
                    </a:r>
                    <a:endParaRPr lang="en-US" b="1" dirty="0">
                      <a:solidFill>
                        <a:srgbClr val="002060"/>
                      </a:solidFill>
                    </a:endParaRPr>
                  </a:p>
                </p:txBody>
              </p:sp>
            </p:grpSp>
            <p:grpSp>
              <p:nvGrpSpPr>
                <p:cNvPr id="10" name="Gruppieren 9"/>
                <p:cNvGrpSpPr/>
                <p:nvPr/>
              </p:nvGrpSpPr>
              <p:grpSpPr>
                <a:xfrm>
                  <a:off x="4176136" y="2457072"/>
                  <a:ext cx="1620000" cy="1620000"/>
                  <a:chOff x="3336685" y="1159445"/>
                  <a:chExt cx="982612" cy="1129440"/>
                </a:xfrm>
              </p:grpSpPr>
              <p:sp>
                <p:nvSpPr>
                  <p:cNvPr id="23" name="Sechseck 22"/>
                  <p:cNvSpPr/>
                  <p:nvPr/>
                </p:nvSpPr>
                <p:spPr>
                  <a:xfrm rot="5400000">
                    <a:off x="3263271" y="1232859"/>
                    <a:ext cx="1129440" cy="982612"/>
                  </a:xfrm>
                  <a:prstGeom prst="hexagon">
                    <a:avLst>
                      <a:gd name="adj" fmla="val 25000"/>
                      <a:gd name="vf" fmla="val 115470"/>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Sechseck 10"/>
                  <p:cNvSpPr/>
                  <p:nvPr/>
                </p:nvSpPr>
                <p:spPr>
                  <a:xfrm>
                    <a:off x="3444747" y="1335449"/>
                    <a:ext cx="752033" cy="77743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US" b="1" dirty="0" smtClean="0">
                        <a:solidFill>
                          <a:srgbClr val="002060"/>
                        </a:solidFill>
                      </a:rPr>
                      <a:t>Data handling</a:t>
                    </a:r>
                    <a:endParaRPr lang="en-US" b="1" dirty="0">
                      <a:solidFill>
                        <a:srgbClr val="002060"/>
                      </a:solidFill>
                    </a:endParaRPr>
                  </a:p>
                </p:txBody>
              </p:sp>
            </p:grpSp>
            <p:grpSp>
              <p:nvGrpSpPr>
                <p:cNvPr id="11" name="Gruppieren 10"/>
                <p:cNvGrpSpPr/>
                <p:nvPr/>
              </p:nvGrpSpPr>
              <p:grpSpPr>
                <a:xfrm>
                  <a:off x="3340626" y="3717032"/>
                  <a:ext cx="1620000" cy="1620000"/>
                  <a:chOff x="3060393" y="2380748"/>
                  <a:chExt cx="982612" cy="1129440"/>
                </a:xfrm>
              </p:grpSpPr>
              <p:sp>
                <p:nvSpPr>
                  <p:cNvPr id="21" name="Sechseck 20"/>
                  <p:cNvSpPr/>
                  <p:nvPr/>
                </p:nvSpPr>
                <p:spPr>
                  <a:xfrm rot="5400000">
                    <a:off x="2986979" y="2454162"/>
                    <a:ext cx="1129440" cy="982612"/>
                  </a:xfrm>
                  <a:prstGeom prst="hexagon">
                    <a:avLst>
                      <a:gd name="adj" fmla="val 25000"/>
                      <a:gd name="vf" fmla="val 115470"/>
                    </a:avLst>
                  </a:prstGeom>
                  <a:solidFill>
                    <a:srgbClr val="F8A1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Sechseck 12"/>
                  <p:cNvSpPr/>
                  <p:nvPr/>
                </p:nvSpPr>
                <p:spPr>
                  <a:xfrm>
                    <a:off x="3120461" y="2545384"/>
                    <a:ext cx="867922" cy="77743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US" b="1" dirty="0" smtClean="0">
                        <a:solidFill>
                          <a:srgbClr val="002060"/>
                        </a:solidFill>
                      </a:rPr>
                      <a:t>Community building</a:t>
                    </a:r>
                    <a:endParaRPr lang="en-US" b="1" dirty="0">
                      <a:solidFill>
                        <a:srgbClr val="002060"/>
                      </a:solidFill>
                    </a:endParaRPr>
                  </a:p>
                </p:txBody>
              </p:sp>
            </p:grpSp>
            <p:grpSp>
              <p:nvGrpSpPr>
                <p:cNvPr id="12" name="Gruppieren 11"/>
                <p:cNvGrpSpPr/>
                <p:nvPr/>
              </p:nvGrpSpPr>
              <p:grpSpPr>
                <a:xfrm>
                  <a:off x="3324867" y="1196752"/>
                  <a:ext cx="1620000" cy="1620000"/>
                  <a:chOff x="1746885" y="2353342"/>
                  <a:chExt cx="982612" cy="1184251"/>
                </a:xfrm>
              </p:grpSpPr>
              <p:sp>
                <p:nvSpPr>
                  <p:cNvPr id="19" name="Sechseck 18"/>
                  <p:cNvSpPr/>
                  <p:nvPr/>
                </p:nvSpPr>
                <p:spPr>
                  <a:xfrm rot="5400000">
                    <a:off x="1646065" y="2454162"/>
                    <a:ext cx="1184251" cy="982612"/>
                  </a:xfrm>
                  <a:prstGeom prst="hexagon">
                    <a:avLst>
                      <a:gd name="adj" fmla="val 25000"/>
                      <a:gd name="vf" fmla="val 115470"/>
                    </a:avLst>
                  </a:prstGeom>
                  <a:solidFill>
                    <a:srgbClr val="A1ACD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Sechseck 14"/>
                  <p:cNvSpPr/>
                  <p:nvPr/>
                </p:nvSpPr>
                <p:spPr>
                  <a:xfrm>
                    <a:off x="1816512" y="2533915"/>
                    <a:ext cx="845391" cy="823107"/>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US" b="1" dirty="0" smtClean="0">
                        <a:solidFill>
                          <a:srgbClr val="002060"/>
                        </a:solidFill>
                      </a:rPr>
                      <a:t>Education &amp; Training</a:t>
                    </a:r>
                    <a:endParaRPr lang="en-US" b="1" dirty="0">
                      <a:solidFill>
                        <a:srgbClr val="002060"/>
                      </a:solidFill>
                    </a:endParaRPr>
                  </a:p>
                </p:txBody>
              </p:sp>
            </p:grpSp>
            <p:grpSp>
              <p:nvGrpSpPr>
                <p:cNvPr id="13" name="Gruppieren 12"/>
                <p:cNvGrpSpPr/>
                <p:nvPr/>
              </p:nvGrpSpPr>
              <p:grpSpPr>
                <a:xfrm>
                  <a:off x="5868144" y="4996373"/>
                  <a:ext cx="1620000" cy="1620000"/>
                  <a:chOff x="4339677" y="2460951"/>
                  <a:chExt cx="982612" cy="1129440"/>
                </a:xfrm>
              </p:grpSpPr>
              <p:sp>
                <p:nvSpPr>
                  <p:cNvPr id="17" name="Sechseck 16"/>
                  <p:cNvSpPr/>
                  <p:nvPr/>
                </p:nvSpPr>
                <p:spPr>
                  <a:xfrm rot="5400000">
                    <a:off x="4266263" y="2534365"/>
                    <a:ext cx="1129440" cy="982612"/>
                  </a:xfrm>
                  <a:prstGeom prst="hexagon">
                    <a:avLst>
                      <a:gd name="adj" fmla="val 25000"/>
                      <a:gd name="vf" fmla="val 115470"/>
                    </a:avLst>
                  </a:prstGeom>
                  <a:solidFill>
                    <a:schemeClr val="accent4">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Sechseck 16"/>
                  <p:cNvSpPr/>
                  <p:nvPr/>
                </p:nvSpPr>
                <p:spPr>
                  <a:xfrm>
                    <a:off x="4398795" y="2670571"/>
                    <a:ext cx="878430" cy="77743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US" b="1" dirty="0" smtClean="0">
                        <a:solidFill>
                          <a:srgbClr val="002060"/>
                        </a:solidFill>
                      </a:rPr>
                      <a:t>Value-Adding</a:t>
                    </a:r>
                    <a:endParaRPr lang="en-US" b="1" dirty="0">
                      <a:solidFill>
                        <a:srgbClr val="002060"/>
                      </a:solidFill>
                    </a:endParaRPr>
                  </a:p>
                </p:txBody>
              </p:sp>
            </p:grpSp>
            <p:grpSp>
              <p:nvGrpSpPr>
                <p:cNvPr id="14" name="Gruppieren 13"/>
                <p:cNvGrpSpPr/>
                <p:nvPr/>
              </p:nvGrpSpPr>
              <p:grpSpPr>
                <a:xfrm>
                  <a:off x="5040232" y="3717032"/>
                  <a:ext cx="1620000" cy="1620000"/>
                  <a:chOff x="4469431" y="1192243"/>
                  <a:chExt cx="982612" cy="1129440"/>
                </a:xfrm>
              </p:grpSpPr>
              <p:sp>
                <p:nvSpPr>
                  <p:cNvPr id="15" name="Sechseck 14"/>
                  <p:cNvSpPr/>
                  <p:nvPr/>
                </p:nvSpPr>
                <p:spPr>
                  <a:xfrm rot="5400000">
                    <a:off x="4396017" y="1265657"/>
                    <a:ext cx="1129440" cy="982612"/>
                  </a:xfrm>
                  <a:prstGeom prst="hexagon">
                    <a:avLst>
                      <a:gd name="adj" fmla="val 25000"/>
                      <a:gd name="vf" fmla="val 115470"/>
                    </a:avLst>
                  </a:prstGeom>
                  <a:solidFill>
                    <a:schemeClr val="accent6">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Sechseck 18"/>
                  <p:cNvSpPr/>
                  <p:nvPr/>
                </p:nvSpPr>
                <p:spPr>
                  <a:xfrm>
                    <a:off x="4535034" y="1368247"/>
                    <a:ext cx="871946" cy="77743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US" b="1" dirty="0" smtClean="0">
                        <a:solidFill>
                          <a:srgbClr val="002060"/>
                        </a:solidFill>
                      </a:rPr>
                      <a:t>International activities</a:t>
                    </a:r>
                    <a:endParaRPr lang="en-US" b="1" dirty="0">
                      <a:solidFill>
                        <a:srgbClr val="002060"/>
                      </a:solidFill>
                    </a:endParaRPr>
                  </a:p>
                </p:txBody>
              </p:sp>
            </p:grpSp>
          </p:grpSp>
          <p:sp>
            <p:nvSpPr>
              <p:cNvPr id="34" name="Textfeld 33"/>
              <p:cNvSpPr txBox="1"/>
              <p:nvPr/>
            </p:nvSpPr>
            <p:spPr>
              <a:xfrm>
                <a:off x="1907704" y="5087506"/>
                <a:ext cx="4536504" cy="861774"/>
              </a:xfrm>
              <a:prstGeom prst="rect">
                <a:avLst/>
              </a:prstGeom>
              <a:noFill/>
            </p:spPr>
            <p:txBody>
              <a:bodyPr wrap="square" lIns="0" tIns="0" rIns="0" bIns="0" rtlCol="0">
                <a:spAutoFit/>
              </a:bodyPr>
              <a:lstStyle/>
              <a:p>
                <a:r>
                  <a:rPr lang="en-US" sz="2800" dirty="0" smtClean="0">
                    <a:solidFill>
                      <a:prstClr val="black">
                        <a:lumMod val="65000"/>
                        <a:lumOff val="35000"/>
                      </a:prstClr>
                    </a:solidFill>
                    <a:cs typeface="Arial" pitchFamily="34" charset="0"/>
                  </a:rPr>
                  <a:t>EnMAP </a:t>
                </a:r>
              </a:p>
              <a:p>
                <a:r>
                  <a:rPr lang="en-US" sz="2600" dirty="0" smtClean="0">
                    <a:solidFill>
                      <a:prstClr val="black">
                        <a:lumMod val="65000"/>
                        <a:lumOff val="35000"/>
                      </a:prstClr>
                    </a:solidFill>
                    <a:cs typeface="Arial" pitchFamily="34" charset="0"/>
                  </a:rPr>
                  <a:t>Mission Exploitation Program</a:t>
                </a:r>
              </a:p>
            </p:txBody>
          </p:sp>
          <p:sp>
            <p:nvSpPr>
              <p:cNvPr id="35" name="Rechteck 34"/>
              <p:cNvSpPr/>
              <p:nvPr/>
            </p:nvSpPr>
            <p:spPr>
              <a:xfrm>
                <a:off x="1835696" y="945320"/>
                <a:ext cx="5904656" cy="532800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smtClean="0">
                  <a:solidFill>
                    <a:srgbClr val="0033CC"/>
                  </a:solidFill>
                  <a:latin typeface="Arial" pitchFamily="34" charset="0"/>
                  <a:cs typeface="Arial" pitchFamily="34" charset="0"/>
                </a:endParaRPr>
              </a:p>
            </p:txBody>
          </p:sp>
        </p:grpSp>
      </p:grpSp>
      <p:sp>
        <p:nvSpPr>
          <p:cNvPr id="39" name="Textfeld 38"/>
          <p:cNvSpPr txBox="1"/>
          <p:nvPr/>
        </p:nvSpPr>
        <p:spPr>
          <a:xfrm>
            <a:off x="6660232" y="908720"/>
            <a:ext cx="2304256" cy="5278368"/>
          </a:xfrm>
          <a:prstGeom prst="rect">
            <a:avLst/>
          </a:prstGeom>
          <a:noFill/>
        </p:spPr>
        <p:txBody>
          <a:bodyPr wrap="square" lIns="0" tIns="0" rIns="0" bIns="0" rtlCol="0">
            <a:spAutoFit/>
          </a:bodyPr>
          <a:lstStyle/>
          <a:p>
            <a:pPr>
              <a:spcAft>
                <a:spcPts val="600"/>
              </a:spcAft>
            </a:pPr>
            <a:r>
              <a:rPr lang="en-US" b="1" dirty="0" smtClean="0">
                <a:solidFill>
                  <a:prstClr val="black"/>
                </a:solidFill>
                <a:cs typeface="Arial" pitchFamily="34" charset="0"/>
              </a:rPr>
              <a:t>Program goals:</a:t>
            </a:r>
          </a:p>
          <a:p>
            <a:pPr marL="177800" indent="-177800">
              <a:spcAft>
                <a:spcPts val="600"/>
              </a:spcAft>
              <a:buFont typeface="Wingdings" panose="05000000000000000000" pitchFamily="2" charset="2"/>
              <a:buChar char="§"/>
            </a:pPr>
            <a:r>
              <a:rPr lang="en-US" sz="1500" dirty="0" smtClean="0">
                <a:solidFill>
                  <a:prstClr val="black"/>
                </a:solidFill>
                <a:cs typeface="Arial" pitchFamily="34" charset="0"/>
              </a:rPr>
              <a:t>Raising scientific knowledge </a:t>
            </a:r>
          </a:p>
          <a:p>
            <a:pPr marL="177800" indent="-177800">
              <a:spcAft>
                <a:spcPts val="600"/>
              </a:spcAft>
              <a:buFont typeface="Wingdings" panose="05000000000000000000" pitchFamily="2" charset="2"/>
              <a:buChar char="§"/>
            </a:pPr>
            <a:r>
              <a:rPr lang="en-US" sz="1500" dirty="0">
                <a:solidFill>
                  <a:prstClr val="black"/>
                </a:solidFill>
                <a:cs typeface="Arial" pitchFamily="34" charset="0"/>
              </a:rPr>
              <a:t>Supporting the science </a:t>
            </a:r>
            <a:r>
              <a:rPr lang="en-US" sz="1500" dirty="0" smtClean="0">
                <a:solidFill>
                  <a:prstClr val="black"/>
                </a:solidFill>
                <a:cs typeface="Arial" pitchFamily="34" charset="0"/>
              </a:rPr>
              <a:t>community to develop new data products, algorithms and services</a:t>
            </a:r>
          </a:p>
          <a:p>
            <a:pPr marL="177800" indent="-177800">
              <a:spcAft>
                <a:spcPts val="600"/>
              </a:spcAft>
              <a:buFont typeface="Wingdings" panose="05000000000000000000" pitchFamily="2" charset="2"/>
              <a:buChar char="§"/>
            </a:pPr>
            <a:r>
              <a:rPr lang="en-US" sz="1500" dirty="0" smtClean="0">
                <a:solidFill>
                  <a:prstClr val="black"/>
                </a:solidFill>
                <a:cs typeface="Arial" pitchFamily="34" charset="0"/>
              </a:rPr>
              <a:t>Supporting the discovery of new application fields </a:t>
            </a:r>
          </a:p>
          <a:p>
            <a:pPr marL="177800" indent="-177800">
              <a:spcAft>
                <a:spcPts val="600"/>
              </a:spcAft>
              <a:buFont typeface="Wingdings" panose="05000000000000000000" pitchFamily="2" charset="2"/>
              <a:buChar char="§"/>
            </a:pPr>
            <a:r>
              <a:rPr lang="en-US" sz="1500" dirty="0">
                <a:solidFill>
                  <a:prstClr val="black"/>
                </a:solidFill>
                <a:cs typeface="Arial" pitchFamily="34" charset="0"/>
              </a:rPr>
              <a:t>Raising awareness </a:t>
            </a:r>
            <a:r>
              <a:rPr lang="en-US" sz="1500" dirty="0" smtClean="0">
                <a:solidFill>
                  <a:prstClr val="black"/>
                </a:solidFill>
                <a:cs typeface="Arial" pitchFamily="34" charset="0"/>
              </a:rPr>
              <a:t>of the EnMAP mission</a:t>
            </a:r>
          </a:p>
          <a:p>
            <a:pPr marL="177800" indent="-177800">
              <a:spcAft>
                <a:spcPts val="600"/>
              </a:spcAft>
              <a:buFont typeface="Wingdings" panose="05000000000000000000" pitchFamily="2" charset="2"/>
              <a:buChar char="§"/>
            </a:pPr>
            <a:r>
              <a:rPr lang="en-US" sz="1500" dirty="0" smtClean="0">
                <a:solidFill>
                  <a:prstClr val="black"/>
                </a:solidFill>
                <a:cs typeface="Arial" pitchFamily="34" charset="0"/>
              </a:rPr>
              <a:t>Ensuring easy and fast access towards EnMAP data</a:t>
            </a:r>
          </a:p>
          <a:p>
            <a:pPr marL="177800" indent="-177800">
              <a:spcAft>
                <a:spcPts val="600"/>
              </a:spcAft>
              <a:buFont typeface="Wingdings" panose="05000000000000000000" pitchFamily="2" charset="2"/>
              <a:buChar char="§"/>
            </a:pPr>
            <a:r>
              <a:rPr lang="en-US" sz="1500" dirty="0">
                <a:solidFill>
                  <a:prstClr val="black"/>
                </a:solidFill>
                <a:cs typeface="Arial" pitchFamily="34" charset="0"/>
              </a:rPr>
              <a:t>Enable easy data processing capabilities </a:t>
            </a:r>
          </a:p>
          <a:p>
            <a:pPr marL="177800" indent="-177800">
              <a:spcAft>
                <a:spcPts val="600"/>
              </a:spcAft>
              <a:buFont typeface="Wingdings" panose="05000000000000000000" pitchFamily="2" charset="2"/>
              <a:buChar char="§"/>
            </a:pPr>
            <a:r>
              <a:rPr lang="en-US" sz="1500" dirty="0" smtClean="0">
                <a:solidFill>
                  <a:prstClr val="black"/>
                </a:solidFill>
                <a:cs typeface="Arial" pitchFamily="34" charset="0"/>
              </a:rPr>
              <a:t>Supporting national and international cooperation</a:t>
            </a:r>
          </a:p>
          <a:p>
            <a:pPr marL="177800" indent="-177800">
              <a:spcAft>
                <a:spcPts val="600"/>
              </a:spcAft>
              <a:buFont typeface="Wingdings" panose="05000000000000000000" pitchFamily="2" charset="2"/>
              <a:buChar char="§"/>
            </a:pPr>
            <a:r>
              <a:rPr lang="en-US" sz="1500" dirty="0" smtClean="0">
                <a:solidFill>
                  <a:prstClr val="black"/>
                </a:solidFill>
                <a:cs typeface="Arial" pitchFamily="34" charset="0"/>
              </a:rPr>
              <a:t>Explore synergies with other missions</a:t>
            </a:r>
            <a:endParaRPr lang="en-US" sz="1500" dirty="0">
              <a:solidFill>
                <a:prstClr val="black"/>
              </a:solidFill>
              <a:cs typeface="Arial" pitchFamily="34" charset="0"/>
            </a:endParaRPr>
          </a:p>
        </p:txBody>
      </p:sp>
      <p:sp>
        <p:nvSpPr>
          <p:cNvPr id="40" name="Fußzeilenplatzhalter 3"/>
          <p:cNvSpPr>
            <a:spLocks noGrp="1"/>
          </p:cNvSpPr>
          <p:nvPr>
            <p:ph type="ftr" sz="quarter" idx="13"/>
          </p:nvPr>
        </p:nvSpPr>
        <p:spPr>
          <a:xfrm>
            <a:off x="1529999" y="125999"/>
            <a:ext cx="7128000" cy="144000"/>
          </a:xfrm>
        </p:spPr>
        <p:txBody>
          <a:bodyPr/>
          <a:lstStyle/>
          <a:p>
            <a:pPr>
              <a:defRPr/>
            </a:pPr>
            <a:r>
              <a:rPr lang="en-GB" dirty="0"/>
              <a:t>&gt; WGCapD-8 &gt; Michael Bock •  CB Support to hyperspectral remote sensing &gt; 06.03.2019</a:t>
            </a:r>
            <a:endParaRPr lang="en-GB" dirty="0"/>
          </a:p>
        </p:txBody>
      </p:sp>
    </p:spTree>
    <p:extLst>
      <p:ext uri="{BB962C8B-B14F-4D97-AF65-F5344CB8AC3E}">
        <p14:creationId xmlns:p14="http://schemas.microsoft.com/office/powerpoint/2010/main" val="363685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gfz_blau">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gfz_blau">
      <a:majorFont>
        <a:latin typeface="Verdana"/>
        <a:ea typeface="ＭＳ Ｐゴシック"/>
        <a:cs typeface=""/>
      </a:majorFont>
      <a:minorFont>
        <a:latin typeface="Verdana"/>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LR-Präsentation 4:3 Englis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noAutofit/>
      </a:bodyPr>
      <a:lstStyle>
        <a:defPPr algn="ct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Bildschirmpräsentation (4:3)</PresentationFormat>
  <Paragraphs>373</Paragraphs>
  <Slides>20</Slides>
  <Notes>4</Notes>
  <HiddenSlides>0</HiddenSlides>
  <MMClips>0</MMClips>
  <ScaleCrop>false</ScaleCrop>
  <HeadingPairs>
    <vt:vector size="4" baseType="variant">
      <vt:variant>
        <vt:lpstr>Design</vt:lpstr>
      </vt:variant>
      <vt:variant>
        <vt:i4>2</vt:i4>
      </vt:variant>
      <vt:variant>
        <vt:lpstr>Folientitel</vt:lpstr>
      </vt:variant>
      <vt:variant>
        <vt:i4>20</vt:i4>
      </vt:variant>
    </vt:vector>
  </HeadingPairs>
  <TitlesOfParts>
    <vt:vector size="22" baseType="lpstr">
      <vt:lpstr>3_gfz_blau</vt:lpstr>
      <vt:lpstr>DLR-Präsentation 4:3 Englisch</vt:lpstr>
      <vt:lpstr>CB Support to Hyperspectral remote sensing </vt:lpstr>
      <vt:lpstr>Hyperspectral remote sensing and imaging spectroscopy </vt:lpstr>
      <vt:lpstr>Hyperspectral vs. multispectral systems</vt:lpstr>
      <vt:lpstr>Hyperspectral application fields </vt:lpstr>
      <vt:lpstr>Hyperspectral application </vt:lpstr>
      <vt:lpstr>EnMAP - Environmental Mapping and Anaylsis Program</vt:lpstr>
      <vt:lpstr>EnMAP – Mission Overview </vt:lpstr>
      <vt:lpstr>EnMAP – Project structure</vt:lpstr>
      <vt:lpstr>EnMAP – Mission Exploitation Program </vt:lpstr>
      <vt:lpstr>EnMAP – Science Education Program</vt:lpstr>
      <vt:lpstr>EnMAP Summer Schools</vt:lpstr>
      <vt:lpstr>EnMAP – flight campaign datasets</vt:lpstr>
      <vt:lpstr>EnMAP information and Capacity building </vt:lpstr>
      <vt:lpstr>PowerPoint-Präsentation</vt:lpstr>
      <vt:lpstr>PowerPoint-Präsentation</vt:lpstr>
      <vt:lpstr>EnMAP-Box 3 as a                plugin </vt:lpstr>
      <vt:lpstr>EnMAP-Box 3 - tools and applications</vt:lpstr>
      <vt:lpstr>PowerPoint-Präsentation</vt:lpstr>
      <vt:lpstr>EnMAP-Box 3  - find us on the web </vt:lpstr>
      <vt:lpstr>Thank you</vt:lpstr>
    </vt:vector>
  </TitlesOfParts>
  <Company>DLR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Schickling, Anke</dc:creator>
  <cp:lastModifiedBy>Bock, Michael (RD-RE )</cp:lastModifiedBy>
  <cp:revision>57</cp:revision>
  <dcterms:created xsi:type="dcterms:W3CDTF">2019-02-13T08:41:14Z</dcterms:created>
  <dcterms:modified xsi:type="dcterms:W3CDTF">2019-03-05T15:41:52Z</dcterms:modified>
</cp:coreProperties>
</file>