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722" r:id="rId2"/>
  </p:sldMasterIdLst>
  <p:notesMasterIdLst>
    <p:notesMasterId r:id="rId32"/>
  </p:notesMasterIdLst>
  <p:handoutMasterIdLst>
    <p:handoutMasterId r:id="rId33"/>
  </p:handoutMasterIdLst>
  <p:sldIdLst>
    <p:sldId id="406" r:id="rId3"/>
    <p:sldId id="333" r:id="rId4"/>
    <p:sldId id="334" r:id="rId5"/>
    <p:sldId id="335" r:id="rId6"/>
    <p:sldId id="337" r:id="rId7"/>
    <p:sldId id="347" r:id="rId8"/>
    <p:sldId id="342" r:id="rId9"/>
    <p:sldId id="296" r:id="rId10"/>
    <p:sldId id="404" r:id="rId11"/>
    <p:sldId id="324" r:id="rId12"/>
    <p:sldId id="313" r:id="rId13"/>
    <p:sldId id="284" r:id="rId14"/>
    <p:sldId id="258" r:id="rId15"/>
    <p:sldId id="301" r:id="rId16"/>
    <p:sldId id="305" r:id="rId17"/>
    <p:sldId id="287" r:id="rId18"/>
    <p:sldId id="286" r:id="rId19"/>
    <p:sldId id="325" r:id="rId20"/>
    <p:sldId id="326" r:id="rId21"/>
    <p:sldId id="401" r:id="rId22"/>
    <p:sldId id="402" r:id="rId23"/>
    <p:sldId id="327" r:id="rId24"/>
    <p:sldId id="306" r:id="rId25"/>
    <p:sldId id="380" r:id="rId26"/>
    <p:sldId id="384" r:id="rId27"/>
    <p:sldId id="308" r:id="rId28"/>
    <p:sldId id="386" r:id="rId29"/>
    <p:sldId id="319" r:id="rId30"/>
    <p:sldId id="40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91E4"/>
    <a:srgbClr val="2873D0"/>
    <a:srgbClr val="0071BF"/>
    <a:srgbClr val="007DD4"/>
    <a:srgbClr val="0090F4"/>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53" autoAdjust="0"/>
    <p:restoredTop sz="94697"/>
  </p:normalViewPr>
  <p:slideViewPr>
    <p:cSldViewPr snapToGrid="0">
      <p:cViewPr varScale="1">
        <p:scale>
          <a:sx n="74" d="100"/>
          <a:sy n="74" d="100"/>
        </p:scale>
        <p:origin x="54" y="396"/>
      </p:cViewPr>
      <p:guideLst/>
    </p:cSldViewPr>
  </p:slideViewPr>
  <p:notesTextViewPr>
    <p:cViewPr>
      <p:scale>
        <a:sx n="1" d="1"/>
        <a:sy n="1" d="1"/>
      </p:scale>
      <p:origin x="0" y="0"/>
    </p:cViewPr>
  </p:notesTextViewPr>
  <p:sorterViewPr>
    <p:cViewPr>
      <p:scale>
        <a:sx n="50" d="100"/>
        <a:sy n="50" d="100"/>
      </p:scale>
      <p:origin x="0" y="-1088"/>
    </p:cViewPr>
  </p:sorterViewPr>
  <p:notesViewPr>
    <p:cSldViewPr snapToGrid="0">
      <p:cViewPr varScale="1">
        <p:scale>
          <a:sx n="88" d="100"/>
          <a:sy n="88" d="100"/>
        </p:scale>
        <p:origin x="382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86DC5AA-036B-4720-A623-74771A867213}" type="datetimeFigureOut">
              <a:rPr lang="en-IN" smtClean="0"/>
              <a:t>06-03-2019</a:t>
            </a:fld>
            <a:endParaRPr lang="en-IN"/>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Tree>
    <p:extLst>
      <p:ext uri="{BB962C8B-B14F-4D97-AF65-F5344CB8AC3E}">
        <p14:creationId xmlns:p14="http://schemas.microsoft.com/office/powerpoint/2010/main" val="39814320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679D3C-2297-4F1A-83E2-596154D971E1}" type="datetimeFigureOut">
              <a:rPr lang="en-IN" smtClean="0"/>
              <a:t>06-03-2019</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BBDA45-057D-46D2-955F-30A7EA7F19A6}" type="slidenum">
              <a:rPr lang="en-IN" smtClean="0"/>
              <a:t>‹#›</a:t>
            </a:fld>
            <a:endParaRPr lang="en-IN"/>
          </a:p>
        </p:txBody>
      </p:sp>
    </p:spTree>
    <p:extLst>
      <p:ext uri="{BB962C8B-B14F-4D97-AF65-F5344CB8AC3E}">
        <p14:creationId xmlns:p14="http://schemas.microsoft.com/office/powerpoint/2010/main" val="602118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68263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a:spLocks noGrp="1" noRot="1" noChangeAspect="1"/>
          </p:cNvSpPr>
          <p:nvPr>
            <p:ph type="sldImg"/>
          </p:nvPr>
        </p:nvSpPr>
        <p:spPr>
          <a:prstGeom prst="rect">
            <a:avLst/>
          </a:prstGeom>
        </p:spPr>
        <p:txBody>
          <a:bodyPr/>
          <a:lstStyle/>
          <a:p>
            <a:endParaRPr/>
          </a:p>
        </p:txBody>
      </p:sp>
      <p:sp>
        <p:nvSpPr>
          <p:cNvPr id="49" name="Shape 49"/>
          <p:cNvSpPr>
            <a:spLocks noGrp="1"/>
          </p:cNvSpPr>
          <p:nvPr>
            <p:ph type="body" sz="quarter" idx="1"/>
          </p:nvPr>
        </p:nvSpPr>
        <p:spPr>
          <a:prstGeom prst="rect">
            <a:avLst/>
          </a:prstGeom>
        </p:spPr>
        <p:txBody>
          <a:bodyPr/>
          <a:lstStyle/>
          <a:p>
            <a:r>
              <a:t>Bhaskara 1 &amp; 2 had SAMIR (microwave radiometer) working at 19.35 , 22 &amp; 31.4 GHz for study of ocean surface study &amp; study of water vapour, liquid water content in the atmosphere.MSMR 6.6 GHz- sea surface temp, 10.65- wind speed, 18-precipitation, 21- liquid water content in atm.</a:t>
            </a:r>
          </a:p>
        </p:txBody>
      </p:sp>
    </p:spTree>
    <p:extLst>
      <p:ext uri="{BB962C8B-B14F-4D97-AF65-F5344CB8AC3E}">
        <p14:creationId xmlns:p14="http://schemas.microsoft.com/office/powerpoint/2010/main" val="1743393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Emphasis:</a:t>
            </a:r>
          </a:p>
          <a:p>
            <a:r>
              <a:rPr lang="en-US" dirty="0"/>
              <a:t>New</a:t>
            </a:r>
            <a:r>
              <a:rPr lang="en-US" baseline="0" dirty="0"/>
              <a:t> technology to allow fast repeat, wide swath, full resolution.  </a:t>
            </a:r>
          </a:p>
          <a:p>
            <a:r>
              <a:rPr lang="en-US" baseline="0" dirty="0"/>
              <a:t>Someone might ask about receiver blanking leading to gaps in the swath.  It is true if we have fixed PRF we’ll have 2 or 3 10 km gaps in the swath.  We can either suffer it, with ascending descending coverage filling in almost all gaps, or we can dither the PRF to fill them in.  We are studying the impacts in detail now.</a:t>
            </a:r>
            <a:endParaRPr lang="en-US" dirty="0"/>
          </a:p>
        </p:txBody>
      </p:sp>
      <p:sp>
        <p:nvSpPr>
          <p:cNvPr id="4" name="Slide Number Placeholder 3"/>
          <p:cNvSpPr>
            <a:spLocks noGrp="1"/>
          </p:cNvSpPr>
          <p:nvPr>
            <p:ph type="sldNum" sz="quarter" idx="10"/>
          </p:nvPr>
        </p:nvSpPr>
        <p:spPr/>
        <p:txBody>
          <a:bodyPr/>
          <a:lstStyle/>
          <a:p>
            <a:fld id="{388311A6-DCFC-44ED-8260-0C22491E78B4}" type="slidenum">
              <a:rPr lang="en-US" smtClean="0"/>
              <a:t>11</a:t>
            </a:fld>
            <a:endParaRPr lang="en-US"/>
          </a:p>
        </p:txBody>
      </p:sp>
    </p:spTree>
    <p:extLst>
      <p:ext uri="{BB962C8B-B14F-4D97-AF65-F5344CB8AC3E}">
        <p14:creationId xmlns:p14="http://schemas.microsoft.com/office/powerpoint/2010/main" val="2899198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Arial" panose="020B0604020202020204" pitchFamily="34" charset="0"/>
              <a:buChar char="•"/>
            </a:pPr>
            <a:r>
              <a:rPr lang="en-IN" sz="1200" b="1" dirty="0">
                <a:solidFill>
                  <a:srgbClr val="003300"/>
                </a:solidFill>
                <a:latin typeface="Times New Roman" panose="02020603050405020304" pitchFamily="18" charset="0"/>
                <a:cs typeface="Times New Roman" panose="02020603050405020304" pitchFamily="18" charset="0"/>
              </a:rPr>
              <a:t>It is planned to </a:t>
            </a:r>
            <a:r>
              <a:rPr lang="en-IN" sz="1200" b="1" dirty="0">
                <a:solidFill>
                  <a:srgbClr val="660066"/>
                </a:solidFill>
                <a:latin typeface="Times New Roman" panose="02020603050405020304" pitchFamily="18" charset="0"/>
                <a:cs typeface="Times New Roman" panose="02020603050405020304" pitchFamily="18" charset="0"/>
              </a:rPr>
              <a:t>permanently deploy </a:t>
            </a:r>
            <a:r>
              <a:rPr lang="en-IN" sz="1200" b="1" dirty="0">
                <a:solidFill>
                  <a:srgbClr val="003300"/>
                </a:solidFill>
                <a:latin typeface="Times New Roman" panose="02020603050405020304" pitchFamily="18" charset="0"/>
                <a:cs typeface="Times New Roman" panose="02020603050405020304" pitchFamily="18" charset="0"/>
              </a:rPr>
              <a:t>different types and sizes of corner reflectors at additional sites (educational institutes, RRSCs) in each state of India to cover all the beams of </a:t>
            </a:r>
            <a:r>
              <a:rPr lang="en-IN" sz="1200" b="1" dirty="0">
                <a:solidFill>
                  <a:srgbClr val="660066"/>
                </a:solidFill>
                <a:latin typeface="Times New Roman" panose="02020603050405020304" pitchFamily="18" charset="0"/>
                <a:cs typeface="Times New Roman" panose="02020603050405020304" pitchFamily="18" charset="0"/>
              </a:rPr>
              <a:t>S-band</a:t>
            </a:r>
            <a:r>
              <a:rPr lang="en-IN" sz="1200" b="1" dirty="0">
                <a:solidFill>
                  <a:srgbClr val="003300"/>
                </a:solidFill>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n-IN" sz="1200" b="1" dirty="0">
                <a:solidFill>
                  <a:srgbClr val="003300"/>
                </a:solidFill>
                <a:latin typeface="Times New Roman" panose="02020603050405020304" pitchFamily="18" charset="0"/>
                <a:cs typeface="Times New Roman" panose="02020603050405020304" pitchFamily="18" charset="0"/>
              </a:rPr>
              <a:t>In the first phase, permanent deployment of CRs in six Indian states (</a:t>
            </a:r>
            <a:r>
              <a:rPr lang="en-IN" sz="1200" b="1" dirty="0">
                <a:solidFill>
                  <a:srgbClr val="C00000"/>
                </a:solidFill>
                <a:latin typeface="Times New Roman" panose="02020603050405020304" pitchFamily="18" charset="0"/>
                <a:cs typeface="Times New Roman" panose="02020603050405020304" pitchFamily="18" charset="0"/>
              </a:rPr>
              <a:t>Gujarat, West Bengal, Rajasthan, </a:t>
            </a:r>
            <a:r>
              <a:rPr lang="en-IN" sz="1200" b="1" dirty="0" err="1">
                <a:solidFill>
                  <a:srgbClr val="C00000"/>
                </a:solidFill>
                <a:latin typeface="Times New Roman" panose="02020603050405020304" pitchFamily="18" charset="0"/>
                <a:cs typeface="Times New Roman" panose="02020603050405020304" pitchFamily="18" charset="0"/>
              </a:rPr>
              <a:t>Chhatisgarh</a:t>
            </a:r>
            <a:r>
              <a:rPr lang="en-IN" sz="1200" b="1" dirty="0">
                <a:solidFill>
                  <a:srgbClr val="003300"/>
                </a:solidFill>
                <a:latin typeface="Times New Roman" panose="02020603050405020304" pitchFamily="18" charset="0"/>
                <a:cs typeface="Times New Roman" panose="02020603050405020304" pitchFamily="18" charset="0"/>
              </a:rPr>
              <a:t>, </a:t>
            </a:r>
            <a:r>
              <a:rPr lang="en-IN" sz="1200" b="1" dirty="0">
                <a:solidFill>
                  <a:srgbClr val="C00000"/>
                </a:solidFill>
                <a:latin typeface="Times New Roman" panose="02020603050405020304" pitchFamily="18" charset="0"/>
                <a:cs typeface="Times New Roman" panose="02020603050405020304" pitchFamily="18" charset="0"/>
              </a:rPr>
              <a:t>Karnataka and Madhya Pradesh) </a:t>
            </a:r>
            <a:r>
              <a:rPr lang="en-IN" sz="1200" b="1" dirty="0">
                <a:solidFill>
                  <a:srgbClr val="003300"/>
                </a:solidFill>
                <a:latin typeface="Times New Roman" panose="02020603050405020304" pitchFamily="18" charset="0"/>
                <a:cs typeface="Times New Roman" panose="02020603050405020304" pitchFamily="18" charset="0"/>
              </a:rPr>
              <a:t>has been initiated.</a:t>
            </a:r>
          </a:p>
          <a:p>
            <a:pPr marL="285750" indent="-285750" algn="just">
              <a:buFont typeface="Arial" panose="020B0604020202020204" pitchFamily="34" charset="0"/>
              <a:buChar char="•"/>
            </a:pPr>
            <a:r>
              <a:rPr lang="en-IN" sz="1200" b="1" dirty="0">
                <a:solidFill>
                  <a:srgbClr val="003300"/>
                </a:solidFill>
                <a:latin typeface="Times New Roman" panose="02020603050405020304" pitchFamily="18" charset="0"/>
                <a:cs typeface="Times New Roman" panose="02020603050405020304" pitchFamily="18" charset="0"/>
              </a:rPr>
              <a:t>For </a:t>
            </a:r>
            <a:r>
              <a:rPr lang="en-IN" sz="1200" b="1" dirty="0">
                <a:solidFill>
                  <a:srgbClr val="660066"/>
                </a:solidFill>
                <a:latin typeface="Times New Roman" panose="02020603050405020304" pitchFamily="18" charset="0"/>
                <a:cs typeface="Times New Roman" panose="02020603050405020304" pitchFamily="18" charset="0"/>
              </a:rPr>
              <a:t>L-band beams, campaign modes </a:t>
            </a:r>
            <a:r>
              <a:rPr lang="en-IN" sz="1200" b="1" dirty="0">
                <a:solidFill>
                  <a:srgbClr val="003300"/>
                </a:solidFill>
                <a:latin typeface="Times New Roman" panose="02020603050405020304" pitchFamily="18" charset="0"/>
                <a:cs typeface="Times New Roman" panose="02020603050405020304" pitchFamily="18" charset="0"/>
              </a:rPr>
              <a:t>will be carried out in various Indian sites </a:t>
            </a:r>
            <a:r>
              <a:rPr lang="en-IN" sz="1200" b="1" dirty="0">
                <a:solidFill>
                  <a:srgbClr val="660066"/>
                </a:solidFill>
                <a:latin typeface="Times New Roman" panose="02020603050405020304" pitchFamily="18" charset="0"/>
                <a:cs typeface="Times New Roman" panose="02020603050405020304" pitchFamily="18" charset="0"/>
              </a:rPr>
              <a:t>in joint-mode with S</a:t>
            </a:r>
          </a:p>
          <a:p>
            <a:pPr marL="285750" indent="-285750" algn="just">
              <a:buFont typeface="Arial" panose="020B0604020202020204" pitchFamily="34" charset="0"/>
              <a:buChar char="•"/>
            </a:pPr>
            <a:r>
              <a:rPr lang="en-IN" sz="1200" b="1" dirty="0">
                <a:solidFill>
                  <a:srgbClr val="000099"/>
                </a:solidFill>
                <a:latin typeface="Times New Roman" panose="02020603050405020304" pitchFamily="18" charset="0"/>
                <a:cs typeface="Times New Roman" panose="02020603050405020304" pitchFamily="18" charset="0"/>
              </a:rPr>
              <a:t>It is planned to develop point target site at Antarctica (near Indian stations Bharti and </a:t>
            </a:r>
            <a:r>
              <a:rPr lang="en-IN" sz="1200" b="1" dirty="0" err="1">
                <a:solidFill>
                  <a:srgbClr val="000099"/>
                </a:solidFill>
                <a:latin typeface="Times New Roman" panose="02020603050405020304" pitchFamily="18" charset="0"/>
                <a:cs typeface="Times New Roman" panose="02020603050405020304" pitchFamily="18" charset="0"/>
              </a:rPr>
              <a:t>Maitri</a:t>
            </a:r>
            <a:r>
              <a:rPr lang="en-IN" sz="1200" b="1" dirty="0">
                <a:solidFill>
                  <a:srgbClr val="000099"/>
                </a:solidFill>
                <a:latin typeface="Times New Roman" panose="02020603050405020304" pitchFamily="18" charset="0"/>
                <a:cs typeface="Times New Roman" panose="02020603050405020304" pitchFamily="18" charset="0"/>
              </a:rPr>
              <a:t> </a:t>
            </a:r>
            <a:r>
              <a:rPr lang="en-IN" sz="1200" b="1" dirty="0">
                <a:solidFill>
                  <a:srgbClr val="660066"/>
                </a:solidFill>
                <a:latin typeface="Times New Roman" panose="02020603050405020304" pitchFamily="18" charset="0"/>
                <a:cs typeface="Times New Roman" panose="02020603050405020304" pitchFamily="18" charset="0"/>
              </a:rPr>
              <a:t>-band</a:t>
            </a:r>
            <a:r>
              <a:rPr lang="en-IN" sz="1200" b="1" dirty="0">
                <a:solidFill>
                  <a:srgbClr val="003300"/>
                </a:solidFill>
                <a:latin typeface="Times New Roman" panose="02020603050405020304" pitchFamily="18" charset="0"/>
                <a:cs typeface="Times New Roman" panose="02020603050405020304" pitchFamily="18" charset="0"/>
              </a:rPr>
              <a:t> for the external calibration.</a:t>
            </a:r>
          </a:p>
          <a:p>
            <a:pPr marL="285750" indent="-285750" algn="just">
              <a:buFont typeface="Arial" panose="020B0604020202020204" pitchFamily="34" charset="0"/>
              <a:buChar char="•"/>
            </a:pPr>
            <a:endParaRPr lang="en-IN" sz="1200" b="1" dirty="0">
              <a:solidFill>
                <a:srgbClr val="0033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5BBDA45-057D-46D2-955F-30A7EA7F19A6}" type="slidenum">
              <a:rPr lang="en-IN" smtClean="0"/>
              <a:t>16</a:t>
            </a:fld>
            <a:endParaRPr lang="en-IN"/>
          </a:p>
        </p:txBody>
      </p:sp>
    </p:spTree>
    <p:extLst>
      <p:ext uri="{BB962C8B-B14F-4D97-AF65-F5344CB8AC3E}">
        <p14:creationId xmlns:p14="http://schemas.microsoft.com/office/powerpoint/2010/main" val="3844744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95DA85-7075-4DF8-9F61-98F7A6D350C4}" type="slidenum">
              <a:rPr lang="en-US" smtClean="0"/>
              <a:t>23</a:t>
            </a:fld>
            <a:endParaRPr lang="en-US"/>
          </a:p>
        </p:txBody>
      </p:sp>
    </p:spTree>
    <p:extLst>
      <p:ext uri="{BB962C8B-B14F-4D97-AF65-F5344CB8AC3E}">
        <p14:creationId xmlns:p14="http://schemas.microsoft.com/office/powerpoint/2010/main" val="1522456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294397F-BBAA-47CF-A44D-71D227E0EF6A}" type="slidenum">
              <a:rPr lang="en-IN" smtClean="0"/>
              <a:t>24</a:t>
            </a:fld>
            <a:endParaRPr lang="en-IN"/>
          </a:p>
        </p:txBody>
      </p:sp>
    </p:spTree>
    <p:extLst>
      <p:ext uri="{BB962C8B-B14F-4D97-AF65-F5344CB8AC3E}">
        <p14:creationId xmlns:p14="http://schemas.microsoft.com/office/powerpoint/2010/main" val="227764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294397F-BBAA-47CF-A44D-71D227E0EF6A}" type="slidenum">
              <a:rPr lang="en-IN" smtClean="0"/>
              <a:t>25</a:t>
            </a:fld>
            <a:endParaRPr lang="en-IN"/>
          </a:p>
        </p:txBody>
      </p:sp>
    </p:spTree>
    <p:extLst>
      <p:ext uri="{BB962C8B-B14F-4D97-AF65-F5344CB8AC3E}">
        <p14:creationId xmlns:p14="http://schemas.microsoft.com/office/powerpoint/2010/main" val="5824521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reserve="1">
  <p:cSld name="2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8D7EFC-5523-4D78-8B6C-5D4A7FBCCC3B}" type="datetimeFigureOut">
              <a:rPr lang="en-US" smtClean="0"/>
              <a:t>3/6/2019</a:t>
            </a:fld>
            <a:endParaRPr lang="en-US"/>
          </a:p>
        </p:txBody>
      </p:sp>
      <p:sp>
        <p:nvSpPr>
          <p:cNvPr id="6" name="Footer Placeholder 5"/>
          <p:cNvSpPr>
            <a:spLocks noGrp="1"/>
          </p:cNvSpPr>
          <p:nvPr>
            <p:ph type="ftr" sz="quarter" idx="11"/>
          </p:nvPr>
        </p:nvSpPr>
        <p:spPr>
          <a:xfrm>
            <a:off x="4038600" y="6561694"/>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3CD0DAE-91D5-4139-AB45-B795BA52BB6E}" type="slidenum">
              <a:rPr lang="en-US" smtClean="0"/>
              <a:t>‹#›</a:t>
            </a:fld>
            <a:endParaRPr lang="en-US"/>
          </a:p>
        </p:txBody>
      </p:sp>
    </p:spTree>
    <p:extLst>
      <p:ext uri="{BB962C8B-B14F-4D97-AF65-F5344CB8AC3E}">
        <p14:creationId xmlns:p14="http://schemas.microsoft.com/office/powerpoint/2010/main" val="1334467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11684000" y="6629401"/>
            <a:ext cx="4064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fld id="{86CB4B4D-7CA3-9044-876B-883B54F8677D}" type="slidenum">
              <a:rPr lang="uk-UA" smtClean="0">
                <a:solidFill>
                  <a:srgbClr val="1F497D"/>
                </a:solidFill>
              </a:rPr>
              <a:pPr/>
              <a:t>‹#›</a:t>
            </a:fld>
            <a:endParaRPr lang="uk-UA" dirty="0">
              <a:solidFill>
                <a:srgbClr val="1F497D"/>
              </a:solidFill>
            </a:endParaRPr>
          </a:p>
        </p:txBody>
      </p:sp>
      <p:sp>
        <p:nvSpPr>
          <p:cNvPr id="3" name="Content Placeholder 2"/>
          <p:cNvSpPr>
            <a:spLocks noGrp="1"/>
          </p:cNvSpPr>
          <p:nvPr>
            <p:ph sz="quarter" idx="10"/>
          </p:nvPr>
        </p:nvSpPr>
        <p:spPr>
          <a:xfrm>
            <a:off x="609600" y="1600200"/>
            <a:ext cx="108712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hape 3"/>
          <p:cNvSpPr/>
          <p:nvPr userDrawn="1"/>
        </p:nvSpPr>
        <p:spPr>
          <a:xfrm>
            <a:off x="101600" y="6629401"/>
            <a:ext cx="3149600" cy="187285"/>
          </a:xfrm>
          <a:prstGeom prst="roundRect">
            <a:avLst/>
          </a:prstGeom>
          <a:solidFill>
            <a:schemeClr val="lt1">
              <a:alpha val="49000"/>
            </a:schemeClr>
          </a:solidFill>
          <a:ln>
            <a:solidFill>
              <a:schemeClr val="tx2">
                <a:alpha val="60000"/>
              </a:schemeClr>
            </a:solidFill>
          </a:ln>
          <a:extLst>
            <a:ext uri="{C572A759-6A51-4108-AA02-DFA0A04FC94B}">
              <ma14:wrappingTextBoxFlag xmlns:ma14="http://schemas.microsoft.com/office/mac/drawingml/2011/main" xmlns=""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algn="ctr">
              <a:defRPr>
                <a:solidFill>
                  <a:srgbClr val="000000"/>
                </a:solidFill>
              </a:defRPr>
            </a:pPr>
            <a:r>
              <a:rPr lang="en-AU" sz="1100" i="1" kern="0" dirty="0">
                <a:solidFill>
                  <a:srgbClr val="1F497D"/>
                </a:solidFill>
                <a:latin typeface="Helvetica"/>
                <a:ea typeface="Helvetica"/>
                <a:cs typeface="Proxima Nova Regular"/>
                <a:sym typeface="Proxima Nova Regular"/>
              </a:rPr>
              <a:t>TW2018, 13-14 Sept 2018</a:t>
            </a:r>
            <a:endParaRPr sz="1100" i="1" kern="0" dirty="0">
              <a:solidFill>
                <a:srgbClr val="1F497D"/>
              </a:solidFill>
              <a:latin typeface="Helvetica"/>
              <a:ea typeface="Helvetica"/>
              <a:cs typeface="Proxima Nova Regular"/>
              <a:sym typeface="Proxima Nova Regular"/>
            </a:endParaRPr>
          </a:p>
        </p:txBody>
      </p:sp>
      <p:sp>
        <p:nvSpPr>
          <p:cNvPr id="9" name="Content Placeholder 3"/>
          <p:cNvSpPr>
            <a:spLocks noGrp="1"/>
          </p:cNvSpPr>
          <p:nvPr>
            <p:ph sz="quarter" idx="11" hasCustomPrompt="1"/>
          </p:nvPr>
        </p:nvSpPr>
        <p:spPr>
          <a:xfrm>
            <a:off x="2743200" y="304800"/>
            <a:ext cx="6604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a:t>Title TBA</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11684000" y="6629401"/>
            <a:ext cx="4064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fld id="{86CB4B4D-7CA3-9044-876B-883B54F8677D}" type="slidenum">
              <a:rPr lang="uk-UA" smtClean="0"/>
              <a:pPr/>
              <a:t>‹#›</a:t>
            </a:fld>
            <a:endParaRPr lang="uk-UA" dirty="0"/>
          </a:p>
        </p:txBody>
      </p:sp>
      <p:sp>
        <p:nvSpPr>
          <p:cNvPr id="3" name="Content Placeholder 2"/>
          <p:cNvSpPr>
            <a:spLocks noGrp="1"/>
          </p:cNvSpPr>
          <p:nvPr>
            <p:ph sz="quarter" idx="10"/>
          </p:nvPr>
        </p:nvSpPr>
        <p:spPr>
          <a:xfrm>
            <a:off x="609600" y="1600200"/>
            <a:ext cx="108712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hape 3"/>
          <p:cNvSpPr/>
          <p:nvPr userDrawn="1"/>
        </p:nvSpPr>
        <p:spPr>
          <a:xfrm>
            <a:off x="101600" y="6629401"/>
            <a:ext cx="3149600" cy="187285"/>
          </a:xfrm>
          <a:prstGeom prst="roundRect">
            <a:avLst/>
          </a:prstGeom>
          <a:solidFill>
            <a:schemeClr val="lt1">
              <a:alpha val="49000"/>
            </a:schemeClr>
          </a:solidFill>
          <a:ln>
            <a:solidFill>
              <a:schemeClr val="tx2">
                <a:alpha val="60000"/>
              </a:schemeClr>
            </a:solidFill>
          </a:ln>
          <a:extLst>
            <a:ext uri="{C572A759-6A51-4108-AA02-DFA0A04FC94B}">
              <ma14:wrappingTextBoxFlag xmlns:ma14="http://schemas.microsoft.com/office/mac/drawingml/2011/main" xmlns=""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lvl="0" algn="ctr" defTabSz="914400">
              <a:defRPr>
                <a:solidFill>
                  <a:srgbClr val="000000"/>
                </a:solidFill>
              </a:defRPr>
            </a:pPr>
            <a:r>
              <a:rPr lang="en-AU" sz="1100" i="1" dirty="0">
                <a:solidFill>
                  <a:schemeClr val="tx2"/>
                </a:solidFill>
                <a:latin typeface="+mj-ea"/>
                <a:ea typeface="+mj-ea"/>
                <a:cs typeface="Proxima Nova Regular"/>
                <a:sym typeface="Proxima Nova Regular"/>
              </a:rPr>
              <a:t>TW2018, 13-14 Sept 2018</a:t>
            </a:r>
            <a:endParaRPr sz="1100" i="1" dirty="0">
              <a:solidFill>
                <a:schemeClr val="tx2"/>
              </a:solidFill>
              <a:latin typeface="+mj-ea"/>
              <a:ea typeface="+mj-ea"/>
              <a:cs typeface="Proxima Nova Regular"/>
              <a:sym typeface="Proxima Nova Regular"/>
            </a:endParaRPr>
          </a:p>
        </p:txBody>
      </p:sp>
      <p:sp>
        <p:nvSpPr>
          <p:cNvPr id="9" name="Content Placeholder 3"/>
          <p:cNvSpPr>
            <a:spLocks noGrp="1"/>
          </p:cNvSpPr>
          <p:nvPr>
            <p:ph sz="quarter" idx="11" hasCustomPrompt="1"/>
          </p:nvPr>
        </p:nvSpPr>
        <p:spPr>
          <a:xfrm>
            <a:off x="2743200" y="304800"/>
            <a:ext cx="6604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a:t>Title TBA</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C8E166D-E68F-42EB-ADBE-7EC98DE9700F}" type="datetimeFigureOut">
              <a:rPr lang="en-IN" smtClean="0"/>
              <a:t>06-03-2019</a:t>
            </a:fld>
            <a:endParaRPr lang="en-IN"/>
          </a:p>
        </p:txBody>
      </p:sp>
      <p:sp>
        <p:nvSpPr>
          <p:cNvPr id="3" name="Footer Placeholder 2"/>
          <p:cNvSpPr>
            <a:spLocks noGrp="1"/>
          </p:cNvSpPr>
          <p:nvPr>
            <p:ph type="ftr" sz="quarter" idx="11"/>
          </p:nvPr>
        </p:nvSpPr>
        <p:spPr>
          <a:xfrm>
            <a:off x="4038600" y="6561694"/>
            <a:ext cx="4114800" cy="365125"/>
          </a:xfrm>
          <a:prstGeom prst="rect">
            <a:avLst/>
          </a:prstGeom>
        </p:spPr>
        <p:txBody>
          <a:bodyPr/>
          <a:lstStyle/>
          <a:p>
            <a:endParaRPr lang="en-I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AABBC95-E32D-4B42-AD6A-CF2B27419B00}" type="slidenum">
              <a:rPr lang="en-IN" smtClean="0"/>
              <a:t>‹#›</a:t>
            </a:fld>
            <a:endParaRPr lang="en-IN"/>
          </a:p>
        </p:txBody>
      </p:sp>
    </p:spTree>
    <p:extLst>
      <p:ext uri="{BB962C8B-B14F-4D97-AF65-F5344CB8AC3E}">
        <p14:creationId xmlns:p14="http://schemas.microsoft.com/office/powerpoint/2010/main" val="1539842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92075"/>
            <a:ext cx="10972800" cy="1508127"/>
          </a:xfrm>
          <a:prstGeom prst="rect">
            <a:avLst/>
          </a:prstGeom>
        </p:spPr>
        <p:txBody>
          <a:bodyPr/>
          <a:lstStyle/>
          <a:p>
            <a:r>
              <a:rPr lang="en-US"/>
              <a:t>Click to edit Master title style</a:t>
            </a:r>
            <a:endParaRPr lang="en-IN"/>
          </a:p>
        </p:txBody>
      </p:sp>
      <p:sp>
        <p:nvSpPr>
          <p:cNvPr id="3" name="Content Placeholder 2"/>
          <p:cNvSpPr>
            <a:spLocks noGrp="1"/>
          </p:cNvSpPr>
          <p:nvPr>
            <p:ph idx="1"/>
          </p:nvPr>
        </p:nvSpPr>
        <p:spPr>
          <a:xfrm>
            <a:off x="609600" y="1600200"/>
            <a:ext cx="10972800" cy="5257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8E166D-E68F-42EB-ADBE-7EC98DE9700F}" type="datetimeFigureOut">
              <a:rPr lang="en-IN" smtClean="0"/>
              <a:t>06-03-2019</a:t>
            </a:fld>
            <a:endParaRPr lang="en-IN"/>
          </a:p>
        </p:txBody>
      </p:sp>
      <p:sp>
        <p:nvSpPr>
          <p:cNvPr id="5" name="Footer Placeholder 4"/>
          <p:cNvSpPr>
            <a:spLocks noGrp="1"/>
          </p:cNvSpPr>
          <p:nvPr>
            <p:ph type="ftr" sz="quarter" idx="11"/>
          </p:nvPr>
        </p:nvSpPr>
        <p:spPr>
          <a:xfrm>
            <a:off x="4038600" y="6561694"/>
            <a:ext cx="4114800" cy="365125"/>
          </a:xfrm>
          <a:prstGeom prst="rect">
            <a:avLst/>
          </a:prstGeom>
        </p:spPr>
        <p:txBody>
          <a:bodyPr/>
          <a:lstStyle/>
          <a:p>
            <a:endParaRPr lang="en-I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AABBC95-E32D-4B42-AD6A-CF2B27419B00}" type="slidenum">
              <a:rPr lang="en-IN" smtClean="0"/>
              <a:t>‹#›</a:t>
            </a:fld>
            <a:endParaRPr lang="en-IN"/>
          </a:p>
        </p:txBody>
      </p:sp>
    </p:spTree>
    <p:extLst>
      <p:ext uri="{BB962C8B-B14F-4D97-AF65-F5344CB8AC3E}">
        <p14:creationId xmlns:p14="http://schemas.microsoft.com/office/powerpoint/2010/main" val="814929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276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11557000" y="6313489"/>
            <a:ext cx="533400" cy="365125"/>
          </a:xfrm>
          <a:prstGeom prst="rect">
            <a:avLst/>
          </a:prstGeom>
        </p:spPr>
        <p:txBody>
          <a:bodyPr/>
          <a:lstStyle>
            <a:lvl1pPr>
              <a:defRPr/>
            </a:lvl1pPr>
          </a:lstStyle>
          <a:p>
            <a:fld id="{79A529B7-9780-4746-858F-1945414E2FE8}" type="slidenum">
              <a:rPr lang="en-US" altLang="en-US"/>
              <a:pPr/>
              <a:t>‹#›</a:t>
            </a:fld>
            <a:endParaRPr lang="en-US" altLang="en-US"/>
          </a:p>
        </p:txBody>
      </p:sp>
    </p:spTree>
    <p:extLst>
      <p:ext uri="{BB962C8B-B14F-4D97-AF65-F5344CB8AC3E}">
        <p14:creationId xmlns:p14="http://schemas.microsoft.com/office/powerpoint/2010/main" val="196046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797935" y="127322"/>
            <a:ext cx="8832000" cy="353028"/>
          </a:xfrm>
          <a:prstGeom prst="rect">
            <a:avLst/>
          </a:prstGeom>
        </p:spPr>
        <p:txBody>
          <a:bodyPr lIns="0" tIns="0" rIns="0" bIns="0" anchor="ctr" anchorCtr="0"/>
          <a:lstStyle>
            <a:lvl1pPr>
              <a:defRPr sz="2800" b="1">
                <a:solidFill>
                  <a:srgbClr val="7030A0"/>
                </a:solidFill>
                <a:latin typeface="Arial" panose="020B0604020202020204" pitchFamily="34" charset="0"/>
                <a:cs typeface="Arial" panose="020B0604020202020204" pitchFamily="34" charset="0"/>
              </a:defRPr>
            </a:lvl1pPr>
          </a:lstStyle>
          <a:p>
            <a:r>
              <a:rPr lang="en-US" dirty="0"/>
              <a:t>Click to edit Master title style</a:t>
            </a:r>
            <a:endParaRPr lang="en-IN" dirty="0"/>
          </a:p>
        </p:txBody>
      </p:sp>
    </p:spTree>
    <p:extLst>
      <p:ext uri="{BB962C8B-B14F-4D97-AF65-F5344CB8AC3E}">
        <p14:creationId xmlns:p14="http://schemas.microsoft.com/office/powerpoint/2010/main" val="710955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708438-646D-4A3D-952F-FA3A4C672307}" type="datetimeFigureOut">
              <a:rPr lang="en-US" smtClean="0"/>
              <a:t>3/6/2019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E963523-3BE3-4F5C-9114-2F5A20824CCF}" type="slidenum">
              <a:rPr lang="en-US" smtClean="0"/>
              <a:t>‹#›</a:t>
            </a:fld>
            <a:endParaRPr lang="en-US"/>
          </a:p>
        </p:txBody>
      </p:sp>
    </p:spTree>
    <p:extLst>
      <p:ext uri="{BB962C8B-B14F-4D97-AF65-F5344CB8AC3E}">
        <p14:creationId xmlns:p14="http://schemas.microsoft.com/office/powerpoint/2010/main" val="884908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2"/>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9652000" y="6546850"/>
            <a:ext cx="2540000" cy="246221"/>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extLst>
      <p:ext uri="{BB962C8B-B14F-4D97-AF65-F5344CB8AC3E}">
        <p14:creationId xmlns:p14="http://schemas.microsoft.com/office/powerpoint/2010/main" val="1918980920"/>
      </p:ext>
    </p:extLst>
  </p:cSld>
  <p:clrMap bg1="lt1" tx1="dk1" bg2="lt2" tx2="dk2" accent1="accent1" accent2="accent2" accent3="accent3" accent4="accent4" accent5="accent5" accent6="accent6" hlink="hlink" folHlink="folHlink"/>
  <p:sldLayoutIdLst>
    <p:sldLayoutId id="2147483721" r:id="rId1"/>
    <p:sldLayoutId id="2147483711" r:id="rId2"/>
    <p:sldLayoutId id="2147483712" r:id="rId3"/>
    <p:sldLayoutId id="2147483714" r:id="rId4"/>
    <p:sldLayoutId id="2147483715" r:id="rId5"/>
    <p:sldLayoutId id="2147483716" r:id="rId6"/>
    <p:sldLayoutId id="2147483717" r:id="rId7"/>
    <p:sldLayoutId id="2147483718" r:id="rId8"/>
    <p:sldLayoutId id="2147483719" r:id="rId9"/>
    <p:sldLayoutId id="2147483720" r:id="rId10"/>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9652000" y="6546851"/>
            <a:ext cx="2540000" cy="246221"/>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defTabSz="457200"/>
            <a:fld id="{86CB4B4D-7CA3-9044-876B-883B54F8677D}" type="slidenum">
              <a:rPr lang="uk-UA" kern="0" smtClean="0">
                <a:solidFill>
                  <a:srgbClr val="002569"/>
                </a:solidFill>
              </a:rPr>
              <a:pPr defTabSz="457200"/>
              <a:t>‹#›</a:t>
            </a:fld>
            <a:endParaRPr lang="uk-UA" kern="0">
              <a:solidFill>
                <a:srgbClr val="002569"/>
              </a:solidFill>
            </a:endParaRPr>
          </a:p>
        </p:txBody>
      </p:sp>
    </p:spTree>
    <p:extLst>
      <p:ext uri="{BB962C8B-B14F-4D97-AF65-F5344CB8AC3E}">
        <p14:creationId xmlns:p14="http://schemas.microsoft.com/office/powerpoint/2010/main" val="51246732"/>
      </p:ext>
    </p:extLst>
  </p:cSld>
  <p:clrMap bg1="lt1" tx1="dk1" bg2="lt2" tx2="dk2" accent1="accent1" accent2="accent2" accent3="accent3" accent4="accent4" accent5="accent5" accent6="accent6" hlink="hlink" folHlink="folHlink"/>
  <p:sldLayoutIdLst>
    <p:sldLayoutId id="2147483723" r:id="rId1"/>
    <p:sldLayoutId id="2147483724" r:id="rId2"/>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7.gif"/><Relationship Id="rId5" Type="http://schemas.openxmlformats.org/officeDocument/2006/relationships/image" Target="../media/image56.pn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g"/></Relationships>
</file>

<file path=ppt/slides/_rels/slide1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emf"/><Relationship Id="rId4" Type="http://schemas.openxmlformats.org/officeDocument/2006/relationships/image" Target="../media/image67.emf"/><Relationship Id="rId9" Type="http://schemas.openxmlformats.org/officeDocument/2006/relationships/image" Target="../media/image72.png"/></Relationships>
</file>

<file path=ppt/slides/_rels/slide1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emf"/><Relationship Id="rId7" Type="http://schemas.openxmlformats.org/officeDocument/2006/relationships/image" Target="../media/image79.emf"/><Relationship Id="rId2" Type="http://schemas.openxmlformats.org/officeDocument/2006/relationships/image" Target="../media/image74.emf"/><Relationship Id="rId1" Type="http://schemas.openxmlformats.org/officeDocument/2006/relationships/slideLayout" Target="../slideLayouts/slideLayout7.xml"/><Relationship Id="rId6" Type="http://schemas.openxmlformats.org/officeDocument/2006/relationships/image" Target="../media/image78.emf"/><Relationship Id="rId5" Type="http://schemas.openxmlformats.org/officeDocument/2006/relationships/image" Target="../media/image77.emf"/><Relationship Id="rId4" Type="http://schemas.openxmlformats.org/officeDocument/2006/relationships/image" Target="../media/image76.emf"/></Relationships>
</file>

<file path=ppt/slides/_rels/slide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png"/></Relationships>
</file>

<file path=ppt/slides/_rels/slide1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jpeg"/><Relationship Id="rId1" Type="http://schemas.openxmlformats.org/officeDocument/2006/relationships/slideLayout" Target="../slideLayouts/slideLayout5.xml"/><Relationship Id="rId6" Type="http://schemas.openxmlformats.org/officeDocument/2006/relationships/image" Target="../media/image93.jpeg"/><Relationship Id="rId11" Type="http://schemas.openxmlformats.org/officeDocument/2006/relationships/image" Target="../media/image84.png"/><Relationship Id="rId5" Type="http://schemas.openxmlformats.org/officeDocument/2006/relationships/image" Target="../media/image92.jpeg"/><Relationship Id="rId10" Type="http://schemas.openxmlformats.org/officeDocument/2006/relationships/image" Target="../media/image97.png"/><Relationship Id="rId4" Type="http://schemas.openxmlformats.org/officeDocument/2006/relationships/image" Target="../media/image91.jpg"/><Relationship Id="rId9" Type="http://schemas.openxmlformats.org/officeDocument/2006/relationships/image" Target="../media/image96.png"/></Relationships>
</file>

<file path=ppt/slides/_rels/slide18.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tif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108.emf"/><Relationship Id="rId3" Type="http://schemas.openxmlformats.org/officeDocument/2006/relationships/image" Target="../media/image103.emf"/><Relationship Id="rId7" Type="http://schemas.openxmlformats.org/officeDocument/2006/relationships/image" Target="../media/image107.emf"/><Relationship Id="rId2" Type="http://schemas.openxmlformats.org/officeDocument/2006/relationships/image" Target="../media/image102.png"/><Relationship Id="rId1" Type="http://schemas.openxmlformats.org/officeDocument/2006/relationships/slideLayout" Target="../slideLayouts/slideLayout5.xml"/><Relationship Id="rId6" Type="http://schemas.openxmlformats.org/officeDocument/2006/relationships/image" Target="../media/image106.emf"/><Relationship Id="rId5" Type="http://schemas.openxmlformats.org/officeDocument/2006/relationships/image" Target="../media/image105.emf"/><Relationship Id="rId4" Type="http://schemas.openxmlformats.org/officeDocument/2006/relationships/image" Target="../media/image104.emf"/></Relationships>
</file>

<file path=ppt/slides/_rels/slide21.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10.xml"/><Relationship Id="rId4" Type="http://schemas.openxmlformats.org/officeDocument/2006/relationships/image" Target="../media/image113.tiff"/></Relationships>
</file>

<file path=ppt/slides/_rels/slide23.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17.gif"/><Relationship Id="rId5" Type="http://schemas.openxmlformats.org/officeDocument/2006/relationships/image" Target="../media/image116.png"/><Relationship Id="rId10" Type="http://schemas.openxmlformats.org/officeDocument/2006/relationships/image" Target="../media/image121.jpg"/><Relationship Id="rId4" Type="http://schemas.openxmlformats.org/officeDocument/2006/relationships/image" Target="../media/image115.emf"/><Relationship Id="rId9" Type="http://schemas.openxmlformats.org/officeDocument/2006/relationships/image" Target="../media/image120.PNG"/></Relationships>
</file>

<file path=ppt/slides/_rels/slide24.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3.png"/><Relationship Id="rId7" Type="http://schemas.openxmlformats.org/officeDocument/2006/relationships/image" Target="../media/image12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24.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26.png"/><Relationship Id="rId1" Type="http://schemas.openxmlformats.org/officeDocument/2006/relationships/slideLayout" Target="../slideLayouts/slideLayout4.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2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eg"/></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tif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tiff"/><Relationship Id="rId2" Type="http://schemas.openxmlformats.org/officeDocument/2006/relationships/image" Target="../media/image46.jpeg"/><Relationship Id="rId1" Type="http://schemas.openxmlformats.org/officeDocument/2006/relationships/slideLayout" Target="../slideLayouts/slideLayout4.xml"/><Relationship Id="rId6" Type="http://schemas.openxmlformats.org/officeDocument/2006/relationships/image" Target="../media/image50.tiff"/><Relationship Id="rId5" Type="http://schemas.openxmlformats.org/officeDocument/2006/relationships/image" Target="../media/image49.png"/><Relationship Id="rId10" Type="http://schemas.openxmlformats.org/officeDocument/2006/relationships/image" Target="../media/image54.gif"/><Relationship Id="rId4" Type="http://schemas.openxmlformats.org/officeDocument/2006/relationships/image" Target="../media/image48.png"/><Relationship Id="rId9" Type="http://schemas.openxmlformats.org/officeDocument/2006/relationships/image" Target="../media/image5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418012" y="2514601"/>
            <a:ext cx="7475022" cy="9931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latin typeface="Droid Serif"/>
                <a:ea typeface="Droid Serif"/>
                <a:cs typeface="Droid Serif"/>
                <a:sym typeface="Droid Serif"/>
              </a:defRPr>
            </a:lvl1pPr>
          </a:lstStyle>
          <a:p>
            <a:r>
              <a:rPr lang="en-US" sz="3200">
                <a:solidFill>
                  <a:schemeClr val="bg1"/>
                </a:solidFill>
                <a:latin typeface="Arial" panose="020B0604020202020204" pitchFamily="34" charset="0"/>
                <a:cs typeface="Arial" panose="020B0604020202020204" pitchFamily="34" charset="0"/>
              </a:rPr>
              <a:t>Indian SAR Missions &amp; CB Support</a:t>
            </a:r>
            <a:endParaRPr lang="en-US" sz="4000" dirty="0">
              <a:solidFill>
                <a:schemeClr val="bg1"/>
              </a:solidFill>
              <a:latin typeface="Arial" panose="020B0604020202020204" pitchFamily="34" charset="0"/>
              <a:cs typeface="Arial" panose="020B0604020202020204" pitchFamily="34" charset="0"/>
            </a:endParaRPr>
          </a:p>
        </p:txBody>
      </p:sp>
      <p:sp>
        <p:nvSpPr>
          <p:cNvPr id="11" name="Shape 11"/>
          <p:cNvSpPr/>
          <p:nvPr/>
        </p:nvSpPr>
        <p:spPr>
          <a:xfrm>
            <a:off x="709875" y="3537132"/>
            <a:ext cx="4810858" cy="2541589"/>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a:lnSpc>
                <a:spcPct val="150000"/>
              </a:lnSpc>
              <a:defRPr>
                <a:solidFill>
                  <a:srgbClr val="000000"/>
                </a:solidFill>
              </a:defRPr>
            </a:pPr>
            <a:r>
              <a:rPr lang="en-AU" kern="0" dirty="0">
                <a:solidFill>
                  <a:srgbClr val="FFFFFF"/>
                </a:solidFill>
                <a:ea typeface="Arial Bold"/>
                <a:cs typeface="Arial Bold"/>
                <a:sym typeface="Arial Bold"/>
              </a:rPr>
              <a:t>Raj Kumar</a:t>
            </a:r>
          </a:p>
          <a:p>
            <a:pPr>
              <a:lnSpc>
                <a:spcPct val="150000"/>
              </a:lnSpc>
              <a:defRPr>
                <a:solidFill>
                  <a:srgbClr val="000000"/>
                </a:solidFill>
              </a:defRPr>
            </a:pPr>
            <a:r>
              <a:rPr lang="en-AU" kern="0" dirty="0">
                <a:solidFill>
                  <a:srgbClr val="FFFFFF"/>
                </a:solidFill>
                <a:ea typeface="Arial Bold"/>
                <a:cs typeface="Arial Bold"/>
                <a:sym typeface="Arial Bold"/>
              </a:rPr>
              <a:t>Space Applications Centre, </a:t>
            </a:r>
            <a:r>
              <a:rPr lang="en-AU" kern="0" dirty="0" err="1">
                <a:solidFill>
                  <a:srgbClr val="FFFFFF"/>
                </a:solidFill>
                <a:ea typeface="Arial Bold"/>
                <a:cs typeface="Arial Bold"/>
                <a:sym typeface="Arial Bold"/>
              </a:rPr>
              <a:t>ISRO</a:t>
            </a:r>
            <a:r>
              <a:rPr lang="en-AU" kern="0" dirty="0">
                <a:solidFill>
                  <a:srgbClr val="FFFFFF"/>
                </a:solidFill>
                <a:ea typeface="Arial Bold"/>
                <a:cs typeface="Arial Bold"/>
                <a:sym typeface="Arial Bold"/>
              </a:rPr>
              <a:t> </a:t>
            </a:r>
          </a:p>
          <a:p>
            <a:pPr>
              <a:lnSpc>
                <a:spcPct val="150000"/>
              </a:lnSpc>
              <a:defRPr>
                <a:solidFill>
                  <a:srgbClr val="000000"/>
                </a:solidFill>
              </a:defRPr>
            </a:pPr>
            <a:r>
              <a:rPr lang="en-AU" kern="0" dirty="0">
                <a:solidFill>
                  <a:srgbClr val="FFFFFF"/>
                </a:solidFill>
                <a:latin typeface="Helvetica"/>
                <a:ea typeface="Arial Bold"/>
                <a:cs typeface="Arial Bold"/>
                <a:sym typeface="Arial Bold"/>
              </a:rPr>
              <a:t>WGCapD-8 </a:t>
            </a:r>
          </a:p>
          <a:p>
            <a:pPr>
              <a:lnSpc>
                <a:spcPct val="150000"/>
              </a:lnSpc>
              <a:defRPr>
                <a:solidFill>
                  <a:srgbClr val="000000"/>
                </a:solidFill>
              </a:defRPr>
            </a:pPr>
            <a:r>
              <a:rPr lang="en-AU" kern="0" dirty="0">
                <a:solidFill>
                  <a:srgbClr val="FFFFFF"/>
                </a:solidFill>
                <a:latin typeface="Helvetica"/>
                <a:ea typeface="Arial Bold"/>
                <a:cs typeface="Arial Bold"/>
                <a:sym typeface="Arial Bold"/>
              </a:rPr>
              <a:t>Dehradun, India </a:t>
            </a:r>
            <a:r>
              <a:rPr lang="en-US" kern="0" dirty="0">
                <a:solidFill>
                  <a:srgbClr val="FFFFFF"/>
                </a:solidFill>
                <a:latin typeface="Helvetica"/>
                <a:ea typeface="Arial Bold"/>
                <a:cs typeface="Arial Bold"/>
                <a:sym typeface="Arial Bold"/>
              </a:rPr>
              <a:t> </a:t>
            </a:r>
            <a:endParaRPr kern="0" dirty="0">
              <a:solidFill>
                <a:srgbClr val="FFFFFF"/>
              </a:solidFill>
              <a:latin typeface="Helvetica"/>
              <a:ea typeface="Arial Bold"/>
              <a:cs typeface="Arial Bold"/>
              <a:sym typeface="Arial Bold"/>
            </a:endParaRPr>
          </a:p>
          <a:p>
            <a:pPr>
              <a:lnSpc>
                <a:spcPct val="150000"/>
              </a:lnSpc>
              <a:defRPr>
                <a:solidFill>
                  <a:srgbClr val="000000"/>
                </a:solidFill>
              </a:defRPr>
            </a:pPr>
            <a:r>
              <a:rPr lang="en-AU" kern="0" dirty="0">
                <a:solidFill>
                  <a:srgbClr val="FFFFFF"/>
                </a:solidFill>
                <a:latin typeface="Helvetica"/>
                <a:ea typeface="Arial Bold"/>
                <a:cs typeface="Arial Bold"/>
                <a:sym typeface="Arial Bold"/>
              </a:rPr>
              <a:t>March 6-8, 2019</a:t>
            </a:r>
            <a:endParaRPr kern="0" dirty="0">
              <a:solidFill>
                <a:srgbClr val="FFFFFF"/>
              </a:solidFill>
              <a:latin typeface="Helvetica"/>
              <a:ea typeface="Arial Bold"/>
              <a:cs typeface="Arial Bold"/>
              <a:sym typeface="Arial Bold"/>
            </a:endParaRPr>
          </a:p>
        </p:txBody>
      </p:sp>
      <p:pic>
        <p:nvPicPr>
          <p:cNvPr id="12" name="ceos_logo.png"/>
          <p:cNvPicPr/>
          <p:nvPr/>
        </p:nvPicPr>
        <p:blipFill>
          <a:blip r:embed="rId3">
            <a:extLst/>
          </a:blip>
          <a:stretch>
            <a:fillRect/>
          </a:stretch>
        </p:blipFill>
        <p:spPr>
          <a:xfrm>
            <a:off x="709875" y="995336"/>
            <a:ext cx="2507906" cy="993132"/>
          </a:xfrm>
          <a:prstGeom prst="rect">
            <a:avLst/>
          </a:prstGeom>
          <a:ln w="12700">
            <a:miter lim="400000"/>
          </a:ln>
        </p:spPr>
      </p:pic>
      <p:sp>
        <p:nvSpPr>
          <p:cNvPr id="5" name="Shape 10"/>
          <p:cNvSpPr txBox="1">
            <a:spLocks/>
          </p:cNvSpPr>
          <p:nvPr/>
        </p:nvSpPr>
        <p:spPr>
          <a:xfrm>
            <a:off x="709876" y="2024566"/>
            <a:ext cx="2806211" cy="2101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defRPr sz="1800" b="0">
                <a:solidFill>
                  <a:srgbClr val="000000"/>
                </a:solidFill>
              </a:defRPr>
            </a:pPr>
            <a:r>
              <a:rPr lang="en-US" sz="1050" b="0" kern="0" dirty="0">
                <a:solidFill>
                  <a:prstClr val="white">
                    <a:lumMod val="20000"/>
                    <a:lumOff val="80000"/>
                  </a:prstClr>
                </a:solidFill>
                <a:latin typeface="Helvetica"/>
              </a:rPr>
              <a:t>Committee on Earth Observation Satellites</a:t>
            </a:r>
          </a:p>
        </p:txBody>
      </p:sp>
      <p:sp>
        <p:nvSpPr>
          <p:cNvPr id="6" name="Shape 256"/>
          <p:cNvSpPr/>
          <p:nvPr/>
        </p:nvSpPr>
        <p:spPr>
          <a:xfrm>
            <a:off x="1963828" y="3611607"/>
            <a:ext cx="2588207" cy="351954"/>
          </a:xfrm>
          <a:prstGeom prst="rect">
            <a:avLst/>
          </a:prstGeom>
          <a:ln w="12700">
            <a:miter lim="400000"/>
          </a:ln>
          <a:extLst>
            <a:ext uri="{C572A759-6A51-4108-AA02-DFA0A04FC94B}">
              <ma14:wrappingTextBoxFlag xmlns:ma14="http://schemas.microsoft.com/office/mac/drawingml/2011/main" xmlns="" val="1"/>
            </a:ext>
          </a:extLst>
        </p:spPr>
        <p:txBody>
          <a:bodyPr wrap="none" lIns="45719" tIns="45719" rIns="45719" bIns="45719">
            <a:spAutoFit/>
          </a:bodyPr>
          <a:lstStyle>
            <a:lvl1pPr algn="l" defTabSz="1300480">
              <a:defRPr sz="2400">
                <a:solidFill>
                  <a:srgbClr val="000074"/>
                </a:solidFill>
                <a:latin typeface="Arial"/>
                <a:ea typeface="Arial"/>
                <a:cs typeface="Arial"/>
                <a:sym typeface="Arial"/>
              </a:defRPr>
            </a:lvl1pPr>
          </a:lstStyle>
          <a:p>
            <a:pPr hangingPunct="0"/>
            <a:r>
              <a:rPr sz="1687" kern="0" dirty="0">
                <a:solidFill>
                  <a:schemeClr val="bg1"/>
                </a:solidFill>
              </a:rPr>
              <a:t>rksharma@sac.isro.gov.in</a:t>
            </a:r>
          </a:p>
        </p:txBody>
      </p:sp>
    </p:spTree>
    <p:extLst>
      <p:ext uri="{BB962C8B-B14F-4D97-AF65-F5344CB8AC3E}">
        <p14:creationId xmlns:p14="http://schemas.microsoft.com/office/powerpoint/2010/main" val="16288227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48195519"/>
              </p:ext>
            </p:extLst>
          </p:nvPr>
        </p:nvGraphicFramePr>
        <p:xfrm>
          <a:off x="508613" y="3034790"/>
          <a:ext cx="10509814" cy="3808412"/>
        </p:xfrm>
        <a:graphic>
          <a:graphicData uri="http://schemas.openxmlformats.org/drawingml/2006/table">
            <a:tbl>
              <a:tblPr/>
              <a:tblGrid>
                <a:gridCol w="2647402">
                  <a:extLst>
                    <a:ext uri="{9D8B030D-6E8A-4147-A177-3AD203B41FA5}">
                      <a16:colId xmlns:a16="http://schemas.microsoft.com/office/drawing/2014/main" val="20000"/>
                    </a:ext>
                  </a:extLst>
                </a:gridCol>
                <a:gridCol w="3913301">
                  <a:extLst>
                    <a:ext uri="{9D8B030D-6E8A-4147-A177-3AD203B41FA5}">
                      <a16:colId xmlns:a16="http://schemas.microsoft.com/office/drawing/2014/main" val="20001"/>
                    </a:ext>
                  </a:extLst>
                </a:gridCol>
                <a:gridCol w="241270">
                  <a:extLst>
                    <a:ext uri="{9D8B030D-6E8A-4147-A177-3AD203B41FA5}">
                      <a16:colId xmlns:a16="http://schemas.microsoft.com/office/drawing/2014/main" val="20002"/>
                    </a:ext>
                  </a:extLst>
                </a:gridCol>
                <a:gridCol w="3707841">
                  <a:extLst>
                    <a:ext uri="{9D8B030D-6E8A-4147-A177-3AD203B41FA5}">
                      <a16:colId xmlns:a16="http://schemas.microsoft.com/office/drawing/2014/main" val="20003"/>
                    </a:ext>
                  </a:extLst>
                </a:gridCol>
              </a:tblGrid>
              <a:tr h="0">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984807"/>
                          </a:solidFill>
                          <a:effectLst/>
                          <a:latin typeface="Calibri" charset="0"/>
                          <a:ea typeface="Arial" charset="0"/>
                          <a:cs typeface="Arial" charset="0"/>
                        </a:rPr>
                        <a:t>Parameters</a:t>
                      </a:r>
                      <a:endParaRPr kumimoji="0" lang="en-US" altLang="en-US" sz="1600" b="1" i="0" u="none" strike="noStrike" cap="none" normalizeH="0" baseline="0" dirty="0">
                        <a:ln>
                          <a:noFill/>
                        </a:ln>
                        <a:solidFill>
                          <a:srgbClr val="984807"/>
                        </a:solidFill>
                        <a:effectLst/>
                        <a:latin typeface="Arial Narrow" charset="0"/>
                        <a:ea typeface="Times New Roman" charset="0"/>
                        <a:cs typeface="Times New Roman" charset="0"/>
                      </a:endParaRPr>
                    </a:p>
                  </a:txBody>
                  <a:tcPr marL="44327" marR="44327"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gridSpan="2">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6600"/>
                          </a:solidFill>
                          <a:effectLst/>
                          <a:latin typeface="Calibri" charset="0"/>
                          <a:ea typeface="Arial" charset="0"/>
                          <a:cs typeface="Arial" charset="0"/>
                        </a:rPr>
                        <a:t>L-band SAR</a:t>
                      </a:r>
                      <a:endParaRPr kumimoji="0" lang="en-US" altLang="en-US" sz="1600" b="1" i="0" u="none" strike="noStrike" cap="none" normalizeH="0" baseline="0" dirty="0">
                        <a:ln>
                          <a:noFill/>
                        </a:ln>
                        <a:solidFill>
                          <a:srgbClr val="006600"/>
                        </a:solidFill>
                        <a:effectLst/>
                        <a:latin typeface="Arial Narrow" charset="0"/>
                        <a:ea typeface="Times New Roman" charset="0"/>
                        <a:cs typeface="Times New Roman" charset="0"/>
                      </a:endParaRPr>
                    </a:p>
                  </a:txBody>
                  <a:tcPr marL="44327" marR="44327"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hMerge="1">
                  <a:txBody>
                    <a:bodyPr/>
                    <a:lstStyle/>
                    <a:p>
                      <a:endParaRPr lang="en-US"/>
                    </a:p>
                  </a:txBody>
                  <a:tcPr/>
                </a:tc>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FF"/>
                          </a:solidFill>
                          <a:effectLst/>
                          <a:latin typeface="Calibri" charset="0"/>
                          <a:ea typeface="Arial" charset="0"/>
                          <a:cs typeface="Arial" charset="0"/>
                        </a:rPr>
                        <a:t>S-band SAR</a:t>
                      </a:r>
                      <a:endParaRPr kumimoji="0" lang="en-US" altLang="en-US" sz="1600" b="1" i="0" u="none" strike="noStrike" cap="none" normalizeH="0" baseline="0">
                        <a:ln>
                          <a:noFill/>
                        </a:ln>
                        <a:solidFill>
                          <a:srgbClr val="0000FF"/>
                        </a:solidFill>
                        <a:effectLst/>
                        <a:latin typeface="Arial Narrow" charset="0"/>
                        <a:ea typeface="Times New Roman" charset="0"/>
                        <a:cs typeface="Times New Roman" charset="0"/>
                      </a:endParaRPr>
                    </a:p>
                  </a:txBody>
                  <a:tcPr marL="44327" marR="44327"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0"/>
                  </a:ext>
                </a:extLst>
              </a:tr>
              <a:tr h="247650">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Calibri" charset="0"/>
                          <a:ea typeface="Arial" charset="0"/>
                          <a:cs typeface="Arial" charset="0"/>
                        </a:rPr>
                        <a:t>Orbit</a:t>
                      </a:r>
                    </a:p>
                  </a:txBody>
                  <a:tcPr marL="44327" marR="44327"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gridSpan="3">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Calibri" charset="0"/>
                          <a:ea typeface="Arial" charset="0"/>
                          <a:cs typeface="Arial" charset="0"/>
                        </a:rPr>
                        <a:t>747 Km with 98.5</a:t>
                      </a:r>
                      <a:r>
                        <a:rPr kumimoji="0" lang="en-US" altLang="en-US" sz="1400" b="0" i="0" u="none" strike="noStrike" cap="none" normalizeH="0" baseline="0">
                          <a:ln>
                            <a:noFill/>
                          </a:ln>
                          <a:solidFill>
                            <a:srgbClr val="000000"/>
                          </a:solidFill>
                          <a:effectLst/>
                          <a:latin typeface="Calibri" charset="0"/>
                          <a:ea typeface="Arial" charset="0"/>
                          <a:cs typeface="Arial" charset="0"/>
                          <a:sym typeface="Symbol" charset="2"/>
                        </a:rPr>
                        <a:t></a:t>
                      </a:r>
                      <a:r>
                        <a:rPr kumimoji="0" lang="en-US" altLang="en-US" sz="1400" b="0" i="0" u="none" strike="noStrike" cap="none" normalizeH="0" baseline="0">
                          <a:ln>
                            <a:noFill/>
                          </a:ln>
                          <a:solidFill>
                            <a:srgbClr val="000000"/>
                          </a:solidFill>
                          <a:effectLst/>
                          <a:latin typeface="Calibri" charset="0"/>
                          <a:ea typeface="Arial" charset="0"/>
                          <a:cs typeface="Arial" charset="0"/>
                        </a:rPr>
                        <a:t> Inclination</a:t>
                      </a:r>
                      <a:endParaRPr kumimoji="0" lang="en-US" altLang="en-US" sz="1400" b="0" i="0" u="none" strike="noStrike" cap="none" normalizeH="0" baseline="0">
                        <a:ln>
                          <a:noFill/>
                        </a:ln>
                        <a:solidFill>
                          <a:schemeClr val="tx1"/>
                        </a:solidFill>
                        <a:effectLst/>
                        <a:latin typeface="Arial Narrow" charset="0"/>
                        <a:ea typeface="Times New Roman" charset="0"/>
                        <a:cs typeface="Times New Roman" charset="0"/>
                      </a:endParaRPr>
                    </a:p>
                  </a:txBody>
                  <a:tcPr marL="44327" marR="44327"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60350">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Calibri" charset="0"/>
                          <a:ea typeface="Arial" charset="0"/>
                          <a:cs typeface="Arial" charset="0"/>
                        </a:rPr>
                        <a:t>Frequency (wavelength)</a:t>
                      </a:r>
                    </a:p>
                  </a:txBody>
                  <a:tcPr marL="44327" marR="44327"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gridSpan="2">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Calibri" charset="0"/>
                          <a:ea typeface="Arial" charset="0"/>
                          <a:cs typeface="Arial" charset="0"/>
                        </a:rPr>
                        <a:t>1.25GHz (24cm)</a:t>
                      </a:r>
                      <a:endParaRPr kumimoji="0" lang="en-US" altLang="en-US" sz="1400" b="0" i="0" u="none" strike="noStrike" cap="none" normalizeH="0" baseline="0">
                        <a:ln>
                          <a:noFill/>
                        </a:ln>
                        <a:solidFill>
                          <a:schemeClr val="tx1"/>
                        </a:solidFill>
                        <a:effectLst/>
                        <a:latin typeface="Arial Narrow" charset="0"/>
                        <a:ea typeface="Times New Roman" charset="0"/>
                        <a:cs typeface="Times New Roman" charset="0"/>
                      </a:endParaRPr>
                    </a:p>
                  </a:txBody>
                  <a:tcPr marL="44327" marR="44327"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hMerge="1">
                  <a:txBody>
                    <a:bodyPr/>
                    <a:lstStyle/>
                    <a:p>
                      <a:endParaRPr lang="en-US"/>
                    </a:p>
                  </a:txBody>
                  <a:tcPr/>
                </a:tc>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Calibri" charset="0"/>
                          <a:ea typeface="Arial" charset="0"/>
                          <a:cs typeface="Arial" charset="0"/>
                        </a:rPr>
                        <a:t>3.20 (9.3cm)</a:t>
                      </a:r>
                      <a:endParaRPr kumimoji="0" lang="en-US" altLang="en-US" sz="1400" b="0" i="0" u="none" strike="noStrike" cap="none" normalizeH="0" baseline="0">
                        <a:ln>
                          <a:noFill/>
                        </a:ln>
                        <a:solidFill>
                          <a:schemeClr val="tx1"/>
                        </a:solidFill>
                        <a:effectLst/>
                        <a:latin typeface="Arial Narrow" charset="0"/>
                        <a:ea typeface="Times New Roman" charset="0"/>
                        <a:cs typeface="Times New Roman" charset="0"/>
                      </a:endParaRPr>
                    </a:p>
                  </a:txBody>
                  <a:tcPr marL="44327" marR="44327"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2"/>
                  </a:ext>
                </a:extLst>
              </a:tr>
              <a:tr h="312738">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Calibri" charset="0"/>
                          <a:ea typeface="Arial" charset="0"/>
                          <a:cs typeface="Arial" charset="0"/>
                        </a:rPr>
                        <a:t>Repeat cycle</a:t>
                      </a:r>
                    </a:p>
                  </a:txBody>
                  <a:tcPr marL="44327" marR="44327"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gridSpan="3">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Calibri" charset="0"/>
                          <a:ea typeface="Arial" charset="0"/>
                          <a:cs typeface="Arial" charset="0"/>
                        </a:rPr>
                        <a:t>12 days </a:t>
                      </a:r>
                      <a:endParaRPr kumimoji="0" lang="en-US" altLang="en-US" sz="1400" b="0" i="0" u="none" strike="noStrike" cap="none" normalizeH="0" baseline="0" dirty="0">
                        <a:ln>
                          <a:noFill/>
                        </a:ln>
                        <a:solidFill>
                          <a:schemeClr val="tx1"/>
                        </a:solidFill>
                        <a:effectLst/>
                        <a:latin typeface="Arial Narrow" charset="0"/>
                        <a:ea typeface="Times New Roman" charset="0"/>
                        <a:cs typeface="Times New Roman" charset="0"/>
                      </a:endParaRPr>
                    </a:p>
                  </a:txBody>
                  <a:tcPr marL="44327" marR="44327"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12738">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Calibri" charset="0"/>
                          <a:ea typeface="Arial" charset="0"/>
                          <a:cs typeface="Arial" charset="0"/>
                        </a:rPr>
                        <a:t>Time of Nodal Crossing</a:t>
                      </a:r>
                    </a:p>
                  </a:txBody>
                  <a:tcPr marL="44327" marR="44327"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gridSpan="3">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Calibri" charset="0"/>
                          <a:ea typeface="Arial" charset="0"/>
                          <a:cs typeface="Arial" charset="0"/>
                        </a:rPr>
                        <a:t>6AM / 6PM</a:t>
                      </a:r>
                      <a:endParaRPr kumimoji="0" lang="en-US" altLang="en-US" sz="1400" b="0" i="0" u="none" strike="noStrike" cap="none" normalizeH="0" baseline="0">
                        <a:ln>
                          <a:noFill/>
                        </a:ln>
                        <a:solidFill>
                          <a:schemeClr val="tx1"/>
                        </a:solidFill>
                        <a:effectLst/>
                        <a:latin typeface="Arial Narrow" charset="0"/>
                        <a:ea typeface="Times New Roman" charset="0"/>
                        <a:cs typeface="Times New Roman" charset="0"/>
                      </a:endParaRPr>
                    </a:p>
                  </a:txBody>
                  <a:tcPr marL="44327" marR="44327"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12738">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Calibri" charset="0"/>
                          <a:ea typeface="Arial" charset="0"/>
                          <a:cs typeface="Arial" charset="0"/>
                        </a:rPr>
                        <a:t>Polarization</a:t>
                      </a:r>
                    </a:p>
                  </a:txBody>
                  <a:tcPr marL="44327" marR="44327"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gridSpan="3">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Calibri" charset="0"/>
                          <a:ea typeface="Arial" charset="0"/>
                          <a:cs typeface="Arial" charset="0"/>
                        </a:rPr>
                        <a:t>Single (SP), Dual (DP), Circular (CP), </a:t>
                      </a:r>
                      <a:r>
                        <a:rPr kumimoji="0" lang="en-US" altLang="en-US" sz="1600" b="0" i="0" u="none" strike="noStrike" kern="1200" cap="none" normalizeH="0" baseline="0" dirty="0">
                          <a:ln>
                            <a:noFill/>
                          </a:ln>
                          <a:solidFill>
                            <a:srgbClr val="006600"/>
                          </a:solidFill>
                          <a:effectLst/>
                          <a:latin typeface="Calibri" charset="0"/>
                          <a:ea typeface="Arial" charset="0"/>
                          <a:cs typeface="Arial" charset="0"/>
                        </a:rPr>
                        <a:t>Quad (QP) </a:t>
                      </a:r>
                      <a:r>
                        <a:rPr kumimoji="0" lang="en-US" altLang="en-US" sz="1400" b="0" i="0" u="none" strike="noStrike" cap="none" normalizeH="0" baseline="0" dirty="0">
                          <a:ln>
                            <a:noFill/>
                          </a:ln>
                          <a:solidFill>
                            <a:srgbClr val="000000"/>
                          </a:solidFill>
                          <a:effectLst/>
                          <a:latin typeface="Calibri" charset="0"/>
                          <a:ea typeface="Arial" charset="0"/>
                          <a:cs typeface="Arial" charset="0"/>
                        </a:rPr>
                        <a:t>and </a:t>
                      </a:r>
                      <a:r>
                        <a:rPr kumimoji="0" lang="en-US" altLang="en-US" sz="1400" b="0" i="0" u="none" strike="noStrike" cap="none" normalizeH="0" baseline="0" dirty="0">
                          <a:ln>
                            <a:noFill/>
                          </a:ln>
                          <a:solidFill>
                            <a:srgbClr val="0000FF"/>
                          </a:solidFill>
                          <a:effectLst/>
                          <a:latin typeface="Calibri" charset="0"/>
                          <a:ea typeface="Arial" charset="0"/>
                          <a:cs typeface="Arial" charset="0"/>
                        </a:rPr>
                        <a:t>Quasi-quad pol (QQP)</a:t>
                      </a:r>
                      <a:endParaRPr kumimoji="0" lang="en-US" altLang="en-US" sz="1400" b="0" i="0" u="none" strike="noStrike" cap="none" normalizeH="0" baseline="0" dirty="0">
                        <a:ln>
                          <a:noFill/>
                        </a:ln>
                        <a:solidFill>
                          <a:srgbClr val="0000FF"/>
                        </a:solidFill>
                        <a:effectLst/>
                        <a:latin typeface="Arial Narrow" charset="0"/>
                        <a:ea typeface="Times New Roman" charset="0"/>
                        <a:cs typeface="Times New Roman" charset="0"/>
                      </a:endParaRPr>
                    </a:p>
                  </a:txBody>
                  <a:tcPr marL="44327" marR="44327"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60350">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Calibri" charset="0"/>
                          <a:ea typeface="Arial" charset="0"/>
                          <a:cs typeface="Arial" charset="0"/>
                        </a:rPr>
                        <a:t>Incidence angle range</a:t>
                      </a:r>
                    </a:p>
                  </a:txBody>
                  <a:tcPr marL="44327" marR="44327"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gridSpan="3">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Calibri" charset="0"/>
                          <a:ea typeface="Arial" charset="0"/>
                          <a:cs typeface="Arial" charset="0"/>
                        </a:rPr>
                        <a:t>33 – 47 deg</a:t>
                      </a:r>
                      <a:endParaRPr kumimoji="0" lang="en-US" altLang="en-US" sz="1400" b="0" i="0" u="none" strike="noStrike" cap="none" normalizeH="0" baseline="0">
                        <a:ln>
                          <a:noFill/>
                        </a:ln>
                        <a:solidFill>
                          <a:schemeClr val="tx1"/>
                        </a:solidFill>
                        <a:effectLst/>
                        <a:latin typeface="Arial Narrow" charset="0"/>
                        <a:ea typeface="Times New Roman" charset="0"/>
                        <a:cs typeface="Times New Roman" charset="0"/>
                      </a:endParaRPr>
                    </a:p>
                  </a:txBody>
                  <a:tcPr marL="44327" marR="44327"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39750">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Calibri" charset="0"/>
                          <a:ea typeface="Arial" charset="0"/>
                          <a:cs typeface="Arial" charset="0"/>
                        </a:rPr>
                        <a:t>Available Range Bandwidths</a:t>
                      </a:r>
                    </a:p>
                  </a:txBody>
                  <a:tcPr marL="44327" marR="44327"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Calibri" charset="0"/>
                          <a:ea typeface="Arial" charset="0"/>
                          <a:cs typeface="Arial" charset="0"/>
                        </a:rPr>
                        <a:t>5 MHz, 20 MHz, 40 MHz, 80 MHz</a:t>
                      </a:r>
                    </a:p>
                  </a:txBody>
                  <a:tcPr marL="44327" marR="44327"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Calibri" charset="0"/>
                          <a:ea typeface="Arial" charset="0"/>
                          <a:cs typeface="Arial" charset="0"/>
                        </a:rPr>
                        <a:t>10 MHz, 25 MHz, 37.5 MHz, 75 MHz</a:t>
                      </a:r>
                    </a:p>
                  </a:txBody>
                  <a:tcPr marL="44327" marR="44327"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hMerge="1">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000000"/>
                        </a:solidFill>
                        <a:effectLst/>
                        <a:latin typeface="Calibri" charset="0"/>
                        <a:ea typeface="Arial" charset="0"/>
                        <a:cs typeface="Arial" charset="0"/>
                      </a:endParaRPr>
                    </a:p>
                  </a:txBody>
                  <a:tcPr marL="44327" marR="44327"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7"/>
                  </a:ext>
                </a:extLst>
              </a:tr>
              <a:tr h="724216">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Calibri" charset="0"/>
                          <a:ea typeface="Arial" charset="0"/>
                          <a:cs typeface="Arial" charset="0"/>
                        </a:rPr>
                        <a:t>Resolution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Calibri" charset="0"/>
                          <a:ea typeface="Arial" charset="0"/>
                          <a:cs typeface="Arial" charset="0"/>
                        </a:rPr>
                        <a:t>(Azimuth </a:t>
                      </a:r>
                      <a:r>
                        <a:rPr kumimoji="0" lang="en-US" altLang="en-US" sz="1400" b="0" i="0" u="none" strike="noStrike" cap="none" normalizeH="0" baseline="0" dirty="0">
                          <a:ln>
                            <a:noFill/>
                          </a:ln>
                          <a:solidFill>
                            <a:srgbClr val="000000"/>
                          </a:solidFill>
                          <a:effectLst/>
                          <a:latin typeface="Calibri" charset="0"/>
                          <a:ea typeface="Arial" charset="0"/>
                          <a:cs typeface="Arial" charset="0"/>
                          <a:sym typeface="Symbol" charset="2"/>
                        </a:rPr>
                        <a:t></a:t>
                      </a:r>
                      <a:r>
                        <a:rPr kumimoji="0" lang="en-US" altLang="en-US" sz="1400" b="0" i="0" u="none" strike="noStrike" cap="none" normalizeH="0" baseline="0" dirty="0">
                          <a:ln>
                            <a:noFill/>
                          </a:ln>
                          <a:solidFill>
                            <a:srgbClr val="000000"/>
                          </a:solidFill>
                          <a:effectLst/>
                          <a:latin typeface="Calibri" charset="0"/>
                          <a:ea typeface="Arial" charset="0"/>
                          <a:cs typeface="Arial" charset="0"/>
                        </a:rPr>
                        <a:t> Slant range)</a:t>
                      </a:r>
                      <a:endParaRPr kumimoji="0" lang="en-US" altLang="en-US" sz="1400" b="0" i="0" u="none" strike="noStrike" cap="none" normalizeH="0" baseline="0" dirty="0">
                        <a:ln>
                          <a:noFill/>
                        </a:ln>
                        <a:solidFill>
                          <a:schemeClr val="tx1"/>
                        </a:solidFill>
                        <a:effectLst/>
                        <a:latin typeface="Arial Narrow" charset="0"/>
                        <a:ea typeface="Times New Roman" charset="0"/>
                        <a:cs typeface="Times New Roman" charset="0"/>
                      </a:endParaRPr>
                    </a:p>
                  </a:txBody>
                  <a:tcPr marL="44327" marR="44327"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Calibri" charset="0"/>
                          <a:ea typeface="Arial" charset="0"/>
                          <a:cs typeface="Arial" charset="0"/>
                        </a:rPr>
                        <a:t>6.9m </a:t>
                      </a:r>
                      <a:r>
                        <a:rPr kumimoji="0" lang="en-US" altLang="en-US" sz="1400" b="0" i="0" u="none" strike="noStrike" cap="none" normalizeH="0" baseline="0" dirty="0">
                          <a:ln>
                            <a:noFill/>
                          </a:ln>
                          <a:solidFill>
                            <a:srgbClr val="000000"/>
                          </a:solidFill>
                          <a:effectLst/>
                          <a:latin typeface="Calibri" charset="0"/>
                          <a:ea typeface="Arial" charset="0"/>
                          <a:cs typeface="Arial" charset="0"/>
                          <a:sym typeface="Symbol" charset="2"/>
                        </a:rPr>
                        <a:t>  7.5m </a:t>
                      </a:r>
                      <a:r>
                        <a:rPr kumimoji="0" lang="en-US" altLang="en-US" sz="1400" b="0" i="0" u="none" strike="noStrike" cap="none" normalizeH="0" baseline="0" dirty="0">
                          <a:ln>
                            <a:noFill/>
                          </a:ln>
                          <a:solidFill>
                            <a:srgbClr val="000000"/>
                          </a:solidFill>
                          <a:effectLst/>
                          <a:latin typeface="Calibri" charset="0"/>
                          <a:ea typeface="Arial" charset="0"/>
                          <a:cs typeface="Arial" charset="0"/>
                        </a:rPr>
                        <a:t>(for 20MHz </a:t>
                      </a:r>
                      <a:r>
                        <a:rPr kumimoji="0" lang="en-US" altLang="en-US" sz="1400" b="0" i="0" u="none" strike="noStrike" cap="none" normalizeH="0" baseline="0" dirty="0" err="1">
                          <a:ln>
                            <a:noFill/>
                          </a:ln>
                          <a:solidFill>
                            <a:srgbClr val="000000"/>
                          </a:solidFill>
                          <a:effectLst/>
                          <a:latin typeface="Calibri" charset="0"/>
                          <a:ea typeface="Arial" charset="0"/>
                          <a:cs typeface="Arial" charset="0"/>
                        </a:rPr>
                        <a:t>bw</a:t>
                      </a:r>
                      <a:r>
                        <a:rPr kumimoji="0" lang="en-US" altLang="en-US" sz="1400" b="0" i="0" u="none" strike="noStrike" cap="none" normalizeH="0" baseline="0" dirty="0">
                          <a:ln>
                            <a:noFill/>
                          </a:ln>
                          <a:solidFill>
                            <a:srgbClr val="000000"/>
                          </a:solidFill>
                          <a:effectLst/>
                          <a:latin typeface="Calibri" charset="0"/>
                          <a:ea typeface="Arial" charset="0"/>
                          <a:cs typeface="Arial"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Calibri" charset="0"/>
                          <a:ea typeface="Arial" charset="0"/>
                          <a:cs typeface="Arial" charset="0"/>
                        </a:rPr>
                        <a:t>6.9m </a:t>
                      </a:r>
                      <a:r>
                        <a:rPr kumimoji="0" lang="en-US" altLang="en-US" sz="1400" b="0" i="0" u="none" strike="noStrike" cap="none" normalizeH="0" baseline="0" dirty="0">
                          <a:ln>
                            <a:noFill/>
                          </a:ln>
                          <a:solidFill>
                            <a:srgbClr val="000000"/>
                          </a:solidFill>
                          <a:effectLst/>
                          <a:latin typeface="Calibri" charset="0"/>
                          <a:ea typeface="Arial" charset="0"/>
                          <a:cs typeface="Arial" charset="0"/>
                          <a:sym typeface="Symbol" charset="2"/>
                        </a:rPr>
                        <a:t>  1.9m </a:t>
                      </a:r>
                      <a:r>
                        <a:rPr kumimoji="0" lang="en-US" altLang="en-US" sz="1400" b="0" i="0" u="none" strike="noStrike" cap="none" normalizeH="0" baseline="0" dirty="0">
                          <a:ln>
                            <a:noFill/>
                          </a:ln>
                          <a:solidFill>
                            <a:srgbClr val="000000"/>
                          </a:solidFill>
                          <a:effectLst/>
                          <a:latin typeface="Calibri" charset="0"/>
                          <a:ea typeface="Arial" charset="0"/>
                          <a:cs typeface="Arial" charset="0"/>
                        </a:rPr>
                        <a:t>(for 80MHz </a:t>
                      </a:r>
                      <a:r>
                        <a:rPr kumimoji="0" lang="en-US" altLang="en-US" sz="1400" b="0" i="0" u="none" strike="noStrike" cap="none" normalizeH="0" baseline="0" dirty="0" err="1">
                          <a:ln>
                            <a:noFill/>
                          </a:ln>
                          <a:solidFill>
                            <a:srgbClr val="000000"/>
                          </a:solidFill>
                          <a:effectLst/>
                          <a:latin typeface="Calibri" charset="0"/>
                          <a:ea typeface="Arial" charset="0"/>
                          <a:cs typeface="Arial" charset="0"/>
                        </a:rPr>
                        <a:t>bw</a:t>
                      </a:r>
                      <a:r>
                        <a:rPr kumimoji="0" lang="en-US" altLang="en-US" sz="1400" b="0" i="0" u="none" strike="noStrike" cap="none" normalizeH="0" baseline="0" dirty="0">
                          <a:ln>
                            <a:noFill/>
                          </a:ln>
                          <a:solidFill>
                            <a:srgbClr val="000000"/>
                          </a:solidFill>
                          <a:effectLst/>
                          <a:latin typeface="Calibri" charset="0"/>
                          <a:ea typeface="Arial" charset="0"/>
                          <a:cs typeface="Arial" charset="0"/>
                        </a:rPr>
                        <a:t>)</a:t>
                      </a:r>
                      <a:endParaRPr kumimoji="0" lang="en-US" altLang="en-US" sz="1400" b="0" i="0" u="none" strike="noStrike" cap="none" normalizeH="0" baseline="0" dirty="0">
                        <a:ln>
                          <a:noFill/>
                        </a:ln>
                        <a:solidFill>
                          <a:schemeClr val="tx1"/>
                        </a:solidFill>
                        <a:effectLst/>
                        <a:latin typeface="Arial Narrow" charset="0"/>
                        <a:ea typeface="MS Mincho" charset="-128"/>
                        <a:cs typeface="Calibri" charset="0"/>
                      </a:endParaRPr>
                    </a:p>
                  </a:txBody>
                  <a:tcPr marL="44327" marR="44327"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Calibri" charset="0"/>
                          <a:ea typeface="Arial" charset="0"/>
                          <a:cs typeface="Arial" charset="0"/>
                        </a:rPr>
                        <a:t>6.4m </a:t>
                      </a:r>
                      <a:r>
                        <a:rPr kumimoji="0" lang="en-US" altLang="en-US" sz="1400" b="0" i="0" u="none" strike="noStrike" cap="none" normalizeH="0" baseline="0" dirty="0">
                          <a:ln>
                            <a:noFill/>
                          </a:ln>
                          <a:solidFill>
                            <a:srgbClr val="000000"/>
                          </a:solidFill>
                          <a:effectLst/>
                          <a:latin typeface="Calibri" charset="0"/>
                          <a:ea typeface="Arial" charset="0"/>
                          <a:cs typeface="Arial" charset="0"/>
                          <a:sym typeface="Symbol" charset="2"/>
                        </a:rPr>
                        <a:t>  6m </a:t>
                      </a:r>
                      <a:r>
                        <a:rPr kumimoji="0" lang="en-US" altLang="en-US" sz="1400" b="0" i="0" u="none" strike="noStrike" cap="none" normalizeH="0" baseline="0" dirty="0">
                          <a:ln>
                            <a:noFill/>
                          </a:ln>
                          <a:solidFill>
                            <a:srgbClr val="000000"/>
                          </a:solidFill>
                          <a:effectLst/>
                          <a:latin typeface="Calibri" charset="0"/>
                          <a:ea typeface="Arial" charset="0"/>
                          <a:cs typeface="Arial" charset="0"/>
                        </a:rPr>
                        <a:t>(at 25MHz </a:t>
                      </a:r>
                      <a:r>
                        <a:rPr kumimoji="0" lang="en-US" altLang="en-US" sz="1400" b="0" i="0" u="none" strike="noStrike" cap="none" normalizeH="0" baseline="0" dirty="0" err="1">
                          <a:ln>
                            <a:noFill/>
                          </a:ln>
                          <a:solidFill>
                            <a:srgbClr val="000000"/>
                          </a:solidFill>
                          <a:effectLst/>
                          <a:latin typeface="Calibri" charset="0"/>
                          <a:ea typeface="Arial" charset="0"/>
                          <a:cs typeface="Arial" charset="0"/>
                        </a:rPr>
                        <a:t>bw</a:t>
                      </a:r>
                      <a:r>
                        <a:rPr kumimoji="0" lang="en-US" altLang="en-US" sz="1400" b="0" i="0" u="none" strike="noStrike" cap="none" normalizeH="0" baseline="0" dirty="0">
                          <a:ln>
                            <a:noFill/>
                          </a:ln>
                          <a:solidFill>
                            <a:srgbClr val="000000"/>
                          </a:solidFill>
                          <a:effectLst/>
                          <a:latin typeface="Calibri" charset="0"/>
                          <a:ea typeface="Arial" charset="0"/>
                          <a:cs typeface="Arial"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Calibri" charset="0"/>
                          <a:ea typeface="Arial" charset="0"/>
                          <a:cs typeface="Arial" charset="0"/>
                        </a:rPr>
                        <a:t>6.4m </a:t>
                      </a:r>
                      <a:r>
                        <a:rPr kumimoji="0" lang="en-US" altLang="en-US" sz="1400" b="0" i="0" u="none" strike="noStrike" cap="none" normalizeH="0" baseline="0" dirty="0">
                          <a:ln>
                            <a:noFill/>
                          </a:ln>
                          <a:solidFill>
                            <a:srgbClr val="000000"/>
                          </a:solidFill>
                          <a:effectLst/>
                          <a:latin typeface="Calibri" charset="0"/>
                          <a:ea typeface="Arial" charset="0"/>
                          <a:cs typeface="Arial" charset="0"/>
                          <a:sym typeface="Symbol" charset="2"/>
                        </a:rPr>
                        <a:t>  2m </a:t>
                      </a:r>
                      <a:r>
                        <a:rPr kumimoji="0" lang="en-US" altLang="en-US" sz="1400" b="0" i="0" u="none" strike="noStrike" cap="none" normalizeH="0" baseline="0" dirty="0">
                          <a:ln>
                            <a:noFill/>
                          </a:ln>
                          <a:solidFill>
                            <a:srgbClr val="000000"/>
                          </a:solidFill>
                          <a:effectLst/>
                          <a:latin typeface="Calibri" charset="0"/>
                          <a:ea typeface="Arial" charset="0"/>
                          <a:cs typeface="Arial" charset="0"/>
                        </a:rPr>
                        <a:t>(for 75MHz </a:t>
                      </a:r>
                      <a:r>
                        <a:rPr kumimoji="0" lang="en-US" altLang="en-US" sz="1400" b="0" i="0" u="none" strike="noStrike" cap="none" normalizeH="0" baseline="0" dirty="0" err="1">
                          <a:ln>
                            <a:noFill/>
                          </a:ln>
                          <a:solidFill>
                            <a:srgbClr val="000000"/>
                          </a:solidFill>
                          <a:effectLst/>
                          <a:latin typeface="Calibri" charset="0"/>
                          <a:ea typeface="Arial" charset="0"/>
                          <a:cs typeface="Arial" charset="0"/>
                        </a:rPr>
                        <a:t>bw</a:t>
                      </a:r>
                      <a:r>
                        <a:rPr kumimoji="0" lang="en-US" altLang="en-US" sz="1400" b="0" i="0" u="none" strike="noStrike" cap="none" normalizeH="0" baseline="0" dirty="0">
                          <a:ln>
                            <a:noFill/>
                          </a:ln>
                          <a:solidFill>
                            <a:srgbClr val="000000"/>
                          </a:solidFill>
                          <a:effectLst/>
                          <a:latin typeface="Calibri" charset="0"/>
                          <a:ea typeface="Arial" charset="0"/>
                          <a:cs typeface="Arial" charset="0"/>
                        </a:rPr>
                        <a:t>)</a:t>
                      </a:r>
                      <a:endParaRPr kumimoji="0" lang="en-US" altLang="en-US" sz="1400" b="0" i="0" u="none" strike="noStrike" cap="none" normalizeH="0" baseline="0" dirty="0">
                        <a:ln>
                          <a:noFill/>
                        </a:ln>
                        <a:solidFill>
                          <a:schemeClr val="tx1"/>
                        </a:solidFill>
                        <a:effectLst/>
                        <a:latin typeface="Arial Narrow" charset="0"/>
                        <a:ea typeface="MS Mincho" charset="-128"/>
                        <a:cs typeface="Calibri" charset="0"/>
                      </a:endParaRPr>
                    </a:p>
                  </a:txBody>
                  <a:tcPr marL="44327" marR="44327"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hMerge="1">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Arial Narrow" charset="0"/>
                        <a:ea typeface="MS Mincho" charset="-128"/>
                        <a:cs typeface="Calibri" charset="0"/>
                      </a:endParaRPr>
                    </a:p>
                  </a:txBody>
                  <a:tcPr marL="44327" marR="44327"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8"/>
                  </a:ext>
                </a:extLst>
              </a:tr>
              <a:tr h="300038">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Calibri" charset="0"/>
                          <a:ea typeface="Arial" charset="0"/>
                          <a:cs typeface="Arial" charset="0"/>
                        </a:rPr>
                        <a:t>Max. Swath width</a:t>
                      </a:r>
                      <a:endParaRPr kumimoji="0" lang="en-US" altLang="en-US" sz="1400" b="0" i="0" u="none" strike="noStrike" cap="none" normalizeH="0" baseline="0">
                        <a:ln>
                          <a:noFill/>
                        </a:ln>
                        <a:solidFill>
                          <a:schemeClr val="tx1"/>
                        </a:solidFill>
                        <a:effectLst/>
                        <a:latin typeface="Arial Narrow" charset="0"/>
                        <a:ea typeface="Times New Roman" charset="0"/>
                        <a:cs typeface="Times New Roman" charset="0"/>
                      </a:endParaRPr>
                    </a:p>
                  </a:txBody>
                  <a:tcPr marL="44327" marR="44327"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gridSpan="3">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C00000"/>
                          </a:solidFill>
                          <a:effectLst/>
                          <a:latin typeface="Calibri" charset="0"/>
                          <a:ea typeface="Arial" charset="0"/>
                          <a:cs typeface="Arial" charset="0"/>
                        </a:rPr>
                        <a:t>&gt; 240 Km  </a:t>
                      </a:r>
                      <a:endParaRPr kumimoji="0" lang="en-US" altLang="en-US" sz="1400" b="1" i="0" u="none" strike="noStrike" cap="none" normalizeH="0" baseline="0" dirty="0">
                        <a:ln>
                          <a:noFill/>
                        </a:ln>
                        <a:solidFill>
                          <a:srgbClr val="C00000"/>
                        </a:solidFill>
                        <a:effectLst/>
                        <a:latin typeface="Arial Narrow" charset="0"/>
                        <a:ea typeface="Times New Roman" charset="0"/>
                        <a:cs typeface="Times New Roman" charset="0"/>
                      </a:endParaRPr>
                    </a:p>
                  </a:txBody>
                  <a:tcPr marL="44327" marR="44327"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294004">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Calibri" charset="0"/>
                          <a:ea typeface="Arial" charset="0"/>
                          <a:cs typeface="Arial" charset="0"/>
                        </a:rPr>
                        <a:t>Data and Product Access</a:t>
                      </a:r>
                      <a:endParaRPr kumimoji="0" lang="en-US" altLang="en-US" sz="1400" b="0" i="0" u="none" strike="noStrike" cap="none" normalizeH="0" baseline="0" dirty="0">
                        <a:ln>
                          <a:noFill/>
                        </a:ln>
                        <a:solidFill>
                          <a:schemeClr val="tx1"/>
                        </a:solidFill>
                        <a:effectLst/>
                        <a:latin typeface="Arial Narrow" charset="0"/>
                        <a:ea typeface="Times New Roman" charset="0"/>
                        <a:cs typeface="Times New Roman" charset="0"/>
                      </a:endParaRPr>
                    </a:p>
                  </a:txBody>
                  <a:tcPr marL="44327" marR="44327"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gridSpan="3">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C00000"/>
                          </a:solidFill>
                          <a:effectLst/>
                          <a:latin typeface="Calibri" charset="0"/>
                          <a:ea typeface="Arial" charset="0"/>
                          <a:cs typeface="Arial" charset="0"/>
                        </a:rPr>
                        <a:t>Free &amp; Open</a:t>
                      </a:r>
                      <a:endParaRPr kumimoji="0" lang="en-US" altLang="en-US" sz="1400" b="1" i="0" u="none" strike="noStrike" cap="none" normalizeH="0" baseline="0" dirty="0">
                        <a:ln>
                          <a:noFill/>
                        </a:ln>
                        <a:solidFill>
                          <a:srgbClr val="C00000"/>
                        </a:solidFill>
                        <a:effectLst/>
                        <a:latin typeface="Arial Narrow" charset="0"/>
                        <a:ea typeface="Times New Roman" charset="0"/>
                        <a:cs typeface="Times New Roman" charset="0"/>
                      </a:endParaRPr>
                    </a:p>
                  </a:txBody>
                  <a:tcPr marL="44327" marR="44327"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grpSp>
        <p:nvGrpSpPr>
          <p:cNvPr id="5" name="Group 202"/>
          <p:cNvGrpSpPr>
            <a:grpSpLocks/>
          </p:cNvGrpSpPr>
          <p:nvPr/>
        </p:nvGrpSpPr>
        <p:grpSpPr bwMode="auto">
          <a:xfrm>
            <a:off x="2317952" y="336256"/>
            <a:ext cx="2130425" cy="2711450"/>
            <a:chOff x="157" y="2316"/>
            <a:chExt cx="1342" cy="1708"/>
          </a:xfrm>
          <a:solidFill>
            <a:schemeClr val="bg1"/>
          </a:solidFill>
        </p:grpSpPr>
        <p:sp>
          <p:nvSpPr>
            <p:cNvPr id="6" name="Rounded Rectangle 5"/>
            <p:cNvSpPr/>
            <p:nvPr/>
          </p:nvSpPr>
          <p:spPr>
            <a:xfrm>
              <a:off x="157" y="2316"/>
              <a:ext cx="1342" cy="1708"/>
            </a:xfrm>
            <a:prstGeom prst="roundRect">
              <a:avLst>
                <a:gd name="adj" fmla="val 6460"/>
              </a:avLst>
            </a:prstGeom>
            <a:grp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9663" tIns="11678" rIns="29663" bIns="14832"/>
            <a:lstStyle/>
            <a:p>
              <a:pPr algn="ctr">
                <a:defRPr/>
              </a:pPr>
              <a:r>
                <a:rPr lang="en-IN" sz="1200" dirty="0">
                  <a:solidFill>
                    <a:srgbClr val="7030A0"/>
                  </a:solidFill>
                  <a:latin typeface="+mj-lt"/>
                </a:rPr>
                <a:t>S-SAR Antenna Beams 1 to 24</a:t>
              </a:r>
            </a:p>
          </p:txBody>
        </p:sp>
        <p:grpSp>
          <p:nvGrpSpPr>
            <p:cNvPr id="7" name="Group 239"/>
            <p:cNvGrpSpPr>
              <a:grpSpLocks/>
            </p:cNvGrpSpPr>
            <p:nvPr/>
          </p:nvGrpSpPr>
          <p:grpSpPr bwMode="auto">
            <a:xfrm>
              <a:off x="166" y="2413"/>
              <a:ext cx="1282" cy="1517"/>
              <a:chOff x="915917" y="10567955"/>
              <a:chExt cx="6205580" cy="7358124"/>
            </a:xfrm>
            <a:grpFill/>
          </p:grpSpPr>
          <p:sp>
            <p:nvSpPr>
              <p:cNvPr id="8" name="Freeform 7"/>
              <p:cNvSpPr/>
              <p:nvPr/>
            </p:nvSpPr>
            <p:spPr>
              <a:xfrm>
                <a:off x="1385451" y="11882424"/>
                <a:ext cx="3049544" cy="4995957"/>
              </a:xfrm>
              <a:custGeom>
                <a:avLst/>
                <a:gdLst>
                  <a:gd name="connsiteX0" fmla="*/ 596900 w 596900"/>
                  <a:gd name="connsiteY0" fmla="*/ 1155700 h 1155700"/>
                  <a:gd name="connsiteX1" fmla="*/ 0 w 596900"/>
                  <a:gd name="connsiteY1" fmla="*/ 190500 h 1155700"/>
                  <a:gd name="connsiteX2" fmla="*/ 419100 w 596900"/>
                  <a:gd name="connsiteY2" fmla="*/ 0 h 1155700"/>
                  <a:gd name="connsiteX3" fmla="*/ 596900 w 596900"/>
                  <a:gd name="connsiteY3" fmla="*/ 1155700 h 1155700"/>
                  <a:gd name="connsiteX0" fmla="*/ 596900 w 596900"/>
                  <a:gd name="connsiteY0" fmla="*/ 1155700 h 1155700"/>
                  <a:gd name="connsiteX1" fmla="*/ 0 w 596900"/>
                  <a:gd name="connsiteY1" fmla="*/ 190500 h 1155700"/>
                  <a:gd name="connsiteX2" fmla="*/ 191569 w 596900"/>
                  <a:gd name="connsiteY2" fmla="*/ 0 h 1155700"/>
                  <a:gd name="connsiteX3" fmla="*/ 596900 w 596900"/>
                  <a:gd name="connsiteY3" fmla="*/ 1155700 h 1155700"/>
                  <a:gd name="connsiteX0" fmla="*/ 596900 w 596900"/>
                  <a:gd name="connsiteY0" fmla="*/ 1155700 h 1155700"/>
                  <a:gd name="connsiteX1" fmla="*/ 0 w 596900"/>
                  <a:gd name="connsiteY1" fmla="*/ 113697 h 1155700"/>
                  <a:gd name="connsiteX2" fmla="*/ 191569 w 596900"/>
                  <a:gd name="connsiteY2" fmla="*/ 0 h 1155700"/>
                  <a:gd name="connsiteX3" fmla="*/ 596900 w 596900"/>
                  <a:gd name="connsiteY3" fmla="*/ 1155700 h 1155700"/>
                  <a:gd name="connsiteX0" fmla="*/ 596900 w 596900"/>
                  <a:gd name="connsiteY0" fmla="*/ 1155700 h 1155700"/>
                  <a:gd name="connsiteX1" fmla="*/ 0 w 596900"/>
                  <a:gd name="connsiteY1" fmla="*/ 113697 h 1155700"/>
                  <a:gd name="connsiteX2" fmla="*/ 191569 w 596900"/>
                  <a:gd name="connsiteY2" fmla="*/ 0 h 1155700"/>
                  <a:gd name="connsiteX3" fmla="*/ 596900 w 596900"/>
                  <a:gd name="connsiteY3" fmla="*/ 1155700 h 1155700"/>
                  <a:gd name="connsiteX0" fmla="*/ 596900 w 596900"/>
                  <a:gd name="connsiteY0" fmla="*/ 1225188 h 1225188"/>
                  <a:gd name="connsiteX1" fmla="*/ 0 w 596900"/>
                  <a:gd name="connsiteY1" fmla="*/ 183185 h 1225188"/>
                  <a:gd name="connsiteX2" fmla="*/ 327497 w 596900"/>
                  <a:gd name="connsiteY2" fmla="*/ 0 h 1225188"/>
                  <a:gd name="connsiteX3" fmla="*/ 596900 w 596900"/>
                  <a:gd name="connsiteY3" fmla="*/ 1225188 h 1225188"/>
                  <a:gd name="connsiteX0" fmla="*/ 759422 w 759422"/>
                  <a:gd name="connsiteY0" fmla="*/ 1225188 h 1225188"/>
                  <a:gd name="connsiteX1" fmla="*/ 0 w 759422"/>
                  <a:gd name="connsiteY1" fmla="*/ 267303 h 1225188"/>
                  <a:gd name="connsiteX2" fmla="*/ 490019 w 759422"/>
                  <a:gd name="connsiteY2" fmla="*/ 0 h 1225188"/>
                  <a:gd name="connsiteX3" fmla="*/ 759422 w 759422"/>
                  <a:gd name="connsiteY3" fmla="*/ 1225188 h 1225188"/>
                  <a:gd name="connsiteX0" fmla="*/ 759422 w 759422"/>
                  <a:gd name="connsiteY0" fmla="*/ 1411709 h 1411709"/>
                  <a:gd name="connsiteX1" fmla="*/ 0 w 759422"/>
                  <a:gd name="connsiteY1" fmla="*/ 453824 h 1411709"/>
                  <a:gd name="connsiteX2" fmla="*/ 560938 w 759422"/>
                  <a:gd name="connsiteY2" fmla="*/ 0 h 1411709"/>
                  <a:gd name="connsiteX3" fmla="*/ 759422 w 759422"/>
                  <a:gd name="connsiteY3" fmla="*/ 1411709 h 1411709"/>
                  <a:gd name="connsiteX0" fmla="*/ 759422 w 759422"/>
                  <a:gd name="connsiteY0" fmla="*/ 1261761 h 1261761"/>
                  <a:gd name="connsiteX1" fmla="*/ 0 w 759422"/>
                  <a:gd name="connsiteY1" fmla="*/ 303876 h 1261761"/>
                  <a:gd name="connsiteX2" fmla="*/ 560938 w 759422"/>
                  <a:gd name="connsiteY2" fmla="*/ 0 h 1261761"/>
                  <a:gd name="connsiteX3" fmla="*/ 759422 w 759422"/>
                  <a:gd name="connsiteY3" fmla="*/ 1261761 h 1261761"/>
                  <a:gd name="connsiteX0" fmla="*/ 759422 w 759422"/>
                  <a:gd name="connsiteY0" fmla="*/ 1261761 h 1261761"/>
                  <a:gd name="connsiteX1" fmla="*/ 0 w 759422"/>
                  <a:gd name="connsiteY1" fmla="*/ 303876 h 1261761"/>
                  <a:gd name="connsiteX2" fmla="*/ 560938 w 759422"/>
                  <a:gd name="connsiteY2" fmla="*/ 0 h 1261761"/>
                  <a:gd name="connsiteX3" fmla="*/ 759422 w 759422"/>
                  <a:gd name="connsiteY3" fmla="*/ 1261761 h 1261761"/>
                  <a:gd name="connsiteX0" fmla="*/ 759422 w 780107"/>
                  <a:gd name="connsiteY0" fmla="*/ 1261761 h 1261761"/>
                  <a:gd name="connsiteX1" fmla="*/ 0 w 780107"/>
                  <a:gd name="connsiteY1" fmla="*/ 303876 h 1261761"/>
                  <a:gd name="connsiteX2" fmla="*/ 560938 w 780107"/>
                  <a:gd name="connsiteY2" fmla="*/ 0 h 1261761"/>
                  <a:gd name="connsiteX3" fmla="*/ 780107 w 780107"/>
                  <a:gd name="connsiteY3" fmla="*/ 1261761 h 1261761"/>
                  <a:gd name="connsiteX4" fmla="*/ 759422 w 780107"/>
                  <a:gd name="connsiteY4" fmla="*/ 1261761 h 1261761"/>
                  <a:gd name="connsiteX0" fmla="*/ 736152 w 780107"/>
                  <a:gd name="connsiteY0" fmla="*/ 1261761 h 1261761"/>
                  <a:gd name="connsiteX1" fmla="*/ 0 w 780107"/>
                  <a:gd name="connsiteY1" fmla="*/ 303876 h 1261761"/>
                  <a:gd name="connsiteX2" fmla="*/ 560938 w 780107"/>
                  <a:gd name="connsiteY2" fmla="*/ 0 h 1261761"/>
                  <a:gd name="connsiteX3" fmla="*/ 780107 w 780107"/>
                  <a:gd name="connsiteY3" fmla="*/ 1261761 h 1261761"/>
                  <a:gd name="connsiteX4" fmla="*/ 736152 w 780107"/>
                  <a:gd name="connsiteY4" fmla="*/ 1261761 h 1261761"/>
                  <a:gd name="connsiteX0" fmla="*/ 754990 w 780107"/>
                  <a:gd name="connsiteY0" fmla="*/ 1261761 h 1261761"/>
                  <a:gd name="connsiteX1" fmla="*/ 0 w 780107"/>
                  <a:gd name="connsiteY1" fmla="*/ 303876 h 1261761"/>
                  <a:gd name="connsiteX2" fmla="*/ 560938 w 780107"/>
                  <a:gd name="connsiteY2" fmla="*/ 0 h 1261761"/>
                  <a:gd name="connsiteX3" fmla="*/ 780107 w 780107"/>
                  <a:gd name="connsiteY3" fmla="*/ 1261761 h 1261761"/>
                  <a:gd name="connsiteX4" fmla="*/ 754990 w 780107"/>
                  <a:gd name="connsiteY4" fmla="*/ 1261761 h 1261761"/>
                  <a:gd name="connsiteX0" fmla="*/ 754990 w 955188"/>
                  <a:gd name="connsiteY0" fmla="*/ 1261761 h 1261761"/>
                  <a:gd name="connsiteX1" fmla="*/ 0 w 955188"/>
                  <a:gd name="connsiteY1" fmla="*/ 303876 h 1261761"/>
                  <a:gd name="connsiteX2" fmla="*/ 560938 w 955188"/>
                  <a:gd name="connsiteY2" fmla="*/ 0 h 1261761"/>
                  <a:gd name="connsiteX3" fmla="*/ 955188 w 955188"/>
                  <a:gd name="connsiteY3" fmla="*/ 1165758 h 1261761"/>
                  <a:gd name="connsiteX4" fmla="*/ 754990 w 955188"/>
                  <a:gd name="connsiteY4" fmla="*/ 1261761 h 1261761"/>
                  <a:gd name="connsiteX0" fmla="*/ 754990 w 784540"/>
                  <a:gd name="connsiteY0" fmla="*/ 1261761 h 1261762"/>
                  <a:gd name="connsiteX1" fmla="*/ 0 w 784540"/>
                  <a:gd name="connsiteY1" fmla="*/ 303876 h 1261762"/>
                  <a:gd name="connsiteX2" fmla="*/ 560938 w 784540"/>
                  <a:gd name="connsiteY2" fmla="*/ 0 h 1261762"/>
                  <a:gd name="connsiteX3" fmla="*/ 784540 w 784540"/>
                  <a:gd name="connsiteY3" fmla="*/ 1261762 h 1261762"/>
                  <a:gd name="connsiteX4" fmla="*/ 754990 w 784540"/>
                  <a:gd name="connsiteY4" fmla="*/ 1261761 h 1261762"/>
                  <a:gd name="connsiteX0" fmla="*/ 754990 w 1451620"/>
                  <a:gd name="connsiteY0" fmla="*/ 1261761 h 1261762"/>
                  <a:gd name="connsiteX1" fmla="*/ 0 w 1451620"/>
                  <a:gd name="connsiteY1" fmla="*/ 303876 h 1261762"/>
                  <a:gd name="connsiteX2" fmla="*/ 560938 w 1451620"/>
                  <a:gd name="connsiteY2" fmla="*/ 0 h 1261762"/>
                  <a:gd name="connsiteX3" fmla="*/ 1451620 w 1451620"/>
                  <a:gd name="connsiteY3" fmla="*/ 1261762 h 1261762"/>
                  <a:gd name="connsiteX4" fmla="*/ 754990 w 1451620"/>
                  <a:gd name="connsiteY4" fmla="*/ 1261761 h 1261762"/>
                  <a:gd name="connsiteX0" fmla="*/ 1420962 w 1451620"/>
                  <a:gd name="connsiteY0" fmla="*/ 1261761 h 1261762"/>
                  <a:gd name="connsiteX1" fmla="*/ 0 w 1451620"/>
                  <a:gd name="connsiteY1" fmla="*/ 303876 h 1261762"/>
                  <a:gd name="connsiteX2" fmla="*/ 560938 w 1451620"/>
                  <a:gd name="connsiteY2" fmla="*/ 0 h 1261762"/>
                  <a:gd name="connsiteX3" fmla="*/ 1451620 w 1451620"/>
                  <a:gd name="connsiteY3" fmla="*/ 1261762 h 1261762"/>
                  <a:gd name="connsiteX4" fmla="*/ 1420962 w 1451620"/>
                  <a:gd name="connsiteY4" fmla="*/ 1261761 h 1261762"/>
                  <a:gd name="connsiteX0" fmla="*/ 1393259 w 1451620"/>
                  <a:gd name="connsiteY0" fmla="*/ 1261761 h 1261762"/>
                  <a:gd name="connsiteX1" fmla="*/ 0 w 1451620"/>
                  <a:gd name="connsiteY1" fmla="*/ 303876 h 1261762"/>
                  <a:gd name="connsiteX2" fmla="*/ 560938 w 1451620"/>
                  <a:gd name="connsiteY2" fmla="*/ 0 h 1261762"/>
                  <a:gd name="connsiteX3" fmla="*/ 1451620 w 1451620"/>
                  <a:gd name="connsiteY3" fmla="*/ 1261762 h 1261762"/>
                  <a:gd name="connsiteX4" fmla="*/ 1393259 w 1451620"/>
                  <a:gd name="connsiteY4" fmla="*/ 1261761 h 1261762"/>
                  <a:gd name="connsiteX0" fmla="*/ 1393259 w 1420593"/>
                  <a:gd name="connsiteY0" fmla="*/ 1261761 h 1261762"/>
                  <a:gd name="connsiteX1" fmla="*/ 0 w 1420593"/>
                  <a:gd name="connsiteY1" fmla="*/ 303876 h 1261762"/>
                  <a:gd name="connsiteX2" fmla="*/ 560938 w 1420593"/>
                  <a:gd name="connsiteY2" fmla="*/ 0 h 1261762"/>
                  <a:gd name="connsiteX3" fmla="*/ 1420593 w 1420593"/>
                  <a:gd name="connsiteY3" fmla="*/ 1261762 h 1261762"/>
                  <a:gd name="connsiteX4" fmla="*/ 1393259 w 1420593"/>
                  <a:gd name="connsiteY4" fmla="*/ 1261761 h 1261762"/>
                  <a:gd name="connsiteX0" fmla="*/ 1362232 w 1420593"/>
                  <a:gd name="connsiteY0" fmla="*/ 1261761 h 1261762"/>
                  <a:gd name="connsiteX1" fmla="*/ 0 w 1420593"/>
                  <a:gd name="connsiteY1" fmla="*/ 303876 h 1261762"/>
                  <a:gd name="connsiteX2" fmla="*/ 560938 w 1420593"/>
                  <a:gd name="connsiteY2" fmla="*/ 0 h 1261762"/>
                  <a:gd name="connsiteX3" fmla="*/ 1420593 w 1420593"/>
                  <a:gd name="connsiteY3" fmla="*/ 1261762 h 1261762"/>
                  <a:gd name="connsiteX4" fmla="*/ 1362232 w 1420593"/>
                  <a:gd name="connsiteY4" fmla="*/ 1261761 h 1261762"/>
                  <a:gd name="connsiteX0" fmla="*/ 1362232 w 1390674"/>
                  <a:gd name="connsiteY0" fmla="*/ 1261761 h 1261762"/>
                  <a:gd name="connsiteX1" fmla="*/ 0 w 1390674"/>
                  <a:gd name="connsiteY1" fmla="*/ 303876 h 1261762"/>
                  <a:gd name="connsiteX2" fmla="*/ 560938 w 1390674"/>
                  <a:gd name="connsiteY2" fmla="*/ 0 h 1261762"/>
                  <a:gd name="connsiteX3" fmla="*/ 1390674 w 1390674"/>
                  <a:gd name="connsiteY3" fmla="*/ 1261762 h 1261762"/>
                  <a:gd name="connsiteX4" fmla="*/ 1362232 w 1390674"/>
                  <a:gd name="connsiteY4" fmla="*/ 1261761 h 1261762"/>
                  <a:gd name="connsiteX0" fmla="*/ 1334529 w 1390674"/>
                  <a:gd name="connsiteY0" fmla="*/ 1261761 h 1261762"/>
                  <a:gd name="connsiteX1" fmla="*/ 0 w 1390674"/>
                  <a:gd name="connsiteY1" fmla="*/ 303876 h 1261762"/>
                  <a:gd name="connsiteX2" fmla="*/ 560938 w 1390674"/>
                  <a:gd name="connsiteY2" fmla="*/ 0 h 1261762"/>
                  <a:gd name="connsiteX3" fmla="*/ 1390674 w 1390674"/>
                  <a:gd name="connsiteY3" fmla="*/ 1261762 h 1261762"/>
                  <a:gd name="connsiteX4" fmla="*/ 1334529 w 1390674"/>
                  <a:gd name="connsiteY4" fmla="*/ 1261761 h 1261762"/>
                  <a:gd name="connsiteX0" fmla="*/ 1334529 w 1362971"/>
                  <a:gd name="connsiteY0" fmla="*/ 1261761 h 1261762"/>
                  <a:gd name="connsiteX1" fmla="*/ 0 w 1362971"/>
                  <a:gd name="connsiteY1" fmla="*/ 303876 h 1261762"/>
                  <a:gd name="connsiteX2" fmla="*/ 560938 w 1362971"/>
                  <a:gd name="connsiteY2" fmla="*/ 0 h 1261762"/>
                  <a:gd name="connsiteX3" fmla="*/ 1362971 w 1362971"/>
                  <a:gd name="connsiteY3" fmla="*/ 1261762 h 1261762"/>
                  <a:gd name="connsiteX4" fmla="*/ 1334529 w 1362971"/>
                  <a:gd name="connsiteY4" fmla="*/ 1261761 h 1261762"/>
                  <a:gd name="connsiteX0" fmla="*/ 1305718 w 1362971"/>
                  <a:gd name="connsiteY0" fmla="*/ 1261761 h 1261762"/>
                  <a:gd name="connsiteX1" fmla="*/ 0 w 1362971"/>
                  <a:gd name="connsiteY1" fmla="*/ 303876 h 1261762"/>
                  <a:gd name="connsiteX2" fmla="*/ 560938 w 1362971"/>
                  <a:gd name="connsiteY2" fmla="*/ 0 h 1261762"/>
                  <a:gd name="connsiteX3" fmla="*/ 1362971 w 1362971"/>
                  <a:gd name="connsiteY3" fmla="*/ 1261762 h 1261762"/>
                  <a:gd name="connsiteX4" fmla="*/ 1305718 w 1362971"/>
                  <a:gd name="connsiteY4" fmla="*/ 1261761 h 1261762"/>
                  <a:gd name="connsiteX0" fmla="*/ 1305718 w 1333052"/>
                  <a:gd name="connsiteY0" fmla="*/ 1261761 h 1261762"/>
                  <a:gd name="connsiteX1" fmla="*/ 0 w 1333052"/>
                  <a:gd name="connsiteY1" fmla="*/ 303876 h 1261762"/>
                  <a:gd name="connsiteX2" fmla="*/ 560938 w 1333052"/>
                  <a:gd name="connsiteY2" fmla="*/ 0 h 1261762"/>
                  <a:gd name="connsiteX3" fmla="*/ 1333052 w 1333052"/>
                  <a:gd name="connsiteY3" fmla="*/ 1261762 h 1261762"/>
                  <a:gd name="connsiteX4" fmla="*/ 1305718 w 1333052"/>
                  <a:gd name="connsiteY4" fmla="*/ 1261761 h 1261762"/>
                  <a:gd name="connsiteX0" fmla="*/ 1276907 w 1333052"/>
                  <a:gd name="connsiteY0" fmla="*/ 1261761 h 1261762"/>
                  <a:gd name="connsiteX1" fmla="*/ 0 w 1333052"/>
                  <a:gd name="connsiteY1" fmla="*/ 303876 h 1261762"/>
                  <a:gd name="connsiteX2" fmla="*/ 560938 w 1333052"/>
                  <a:gd name="connsiteY2" fmla="*/ 0 h 1261762"/>
                  <a:gd name="connsiteX3" fmla="*/ 1333052 w 1333052"/>
                  <a:gd name="connsiteY3" fmla="*/ 1261762 h 1261762"/>
                  <a:gd name="connsiteX4" fmla="*/ 1276907 w 1333052"/>
                  <a:gd name="connsiteY4" fmla="*/ 1261761 h 1261762"/>
                  <a:gd name="connsiteX0" fmla="*/ 1276907 w 1305349"/>
                  <a:gd name="connsiteY0" fmla="*/ 1261761 h 1261762"/>
                  <a:gd name="connsiteX1" fmla="*/ 0 w 1305349"/>
                  <a:gd name="connsiteY1" fmla="*/ 303876 h 1261762"/>
                  <a:gd name="connsiteX2" fmla="*/ 560938 w 1305349"/>
                  <a:gd name="connsiteY2" fmla="*/ 0 h 1261762"/>
                  <a:gd name="connsiteX3" fmla="*/ 1305349 w 1305349"/>
                  <a:gd name="connsiteY3" fmla="*/ 1261762 h 1261762"/>
                  <a:gd name="connsiteX4" fmla="*/ 1276907 w 1305349"/>
                  <a:gd name="connsiteY4" fmla="*/ 1261761 h 1261762"/>
                  <a:gd name="connsiteX0" fmla="*/ 1245880 w 1305349"/>
                  <a:gd name="connsiteY0" fmla="*/ 1261761 h 1261762"/>
                  <a:gd name="connsiteX1" fmla="*/ 0 w 1305349"/>
                  <a:gd name="connsiteY1" fmla="*/ 303876 h 1261762"/>
                  <a:gd name="connsiteX2" fmla="*/ 560938 w 1305349"/>
                  <a:gd name="connsiteY2" fmla="*/ 0 h 1261762"/>
                  <a:gd name="connsiteX3" fmla="*/ 1305349 w 1305349"/>
                  <a:gd name="connsiteY3" fmla="*/ 1261762 h 1261762"/>
                  <a:gd name="connsiteX4" fmla="*/ 1245880 w 1305349"/>
                  <a:gd name="connsiteY4" fmla="*/ 1261761 h 1261762"/>
                  <a:gd name="connsiteX0" fmla="*/ 1245880 w 1276538"/>
                  <a:gd name="connsiteY0" fmla="*/ 1261761 h 1261762"/>
                  <a:gd name="connsiteX1" fmla="*/ 0 w 1276538"/>
                  <a:gd name="connsiteY1" fmla="*/ 303876 h 1261762"/>
                  <a:gd name="connsiteX2" fmla="*/ 560938 w 1276538"/>
                  <a:gd name="connsiteY2" fmla="*/ 0 h 1261762"/>
                  <a:gd name="connsiteX3" fmla="*/ 1276538 w 1276538"/>
                  <a:gd name="connsiteY3" fmla="*/ 1261762 h 1261762"/>
                  <a:gd name="connsiteX4" fmla="*/ 1245880 w 1276538"/>
                  <a:gd name="connsiteY4" fmla="*/ 1261761 h 1261762"/>
                  <a:gd name="connsiteX0" fmla="*/ 1218177 w 1276538"/>
                  <a:gd name="connsiteY0" fmla="*/ 1261761 h 1261762"/>
                  <a:gd name="connsiteX1" fmla="*/ 0 w 1276538"/>
                  <a:gd name="connsiteY1" fmla="*/ 303876 h 1261762"/>
                  <a:gd name="connsiteX2" fmla="*/ 560938 w 1276538"/>
                  <a:gd name="connsiteY2" fmla="*/ 0 h 1261762"/>
                  <a:gd name="connsiteX3" fmla="*/ 1276538 w 1276538"/>
                  <a:gd name="connsiteY3" fmla="*/ 1261762 h 1261762"/>
                  <a:gd name="connsiteX4" fmla="*/ 1218177 w 1276538"/>
                  <a:gd name="connsiteY4" fmla="*/ 1261761 h 1261762"/>
                  <a:gd name="connsiteX0" fmla="*/ 1218177 w 1248835"/>
                  <a:gd name="connsiteY0" fmla="*/ 1261761 h 1261762"/>
                  <a:gd name="connsiteX1" fmla="*/ 0 w 1248835"/>
                  <a:gd name="connsiteY1" fmla="*/ 303876 h 1261762"/>
                  <a:gd name="connsiteX2" fmla="*/ 560938 w 1248835"/>
                  <a:gd name="connsiteY2" fmla="*/ 0 h 1261762"/>
                  <a:gd name="connsiteX3" fmla="*/ 1248835 w 1248835"/>
                  <a:gd name="connsiteY3" fmla="*/ 1261762 h 1261762"/>
                  <a:gd name="connsiteX4" fmla="*/ 1218177 w 1248835"/>
                  <a:gd name="connsiteY4" fmla="*/ 1261761 h 1261762"/>
                  <a:gd name="connsiteX0" fmla="*/ 1190474 w 1248835"/>
                  <a:gd name="connsiteY0" fmla="*/ 1261761 h 1261762"/>
                  <a:gd name="connsiteX1" fmla="*/ 0 w 1248835"/>
                  <a:gd name="connsiteY1" fmla="*/ 303876 h 1261762"/>
                  <a:gd name="connsiteX2" fmla="*/ 560938 w 1248835"/>
                  <a:gd name="connsiteY2" fmla="*/ 0 h 1261762"/>
                  <a:gd name="connsiteX3" fmla="*/ 1248835 w 1248835"/>
                  <a:gd name="connsiteY3" fmla="*/ 1261762 h 1261762"/>
                  <a:gd name="connsiteX4" fmla="*/ 1190474 w 1248835"/>
                  <a:gd name="connsiteY4" fmla="*/ 1261761 h 1261762"/>
                  <a:gd name="connsiteX0" fmla="*/ 1190474 w 1217808"/>
                  <a:gd name="connsiteY0" fmla="*/ 1261761 h 1261762"/>
                  <a:gd name="connsiteX1" fmla="*/ 0 w 1217808"/>
                  <a:gd name="connsiteY1" fmla="*/ 303876 h 1261762"/>
                  <a:gd name="connsiteX2" fmla="*/ 560938 w 1217808"/>
                  <a:gd name="connsiteY2" fmla="*/ 0 h 1261762"/>
                  <a:gd name="connsiteX3" fmla="*/ 1217808 w 1217808"/>
                  <a:gd name="connsiteY3" fmla="*/ 1261762 h 1261762"/>
                  <a:gd name="connsiteX4" fmla="*/ 1190474 w 1217808"/>
                  <a:gd name="connsiteY4" fmla="*/ 1261761 h 1261762"/>
                  <a:gd name="connsiteX0" fmla="*/ 1159447 w 1217808"/>
                  <a:gd name="connsiteY0" fmla="*/ 1261761 h 1261762"/>
                  <a:gd name="connsiteX1" fmla="*/ 0 w 1217808"/>
                  <a:gd name="connsiteY1" fmla="*/ 303876 h 1261762"/>
                  <a:gd name="connsiteX2" fmla="*/ 560938 w 1217808"/>
                  <a:gd name="connsiteY2" fmla="*/ 0 h 1261762"/>
                  <a:gd name="connsiteX3" fmla="*/ 1217808 w 1217808"/>
                  <a:gd name="connsiteY3" fmla="*/ 1261762 h 1261762"/>
                  <a:gd name="connsiteX4" fmla="*/ 1159447 w 1217808"/>
                  <a:gd name="connsiteY4" fmla="*/ 1261761 h 1261762"/>
                  <a:gd name="connsiteX0" fmla="*/ 1187150 w 1217808"/>
                  <a:gd name="connsiteY0" fmla="*/ 1261761 h 1261762"/>
                  <a:gd name="connsiteX1" fmla="*/ 0 w 1217808"/>
                  <a:gd name="connsiteY1" fmla="*/ 303876 h 1261762"/>
                  <a:gd name="connsiteX2" fmla="*/ 560938 w 1217808"/>
                  <a:gd name="connsiteY2" fmla="*/ 0 h 1261762"/>
                  <a:gd name="connsiteX3" fmla="*/ 1217808 w 1217808"/>
                  <a:gd name="connsiteY3" fmla="*/ 1261762 h 1261762"/>
                  <a:gd name="connsiteX4" fmla="*/ 1187150 w 1217808"/>
                  <a:gd name="connsiteY4" fmla="*/ 1261761 h 1261762"/>
                  <a:gd name="connsiteX0" fmla="*/ 1159447 w 1217808"/>
                  <a:gd name="connsiteY0" fmla="*/ 1261761 h 1261762"/>
                  <a:gd name="connsiteX1" fmla="*/ 0 w 1217808"/>
                  <a:gd name="connsiteY1" fmla="*/ 303876 h 1261762"/>
                  <a:gd name="connsiteX2" fmla="*/ 560938 w 1217808"/>
                  <a:gd name="connsiteY2" fmla="*/ 0 h 1261762"/>
                  <a:gd name="connsiteX3" fmla="*/ 1217808 w 1217808"/>
                  <a:gd name="connsiteY3" fmla="*/ 1261762 h 1261762"/>
                  <a:gd name="connsiteX4" fmla="*/ 1159447 w 1217808"/>
                  <a:gd name="connsiteY4" fmla="*/ 1261761 h 1261762"/>
                  <a:gd name="connsiteX0" fmla="*/ 1159447 w 1188997"/>
                  <a:gd name="connsiteY0" fmla="*/ 1261761 h 1261762"/>
                  <a:gd name="connsiteX1" fmla="*/ 0 w 1188997"/>
                  <a:gd name="connsiteY1" fmla="*/ 303876 h 1261762"/>
                  <a:gd name="connsiteX2" fmla="*/ 560938 w 1188997"/>
                  <a:gd name="connsiteY2" fmla="*/ 0 h 1261762"/>
                  <a:gd name="connsiteX3" fmla="*/ 1188997 w 1188997"/>
                  <a:gd name="connsiteY3" fmla="*/ 1261762 h 1261762"/>
                  <a:gd name="connsiteX4" fmla="*/ 1159447 w 1188997"/>
                  <a:gd name="connsiteY4" fmla="*/ 1261761 h 1261762"/>
                  <a:gd name="connsiteX0" fmla="*/ 1131375 w 1188997"/>
                  <a:gd name="connsiteY0" fmla="*/ 1261761 h 1261762"/>
                  <a:gd name="connsiteX1" fmla="*/ 0 w 1188997"/>
                  <a:gd name="connsiteY1" fmla="*/ 303876 h 1261762"/>
                  <a:gd name="connsiteX2" fmla="*/ 560938 w 1188997"/>
                  <a:gd name="connsiteY2" fmla="*/ 0 h 1261762"/>
                  <a:gd name="connsiteX3" fmla="*/ 1188997 w 1188997"/>
                  <a:gd name="connsiteY3" fmla="*/ 1261762 h 1261762"/>
                  <a:gd name="connsiteX4" fmla="*/ 1131375 w 1188997"/>
                  <a:gd name="connsiteY4" fmla="*/ 1261761 h 1261762"/>
                  <a:gd name="connsiteX0" fmla="*/ 1131375 w 1160925"/>
                  <a:gd name="connsiteY0" fmla="*/ 1261761 h 1261762"/>
                  <a:gd name="connsiteX1" fmla="*/ 0 w 1160925"/>
                  <a:gd name="connsiteY1" fmla="*/ 303876 h 1261762"/>
                  <a:gd name="connsiteX2" fmla="*/ 560938 w 1160925"/>
                  <a:gd name="connsiteY2" fmla="*/ 0 h 1261762"/>
                  <a:gd name="connsiteX3" fmla="*/ 1160925 w 1160925"/>
                  <a:gd name="connsiteY3" fmla="*/ 1261762 h 1261762"/>
                  <a:gd name="connsiteX4" fmla="*/ 1131375 w 1160925"/>
                  <a:gd name="connsiteY4" fmla="*/ 1261761 h 1261762"/>
                  <a:gd name="connsiteX0" fmla="*/ 1102564 w 1160925"/>
                  <a:gd name="connsiteY0" fmla="*/ 1261761 h 1261762"/>
                  <a:gd name="connsiteX1" fmla="*/ 0 w 1160925"/>
                  <a:gd name="connsiteY1" fmla="*/ 303876 h 1261762"/>
                  <a:gd name="connsiteX2" fmla="*/ 560938 w 1160925"/>
                  <a:gd name="connsiteY2" fmla="*/ 0 h 1261762"/>
                  <a:gd name="connsiteX3" fmla="*/ 1160925 w 1160925"/>
                  <a:gd name="connsiteY3" fmla="*/ 1261762 h 1261762"/>
                  <a:gd name="connsiteX4" fmla="*/ 1102564 w 1160925"/>
                  <a:gd name="connsiteY4" fmla="*/ 1261761 h 1261762"/>
                  <a:gd name="connsiteX0" fmla="*/ 1102564 w 1132114"/>
                  <a:gd name="connsiteY0" fmla="*/ 1261761 h 1261762"/>
                  <a:gd name="connsiteX1" fmla="*/ 0 w 1132114"/>
                  <a:gd name="connsiteY1" fmla="*/ 303876 h 1261762"/>
                  <a:gd name="connsiteX2" fmla="*/ 560938 w 1132114"/>
                  <a:gd name="connsiteY2" fmla="*/ 0 h 1261762"/>
                  <a:gd name="connsiteX3" fmla="*/ 1132114 w 1132114"/>
                  <a:gd name="connsiteY3" fmla="*/ 1261762 h 1261762"/>
                  <a:gd name="connsiteX4" fmla="*/ 1102564 w 1132114"/>
                  <a:gd name="connsiteY4" fmla="*/ 1261761 h 1261762"/>
                  <a:gd name="connsiteX0" fmla="*/ 1071537 w 1132114"/>
                  <a:gd name="connsiteY0" fmla="*/ 1261761 h 1261762"/>
                  <a:gd name="connsiteX1" fmla="*/ 0 w 1132114"/>
                  <a:gd name="connsiteY1" fmla="*/ 303876 h 1261762"/>
                  <a:gd name="connsiteX2" fmla="*/ 560938 w 1132114"/>
                  <a:gd name="connsiteY2" fmla="*/ 0 h 1261762"/>
                  <a:gd name="connsiteX3" fmla="*/ 1132114 w 1132114"/>
                  <a:gd name="connsiteY3" fmla="*/ 1261762 h 1261762"/>
                  <a:gd name="connsiteX4" fmla="*/ 1071537 w 1132114"/>
                  <a:gd name="connsiteY4" fmla="*/ 1261761 h 1261762"/>
                  <a:gd name="connsiteX0" fmla="*/ 1071537 w 1101087"/>
                  <a:gd name="connsiteY0" fmla="*/ 1261761 h 1261762"/>
                  <a:gd name="connsiteX1" fmla="*/ 0 w 1101087"/>
                  <a:gd name="connsiteY1" fmla="*/ 303876 h 1261762"/>
                  <a:gd name="connsiteX2" fmla="*/ 560938 w 1101087"/>
                  <a:gd name="connsiteY2" fmla="*/ 0 h 1261762"/>
                  <a:gd name="connsiteX3" fmla="*/ 1101087 w 1101087"/>
                  <a:gd name="connsiteY3" fmla="*/ 1261762 h 1261762"/>
                  <a:gd name="connsiteX4" fmla="*/ 1071537 w 1101087"/>
                  <a:gd name="connsiteY4" fmla="*/ 1261761 h 1261762"/>
                  <a:gd name="connsiteX0" fmla="*/ 1043834 w 1101087"/>
                  <a:gd name="connsiteY0" fmla="*/ 1261761 h 1261762"/>
                  <a:gd name="connsiteX1" fmla="*/ 0 w 1101087"/>
                  <a:gd name="connsiteY1" fmla="*/ 303876 h 1261762"/>
                  <a:gd name="connsiteX2" fmla="*/ 560938 w 1101087"/>
                  <a:gd name="connsiteY2" fmla="*/ 0 h 1261762"/>
                  <a:gd name="connsiteX3" fmla="*/ 1101087 w 1101087"/>
                  <a:gd name="connsiteY3" fmla="*/ 1261762 h 1261762"/>
                  <a:gd name="connsiteX4" fmla="*/ 1043834 w 1101087"/>
                  <a:gd name="connsiteY4" fmla="*/ 1261761 h 1261762"/>
                  <a:gd name="connsiteX0" fmla="*/ 1043834 w 1073384"/>
                  <a:gd name="connsiteY0" fmla="*/ 1261761 h 1261762"/>
                  <a:gd name="connsiteX1" fmla="*/ 0 w 1073384"/>
                  <a:gd name="connsiteY1" fmla="*/ 303876 h 1261762"/>
                  <a:gd name="connsiteX2" fmla="*/ 560938 w 1073384"/>
                  <a:gd name="connsiteY2" fmla="*/ 0 h 1261762"/>
                  <a:gd name="connsiteX3" fmla="*/ 1073384 w 1073384"/>
                  <a:gd name="connsiteY3" fmla="*/ 1261762 h 1261762"/>
                  <a:gd name="connsiteX4" fmla="*/ 1043834 w 1073384"/>
                  <a:gd name="connsiteY4" fmla="*/ 1261761 h 1261762"/>
                  <a:gd name="connsiteX0" fmla="*/ 1015023 w 1073384"/>
                  <a:gd name="connsiteY0" fmla="*/ 1261761 h 1261762"/>
                  <a:gd name="connsiteX1" fmla="*/ 0 w 1073384"/>
                  <a:gd name="connsiteY1" fmla="*/ 303876 h 1261762"/>
                  <a:gd name="connsiteX2" fmla="*/ 560938 w 1073384"/>
                  <a:gd name="connsiteY2" fmla="*/ 0 h 1261762"/>
                  <a:gd name="connsiteX3" fmla="*/ 1073384 w 1073384"/>
                  <a:gd name="connsiteY3" fmla="*/ 1261762 h 1261762"/>
                  <a:gd name="connsiteX4" fmla="*/ 1015023 w 1073384"/>
                  <a:gd name="connsiteY4" fmla="*/ 1261761 h 1261762"/>
                  <a:gd name="connsiteX0" fmla="*/ 1015023 w 1045681"/>
                  <a:gd name="connsiteY0" fmla="*/ 1261761 h 1261762"/>
                  <a:gd name="connsiteX1" fmla="*/ 0 w 1045681"/>
                  <a:gd name="connsiteY1" fmla="*/ 303876 h 1261762"/>
                  <a:gd name="connsiteX2" fmla="*/ 560938 w 1045681"/>
                  <a:gd name="connsiteY2" fmla="*/ 0 h 1261762"/>
                  <a:gd name="connsiteX3" fmla="*/ 1045681 w 1045681"/>
                  <a:gd name="connsiteY3" fmla="*/ 1261762 h 1261762"/>
                  <a:gd name="connsiteX4" fmla="*/ 1015023 w 1045681"/>
                  <a:gd name="connsiteY4" fmla="*/ 1261761 h 1261762"/>
                  <a:gd name="connsiteX0" fmla="*/ 986212 w 1045681"/>
                  <a:gd name="connsiteY0" fmla="*/ 1261761 h 1261762"/>
                  <a:gd name="connsiteX1" fmla="*/ 0 w 1045681"/>
                  <a:gd name="connsiteY1" fmla="*/ 303876 h 1261762"/>
                  <a:gd name="connsiteX2" fmla="*/ 560938 w 1045681"/>
                  <a:gd name="connsiteY2" fmla="*/ 0 h 1261762"/>
                  <a:gd name="connsiteX3" fmla="*/ 1045681 w 1045681"/>
                  <a:gd name="connsiteY3" fmla="*/ 1261762 h 1261762"/>
                  <a:gd name="connsiteX4" fmla="*/ 986212 w 1045681"/>
                  <a:gd name="connsiteY4" fmla="*/ 1261761 h 1261762"/>
                  <a:gd name="connsiteX0" fmla="*/ 986212 w 1015762"/>
                  <a:gd name="connsiteY0" fmla="*/ 1261761 h 1261762"/>
                  <a:gd name="connsiteX1" fmla="*/ 0 w 1015762"/>
                  <a:gd name="connsiteY1" fmla="*/ 303876 h 1261762"/>
                  <a:gd name="connsiteX2" fmla="*/ 560938 w 1015762"/>
                  <a:gd name="connsiteY2" fmla="*/ 0 h 1261762"/>
                  <a:gd name="connsiteX3" fmla="*/ 1015762 w 1015762"/>
                  <a:gd name="connsiteY3" fmla="*/ 1261762 h 1261762"/>
                  <a:gd name="connsiteX4" fmla="*/ 986212 w 1015762"/>
                  <a:gd name="connsiteY4" fmla="*/ 1261761 h 1261762"/>
                  <a:gd name="connsiteX0" fmla="*/ 956293 w 1015762"/>
                  <a:gd name="connsiteY0" fmla="*/ 1261761 h 1261762"/>
                  <a:gd name="connsiteX1" fmla="*/ 0 w 1015762"/>
                  <a:gd name="connsiteY1" fmla="*/ 303876 h 1261762"/>
                  <a:gd name="connsiteX2" fmla="*/ 560938 w 1015762"/>
                  <a:gd name="connsiteY2" fmla="*/ 0 h 1261762"/>
                  <a:gd name="connsiteX3" fmla="*/ 1015762 w 1015762"/>
                  <a:gd name="connsiteY3" fmla="*/ 1261762 h 1261762"/>
                  <a:gd name="connsiteX4" fmla="*/ 956293 w 1015762"/>
                  <a:gd name="connsiteY4" fmla="*/ 1261761 h 1261762"/>
                  <a:gd name="connsiteX0" fmla="*/ 956293 w 988059"/>
                  <a:gd name="connsiteY0" fmla="*/ 1261761 h 1261762"/>
                  <a:gd name="connsiteX1" fmla="*/ 0 w 988059"/>
                  <a:gd name="connsiteY1" fmla="*/ 303876 h 1261762"/>
                  <a:gd name="connsiteX2" fmla="*/ 560938 w 988059"/>
                  <a:gd name="connsiteY2" fmla="*/ 0 h 1261762"/>
                  <a:gd name="connsiteX3" fmla="*/ 988059 w 988059"/>
                  <a:gd name="connsiteY3" fmla="*/ 1261762 h 1261762"/>
                  <a:gd name="connsiteX4" fmla="*/ 956293 w 988059"/>
                  <a:gd name="connsiteY4" fmla="*/ 1261761 h 1261762"/>
                  <a:gd name="connsiteX0" fmla="*/ 928221 w 988059"/>
                  <a:gd name="connsiteY0" fmla="*/ 1261761 h 1261762"/>
                  <a:gd name="connsiteX1" fmla="*/ 0 w 988059"/>
                  <a:gd name="connsiteY1" fmla="*/ 303876 h 1261762"/>
                  <a:gd name="connsiteX2" fmla="*/ 560938 w 988059"/>
                  <a:gd name="connsiteY2" fmla="*/ 0 h 1261762"/>
                  <a:gd name="connsiteX3" fmla="*/ 988059 w 988059"/>
                  <a:gd name="connsiteY3" fmla="*/ 1261762 h 1261762"/>
                  <a:gd name="connsiteX4" fmla="*/ 928221 w 988059"/>
                  <a:gd name="connsiteY4" fmla="*/ 1261761 h 1261762"/>
                  <a:gd name="connsiteX0" fmla="*/ 928221 w 955555"/>
                  <a:gd name="connsiteY0" fmla="*/ 1261761 h 1261762"/>
                  <a:gd name="connsiteX1" fmla="*/ 0 w 955555"/>
                  <a:gd name="connsiteY1" fmla="*/ 303876 h 1261762"/>
                  <a:gd name="connsiteX2" fmla="*/ 560938 w 955555"/>
                  <a:gd name="connsiteY2" fmla="*/ 0 h 1261762"/>
                  <a:gd name="connsiteX3" fmla="*/ 955555 w 955555"/>
                  <a:gd name="connsiteY3" fmla="*/ 1261762 h 1261762"/>
                  <a:gd name="connsiteX4" fmla="*/ 928221 w 955555"/>
                  <a:gd name="connsiteY4" fmla="*/ 1261761 h 1261762"/>
                  <a:gd name="connsiteX0" fmla="*/ 928221 w 999879"/>
                  <a:gd name="connsiteY0" fmla="*/ 1261761 h 1261762"/>
                  <a:gd name="connsiteX1" fmla="*/ 0 w 999879"/>
                  <a:gd name="connsiteY1" fmla="*/ 303876 h 1261762"/>
                  <a:gd name="connsiteX2" fmla="*/ 560938 w 999879"/>
                  <a:gd name="connsiteY2" fmla="*/ 0 h 1261762"/>
                  <a:gd name="connsiteX3" fmla="*/ 999879 w 999879"/>
                  <a:gd name="connsiteY3" fmla="*/ 1261762 h 1261762"/>
                  <a:gd name="connsiteX4" fmla="*/ 928221 w 999879"/>
                  <a:gd name="connsiteY4" fmla="*/ 1261761 h 1261762"/>
                  <a:gd name="connsiteX0" fmla="*/ 928221 w 958510"/>
                  <a:gd name="connsiteY0" fmla="*/ 1261761 h 1261762"/>
                  <a:gd name="connsiteX1" fmla="*/ 0 w 958510"/>
                  <a:gd name="connsiteY1" fmla="*/ 303876 h 1261762"/>
                  <a:gd name="connsiteX2" fmla="*/ 560938 w 958510"/>
                  <a:gd name="connsiteY2" fmla="*/ 0 h 1261762"/>
                  <a:gd name="connsiteX3" fmla="*/ 958510 w 958510"/>
                  <a:gd name="connsiteY3" fmla="*/ 1261762 h 1261762"/>
                  <a:gd name="connsiteX4" fmla="*/ 928221 w 958510"/>
                  <a:gd name="connsiteY4" fmla="*/ 1261761 h 1261762"/>
                  <a:gd name="connsiteX0" fmla="*/ 899410 w 958510"/>
                  <a:gd name="connsiteY0" fmla="*/ 1261761 h 1261762"/>
                  <a:gd name="connsiteX1" fmla="*/ 0 w 958510"/>
                  <a:gd name="connsiteY1" fmla="*/ 303876 h 1261762"/>
                  <a:gd name="connsiteX2" fmla="*/ 560938 w 958510"/>
                  <a:gd name="connsiteY2" fmla="*/ 0 h 1261762"/>
                  <a:gd name="connsiteX3" fmla="*/ 958510 w 958510"/>
                  <a:gd name="connsiteY3" fmla="*/ 1261762 h 1261762"/>
                  <a:gd name="connsiteX4" fmla="*/ 899410 w 958510"/>
                  <a:gd name="connsiteY4" fmla="*/ 1261761 h 1261762"/>
                  <a:gd name="connsiteX0" fmla="*/ 899410 w 927483"/>
                  <a:gd name="connsiteY0" fmla="*/ 1261761 h 1261762"/>
                  <a:gd name="connsiteX1" fmla="*/ 0 w 927483"/>
                  <a:gd name="connsiteY1" fmla="*/ 303876 h 1261762"/>
                  <a:gd name="connsiteX2" fmla="*/ 560938 w 927483"/>
                  <a:gd name="connsiteY2" fmla="*/ 0 h 1261762"/>
                  <a:gd name="connsiteX3" fmla="*/ 927483 w 927483"/>
                  <a:gd name="connsiteY3" fmla="*/ 1261762 h 1261762"/>
                  <a:gd name="connsiteX4" fmla="*/ 899410 w 927483"/>
                  <a:gd name="connsiteY4" fmla="*/ 1261761 h 1261762"/>
                  <a:gd name="connsiteX0" fmla="*/ 869491 w 927483"/>
                  <a:gd name="connsiteY0" fmla="*/ 1261761 h 1261762"/>
                  <a:gd name="connsiteX1" fmla="*/ 0 w 927483"/>
                  <a:gd name="connsiteY1" fmla="*/ 303876 h 1261762"/>
                  <a:gd name="connsiteX2" fmla="*/ 560938 w 927483"/>
                  <a:gd name="connsiteY2" fmla="*/ 0 h 1261762"/>
                  <a:gd name="connsiteX3" fmla="*/ 927483 w 927483"/>
                  <a:gd name="connsiteY3" fmla="*/ 1261762 h 1261762"/>
                  <a:gd name="connsiteX4" fmla="*/ 869491 w 927483"/>
                  <a:gd name="connsiteY4" fmla="*/ 1261761 h 1261762"/>
                  <a:gd name="connsiteX0" fmla="*/ 869491 w 898672"/>
                  <a:gd name="connsiteY0" fmla="*/ 1261761 h 1261762"/>
                  <a:gd name="connsiteX1" fmla="*/ 0 w 898672"/>
                  <a:gd name="connsiteY1" fmla="*/ 303876 h 1261762"/>
                  <a:gd name="connsiteX2" fmla="*/ 560938 w 898672"/>
                  <a:gd name="connsiteY2" fmla="*/ 0 h 1261762"/>
                  <a:gd name="connsiteX3" fmla="*/ 898672 w 898672"/>
                  <a:gd name="connsiteY3" fmla="*/ 1261762 h 1261762"/>
                  <a:gd name="connsiteX4" fmla="*/ 869491 w 898672"/>
                  <a:gd name="connsiteY4" fmla="*/ 1261761 h 1261762"/>
                  <a:gd name="connsiteX0" fmla="*/ 841788 w 898672"/>
                  <a:gd name="connsiteY0" fmla="*/ 1261761 h 1261762"/>
                  <a:gd name="connsiteX1" fmla="*/ 0 w 898672"/>
                  <a:gd name="connsiteY1" fmla="*/ 303876 h 1261762"/>
                  <a:gd name="connsiteX2" fmla="*/ 560938 w 898672"/>
                  <a:gd name="connsiteY2" fmla="*/ 0 h 1261762"/>
                  <a:gd name="connsiteX3" fmla="*/ 898672 w 898672"/>
                  <a:gd name="connsiteY3" fmla="*/ 1261762 h 1261762"/>
                  <a:gd name="connsiteX4" fmla="*/ 841788 w 898672"/>
                  <a:gd name="connsiteY4" fmla="*/ 1261761 h 1261762"/>
                  <a:gd name="connsiteX0" fmla="*/ 841788 w 870969"/>
                  <a:gd name="connsiteY0" fmla="*/ 1261761 h 1261762"/>
                  <a:gd name="connsiteX1" fmla="*/ 0 w 870969"/>
                  <a:gd name="connsiteY1" fmla="*/ 303876 h 1261762"/>
                  <a:gd name="connsiteX2" fmla="*/ 560938 w 870969"/>
                  <a:gd name="connsiteY2" fmla="*/ 0 h 1261762"/>
                  <a:gd name="connsiteX3" fmla="*/ 870969 w 870969"/>
                  <a:gd name="connsiteY3" fmla="*/ 1261762 h 1261762"/>
                  <a:gd name="connsiteX4" fmla="*/ 841788 w 870969"/>
                  <a:gd name="connsiteY4" fmla="*/ 1261761 h 1261762"/>
                  <a:gd name="connsiteX0" fmla="*/ 810761 w 870969"/>
                  <a:gd name="connsiteY0" fmla="*/ 1261761 h 1261762"/>
                  <a:gd name="connsiteX1" fmla="*/ 0 w 870969"/>
                  <a:gd name="connsiteY1" fmla="*/ 303876 h 1261762"/>
                  <a:gd name="connsiteX2" fmla="*/ 560938 w 870969"/>
                  <a:gd name="connsiteY2" fmla="*/ 0 h 1261762"/>
                  <a:gd name="connsiteX3" fmla="*/ 870969 w 870969"/>
                  <a:gd name="connsiteY3" fmla="*/ 1261762 h 1261762"/>
                  <a:gd name="connsiteX4" fmla="*/ 810761 w 870969"/>
                  <a:gd name="connsiteY4" fmla="*/ 1261761 h 1261762"/>
                  <a:gd name="connsiteX0" fmla="*/ 810761 w 842158"/>
                  <a:gd name="connsiteY0" fmla="*/ 1261761 h 1261762"/>
                  <a:gd name="connsiteX1" fmla="*/ 0 w 842158"/>
                  <a:gd name="connsiteY1" fmla="*/ 303876 h 1261762"/>
                  <a:gd name="connsiteX2" fmla="*/ 560938 w 842158"/>
                  <a:gd name="connsiteY2" fmla="*/ 0 h 1261762"/>
                  <a:gd name="connsiteX3" fmla="*/ 842158 w 842158"/>
                  <a:gd name="connsiteY3" fmla="*/ 1261762 h 1261762"/>
                  <a:gd name="connsiteX4" fmla="*/ 810761 w 842158"/>
                  <a:gd name="connsiteY4" fmla="*/ 1261761 h 1261762"/>
                  <a:gd name="connsiteX0" fmla="*/ 785274 w 842158"/>
                  <a:gd name="connsiteY0" fmla="*/ 1261761 h 1261762"/>
                  <a:gd name="connsiteX1" fmla="*/ 0 w 842158"/>
                  <a:gd name="connsiteY1" fmla="*/ 303876 h 1261762"/>
                  <a:gd name="connsiteX2" fmla="*/ 560938 w 842158"/>
                  <a:gd name="connsiteY2" fmla="*/ 0 h 1261762"/>
                  <a:gd name="connsiteX3" fmla="*/ 842158 w 842158"/>
                  <a:gd name="connsiteY3" fmla="*/ 1261762 h 1261762"/>
                  <a:gd name="connsiteX4" fmla="*/ 785274 w 842158"/>
                  <a:gd name="connsiteY4" fmla="*/ 1261761 h 1261762"/>
                  <a:gd name="connsiteX0" fmla="*/ 785274 w 813347"/>
                  <a:gd name="connsiteY0" fmla="*/ 1261761 h 1261762"/>
                  <a:gd name="connsiteX1" fmla="*/ 0 w 813347"/>
                  <a:gd name="connsiteY1" fmla="*/ 303876 h 1261762"/>
                  <a:gd name="connsiteX2" fmla="*/ 560938 w 813347"/>
                  <a:gd name="connsiteY2" fmla="*/ 0 h 1261762"/>
                  <a:gd name="connsiteX3" fmla="*/ 813347 w 813347"/>
                  <a:gd name="connsiteY3" fmla="*/ 1261762 h 1261762"/>
                  <a:gd name="connsiteX4" fmla="*/ 785274 w 813347"/>
                  <a:gd name="connsiteY4" fmla="*/ 1261761 h 1261762"/>
                  <a:gd name="connsiteX0" fmla="*/ 753139 w 813347"/>
                  <a:gd name="connsiteY0" fmla="*/ 1261761 h 1261762"/>
                  <a:gd name="connsiteX1" fmla="*/ 0 w 813347"/>
                  <a:gd name="connsiteY1" fmla="*/ 303876 h 1261762"/>
                  <a:gd name="connsiteX2" fmla="*/ 560938 w 813347"/>
                  <a:gd name="connsiteY2" fmla="*/ 0 h 1261762"/>
                  <a:gd name="connsiteX3" fmla="*/ 813347 w 813347"/>
                  <a:gd name="connsiteY3" fmla="*/ 1261762 h 1261762"/>
                  <a:gd name="connsiteX4" fmla="*/ 753139 w 813347"/>
                  <a:gd name="connsiteY4" fmla="*/ 1261761 h 1261762"/>
                  <a:gd name="connsiteX0" fmla="*/ 753139 w 784536"/>
                  <a:gd name="connsiteY0" fmla="*/ 1261761 h 1261762"/>
                  <a:gd name="connsiteX1" fmla="*/ 0 w 784536"/>
                  <a:gd name="connsiteY1" fmla="*/ 303876 h 1261762"/>
                  <a:gd name="connsiteX2" fmla="*/ 560938 w 784536"/>
                  <a:gd name="connsiteY2" fmla="*/ 0 h 1261762"/>
                  <a:gd name="connsiteX3" fmla="*/ 784536 w 784536"/>
                  <a:gd name="connsiteY3" fmla="*/ 1261762 h 1261762"/>
                  <a:gd name="connsiteX4" fmla="*/ 753139 w 784536"/>
                  <a:gd name="connsiteY4" fmla="*/ 1261761 h 1261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536" h="1261762">
                    <a:moveTo>
                      <a:pt x="753139" y="1261761"/>
                    </a:moveTo>
                    <a:lnTo>
                      <a:pt x="0" y="303876"/>
                    </a:lnTo>
                    <a:lnTo>
                      <a:pt x="560938" y="0"/>
                    </a:lnTo>
                    <a:lnTo>
                      <a:pt x="784536" y="1261762"/>
                    </a:lnTo>
                    <a:lnTo>
                      <a:pt x="753139" y="126176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600" dirty="0">
                  <a:latin typeface="+mj-lt"/>
                </a:endParaRPr>
              </a:p>
            </p:txBody>
          </p:sp>
          <p:sp>
            <p:nvSpPr>
              <p:cNvPr id="9" name="Freeform 8"/>
              <p:cNvSpPr/>
              <p:nvPr/>
            </p:nvSpPr>
            <p:spPr>
              <a:xfrm>
                <a:off x="1375770" y="11882424"/>
                <a:ext cx="5639235" cy="4995957"/>
              </a:xfrm>
              <a:custGeom>
                <a:avLst/>
                <a:gdLst>
                  <a:gd name="connsiteX0" fmla="*/ 596900 w 596900"/>
                  <a:gd name="connsiteY0" fmla="*/ 1155700 h 1155700"/>
                  <a:gd name="connsiteX1" fmla="*/ 0 w 596900"/>
                  <a:gd name="connsiteY1" fmla="*/ 190500 h 1155700"/>
                  <a:gd name="connsiteX2" fmla="*/ 419100 w 596900"/>
                  <a:gd name="connsiteY2" fmla="*/ 0 h 1155700"/>
                  <a:gd name="connsiteX3" fmla="*/ 596900 w 596900"/>
                  <a:gd name="connsiteY3" fmla="*/ 1155700 h 1155700"/>
                  <a:gd name="connsiteX0" fmla="*/ 596900 w 596900"/>
                  <a:gd name="connsiteY0" fmla="*/ 1155700 h 1155700"/>
                  <a:gd name="connsiteX1" fmla="*/ 0 w 596900"/>
                  <a:gd name="connsiteY1" fmla="*/ 190500 h 1155700"/>
                  <a:gd name="connsiteX2" fmla="*/ 191569 w 596900"/>
                  <a:gd name="connsiteY2" fmla="*/ 0 h 1155700"/>
                  <a:gd name="connsiteX3" fmla="*/ 596900 w 596900"/>
                  <a:gd name="connsiteY3" fmla="*/ 1155700 h 1155700"/>
                  <a:gd name="connsiteX0" fmla="*/ 596900 w 596900"/>
                  <a:gd name="connsiteY0" fmla="*/ 1155700 h 1155700"/>
                  <a:gd name="connsiteX1" fmla="*/ 0 w 596900"/>
                  <a:gd name="connsiteY1" fmla="*/ 113697 h 1155700"/>
                  <a:gd name="connsiteX2" fmla="*/ 191569 w 596900"/>
                  <a:gd name="connsiteY2" fmla="*/ 0 h 1155700"/>
                  <a:gd name="connsiteX3" fmla="*/ 596900 w 596900"/>
                  <a:gd name="connsiteY3" fmla="*/ 1155700 h 1155700"/>
                  <a:gd name="connsiteX0" fmla="*/ 596900 w 596900"/>
                  <a:gd name="connsiteY0" fmla="*/ 1155700 h 1155700"/>
                  <a:gd name="connsiteX1" fmla="*/ 0 w 596900"/>
                  <a:gd name="connsiteY1" fmla="*/ 113697 h 1155700"/>
                  <a:gd name="connsiteX2" fmla="*/ 191569 w 596900"/>
                  <a:gd name="connsiteY2" fmla="*/ 0 h 1155700"/>
                  <a:gd name="connsiteX3" fmla="*/ 596900 w 596900"/>
                  <a:gd name="connsiteY3" fmla="*/ 1155700 h 1155700"/>
                  <a:gd name="connsiteX0" fmla="*/ 596900 w 596900"/>
                  <a:gd name="connsiteY0" fmla="*/ 1225188 h 1225188"/>
                  <a:gd name="connsiteX1" fmla="*/ 0 w 596900"/>
                  <a:gd name="connsiteY1" fmla="*/ 183185 h 1225188"/>
                  <a:gd name="connsiteX2" fmla="*/ 327497 w 596900"/>
                  <a:gd name="connsiteY2" fmla="*/ 0 h 1225188"/>
                  <a:gd name="connsiteX3" fmla="*/ 596900 w 596900"/>
                  <a:gd name="connsiteY3" fmla="*/ 1225188 h 1225188"/>
                  <a:gd name="connsiteX0" fmla="*/ 759422 w 759422"/>
                  <a:gd name="connsiteY0" fmla="*/ 1225188 h 1225188"/>
                  <a:gd name="connsiteX1" fmla="*/ 0 w 759422"/>
                  <a:gd name="connsiteY1" fmla="*/ 267303 h 1225188"/>
                  <a:gd name="connsiteX2" fmla="*/ 490019 w 759422"/>
                  <a:gd name="connsiteY2" fmla="*/ 0 h 1225188"/>
                  <a:gd name="connsiteX3" fmla="*/ 759422 w 759422"/>
                  <a:gd name="connsiteY3" fmla="*/ 1225188 h 1225188"/>
                  <a:gd name="connsiteX0" fmla="*/ 759422 w 759422"/>
                  <a:gd name="connsiteY0" fmla="*/ 1411709 h 1411709"/>
                  <a:gd name="connsiteX1" fmla="*/ 0 w 759422"/>
                  <a:gd name="connsiteY1" fmla="*/ 453824 h 1411709"/>
                  <a:gd name="connsiteX2" fmla="*/ 560938 w 759422"/>
                  <a:gd name="connsiteY2" fmla="*/ 0 h 1411709"/>
                  <a:gd name="connsiteX3" fmla="*/ 759422 w 759422"/>
                  <a:gd name="connsiteY3" fmla="*/ 1411709 h 1411709"/>
                  <a:gd name="connsiteX0" fmla="*/ 759422 w 759422"/>
                  <a:gd name="connsiteY0" fmla="*/ 1261761 h 1261761"/>
                  <a:gd name="connsiteX1" fmla="*/ 0 w 759422"/>
                  <a:gd name="connsiteY1" fmla="*/ 303876 h 1261761"/>
                  <a:gd name="connsiteX2" fmla="*/ 560938 w 759422"/>
                  <a:gd name="connsiteY2" fmla="*/ 0 h 1261761"/>
                  <a:gd name="connsiteX3" fmla="*/ 759422 w 759422"/>
                  <a:gd name="connsiteY3" fmla="*/ 1261761 h 1261761"/>
                  <a:gd name="connsiteX0" fmla="*/ 759422 w 759422"/>
                  <a:gd name="connsiteY0" fmla="*/ 1261761 h 1261761"/>
                  <a:gd name="connsiteX1" fmla="*/ 0 w 759422"/>
                  <a:gd name="connsiteY1" fmla="*/ 303876 h 1261761"/>
                  <a:gd name="connsiteX2" fmla="*/ 560938 w 759422"/>
                  <a:gd name="connsiteY2" fmla="*/ 0 h 1261761"/>
                  <a:gd name="connsiteX3" fmla="*/ 759422 w 759422"/>
                  <a:gd name="connsiteY3" fmla="*/ 1261761 h 1261761"/>
                  <a:gd name="connsiteX0" fmla="*/ 759422 w 780107"/>
                  <a:gd name="connsiteY0" fmla="*/ 1261761 h 1261761"/>
                  <a:gd name="connsiteX1" fmla="*/ 0 w 780107"/>
                  <a:gd name="connsiteY1" fmla="*/ 303876 h 1261761"/>
                  <a:gd name="connsiteX2" fmla="*/ 560938 w 780107"/>
                  <a:gd name="connsiteY2" fmla="*/ 0 h 1261761"/>
                  <a:gd name="connsiteX3" fmla="*/ 780107 w 780107"/>
                  <a:gd name="connsiteY3" fmla="*/ 1261761 h 1261761"/>
                  <a:gd name="connsiteX4" fmla="*/ 759422 w 780107"/>
                  <a:gd name="connsiteY4" fmla="*/ 1261761 h 1261761"/>
                  <a:gd name="connsiteX0" fmla="*/ 736152 w 780107"/>
                  <a:gd name="connsiteY0" fmla="*/ 1261761 h 1261761"/>
                  <a:gd name="connsiteX1" fmla="*/ 0 w 780107"/>
                  <a:gd name="connsiteY1" fmla="*/ 303876 h 1261761"/>
                  <a:gd name="connsiteX2" fmla="*/ 560938 w 780107"/>
                  <a:gd name="connsiteY2" fmla="*/ 0 h 1261761"/>
                  <a:gd name="connsiteX3" fmla="*/ 780107 w 780107"/>
                  <a:gd name="connsiteY3" fmla="*/ 1261761 h 1261761"/>
                  <a:gd name="connsiteX4" fmla="*/ 736152 w 780107"/>
                  <a:gd name="connsiteY4" fmla="*/ 1261761 h 1261761"/>
                  <a:gd name="connsiteX0" fmla="*/ 754990 w 780107"/>
                  <a:gd name="connsiteY0" fmla="*/ 1261761 h 1261761"/>
                  <a:gd name="connsiteX1" fmla="*/ 0 w 780107"/>
                  <a:gd name="connsiteY1" fmla="*/ 303876 h 1261761"/>
                  <a:gd name="connsiteX2" fmla="*/ 560938 w 780107"/>
                  <a:gd name="connsiteY2" fmla="*/ 0 h 1261761"/>
                  <a:gd name="connsiteX3" fmla="*/ 780107 w 780107"/>
                  <a:gd name="connsiteY3" fmla="*/ 1261761 h 1261761"/>
                  <a:gd name="connsiteX4" fmla="*/ 754990 w 780107"/>
                  <a:gd name="connsiteY4" fmla="*/ 1261761 h 1261761"/>
                  <a:gd name="connsiteX0" fmla="*/ 754990 w 955188"/>
                  <a:gd name="connsiteY0" fmla="*/ 1261761 h 1261761"/>
                  <a:gd name="connsiteX1" fmla="*/ 0 w 955188"/>
                  <a:gd name="connsiteY1" fmla="*/ 303876 h 1261761"/>
                  <a:gd name="connsiteX2" fmla="*/ 560938 w 955188"/>
                  <a:gd name="connsiteY2" fmla="*/ 0 h 1261761"/>
                  <a:gd name="connsiteX3" fmla="*/ 955188 w 955188"/>
                  <a:gd name="connsiteY3" fmla="*/ 1165758 h 1261761"/>
                  <a:gd name="connsiteX4" fmla="*/ 754990 w 955188"/>
                  <a:gd name="connsiteY4" fmla="*/ 1261761 h 1261761"/>
                  <a:gd name="connsiteX0" fmla="*/ 754990 w 784540"/>
                  <a:gd name="connsiteY0" fmla="*/ 1261761 h 1261762"/>
                  <a:gd name="connsiteX1" fmla="*/ 0 w 784540"/>
                  <a:gd name="connsiteY1" fmla="*/ 303876 h 1261762"/>
                  <a:gd name="connsiteX2" fmla="*/ 560938 w 784540"/>
                  <a:gd name="connsiteY2" fmla="*/ 0 h 1261762"/>
                  <a:gd name="connsiteX3" fmla="*/ 784540 w 784540"/>
                  <a:gd name="connsiteY3" fmla="*/ 1261762 h 1261762"/>
                  <a:gd name="connsiteX4" fmla="*/ 754990 w 784540"/>
                  <a:gd name="connsiteY4" fmla="*/ 1261761 h 1261762"/>
                  <a:gd name="connsiteX0" fmla="*/ 754990 w 1451620"/>
                  <a:gd name="connsiteY0" fmla="*/ 1261761 h 1261762"/>
                  <a:gd name="connsiteX1" fmla="*/ 0 w 1451620"/>
                  <a:gd name="connsiteY1" fmla="*/ 303876 h 1261762"/>
                  <a:gd name="connsiteX2" fmla="*/ 560938 w 1451620"/>
                  <a:gd name="connsiteY2" fmla="*/ 0 h 1261762"/>
                  <a:gd name="connsiteX3" fmla="*/ 1451620 w 1451620"/>
                  <a:gd name="connsiteY3" fmla="*/ 1261762 h 1261762"/>
                  <a:gd name="connsiteX4" fmla="*/ 754990 w 1451620"/>
                  <a:gd name="connsiteY4" fmla="*/ 1261761 h 1261762"/>
                  <a:gd name="connsiteX0" fmla="*/ 1420962 w 1451620"/>
                  <a:gd name="connsiteY0" fmla="*/ 1261761 h 1261762"/>
                  <a:gd name="connsiteX1" fmla="*/ 0 w 1451620"/>
                  <a:gd name="connsiteY1" fmla="*/ 303876 h 1261762"/>
                  <a:gd name="connsiteX2" fmla="*/ 560938 w 1451620"/>
                  <a:gd name="connsiteY2" fmla="*/ 0 h 1261762"/>
                  <a:gd name="connsiteX3" fmla="*/ 1451620 w 1451620"/>
                  <a:gd name="connsiteY3" fmla="*/ 1261762 h 1261762"/>
                  <a:gd name="connsiteX4" fmla="*/ 1420962 w 1451620"/>
                  <a:gd name="connsiteY4" fmla="*/ 1261761 h 1261762"/>
                  <a:gd name="connsiteX0" fmla="*/ 1393259 w 1451620"/>
                  <a:gd name="connsiteY0" fmla="*/ 1261761 h 1261762"/>
                  <a:gd name="connsiteX1" fmla="*/ 0 w 1451620"/>
                  <a:gd name="connsiteY1" fmla="*/ 303876 h 1261762"/>
                  <a:gd name="connsiteX2" fmla="*/ 560938 w 1451620"/>
                  <a:gd name="connsiteY2" fmla="*/ 0 h 1261762"/>
                  <a:gd name="connsiteX3" fmla="*/ 1451620 w 1451620"/>
                  <a:gd name="connsiteY3" fmla="*/ 1261762 h 1261762"/>
                  <a:gd name="connsiteX4" fmla="*/ 1393259 w 1451620"/>
                  <a:gd name="connsiteY4" fmla="*/ 1261761 h 1261762"/>
                  <a:gd name="connsiteX0" fmla="*/ 1393259 w 1420593"/>
                  <a:gd name="connsiteY0" fmla="*/ 1261761 h 1261762"/>
                  <a:gd name="connsiteX1" fmla="*/ 0 w 1420593"/>
                  <a:gd name="connsiteY1" fmla="*/ 303876 h 1261762"/>
                  <a:gd name="connsiteX2" fmla="*/ 560938 w 1420593"/>
                  <a:gd name="connsiteY2" fmla="*/ 0 h 1261762"/>
                  <a:gd name="connsiteX3" fmla="*/ 1420593 w 1420593"/>
                  <a:gd name="connsiteY3" fmla="*/ 1261762 h 1261762"/>
                  <a:gd name="connsiteX4" fmla="*/ 1393259 w 1420593"/>
                  <a:gd name="connsiteY4" fmla="*/ 1261761 h 1261762"/>
                  <a:gd name="connsiteX0" fmla="*/ 1362232 w 1420593"/>
                  <a:gd name="connsiteY0" fmla="*/ 1261761 h 1261762"/>
                  <a:gd name="connsiteX1" fmla="*/ 0 w 1420593"/>
                  <a:gd name="connsiteY1" fmla="*/ 303876 h 1261762"/>
                  <a:gd name="connsiteX2" fmla="*/ 560938 w 1420593"/>
                  <a:gd name="connsiteY2" fmla="*/ 0 h 1261762"/>
                  <a:gd name="connsiteX3" fmla="*/ 1420593 w 1420593"/>
                  <a:gd name="connsiteY3" fmla="*/ 1261762 h 1261762"/>
                  <a:gd name="connsiteX4" fmla="*/ 1362232 w 1420593"/>
                  <a:gd name="connsiteY4" fmla="*/ 1261761 h 1261762"/>
                  <a:gd name="connsiteX0" fmla="*/ 1362232 w 1390674"/>
                  <a:gd name="connsiteY0" fmla="*/ 1261761 h 1261762"/>
                  <a:gd name="connsiteX1" fmla="*/ 0 w 1390674"/>
                  <a:gd name="connsiteY1" fmla="*/ 303876 h 1261762"/>
                  <a:gd name="connsiteX2" fmla="*/ 560938 w 1390674"/>
                  <a:gd name="connsiteY2" fmla="*/ 0 h 1261762"/>
                  <a:gd name="connsiteX3" fmla="*/ 1390674 w 1390674"/>
                  <a:gd name="connsiteY3" fmla="*/ 1261762 h 1261762"/>
                  <a:gd name="connsiteX4" fmla="*/ 1362232 w 1390674"/>
                  <a:gd name="connsiteY4" fmla="*/ 1261761 h 1261762"/>
                  <a:gd name="connsiteX0" fmla="*/ 1334529 w 1390674"/>
                  <a:gd name="connsiteY0" fmla="*/ 1261761 h 1261762"/>
                  <a:gd name="connsiteX1" fmla="*/ 0 w 1390674"/>
                  <a:gd name="connsiteY1" fmla="*/ 303876 h 1261762"/>
                  <a:gd name="connsiteX2" fmla="*/ 560938 w 1390674"/>
                  <a:gd name="connsiteY2" fmla="*/ 0 h 1261762"/>
                  <a:gd name="connsiteX3" fmla="*/ 1390674 w 1390674"/>
                  <a:gd name="connsiteY3" fmla="*/ 1261762 h 1261762"/>
                  <a:gd name="connsiteX4" fmla="*/ 1334529 w 1390674"/>
                  <a:gd name="connsiteY4" fmla="*/ 1261761 h 1261762"/>
                  <a:gd name="connsiteX0" fmla="*/ 1334529 w 1362971"/>
                  <a:gd name="connsiteY0" fmla="*/ 1261761 h 1261762"/>
                  <a:gd name="connsiteX1" fmla="*/ 0 w 1362971"/>
                  <a:gd name="connsiteY1" fmla="*/ 303876 h 1261762"/>
                  <a:gd name="connsiteX2" fmla="*/ 560938 w 1362971"/>
                  <a:gd name="connsiteY2" fmla="*/ 0 h 1261762"/>
                  <a:gd name="connsiteX3" fmla="*/ 1362971 w 1362971"/>
                  <a:gd name="connsiteY3" fmla="*/ 1261762 h 1261762"/>
                  <a:gd name="connsiteX4" fmla="*/ 1334529 w 1362971"/>
                  <a:gd name="connsiteY4" fmla="*/ 1261761 h 1261762"/>
                  <a:gd name="connsiteX0" fmla="*/ 1305718 w 1362971"/>
                  <a:gd name="connsiteY0" fmla="*/ 1261761 h 1261762"/>
                  <a:gd name="connsiteX1" fmla="*/ 0 w 1362971"/>
                  <a:gd name="connsiteY1" fmla="*/ 303876 h 1261762"/>
                  <a:gd name="connsiteX2" fmla="*/ 560938 w 1362971"/>
                  <a:gd name="connsiteY2" fmla="*/ 0 h 1261762"/>
                  <a:gd name="connsiteX3" fmla="*/ 1362971 w 1362971"/>
                  <a:gd name="connsiteY3" fmla="*/ 1261762 h 1261762"/>
                  <a:gd name="connsiteX4" fmla="*/ 1305718 w 1362971"/>
                  <a:gd name="connsiteY4" fmla="*/ 1261761 h 1261762"/>
                  <a:gd name="connsiteX0" fmla="*/ 1305718 w 1333052"/>
                  <a:gd name="connsiteY0" fmla="*/ 1261761 h 1261762"/>
                  <a:gd name="connsiteX1" fmla="*/ 0 w 1333052"/>
                  <a:gd name="connsiteY1" fmla="*/ 303876 h 1261762"/>
                  <a:gd name="connsiteX2" fmla="*/ 560938 w 1333052"/>
                  <a:gd name="connsiteY2" fmla="*/ 0 h 1261762"/>
                  <a:gd name="connsiteX3" fmla="*/ 1333052 w 1333052"/>
                  <a:gd name="connsiteY3" fmla="*/ 1261762 h 1261762"/>
                  <a:gd name="connsiteX4" fmla="*/ 1305718 w 1333052"/>
                  <a:gd name="connsiteY4" fmla="*/ 1261761 h 1261762"/>
                  <a:gd name="connsiteX0" fmla="*/ 1276907 w 1333052"/>
                  <a:gd name="connsiteY0" fmla="*/ 1261761 h 1261762"/>
                  <a:gd name="connsiteX1" fmla="*/ 0 w 1333052"/>
                  <a:gd name="connsiteY1" fmla="*/ 303876 h 1261762"/>
                  <a:gd name="connsiteX2" fmla="*/ 560938 w 1333052"/>
                  <a:gd name="connsiteY2" fmla="*/ 0 h 1261762"/>
                  <a:gd name="connsiteX3" fmla="*/ 1333052 w 1333052"/>
                  <a:gd name="connsiteY3" fmla="*/ 1261762 h 1261762"/>
                  <a:gd name="connsiteX4" fmla="*/ 1276907 w 1333052"/>
                  <a:gd name="connsiteY4" fmla="*/ 1261761 h 1261762"/>
                  <a:gd name="connsiteX0" fmla="*/ 1276907 w 1305349"/>
                  <a:gd name="connsiteY0" fmla="*/ 1261761 h 1261762"/>
                  <a:gd name="connsiteX1" fmla="*/ 0 w 1305349"/>
                  <a:gd name="connsiteY1" fmla="*/ 303876 h 1261762"/>
                  <a:gd name="connsiteX2" fmla="*/ 560938 w 1305349"/>
                  <a:gd name="connsiteY2" fmla="*/ 0 h 1261762"/>
                  <a:gd name="connsiteX3" fmla="*/ 1305349 w 1305349"/>
                  <a:gd name="connsiteY3" fmla="*/ 1261762 h 1261762"/>
                  <a:gd name="connsiteX4" fmla="*/ 1276907 w 1305349"/>
                  <a:gd name="connsiteY4" fmla="*/ 1261761 h 1261762"/>
                  <a:gd name="connsiteX0" fmla="*/ 1245880 w 1305349"/>
                  <a:gd name="connsiteY0" fmla="*/ 1261761 h 1261762"/>
                  <a:gd name="connsiteX1" fmla="*/ 0 w 1305349"/>
                  <a:gd name="connsiteY1" fmla="*/ 303876 h 1261762"/>
                  <a:gd name="connsiteX2" fmla="*/ 560938 w 1305349"/>
                  <a:gd name="connsiteY2" fmla="*/ 0 h 1261762"/>
                  <a:gd name="connsiteX3" fmla="*/ 1305349 w 1305349"/>
                  <a:gd name="connsiteY3" fmla="*/ 1261762 h 1261762"/>
                  <a:gd name="connsiteX4" fmla="*/ 1245880 w 1305349"/>
                  <a:gd name="connsiteY4" fmla="*/ 1261761 h 1261762"/>
                  <a:gd name="connsiteX0" fmla="*/ 1245880 w 1276538"/>
                  <a:gd name="connsiteY0" fmla="*/ 1261761 h 1261762"/>
                  <a:gd name="connsiteX1" fmla="*/ 0 w 1276538"/>
                  <a:gd name="connsiteY1" fmla="*/ 303876 h 1261762"/>
                  <a:gd name="connsiteX2" fmla="*/ 560938 w 1276538"/>
                  <a:gd name="connsiteY2" fmla="*/ 0 h 1261762"/>
                  <a:gd name="connsiteX3" fmla="*/ 1276538 w 1276538"/>
                  <a:gd name="connsiteY3" fmla="*/ 1261762 h 1261762"/>
                  <a:gd name="connsiteX4" fmla="*/ 1245880 w 1276538"/>
                  <a:gd name="connsiteY4" fmla="*/ 1261761 h 1261762"/>
                  <a:gd name="connsiteX0" fmla="*/ 1218177 w 1276538"/>
                  <a:gd name="connsiteY0" fmla="*/ 1261761 h 1261762"/>
                  <a:gd name="connsiteX1" fmla="*/ 0 w 1276538"/>
                  <a:gd name="connsiteY1" fmla="*/ 303876 h 1261762"/>
                  <a:gd name="connsiteX2" fmla="*/ 560938 w 1276538"/>
                  <a:gd name="connsiteY2" fmla="*/ 0 h 1261762"/>
                  <a:gd name="connsiteX3" fmla="*/ 1276538 w 1276538"/>
                  <a:gd name="connsiteY3" fmla="*/ 1261762 h 1261762"/>
                  <a:gd name="connsiteX4" fmla="*/ 1218177 w 1276538"/>
                  <a:gd name="connsiteY4" fmla="*/ 1261761 h 1261762"/>
                  <a:gd name="connsiteX0" fmla="*/ 1218177 w 1248835"/>
                  <a:gd name="connsiteY0" fmla="*/ 1261761 h 1261762"/>
                  <a:gd name="connsiteX1" fmla="*/ 0 w 1248835"/>
                  <a:gd name="connsiteY1" fmla="*/ 303876 h 1261762"/>
                  <a:gd name="connsiteX2" fmla="*/ 560938 w 1248835"/>
                  <a:gd name="connsiteY2" fmla="*/ 0 h 1261762"/>
                  <a:gd name="connsiteX3" fmla="*/ 1248835 w 1248835"/>
                  <a:gd name="connsiteY3" fmla="*/ 1261762 h 1261762"/>
                  <a:gd name="connsiteX4" fmla="*/ 1218177 w 1248835"/>
                  <a:gd name="connsiteY4" fmla="*/ 1261761 h 1261762"/>
                  <a:gd name="connsiteX0" fmla="*/ 1190474 w 1248835"/>
                  <a:gd name="connsiteY0" fmla="*/ 1261761 h 1261762"/>
                  <a:gd name="connsiteX1" fmla="*/ 0 w 1248835"/>
                  <a:gd name="connsiteY1" fmla="*/ 303876 h 1261762"/>
                  <a:gd name="connsiteX2" fmla="*/ 560938 w 1248835"/>
                  <a:gd name="connsiteY2" fmla="*/ 0 h 1261762"/>
                  <a:gd name="connsiteX3" fmla="*/ 1248835 w 1248835"/>
                  <a:gd name="connsiteY3" fmla="*/ 1261762 h 1261762"/>
                  <a:gd name="connsiteX4" fmla="*/ 1190474 w 1248835"/>
                  <a:gd name="connsiteY4" fmla="*/ 1261761 h 1261762"/>
                  <a:gd name="connsiteX0" fmla="*/ 1190474 w 1217808"/>
                  <a:gd name="connsiteY0" fmla="*/ 1261761 h 1261762"/>
                  <a:gd name="connsiteX1" fmla="*/ 0 w 1217808"/>
                  <a:gd name="connsiteY1" fmla="*/ 303876 h 1261762"/>
                  <a:gd name="connsiteX2" fmla="*/ 560938 w 1217808"/>
                  <a:gd name="connsiteY2" fmla="*/ 0 h 1261762"/>
                  <a:gd name="connsiteX3" fmla="*/ 1217808 w 1217808"/>
                  <a:gd name="connsiteY3" fmla="*/ 1261762 h 1261762"/>
                  <a:gd name="connsiteX4" fmla="*/ 1190474 w 1217808"/>
                  <a:gd name="connsiteY4" fmla="*/ 1261761 h 1261762"/>
                  <a:gd name="connsiteX0" fmla="*/ 1159447 w 1217808"/>
                  <a:gd name="connsiteY0" fmla="*/ 1261761 h 1261762"/>
                  <a:gd name="connsiteX1" fmla="*/ 0 w 1217808"/>
                  <a:gd name="connsiteY1" fmla="*/ 303876 h 1261762"/>
                  <a:gd name="connsiteX2" fmla="*/ 560938 w 1217808"/>
                  <a:gd name="connsiteY2" fmla="*/ 0 h 1261762"/>
                  <a:gd name="connsiteX3" fmla="*/ 1217808 w 1217808"/>
                  <a:gd name="connsiteY3" fmla="*/ 1261762 h 1261762"/>
                  <a:gd name="connsiteX4" fmla="*/ 1159447 w 1217808"/>
                  <a:gd name="connsiteY4" fmla="*/ 1261761 h 1261762"/>
                  <a:gd name="connsiteX0" fmla="*/ 1187150 w 1217808"/>
                  <a:gd name="connsiteY0" fmla="*/ 1261761 h 1261762"/>
                  <a:gd name="connsiteX1" fmla="*/ 0 w 1217808"/>
                  <a:gd name="connsiteY1" fmla="*/ 303876 h 1261762"/>
                  <a:gd name="connsiteX2" fmla="*/ 560938 w 1217808"/>
                  <a:gd name="connsiteY2" fmla="*/ 0 h 1261762"/>
                  <a:gd name="connsiteX3" fmla="*/ 1217808 w 1217808"/>
                  <a:gd name="connsiteY3" fmla="*/ 1261762 h 1261762"/>
                  <a:gd name="connsiteX4" fmla="*/ 1187150 w 1217808"/>
                  <a:gd name="connsiteY4" fmla="*/ 1261761 h 1261762"/>
                  <a:gd name="connsiteX0" fmla="*/ 1159447 w 1217808"/>
                  <a:gd name="connsiteY0" fmla="*/ 1261761 h 1261762"/>
                  <a:gd name="connsiteX1" fmla="*/ 0 w 1217808"/>
                  <a:gd name="connsiteY1" fmla="*/ 303876 h 1261762"/>
                  <a:gd name="connsiteX2" fmla="*/ 560938 w 1217808"/>
                  <a:gd name="connsiteY2" fmla="*/ 0 h 1261762"/>
                  <a:gd name="connsiteX3" fmla="*/ 1217808 w 1217808"/>
                  <a:gd name="connsiteY3" fmla="*/ 1261762 h 1261762"/>
                  <a:gd name="connsiteX4" fmla="*/ 1159447 w 1217808"/>
                  <a:gd name="connsiteY4" fmla="*/ 1261761 h 1261762"/>
                  <a:gd name="connsiteX0" fmla="*/ 1159447 w 1188997"/>
                  <a:gd name="connsiteY0" fmla="*/ 1261761 h 1261762"/>
                  <a:gd name="connsiteX1" fmla="*/ 0 w 1188997"/>
                  <a:gd name="connsiteY1" fmla="*/ 303876 h 1261762"/>
                  <a:gd name="connsiteX2" fmla="*/ 560938 w 1188997"/>
                  <a:gd name="connsiteY2" fmla="*/ 0 h 1261762"/>
                  <a:gd name="connsiteX3" fmla="*/ 1188997 w 1188997"/>
                  <a:gd name="connsiteY3" fmla="*/ 1261762 h 1261762"/>
                  <a:gd name="connsiteX4" fmla="*/ 1159447 w 1188997"/>
                  <a:gd name="connsiteY4" fmla="*/ 1261761 h 1261762"/>
                  <a:gd name="connsiteX0" fmla="*/ 1131375 w 1188997"/>
                  <a:gd name="connsiteY0" fmla="*/ 1261761 h 1261762"/>
                  <a:gd name="connsiteX1" fmla="*/ 0 w 1188997"/>
                  <a:gd name="connsiteY1" fmla="*/ 303876 h 1261762"/>
                  <a:gd name="connsiteX2" fmla="*/ 560938 w 1188997"/>
                  <a:gd name="connsiteY2" fmla="*/ 0 h 1261762"/>
                  <a:gd name="connsiteX3" fmla="*/ 1188997 w 1188997"/>
                  <a:gd name="connsiteY3" fmla="*/ 1261762 h 1261762"/>
                  <a:gd name="connsiteX4" fmla="*/ 1131375 w 1188997"/>
                  <a:gd name="connsiteY4" fmla="*/ 1261761 h 1261762"/>
                  <a:gd name="connsiteX0" fmla="*/ 1131375 w 1160925"/>
                  <a:gd name="connsiteY0" fmla="*/ 1261761 h 1261762"/>
                  <a:gd name="connsiteX1" fmla="*/ 0 w 1160925"/>
                  <a:gd name="connsiteY1" fmla="*/ 303876 h 1261762"/>
                  <a:gd name="connsiteX2" fmla="*/ 560938 w 1160925"/>
                  <a:gd name="connsiteY2" fmla="*/ 0 h 1261762"/>
                  <a:gd name="connsiteX3" fmla="*/ 1160925 w 1160925"/>
                  <a:gd name="connsiteY3" fmla="*/ 1261762 h 1261762"/>
                  <a:gd name="connsiteX4" fmla="*/ 1131375 w 1160925"/>
                  <a:gd name="connsiteY4" fmla="*/ 1261761 h 1261762"/>
                  <a:gd name="connsiteX0" fmla="*/ 1102564 w 1160925"/>
                  <a:gd name="connsiteY0" fmla="*/ 1261761 h 1261762"/>
                  <a:gd name="connsiteX1" fmla="*/ 0 w 1160925"/>
                  <a:gd name="connsiteY1" fmla="*/ 303876 h 1261762"/>
                  <a:gd name="connsiteX2" fmla="*/ 560938 w 1160925"/>
                  <a:gd name="connsiteY2" fmla="*/ 0 h 1261762"/>
                  <a:gd name="connsiteX3" fmla="*/ 1160925 w 1160925"/>
                  <a:gd name="connsiteY3" fmla="*/ 1261762 h 1261762"/>
                  <a:gd name="connsiteX4" fmla="*/ 1102564 w 1160925"/>
                  <a:gd name="connsiteY4" fmla="*/ 1261761 h 1261762"/>
                  <a:gd name="connsiteX0" fmla="*/ 1102564 w 1132114"/>
                  <a:gd name="connsiteY0" fmla="*/ 1261761 h 1261762"/>
                  <a:gd name="connsiteX1" fmla="*/ 0 w 1132114"/>
                  <a:gd name="connsiteY1" fmla="*/ 303876 h 1261762"/>
                  <a:gd name="connsiteX2" fmla="*/ 560938 w 1132114"/>
                  <a:gd name="connsiteY2" fmla="*/ 0 h 1261762"/>
                  <a:gd name="connsiteX3" fmla="*/ 1132114 w 1132114"/>
                  <a:gd name="connsiteY3" fmla="*/ 1261762 h 1261762"/>
                  <a:gd name="connsiteX4" fmla="*/ 1102564 w 1132114"/>
                  <a:gd name="connsiteY4" fmla="*/ 1261761 h 1261762"/>
                  <a:gd name="connsiteX0" fmla="*/ 1071537 w 1132114"/>
                  <a:gd name="connsiteY0" fmla="*/ 1261761 h 1261762"/>
                  <a:gd name="connsiteX1" fmla="*/ 0 w 1132114"/>
                  <a:gd name="connsiteY1" fmla="*/ 303876 h 1261762"/>
                  <a:gd name="connsiteX2" fmla="*/ 560938 w 1132114"/>
                  <a:gd name="connsiteY2" fmla="*/ 0 h 1261762"/>
                  <a:gd name="connsiteX3" fmla="*/ 1132114 w 1132114"/>
                  <a:gd name="connsiteY3" fmla="*/ 1261762 h 1261762"/>
                  <a:gd name="connsiteX4" fmla="*/ 1071537 w 1132114"/>
                  <a:gd name="connsiteY4" fmla="*/ 1261761 h 1261762"/>
                  <a:gd name="connsiteX0" fmla="*/ 1071537 w 1101087"/>
                  <a:gd name="connsiteY0" fmla="*/ 1261761 h 1261762"/>
                  <a:gd name="connsiteX1" fmla="*/ 0 w 1101087"/>
                  <a:gd name="connsiteY1" fmla="*/ 303876 h 1261762"/>
                  <a:gd name="connsiteX2" fmla="*/ 560938 w 1101087"/>
                  <a:gd name="connsiteY2" fmla="*/ 0 h 1261762"/>
                  <a:gd name="connsiteX3" fmla="*/ 1101087 w 1101087"/>
                  <a:gd name="connsiteY3" fmla="*/ 1261762 h 1261762"/>
                  <a:gd name="connsiteX4" fmla="*/ 1071537 w 1101087"/>
                  <a:gd name="connsiteY4" fmla="*/ 1261761 h 1261762"/>
                  <a:gd name="connsiteX0" fmla="*/ 1043834 w 1101087"/>
                  <a:gd name="connsiteY0" fmla="*/ 1261761 h 1261762"/>
                  <a:gd name="connsiteX1" fmla="*/ 0 w 1101087"/>
                  <a:gd name="connsiteY1" fmla="*/ 303876 h 1261762"/>
                  <a:gd name="connsiteX2" fmla="*/ 560938 w 1101087"/>
                  <a:gd name="connsiteY2" fmla="*/ 0 h 1261762"/>
                  <a:gd name="connsiteX3" fmla="*/ 1101087 w 1101087"/>
                  <a:gd name="connsiteY3" fmla="*/ 1261762 h 1261762"/>
                  <a:gd name="connsiteX4" fmla="*/ 1043834 w 1101087"/>
                  <a:gd name="connsiteY4" fmla="*/ 1261761 h 1261762"/>
                  <a:gd name="connsiteX0" fmla="*/ 1043834 w 1073384"/>
                  <a:gd name="connsiteY0" fmla="*/ 1261761 h 1261762"/>
                  <a:gd name="connsiteX1" fmla="*/ 0 w 1073384"/>
                  <a:gd name="connsiteY1" fmla="*/ 303876 h 1261762"/>
                  <a:gd name="connsiteX2" fmla="*/ 560938 w 1073384"/>
                  <a:gd name="connsiteY2" fmla="*/ 0 h 1261762"/>
                  <a:gd name="connsiteX3" fmla="*/ 1073384 w 1073384"/>
                  <a:gd name="connsiteY3" fmla="*/ 1261762 h 1261762"/>
                  <a:gd name="connsiteX4" fmla="*/ 1043834 w 1073384"/>
                  <a:gd name="connsiteY4" fmla="*/ 1261761 h 1261762"/>
                  <a:gd name="connsiteX0" fmla="*/ 1015023 w 1073384"/>
                  <a:gd name="connsiteY0" fmla="*/ 1261761 h 1261762"/>
                  <a:gd name="connsiteX1" fmla="*/ 0 w 1073384"/>
                  <a:gd name="connsiteY1" fmla="*/ 303876 h 1261762"/>
                  <a:gd name="connsiteX2" fmla="*/ 560938 w 1073384"/>
                  <a:gd name="connsiteY2" fmla="*/ 0 h 1261762"/>
                  <a:gd name="connsiteX3" fmla="*/ 1073384 w 1073384"/>
                  <a:gd name="connsiteY3" fmla="*/ 1261762 h 1261762"/>
                  <a:gd name="connsiteX4" fmla="*/ 1015023 w 1073384"/>
                  <a:gd name="connsiteY4" fmla="*/ 1261761 h 1261762"/>
                  <a:gd name="connsiteX0" fmla="*/ 1015023 w 1045681"/>
                  <a:gd name="connsiteY0" fmla="*/ 1261761 h 1261762"/>
                  <a:gd name="connsiteX1" fmla="*/ 0 w 1045681"/>
                  <a:gd name="connsiteY1" fmla="*/ 303876 h 1261762"/>
                  <a:gd name="connsiteX2" fmla="*/ 560938 w 1045681"/>
                  <a:gd name="connsiteY2" fmla="*/ 0 h 1261762"/>
                  <a:gd name="connsiteX3" fmla="*/ 1045681 w 1045681"/>
                  <a:gd name="connsiteY3" fmla="*/ 1261762 h 1261762"/>
                  <a:gd name="connsiteX4" fmla="*/ 1015023 w 1045681"/>
                  <a:gd name="connsiteY4" fmla="*/ 1261761 h 1261762"/>
                  <a:gd name="connsiteX0" fmla="*/ 986212 w 1045681"/>
                  <a:gd name="connsiteY0" fmla="*/ 1261761 h 1261762"/>
                  <a:gd name="connsiteX1" fmla="*/ 0 w 1045681"/>
                  <a:gd name="connsiteY1" fmla="*/ 303876 h 1261762"/>
                  <a:gd name="connsiteX2" fmla="*/ 560938 w 1045681"/>
                  <a:gd name="connsiteY2" fmla="*/ 0 h 1261762"/>
                  <a:gd name="connsiteX3" fmla="*/ 1045681 w 1045681"/>
                  <a:gd name="connsiteY3" fmla="*/ 1261762 h 1261762"/>
                  <a:gd name="connsiteX4" fmla="*/ 986212 w 1045681"/>
                  <a:gd name="connsiteY4" fmla="*/ 1261761 h 1261762"/>
                  <a:gd name="connsiteX0" fmla="*/ 986212 w 1015762"/>
                  <a:gd name="connsiteY0" fmla="*/ 1261761 h 1261762"/>
                  <a:gd name="connsiteX1" fmla="*/ 0 w 1015762"/>
                  <a:gd name="connsiteY1" fmla="*/ 303876 h 1261762"/>
                  <a:gd name="connsiteX2" fmla="*/ 560938 w 1015762"/>
                  <a:gd name="connsiteY2" fmla="*/ 0 h 1261762"/>
                  <a:gd name="connsiteX3" fmla="*/ 1015762 w 1015762"/>
                  <a:gd name="connsiteY3" fmla="*/ 1261762 h 1261762"/>
                  <a:gd name="connsiteX4" fmla="*/ 986212 w 1015762"/>
                  <a:gd name="connsiteY4" fmla="*/ 1261761 h 1261762"/>
                  <a:gd name="connsiteX0" fmla="*/ 956293 w 1015762"/>
                  <a:gd name="connsiteY0" fmla="*/ 1261761 h 1261762"/>
                  <a:gd name="connsiteX1" fmla="*/ 0 w 1015762"/>
                  <a:gd name="connsiteY1" fmla="*/ 303876 h 1261762"/>
                  <a:gd name="connsiteX2" fmla="*/ 560938 w 1015762"/>
                  <a:gd name="connsiteY2" fmla="*/ 0 h 1261762"/>
                  <a:gd name="connsiteX3" fmla="*/ 1015762 w 1015762"/>
                  <a:gd name="connsiteY3" fmla="*/ 1261762 h 1261762"/>
                  <a:gd name="connsiteX4" fmla="*/ 956293 w 1015762"/>
                  <a:gd name="connsiteY4" fmla="*/ 1261761 h 1261762"/>
                  <a:gd name="connsiteX0" fmla="*/ 956293 w 988059"/>
                  <a:gd name="connsiteY0" fmla="*/ 1261761 h 1261762"/>
                  <a:gd name="connsiteX1" fmla="*/ 0 w 988059"/>
                  <a:gd name="connsiteY1" fmla="*/ 303876 h 1261762"/>
                  <a:gd name="connsiteX2" fmla="*/ 560938 w 988059"/>
                  <a:gd name="connsiteY2" fmla="*/ 0 h 1261762"/>
                  <a:gd name="connsiteX3" fmla="*/ 988059 w 988059"/>
                  <a:gd name="connsiteY3" fmla="*/ 1261762 h 1261762"/>
                  <a:gd name="connsiteX4" fmla="*/ 956293 w 988059"/>
                  <a:gd name="connsiteY4" fmla="*/ 1261761 h 1261762"/>
                  <a:gd name="connsiteX0" fmla="*/ 928221 w 988059"/>
                  <a:gd name="connsiteY0" fmla="*/ 1261761 h 1261762"/>
                  <a:gd name="connsiteX1" fmla="*/ 0 w 988059"/>
                  <a:gd name="connsiteY1" fmla="*/ 303876 h 1261762"/>
                  <a:gd name="connsiteX2" fmla="*/ 560938 w 988059"/>
                  <a:gd name="connsiteY2" fmla="*/ 0 h 1261762"/>
                  <a:gd name="connsiteX3" fmla="*/ 988059 w 988059"/>
                  <a:gd name="connsiteY3" fmla="*/ 1261762 h 1261762"/>
                  <a:gd name="connsiteX4" fmla="*/ 928221 w 988059"/>
                  <a:gd name="connsiteY4" fmla="*/ 1261761 h 1261762"/>
                  <a:gd name="connsiteX0" fmla="*/ 928221 w 955555"/>
                  <a:gd name="connsiteY0" fmla="*/ 1261761 h 1261762"/>
                  <a:gd name="connsiteX1" fmla="*/ 0 w 955555"/>
                  <a:gd name="connsiteY1" fmla="*/ 303876 h 1261762"/>
                  <a:gd name="connsiteX2" fmla="*/ 560938 w 955555"/>
                  <a:gd name="connsiteY2" fmla="*/ 0 h 1261762"/>
                  <a:gd name="connsiteX3" fmla="*/ 955555 w 955555"/>
                  <a:gd name="connsiteY3" fmla="*/ 1261762 h 1261762"/>
                  <a:gd name="connsiteX4" fmla="*/ 928221 w 955555"/>
                  <a:gd name="connsiteY4" fmla="*/ 1261761 h 1261762"/>
                  <a:gd name="connsiteX0" fmla="*/ 928221 w 999879"/>
                  <a:gd name="connsiteY0" fmla="*/ 1261761 h 1261762"/>
                  <a:gd name="connsiteX1" fmla="*/ 0 w 999879"/>
                  <a:gd name="connsiteY1" fmla="*/ 303876 h 1261762"/>
                  <a:gd name="connsiteX2" fmla="*/ 560938 w 999879"/>
                  <a:gd name="connsiteY2" fmla="*/ 0 h 1261762"/>
                  <a:gd name="connsiteX3" fmla="*/ 999879 w 999879"/>
                  <a:gd name="connsiteY3" fmla="*/ 1261762 h 1261762"/>
                  <a:gd name="connsiteX4" fmla="*/ 928221 w 999879"/>
                  <a:gd name="connsiteY4" fmla="*/ 1261761 h 1261762"/>
                  <a:gd name="connsiteX0" fmla="*/ 928221 w 958510"/>
                  <a:gd name="connsiteY0" fmla="*/ 1261761 h 1261762"/>
                  <a:gd name="connsiteX1" fmla="*/ 0 w 958510"/>
                  <a:gd name="connsiteY1" fmla="*/ 303876 h 1261762"/>
                  <a:gd name="connsiteX2" fmla="*/ 560938 w 958510"/>
                  <a:gd name="connsiteY2" fmla="*/ 0 h 1261762"/>
                  <a:gd name="connsiteX3" fmla="*/ 958510 w 958510"/>
                  <a:gd name="connsiteY3" fmla="*/ 1261762 h 1261762"/>
                  <a:gd name="connsiteX4" fmla="*/ 928221 w 958510"/>
                  <a:gd name="connsiteY4" fmla="*/ 1261761 h 1261762"/>
                  <a:gd name="connsiteX0" fmla="*/ 899410 w 958510"/>
                  <a:gd name="connsiteY0" fmla="*/ 1261761 h 1261762"/>
                  <a:gd name="connsiteX1" fmla="*/ 0 w 958510"/>
                  <a:gd name="connsiteY1" fmla="*/ 303876 h 1261762"/>
                  <a:gd name="connsiteX2" fmla="*/ 560938 w 958510"/>
                  <a:gd name="connsiteY2" fmla="*/ 0 h 1261762"/>
                  <a:gd name="connsiteX3" fmla="*/ 958510 w 958510"/>
                  <a:gd name="connsiteY3" fmla="*/ 1261762 h 1261762"/>
                  <a:gd name="connsiteX4" fmla="*/ 899410 w 958510"/>
                  <a:gd name="connsiteY4" fmla="*/ 1261761 h 1261762"/>
                  <a:gd name="connsiteX0" fmla="*/ 899410 w 927483"/>
                  <a:gd name="connsiteY0" fmla="*/ 1261761 h 1261762"/>
                  <a:gd name="connsiteX1" fmla="*/ 0 w 927483"/>
                  <a:gd name="connsiteY1" fmla="*/ 303876 h 1261762"/>
                  <a:gd name="connsiteX2" fmla="*/ 560938 w 927483"/>
                  <a:gd name="connsiteY2" fmla="*/ 0 h 1261762"/>
                  <a:gd name="connsiteX3" fmla="*/ 927483 w 927483"/>
                  <a:gd name="connsiteY3" fmla="*/ 1261762 h 1261762"/>
                  <a:gd name="connsiteX4" fmla="*/ 899410 w 927483"/>
                  <a:gd name="connsiteY4" fmla="*/ 1261761 h 1261762"/>
                  <a:gd name="connsiteX0" fmla="*/ 869491 w 927483"/>
                  <a:gd name="connsiteY0" fmla="*/ 1261761 h 1261762"/>
                  <a:gd name="connsiteX1" fmla="*/ 0 w 927483"/>
                  <a:gd name="connsiteY1" fmla="*/ 303876 h 1261762"/>
                  <a:gd name="connsiteX2" fmla="*/ 560938 w 927483"/>
                  <a:gd name="connsiteY2" fmla="*/ 0 h 1261762"/>
                  <a:gd name="connsiteX3" fmla="*/ 927483 w 927483"/>
                  <a:gd name="connsiteY3" fmla="*/ 1261762 h 1261762"/>
                  <a:gd name="connsiteX4" fmla="*/ 869491 w 927483"/>
                  <a:gd name="connsiteY4" fmla="*/ 1261761 h 1261762"/>
                  <a:gd name="connsiteX0" fmla="*/ 869491 w 898672"/>
                  <a:gd name="connsiteY0" fmla="*/ 1261761 h 1261762"/>
                  <a:gd name="connsiteX1" fmla="*/ 0 w 898672"/>
                  <a:gd name="connsiteY1" fmla="*/ 303876 h 1261762"/>
                  <a:gd name="connsiteX2" fmla="*/ 560938 w 898672"/>
                  <a:gd name="connsiteY2" fmla="*/ 0 h 1261762"/>
                  <a:gd name="connsiteX3" fmla="*/ 898672 w 898672"/>
                  <a:gd name="connsiteY3" fmla="*/ 1261762 h 1261762"/>
                  <a:gd name="connsiteX4" fmla="*/ 869491 w 898672"/>
                  <a:gd name="connsiteY4" fmla="*/ 1261761 h 1261762"/>
                  <a:gd name="connsiteX0" fmla="*/ 841788 w 898672"/>
                  <a:gd name="connsiteY0" fmla="*/ 1261761 h 1261762"/>
                  <a:gd name="connsiteX1" fmla="*/ 0 w 898672"/>
                  <a:gd name="connsiteY1" fmla="*/ 303876 h 1261762"/>
                  <a:gd name="connsiteX2" fmla="*/ 560938 w 898672"/>
                  <a:gd name="connsiteY2" fmla="*/ 0 h 1261762"/>
                  <a:gd name="connsiteX3" fmla="*/ 898672 w 898672"/>
                  <a:gd name="connsiteY3" fmla="*/ 1261762 h 1261762"/>
                  <a:gd name="connsiteX4" fmla="*/ 841788 w 898672"/>
                  <a:gd name="connsiteY4" fmla="*/ 1261761 h 1261762"/>
                  <a:gd name="connsiteX0" fmla="*/ 841788 w 870969"/>
                  <a:gd name="connsiteY0" fmla="*/ 1261761 h 1261762"/>
                  <a:gd name="connsiteX1" fmla="*/ 0 w 870969"/>
                  <a:gd name="connsiteY1" fmla="*/ 303876 h 1261762"/>
                  <a:gd name="connsiteX2" fmla="*/ 560938 w 870969"/>
                  <a:gd name="connsiteY2" fmla="*/ 0 h 1261762"/>
                  <a:gd name="connsiteX3" fmla="*/ 870969 w 870969"/>
                  <a:gd name="connsiteY3" fmla="*/ 1261762 h 1261762"/>
                  <a:gd name="connsiteX4" fmla="*/ 841788 w 870969"/>
                  <a:gd name="connsiteY4" fmla="*/ 1261761 h 1261762"/>
                  <a:gd name="connsiteX0" fmla="*/ 810761 w 870969"/>
                  <a:gd name="connsiteY0" fmla="*/ 1261761 h 1261762"/>
                  <a:gd name="connsiteX1" fmla="*/ 0 w 870969"/>
                  <a:gd name="connsiteY1" fmla="*/ 303876 h 1261762"/>
                  <a:gd name="connsiteX2" fmla="*/ 560938 w 870969"/>
                  <a:gd name="connsiteY2" fmla="*/ 0 h 1261762"/>
                  <a:gd name="connsiteX3" fmla="*/ 870969 w 870969"/>
                  <a:gd name="connsiteY3" fmla="*/ 1261762 h 1261762"/>
                  <a:gd name="connsiteX4" fmla="*/ 810761 w 870969"/>
                  <a:gd name="connsiteY4" fmla="*/ 1261761 h 1261762"/>
                  <a:gd name="connsiteX0" fmla="*/ 810761 w 842158"/>
                  <a:gd name="connsiteY0" fmla="*/ 1261761 h 1261762"/>
                  <a:gd name="connsiteX1" fmla="*/ 0 w 842158"/>
                  <a:gd name="connsiteY1" fmla="*/ 303876 h 1261762"/>
                  <a:gd name="connsiteX2" fmla="*/ 560938 w 842158"/>
                  <a:gd name="connsiteY2" fmla="*/ 0 h 1261762"/>
                  <a:gd name="connsiteX3" fmla="*/ 842158 w 842158"/>
                  <a:gd name="connsiteY3" fmla="*/ 1261762 h 1261762"/>
                  <a:gd name="connsiteX4" fmla="*/ 810761 w 842158"/>
                  <a:gd name="connsiteY4" fmla="*/ 1261761 h 1261762"/>
                  <a:gd name="connsiteX0" fmla="*/ 785274 w 842158"/>
                  <a:gd name="connsiteY0" fmla="*/ 1261761 h 1261762"/>
                  <a:gd name="connsiteX1" fmla="*/ 0 w 842158"/>
                  <a:gd name="connsiteY1" fmla="*/ 303876 h 1261762"/>
                  <a:gd name="connsiteX2" fmla="*/ 560938 w 842158"/>
                  <a:gd name="connsiteY2" fmla="*/ 0 h 1261762"/>
                  <a:gd name="connsiteX3" fmla="*/ 842158 w 842158"/>
                  <a:gd name="connsiteY3" fmla="*/ 1261762 h 1261762"/>
                  <a:gd name="connsiteX4" fmla="*/ 785274 w 842158"/>
                  <a:gd name="connsiteY4" fmla="*/ 1261761 h 1261762"/>
                  <a:gd name="connsiteX0" fmla="*/ 785274 w 813347"/>
                  <a:gd name="connsiteY0" fmla="*/ 1261761 h 1261762"/>
                  <a:gd name="connsiteX1" fmla="*/ 0 w 813347"/>
                  <a:gd name="connsiteY1" fmla="*/ 303876 h 1261762"/>
                  <a:gd name="connsiteX2" fmla="*/ 560938 w 813347"/>
                  <a:gd name="connsiteY2" fmla="*/ 0 h 1261762"/>
                  <a:gd name="connsiteX3" fmla="*/ 813347 w 813347"/>
                  <a:gd name="connsiteY3" fmla="*/ 1261762 h 1261762"/>
                  <a:gd name="connsiteX4" fmla="*/ 785274 w 813347"/>
                  <a:gd name="connsiteY4" fmla="*/ 1261761 h 1261762"/>
                  <a:gd name="connsiteX0" fmla="*/ 753139 w 813347"/>
                  <a:gd name="connsiteY0" fmla="*/ 1261761 h 1261762"/>
                  <a:gd name="connsiteX1" fmla="*/ 0 w 813347"/>
                  <a:gd name="connsiteY1" fmla="*/ 303876 h 1261762"/>
                  <a:gd name="connsiteX2" fmla="*/ 560938 w 813347"/>
                  <a:gd name="connsiteY2" fmla="*/ 0 h 1261762"/>
                  <a:gd name="connsiteX3" fmla="*/ 813347 w 813347"/>
                  <a:gd name="connsiteY3" fmla="*/ 1261762 h 1261762"/>
                  <a:gd name="connsiteX4" fmla="*/ 753139 w 813347"/>
                  <a:gd name="connsiteY4" fmla="*/ 1261761 h 1261762"/>
                  <a:gd name="connsiteX0" fmla="*/ 753139 w 784536"/>
                  <a:gd name="connsiteY0" fmla="*/ 1261761 h 1261762"/>
                  <a:gd name="connsiteX1" fmla="*/ 0 w 784536"/>
                  <a:gd name="connsiteY1" fmla="*/ 303876 h 1261762"/>
                  <a:gd name="connsiteX2" fmla="*/ 560938 w 784536"/>
                  <a:gd name="connsiteY2" fmla="*/ 0 h 1261762"/>
                  <a:gd name="connsiteX3" fmla="*/ 784536 w 784536"/>
                  <a:gd name="connsiteY3" fmla="*/ 1261762 h 1261762"/>
                  <a:gd name="connsiteX4" fmla="*/ 753139 w 784536"/>
                  <a:gd name="connsiteY4" fmla="*/ 1261761 h 1261762"/>
                  <a:gd name="connsiteX0" fmla="*/ 753139 w 1450508"/>
                  <a:gd name="connsiteY0" fmla="*/ 1261761 h 1261762"/>
                  <a:gd name="connsiteX1" fmla="*/ 0 w 1450508"/>
                  <a:gd name="connsiteY1" fmla="*/ 303876 h 1261762"/>
                  <a:gd name="connsiteX2" fmla="*/ 560938 w 1450508"/>
                  <a:gd name="connsiteY2" fmla="*/ 0 h 1261762"/>
                  <a:gd name="connsiteX3" fmla="*/ 1450508 w 1450508"/>
                  <a:gd name="connsiteY3" fmla="*/ 1261762 h 1261762"/>
                  <a:gd name="connsiteX4" fmla="*/ 753139 w 1450508"/>
                  <a:gd name="connsiteY4" fmla="*/ 1261761 h 1261762"/>
                  <a:gd name="connsiteX0" fmla="*/ 1422435 w 1450508"/>
                  <a:gd name="connsiteY0" fmla="*/ 1261761 h 1261762"/>
                  <a:gd name="connsiteX1" fmla="*/ 0 w 1450508"/>
                  <a:gd name="connsiteY1" fmla="*/ 303876 h 1261762"/>
                  <a:gd name="connsiteX2" fmla="*/ 560938 w 1450508"/>
                  <a:gd name="connsiteY2" fmla="*/ 0 h 1261762"/>
                  <a:gd name="connsiteX3" fmla="*/ 1450508 w 1450508"/>
                  <a:gd name="connsiteY3" fmla="*/ 1261762 h 1261762"/>
                  <a:gd name="connsiteX4" fmla="*/ 1422435 w 1450508"/>
                  <a:gd name="connsiteY4" fmla="*/ 1261761 h 1261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0508" h="1261762">
                    <a:moveTo>
                      <a:pt x="1422435" y="1261761"/>
                    </a:moveTo>
                    <a:lnTo>
                      <a:pt x="0" y="303876"/>
                    </a:lnTo>
                    <a:lnTo>
                      <a:pt x="560938" y="0"/>
                    </a:lnTo>
                    <a:lnTo>
                      <a:pt x="1450508" y="1261762"/>
                    </a:lnTo>
                    <a:lnTo>
                      <a:pt x="1422435" y="126176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600" dirty="0">
                  <a:latin typeface="+mj-lt"/>
                </a:endParaRPr>
              </a:p>
            </p:txBody>
          </p:sp>
          <p:grpSp>
            <p:nvGrpSpPr>
              <p:cNvPr id="10" name="Group 52"/>
              <p:cNvGrpSpPr>
                <a:grpSpLocks/>
              </p:cNvGrpSpPr>
              <p:nvPr/>
            </p:nvGrpSpPr>
            <p:grpSpPr bwMode="auto">
              <a:xfrm rot="413979">
                <a:off x="1926575" y="10567955"/>
                <a:ext cx="1075644" cy="3836475"/>
                <a:chOff x="1401899" y="-21398"/>
                <a:chExt cx="2597193" cy="3655496"/>
              </a:xfrm>
              <a:grpFill/>
            </p:grpSpPr>
            <p:sp>
              <p:nvSpPr>
                <p:cNvPr id="93" name="Freeform 92"/>
                <p:cNvSpPr>
                  <a:spLocks noChangeArrowheads="1"/>
                </p:cNvSpPr>
                <p:nvPr/>
              </p:nvSpPr>
              <p:spPr bwMode="auto">
                <a:xfrm rot="2537172">
                  <a:off x="1401623" y="-21111"/>
                  <a:ext cx="2582984" cy="3637222"/>
                </a:xfrm>
                <a:custGeom>
                  <a:avLst/>
                  <a:gdLst>
                    <a:gd name="T0" fmla="*/ 235778 w 885265"/>
                    <a:gd name="T1" fmla="*/ 3637222 h 1852573"/>
                    <a:gd name="T2" fmla="*/ 1441632 w 885265"/>
                    <a:gd name="T3" fmla="*/ 1923295 h 1852573"/>
                    <a:gd name="T4" fmla="*/ 2513241 w 885265"/>
                    <a:gd name="T5" fmla="*/ 66765 h 1852573"/>
                    <a:gd name="T6" fmla="*/ 744251 w 885265"/>
                    <a:gd name="T7" fmla="*/ 1627723 h 1852573"/>
                    <a:gd name="T8" fmla="*/ 235778 w 885265"/>
                    <a:gd name="T9" fmla="*/ 3637222 h 1852573"/>
                    <a:gd name="T10" fmla="*/ 0 60000 65536"/>
                    <a:gd name="T11" fmla="*/ 0 60000 65536"/>
                    <a:gd name="T12" fmla="*/ 0 60000 65536"/>
                    <a:gd name="T13" fmla="*/ 0 60000 65536"/>
                    <a:gd name="T14" fmla="*/ 0 60000 65536"/>
                    <a:gd name="T15" fmla="*/ 0 w 885265"/>
                    <a:gd name="T16" fmla="*/ 0 h 1852573"/>
                    <a:gd name="T17" fmla="*/ 885265 w 885265"/>
                    <a:gd name="T18" fmla="*/ 1852573 h 1852573"/>
                  </a:gdLst>
                  <a:ahLst/>
                  <a:cxnLst>
                    <a:cxn ang="T10">
                      <a:pos x="T0" y="T1"/>
                    </a:cxn>
                    <a:cxn ang="T11">
                      <a:pos x="T2" y="T3"/>
                    </a:cxn>
                    <a:cxn ang="T12">
                      <a:pos x="T4" y="T5"/>
                    </a:cxn>
                    <a:cxn ang="T13">
                      <a:pos x="T6" y="T7"/>
                    </a:cxn>
                    <a:cxn ang="T14">
                      <a:pos x="T8" y="T9"/>
                    </a:cxn>
                  </a:cxnLst>
                  <a:rect l="T15" t="T16" r="T17" b="T18"/>
                  <a:pathLst>
                    <a:path w="885265" h="1852573">
                      <a:moveTo>
                        <a:pt x="80808" y="1852573"/>
                      </a:moveTo>
                      <a:cubicBezTo>
                        <a:pt x="133979" y="1835358"/>
                        <a:pt x="363998" y="1282701"/>
                        <a:pt x="494090" y="979606"/>
                      </a:cubicBezTo>
                      <a:cubicBezTo>
                        <a:pt x="624182" y="676511"/>
                        <a:pt x="885265" y="72894"/>
                        <a:pt x="861362" y="34006"/>
                      </a:cubicBezTo>
                      <a:cubicBezTo>
                        <a:pt x="809278" y="0"/>
                        <a:pt x="385169" y="525965"/>
                        <a:pt x="255077" y="829060"/>
                      </a:cubicBezTo>
                      <a:cubicBezTo>
                        <a:pt x="124985" y="1132155"/>
                        <a:pt x="0" y="1803463"/>
                        <a:pt x="80808" y="1852573"/>
                      </a:cubicBezTo>
                      <a:close/>
                    </a:path>
                  </a:pathLst>
                </a:custGeom>
                <a:grpFill/>
                <a:ln w="25400">
                  <a:solidFill>
                    <a:srgbClr val="FF0000"/>
                  </a:solidFill>
                  <a:miter lim="800000"/>
                  <a:headEnd/>
                  <a:tailEnd/>
                </a:ln>
              </p:spPr>
              <p:txBody>
                <a:bodyPr rot="10800000" vert="eaVert" anchor="ctr"/>
                <a:lstStyle>
                  <a:lvl1pPr eaLnBrk="0" hangingPunct="0">
                    <a:defRPr sz="2400" b="1">
                      <a:solidFill>
                        <a:schemeClr val="tx1"/>
                      </a:solidFill>
                      <a:latin typeface="Times New Roman" charset="0"/>
                    </a:defRPr>
                  </a:lvl1pPr>
                  <a:lvl2pPr marL="742950" indent="-285750" eaLnBrk="0" hangingPunct="0">
                    <a:defRPr sz="2400" b="1">
                      <a:solidFill>
                        <a:schemeClr val="tx1"/>
                      </a:solidFill>
                      <a:latin typeface="Times New Roman" charset="0"/>
                    </a:defRPr>
                  </a:lvl2pPr>
                  <a:lvl3pPr marL="1143000" indent="-228600" eaLnBrk="0" hangingPunct="0">
                    <a:defRPr sz="2400" b="1">
                      <a:solidFill>
                        <a:schemeClr val="tx1"/>
                      </a:solidFill>
                      <a:latin typeface="Times New Roman" charset="0"/>
                    </a:defRPr>
                  </a:lvl3pPr>
                  <a:lvl4pPr marL="1600200" indent="-228600" eaLnBrk="0" hangingPunct="0">
                    <a:defRPr sz="2400" b="1">
                      <a:solidFill>
                        <a:schemeClr val="tx1"/>
                      </a:solidFill>
                      <a:latin typeface="Times New Roman" charset="0"/>
                    </a:defRPr>
                  </a:lvl4pPr>
                  <a:lvl5pPr marL="2057400" indent="-228600" eaLnBrk="0" hangingPunct="0">
                    <a:defRPr sz="2400" b="1">
                      <a:solidFill>
                        <a:schemeClr val="tx1"/>
                      </a:solidFill>
                      <a:latin typeface="Times New Roman" charset="0"/>
                    </a:defRPr>
                  </a:lvl5pPr>
                  <a:lvl6pPr marL="2514600" indent="-228600" eaLnBrk="0" fontAlgn="base" hangingPunct="0">
                    <a:spcBef>
                      <a:spcPct val="0"/>
                    </a:spcBef>
                    <a:spcAft>
                      <a:spcPct val="0"/>
                    </a:spcAft>
                    <a:defRPr sz="2400" b="1">
                      <a:solidFill>
                        <a:schemeClr val="tx1"/>
                      </a:solidFill>
                      <a:latin typeface="Times New Roman" charset="0"/>
                    </a:defRPr>
                  </a:lvl6pPr>
                  <a:lvl7pPr marL="2971800" indent="-228600" eaLnBrk="0" fontAlgn="base" hangingPunct="0">
                    <a:spcBef>
                      <a:spcPct val="0"/>
                    </a:spcBef>
                    <a:spcAft>
                      <a:spcPct val="0"/>
                    </a:spcAft>
                    <a:defRPr sz="2400" b="1">
                      <a:solidFill>
                        <a:schemeClr val="tx1"/>
                      </a:solidFill>
                      <a:latin typeface="Times New Roman" charset="0"/>
                    </a:defRPr>
                  </a:lvl7pPr>
                  <a:lvl8pPr marL="3429000" indent="-228600" eaLnBrk="0" fontAlgn="base" hangingPunct="0">
                    <a:spcBef>
                      <a:spcPct val="0"/>
                    </a:spcBef>
                    <a:spcAft>
                      <a:spcPct val="0"/>
                    </a:spcAft>
                    <a:defRPr sz="2400" b="1">
                      <a:solidFill>
                        <a:schemeClr val="tx1"/>
                      </a:solidFill>
                      <a:latin typeface="Times New Roman" charset="0"/>
                    </a:defRPr>
                  </a:lvl8pPr>
                  <a:lvl9pPr marL="3886200" indent="-228600" eaLnBrk="0" fontAlgn="base" hangingPunct="0">
                    <a:spcBef>
                      <a:spcPct val="0"/>
                    </a:spcBef>
                    <a:spcAft>
                      <a:spcPct val="0"/>
                    </a:spcAft>
                    <a:defRPr sz="2400" b="1">
                      <a:solidFill>
                        <a:schemeClr val="tx1"/>
                      </a:solidFill>
                      <a:latin typeface="Times New Roman" charset="0"/>
                    </a:defRPr>
                  </a:lvl9pPr>
                </a:lstStyle>
                <a:p>
                  <a:pPr algn="ctr" eaLnBrk="1" hangingPunct="1"/>
                  <a:endParaRPr lang="en-IN" altLang="en-US" sz="600">
                    <a:solidFill>
                      <a:srgbClr val="FFFFFF"/>
                    </a:solidFill>
                    <a:latin typeface="Calibri" charset="0"/>
                    <a:ea typeface="Arial" charset="0"/>
                    <a:cs typeface="Arial" charset="0"/>
                  </a:endParaRPr>
                </a:p>
              </p:txBody>
            </p:sp>
            <p:sp>
              <p:nvSpPr>
                <p:cNvPr id="94" name="Freeform 93"/>
                <p:cNvSpPr>
                  <a:spLocks noChangeArrowheads="1"/>
                </p:cNvSpPr>
                <p:nvPr/>
              </p:nvSpPr>
              <p:spPr bwMode="auto">
                <a:xfrm rot="2537172">
                  <a:off x="1438662" y="-17371"/>
                  <a:ext cx="2547924" cy="3641842"/>
                </a:xfrm>
                <a:custGeom>
                  <a:avLst/>
                  <a:gdLst>
                    <a:gd name="T0" fmla="*/ 195164 w 879195"/>
                    <a:gd name="T1" fmla="*/ 3641842 h 1855411"/>
                    <a:gd name="T2" fmla="*/ 1390956 w 879195"/>
                    <a:gd name="T3" fmla="*/ 1939408 h 1855411"/>
                    <a:gd name="T4" fmla="*/ 2459311 w 879195"/>
                    <a:gd name="T5" fmla="*/ 72878 h 1855411"/>
                    <a:gd name="T6" fmla="*/ 1006163 w 879195"/>
                    <a:gd name="T7" fmla="*/ 1725142 h 1855411"/>
                    <a:gd name="T8" fmla="*/ 195164 w 879195"/>
                    <a:gd name="T9" fmla="*/ 3641842 h 1855411"/>
                    <a:gd name="T10" fmla="*/ 0 60000 65536"/>
                    <a:gd name="T11" fmla="*/ 0 60000 65536"/>
                    <a:gd name="T12" fmla="*/ 0 60000 65536"/>
                    <a:gd name="T13" fmla="*/ 0 60000 65536"/>
                    <a:gd name="T14" fmla="*/ 0 60000 65536"/>
                    <a:gd name="T15" fmla="*/ 0 w 879195"/>
                    <a:gd name="T16" fmla="*/ 0 h 1855411"/>
                    <a:gd name="T17" fmla="*/ 879195 w 879195"/>
                    <a:gd name="T18" fmla="*/ 1855411 h 1855411"/>
                  </a:gdLst>
                  <a:ahLst/>
                  <a:cxnLst>
                    <a:cxn ang="T10">
                      <a:pos x="T0" y="T1"/>
                    </a:cxn>
                    <a:cxn ang="T11">
                      <a:pos x="T2" y="T3"/>
                    </a:cxn>
                    <a:cxn ang="T12">
                      <a:pos x="T4" y="T5"/>
                    </a:cxn>
                    <a:cxn ang="T13">
                      <a:pos x="T6" y="T7"/>
                    </a:cxn>
                    <a:cxn ang="T14">
                      <a:pos x="T8" y="T9"/>
                    </a:cxn>
                  </a:cxnLst>
                  <a:rect l="T15" t="T16" r="T17" b="T18"/>
                  <a:pathLst>
                    <a:path w="879195" h="1855411">
                      <a:moveTo>
                        <a:pt x="67344" y="1855411"/>
                      </a:moveTo>
                      <a:cubicBezTo>
                        <a:pt x="123620" y="1821849"/>
                        <a:pt x="349756" y="1291118"/>
                        <a:pt x="479968" y="988071"/>
                      </a:cubicBezTo>
                      <a:cubicBezTo>
                        <a:pt x="610180" y="685024"/>
                        <a:pt x="879195" y="96142"/>
                        <a:pt x="848618" y="37129"/>
                      </a:cubicBezTo>
                      <a:cubicBezTo>
                        <a:pt x="793117" y="0"/>
                        <a:pt x="477402" y="575862"/>
                        <a:pt x="347190" y="878909"/>
                      </a:cubicBezTo>
                      <a:cubicBezTo>
                        <a:pt x="216978" y="1181956"/>
                        <a:pt x="0" y="1804168"/>
                        <a:pt x="67344" y="1855411"/>
                      </a:cubicBezTo>
                      <a:close/>
                    </a:path>
                  </a:pathLst>
                </a:custGeom>
                <a:grpFill/>
                <a:ln w="25400">
                  <a:solidFill>
                    <a:srgbClr val="FF0000"/>
                  </a:solidFill>
                  <a:miter lim="800000"/>
                  <a:headEnd/>
                  <a:tailEnd/>
                </a:ln>
              </p:spPr>
              <p:txBody>
                <a:bodyPr rot="10800000" vert="eaVert" anchor="ctr"/>
                <a:lstStyle>
                  <a:lvl1pPr eaLnBrk="0" hangingPunct="0">
                    <a:defRPr sz="2400" b="1">
                      <a:solidFill>
                        <a:schemeClr val="tx1"/>
                      </a:solidFill>
                      <a:latin typeface="Times New Roman" charset="0"/>
                    </a:defRPr>
                  </a:lvl1pPr>
                  <a:lvl2pPr marL="742950" indent="-285750" eaLnBrk="0" hangingPunct="0">
                    <a:defRPr sz="2400" b="1">
                      <a:solidFill>
                        <a:schemeClr val="tx1"/>
                      </a:solidFill>
                      <a:latin typeface="Times New Roman" charset="0"/>
                    </a:defRPr>
                  </a:lvl2pPr>
                  <a:lvl3pPr marL="1143000" indent="-228600" eaLnBrk="0" hangingPunct="0">
                    <a:defRPr sz="2400" b="1">
                      <a:solidFill>
                        <a:schemeClr val="tx1"/>
                      </a:solidFill>
                      <a:latin typeface="Times New Roman" charset="0"/>
                    </a:defRPr>
                  </a:lvl3pPr>
                  <a:lvl4pPr marL="1600200" indent="-228600" eaLnBrk="0" hangingPunct="0">
                    <a:defRPr sz="2400" b="1">
                      <a:solidFill>
                        <a:schemeClr val="tx1"/>
                      </a:solidFill>
                      <a:latin typeface="Times New Roman" charset="0"/>
                    </a:defRPr>
                  </a:lvl4pPr>
                  <a:lvl5pPr marL="2057400" indent="-228600" eaLnBrk="0" hangingPunct="0">
                    <a:defRPr sz="2400" b="1">
                      <a:solidFill>
                        <a:schemeClr val="tx1"/>
                      </a:solidFill>
                      <a:latin typeface="Times New Roman" charset="0"/>
                    </a:defRPr>
                  </a:lvl5pPr>
                  <a:lvl6pPr marL="2514600" indent="-228600" eaLnBrk="0" fontAlgn="base" hangingPunct="0">
                    <a:spcBef>
                      <a:spcPct val="0"/>
                    </a:spcBef>
                    <a:spcAft>
                      <a:spcPct val="0"/>
                    </a:spcAft>
                    <a:defRPr sz="2400" b="1">
                      <a:solidFill>
                        <a:schemeClr val="tx1"/>
                      </a:solidFill>
                      <a:latin typeface="Times New Roman" charset="0"/>
                    </a:defRPr>
                  </a:lvl6pPr>
                  <a:lvl7pPr marL="2971800" indent="-228600" eaLnBrk="0" fontAlgn="base" hangingPunct="0">
                    <a:spcBef>
                      <a:spcPct val="0"/>
                    </a:spcBef>
                    <a:spcAft>
                      <a:spcPct val="0"/>
                    </a:spcAft>
                    <a:defRPr sz="2400" b="1">
                      <a:solidFill>
                        <a:schemeClr val="tx1"/>
                      </a:solidFill>
                      <a:latin typeface="Times New Roman" charset="0"/>
                    </a:defRPr>
                  </a:lvl7pPr>
                  <a:lvl8pPr marL="3429000" indent="-228600" eaLnBrk="0" fontAlgn="base" hangingPunct="0">
                    <a:spcBef>
                      <a:spcPct val="0"/>
                    </a:spcBef>
                    <a:spcAft>
                      <a:spcPct val="0"/>
                    </a:spcAft>
                    <a:defRPr sz="2400" b="1">
                      <a:solidFill>
                        <a:schemeClr val="tx1"/>
                      </a:solidFill>
                      <a:latin typeface="Times New Roman" charset="0"/>
                    </a:defRPr>
                  </a:lvl8pPr>
                  <a:lvl9pPr marL="3886200" indent="-228600" eaLnBrk="0" fontAlgn="base" hangingPunct="0">
                    <a:spcBef>
                      <a:spcPct val="0"/>
                    </a:spcBef>
                    <a:spcAft>
                      <a:spcPct val="0"/>
                    </a:spcAft>
                    <a:defRPr sz="2400" b="1">
                      <a:solidFill>
                        <a:schemeClr val="tx1"/>
                      </a:solidFill>
                      <a:latin typeface="Times New Roman" charset="0"/>
                    </a:defRPr>
                  </a:lvl9pPr>
                </a:lstStyle>
                <a:p>
                  <a:pPr algn="ctr" eaLnBrk="1" hangingPunct="1"/>
                  <a:endParaRPr lang="en-IN" altLang="en-US" sz="600">
                    <a:solidFill>
                      <a:srgbClr val="FFFFFF"/>
                    </a:solidFill>
                    <a:latin typeface="Calibri" charset="0"/>
                    <a:ea typeface="Arial" charset="0"/>
                    <a:cs typeface="Arial" charset="0"/>
                  </a:endParaRPr>
                </a:p>
              </p:txBody>
            </p:sp>
          </p:grpSp>
          <p:sp>
            <p:nvSpPr>
              <p:cNvPr id="11" name="Freeform 10"/>
              <p:cNvSpPr/>
              <p:nvPr/>
            </p:nvSpPr>
            <p:spPr>
              <a:xfrm>
                <a:off x="1375770" y="11896976"/>
                <a:ext cx="2183085" cy="3138235"/>
              </a:xfrm>
              <a:custGeom>
                <a:avLst/>
                <a:gdLst>
                  <a:gd name="connsiteX0" fmla="*/ 596900 w 596900"/>
                  <a:gd name="connsiteY0" fmla="*/ 1155700 h 1155700"/>
                  <a:gd name="connsiteX1" fmla="*/ 0 w 596900"/>
                  <a:gd name="connsiteY1" fmla="*/ 190500 h 1155700"/>
                  <a:gd name="connsiteX2" fmla="*/ 419100 w 596900"/>
                  <a:gd name="connsiteY2" fmla="*/ 0 h 1155700"/>
                  <a:gd name="connsiteX3" fmla="*/ 596900 w 596900"/>
                  <a:gd name="connsiteY3" fmla="*/ 1155700 h 1155700"/>
                  <a:gd name="connsiteX0" fmla="*/ 946150 w 946150"/>
                  <a:gd name="connsiteY0" fmla="*/ 1155700 h 1155700"/>
                  <a:gd name="connsiteX1" fmla="*/ 0 w 946150"/>
                  <a:gd name="connsiteY1" fmla="*/ 336550 h 1155700"/>
                  <a:gd name="connsiteX2" fmla="*/ 768350 w 946150"/>
                  <a:gd name="connsiteY2" fmla="*/ 0 h 1155700"/>
                  <a:gd name="connsiteX3" fmla="*/ 946150 w 946150"/>
                  <a:gd name="connsiteY3" fmla="*/ 1155700 h 1155700"/>
                  <a:gd name="connsiteX0" fmla="*/ 946150 w 1206500"/>
                  <a:gd name="connsiteY0" fmla="*/ 1339850 h 1339850"/>
                  <a:gd name="connsiteX1" fmla="*/ 0 w 1206500"/>
                  <a:gd name="connsiteY1" fmla="*/ 520700 h 1339850"/>
                  <a:gd name="connsiteX2" fmla="*/ 1206500 w 1206500"/>
                  <a:gd name="connsiteY2" fmla="*/ 0 h 1339850"/>
                  <a:gd name="connsiteX3" fmla="*/ 946150 w 1206500"/>
                  <a:gd name="connsiteY3" fmla="*/ 1339850 h 1339850"/>
                  <a:gd name="connsiteX0" fmla="*/ 584200 w 1206500"/>
                  <a:gd name="connsiteY0" fmla="*/ 1382713 h 1382713"/>
                  <a:gd name="connsiteX1" fmla="*/ 0 w 1206500"/>
                  <a:gd name="connsiteY1" fmla="*/ 520700 h 1382713"/>
                  <a:gd name="connsiteX2" fmla="*/ 1206500 w 1206500"/>
                  <a:gd name="connsiteY2" fmla="*/ 0 h 1382713"/>
                  <a:gd name="connsiteX3" fmla="*/ 584200 w 1206500"/>
                  <a:gd name="connsiteY3" fmla="*/ 1382713 h 1382713"/>
                  <a:gd name="connsiteX0" fmla="*/ 584200 w 1206500"/>
                  <a:gd name="connsiteY0" fmla="*/ 1382713 h 1382713"/>
                  <a:gd name="connsiteX1" fmla="*/ 0 w 1206500"/>
                  <a:gd name="connsiteY1" fmla="*/ 520700 h 1382713"/>
                  <a:gd name="connsiteX2" fmla="*/ 1206500 w 1206500"/>
                  <a:gd name="connsiteY2" fmla="*/ 0 h 1382713"/>
                  <a:gd name="connsiteX3" fmla="*/ 584200 w 1206500"/>
                  <a:gd name="connsiteY3" fmla="*/ 1382713 h 1382713"/>
                  <a:gd name="connsiteX0" fmla="*/ 660400 w 1206500"/>
                  <a:gd name="connsiteY0" fmla="*/ 1382713 h 1382713"/>
                  <a:gd name="connsiteX1" fmla="*/ 0 w 1206500"/>
                  <a:gd name="connsiteY1" fmla="*/ 520700 h 1382713"/>
                  <a:gd name="connsiteX2" fmla="*/ 1206500 w 1206500"/>
                  <a:gd name="connsiteY2" fmla="*/ 0 h 1382713"/>
                  <a:gd name="connsiteX3" fmla="*/ 660400 w 1206500"/>
                  <a:gd name="connsiteY3" fmla="*/ 1382713 h 1382713"/>
                  <a:gd name="connsiteX0" fmla="*/ 596106 w 1206500"/>
                  <a:gd name="connsiteY0" fmla="*/ 1382713 h 1382713"/>
                  <a:gd name="connsiteX1" fmla="*/ 0 w 1206500"/>
                  <a:gd name="connsiteY1" fmla="*/ 520700 h 1382713"/>
                  <a:gd name="connsiteX2" fmla="*/ 1206500 w 1206500"/>
                  <a:gd name="connsiteY2" fmla="*/ 0 h 1382713"/>
                  <a:gd name="connsiteX3" fmla="*/ 596106 w 1206500"/>
                  <a:gd name="connsiteY3" fmla="*/ 1382713 h 1382713"/>
                  <a:gd name="connsiteX0" fmla="*/ 550862 w 1206500"/>
                  <a:gd name="connsiteY0" fmla="*/ 1382713 h 1382713"/>
                  <a:gd name="connsiteX1" fmla="*/ 0 w 1206500"/>
                  <a:gd name="connsiteY1" fmla="*/ 520700 h 1382713"/>
                  <a:gd name="connsiteX2" fmla="*/ 1206500 w 1206500"/>
                  <a:gd name="connsiteY2" fmla="*/ 0 h 1382713"/>
                  <a:gd name="connsiteX3" fmla="*/ 550862 w 1206500"/>
                  <a:gd name="connsiteY3" fmla="*/ 1382713 h 1382713"/>
                  <a:gd name="connsiteX0" fmla="*/ 579437 w 1206500"/>
                  <a:gd name="connsiteY0" fmla="*/ 1382713 h 1382713"/>
                  <a:gd name="connsiteX1" fmla="*/ 0 w 1206500"/>
                  <a:gd name="connsiteY1" fmla="*/ 520700 h 1382713"/>
                  <a:gd name="connsiteX2" fmla="*/ 1206500 w 1206500"/>
                  <a:gd name="connsiteY2" fmla="*/ 0 h 1382713"/>
                  <a:gd name="connsiteX3" fmla="*/ 579437 w 1206500"/>
                  <a:gd name="connsiteY3" fmla="*/ 1382713 h 1382713"/>
                  <a:gd name="connsiteX0" fmla="*/ 898524 w 1206500"/>
                  <a:gd name="connsiteY0" fmla="*/ 1351757 h 1351757"/>
                  <a:gd name="connsiteX1" fmla="*/ 0 w 1206500"/>
                  <a:gd name="connsiteY1" fmla="*/ 520700 h 1351757"/>
                  <a:gd name="connsiteX2" fmla="*/ 1206500 w 1206500"/>
                  <a:gd name="connsiteY2" fmla="*/ 0 h 1351757"/>
                  <a:gd name="connsiteX3" fmla="*/ 898524 w 1206500"/>
                  <a:gd name="connsiteY3" fmla="*/ 1351757 h 1351757"/>
                  <a:gd name="connsiteX0" fmla="*/ 593724 w 1206500"/>
                  <a:gd name="connsiteY0" fmla="*/ 1380332 h 1380332"/>
                  <a:gd name="connsiteX1" fmla="*/ 0 w 1206500"/>
                  <a:gd name="connsiteY1" fmla="*/ 520700 h 1380332"/>
                  <a:gd name="connsiteX2" fmla="*/ 1206500 w 1206500"/>
                  <a:gd name="connsiteY2" fmla="*/ 0 h 1380332"/>
                  <a:gd name="connsiteX3" fmla="*/ 593724 w 1206500"/>
                  <a:gd name="connsiteY3" fmla="*/ 1380332 h 1380332"/>
                  <a:gd name="connsiteX0" fmla="*/ 712786 w 1206500"/>
                  <a:gd name="connsiteY0" fmla="*/ 1380332 h 1380332"/>
                  <a:gd name="connsiteX1" fmla="*/ 0 w 1206500"/>
                  <a:gd name="connsiteY1" fmla="*/ 520700 h 1380332"/>
                  <a:gd name="connsiteX2" fmla="*/ 1206500 w 1206500"/>
                  <a:gd name="connsiteY2" fmla="*/ 0 h 1380332"/>
                  <a:gd name="connsiteX3" fmla="*/ 712786 w 1206500"/>
                  <a:gd name="connsiteY3" fmla="*/ 1380332 h 1380332"/>
                  <a:gd name="connsiteX0" fmla="*/ 610392 w 1206500"/>
                  <a:gd name="connsiteY0" fmla="*/ 1380332 h 1380332"/>
                  <a:gd name="connsiteX1" fmla="*/ 0 w 1206500"/>
                  <a:gd name="connsiteY1" fmla="*/ 520700 h 1380332"/>
                  <a:gd name="connsiteX2" fmla="*/ 1206500 w 1206500"/>
                  <a:gd name="connsiteY2" fmla="*/ 0 h 1380332"/>
                  <a:gd name="connsiteX3" fmla="*/ 610392 w 1206500"/>
                  <a:gd name="connsiteY3" fmla="*/ 1380332 h 1380332"/>
                  <a:gd name="connsiteX0" fmla="*/ 567530 w 1206500"/>
                  <a:gd name="connsiteY0" fmla="*/ 1380332 h 1380332"/>
                  <a:gd name="connsiteX1" fmla="*/ 0 w 1206500"/>
                  <a:gd name="connsiteY1" fmla="*/ 520700 h 1380332"/>
                  <a:gd name="connsiteX2" fmla="*/ 1206500 w 1206500"/>
                  <a:gd name="connsiteY2" fmla="*/ 0 h 1380332"/>
                  <a:gd name="connsiteX3" fmla="*/ 567530 w 1206500"/>
                  <a:gd name="connsiteY3" fmla="*/ 1380332 h 1380332"/>
                  <a:gd name="connsiteX0" fmla="*/ 624680 w 1206500"/>
                  <a:gd name="connsiteY0" fmla="*/ 1380332 h 1380332"/>
                  <a:gd name="connsiteX1" fmla="*/ 0 w 1206500"/>
                  <a:gd name="connsiteY1" fmla="*/ 520700 h 1380332"/>
                  <a:gd name="connsiteX2" fmla="*/ 1206500 w 1206500"/>
                  <a:gd name="connsiteY2" fmla="*/ 0 h 1380332"/>
                  <a:gd name="connsiteX3" fmla="*/ 624680 w 1206500"/>
                  <a:gd name="connsiteY3" fmla="*/ 1380332 h 1380332"/>
                  <a:gd name="connsiteX0" fmla="*/ 522286 w 1206500"/>
                  <a:gd name="connsiteY0" fmla="*/ 1380332 h 1380332"/>
                  <a:gd name="connsiteX1" fmla="*/ 0 w 1206500"/>
                  <a:gd name="connsiteY1" fmla="*/ 520700 h 1380332"/>
                  <a:gd name="connsiteX2" fmla="*/ 1206500 w 1206500"/>
                  <a:gd name="connsiteY2" fmla="*/ 0 h 1380332"/>
                  <a:gd name="connsiteX3" fmla="*/ 522286 w 1206500"/>
                  <a:gd name="connsiteY3" fmla="*/ 1380332 h 1380332"/>
                  <a:gd name="connsiteX0" fmla="*/ 643730 w 1206500"/>
                  <a:gd name="connsiteY0" fmla="*/ 1380332 h 1380332"/>
                  <a:gd name="connsiteX1" fmla="*/ 0 w 1206500"/>
                  <a:gd name="connsiteY1" fmla="*/ 520700 h 1380332"/>
                  <a:gd name="connsiteX2" fmla="*/ 1206500 w 1206500"/>
                  <a:gd name="connsiteY2" fmla="*/ 0 h 1380332"/>
                  <a:gd name="connsiteX3" fmla="*/ 643730 w 1206500"/>
                  <a:gd name="connsiteY3" fmla="*/ 1380332 h 1380332"/>
                  <a:gd name="connsiteX0" fmla="*/ 798511 w 1206500"/>
                  <a:gd name="connsiteY0" fmla="*/ 1301751 h 1301751"/>
                  <a:gd name="connsiteX1" fmla="*/ 0 w 1206500"/>
                  <a:gd name="connsiteY1" fmla="*/ 520700 h 1301751"/>
                  <a:gd name="connsiteX2" fmla="*/ 1206500 w 1206500"/>
                  <a:gd name="connsiteY2" fmla="*/ 0 h 1301751"/>
                  <a:gd name="connsiteX3" fmla="*/ 798511 w 1206500"/>
                  <a:gd name="connsiteY3" fmla="*/ 1301751 h 1301751"/>
                  <a:gd name="connsiteX0" fmla="*/ 636586 w 1206500"/>
                  <a:gd name="connsiteY0" fmla="*/ 1377951 h 1377951"/>
                  <a:gd name="connsiteX1" fmla="*/ 0 w 1206500"/>
                  <a:gd name="connsiteY1" fmla="*/ 520700 h 1377951"/>
                  <a:gd name="connsiteX2" fmla="*/ 1206500 w 1206500"/>
                  <a:gd name="connsiteY2" fmla="*/ 0 h 1377951"/>
                  <a:gd name="connsiteX3" fmla="*/ 636586 w 1206500"/>
                  <a:gd name="connsiteY3" fmla="*/ 1377951 h 1377951"/>
                  <a:gd name="connsiteX0" fmla="*/ 777080 w 1206500"/>
                  <a:gd name="connsiteY0" fmla="*/ 1377951 h 1377951"/>
                  <a:gd name="connsiteX1" fmla="*/ 0 w 1206500"/>
                  <a:gd name="connsiteY1" fmla="*/ 520700 h 1377951"/>
                  <a:gd name="connsiteX2" fmla="*/ 1206500 w 1206500"/>
                  <a:gd name="connsiteY2" fmla="*/ 0 h 1377951"/>
                  <a:gd name="connsiteX3" fmla="*/ 777080 w 1206500"/>
                  <a:gd name="connsiteY3" fmla="*/ 1377951 h 1377951"/>
                  <a:gd name="connsiteX0" fmla="*/ 641349 w 1206500"/>
                  <a:gd name="connsiteY0" fmla="*/ 1377951 h 1377951"/>
                  <a:gd name="connsiteX1" fmla="*/ 0 w 1206500"/>
                  <a:gd name="connsiteY1" fmla="*/ 520700 h 1377951"/>
                  <a:gd name="connsiteX2" fmla="*/ 1206500 w 1206500"/>
                  <a:gd name="connsiteY2" fmla="*/ 0 h 1377951"/>
                  <a:gd name="connsiteX3" fmla="*/ 641349 w 1206500"/>
                  <a:gd name="connsiteY3" fmla="*/ 1377951 h 1377951"/>
                  <a:gd name="connsiteX0" fmla="*/ 929480 w 1206500"/>
                  <a:gd name="connsiteY0" fmla="*/ 1377951 h 1377951"/>
                  <a:gd name="connsiteX1" fmla="*/ 0 w 1206500"/>
                  <a:gd name="connsiteY1" fmla="*/ 520700 h 1377951"/>
                  <a:gd name="connsiteX2" fmla="*/ 1206500 w 1206500"/>
                  <a:gd name="connsiteY2" fmla="*/ 0 h 1377951"/>
                  <a:gd name="connsiteX3" fmla="*/ 929480 w 1206500"/>
                  <a:gd name="connsiteY3" fmla="*/ 1377951 h 1377951"/>
                  <a:gd name="connsiteX0" fmla="*/ 655636 w 1206500"/>
                  <a:gd name="connsiteY0" fmla="*/ 1377951 h 1377951"/>
                  <a:gd name="connsiteX1" fmla="*/ 0 w 1206500"/>
                  <a:gd name="connsiteY1" fmla="*/ 520700 h 1377951"/>
                  <a:gd name="connsiteX2" fmla="*/ 1206500 w 1206500"/>
                  <a:gd name="connsiteY2" fmla="*/ 0 h 1377951"/>
                  <a:gd name="connsiteX3" fmla="*/ 655636 w 1206500"/>
                  <a:gd name="connsiteY3" fmla="*/ 1377951 h 1377951"/>
                  <a:gd name="connsiteX0" fmla="*/ 791367 w 1206500"/>
                  <a:gd name="connsiteY0" fmla="*/ 1377951 h 1377951"/>
                  <a:gd name="connsiteX1" fmla="*/ 0 w 1206500"/>
                  <a:gd name="connsiteY1" fmla="*/ 520700 h 1377951"/>
                  <a:gd name="connsiteX2" fmla="*/ 1206500 w 1206500"/>
                  <a:gd name="connsiteY2" fmla="*/ 0 h 1377951"/>
                  <a:gd name="connsiteX3" fmla="*/ 791367 w 1206500"/>
                  <a:gd name="connsiteY3" fmla="*/ 1377951 h 1377951"/>
                  <a:gd name="connsiteX0" fmla="*/ 669923 w 1206500"/>
                  <a:gd name="connsiteY0" fmla="*/ 1377951 h 1377951"/>
                  <a:gd name="connsiteX1" fmla="*/ 0 w 1206500"/>
                  <a:gd name="connsiteY1" fmla="*/ 520700 h 1377951"/>
                  <a:gd name="connsiteX2" fmla="*/ 1206500 w 1206500"/>
                  <a:gd name="connsiteY2" fmla="*/ 0 h 1377951"/>
                  <a:gd name="connsiteX3" fmla="*/ 669923 w 1206500"/>
                  <a:gd name="connsiteY3" fmla="*/ 1377951 h 1377951"/>
                  <a:gd name="connsiteX0" fmla="*/ 829467 w 1206500"/>
                  <a:gd name="connsiteY0" fmla="*/ 1377951 h 1377951"/>
                  <a:gd name="connsiteX1" fmla="*/ 0 w 1206500"/>
                  <a:gd name="connsiteY1" fmla="*/ 520700 h 1377951"/>
                  <a:gd name="connsiteX2" fmla="*/ 1206500 w 1206500"/>
                  <a:gd name="connsiteY2" fmla="*/ 0 h 1377951"/>
                  <a:gd name="connsiteX3" fmla="*/ 829467 w 1206500"/>
                  <a:gd name="connsiteY3" fmla="*/ 1377951 h 1377951"/>
                  <a:gd name="connsiteX0" fmla="*/ 684211 w 1206500"/>
                  <a:gd name="connsiteY0" fmla="*/ 1377951 h 1377951"/>
                  <a:gd name="connsiteX1" fmla="*/ 0 w 1206500"/>
                  <a:gd name="connsiteY1" fmla="*/ 520700 h 1377951"/>
                  <a:gd name="connsiteX2" fmla="*/ 1206500 w 1206500"/>
                  <a:gd name="connsiteY2" fmla="*/ 0 h 1377951"/>
                  <a:gd name="connsiteX3" fmla="*/ 684211 w 1206500"/>
                  <a:gd name="connsiteY3" fmla="*/ 1377951 h 1377951"/>
                  <a:gd name="connsiteX0" fmla="*/ 827086 w 1206500"/>
                  <a:gd name="connsiteY0" fmla="*/ 1230314 h 1230314"/>
                  <a:gd name="connsiteX1" fmla="*/ 0 w 1206500"/>
                  <a:gd name="connsiteY1" fmla="*/ 520700 h 1230314"/>
                  <a:gd name="connsiteX2" fmla="*/ 1206500 w 1206500"/>
                  <a:gd name="connsiteY2" fmla="*/ 0 h 1230314"/>
                  <a:gd name="connsiteX3" fmla="*/ 827086 w 1206500"/>
                  <a:gd name="connsiteY3" fmla="*/ 1230314 h 1230314"/>
                  <a:gd name="connsiteX0" fmla="*/ 684211 w 1206500"/>
                  <a:gd name="connsiteY0" fmla="*/ 1373189 h 1373189"/>
                  <a:gd name="connsiteX1" fmla="*/ 0 w 1206500"/>
                  <a:gd name="connsiteY1" fmla="*/ 520700 h 1373189"/>
                  <a:gd name="connsiteX2" fmla="*/ 1206500 w 1206500"/>
                  <a:gd name="connsiteY2" fmla="*/ 0 h 1373189"/>
                  <a:gd name="connsiteX3" fmla="*/ 684211 w 1206500"/>
                  <a:gd name="connsiteY3" fmla="*/ 1373189 h 1373189"/>
                  <a:gd name="connsiteX0" fmla="*/ 800892 w 1206500"/>
                  <a:gd name="connsiteY0" fmla="*/ 1373189 h 1373189"/>
                  <a:gd name="connsiteX1" fmla="*/ 0 w 1206500"/>
                  <a:gd name="connsiteY1" fmla="*/ 520700 h 1373189"/>
                  <a:gd name="connsiteX2" fmla="*/ 1206500 w 1206500"/>
                  <a:gd name="connsiteY2" fmla="*/ 0 h 1373189"/>
                  <a:gd name="connsiteX3" fmla="*/ 800892 w 1206500"/>
                  <a:gd name="connsiteY3" fmla="*/ 1373189 h 1373189"/>
                  <a:gd name="connsiteX0" fmla="*/ 700879 w 1206500"/>
                  <a:gd name="connsiteY0" fmla="*/ 1373189 h 1373189"/>
                  <a:gd name="connsiteX1" fmla="*/ 0 w 1206500"/>
                  <a:gd name="connsiteY1" fmla="*/ 520700 h 1373189"/>
                  <a:gd name="connsiteX2" fmla="*/ 1206500 w 1206500"/>
                  <a:gd name="connsiteY2" fmla="*/ 0 h 1373189"/>
                  <a:gd name="connsiteX3" fmla="*/ 700879 w 1206500"/>
                  <a:gd name="connsiteY3" fmla="*/ 1373189 h 1373189"/>
                  <a:gd name="connsiteX0" fmla="*/ 879473 w 1206500"/>
                  <a:gd name="connsiteY0" fmla="*/ 1373189 h 1373189"/>
                  <a:gd name="connsiteX1" fmla="*/ 0 w 1206500"/>
                  <a:gd name="connsiteY1" fmla="*/ 520700 h 1373189"/>
                  <a:gd name="connsiteX2" fmla="*/ 1206500 w 1206500"/>
                  <a:gd name="connsiteY2" fmla="*/ 0 h 1373189"/>
                  <a:gd name="connsiteX3" fmla="*/ 879473 w 1206500"/>
                  <a:gd name="connsiteY3" fmla="*/ 1373189 h 1373189"/>
                  <a:gd name="connsiteX0" fmla="*/ 717548 w 1206500"/>
                  <a:gd name="connsiteY0" fmla="*/ 1373189 h 1373189"/>
                  <a:gd name="connsiteX1" fmla="*/ 0 w 1206500"/>
                  <a:gd name="connsiteY1" fmla="*/ 520700 h 1373189"/>
                  <a:gd name="connsiteX2" fmla="*/ 1206500 w 1206500"/>
                  <a:gd name="connsiteY2" fmla="*/ 0 h 1373189"/>
                  <a:gd name="connsiteX3" fmla="*/ 717548 w 1206500"/>
                  <a:gd name="connsiteY3" fmla="*/ 1373189 h 1373189"/>
                  <a:gd name="connsiteX0" fmla="*/ 893760 w 1206500"/>
                  <a:gd name="connsiteY0" fmla="*/ 1373189 h 1373189"/>
                  <a:gd name="connsiteX1" fmla="*/ 0 w 1206500"/>
                  <a:gd name="connsiteY1" fmla="*/ 520700 h 1373189"/>
                  <a:gd name="connsiteX2" fmla="*/ 1206500 w 1206500"/>
                  <a:gd name="connsiteY2" fmla="*/ 0 h 1373189"/>
                  <a:gd name="connsiteX3" fmla="*/ 893760 w 1206500"/>
                  <a:gd name="connsiteY3" fmla="*/ 1373189 h 1373189"/>
                  <a:gd name="connsiteX0" fmla="*/ 731835 w 1206500"/>
                  <a:gd name="connsiteY0" fmla="*/ 1373189 h 1373189"/>
                  <a:gd name="connsiteX1" fmla="*/ 0 w 1206500"/>
                  <a:gd name="connsiteY1" fmla="*/ 520700 h 1373189"/>
                  <a:gd name="connsiteX2" fmla="*/ 1206500 w 1206500"/>
                  <a:gd name="connsiteY2" fmla="*/ 0 h 1373189"/>
                  <a:gd name="connsiteX3" fmla="*/ 731835 w 1206500"/>
                  <a:gd name="connsiteY3" fmla="*/ 1373189 h 1373189"/>
                  <a:gd name="connsiteX0" fmla="*/ 860423 w 1206500"/>
                  <a:gd name="connsiteY0" fmla="*/ 1373189 h 1373189"/>
                  <a:gd name="connsiteX1" fmla="*/ 0 w 1206500"/>
                  <a:gd name="connsiteY1" fmla="*/ 520700 h 1373189"/>
                  <a:gd name="connsiteX2" fmla="*/ 1206500 w 1206500"/>
                  <a:gd name="connsiteY2" fmla="*/ 0 h 1373189"/>
                  <a:gd name="connsiteX3" fmla="*/ 860423 w 1206500"/>
                  <a:gd name="connsiteY3" fmla="*/ 1373189 h 1373189"/>
                  <a:gd name="connsiteX0" fmla="*/ 746123 w 1206500"/>
                  <a:gd name="connsiteY0" fmla="*/ 1373189 h 1373189"/>
                  <a:gd name="connsiteX1" fmla="*/ 0 w 1206500"/>
                  <a:gd name="connsiteY1" fmla="*/ 520700 h 1373189"/>
                  <a:gd name="connsiteX2" fmla="*/ 1206500 w 1206500"/>
                  <a:gd name="connsiteY2" fmla="*/ 0 h 1373189"/>
                  <a:gd name="connsiteX3" fmla="*/ 746123 w 1206500"/>
                  <a:gd name="connsiteY3" fmla="*/ 1373189 h 1373189"/>
                  <a:gd name="connsiteX0" fmla="*/ 905667 w 1206500"/>
                  <a:gd name="connsiteY0" fmla="*/ 1299371 h 1299371"/>
                  <a:gd name="connsiteX1" fmla="*/ 0 w 1206500"/>
                  <a:gd name="connsiteY1" fmla="*/ 520700 h 1299371"/>
                  <a:gd name="connsiteX2" fmla="*/ 1206500 w 1206500"/>
                  <a:gd name="connsiteY2" fmla="*/ 0 h 1299371"/>
                  <a:gd name="connsiteX3" fmla="*/ 905667 w 1206500"/>
                  <a:gd name="connsiteY3" fmla="*/ 1299371 h 1299371"/>
                  <a:gd name="connsiteX0" fmla="*/ 746123 w 1206500"/>
                  <a:gd name="connsiteY0" fmla="*/ 1368428 h 1368428"/>
                  <a:gd name="connsiteX1" fmla="*/ 0 w 1206500"/>
                  <a:gd name="connsiteY1" fmla="*/ 520700 h 1368428"/>
                  <a:gd name="connsiteX2" fmla="*/ 1206500 w 1206500"/>
                  <a:gd name="connsiteY2" fmla="*/ 0 h 1368428"/>
                  <a:gd name="connsiteX3" fmla="*/ 746123 w 1206500"/>
                  <a:gd name="connsiteY3" fmla="*/ 1368428 h 1368428"/>
                  <a:gd name="connsiteX0" fmla="*/ 874711 w 1206500"/>
                  <a:gd name="connsiteY0" fmla="*/ 1339853 h 1339853"/>
                  <a:gd name="connsiteX1" fmla="*/ 0 w 1206500"/>
                  <a:gd name="connsiteY1" fmla="*/ 520700 h 1339853"/>
                  <a:gd name="connsiteX2" fmla="*/ 1206500 w 1206500"/>
                  <a:gd name="connsiteY2" fmla="*/ 0 h 1339853"/>
                  <a:gd name="connsiteX3" fmla="*/ 874711 w 1206500"/>
                  <a:gd name="connsiteY3" fmla="*/ 1339853 h 1339853"/>
                  <a:gd name="connsiteX0" fmla="*/ 762792 w 1206500"/>
                  <a:gd name="connsiteY0" fmla="*/ 1370809 h 1370809"/>
                  <a:gd name="connsiteX1" fmla="*/ 0 w 1206500"/>
                  <a:gd name="connsiteY1" fmla="*/ 520700 h 1370809"/>
                  <a:gd name="connsiteX2" fmla="*/ 1206500 w 1206500"/>
                  <a:gd name="connsiteY2" fmla="*/ 0 h 1370809"/>
                  <a:gd name="connsiteX3" fmla="*/ 762792 w 1206500"/>
                  <a:gd name="connsiteY3" fmla="*/ 1370809 h 1370809"/>
                  <a:gd name="connsiteX0" fmla="*/ 934242 w 1206500"/>
                  <a:gd name="connsiteY0" fmla="*/ 1232696 h 1232696"/>
                  <a:gd name="connsiteX1" fmla="*/ 0 w 1206500"/>
                  <a:gd name="connsiteY1" fmla="*/ 520700 h 1232696"/>
                  <a:gd name="connsiteX2" fmla="*/ 1206500 w 1206500"/>
                  <a:gd name="connsiteY2" fmla="*/ 0 h 1232696"/>
                  <a:gd name="connsiteX3" fmla="*/ 934242 w 1206500"/>
                  <a:gd name="connsiteY3" fmla="*/ 1232696 h 1232696"/>
                  <a:gd name="connsiteX0" fmla="*/ 760411 w 1206500"/>
                  <a:gd name="connsiteY0" fmla="*/ 1363665 h 1363665"/>
                  <a:gd name="connsiteX1" fmla="*/ 0 w 1206500"/>
                  <a:gd name="connsiteY1" fmla="*/ 520700 h 1363665"/>
                  <a:gd name="connsiteX2" fmla="*/ 1206500 w 1206500"/>
                  <a:gd name="connsiteY2" fmla="*/ 0 h 1363665"/>
                  <a:gd name="connsiteX3" fmla="*/ 760411 w 1206500"/>
                  <a:gd name="connsiteY3" fmla="*/ 1363665 h 1363665"/>
                  <a:gd name="connsiteX0" fmla="*/ 922336 w 1206500"/>
                  <a:gd name="connsiteY0" fmla="*/ 1311278 h 1311278"/>
                  <a:gd name="connsiteX1" fmla="*/ 0 w 1206500"/>
                  <a:gd name="connsiteY1" fmla="*/ 520700 h 1311278"/>
                  <a:gd name="connsiteX2" fmla="*/ 1206500 w 1206500"/>
                  <a:gd name="connsiteY2" fmla="*/ 0 h 1311278"/>
                  <a:gd name="connsiteX3" fmla="*/ 922336 w 1206500"/>
                  <a:gd name="connsiteY3" fmla="*/ 1311278 h 1311278"/>
                  <a:gd name="connsiteX0" fmla="*/ 777080 w 1206500"/>
                  <a:gd name="connsiteY0" fmla="*/ 1361285 h 1361285"/>
                  <a:gd name="connsiteX1" fmla="*/ 0 w 1206500"/>
                  <a:gd name="connsiteY1" fmla="*/ 520700 h 1361285"/>
                  <a:gd name="connsiteX2" fmla="*/ 1206500 w 1206500"/>
                  <a:gd name="connsiteY2" fmla="*/ 0 h 1361285"/>
                  <a:gd name="connsiteX3" fmla="*/ 777080 w 1206500"/>
                  <a:gd name="connsiteY3" fmla="*/ 1361285 h 1361285"/>
                  <a:gd name="connsiteX0" fmla="*/ 824705 w 1206500"/>
                  <a:gd name="connsiteY0" fmla="*/ 1361285 h 1361285"/>
                  <a:gd name="connsiteX1" fmla="*/ 0 w 1206500"/>
                  <a:gd name="connsiteY1" fmla="*/ 520700 h 1361285"/>
                  <a:gd name="connsiteX2" fmla="*/ 1206500 w 1206500"/>
                  <a:gd name="connsiteY2" fmla="*/ 0 h 1361285"/>
                  <a:gd name="connsiteX3" fmla="*/ 824705 w 1206500"/>
                  <a:gd name="connsiteY3" fmla="*/ 1361285 h 1361285"/>
                  <a:gd name="connsiteX0" fmla="*/ 793749 w 1206500"/>
                  <a:gd name="connsiteY0" fmla="*/ 1361285 h 1361285"/>
                  <a:gd name="connsiteX1" fmla="*/ 0 w 1206500"/>
                  <a:gd name="connsiteY1" fmla="*/ 520700 h 1361285"/>
                  <a:gd name="connsiteX2" fmla="*/ 1206500 w 1206500"/>
                  <a:gd name="connsiteY2" fmla="*/ 0 h 1361285"/>
                  <a:gd name="connsiteX3" fmla="*/ 793749 w 1206500"/>
                  <a:gd name="connsiteY3" fmla="*/ 1361285 h 1361285"/>
                  <a:gd name="connsiteX0" fmla="*/ 884237 w 1206500"/>
                  <a:gd name="connsiteY0" fmla="*/ 1361285 h 1361285"/>
                  <a:gd name="connsiteX1" fmla="*/ 0 w 1206500"/>
                  <a:gd name="connsiteY1" fmla="*/ 520700 h 1361285"/>
                  <a:gd name="connsiteX2" fmla="*/ 1206500 w 1206500"/>
                  <a:gd name="connsiteY2" fmla="*/ 0 h 1361285"/>
                  <a:gd name="connsiteX3" fmla="*/ 884237 w 1206500"/>
                  <a:gd name="connsiteY3" fmla="*/ 1361285 h 1361285"/>
                  <a:gd name="connsiteX0" fmla="*/ 810419 w 1206500"/>
                  <a:gd name="connsiteY0" fmla="*/ 1361285 h 1361285"/>
                  <a:gd name="connsiteX1" fmla="*/ 0 w 1206500"/>
                  <a:gd name="connsiteY1" fmla="*/ 520700 h 1361285"/>
                  <a:gd name="connsiteX2" fmla="*/ 1206500 w 1206500"/>
                  <a:gd name="connsiteY2" fmla="*/ 0 h 1361285"/>
                  <a:gd name="connsiteX3" fmla="*/ 810419 w 1206500"/>
                  <a:gd name="connsiteY3" fmla="*/ 1361285 h 1361285"/>
                  <a:gd name="connsiteX0" fmla="*/ 896144 w 1206500"/>
                  <a:gd name="connsiteY0" fmla="*/ 1361285 h 1361285"/>
                  <a:gd name="connsiteX1" fmla="*/ 0 w 1206500"/>
                  <a:gd name="connsiteY1" fmla="*/ 520700 h 1361285"/>
                  <a:gd name="connsiteX2" fmla="*/ 1206500 w 1206500"/>
                  <a:gd name="connsiteY2" fmla="*/ 0 h 1361285"/>
                  <a:gd name="connsiteX3" fmla="*/ 896144 w 1206500"/>
                  <a:gd name="connsiteY3" fmla="*/ 1361285 h 1361285"/>
                  <a:gd name="connsiteX0" fmla="*/ 827088 w 1206500"/>
                  <a:gd name="connsiteY0" fmla="*/ 1361285 h 1361285"/>
                  <a:gd name="connsiteX1" fmla="*/ 0 w 1206500"/>
                  <a:gd name="connsiteY1" fmla="*/ 520700 h 1361285"/>
                  <a:gd name="connsiteX2" fmla="*/ 1206500 w 1206500"/>
                  <a:gd name="connsiteY2" fmla="*/ 0 h 1361285"/>
                  <a:gd name="connsiteX3" fmla="*/ 827088 w 1206500"/>
                  <a:gd name="connsiteY3" fmla="*/ 1361285 h 1361285"/>
                  <a:gd name="connsiteX0" fmla="*/ 715169 w 1206500"/>
                  <a:gd name="connsiteY0" fmla="*/ 1361285 h 1361285"/>
                  <a:gd name="connsiteX1" fmla="*/ 0 w 1206500"/>
                  <a:gd name="connsiteY1" fmla="*/ 520700 h 1361285"/>
                  <a:gd name="connsiteX2" fmla="*/ 1206500 w 1206500"/>
                  <a:gd name="connsiteY2" fmla="*/ 0 h 1361285"/>
                  <a:gd name="connsiteX3" fmla="*/ 715169 w 1206500"/>
                  <a:gd name="connsiteY3" fmla="*/ 1361285 h 1361285"/>
                  <a:gd name="connsiteX0" fmla="*/ 824706 w 1206500"/>
                  <a:gd name="connsiteY0" fmla="*/ 1361285 h 1361285"/>
                  <a:gd name="connsiteX1" fmla="*/ 0 w 1206500"/>
                  <a:gd name="connsiteY1" fmla="*/ 520700 h 1361285"/>
                  <a:gd name="connsiteX2" fmla="*/ 1206500 w 1206500"/>
                  <a:gd name="connsiteY2" fmla="*/ 0 h 1361285"/>
                  <a:gd name="connsiteX3" fmla="*/ 824706 w 1206500"/>
                  <a:gd name="connsiteY3" fmla="*/ 1361285 h 1361285"/>
                  <a:gd name="connsiteX0" fmla="*/ 1105693 w 1206500"/>
                  <a:gd name="connsiteY0" fmla="*/ 1275560 h 1275560"/>
                  <a:gd name="connsiteX1" fmla="*/ 0 w 1206500"/>
                  <a:gd name="connsiteY1" fmla="*/ 520700 h 1275560"/>
                  <a:gd name="connsiteX2" fmla="*/ 1206500 w 1206500"/>
                  <a:gd name="connsiteY2" fmla="*/ 0 h 1275560"/>
                  <a:gd name="connsiteX3" fmla="*/ 1105693 w 1206500"/>
                  <a:gd name="connsiteY3" fmla="*/ 1275560 h 1275560"/>
                  <a:gd name="connsiteX0" fmla="*/ 836612 w 1206500"/>
                  <a:gd name="connsiteY0" fmla="*/ 1354141 h 1354141"/>
                  <a:gd name="connsiteX1" fmla="*/ 0 w 1206500"/>
                  <a:gd name="connsiteY1" fmla="*/ 520700 h 1354141"/>
                  <a:gd name="connsiteX2" fmla="*/ 1206500 w 1206500"/>
                  <a:gd name="connsiteY2" fmla="*/ 0 h 1354141"/>
                  <a:gd name="connsiteX3" fmla="*/ 836612 w 1206500"/>
                  <a:gd name="connsiteY3" fmla="*/ 1354141 h 1354141"/>
                  <a:gd name="connsiteX0" fmla="*/ 936625 w 1206500"/>
                  <a:gd name="connsiteY0" fmla="*/ 1354141 h 1354141"/>
                  <a:gd name="connsiteX1" fmla="*/ 0 w 1206500"/>
                  <a:gd name="connsiteY1" fmla="*/ 520700 h 1354141"/>
                  <a:gd name="connsiteX2" fmla="*/ 1206500 w 1206500"/>
                  <a:gd name="connsiteY2" fmla="*/ 0 h 1354141"/>
                  <a:gd name="connsiteX3" fmla="*/ 936625 w 1206500"/>
                  <a:gd name="connsiteY3" fmla="*/ 1354141 h 1354141"/>
                  <a:gd name="connsiteX0" fmla="*/ 853281 w 1206500"/>
                  <a:gd name="connsiteY0" fmla="*/ 1354141 h 1354141"/>
                  <a:gd name="connsiteX1" fmla="*/ 0 w 1206500"/>
                  <a:gd name="connsiteY1" fmla="*/ 520700 h 1354141"/>
                  <a:gd name="connsiteX2" fmla="*/ 1206500 w 1206500"/>
                  <a:gd name="connsiteY2" fmla="*/ 0 h 1354141"/>
                  <a:gd name="connsiteX3" fmla="*/ 853281 w 1206500"/>
                  <a:gd name="connsiteY3" fmla="*/ 1354141 h 1354141"/>
                  <a:gd name="connsiteX0" fmla="*/ 734219 w 1206500"/>
                  <a:gd name="connsiteY0" fmla="*/ 1354141 h 1354141"/>
                  <a:gd name="connsiteX1" fmla="*/ 0 w 1206500"/>
                  <a:gd name="connsiteY1" fmla="*/ 520700 h 1354141"/>
                  <a:gd name="connsiteX2" fmla="*/ 1206500 w 1206500"/>
                  <a:gd name="connsiteY2" fmla="*/ 0 h 1354141"/>
                  <a:gd name="connsiteX3" fmla="*/ 734219 w 1206500"/>
                  <a:gd name="connsiteY3" fmla="*/ 1354141 h 1354141"/>
                  <a:gd name="connsiteX0" fmla="*/ 869950 w 1206500"/>
                  <a:gd name="connsiteY0" fmla="*/ 1354141 h 1354141"/>
                  <a:gd name="connsiteX1" fmla="*/ 0 w 1206500"/>
                  <a:gd name="connsiteY1" fmla="*/ 520700 h 1354141"/>
                  <a:gd name="connsiteX2" fmla="*/ 1206500 w 1206500"/>
                  <a:gd name="connsiteY2" fmla="*/ 0 h 1354141"/>
                  <a:gd name="connsiteX3" fmla="*/ 869950 w 1206500"/>
                  <a:gd name="connsiteY3" fmla="*/ 1354141 h 1354141"/>
                  <a:gd name="connsiteX0" fmla="*/ 915194 w 1206500"/>
                  <a:gd name="connsiteY0" fmla="*/ 1354141 h 1354141"/>
                  <a:gd name="connsiteX1" fmla="*/ 0 w 1206500"/>
                  <a:gd name="connsiteY1" fmla="*/ 520700 h 1354141"/>
                  <a:gd name="connsiteX2" fmla="*/ 1206500 w 1206500"/>
                  <a:gd name="connsiteY2" fmla="*/ 0 h 1354141"/>
                  <a:gd name="connsiteX3" fmla="*/ 915194 w 1206500"/>
                  <a:gd name="connsiteY3" fmla="*/ 1354141 h 1354141"/>
                  <a:gd name="connsiteX0" fmla="*/ 777082 w 1206500"/>
                  <a:gd name="connsiteY0" fmla="*/ 1354141 h 1354141"/>
                  <a:gd name="connsiteX1" fmla="*/ 0 w 1206500"/>
                  <a:gd name="connsiteY1" fmla="*/ 520700 h 1354141"/>
                  <a:gd name="connsiteX2" fmla="*/ 1206500 w 1206500"/>
                  <a:gd name="connsiteY2" fmla="*/ 0 h 1354141"/>
                  <a:gd name="connsiteX3" fmla="*/ 777082 w 1206500"/>
                  <a:gd name="connsiteY3" fmla="*/ 1354141 h 1354141"/>
                  <a:gd name="connsiteX0" fmla="*/ 886619 w 1206500"/>
                  <a:gd name="connsiteY0" fmla="*/ 1354141 h 1354141"/>
                  <a:gd name="connsiteX1" fmla="*/ 0 w 1206500"/>
                  <a:gd name="connsiteY1" fmla="*/ 520700 h 1354141"/>
                  <a:gd name="connsiteX2" fmla="*/ 1206500 w 1206500"/>
                  <a:gd name="connsiteY2" fmla="*/ 0 h 1354141"/>
                  <a:gd name="connsiteX3" fmla="*/ 886619 w 1206500"/>
                  <a:gd name="connsiteY3" fmla="*/ 1354141 h 1354141"/>
                  <a:gd name="connsiteX0" fmla="*/ 743744 w 1206500"/>
                  <a:gd name="connsiteY0" fmla="*/ 1354141 h 1354141"/>
                  <a:gd name="connsiteX1" fmla="*/ 0 w 1206500"/>
                  <a:gd name="connsiteY1" fmla="*/ 520700 h 1354141"/>
                  <a:gd name="connsiteX2" fmla="*/ 1206500 w 1206500"/>
                  <a:gd name="connsiteY2" fmla="*/ 0 h 1354141"/>
                  <a:gd name="connsiteX3" fmla="*/ 743744 w 1206500"/>
                  <a:gd name="connsiteY3" fmla="*/ 1354141 h 1354141"/>
                  <a:gd name="connsiteX0" fmla="*/ 900906 w 1206500"/>
                  <a:gd name="connsiteY0" fmla="*/ 1354141 h 1354141"/>
                  <a:gd name="connsiteX1" fmla="*/ 0 w 1206500"/>
                  <a:gd name="connsiteY1" fmla="*/ 520700 h 1354141"/>
                  <a:gd name="connsiteX2" fmla="*/ 1206500 w 1206500"/>
                  <a:gd name="connsiteY2" fmla="*/ 0 h 1354141"/>
                  <a:gd name="connsiteX3" fmla="*/ 900906 w 1206500"/>
                  <a:gd name="connsiteY3" fmla="*/ 1354141 h 1354141"/>
                  <a:gd name="connsiteX0" fmla="*/ 1158081 w 1206500"/>
                  <a:gd name="connsiteY0" fmla="*/ 1270798 h 1270798"/>
                  <a:gd name="connsiteX1" fmla="*/ 0 w 1206500"/>
                  <a:gd name="connsiteY1" fmla="*/ 520700 h 1270798"/>
                  <a:gd name="connsiteX2" fmla="*/ 1206500 w 1206500"/>
                  <a:gd name="connsiteY2" fmla="*/ 0 h 1270798"/>
                  <a:gd name="connsiteX3" fmla="*/ 1158081 w 1206500"/>
                  <a:gd name="connsiteY3" fmla="*/ 1270798 h 1270798"/>
                  <a:gd name="connsiteX0" fmla="*/ 917575 w 1206500"/>
                  <a:gd name="connsiteY0" fmla="*/ 1346998 h 1346998"/>
                  <a:gd name="connsiteX1" fmla="*/ 0 w 1206500"/>
                  <a:gd name="connsiteY1" fmla="*/ 520700 h 1346998"/>
                  <a:gd name="connsiteX2" fmla="*/ 1206500 w 1206500"/>
                  <a:gd name="connsiteY2" fmla="*/ 0 h 1346998"/>
                  <a:gd name="connsiteX3" fmla="*/ 917575 w 1206500"/>
                  <a:gd name="connsiteY3" fmla="*/ 1346998 h 1346998"/>
                  <a:gd name="connsiteX0" fmla="*/ 1260475 w 1260475"/>
                  <a:gd name="connsiteY0" fmla="*/ 1256511 h 1256511"/>
                  <a:gd name="connsiteX1" fmla="*/ 0 w 1260475"/>
                  <a:gd name="connsiteY1" fmla="*/ 520700 h 1256511"/>
                  <a:gd name="connsiteX2" fmla="*/ 1206500 w 1260475"/>
                  <a:gd name="connsiteY2" fmla="*/ 0 h 1256511"/>
                  <a:gd name="connsiteX3" fmla="*/ 1260475 w 1260475"/>
                  <a:gd name="connsiteY3" fmla="*/ 1256511 h 1256511"/>
                  <a:gd name="connsiteX0" fmla="*/ 929481 w 1206500"/>
                  <a:gd name="connsiteY0" fmla="*/ 1344618 h 1344618"/>
                  <a:gd name="connsiteX1" fmla="*/ 0 w 1206500"/>
                  <a:gd name="connsiteY1" fmla="*/ 520700 h 1344618"/>
                  <a:gd name="connsiteX2" fmla="*/ 1206500 w 1206500"/>
                  <a:gd name="connsiteY2" fmla="*/ 0 h 1344618"/>
                  <a:gd name="connsiteX3" fmla="*/ 929481 w 1206500"/>
                  <a:gd name="connsiteY3" fmla="*/ 1344618 h 1344618"/>
                  <a:gd name="connsiteX0" fmla="*/ 591344 w 1206500"/>
                  <a:gd name="connsiteY0" fmla="*/ 1375574 h 1375574"/>
                  <a:gd name="connsiteX1" fmla="*/ 0 w 1206500"/>
                  <a:gd name="connsiteY1" fmla="*/ 520700 h 1375574"/>
                  <a:gd name="connsiteX2" fmla="*/ 1206500 w 1206500"/>
                  <a:gd name="connsiteY2" fmla="*/ 0 h 1375574"/>
                  <a:gd name="connsiteX3" fmla="*/ 591344 w 1206500"/>
                  <a:gd name="connsiteY3" fmla="*/ 1375574 h 1375574"/>
                </a:gdLst>
                <a:ahLst/>
                <a:cxnLst>
                  <a:cxn ang="0">
                    <a:pos x="connsiteX0" y="connsiteY0"/>
                  </a:cxn>
                  <a:cxn ang="0">
                    <a:pos x="connsiteX1" y="connsiteY1"/>
                  </a:cxn>
                  <a:cxn ang="0">
                    <a:pos x="connsiteX2" y="connsiteY2"/>
                  </a:cxn>
                  <a:cxn ang="0">
                    <a:pos x="connsiteX3" y="connsiteY3"/>
                  </a:cxn>
                </a:cxnLst>
                <a:rect l="l" t="t" r="r" b="b"/>
                <a:pathLst>
                  <a:path w="1206500" h="1375574">
                    <a:moveTo>
                      <a:pt x="591344" y="1375574"/>
                    </a:moveTo>
                    <a:lnTo>
                      <a:pt x="0" y="520700"/>
                    </a:lnTo>
                    <a:lnTo>
                      <a:pt x="1206500" y="0"/>
                    </a:lnTo>
                    <a:lnTo>
                      <a:pt x="591344" y="137557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600" dirty="0">
                  <a:latin typeface="+mj-lt"/>
                </a:endParaRPr>
              </a:p>
            </p:txBody>
          </p:sp>
          <p:sp>
            <p:nvSpPr>
              <p:cNvPr id="12" name="Freeform 11"/>
              <p:cNvSpPr/>
              <p:nvPr/>
            </p:nvSpPr>
            <p:spPr>
              <a:xfrm>
                <a:off x="915917" y="13138690"/>
                <a:ext cx="2221812" cy="2434923"/>
              </a:xfrm>
              <a:custGeom>
                <a:avLst/>
                <a:gdLst>
                  <a:gd name="connsiteX0" fmla="*/ 0 w 2489200"/>
                  <a:gd name="connsiteY0" fmla="*/ 0 h 2698750"/>
                  <a:gd name="connsiteX1" fmla="*/ 508000 w 2489200"/>
                  <a:gd name="connsiteY1" fmla="*/ 1054100 h 2698750"/>
                  <a:gd name="connsiteX2" fmla="*/ 1657350 w 2489200"/>
                  <a:gd name="connsiteY2" fmla="*/ 2108200 h 2698750"/>
                  <a:gd name="connsiteX3" fmla="*/ 2438400 w 2489200"/>
                  <a:gd name="connsiteY3" fmla="*/ 2000250 h 2698750"/>
                  <a:gd name="connsiteX4" fmla="*/ 2489200 w 2489200"/>
                  <a:gd name="connsiteY4" fmla="*/ 2286000 h 2698750"/>
                  <a:gd name="connsiteX5" fmla="*/ 1657350 w 2489200"/>
                  <a:gd name="connsiteY5" fmla="*/ 2546350 h 2698750"/>
                  <a:gd name="connsiteX6" fmla="*/ 1676400 w 2489200"/>
                  <a:gd name="connsiteY6" fmla="*/ 2628900 h 2698750"/>
                  <a:gd name="connsiteX7" fmla="*/ 1168400 w 2489200"/>
                  <a:gd name="connsiteY7" fmla="*/ 2698750 h 2698750"/>
                  <a:gd name="connsiteX8" fmla="*/ 1079500 w 2489200"/>
                  <a:gd name="connsiteY8" fmla="*/ 2114550 h 2698750"/>
                  <a:gd name="connsiteX9" fmla="*/ 1587500 w 2489200"/>
                  <a:gd name="connsiteY9" fmla="*/ 2038350 h 269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9200" h="2698750">
                    <a:moveTo>
                      <a:pt x="0" y="0"/>
                    </a:moveTo>
                    <a:lnTo>
                      <a:pt x="508000" y="1054100"/>
                    </a:lnTo>
                    <a:lnTo>
                      <a:pt x="1657350" y="2108200"/>
                    </a:lnTo>
                    <a:lnTo>
                      <a:pt x="2438400" y="2000250"/>
                    </a:lnTo>
                    <a:lnTo>
                      <a:pt x="2489200" y="2286000"/>
                    </a:lnTo>
                    <a:lnTo>
                      <a:pt x="1657350" y="2546350"/>
                    </a:lnTo>
                    <a:lnTo>
                      <a:pt x="1676400" y="2628900"/>
                    </a:lnTo>
                    <a:lnTo>
                      <a:pt x="1168400" y="2698750"/>
                    </a:lnTo>
                    <a:lnTo>
                      <a:pt x="1079500" y="2114550"/>
                    </a:lnTo>
                    <a:lnTo>
                      <a:pt x="1587500" y="2038350"/>
                    </a:lnTo>
                  </a:path>
                </a:pathLst>
              </a:custGeom>
              <a:grpFill/>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IN" sz="600" dirty="0">
                  <a:latin typeface="+mj-lt"/>
                </a:endParaRPr>
              </a:p>
            </p:txBody>
          </p:sp>
          <p:cxnSp>
            <p:nvCxnSpPr>
              <p:cNvPr id="13" name="Straight Connector 12"/>
              <p:cNvCxnSpPr/>
              <p:nvPr/>
            </p:nvCxnSpPr>
            <p:spPr>
              <a:xfrm flipV="1">
                <a:off x="1506464" y="15258332"/>
                <a:ext cx="3097949" cy="0"/>
              </a:xfrm>
              <a:prstGeom prst="line">
                <a:avLst/>
              </a:prstGeom>
              <a:grpFill/>
              <a:ln w="635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19557773">
                <a:off x="949802" y="12367468"/>
                <a:ext cx="1026196" cy="286178"/>
              </a:xfrm>
              <a:prstGeom prst="rect">
                <a:avLst/>
              </a:prstGeom>
              <a:grpFill/>
            </p:spPr>
            <p:txBody>
              <a:bodyPr lIns="0" tIns="0" rIns="0" bIns="0" anchor="ctr">
                <a:spAutoFit/>
              </a:bodyPr>
              <a:lstStyle/>
              <a:p>
                <a:pPr algn="ctr">
                  <a:defRPr/>
                </a:pPr>
                <a:r>
                  <a:rPr lang="en-IN" sz="600" dirty="0">
                    <a:latin typeface="+mj-lt"/>
                  </a:rPr>
                  <a:t>Reflector</a:t>
                </a:r>
              </a:p>
            </p:txBody>
          </p:sp>
          <p:sp>
            <p:nvSpPr>
              <p:cNvPr id="15" name="TextBox 14"/>
              <p:cNvSpPr txBox="1"/>
              <p:nvPr/>
            </p:nvSpPr>
            <p:spPr>
              <a:xfrm rot="20697883">
                <a:off x="2464892" y="15335939"/>
                <a:ext cx="624432" cy="286178"/>
              </a:xfrm>
              <a:prstGeom prst="rect">
                <a:avLst/>
              </a:prstGeom>
              <a:grpFill/>
            </p:spPr>
            <p:txBody>
              <a:bodyPr lIns="0" tIns="0" rIns="0" bIns="0" anchor="ctr">
                <a:spAutoFit/>
              </a:bodyPr>
              <a:lstStyle/>
              <a:p>
                <a:pPr algn="ctr">
                  <a:defRPr/>
                </a:pPr>
                <a:r>
                  <a:rPr lang="en-IN" sz="600" dirty="0">
                    <a:latin typeface="+mj-lt"/>
                  </a:rPr>
                  <a:t>Feed</a:t>
                </a:r>
              </a:p>
            </p:txBody>
          </p:sp>
          <p:sp>
            <p:nvSpPr>
              <p:cNvPr id="16" name="TextBox 15"/>
              <p:cNvSpPr txBox="1"/>
              <p:nvPr/>
            </p:nvSpPr>
            <p:spPr>
              <a:xfrm>
                <a:off x="4241374" y="16892933"/>
                <a:ext cx="246866" cy="281326"/>
              </a:xfrm>
              <a:prstGeom prst="rect">
                <a:avLst/>
              </a:prstGeom>
              <a:grpFill/>
            </p:spPr>
            <p:txBody>
              <a:bodyPr lIns="0" tIns="0" rIns="0" bIns="0" anchor="ctr">
                <a:spAutoFit/>
              </a:bodyPr>
              <a:lstStyle/>
              <a:p>
                <a:pPr algn="ctr">
                  <a:defRPr/>
                </a:pPr>
                <a:r>
                  <a:rPr lang="en-IN" sz="600" dirty="0">
                    <a:latin typeface="+mj-lt"/>
                  </a:rPr>
                  <a:t>1</a:t>
                </a:r>
              </a:p>
            </p:txBody>
          </p:sp>
          <p:sp>
            <p:nvSpPr>
              <p:cNvPr id="17" name="TextBox 16"/>
              <p:cNvSpPr txBox="1"/>
              <p:nvPr/>
            </p:nvSpPr>
            <p:spPr>
              <a:xfrm>
                <a:off x="6835906" y="16892933"/>
                <a:ext cx="246866" cy="281326"/>
              </a:xfrm>
              <a:prstGeom prst="rect">
                <a:avLst/>
              </a:prstGeom>
              <a:grpFill/>
            </p:spPr>
            <p:txBody>
              <a:bodyPr lIns="0" tIns="0" rIns="0" bIns="0" anchor="ctr">
                <a:spAutoFit/>
              </a:bodyPr>
              <a:lstStyle/>
              <a:p>
                <a:pPr algn="ctr">
                  <a:defRPr/>
                </a:pPr>
                <a:r>
                  <a:rPr lang="en-IN" sz="600" dirty="0">
                    <a:latin typeface="+mj-lt"/>
                  </a:rPr>
                  <a:t>24</a:t>
                </a:r>
              </a:p>
            </p:txBody>
          </p:sp>
          <p:sp>
            <p:nvSpPr>
              <p:cNvPr id="18" name="TextBox 17"/>
              <p:cNvSpPr txBox="1"/>
              <p:nvPr/>
            </p:nvSpPr>
            <p:spPr>
              <a:xfrm>
                <a:off x="2915064" y="17222763"/>
                <a:ext cx="837413" cy="281326"/>
              </a:xfrm>
              <a:prstGeom prst="rect">
                <a:avLst/>
              </a:prstGeom>
              <a:grpFill/>
            </p:spPr>
            <p:txBody>
              <a:bodyPr lIns="0" tIns="0" rIns="0" bIns="0">
                <a:spAutoFit/>
              </a:bodyPr>
              <a:lstStyle/>
              <a:p>
                <a:pPr algn="ctr">
                  <a:defRPr/>
                </a:pPr>
                <a:r>
                  <a:rPr lang="en-IN" sz="600" dirty="0">
                    <a:latin typeface="+mj-lt"/>
                  </a:rPr>
                  <a:t>425kms</a:t>
                </a:r>
                <a:endParaRPr lang="en-IN" sz="600" baseline="30000" dirty="0">
                  <a:latin typeface="+mj-lt"/>
                </a:endParaRPr>
              </a:p>
            </p:txBody>
          </p:sp>
          <p:sp>
            <p:nvSpPr>
              <p:cNvPr id="19" name="TextBox 18"/>
              <p:cNvSpPr txBox="1"/>
              <p:nvPr/>
            </p:nvSpPr>
            <p:spPr>
              <a:xfrm>
                <a:off x="5228845" y="17222763"/>
                <a:ext cx="837413" cy="281326"/>
              </a:xfrm>
              <a:prstGeom prst="rect">
                <a:avLst/>
              </a:prstGeom>
              <a:grpFill/>
            </p:spPr>
            <p:txBody>
              <a:bodyPr lIns="0" tIns="0" rIns="0" bIns="0">
                <a:spAutoFit/>
              </a:bodyPr>
              <a:lstStyle/>
              <a:p>
                <a:pPr algn="ctr">
                  <a:defRPr/>
                </a:pPr>
                <a:r>
                  <a:rPr lang="en-IN" sz="600" dirty="0">
                    <a:latin typeface="+mj-lt"/>
                  </a:rPr>
                  <a:t>230kms</a:t>
                </a:r>
                <a:endParaRPr lang="en-IN" sz="600" baseline="30000" dirty="0">
                  <a:latin typeface="+mj-lt"/>
                </a:endParaRPr>
              </a:p>
            </p:txBody>
          </p:sp>
          <p:sp>
            <p:nvSpPr>
              <p:cNvPr id="20" name="TextBox 19"/>
              <p:cNvSpPr txBox="1"/>
              <p:nvPr/>
            </p:nvSpPr>
            <p:spPr>
              <a:xfrm>
                <a:off x="4222011" y="17562294"/>
                <a:ext cx="929385" cy="286175"/>
              </a:xfrm>
              <a:prstGeom prst="rect">
                <a:avLst/>
              </a:prstGeom>
              <a:grpFill/>
            </p:spPr>
            <p:txBody>
              <a:bodyPr lIns="0" tIns="0" rIns="0" bIns="0">
                <a:spAutoFit/>
              </a:bodyPr>
              <a:lstStyle/>
              <a:p>
                <a:pPr algn="ctr">
                  <a:defRPr/>
                </a:pPr>
                <a:r>
                  <a:rPr lang="en-IN" sz="600" dirty="0">
                    <a:latin typeface="+mj-lt"/>
                  </a:rPr>
                  <a:t>699kms</a:t>
                </a:r>
                <a:endParaRPr lang="en-IN" sz="600" baseline="30000" dirty="0">
                  <a:latin typeface="+mj-lt"/>
                </a:endParaRPr>
              </a:p>
            </p:txBody>
          </p:sp>
          <p:grpSp>
            <p:nvGrpSpPr>
              <p:cNvPr id="21" name="Group 101"/>
              <p:cNvGrpSpPr>
                <a:grpSpLocks/>
              </p:cNvGrpSpPr>
              <p:nvPr/>
            </p:nvGrpSpPr>
            <p:grpSpPr bwMode="auto">
              <a:xfrm>
                <a:off x="4308984" y="16666293"/>
                <a:ext cx="2708917" cy="1259786"/>
                <a:chOff x="3024705" y="4447853"/>
                <a:chExt cx="1497307" cy="552772"/>
              </a:xfrm>
              <a:grpFill/>
            </p:grpSpPr>
            <p:cxnSp>
              <p:nvCxnSpPr>
                <p:cNvPr id="68" name="Straight Connector 67"/>
                <p:cNvCxnSpPr/>
                <p:nvPr/>
              </p:nvCxnSpPr>
              <p:spPr>
                <a:xfrm rot="5400000">
                  <a:off x="2845225" y="4626836"/>
                  <a:ext cx="361809" cy="2675"/>
                </a:xfrm>
                <a:prstGeom prst="line">
                  <a:avLst/>
                </a:prstGeom>
                <a:grpFill/>
                <a:ln>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3181309" y="4539575"/>
                  <a:ext cx="187289" cy="2676"/>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3244184" y="4540913"/>
                  <a:ext cx="187289" cy="0"/>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3307060" y="4539575"/>
                  <a:ext cx="187289" cy="2675"/>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a:off x="3368597" y="4539575"/>
                  <a:ext cx="187289" cy="2676"/>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5400000">
                  <a:off x="3431471" y="4540913"/>
                  <a:ext cx="187289" cy="0"/>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3494347" y="4539575"/>
                  <a:ext cx="187289" cy="2675"/>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5400000">
                  <a:off x="3555884" y="4539575"/>
                  <a:ext cx="187289" cy="2676"/>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a:off x="3618758" y="4540913"/>
                  <a:ext cx="187289" cy="0"/>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3680296" y="4540913"/>
                  <a:ext cx="187289" cy="0"/>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3743171" y="4539575"/>
                  <a:ext cx="187289" cy="2676"/>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3806045" y="4540913"/>
                  <a:ext cx="187289" cy="0"/>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3867583" y="4540913"/>
                  <a:ext cx="187289" cy="0"/>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3930458" y="4539575"/>
                  <a:ext cx="187289" cy="2676"/>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3991996" y="4539575"/>
                  <a:ext cx="187289" cy="2675"/>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4054870" y="4540913"/>
                  <a:ext cx="187289" cy="0"/>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5400000">
                  <a:off x="4117745" y="4539575"/>
                  <a:ext cx="187289" cy="2676"/>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4179283" y="4539575"/>
                  <a:ext cx="187289" cy="2675"/>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4242157" y="4540913"/>
                  <a:ext cx="187289" cy="0"/>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5400000">
                  <a:off x="4305032" y="4539575"/>
                  <a:ext cx="187289" cy="2676"/>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366570" y="4539575"/>
                  <a:ext cx="187289" cy="2675"/>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3056897" y="4540913"/>
                  <a:ext cx="187289" cy="0"/>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5400000">
                  <a:off x="3119773" y="4539575"/>
                  <a:ext cx="187289" cy="2675"/>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5400000">
                  <a:off x="2995361" y="4540913"/>
                  <a:ext cx="187289" cy="0"/>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a:off x="4246411" y="4723946"/>
                  <a:ext cx="553355" cy="0"/>
                </a:xfrm>
                <a:prstGeom prst="line">
                  <a:avLst/>
                </a:prstGeom>
                <a:grpFill/>
                <a:ln>
                  <a:solidFill>
                    <a:srgbClr val="7030A0"/>
                  </a:solidFill>
                  <a:prstDash val="sysDash"/>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p:cNvCxnSpPr/>
              <p:nvPr/>
            </p:nvCxnSpPr>
            <p:spPr>
              <a:xfrm rot="10800000">
                <a:off x="4323661" y="17397379"/>
                <a:ext cx="953589" cy="0"/>
              </a:xfrm>
              <a:prstGeom prst="straightConnector1">
                <a:avLst/>
              </a:prstGeom>
              <a:grpFill/>
              <a:ln w="127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a:off x="6032376" y="17397379"/>
                <a:ext cx="977790" cy="0"/>
              </a:xfrm>
              <a:prstGeom prst="straightConnector1">
                <a:avLst/>
              </a:prstGeom>
              <a:grpFill/>
              <a:ln w="127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flipV="1">
                <a:off x="2401966" y="17382826"/>
                <a:ext cx="542141" cy="0"/>
              </a:xfrm>
              <a:prstGeom prst="straightConnector1">
                <a:avLst/>
              </a:prstGeom>
              <a:grpFill/>
              <a:ln w="12700">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0800000">
                <a:off x="3747638" y="17397379"/>
                <a:ext cx="556661" cy="0"/>
              </a:xfrm>
              <a:prstGeom prst="straightConnector1">
                <a:avLst/>
              </a:prstGeom>
              <a:grpFill/>
              <a:ln w="127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107830" y="17814517"/>
                <a:ext cx="1897494" cy="0"/>
              </a:xfrm>
              <a:prstGeom prst="straightConnector1">
                <a:avLst/>
              </a:prstGeom>
              <a:grpFill/>
              <a:ln w="1270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392285" y="17804816"/>
                <a:ext cx="1897494" cy="4849"/>
              </a:xfrm>
              <a:prstGeom prst="straightConnector1">
                <a:avLst/>
              </a:prstGeom>
              <a:grpFill/>
              <a:ln w="12700">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8" name="Group 133"/>
              <p:cNvGrpSpPr>
                <a:grpSpLocks/>
              </p:cNvGrpSpPr>
              <p:nvPr/>
            </p:nvGrpSpPr>
            <p:grpSpPr bwMode="auto">
              <a:xfrm rot="-356207">
                <a:off x="2432143" y="14985636"/>
                <a:ext cx="674533" cy="308055"/>
                <a:chOff x="5205930" y="4266879"/>
                <a:chExt cx="1506542" cy="360782"/>
              </a:xfrm>
              <a:grpFill/>
            </p:grpSpPr>
            <p:cxnSp>
              <p:nvCxnSpPr>
                <p:cNvPr id="43" name="Straight Connector 42"/>
                <p:cNvCxnSpPr/>
                <p:nvPr/>
              </p:nvCxnSpPr>
              <p:spPr>
                <a:xfrm rot="5400000">
                  <a:off x="5012253" y="4424016"/>
                  <a:ext cx="318117" cy="0"/>
                </a:xfrm>
                <a:prstGeom prst="line">
                  <a:avLst/>
                </a:prstGeom>
                <a:grpFill/>
                <a:ln>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5283396" y="4346427"/>
                  <a:ext cx="176102" cy="0"/>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5376177" y="4331353"/>
                  <a:ext cx="170420" cy="0"/>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5457598" y="4316275"/>
                  <a:ext cx="187464" cy="0"/>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5479190" y="4345703"/>
                  <a:ext cx="176102" cy="0"/>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5619848" y="4332926"/>
                  <a:ext cx="147697" cy="10815"/>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5652271" y="4321202"/>
                  <a:ext cx="187460" cy="0"/>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5731588" y="4359804"/>
                  <a:ext cx="187460" cy="0"/>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5818744" y="4335077"/>
                  <a:ext cx="153376" cy="0"/>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5861746" y="4361203"/>
                  <a:ext cx="187464" cy="0"/>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5940420" y="4338717"/>
                  <a:ext cx="147697" cy="0"/>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a:off x="5943724" y="4331414"/>
                  <a:ext cx="187464" cy="0"/>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6046783" y="4359891"/>
                  <a:ext cx="187464" cy="0"/>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6125464" y="4337405"/>
                  <a:ext cx="147697" cy="0"/>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6171566" y="4355594"/>
                  <a:ext cx="187460" cy="10808"/>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6221081" y="4334215"/>
                  <a:ext cx="153376" cy="0"/>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6247050" y="4336566"/>
                  <a:ext cx="187464" cy="0"/>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a:off x="6361982" y="4359981"/>
                  <a:ext cx="187460" cy="0"/>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a:off x="6420783" y="4325604"/>
                  <a:ext cx="170420" cy="0"/>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a:off x="6486762" y="4355679"/>
                  <a:ext cx="187464" cy="10815"/>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6542467" y="4329241"/>
                  <a:ext cx="164741" cy="0"/>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5167390" y="4342790"/>
                  <a:ext cx="170420" cy="0"/>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47999" y="4327665"/>
                  <a:ext cx="176102" cy="10808"/>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5093794" y="4342087"/>
                  <a:ext cx="187464" cy="0"/>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6529261" y="4402332"/>
                  <a:ext cx="357880" cy="0"/>
                </a:xfrm>
                <a:prstGeom prst="line">
                  <a:avLst/>
                </a:prstGeom>
                <a:grpFill/>
                <a:ln>
                  <a:solidFill>
                    <a:srgbClr val="7030A0"/>
                  </a:solidFill>
                  <a:prstDash val="sysDash"/>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rot="16200000">
                <a:off x="1427342" y="16311167"/>
                <a:ext cx="1639450" cy="280752"/>
              </a:xfrm>
              <a:prstGeom prst="rect">
                <a:avLst/>
              </a:prstGeom>
              <a:grpFill/>
            </p:spPr>
            <p:txBody>
              <a:bodyPr lIns="0" tIns="0" rIns="0" bIns="0" anchor="ctr">
                <a:spAutoFit/>
              </a:bodyPr>
              <a:lstStyle/>
              <a:p>
                <a:pPr algn="ctr">
                  <a:defRPr/>
                </a:pPr>
                <a:r>
                  <a:rPr lang="en-IN" sz="600" dirty="0">
                    <a:latin typeface="+mj-lt"/>
                  </a:rPr>
                  <a:t>Nadir Axis</a:t>
                </a:r>
              </a:p>
            </p:txBody>
          </p:sp>
          <p:sp>
            <p:nvSpPr>
              <p:cNvPr id="30" name="TextBox 29"/>
              <p:cNvSpPr txBox="1"/>
              <p:nvPr/>
            </p:nvSpPr>
            <p:spPr>
              <a:xfrm rot="21205696">
                <a:off x="1854983" y="15234081"/>
                <a:ext cx="624432" cy="286175"/>
              </a:xfrm>
              <a:prstGeom prst="rect">
                <a:avLst/>
              </a:prstGeom>
              <a:grpFill/>
            </p:spPr>
            <p:txBody>
              <a:bodyPr lIns="0" tIns="0" rIns="0" bIns="0" anchor="ctr">
                <a:spAutoFit/>
              </a:bodyPr>
              <a:lstStyle/>
              <a:p>
                <a:pPr algn="ctr">
                  <a:defRPr/>
                </a:pPr>
                <a:r>
                  <a:rPr lang="en-IN" sz="600" dirty="0">
                    <a:latin typeface="+mj-lt"/>
                  </a:rPr>
                  <a:t>S/C </a:t>
                </a:r>
              </a:p>
            </p:txBody>
          </p:sp>
          <p:sp>
            <p:nvSpPr>
              <p:cNvPr id="31" name="TextBox 30"/>
              <p:cNvSpPr txBox="1"/>
              <p:nvPr/>
            </p:nvSpPr>
            <p:spPr>
              <a:xfrm>
                <a:off x="5199802" y="15593014"/>
                <a:ext cx="1079440" cy="281326"/>
              </a:xfrm>
              <a:prstGeom prst="rect">
                <a:avLst/>
              </a:prstGeom>
              <a:grpFill/>
            </p:spPr>
            <p:txBody>
              <a:bodyPr lIns="0" tIns="0" rIns="0" bIns="0">
                <a:spAutoFit/>
              </a:bodyPr>
              <a:lstStyle/>
              <a:p>
                <a:pPr algn="ctr">
                  <a:defRPr/>
                </a:pPr>
                <a:r>
                  <a:rPr lang="en-IN" sz="600" dirty="0">
                    <a:latin typeface="+mj-lt"/>
                  </a:rPr>
                  <a:t>Beam #24</a:t>
                </a:r>
                <a:endParaRPr lang="en-IN" sz="600" baseline="30000" dirty="0">
                  <a:latin typeface="+mj-lt"/>
                </a:endParaRPr>
              </a:p>
            </p:txBody>
          </p:sp>
          <p:cxnSp>
            <p:nvCxnSpPr>
              <p:cNvPr id="32" name="Straight Arrow Connector 31"/>
              <p:cNvCxnSpPr/>
              <p:nvPr/>
            </p:nvCxnSpPr>
            <p:spPr>
              <a:xfrm rot="5400000">
                <a:off x="2341262" y="12558839"/>
                <a:ext cx="2565883" cy="2154041"/>
              </a:xfrm>
              <a:prstGeom prst="straightConnector1">
                <a:avLst/>
              </a:prstGeom>
              <a:grpFill/>
              <a:ln w="12700">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488240" y="11688406"/>
                <a:ext cx="2429954" cy="658267"/>
              </a:xfrm>
              <a:prstGeom prst="rect">
                <a:avLst/>
              </a:prstGeom>
              <a:grpFill/>
            </p:spPr>
            <p:txBody>
              <a:bodyPr lIns="0" tIns="0" rIns="0" bIns="0">
                <a:spAutoFit/>
              </a:bodyPr>
              <a:lstStyle/>
              <a:p>
                <a:pPr algn="ctr">
                  <a:defRPr/>
                </a:pPr>
                <a:r>
                  <a:rPr lang="en-IN" sz="700" dirty="0">
                    <a:solidFill>
                      <a:srgbClr val="7030A0"/>
                    </a:solidFill>
                    <a:latin typeface="+mj-lt"/>
                  </a:rPr>
                  <a:t>Beam #24 Projected at Near-End of Feed</a:t>
                </a:r>
                <a:endParaRPr lang="en-IN" sz="700" baseline="30000" dirty="0">
                  <a:solidFill>
                    <a:srgbClr val="7030A0"/>
                  </a:solidFill>
                  <a:latin typeface="+mj-lt"/>
                </a:endParaRPr>
              </a:p>
            </p:txBody>
          </p:sp>
          <p:cxnSp>
            <p:nvCxnSpPr>
              <p:cNvPr id="34" name="Straight Arrow Connector 33"/>
              <p:cNvCxnSpPr/>
              <p:nvPr/>
            </p:nvCxnSpPr>
            <p:spPr>
              <a:xfrm rot="10800000" flipV="1">
                <a:off x="3123206" y="13497623"/>
                <a:ext cx="1936218" cy="1464834"/>
              </a:xfrm>
              <a:prstGeom prst="straightConnector1">
                <a:avLst/>
              </a:prstGeom>
              <a:grpFill/>
              <a:ln w="12700">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914208" y="12760355"/>
                <a:ext cx="2192769" cy="658267"/>
              </a:xfrm>
              <a:prstGeom prst="rect">
                <a:avLst/>
              </a:prstGeom>
              <a:grpFill/>
            </p:spPr>
            <p:txBody>
              <a:bodyPr lIns="0" tIns="0" rIns="0" bIns="0">
                <a:spAutoFit/>
              </a:bodyPr>
              <a:lstStyle/>
              <a:p>
                <a:pPr algn="ctr">
                  <a:defRPr/>
                </a:pPr>
                <a:r>
                  <a:rPr lang="en-IN" sz="700" dirty="0">
                    <a:solidFill>
                      <a:srgbClr val="7030A0"/>
                    </a:solidFill>
                    <a:latin typeface="+mj-lt"/>
                  </a:rPr>
                  <a:t>Beam #1 Projected at Far-End of Feed</a:t>
                </a:r>
                <a:endParaRPr lang="en-IN" sz="700" baseline="30000" dirty="0">
                  <a:solidFill>
                    <a:srgbClr val="7030A0"/>
                  </a:solidFill>
                  <a:latin typeface="+mj-lt"/>
                </a:endParaRPr>
              </a:p>
            </p:txBody>
          </p:sp>
          <p:sp>
            <p:nvSpPr>
              <p:cNvPr id="36" name="TextBox 35"/>
              <p:cNvSpPr txBox="1"/>
              <p:nvPr/>
            </p:nvSpPr>
            <p:spPr>
              <a:xfrm>
                <a:off x="3316828" y="15879189"/>
                <a:ext cx="1079443" cy="281326"/>
              </a:xfrm>
              <a:prstGeom prst="rect">
                <a:avLst/>
              </a:prstGeom>
              <a:grpFill/>
            </p:spPr>
            <p:txBody>
              <a:bodyPr lIns="0" tIns="0" rIns="0" bIns="0">
                <a:spAutoFit/>
              </a:bodyPr>
              <a:lstStyle/>
              <a:p>
                <a:pPr algn="ctr">
                  <a:defRPr/>
                </a:pPr>
                <a:r>
                  <a:rPr lang="en-IN" sz="600" dirty="0">
                    <a:latin typeface="+mj-lt"/>
                  </a:rPr>
                  <a:t>Beam #1</a:t>
                </a:r>
                <a:endParaRPr lang="en-IN" sz="600" baseline="30000" dirty="0">
                  <a:latin typeface="+mj-lt"/>
                </a:endParaRPr>
              </a:p>
            </p:txBody>
          </p:sp>
          <p:sp>
            <p:nvSpPr>
              <p:cNvPr id="37" name="Freeform 36"/>
              <p:cNvSpPr/>
              <p:nvPr/>
            </p:nvSpPr>
            <p:spPr>
              <a:xfrm>
                <a:off x="1385451" y="11896976"/>
                <a:ext cx="2183085" cy="3065480"/>
              </a:xfrm>
              <a:custGeom>
                <a:avLst/>
                <a:gdLst>
                  <a:gd name="connsiteX0" fmla="*/ 596900 w 596900"/>
                  <a:gd name="connsiteY0" fmla="*/ 1155700 h 1155700"/>
                  <a:gd name="connsiteX1" fmla="*/ 0 w 596900"/>
                  <a:gd name="connsiteY1" fmla="*/ 190500 h 1155700"/>
                  <a:gd name="connsiteX2" fmla="*/ 419100 w 596900"/>
                  <a:gd name="connsiteY2" fmla="*/ 0 h 1155700"/>
                  <a:gd name="connsiteX3" fmla="*/ 596900 w 596900"/>
                  <a:gd name="connsiteY3" fmla="*/ 1155700 h 1155700"/>
                  <a:gd name="connsiteX0" fmla="*/ 946150 w 946150"/>
                  <a:gd name="connsiteY0" fmla="*/ 1155700 h 1155700"/>
                  <a:gd name="connsiteX1" fmla="*/ 0 w 946150"/>
                  <a:gd name="connsiteY1" fmla="*/ 336550 h 1155700"/>
                  <a:gd name="connsiteX2" fmla="*/ 768350 w 946150"/>
                  <a:gd name="connsiteY2" fmla="*/ 0 h 1155700"/>
                  <a:gd name="connsiteX3" fmla="*/ 946150 w 946150"/>
                  <a:gd name="connsiteY3" fmla="*/ 1155700 h 1155700"/>
                  <a:gd name="connsiteX0" fmla="*/ 946150 w 1206500"/>
                  <a:gd name="connsiteY0" fmla="*/ 1339850 h 1339850"/>
                  <a:gd name="connsiteX1" fmla="*/ 0 w 1206500"/>
                  <a:gd name="connsiteY1" fmla="*/ 520700 h 1339850"/>
                  <a:gd name="connsiteX2" fmla="*/ 1206500 w 1206500"/>
                  <a:gd name="connsiteY2" fmla="*/ 0 h 1339850"/>
                  <a:gd name="connsiteX3" fmla="*/ 946150 w 1206500"/>
                  <a:gd name="connsiteY3" fmla="*/ 1339850 h 1339850"/>
                  <a:gd name="connsiteX0" fmla="*/ 584200 w 1206500"/>
                  <a:gd name="connsiteY0" fmla="*/ 1382713 h 1382713"/>
                  <a:gd name="connsiteX1" fmla="*/ 0 w 1206500"/>
                  <a:gd name="connsiteY1" fmla="*/ 520700 h 1382713"/>
                  <a:gd name="connsiteX2" fmla="*/ 1206500 w 1206500"/>
                  <a:gd name="connsiteY2" fmla="*/ 0 h 1382713"/>
                  <a:gd name="connsiteX3" fmla="*/ 584200 w 1206500"/>
                  <a:gd name="connsiteY3" fmla="*/ 1382713 h 1382713"/>
                  <a:gd name="connsiteX0" fmla="*/ 584200 w 1206500"/>
                  <a:gd name="connsiteY0" fmla="*/ 1382713 h 1382713"/>
                  <a:gd name="connsiteX1" fmla="*/ 0 w 1206500"/>
                  <a:gd name="connsiteY1" fmla="*/ 520700 h 1382713"/>
                  <a:gd name="connsiteX2" fmla="*/ 1206500 w 1206500"/>
                  <a:gd name="connsiteY2" fmla="*/ 0 h 1382713"/>
                  <a:gd name="connsiteX3" fmla="*/ 584200 w 1206500"/>
                  <a:gd name="connsiteY3" fmla="*/ 1382713 h 1382713"/>
                  <a:gd name="connsiteX0" fmla="*/ 660400 w 1206500"/>
                  <a:gd name="connsiteY0" fmla="*/ 1382713 h 1382713"/>
                  <a:gd name="connsiteX1" fmla="*/ 0 w 1206500"/>
                  <a:gd name="connsiteY1" fmla="*/ 520700 h 1382713"/>
                  <a:gd name="connsiteX2" fmla="*/ 1206500 w 1206500"/>
                  <a:gd name="connsiteY2" fmla="*/ 0 h 1382713"/>
                  <a:gd name="connsiteX3" fmla="*/ 660400 w 1206500"/>
                  <a:gd name="connsiteY3" fmla="*/ 1382713 h 1382713"/>
                  <a:gd name="connsiteX0" fmla="*/ 596106 w 1206500"/>
                  <a:gd name="connsiteY0" fmla="*/ 1382713 h 1382713"/>
                  <a:gd name="connsiteX1" fmla="*/ 0 w 1206500"/>
                  <a:gd name="connsiteY1" fmla="*/ 520700 h 1382713"/>
                  <a:gd name="connsiteX2" fmla="*/ 1206500 w 1206500"/>
                  <a:gd name="connsiteY2" fmla="*/ 0 h 1382713"/>
                  <a:gd name="connsiteX3" fmla="*/ 596106 w 1206500"/>
                  <a:gd name="connsiteY3" fmla="*/ 1382713 h 1382713"/>
                  <a:gd name="connsiteX0" fmla="*/ 550862 w 1206500"/>
                  <a:gd name="connsiteY0" fmla="*/ 1382713 h 1382713"/>
                  <a:gd name="connsiteX1" fmla="*/ 0 w 1206500"/>
                  <a:gd name="connsiteY1" fmla="*/ 520700 h 1382713"/>
                  <a:gd name="connsiteX2" fmla="*/ 1206500 w 1206500"/>
                  <a:gd name="connsiteY2" fmla="*/ 0 h 1382713"/>
                  <a:gd name="connsiteX3" fmla="*/ 550862 w 1206500"/>
                  <a:gd name="connsiteY3" fmla="*/ 1382713 h 1382713"/>
                  <a:gd name="connsiteX0" fmla="*/ 579437 w 1206500"/>
                  <a:gd name="connsiteY0" fmla="*/ 1382713 h 1382713"/>
                  <a:gd name="connsiteX1" fmla="*/ 0 w 1206500"/>
                  <a:gd name="connsiteY1" fmla="*/ 520700 h 1382713"/>
                  <a:gd name="connsiteX2" fmla="*/ 1206500 w 1206500"/>
                  <a:gd name="connsiteY2" fmla="*/ 0 h 1382713"/>
                  <a:gd name="connsiteX3" fmla="*/ 579437 w 1206500"/>
                  <a:gd name="connsiteY3" fmla="*/ 1382713 h 1382713"/>
                  <a:gd name="connsiteX0" fmla="*/ 898524 w 1206500"/>
                  <a:gd name="connsiteY0" fmla="*/ 1351757 h 1351757"/>
                  <a:gd name="connsiteX1" fmla="*/ 0 w 1206500"/>
                  <a:gd name="connsiteY1" fmla="*/ 520700 h 1351757"/>
                  <a:gd name="connsiteX2" fmla="*/ 1206500 w 1206500"/>
                  <a:gd name="connsiteY2" fmla="*/ 0 h 1351757"/>
                  <a:gd name="connsiteX3" fmla="*/ 898524 w 1206500"/>
                  <a:gd name="connsiteY3" fmla="*/ 1351757 h 1351757"/>
                  <a:gd name="connsiteX0" fmla="*/ 593724 w 1206500"/>
                  <a:gd name="connsiteY0" fmla="*/ 1380332 h 1380332"/>
                  <a:gd name="connsiteX1" fmla="*/ 0 w 1206500"/>
                  <a:gd name="connsiteY1" fmla="*/ 520700 h 1380332"/>
                  <a:gd name="connsiteX2" fmla="*/ 1206500 w 1206500"/>
                  <a:gd name="connsiteY2" fmla="*/ 0 h 1380332"/>
                  <a:gd name="connsiteX3" fmla="*/ 593724 w 1206500"/>
                  <a:gd name="connsiteY3" fmla="*/ 1380332 h 1380332"/>
                  <a:gd name="connsiteX0" fmla="*/ 712786 w 1206500"/>
                  <a:gd name="connsiteY0" fmla="*/ 1380332 h 1380332"/>
                  <a:gd name="connsiteX1" fmla="*/ 0 w 1206500"/>
                  <a:gd name="connsiteY1" fmla="*/ 520700 h 1380332"/>
                  <a:gd name="connsiteX2" fmla="*/ 1206500 w 1206500"/>
                  <a:gd name="connsiteY2" fmla="*/ 0 h 1380332"/>
                  <a:gd name="connsiteX3" fmla="*/ 712786 w 1206500"/>
                  <a:gd name="connsiteY3" fmla="*/ 1380332 h 1380332"/>
                  <a:gd name="connsiteX0" fmla="*/ 610392 w 1206500"/>
                  <a:gd name="connsiteY0" fmla="*/ 1380332 h 1380332"/>
                  <a:gd name="connsiteX1" fmla="*/ 0 w 1206500"/>
                  <a:gd name="connsiteY1" fmla="*/ 520700 h 1380332"/>
                  <a:gd name="connsiteX2" fmla="*/ 1206500 w 1206500"/>
                  <a:gd name="connsiteY2" fmla="*/ 0 h 1380332"/>
                  <a:gd name="connsiteX3" fmla="*/ 610392 w 1206500"/>
                  <a:gd name="connsiteY3" fmla="*/ 1380332 h 1380332"/>
                  <a:gd name="connsiteX0" fmla="*/ 567530 w 1206500"/>
                  <a:gd name="connsiteY0" fmla="*/ 1380332 h 1380332"/>
                  <a:gd name="connsiteX1" fmla="*/ 0 w 1206500"/>
                  <a:gd name="connsiteY1" fmla="*/ 520700 h 1380332"/>
                  <a:gd name="connsiteX2" fmla="*/ 1206500 w 1206500"/>
                  <a:gd name="connsiteY2" fmla="*/ 0 h 1380332"/>
                  <a:gd name="connsiteX3" fmla="*/ 567530 w 1206500"/>
                  <a:gd name="connsiteY3" fmla="*/ 1380332 h 1380332"/>
                  <a:gd name="connsiteX0" fmla="*/ 624680 w 1206500"/>
                  <a:gd name="connsiteY0" fmla="*/ 1380332 h 1380332"/>
                  <a:gd name="connsiteX1" fmla="*/ 0 w 1206500"/>
                  <a:gd name="connsiteY1" fmla="*/ 520700 h 1380332"/>
                  <a:gd name="connsiteX2" fmla="*/ 1206500 w 1206500"/>
                  <a:gd name="connsiteY2" fmla="*/ 0 h 1380332"/>
                  <a:gd name="connsiteX3" fmla="*/ 624680 w 1206500"/>
                  <a:gd name="connsiteY3" fmla="*/ 1380332 h 1380332"/>
                  <a:gd name="connsiteX0" fmla="*/ 522286 w 1206500"/>
                  <a:gd name="connsiteY0" fmla="*/ 1380332 h 1380332"/>
                  <a:gd name="connsiteX1" fmla="*/ 0 w 1206500"/>
                  <a:gd name="connsiteY1" fmla="*/ 520700 h 1380332"/>
                  <a:gd name="connsiteX2" fmla="*/ 1206500 w 1206500"/>
                  <a:gd name="connsiteY2" fmla="*/ 0 h 1380332"/>
                  <a:gd name="connsiteX3" fmla="*/ 522286 w 1206500"/>
                  <a:gd name="connsiteY3" fmla="*/ 1380332 h 1380332"/>
                  <a:gd name="connsiteX0" fmla="*/ 643730 w 1206500"/>
                  <a:gd name="connsiteY0" fmla="*/ 1380332 h 1380332"/>
                  <a:gd name="connsiteX1" fmla="*/ 0 w 1206500"/>
                  <a:gd name="connsiteY1" fmla="*/ 520700 h 1380332"/>
                  <a:gd name="connsiteX2" fmla="*/ 1206500 w 1206500"/>
                  <a:gd name="connsiteY2" fmla="*/ 0 h 1380332"/>
                  <a:gd name="connsiteX3" fmla="*/ 643730 w 1206500"/>
                  <a:gd name="connsiteY3" fmla="*/ 1380332 h 1380332"/>
                  <a:gd name="connsiteX0" fmla="*/ 798511 w 1206500"/>
                  <a:gd name="connsiteY0" fmla="*/ 1301751 h 1301751"/>
                  <a:gd name="connsiteX1" fmla="*/ 0 w 1206500"/>
                  <a:gd name="connsiteY1" fmla="*/ 520700 h 1301751"/>
                  <a:gd name="connsiteX2" fmla="*/ 1206500 w 1206500"/>
                  <a:gd name="connsiteY2" fmla="*/ 0 h 1301751"/>
                  <a:gd name="connsiteX3" fmla="*/ 798511 w 1206500"/>
                  <a:gd name="connsiteY3" fmla="*/ 1301751 h 1301751"/>
                  <a:gd name="connsiteX0" fmla="*/ 636586 w 1206500"/>
                  <a:gd name="connsiteY0" fmla="*/ 1377951 h 1377951"/>
                  <a:gd name="connsiteX1" fmla="*/ 0 w 1206500"/>
                  <a:gd name="connsiteY1" fmla="*/ 520700 h 1377951"/>
                  <a:gd name="connsiteX2" fmla="*/ 1206500 w 1206500"/>
                  <a:gd name="connsiteY2" fmla="*/ 0 h 1377951"/>
                  <a:gd name="connsiteX3" fmla="*/ 636586 w 1206500"/>
                  <a:gd name="connsiteY3" fmla="*/ 1377951 h 1377951"/>
                  <a:gd name="connsiteX0" fmla="*/ 777080 w 1206500"/>
                  <a:gd name="connsiteY0" fmla="*/ 1377951 h 1377951"/>
                  <a:gd name="connsiteX1" fmla="*/ 0 w 1206500"/>
                  <a:gd name="connsiteY1" fmla="*/ 520700 h 1377951"/>
                  <a:gd name="connsiteX2" fmla="*/ 1206500 w 1206500"/>
                  <a:gd name="connsiteY2" fmla="*/ 0 h 1377951"/>
                  <a:gd name="connsiteX3" fmla="*/ 777080 w 1206500"/>
                  <a:gd name="connsiteY3" fmla="*/ 1377951 h 1377951"/>
                  <a:gd name="connsiteX0" fmla="*/ 641349 w 1206500"/>
                  <a:gd name="connsiteY0" fmla="*/ 1377951 h 1377951"/>
                  <a:gd name="connsiteX1" fmla="*/ 0 w 1206500"/>
                  <a:gd name="connsiteY1" fmla="*/ 520700 h 1377951"/>
                  <a:gd name="connsiteX2" fmla="*/ 1206500 w 1206500"/>
                  <a:gd name="connsiteY2" fmla="*/ 0 h 1377951"/>
                  <a:gd name="connsiteX3" fmla="*/ 641349 w 1206500"/>
                  <a:gd name="connsiteY3" fmla="*/ 1377951 h 1377951"/>
                  <a:gd name="connsiteX0" fmla="*/ 929480 w 1206500"/>
                  <a:gd name="connsiteY0" fmla="*/ 1377951 h 1377951"/>
                  <a:gd name="connsiteX1" fmla="*/ 0 w 1206500"/>
                  <a:gd name="connsiteY1" fmla="*/ 520700 h 1377951"/>
                  <a:gd name="connsiteX2" fmla="*/ 1206500 w 1206500"/>
                  <a:gd name="connsiteY2" fmla="*/ 0 h 1377951"/>
                  <a:gd name="connsiteX3" fmla="*/ 929480 w 1206500"/>
                  <a:gd name="connsiteY3" fmla="*/ 1377951 h 1377951"/>
                  <a:gd name="connsiteX0" fmla="*/ 655636 w 1206500"/>
                  <a:gd name="connsiteY0" fmla="*/ 1377951 h 1377951"/>
                  <a:gd name="connsiteX1" fmla="*/ 0 w 1206500"/>
                  <a:gd name="connsiteY1" fmla="*/ 520700 h 1377951"/>
                  <a:gd name="connsiteX2" fmla="*/ 1206500 w 1206500"/>
                  <a:gd name="connsiteY2" fmla="*/ 0 h 1377951"/>
                  <a:gd name="connsiteX3" fmla="*/ 655636 w 1206500"/>
                  <a:gd name="connsiteY3" fmla="*/ 1377951 h 1377951"/>
                  <a:gd name="connsiteX0" fmla="*/ 791367 w 1206500"/>
                  <a:gd name="connsiteY0" fmla="*/ 1377951 h 1377951"/>
                  <a:gd name="connsiteX1" fmla="*/ 0 w 1206500"/>
                  <a:gd name="connsiteY1" fmla="*/ 520700 h 1377951"/>
                  <a:gd name="connsiteX2" fmla="*/ 1206500 w 1206500"/>
                  <a:gd name="connsiteY2" fmla="*/ 0 h 1377951"/>
                  <a:gd name="connsiteX3" fmla="*/ 791367 w 1206500"/>
                  <a:gd name="connsiteY3" fmla="*/ 1377951 h 1377951"/>
                  <a:gd name="connsiteX0" fmla="*/ 669923 w 1206500"/>
                  <a:gd name="connsiteY0" fmla="*/ 1377951 h 1377951"/>
                  <a:gd name="connsiteX1" fmla="*/ 0 w 1206500"/>
                  <a:gd name="connsiteY1" fmla="*/ 520700 h 1377951"/>
                  <a:gd name="connsiteX2" fmla="*/ 1206500 w 1206500"/>
                  <a:gd name="connsiteY2" fmla="*/ 0 h 1377951"/>
                  <a:gd name="connsiteX3" fmla="*/ 669923 w 1206500"/>
                  <a:gd name="connsiteY3" fmla="*/ 1377951 h 1377951"/>
                  <a:gd name="connsiteX0" fmla="*/ 829467 w 1206500"/>
                  <a:gd name="connsiteY0" fmla="*/ 1377951 h 1377951"/>
                  <a:gd name="connsiteX1" fmla="*/ 0 w 1206500"/>
                  <a:gd name="connsiteY1" fmla="*/ 520700 h 1377951"/>
                  <a:gd name="connsiteX2" fmla="*/ 1206500 w 1206500"/>
                  <a:gd name="connsiteY2" fmla="*/ 0 h 1377951"/>
                  <a:gd name="connsiteX3" fmla="*/ 829467 w 1206500"/>
                  <a:gd name="connsiteY3" fmla="*/ 1377951 h 1377951"/>
                  <a:gd name="connsiteX0" fmla="*/ 684211 w 1206500"/>
                  <a:gd name="connsiteY0" fmla="*/ 1377951 h 1377951"/>
                  <a:gd name="connsiteX1" fmla="*/ 0 w 1206500"/>
                  <a:gd name="connsiteY1" fmla="*/ 520700 h 1377951"/>
                  <a:gd name="connsiteX2" fmla="*/ 1206500 w 1206500"/>
                  <a:gd name="connsiteY2" fmla="*/ 0 h 1377951"/>
                  <a:gd name="connsiteX3" fmla="*/ 684211 w 1206500"/>
                  <a:gd name="connsiteY3" fmla="*/ 1377951 h 1377951"/>
                  <a:gd name="connsiteX0" fmla="*/ 827086 w 1206500"/>
                  <a:gd name="connsiteY0" fmla="*/ 1230314 h 1230314"/>
                  <a:gd name="connsiteX1" fmla="*/ 0 w 1206500"/>
                  <a:gd name="connsiteY1" fmla="*/ 520700 h 1230314"/>
                  <a:gd name="connsiteX2" fmla="*/ 1206500 w 1206500"/>
                  <a:gd name="connsiteY2" fmla="*/ 0 h 1230314"/>
                  <a:gd name="connsiteX3" fmla="*/ 827086 w 1206500"/>
                  <a:gd name="connsiteY3" fmla="*/ 1230314 h 1230314"/>
                  <a:gd name="connsiteX0" fmla="*/ 684211 w 1206500"/>
                  <a:gd name="connsiteY0" fmla="*/ 1373189 h 1373189"/>
                  <a:gd name="connsiteX1" fmla="*/ 0 w 1206500"/>
                  <a:gd name="connsiteY1" fmla="*/ 520700 h 1373189"/>
                  <a:gd name="connsiteX2" fmla="*/ 1206500 w 1206500"/>
                  <a:gd name="connsiteY2" fmla="*/ 0 h 1373189"/>
                  <a:gd name="connsiteX3" fmla="*/ 684211 w 1206500"/>
                  <a:gd name="connsiteY3" fmla="*/ 1373189 h 1373189"/>
                  <a:gd name="connsiteX0" fmla="*/ 800892 w 1206500"/>
                  <a:gd name="connsiteY0" fmla="*/ 1373189 h 1373189"/>
                  <a:gd name="connsiteX1" fmla="*/ 0 w 1206500"/>
                  <a:gd name="connsiteY1" fmla="*/ 520700 h 1373189"/>
                  <a:gd name="connsiteX2" fmla="*/ 1206500 w 1206500"/>
                  <a:gd name="connsiteY2" fmla="*/ 0 h 1373189"/>
                  <a:gd name="connsiteX3" fmla="*/ 800892 w 1206500"/>
                  <a:gd name="connsiteY3" fmla="*/ 1373189 h 1373189"/>
                  <a:gd name="connsiteX0" fmla="*/ 700879 w 1206500"/>
                  <a:gd name="connsiteY0" fmla="*/ 1373189 h 1373189"/>
                  <a:gd name="connsiteX1" fmla="*/ 0 w 1206500"/>
                  <a:gd name="connsiteY1" fmla="*/ 520700 h 1373189"/>
                  <a:gd name="connsiteX2" fmla="*/ 1206500 w 1206500"/>
                  <a:gd name="connsiteY2" fmla="*/ 0 h 1373189"/>
                  <a:gd name="connsiteX3" fmla="*/ 700879 w 1206500"/>
                  <a:gd name="connsiteY3" fmla="*/ 1373189 h 1373189"/>
                  <a:gd name="connsiteX0" fmla="*/ 879473 w 1206500"/>
                  <a:gd name="connsiteY0" fmla="*/ 1373189 h 1373189"/>
                  <a:gd name="connsiteX1" fmla="*/ 0 w 1206500"/>
                  <a:gd name="connsiteY1" fmla="*/ 520700 h 1373189"/>
                  <a:gd name="connsiteX2" fmla="*/ 1206500 w 1206500"/>
                  <a:gd name="connsiteY2" fmla="*/ 0 h 1373189"/>
                  <a:gd name="connsiteX3" fmla="*/ 879473 w 1206500"/>
                  <a:gd name="connsiteY3" fmla="*/ 1373189 h 1373189"/>
                  <a:gd name="connsiteX0" fmla="*/ 717548 w 1206500"/>
                  <a:gd name="connsiteY0" fmla="*/ 1373189 h 1373189"/>
                  <a:gd name="connsiteX1" fmla="*/ 0 w 1206500"/>
                  <a:gd name="connsiteY1" fmla="*/ 520700 h 1373189"/>
                  <a:gd name="connsiteX2" fmla="*/ 1206500 w 1206500"/>
                  <a:gd name="connsiteY2" fmla="*/ 0 h 1373189"/>
                  <a:gd name="connsiteX3" fmla="*/ 717548 w 1206500"/>
                  <a:gd name="connsiteY3" fmla="*/ 1373189 h 1373189"/>
                  <a:gd name="connsiteX0" fmla="*/ 893760 w 1206500"/>
                  <a:gd name="connsiteY0" fmla="*/ 1373189 h 1373189"/>
                  <a:gd name="connsiteX1" fmla="*/ 0 w 1206500"/>
                  <a:gd name="connsiteY1" fmla="*/ 520700 h 1373189"/>
                  <a:gd name="connsiteX2" fmla="*/ 1206500 w 1206500"/>
                  <a:gd name="connsiteY2" fmla="*/ 0 h 1373189"/>
                  <a:gd name="connsiteX3" fmla="*/ 893760 w 1206500"/>
                  <a:gd name="connsiteY3" fmla="*/ 1373189 h 1373189"/>
                  <a:gd name="connsiteX0" fmla="*/ 731835 w 1206500"/>
                  <a:gd name="connsiteY0" fmla="*/ 1373189 h 1373189"/>
                  <a:gd name="connsiteX1" fmla="*/ 0 w 1206500"/>
                  <a:gd name="connsiteY1" fmla="*/ 520700 h 1373189"/>
                  <a:gd name="connsiteX2" fmla="*/ 1206500 w 1206500"/>
                  <a:gd name="connsiteY2" fmla="*/ 0 h 1373189"/>
                  <a:gd name="connsiteX3" fmla="*/ 731835 w 1206500"/>
                  <a:gd name="connsiteY3" fmla="*/ 1373189 h 1373189"/>
                  <a:gd name="connsiteX0" fmla="*/ 860423 w 1206500"/>
                  <a:gd name="connsiteY0" fmla="*/ 1373189 h 1373189"/>
                  <a:gd name="connsiteX1" fmla="*/ 0 w 1206500"/>
                  <a:gd name="connsiteY1" fmla="*/ 520700 h 1373189"/>
                  <a:gd name="connsiteX2" fmla="*/ 1206500 w 1206500"/>
                  <a:gd name="connsiteY2" fmla="*/ 0 h 1373189"/>
                  <a:gd name="connsiteX3" fmla="*/ 860423 w 1206500"/>
                  <a:gd name="connsiteY3" fmla="*/ 1373189 h 1373189"/>
                  <a:gd name="connsiteX0" fmla="*/ 746123 w 1206500"/>
                  <a:gd name="connsiteY0" fmla="*/ 1373189 h 1373189"/>
                  <a:gd name="connsiteX1" fmla="*/ 0 w 1206500"/>
                  <a:gd name="connsiteY1" fmla="*/ 520700 h 1373189"/>
                  <a:gd name="connsiteX2" fmla="*/ 1206500 w 1206500"/>
                  <a:gd name="connsiteY2" fmla="*/ 0 h 1373189"/>
                  <a:gd name="connsiteX3" fmla="*/ 746123 w 1206500"/>
                  <a:gd name="connsiteY3" fmla="*/ 1373189 h 1373189"/>
                  <a:gd name="connsiteX0" fmla="*/ 905667 w 1206500"/>
                  <a:gd name="connsiteY0" fmla="*/ 1299371 h 1299371"/>
                  <a:gd name="connsiteX1" fmla="*/ 0 w 1206500"/>
                  <a:gd name="connsiteY1" fmla="*/ 520700 h 1299371"/>
                  <a:gd name="connsiteX2" fmla="*/ 1206500 w 1206500"/>
                  <a:gd name="connsiteY2" fmla="*/ 0 h 1299371"/>
                  <a:gd name="connsiteX3" fmla="*/ 905667 w 1206500"/>
                  <a:gd name="connsiteY3" fmla="*/ 1299371 h 1299371"/>
                  <a:gd name="connsiteX0" fmla="*/ 746123 w 1206500"/>
                  <a:gd name="connsiteY0" fmla="*/ 1368428 h 1368428"/>
                  <a:gd name="connsiteX1" fmla="*/ 0 w 1206500"/>
                  <a:gd name="connsiteY1" fmla="*/ 520700 h 1368428"/>
                  <a:gd name="connsiteX2" fmla="*/ 1206500 w 1206500"/>
                  <a:gd name="connsiteY2" fmla="*/ 0 h 1368428"/>
                  <a:gd name="connsiteX3" fmla="*/ 746123 w 1206500"/>
                  <a:gd name="connsiteY3" fmla="*/ 1368428 h 1368428"/>
                  <a:gd name="connsiteX0" fmla="*/ 874711 w 1206500"/>
                  <a:gd name="connsiteY0" fmla="*/ 1339853 h 1339853"/>
                  <a:gd name="connsiteX1" fmla="*/ 0 w 1206500"/>
                  <a:gd name="connsiteY1" fmla="*/ 520700 h 1339853"/>
                  <a:gd name="connsiteX2" fmla="*/ 1206500 w 1206500"/>
                  <a:gd name="connsiteY2" fmla="*/ 0 h 1339853"/>
                  <a:gd name="connsiteX3" fmla="*/ 874711 w 1206500"/>
                  <a:gd name="connsiteY3" fmla="*/ 1339853 h 1339853"/>
                  <a:gd name="connsiteX0" fmla="*/ 762792 w 1206500"/>
                  <a:gd name="connsiteY0" fmla="*/ 1370809 h 1370809"/>
                  <a:gd name="connsiteX1" fmla="*/ 0 w 1206500"/>
                  <a:gd name="connsiteY1" fmla="*/ 520700 h 1370809"/>
                  <a:gd name="connsiteX2" fmla="*/ 1206500 w 1206500"/>
                  <a:gd name="connsiteY2" fmla="*/ 0 h 1370809"/>
                  <a:gd name="connsiteX3" fmla="*/ 762792 w 1206500"/>
                  <a:gd name="connsiteY3" fmla="*/ 1370809 h 1370809"/>
                  <a:gd name="connsiteX0" fmla="*/ 934242 w 1206500"/>
                  <a:gd name="connsiteY0" fmla="*/ 1232696 h 1232696"/>
                  <a:gd name="connsiteX1" fmla="*/ 0 w 1206500"/>
                  <a:gd name="connsiteY1" fmla="*/ 520700 h 1232696"/>
                  <a:gd name="connsiteX2" fmla="*/ 1206500 w 1206500"/>
                  <a:gd name="connsiteY2" fmla="*/ 0 h 1232696"/>
                  <a:gd name="connsiteX3" fmla="*/ 934242 w 1206500"/>
                  <a:gd name="connsiteY3" fmla="*/ 1232696 h 1232696"/>
                  <a:gd name="connsiteX0" fmla="*/ 760411 w 1206500"/>
                  <a:gd name="connsiteY0" fmla="*/ 1363665 h 1363665"/>
                  <a:gd name="connsiteX1" fmla="*/ 0 w 1206500"/>
                  <a:gd name="connsiteY1" fmla="*/ 520700 h 1363665"/>
                  <a:gd name="connsiteX2" fmla="*/ 1206500 w 1206500"/>
                  <a:gd name="connsiteY2" fmla="*/ 0 h 1363665"/>
                  <a:gd name="connsiteX3" fmla="*/ 760411 w 1206500"/>
                  <a:gd name="connsiteY3" fmla="*/ 1363665 h 1363665"/>
                  <a:gd name="connsiteX0" fmla="*/ 922336 w 1206500"/>
                  <a:gd name="connsiteY0" fmla="*/ 1311278 h 1311278"/>
                  <a:gd name="connsiteX1" fmla="*/ 0 w 1206500"/>
                  <a:gd name="connsiteY1" fmla="*/ 520700 h 1311278"/>
                  <a:gd name="connsiteX2" fmla="*/ 1206500 w 1206500"/>
                  <a:gd name="connsiteY2" fmla="*/ 0 h 1311278"/>
                  <a:gd name="connsiteX3" fmla="*/ 922336 w 1206500"/>
                  <a:gd name="connsiteY3" fmla="*/ 1311278 h 1311278"/>
                  <a:gd name="connsiteX0" fmla="*/ 777080 w 1206500"/>
                  <a:gd name="connsiteY0" fmla="*/ 1361285 h 1361285"/>
                  <a:gd name="connsiteX1" fmla="*/ 0 w 1206500"/>
                  <a:gd name="connsiteY1" fmla="*/ 520700 h 1361285"/>
                  <a:gd name="connsiteX2" fmla="*/ 1206500 w 1206500"/>
                  <a:gd name="connsiteY2" fmla="*/ 0 h 1361285"/>
                  <a:gd name="connsiteX3" fmla="*/ 777080 w 1206500"/>
                  <a:gd name="connsiteY3" fmla="*/ 1361285 h 1361285"/>
                  <a:gd name="connsiteX0" fmla="*/ 824705 w 1206500"/>
                  <a:gd name="connsiteY0" fmla="*/ 1361285 h 1361285"/>
                  <a:gd name="connsiteX1" fmla="*/ 0 w 1206500"/>
                  <a:gd name="connsiteY1" fmla="*/ 520700 h 1361285"/>
                  <a:gd name="connsiteX2" fmla="*/ 1206500 w 1206500"/>
                  <a:gd name="connsiteY2" fmla="*/ 0 h 1361285"/>
                  <a:gd name="connsiteX3" fmla="*/ 824705 w 1206500"/>
                  <a:gd name="connsiteY3" fmla="*/ 1361285 h 1361285"/>
                  <a:gd name="connsiteX0" fmla="*/ 793749 w 1206500"/>
                  <a:gd name="connsiteY0" fmla="*/ 1361285 h 1361285"/>
                  <a:gd name="connsiteX1" fmla="*/ 0 w 1206500"/>
                  <a:gd name="connsiteY1" fmla="*/ 520700 h 1361285"/>
                  <a:gd name="connsiteX2" fmla="*/ 1206500 w 1206500"/>
                  <a:gd name="connsiteY2" fmla="*/ 0 h 1361285"/>
                  <a:gd name="connsiteX3" fmla="*/ 793749 w 1206500"/>
                  <a:gd name="connsiteY3" fmla="*/ 1361285 h 1361285"/>
                  <a:gd name="connsiteX0" fmla="*/ 884237 w 1206500"/>
                  <a:gd name="connsiteY0" fmla="*/ 1361285 h 1361285"/>
                  <a:gd name="connsiteX1" fmla="*/ 0 w 1206500"/>
                  <a:gd name="connsiteY1" fmla="*/ 520700 h 1361285"/>
                  <a:gd name="connsiteX2" fmla="*/ 1206500 w 1206500"/>
                  <a:gd name="connsiteY2" fmla="*/ 0 h 1361285"/>
                  <a:gd name="connsiteX3" fmla="*/ 884237 w 1206500"/>
                  <a:gd name="connsiteY3" fmla="*/ 1361285 h 1361285"/>
                  <a:gd name="connsiteX0" fmla="*/ 810419 w 1206500"/>
                  <a:gd name="connsiteY0" fmla="*/ 1361285 h 1361285"/>
                  <a:gd name="connsiteX1" fmla="*/ 0 w 1206500"/>
                  <a:gd name="connsiteY1" fmla="*/ 520700 h 1361285"/>
                  <a:gd name="connsiteX2" fmla="*/ 1206500 w 1206500"/>
                  <a:gd name="connsiteY2" fmla="*/ 0 h 1361285"/>
                  <a:gd name="connsiteX3" fmla="*/ 810419 w 1206500"/>
                  <a:gd name="connsiteY3" fmla="*/ 1361285 h 1361285"/>
                  <a:gd name="connsiteX0" fmla="*/ 896144 w 1206500"/>
                  <a:gd name="connsiteY0" fmla="*/ 1361285 h 1361285"/>
                  <a:gd name="connsiteX1" fmla="*/ 0 w 1206500"/>
                  <a:gd name="connsiteY1" fmla="*/ 520700 h 1361285"/>
                  <a:gd name="connsiteX2" fmla="*/ 1206500 w 1206500"/>
                  <a:gd name="connsiteY2" fmla="*/ 0 h 1361285"/>
                  <a:gd name="connsiteX3" fmla="*/ 896144 w 1206500"/>
                  <a:gd name="connsiteY3" fmla="*/ 1361285 h 1361285"/>
                  <a:gd name="connsiteX0" fmla="*/ 827088 w 1206500"/>
                  <a:gd name="connsiteY0" fmla="*/ 1361285 h 1361285"/>
                  <a:gd name="connsiteX1" fmla="*/ 0 w 1206500"/>
                  <a:gd name="connsiteY1" fmla="*/ 520700 h 1361285"/>
                  <a:gd name="connsiteX2" fmla="*/ 1206500 w 1206500"/>
                  <a:gd name="connsiteY2" fmla="*/ 0 h 1361285"/>
                  <a:gd name="connsiteX3" fmla="*/ 827088 w 1206500"/>
                  <a:gd name="connsiteY3" fmla="*/ 1361285 h 1361285"/>
                  <a:gd name="connsiteX0" fmla="*/ 715169 w 1206500"/>
                  <a:gd name="connsiteY0" fmla="*/ 1361285 h 1361285"/>
                  <a:gd name="connsiteX1" fmla="*/ 0 w 1206500"/>
                  <a:gd name="connsiteY1" fmla="*/ 520700 h 1361285"/>
                  <a:gd name="connsiteX2" fmla="*/ 1206500 w 1206500"/>
                  <a:gd name="connsiteY2" fmla="*/ 0 h 1361285"/>
                  <a:gd name="connsiteX3" fmla="*/ 715169 w 1206500"/>
                  <a:gd name="connsiteY3" fmla="*/ 1361285 h 1361285"/>
                  <a:gd name="connsiteX0" fmla="*/ 824706 w 1206500"/>
                  <a:gd name="connsiteY0" fmla="*/ 1361285 h 1361285"/>
                  <a:gd name="connsiteX1" fmla="*/ 0 w 1206500"/>
                  <a:gd name="connsiteY1" fmla="*/ 520700 h 1361285"/>
                  <a:gd name="connsiteX2" fmla="*/ 1206500 w 1206500"/>
                  <a:gd name="connsiteY2" fmla="*/ 0 h 1361285"/>
                  <a:gd name="connsiteX3" fmla="*/ 824706 w 1206500"/>
                  <a:gd name="connsiteY3" fmla="*/ 1361285 h 1361285"/>
                  <a:gd name="connsiteX0" fmla="*/ 1105693 w 1206500"/>
                  <a:gd name="connsiteY0" fmla="*/ 1275560 h 1275560"/>
                  <a:gd name="connsiteX1" fmla="*/ 0 w 1206500"/>
                  <a:gd name="connsiteY1" fmla="*/ 520700 h 1275560"/>
                  <a:gd name="connsiteX2" fmla="*/ 1206500 w 1206500"/>
                  <a:gd name="connsiteY2" fmla="*/ 0 h 1275560"/>
                  <a:gd name="connsiteX3" fmla="*/ 1105693 w 1206500"/>
                  <a:gd name="connsiteY3" fmla="*/ 1275560 h 1275560"/>
                  <a:gd name="connsiteX0" fmla="*/ 836612 w 1206500"/>
                  <a:gd name="connsiteY0" fmla="*/ 1354141 h 1354141"/>
                  <a:gd name="connsiteX1" fmla="*/ 0 w 1206500"/>
                  <a:gd name="connsiteY1" fmla="*/ 520700 h 1354141"/>
                  <a:gd name="connsiteX2" fmla="*/ 1206500 w 1206500"/>
                  <a:gd name="connsiteY2" fmla="*/ 0 h 1354141"/>
                  <a:gd name="connsiteX3" fmla="*/ 836612 w 1206500"/>
                  <a:gd name="connsiteY3" fmla="*/ 1354141 h 1354141"/>
                  <a:gd name="connsiteX0" fmla="*/ 936625 w 1206500"/>
                  <a:gd name="connsiteY0" fmla="*/ 1354141 h 1354141"/>
                  <a:gd name="connsiteX1" fmla="*/ 0 w 1206500"/>
                  <a:gd name="connsiteY1" fmla="*/ 520700 h 1354141"/>
                  <a:gd name="connsiteX2" fmla="*/ 1206500 w 1206500"/>
                  <a:gd name="connsiteY2" fmla="*/ 0 h 1354141"/>
                  <a:gd name="connsiteX3" fmla="*/ 936625 w 1206500"/>
                  <a:gd name="connsiteY3" fmla="*/ 1354141 h 1354141"/>
                  <a:gd name="connsiteX0" fmla="*/ 853281 w 1206500"/>
                  <a:gd name="connsiteY0" fmla="*/ 1354141 h 1354141"/>
                  <a:gd name="connsiteX1" fmla="*/ 0 w 1206500"/>
                  <a:gd name="connsiteY1" fmla="*/ 520700 h 1354141"/>
                  <a:gd name="connsiteX2" fmla="*/ 1206500 w 1206500"/>
                  <a:gd name="connsiteY2" fmla="*/ 0 h 1354141"/>
                  <a:gd name="connsiteX3" fmla="*/ 853281 w 1206500"/>
                  <a:gd name="connsiteY3" fmla="*/ 1354141 h 1354141"/>
                  <a:gd name="connsiteX0" fmla="*/ 734219 w 1206500"/>
                  <a:gd name="connsiteY0" fmla="*/ 1354141 h 1354141"/>
                  <a:gd name="connsiteX1" fmla="*/ 0 w 1206500"/>
                  <a:gd name="connsiteY1" fmla="*/ 520700 h 1354141"/>
                  <a:gd name="connsiteX2" fmla="*/ 1206500 w 1206500"/>
                  <a:gd name="connsiteY2" fmla="*/ 0 h 1354141"/>
                  <a:gd name="connsiteX3" fmla="*/ 734219 w 1206500"/>
                  <a:gd name="connsiteY3" fmla="*/ 1354141 h 1354141"/>
                  <a:gd name="connsiteX0" fmla="*/ 869950 w 1206500"/>
                  <a:gd name="connsiteY0" fmla="*/ 1354141 h 1354141"/>
                  <a:gd name="connsiteX1" fmla="*/ 0 w 1206500"/>
                  <a:gd name="connsiteY1" fmla="*/ 520700 h 1354141"/>
                  <a:gd name="connsiteX2" fmla="*/ 1206500 w 1206500"/>
                  <a:gd name="connsiteY2" fmla="*/ 0 h 1354141"/>
                  <a:gd name="connsiteX3" fmla="*/ 869950 w 1206500"/>
                  <a:gd name="connsiteY3" fmla="*/ 1354141 h 1354141"/>
                  <a:gd name="connsiteX0" fmla="*/ 915194 w 1206500"/>
                  <a:gd name="connsiteY0" fmla="*/ 1354141 h 1354141"/>
                  <a:gd name="connsiteX1" fmla="*/ 0 w 1206500"/>
                  <a:gd name="connsiteY1" fmla="*/ 520700 h 1354141"/>
                  <a:gd name="connsiteX2" fmla="*/ 1206500 w 1206500"/>
                  <a:gd name="connsiteY2" fmla="*/ 0 h 1354141"/>
                  <a:gd name="connsiteX3" fmla="*/ 915194 w 1206500"/>
                  <a:gd name="connsiteY3" fmla="*/ 1354141 h 1354141"/>
                  <a:gd name="connsiteX0" fmla="*/ 777082 w 1206500"/>
                  <a:gd name="connsiteY0" fmla="*/ 1354141 h 1354141"/>
                  <a:gd name="connsiteX1" fmla="*/ 0 w 1206500"/>
                  <a:gd name="connsiteY1" fmla="*/ 520700 h 1354141"/>
                  <a:gd name="connsiteX2" fmla="*/ 1206500 w 1206500"/>
                  <a:gd name="connsiteY2" fmla="*/ 0 h 1354141"/>
                  <a:gd name="connsiteX3" fmla="*/ 777082 w 1206500"/>
                  <a:gd name="connsiteY3" fmla="*/ 1354141 h 1354141"/>
                  <a:gd name="connsiteX0" fmla="*/ 886619 w 1206500"/>
                  <a:gd name="connsiteY0" fmla="*/ 1354141 h 1354141"/>
                  <a:gd name="connsiteX1" fmla="*/ 0 w 1206500"/>
                  <a:gd name="connsiteY1" fmla="*/ 520700 h 1354141"/>
                  <a:gd name="connsiteX2" fmla="*/ 1206500 w 1206500"/>
                  <a:gd name="connsiteY2" fmla="*/ 0 h 1354141"/>
                  <a:gd name="connsiteX3" fmla="*/ 886619 w 1206500"/>
                  <a:gd name="connsiteY3" fmla="*/ 1354141 h 1354141"/>
                  <a:gd name="connsiteX0" fmla="*/ 743744 w 1206500"/>
                  <a:gd name="connsiteY0" fmla="*/ 1354141 h 1354141"/>
                  <a:gd name="connsiteX1" fmla="*/ 0 w 1206500"/>
                  <a:gd name="connsiteY1" fmla="*/ 520700 h 1354141"/>
                  <a:gd name="connsiteX2" fmla="*/ 1206500 w 1206500"/>
                  <a:gd name="connsiteY2" fmla="*/ 0 h 1354141"/>
                  <a:gd name="connsiteX3" fmla="*/ 743744 w 1206500"/>
                  <a:gd name="connsiteY3" fmla="*/ 1354141 h 1354141"/>
                  <a:gd name="connsiteX0" fmla="*/ 900906 w 1206500"/>
                  <a:gd name="connsiteY0" fmla="*/ 1354141 h 1354141"/>
                  <a:gd name="connsiteX1" fmla="*/ 0 w 1206500"/>
                  <a:gd name="connsiteY1" fmla="*/ 520700 h 1354141"/>
                  <a:gd name="connsiteX2" fmla="*/ 1206500 w 1206500"/>
                  <a:gd name="connsiteY2" fmla="*/ 0 h 1354141"/>
                  <a:gd name="connsiteX3" fmla="*/ 900906 w 1206500"/>
                  <a:gd name="connsiteY3" fmla="*/ 1354141 h 1354141"/>
                  <a:gd name="connsiteX0" fmla="*/ 1158081 w 1206500"/>
                  <a:gd name="connsiteY0" fmla="*/ 1270798 h 1270798"/>
                  <a:gd name="connsiteX1" fmla="*/ 0 w 1206500"/>
                  <a:gd name="connsiteY1" fmla="*/ 520700 h 1270798"/>
                  <a:gd name="connsiteX2" fmla="*/ 1206500 w 1206500"/>
                  <a:gd name="connsiteY2" fmla="*/ 0 h 1270798"/>
                  <a:gd name="connsiteX3" fmla="*/ 1158081 w 1206500"/>
                  <a:gd name="connsiteY3" fmla="*/ 1270798 h 1270798"/>
                  <a:gd name="connsiteX0" fmla="*/ 917575 w 1206500"/>
                  <a:gd name="connsiteY0" fmla="*/ 1346998 h 1346998"/>
                  <a:gd name="connsiteX1" fmla="*/ 0 w 1206500"/>
                  <a:gd name="connsiteY1" fmla="*/ 520700 h 1346998"/>
                  <a:gd name="connsiteX2" fmla="*/ 1206500 w 1206500"/>
                  <a:gd name="connsiteY2" fmla="*/ 0 h 1346998"/>
                  <a:gd name="connsiteX3" fmla="*/ 917575 w 1206500"/>
                  <a:gd name="connsiteY3" fmla="*/ 1346998 h 1346998"/>
                  <a:gd name="connsiteX0" fmla="*/ 1260475 w 1260475"/>
                  <a:gd name="connsiteY0" fmla="*/ 1256511 h 1256511"/>
                  <a:gd name="connsiteX1" fmla="*/ 0 w 1260475"/>
                  <a:gd name="connsiteY1" fmla="*/ 520700 h 1256511"/>
                  <a:gd name="connsiteX2" fmla="*/ 1206500 w 1260475"/>
                  <a:gd name="connsiteY2" fmla="*/ 0 h 1256511"/>
                  <a:gd name="connsiteX3" fmla="*/ 1260475 w 1260475"/>
                  <a:gd name="connsiteY3" fmla="*/ 1256511 h 1256511"/>
                  <a:gd name="connsiteX0" fmla="*/ 929481 w 1206500"/>
                  <a:gd name="connsiteY0" fmla="*/ 1344618 h 1344618"/>
                  <a:gd name="connsiteX1" fmla="*/ 0 w 1206500"/>
                  <a:gd name="connsiteY1" fmla="*/ 520700 h 1344618"/>
                  <a:gd name="connsiteX2" fmla="*/ 1206500 w 1206500"/>
                  <a:gd name="connsiteY2" fmla="*/ 0 h 1344618"/>
                  <a:gd name="connsiteX3" fmla="*/ 929481 w 1206500"/>
                  <a:gd name="connsiteY3" fmla="*/ 1344618 h 1344618"/>
                </a:gdLst>
                <a:ahLst/>
                <a:cxnLst>
                  <a:cxn ang="0">
                    <a:pos x="connsiteX0" y="connsiteY0"/>
                  </a:cxn>
                  <a:cxn ang="0">
                    <a:pos x="connsiteX1" y="connsiteY1"/>
                  </a:cxn>
                  <a:cxn ang="0">
                    <a:pos x="connsiteX2" y="connsiteY2"/>
                  </a:cxn>
                  <a:cxn ang="0">
                    <a:pos x="connsiteX3" y="connsiteY3"/>
                  </a:cxn>
                </a:cxnLst>
                <a:rect l="l" t="t" r="r" b="b"/>
                <a:pathLst>
                  <a:path w="1206500" h="1344618">
                    <a:moveTo>
                      <a:pt x="929481" y="1344618"/>
                    </a:moveTo>
                    <a:lnTo>
                      <a:pt x="0" y="520700"/>
                    </a:lnTo>
                    <a:lnTo>
                      <a:pt x="1206500" y="0"/>
                    </a:lnTo>
                    <a:lnTo>
                      <a:pt x="929481" y="13446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600" dirty="0">
                  <a:latin typeface="+mj-lt"/>
                </a:endParaRPr>
              </a:p>
            </p:txBody>
          </p:sp>
          <p:sp>
            <p:nvSpPr>
              <p:cNvPr id="38" name="TextBox 37"/>
              <p:cNvSpPr txBox="1"/>
              <p:nvPr/>
            </p:nvSpPr>
            <p:spPr>
              <a:xfrm>
                <a:off x="2484254" y="13580079"/>
                <a:ext cx="537302" cy="281326"/>
              </a:xfrm>
              <a:prstGeom prst="rect">
                <a:avLst/>
              </a:prstGeom>
              <a:grpFill/>
            </p:spPr>
            <p:txBody>
              <a:bodyPr lIns="0" tIns="0" rIns="0" bIns="0">
                <a:spAutoFit/>
              </a:bodyPr>
              <a:lstStyle/>
              <a:p>
                <a:pPr algn="ctr">
                  <a:defRPr/>
                </a:pPr>
                <a:r>
                  <a:rPr lang="en-IN" sz="600" dirty="0">
                    <a:solidFill>
                      <a:srgbClr val="FFFF00"/>
                    </a:solidFill>
                    <a:latin typeface="+mj-lt"/>
                  </a:rPr>
                  <a:t>37</a:t>
                </a:r>
                <a:r>
                  <a:rPr lang="en-IN" sz="600" baseline="30000" dirty="0">
                    <a:solidFill>
                      <a:srgbClr val="FFFF00"/>
                    </a:solidFill>
                    <a:latin typeface="+mj-lt"/>
                  </a:rPr>
                  <a:t>0</a:t>
                </a:r>
              </a:p>
            </p:txBody>
          </p:sp>
          <p:cxnSp>
            <p:nvCxnSpPr>
              <p:cNvPr id="39" name="Straight Connector 38"/>
              <p:cNvCxnSpPr/>
              <p:nvPr/>
            </p:nvCxnSpPr>
            <p:spPr>
              <a:xfrm rot="5400000" flipH="1" flipV="1">
                <a:off x="-559210" y="14964883"/>
                <a:ext cx="5902988" cy="0"/>
              </a:xfrm>
              <a:prstGeom prst="line">
                <a:avLst/>
              </a:prstGeom>
              <a:grpFill/>
              <a:ln w="12700">
                <a:solidFill>
                  <a:srgbClr val="C0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V="1">
                <a:off x="1269592" y="13112113"/>
                <a:ext cx="4438154" cy="2473521"/>
              </a:xfrm>
              <a:prstGeom prst="line">
                <a:avLst/>
              </a:prstGeom>
              <a:grpFill/>
              <a:ln w="12700">
                <a:solidFill>
                  <a:srgbClr val="C0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Freeform 40"/>
              <p:cNvSpPr/>
              <p:nvPr/>
            </p:nvSpPr>
            <p:spPr>
              <a:xfrm rot="424465">
                <a:off x="2401966" y="13323007"/>
                <a:ext cx="522779" cy="213420"/>
              </a:xfrm>
              <a:custGeom>
                <a:avLst/>
                <a:gdLst>
                  <a:gd name="connsiteX0" fmla="*/ 0 w 3649980"/>
                  <a:gd name="connsiteY0" fmla="*/ 2057400 h 2057400"/>
                  <a:gd name="connsiteX1" fmla="*/ 2202180 w 3649980"/>
                  <a:gd name="connsiteY1" fmla="*/ 1722120 h 2057400"/>
                  <a:gd name="connsiteX2" fmla="*/ 3649980 w 3649980"/>
                  <a:gd name="connsiteY2" fmla="*/ 0 h 2057400"/>
                  <a:gd name="connsiteX0" fmla="*/ 0 w 3649980"/>
                  <a:gd name="connsiteY0" fmla="*/ 2057400 h 2065020"/>
                  <a:gd name="connsiteX1" fmla="*/ 2202180 w 3649980"/>
                  <a:gd name="connsiteY1" fmla="*/ 1722120 h 2065020"/>
                  <a:gd name="connsiteX2" fmla="*/ 3649980 w 3649980"/>
                  <a:gd name="connsiteY2" fmla="*/ 0 h 2065020"/>
                  <a:gd name="connsiteX0" fmla="*/ 0 w 3649980"/>
                  <a:gd name="connsiteY0" fmla="*/ 2057400 h 2065020"/>
                  <a:gd name="connsiteX1" fmla="*/ 2202180 w 3649980"/>
                  <a:gd name="connsiteY1" fmla="*/ 1722120 h 2065020"/>
                  <a:gd name="connsiteX2" fmla="*/ 3649980 w 3649980"/>
                  <a:gd name="connsiteY2" fmla="*/ 0 h 2065020"/>
                  <a:gd name="connsiteX0" fmla="*/ 0 w 3649980"/>
                  <a:gd name="connsiteY0" fmla="*/ 2057400 h 2067560"/>
                  <a:gd name="connsiteX1" fmla="*/ 2202180 w 3649980"/>
                  <a:gd name="connsiteY1" fmla="*/ 1722120 h 2067560"/>
                  <a:gd name="connsiteX2" fmla="*/ 3649980 w 3649980"/>
                  <a:gd name="connsiteY2" fmla="*/ 0 h 2067560"/>
                </a:gdLst>
                <a:ahLst/>
                <a:cxnLst>
                  <a:cxn ang="0">
                    <a:pos x="connsiteX0" y="connsiteY0"/>
                  </a:cxn>
                  <a:cxn ang="0">
                    <a:pos x="connsiteX1" y="connsiteY1"/>
                  </a:cxn>
                  <a:cxn ang="0">
                    <a:pos x="connsiteX2" y="connsiteY2"/>
                  </a:cxn>
                </a:cxnLst>
                <a:rect l="l" t="t" r="r" b="b"/>
                <a:pathLst>
                  <a:path w="3649980" h="2067560">
                    <a:moveTo>
                      <a:pt x="0" y="2057400"/>
                    </a:moveTo>
                    <a:cubicBezTo>
                      <a:pt x="695960" y="2067560"/>
                      <a:pt x="1593850" y="2065020"/>
                      <a:pt x="2202180" y="1722120"/>
                    </a:cubicBezTo>
                    <a:cubicBezTo>
                      <a:pt x="2810510" y="1379220"/>
                      <a:pt x="3274060" y="657860"/>
                      <a:pt x="3649980" y="0"/>
                    </a:cubicBezTo>
                  </a:path>
                </a:pathLst>
              </a:custGeom>
              <a:grpFill/>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IN" sz="600" dirty="0">
                  <a:latin typeface="+mj-lt"/>
                </a:endParaRPr>
              </a:p>
            </p:txBody>
          </p:sp>
          <p:cxnSp>
            <p:nvCxnSpPr>
              <p:cNvPr id="42" name="Straight Connector 41"/>
              <p:cNvCxnSpPr/>
              <p:nvPr/>
            </p:nvCxnSpPr>
            <p:spPr>
              <a:xfrm>
                <a:off x="4120358" y="16878380"/>
                <a:ext cx="3001139" cy="0"/>
              </a:xfrm>
              <a:prstGeom prst="line">
                <a:avLst/>
              </a:prstGeom>
              <a:grpFill/>
            </p:spPr>
            <p:style>
              <a:lnRef idx="1">
                <a:schemeClr val="accent1"/>
              </a:lnRef>
              <a:fillRef idx="0">
                <a:schemeClr val="accent1"/>
              </a:fillRef>
              <a:effectRef idx="0">
                <a:schemeClr val="accent1"/>
              </a:effectRef>
              <a:fontRef idx="minor">
                <a:schemeClr val="tx1"/>
              </a:fontRef>
            </p:style>
          </p:cxnSp>
        </p:grpSp>
      </p:grpSp>
      <p:pic>
        <p:nvPicPr>
          <p:cNvPr id="9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90" y="604879"/>
            <a:ext cx="1292225" cy="230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6" name="Group 203"/>
          <p:cNvGrpSpPr>
            <a:grpSpLocks/>
          </p:cNvGrpSpPr>
          <p:nvPr/>
        </p:nvGrpSpPr>
        <p:grpSpPr bwMode="auto">
          <a:xfrm>
            <a:off x="7953951" y="361891"/>
            <a:ext cx="2158875" cy="2647265"/>
            <a:chOff x="2128" y="2332"/>
            <a:chExt cx="1342" cy="1708"/>
          </a:xfrm>
          <a:solidFill>
            <a:schemeClr val="bg1"/>
          </a:solidFill>
        </p:grpSpPr>
        <p:sp>
          <p:nvSpPr>
            <p:cNvPr id="97" name="Rounded Rectangle 96"/>
            <p:cNvSpPr/>
            <p:nvPr/>
          </p:nvSpPr>
          <p:spPr>
            <a:xfrm>
              <a:off x="2128" y="2332"/>
              <a:ext cx="1342" cy="1708"/>
            </a:xfrm>
            <a:prstGeom prst="roundRect">
              <a:avLst>
                <a:gd name="adj" fmla="val 6460"/>
              </a:avLst>
            </a:prstGeom>
            <a:grp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11678" rIns="0" bIns="0"/>
            <a:lstStyle/>
            <a:p>
              <a:pPr algn="ctr">
                <a:defRPr/>
              </a:pPr>
              <a:r>
                <a:rPr lang="en-IN" sz="1200" dirty="0">
                  <a:ln w="1905"/>
                  <a:solidFill>
                    <a:srgbClr val="7030A0"/>
                  </a:solidFill>
                  <a:effectLst>
                    <a:innerShdw blurRad="69850" dist="43180" dir="5400000">
                      <a:srgbClr val="000000">
                        <a:alpha val="65000"/>
                      </a:srgbClr>
                    </a:innerShdw>
                  </a:effectLst>
                  <a:latin typeface="+mj-lt"/>
                </a:rPr>
                <a:t>S-SAR Range Imaging Geometry</a:t>
              </a:r>
            </a:p>
            <a:p>
              <a:pPr algn="ctr">
                <a:defRPr/>
              </a:pPr>
              <a:endParaRPr lang="en-IN" dirty="0"/>
            </a:p>
          </p:txBody>
        </p:sp>
        <p:grpSp>
          <p:nvGrpSpPr>
            <p:cNvPr id="98" name="Group 173"/>
            <p:cNvGrpSpPr>
              <a:grpSpLocks/>
            </p:cNvGrpSpPr>
            <p:nvPr/>
          </p:nvGrpSpPr>
          <p:grpSpPr bwMode="auto">
            <a:xfrm>
              <a:off x="2191" y="2512"/>
              <a:ext cx="1226" cy="1477"/>
              <a:chOff x="2145107" y="11094563"/>
              <a:chExt cx="3584531" cy="4806199"/>
            </a:xfrm>
            <a:grpFill/>
          </p:grpSpPr>
          <p:grpSp>
            <p:nvGrpSpPr>
              <p:cNvPr id="99" name="Group 42"/>
              <p:cNvGrpSpPr>
                <a:grpSpLocks/>
              </p:cNvGrpSpPr>
              <p:nvPr/>
            </p:nvGrpSpPr>
            <p:grpSpPr bwMode="auto">
              <a:xfrm>
                <a:off x="2145107" y="11211730"/>
                <a:ext cx="3584531" cy="4689032"/>
                <a:chOff x="4717723" y="2202692"/>
                <a:chExt cx="2623929" cy="2857560"/>
              </a:xfrm>
              <a:grpFill/>
            </p:grpSpPr>
            <p:sp>
              <p:nvSpPr>
                <p:cNvPr id="112" name="Freeform 111"/>
                <p:cNvSpPr/>
                <p:nvPr/>
              </p:nvSpPr>
              <p:spPr>
                <a:xfrm>
                  <a:off x="5184294" y="2264178"/>
                  <a:ext cx="1817060" cy="2374167"/>
                </a:xfrm>
                <a:custGeom>
                  <a:avLst/>
                  <a:gdLst>
                    <a:gd name="connsiteX0" fmla="*/ 0 w 1816894"/>
                    <a:gd name="connsiteY0" fmla="*/ 0 h 2374106"/>
                    <a:gd name="connsiteX1" fmla="*/ 1688307 w 1816894"/>
                    <a:gd name="connsiteY1" fmla="*/ 2345531 h 2374106"/>
                    <a:gd name="connsiteX2" fmla="*/ 1816894 w 1816894"/>
                    <a:gd name="connsiteY2" fmla="*/ 2374106 h 2374106"/>
                    <a:gd name="connsiteX3" fmla="*/ 0 w 1816894"/>
                    <a:gd name="connsiteY3" fmla="*/ 0 h 2374106"/>
                  </a:gdLst>
                  <a:ahLst/>
                  <a:cxnLst>
                    <a:cxn ang="0">
                      <a:pos x="connsiteX0" y="connsiteY0"/>
                    </a:cxn>
                    <a:cxn ang="0">
                      <a:pos x="connsiteX1" y="connsiteY1"/>
                    </a:cxn>
                    <a:cxn ang="0">
                      <a:pos x="connsiteX2" y="connsiteY2"/>
                    </a:cxn>
                    <a:cxn ang="0">
                      <a:pos x="connsiteX3" y="connsiteY3"/>
                    </a:cxn>
                  </a:cxnLst>
                  <a:rect l="l" t="t" r="r" b="b"/>
                  <a:pathLst>
                    <a:path w="1816894" h="2374106">
                      <a:moveTo>
                        <a:pt x="0" y="0"/>
                      </a:moveTo>
                      <a:lnTo>
                        <a:pt x="1688307" y="2345531"/>
                      </a:lnTo>
                      <a:lnTo>
                        <a:pt x="1816894" y="2374106"/>
                      </a:lnTo>
                      <a:lnTo>
                        <a:pt x="0" y="0"/>
                      </a:lnTo>
                      <a:close/>
                    </a:path>
                  </a:pathLst>
                </a:custGeom>
                <a:grp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800" dirty="0">
                    <a:solidFill>
                      <a:srgbClr val="002060"/>
                    </a:solidFill>
                    <a:latin typeface="+mj-lt"/>
                  </a:endParaRPr>
                </a:p>
              </p:txBody>
            </p:sp>
            <p:sp>
              <p:nvSpPr>
                <p:cNvPr id="113" name="Freeform 112"/>
                <p:cNvSpPr/>
                <p:nvPr/>
              </p:nvSpPr>
              <p:spPr>
                <a:xfrm>
                  <a:off x="5177872" y="2256245"/>
                  <a:ext cx="956686" cy="2257144"/>
                </a:xfrm>
                <a:custGeom>
                  <a:avLst/>
                  <a:gdLst>
                    <a:gd name="connsiteX0" fmla="*/ 0 w 957263"/>
                    <a:gd name="connsiteY0" fmla="*/ 0 h 2257425"/>
                    <a:gd name="connsiteX1" fmla="*/ 883444 w 957263"/>
                    <a:gd name="connsiteY1" fmla="*/ 2255044 h 2257425"/>
                    <a:gd name="connsiteX2" fmla="*/ 957263 w 957263"/>
                    <a:gd name="connsiteY2" fmla="*/ 2257425 h 2257425"/>
                    <a:gd name="connsiteX3" fmla="*/ 0 w 957263"/>
                    <a:gd name="connsiteY3" fmla="*/ 0 h 2257425"/>
                  </a:gdLst>
                  <a:ahLst/>
                  <a:cxnLst>
                    <a:cxn ang="0">
                      <a:pos x="connsiteX0" y="connsiteY0"/>
                    </a:cxn>
                    <a:cxn ang="0">
                      <a:pos x="connsiteX1" y="connsiteY1"/>
                    </a:cxn>
                    <a:cxn ang="0">
                      <a:pos x="connsiteX2" y="connsiteY2"/>
                    </a:cxn>
                    <a:cxn ang="0">
                      <a:pos x="connsiteX3" y="connsiteY3"/>
                    </a:cxn>
                  </a:cxnLst>
                  <a:rect l="l" t="t" r="r" b="b"/>
                  <a:pathLst>
                    <a:path w="957263" h="2257425">
                      <a:moveTo>
                        <a:pt x="0" y="0"/>
                      </a:moveTo>
                      <a:lnTo>
                        <a:pt x="883444" y="2255044"/>
                      </a:lnTo>
                      <a:lnTo>
                        <a:pt x="957263" y="2257425"/>
                      </a:lnTo>
                      <a:lnTo>
                        <a:pt x="0" y="0"/>
                      </a:lnTo>
                      <a:close/>
                    </a:path>
                  </a:pathLst>
                </a:custGeom>
                <a:grp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800" dirty="0">
                    <a:solidFill>
                      <a:srgbClr val="002060"/>
                    </a:solidFill>
                    <a:latin typeface="+mj-lt"/>
                  </a:endParaRPr>
                </a:p>
              </p:txBody>
            </p:sp>
            <p:sp>
              <p:nvSpPr>
                <p:cNvPr id="114" name="TextBox 113"/>
                <p:cNvSpPr txBox="1"/>
                <p:nvPr/>
              </p:nvSpPr>
              <p:spPr>
                <a:xfrm>
                  <a:off x="5252781" y="3150772"/>
                  <a:ext cx="295353" cy="157545"/>
                </a:xfrm>
                <a:prstGeom prst="rect">
                  <a:avLst/>
                </a:prstGeom>
                <a:grpFill/>
              </p:spPr>
              <p:txBody>
                <a:bodyPr lIns="0" tIns="0" rIns="0" bIns="0">
                  <a:spAutoFit/>
                </a:bodyPr>
                <a:lstStyle/>
                <a:p>
                  <a:pPr algn="ctr">
                    <a:defRPr/>
                  </a:pPr>
                  <a:r>
                    <a:rPr lang="en-IN" sz="800" dirty="0">
                      <a:solidFill>
                        <a:srgbClr val="002060"/>
                      </a:solidFill>
                      <a:latin typeface="+mj-lt"/>
                    </a:rPr>
                    <a:t>37</a:t>
                  </a:r>
                  <a:r>
                    <a:rPr lang="en-IN" sz="800" baseline="30000" dirty="0">
                      <a:solidFill>
                        <a:srgbClr val="002060"/>
                      </a:solidFill>
                      <a:latin typeface="+mj-lt"/>
                    </a:rPr>
                    <a:t>0</a:t>
                  </a:r>
                </a:p>
              </p:txBody>
            </p:sp>
            <p:cxnSp>
              <p:nvCxnSpPr>
                <p:cNvPr id="115" name="Straight Connector 114"/>
                <p:cNvCxnSpPr/>
                <p:nvPr/>
              </p:nvCxnSpPr>
              <p:spPr>
                <a:xfrm rot="16200000" flipH="1">
                  <a:off x="3793724" y="3573999"/>
                  <a:ext cx="2749035" cy="6421"/>
                </a:xfrm>
                <a:prstGeom prst="line">
                  <a:avLst/>
                </a:prstGeom>
                <a:grpFill/>
                <a:ln w="28575"/>
              </p:spPr>
              <p:style>
                <a:lnRef idx="1">
                  <a:schemeClr val="accent1"/>
                </a:lnRef>
                <a:fillRef idx="0">
                  <a:schemeClr val="accent1"/>
                </a:fillRef>
                <a:effectRef idx="0">
                  <a:schemeClr val="accent1"/>
                </a:effectRef>
                <a:fontRef idx="minor">
                  <a:schemeClr val="tx1"/>
                </a:fontRef>
              </p:style>
            </p:cxnSp>
            <p:sp>
              <p:nvSpPr>
                <p:cNvPr id="116" name="Freeform 115"/>
                <p:cNvSpPr/>
                <p:nvPr/>
              </p:nvSpPr>
              <p:spPr>
                <a:xfrm>
                  <a:off x="5145770" y="4495539"/>
                  <a:ext cx="2174480" cy="222144"/>
                </a:xfrm>
                <a:custGeom>
                  <a:avLst/>
                  <a:gdLst>
                    <a:gd name="connsiteX0" fmla="*/ 0 w 2880049"/>
                    <a:gd name="connsiteY0" fmla="*/ 0 h 398106"/>
                    <a:gd name="connsiteX1" fmla="*/ 1007706 w 2880049"/>
                    <a:gd name="connsiteY1" fmla="*/ 0 h 398106"/>
                    <a:gd name="connsiteX2" fmla="*/ 1505339 w 2880049"/>
                    <a:gd name="connsiteY2" fmla="*/ 49763 h 398106"/>
                    <a:gd name="connsiteX3" fmla="*/ 2357535 w 2880049"/>
                    <a:gd name="connsiteY3" fmla="*/ 199053 h 398106"/>
                    <a:gd name="connsiteX4" fmla="*/ 2880049 w 2880049"/>
                    <a:gd name="connsiteY4" fmla="*/ 398106 h 398106"/>
                    <a:gd name="connsiteX0" fmla="*/ 0 w 2880049"/>
                    <a:gd name="connsiteY0" fmla="*/ 0 h 398106"/>
                    <a:gd name="connsiteX1" fmla="*/ 1007706 w 2880049"/>
                    <a:gd name="connsiteY1" fmla="*/ 0 h 398106"/>
                    <a:gd name="connsiteX2" fmla="*/ 1505339 w 2880049"/>
                    <a:gd name="connsiteY2" fmla="*/ 49763 h 398106"/>
                    <a:gd name="connsiteX3" fmla="*/ 2357535 w 2880049"/>
                    <a:gd name="connsiteY3" fmla="*/ 199053 h 398106"/>
                    <a:gd name="connsiteX4" fmla="*/ 2880049 w 2880049"/>
                    <a:gd name="connsiteY4" fmla="*/ 398106 h 398106"/>
                    <a:gd name="connsiteX0" fmla="*/ 0 w 2880049"/>
                    <a:gd name="connsiteY0" fmla="*/ 0 h 398106"/>
                    <a:gd name="connsiteX1" fmla="*/ 1007706 w 2880049"/>
                    <a:gd name="connsiteY1" fmla="*/ 0 h 398106"/>
                    <a:gd name="connsiteX2" fmla="*/ 1505339 w 2880049"/>
                    <a:gd name="connsiteY2" fmla="*/ 49763 h 398106"/>
                    <a:gd name="connsiteX3" fmla="*/ 2357535 w 2880049"/>
                    <a:gd name="connsiteY3" fmla="*/ 199053 h 398106"/>
                    <a:gd name="connsiteX4" fmla="*/ 2880049 w 2880049"/>
                    <a:gd name="connsiteY4" fmla="*/ 398106 h 398106"/>
                    <a:gd name="connsiteX0" fmla="*/ 0 w 2880049"/>
                    <a:gd name="connsiteY0" fmla="*/ 8294 h 406400"/>
                    <a:gd name="connsiteX1" fmla="*/ 1007706 w 2880049"/>
                    <a:gd name="connsiteY1" fmla="*/ 8294 h 406400"/>
                    <a:gd name="connsiteX2" fmla="*/ 1505339 w 2880049"/>
                    <a:gd name="connsiteY2" fmla="*/ 58057 h 406400"/>
                    <a:gd name="connsiteX3" fmla="*/ 2357535 w 2880049"/>
                    <a:gd name="connsiteY3" fmla="*/ 207347 h 406400"/>
                    <a:gd name="connsiteX4" fmla="*/ 2880049 w 2880049"/>
                    <a:gd name="connsiteY4" fmla="*/ 406400 h 406400"/>
                    <a:gd name="connsiteX0" fmla="*/ 0 w 2880049"/>
                    <a:gd name="connsiteY0" fmla="*/ 8294 h 406400"/>
                    <a:gd name="connsiteX1" fmla="*/ 1007706 w 2880049"/>
                    <a:gd name="connsiteY1" fmla="*/ 8294 h 406400"/>
                    <a:gd name="connsiteX2" fmla="*/ 1673290 w 2880049"/>
                    <a:gd name="connsiteY2" fmla="*/ 58057 h 406400"/>
                    <a:gd name="connsiteX3" fmla="*/ 2357535 w 2880049"/>
                    <a:gd name="connsiteY3" fmla="*/ 207347 h 406400"/>
                    <a:gd name="connsiteX4" fmla="*/ 2880049 w 2880049"/>
                    <a:gd name="connsiteY4" fmla="*/ 406400 h 406400"/>
                    <a:gd name="connsiteX0" fmla="*/ 0 w 2880049"/>
                    <a:gd name="connsiteY0" fmla="*/ 8294 h 406400"/>
                    <a:gd name="connsiteX1" fmla="*/ 1007706 w 2880049"/>
                    <a:gd name="connsiteY1" fmla="*/ 8294 h 406400"/>
                    <a:gd name="connsiteX2" fmla="*/ 1673290 w 2880049"/>
                    <a:gd name="connsiteY2" fmla="*/ 58057 h 406400"/>
                    <a:gd name="connsiteX3" fmla="*/ 2357535 w 2880049"/>
                    <a:gd name="connsiteY3" fmla="*/ 207347 h 406400"/>
                    <a:gd name="connsiteX4" fmla="*/ 2880049 w 2880049"/>
                    <a:gd name="connsiteY4" fmla="*/ 406400 h 406400"/>
                    <a:gd name="connsiteX0" fmla="*/ 0 w 2880049"/>
                    <a:gd name="connsiteY0" fmla="*/ 18661 h 487264"/>
                    <a:gd name="connsiteX1" fmla="*/ 1007706 w 2880049"/>
                    <a:gd name="connsiteY1" fmla="*/ 18661 h 487264"/>
                    <a:gd name="connsiteX2" fmla="*/ 1673290 w 2880049"/>
                    <a:gd name="connsiteY2" fmla="*/ 68424 h 487264"/>
                    <a:gd name="connsiteX3" fmla="*/ 2214466 w 2880049"/>
                    <a:gd name="connsiteY3" fmla="*/ 429207 h 487264"/>
                    <a:gd name="connsiteX4" fmla="*/ 2880049 w 2880049"/>
                    <a:gd name="connsiteY4" fmla="*/ 416767 h 487264"/>
                    <a:gd name="connsiteX0" fmla="*/ 0 w 2880049"/>
                    <a:gd name="connsiteY0" fmla="*/ 8294 h 406400"/>
                    <a:gd name="connsiteX1" fmla="*/ 1007706 w 2880049"/>
                    <a:gd name="connsiteY1" fmla="*/ 8294 h 406400"/>
                    <a:gd name="connsiteX2" fmla="*/ 1673290 w 2880049"/>
                    <a:gd name="connsiteY2" fmla="*/ 58057 h 406400"/>
                    <a:gd name="connsiteX3" fmla="*/ 2307772 w 2880049"/>
                    <a:gd name="connsiteY3" fmla="*/ 188685 h 406400"/>
                    <a:gd name="connsiteX4" fmla="*/ 2880049 w 2880049"/>
                    <a:gd name="connsiteY4" fmla="*/ 406400 h 406400"/>
                    <a:gd name="connsiteX0" fmla="*/ 0 w 2880049"/>
                    <a:gd name="connsiteY0" fmla="*/ 8294 h 406400"/>
                    <a:gd name="connsiteX1" fmla="*/ 1007706 w 2880049"/>
                    <a:gd name="connsiteY1" fmla="*/ 8294 h 406400"/>
                    <a:gd name="connsiteX2" fmla="*/ 1673290 w 2880049"/>
                    <a:gd name="connsiteY2" fmla="*/ 58057 h 406400"/>
                    <a:gd name="connsiteX3" fmla="*/ 2307772 w 2880049"/>
                    <a:gd name="connsiteY3" fmla="*/ 188685 h 406400"/>
                    <a:gd name="connsiteX4" fmla="*/ 2880049 w 2880049"/>
                    <a:gd name="connsiteY4" fmla="*/ 406400 h 406400"/>
                    <a:gd name="connsiteX0" fmla="*/ 0 w 2600649"/>
                    <a:gd name="connsiteY0" fmla="*/ 8294 h 406400"/>
                    <a:gd name="connsiteX1" fmla="*/ 728306 w 2600649"/>
                    <a:gd name="connsiteY1" fmla="*/ 8294 h 406400"/>
                    <a:gd name="connsiteX2" fmla="*/ 1393890 w 2600649"/>
                    <a:gd name="connsiteY2" fmla="*/ 58057 h 406400"/>
                    <a:gd name="connsiteX3" fmla="*/ 2028372 w 2600649"/>
                    <a:gd name="connsiteY3" fmla="*/ 188685 h 406400"/>
                    <a:gd name="connsiteX4" fmla="*/ 2600649 w 2600649"/>
                    <a:gd name="connsiteY4" fmla="*/ 406400 h 406400"/>
                    <a:gd name="connsiteX0" fmla="*/ 0 w 2600649"/>
                    <a:gd name="connsiteY0" fmla="*/ 8294 h 406400"/>
                    <a:gd name="connsiteX1" fmla="*/ 728306 w 2600649"/>
                    <a:gd name="connsiteY1" fmla="*/ 8294 h 406400"/>
                    <a:gd name="connsiteX2" fmla="*/ 1393890 w 2600649"/>
                    <a:gd name="connsiteY2" fmla="*/ 58057 h 406400"/>
                    <a:gd name="connsiteX3" fmla="*/ 2028372 w 2600649"/>
                    <a:gd name="connsiteY3" fmla="*/ 188685 h 406400"/>
                    <a:gd name="connsiteX4" fmla="*/ 2600649 w 2600649"/>
                    <a:gd name="connsiteY4" fmla="*/ 406400 h 406400"/>
                    <a:gd name="connsiteX0" fmla="*/ 0 w 2600649"/>
                    <a:gd name="connsiteY0" fmla="*/ 8294 h 406400"/>
                    <a:gd name="connsiteX1" fmla="*/ 728306 w 2600649"/>
                    <a:gd name="connsiteY1" fmla="*/ 8294 h 406400"/>
                    <a:gd name="connsiteX2" fmla="*/ 1393890 w 2600649"/>
                    <a:gd name="connsiteY2" fmla="*/ 58057 h 406400"/>
                    <a:gd name="connsiteX3" fmla="*/ 2028372 w 2600649"/>
                    <a:gd name="connsiteY3" fmla="*/ 188685 h 406400"/>
                    <a:gd name="connsiteX4" fmla="*/ 2600649 w 2600649"/>
                    <a:gd name="connsiteY4" fmla="*/ 406400 h 406400"/>
                    <a:gd name="connsiteX0" fmla="*/ 0 w 2600649"/>
                    <a:gd name="connsiteY0" fmla="*/ 8294 h 406400"/>
                    <a:gd name="connsiteX1" fmla="*/ 728306 w 2600649"/>
                    <a:gd name="connsiteY1" fmla="*/ 8294 h 406400"/>
                    <a:gd name="connsiteX2" fmla="*/ 1393890 w 2600649"/>
                    <a:gd name="connsiteY2" fmla="*/ 58057 h 406400"/>
                    <a:gd name="connsiteX3" fmla="*/ 2028372 w 2600649"/>
                    <a:gd name="connsiteY3" fmla="*/ 188685 h 406400"/>
                    <a:gd name="connsiteX4" fmla="*/ 2600649 w 2600649"/>
                    <a:gd name="connsiteY4" fmla="*/ 406400 h 406400"/>
                    <a:gd name="connsiteX0" fmla="*/ 0 w 2600649"/>
                    <a:gd name="connsiteY0" fmla="*/ 8294 h 406400"/>
                    <a:gd name="connsiteX1" fmla="*/ 728306 w 2600649"/>
                    <a:gd name="connsiteY1" fmla="*/ 8294 h 406400"/>
                    <a:gd name="connsiteX2" fmla="*/ 1393890 w 2600649"/>
                    <a:gd name="connsiteY2" fmla="*/ 58057 h 406400"/>
                    <a:gd name="connsiteX3" fmla="*/ 2028372 w 2600649"/>
                    <a:gd name="connsiteY3" fmla="*/ 188685 h 406400"/>
                    <a:gd name="connsiteX4" fmla="*/ 2600649 w 2600649"/>
                    <a:gd name="connsiteY4" fmla="*/ 406400 h 406400"/>
                    <a:gd name="connsiteX0" fmla="*/ 0 w 2028372"/>
                    <a:gd name="connsiteY0" fmla="*/ 8294 h 188685"/>
                    <a:gd name="connsiteX1" fmla="*/ 728306 w 2028372"/>
                    <a:gd name="connsiteY1" fmla="*/ 8294 h 188685"/>
                    <a:gd name="connsiteX2" fmla="*/ 1393890 w 2028372"/>
                    <a:gd name="connsiteY2" fmla="*/ 58057 h 188685"/>
                    <a:gd name="connsiteX3" fmla="*/ 2028372 w 2028372"/>
                    <a:gd name="connsiteY3" fmla="*/ 188685 h 188685"/>
                    <a:gd name="connsiteX0" fmla="*/ 0 w 2367174"/>
                    <a:gd name="connsiteY0" fmla="*/ 8294 h 188685"/>
                    <a:gd name="connsiteX1" fmla="*/ 728306 w 2367174"/>
                    <a:gd name="connsiteY1" fmla="*/ 8294 h 188685"/>
                    <a:gd name="connsiteX2" fmla="*/ 1393890 w 2367174"/>
                    <a:gd name="connsiteY2" fmla="*/ 58057 h 188685"/>
                    <a:gd name="connsiteX3" fmla="*/ 2367174 w 2367174"/>
                    <a:gd name="connsiteY3" fmla="*/ 188685 h 188685"/>
                    <a:gd name="connsiteX0" fmla="*/ 0 w 2367174"/>
                    <a:gd name="connsiteY0" fmla="*/ 430567 h 542415"/>
                    <a:gd name="connsiteX1" fmla="*/ 728306 w 2367174"/>
                    <a:gd name="connsiteY1" fmla="*/ 430567 h 542415"/>
                    <a:gd name="connsiteX2" fmla="*/ 1393890 w 2367174"/>
                    <a:gd name="connsiteY2" fmla="*/ 480330 h 542415"/>
                    <a:gd name="connsiteX3" fmla="*/ 2367174 w 2367174"/>
                    <a:gd name="connsiteY3" fmla="*/ 58057 h 542415"/>
                    <a:gd name="connsiteX0" fmla="*/ 0 w 2173573"/>
                    <a:gd name="connsiteY0" fmla="*/ 8294 h 222709"/>
                    <a:gd name="connsiteX1" fmla="*/ 728306 w 2173573"/>
                    <a:gd name="connsiteY1" fmla="*/ 8294 h 222709"/>
                    <a:gd name="connsiteX2" fmla="*/ 1393890 w 2173573"/>
                    <a:gd name="connsiteY2" fmla="*/ 58057 h 222709"/>
                    <a:gd name="connsiteX3" fmla="*/ 2173573 w 2173573"/>
                    <a:gd name="connsiteY3" fmla="*/ 222709 h 222709"/>
                  </a:gdLst>
                  <a:ahLst/>
                  <a:cxnLst>
                    <a:cxn ang="0">
                      <a:pos x="connsiteX0" y="connsiteY0"/>
                    </a:cxn>
                    <a:cxn ang="0">
                      <a:pos x="connsiteX1" y="connsiteY1"/>
                    </a:cxn>
                    <a:cxn ang="0">
                      <a:pos x="connsiteX2" y="connsiteY2"/>
                    </a:cxn>
                    <a:cxn ang="0">
                      <a:pos x="connsiteX3" y="connsiteY3"/>
                    </a:cxn>
                  </a:cxnLst>
                  <a:rect l="l" t="t" r="r" b="b"/>
                  <a:pathLst>
                    <a:path w="2173573" h="222709">
                      <a:moveTo>
                        <a:pt x="0" y="8294"/>
                      </a:moveTo>
                      <a:cubicBezTo>
                        <a:pt x="208902" y="1944"/>
                        <a:pt x="495991" y="0"/>
                        <a:pt x="728306" y="8294"/>
                      </a:cubicBezTo>
                      <a:cubicBezTo>
                        <a:pt x="960621" y="16588"/>
                        <a:pt x="1153012" y="22321"/>
                        <a:pt x="1393890" y="58057"/>
                      </a:cubicBezTo>
                      <a:cubicBezTo>
                        <a:pt x="1634768" y="93793"/>
                        <a:pt x="1972447" y="164652"/>
                        <a:pt x="2173573" y="222709"/>
                      </a:cubicBezTo>
                    </a:path>
                  </a:pathLst>
                </a:custGeom>
                <a:grpFill/>
                <a:ln w="2857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IN" sz="800" dirty="0">
                    <a:solidFill>
                      <a:srgbClr val="002060"/>
                    </a:solidFill>
                    <a:latin typeface="+mj-lt"/>
                  </a:endParaRPr>
                </a:p>
              </p:txBody>
            </p:sp>
            <p:cxnSp>
              <p:nvCxnSpPr>
                <p:cNvPr id="117" name="Straight Connector 116"/>
                <p:cNvCxnSpPr/>
                <p:nvPr/>
              </p:nvCxnSpPr>
              <p:spPr>
                <a:xfrm rot="16200000" flipH="1">
                  <a:off x="4713193" y="2727188"/>
                  <a:ext cx="2294829" cy="1356910"/>
                </a:xfrm>
                <a:prstGeom prst="line">
                  <a:avLst/>
                </a:prstGeom>
                <a:grpFill/>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18" name="Freeform 117"/>
                <p:cNvSpPr/>
                <p:nvPr/>
              </p:nvSpPr>
              <p:spPr>
                <a:xfrm rot="424465">
                  <a:off x="5184294" y="2962346"/>
                  <a:ext cx="355279" cy="144791"/>
                </a:xfrm>
                <a:custGeom>
                  <a:avLst/>
                  <a:gdLst>
                    <a:gd name="connsiteX0" fmla="*/ 0 w 3649980"/>
                    <a:gd name="connsiteY0" fmla="*/ 2057400 h 2057400"/>
                    <a:gd name="connsiteX1" fmla="*/ 2202180 w 3649980"/>
                    <a:gd name="connsiteY1" fmla="*/ 1722120 h 2057400"/>
                    <a:gd name="connsiteX2" fmla="*/ 3649980 w 3649980"/>
                    <a:gd name="connsiteY2" fmla="*/ 0 h 2057400"/>
                    <a:gd name="connsiteX0" fmla="*/ 0 w 3649980"/>
                    <a:gd name="connsiteY0" fmla="*/ 2057400 h 2065020"/>
                    <a:gd name="connsiteX1" fmla="*/ 2202180 w 3649980"/>
                    <a:gd name="connsiteY1" fmla="*/ 1722120 h 2065020"/>
                    <a:gd name="connsiteX2" fmla="*/ 3649980 w 3649980"/>
                    <a:gd name="connsiteY2" fmla="*/ 0 h 2065020"/>
                    <a:gd name="connsiteX0" fmla="*/ 0 w 3649980"/>
                    <a:gd name="connsiteY0" fmla="*/ 2057400 h 2065020"/>
                    <a:gd name="connsiteX1" fmla="*/ 2202180 w 3649980"/>
                    <a:gd name="connsiteY1" fmla="*/ 1722120 h 2065020"/>
                    <a:gd name="connsiteX2" fmla="*/ 3649980 w 3649980"/>
                    <a:gd name="connsiteY2" fmla="*/ 0 h 2065020"/>
                    <a:gd name="connsiteX0" fmla="*/ 0 w 3649980"/>
                    <a:gd name="connsiteY0" fmla="*/ 2057400 h 2067560"/>
                    <a:gd name="connsiteX1" fmla="*/ 2202180 w 3649980"/>
                    <a:gd name="connsiteY1" fmla="*/ 1722120 h 2067560"/>
                    <a:gd name="connsiteX2" fmla="*/ 3649980 w 3649980"/>
                    <a:gd name="connsiteY2" fmla="*/ 0 h 2067560"/>
                  </a:gdLst>
                  <a:ahLst/>
                  <a:cxnLst>
                    <a:cxn ang="0">
                      <a:pos x="connsiteX0" y="connsiteY0"/>
                    </a:cxn>
                    <a:cxn ang="0">
                      <a:pos x="connsiteX1" y="connsiteY1"/>
                    </a:cxn>
                    <a:cxn ang="0">
                      <a:pos x="connsiteX2" y="connsiteY2"/>
                    </a:cxn>
                  </a:cxnLst>
                  <a:rect l="l" t="t" r="r" b="b"/>
                  <a:pathLst>
                    <a:path w="3649980" h="2067560">
                      <a:moveTo>
                        <a:pt x="0" y="2057400"/>
                      </a:moveTo>
                      <a:cubicBezTo>
                        <a:pt x="695960" y="2067560"/>
                        <a:pt x="1593850" y="2065020"/>
                        <a:pt x="2202180" y="1722120"/>
                      </a:cubicBezTo>
                      <a:cubicBezTo>
                        <a:pt x="2810510" y="1379220"/>
                        <a:pt x="3274060" y="657860"/>
                        <a:pt x="3649980" y="0"/>
                      </a:cubicBezTo>
                    </a:path>
                  </a:pathLst>
                </a:custGeom>
                <a:grpFill/>
                <a:ln w="19050">
                  <a:solidFill>
                    <a:srgbClr val="7030A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IN" sz="800" dirty="0">
                    <a:solidFill>
                      <a:srgbClr val="002060"/>
                    </a:solidFill>
                    <a:latin typeface="+mj-lt"/>
                  </a:endParaRPr>
                </a:p>
              </p:txBody>
            </p:sp>
            <p:cxnSp>
              <p:nvCxnSpPr>
                <p:cNvPr id="119" name="Straight Connector 118"/>
                <p:cNvCxnSpPr/>
                <p:nvPr/>
              </p:nvCxnSpPr>
              <p:spPr>
                <a:xfrm>
                  <a:off x="5182153" y="2258229"/>
                  <a:ext cx="916021" cy="2251193"/>
                </a:xfrm>
                <a:prstGeom prst="line">
                  <a:avLst/>
                </a:prstGeom>
                <a:grpFill/>
                <a:ln w="2857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5182153" y="2258229"/>
                  <a:ext cx="1759274" cy="2370199"/>
                </a:xfrm>
                <a:prstGeom prst="line">
                  <a:avLst/>
                </a:prstGeom>
                <a:grpFill/>
                <a:ln w="28575">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21" name="Freeform 120"/>
                <p:cNvSpPr/>
                <p:nvPr/>
              </p:nvSpPr>
              <p:spPr>
                <a:xfrm>
                  <a:off x="5160751" y="2585494"/>
                  <a:ext cx="273950" cy="63470"/>
                </a:xfrm>
                <a:custGeom>
                  <a:avLst/>
                  <a:gdLst>
                    <a:gd name="connsiteX0" fmla="*/ 0 w 3649980"/>
                    <a:gd name="connsiteY0" fmla="*/ 2057400 h 2057400"/>
                    <a:gd name="connsiteX1" fmla="*/ 2202180 w 3649980"/>
                    <a:gd name="connsiteY1" fmla="*/ 1722120 h 2057400"/>
                    <a:gd name="connsiteX2" fmla="*/ 3649980 w 3649980"/>
                    <a:gd name="connsiteY2" fmla="*/ 0 h 2057400"/>
                    <a:gd name="connsiteX0" fmla="*/ 0 w 3649980"/>
                    <a:gd name="connsiteY0" fmla="*/ 2057400 h 2065020"/>
                    <a:gd name="connsiteX1" fmla="*/ 2202180 w 3649980"/>
                    <a:gd name="connsiteY1" fmla="*/ 1722120 h 2065020"/>
                    <a:gd name="connsiteX2" fmla="*/ 3649980 w 3649980"/>
                    <a:gd name="connsiteY2" fmla="*/ 0 h 2065020"/>
                    <a:gd name="connsiteX0" fmla="*/ 0 w 3649980"/>
                    <a:gd name="connsiteY0" fmla="*/ 2057400 h 2065020"/>
                    <a:gd name="connsiteX1" fmla="*/ 2202180 w 3649980"/>
                    <a:gd name="connsiteY1" fmla="*/ 1722120 h 2065020"/>
                    <a:gd name="connsiteX2" fmla="*/ 3649980 w 3649980"/>
                    <a:gd name="connsiteY2" fmla="*/ 0 h 2065020"/>
                    <a:gd name="connsiteX0" fmla="*/ 0 w 3649980"/>
                    <a:gd name="connsiteY0" fmla="*/ 2057400 h 2067560"/>
                    <a:gd name="connsiteX1" fmla="*/ 2202180 w 3649980"/>
                    <a:gd name="connsiteY1" fmla="*/ 1722120 h 2067560"/>
                    <a:gd name="connsiteX2" fmla="*/ 3649980 w 3649980"/>
                    <a:gd name="connsiteY2" fmla="*/ 0 h 2067560"/>
                  </a:gdLst>
                  <a:ahLst/>
                  <a:cxnLst>
                    <a:cxn ang="0">
                      <a:pos x="connsiteX0" y="connsiteY0"/>
                    </a:cxn>
                    <a:cxn ang="0">
                      <a:pos x="connsiteX1" y="connsiteY1"/>
                    </a:cxn>
                    <a:cxn ang="0">
                      <a:pos x="connsiteX2" y="connsiteY2"/>
                    </a:cxn>
                  </a:cxnLst>
                  <a:rect l="l" t="t" r="r" b="b"/>
                  <a:pathLst>
                    <a:path w="3649980" h="2067560">
                      <a:moveTo>
                        <a:pt x="0" y="2057400"/>
                      </a:moveTo>
                      <a:cubicBezTo>
                        <a:pt x="695960" y="2067560"/>
                        <a:pt x="1593850" y="2065020"/>
                        <a:pt x="2202180" y="1722120"/>
                      </a:cubicBezTo>
                      <a:cubicBezTo>
                        <a:pt x="2810510" y="1379220"/>
                        <a:pt x="3274060" y="657860"/>
                        <a:pt x="3649980" y="0"/>
                      </a:cubicBezTo>
                    </a:path>
                  </a:pathLst>
                </a:custGeom>
                <a:grpFill/>
                <a:ln w="19050">
                  <a:solidFill>
                    <a:schemeClr val="accent6">
                      <a:lumMod val="7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IN" sz="800" dirty="0">
                    <a:solidFill>
                      <a:srgbClr val="002060"/>
                    </a:solidFill>
                    <a:latin typeface="+mj-lt"/>
                  </a:endParaRPr>
                </a:p>
              </p:txBody>
            </p:sp>
            <p:sp>
              <p:nvSpPr>
                <p:cNvPr id="122" name="TextBox 121"/>
                <p:cNvSpPr txBox="1"/>
                <p:nvPr/>
              </p:nvSpPr>
              <p:spPr>
                <a:xfrm>
                  <a:off x="5361933" y="4660163"/>
                  <a:ext cx="537200" cy="157545"/>
                </a:xfrm>
                <a:prstGeom prst="rect">
                  <a:avLst/>
                </a:prstGeom>
                <a:grpFill/>
              </p:spPr>
              <p:txBody>
                <a:bodyPr lIns="0" tIns="0" rIns="0" bIns="0">
                  <a:spAutoFit/>
                </a:bodyPr>
                <a:lstStyle/>
                <a:p>
                  <a:pPr algn="ctr">
                    <a:defRPr/>
                  </a:pPr>
                  <a:r>
                    <a:rPr lang="en-IN" sz="800" dirty="0">
                      <a:solidFill>
                        <a:srgbClr val="002060"/>
                      </a:solidFill>
                      <a:latin typeface="+mj-lt"/>
                    </a:rPr>
                    <a:t>425kms</a:t>
                  </a:r>
                  <a:endParaRPr lang="en-IN" sz="800" baseline="30000" dirty="0">
                    <a:solidFill>
                      <a:srgbClr val="002060"/>
                    </a:solidFill>
                    <a:latin typeface="+mj-lt"/>
                  </a:endParaRPr>
                </a:p>
              </p:txBody>
            </p:sp>
            <p:cxnSp>
              <p:nvCxnSpPr>
                <p:cNvPr id="123" name="Straight Connector 122"/>
                <p:cNvCxnSpPr/>
                <p:nvPr/>
              </p:nvCxnSpPr>
              <p:spPr>
                <a:xfrm rot="5400000">
                  <a:off x="5664352" y="4346333"/>
                  <a:ext cx="882627" cy="66348"/>
                </a:xfrm>
                <a:prstGeom prst="line">
                  <a:avLst/>
                </a:prstGeom>
                <a:grpFill/>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5400000">
                  <a:off x="6547325" y="4558243"/>
                  <a:ext cx="777505" cy="156237"/>
                </a:xfrm>
                <a:prstGeom prst="line">
                  <a:avLst/>
                </a:prstGeom>
                <a:grpFill/>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rot="467385">
                  <a:off x="6258692" y="4581392"/>
                  <a:ext cx="537200" cy="157545"/>
                </a:xfrm>
                <a:prstGeom prst="rect">
                  <a:avLst/>
                </a:prstGeom>
                <a:grpFill/>
              </p:spPr>
              <p:txBody>
                <a:bodyPr lIns="0" tIns="0" rIns="0" bIns="0">
                  <a:spAutoFit/>
                </a:bodyPr>
                <a:lstStyle/>
                <a:p>
                  <a:pPr algn="ctr">
                    <a:defRPr/>
                  </a:pPr>
                  <a:r>
                    <a:rPr lang="en-IN" sz="800" dirty="0">
                      <a:solidFill>
                        <a:srgbClr val="002060"/>
                      </a:solidFill>
                      <a:latin typeface="+mj-lt"/>
                    </a:rPr>
                    <a:t>230kms</a:t>
                  </a:r>
                  <a:endParaRPr lang="en-IN" sz="800" baseline="30000" dirty="0">
                    <a:solidFill>
                      <a:srgbClr val="002060"/>
                    </a:solidFill>
                    <a:latin typeface="+mj-lt"/>
                  </a:endParaRPr>
                </a:p>
              </p:txBody>
            </p:sp>
            <p:sp>
              <p:nvSpPr>
                <p:cNvPr id="126" name="Freeform 125"/>
                <p:cNvSpPr/>
                <p:nvPr/>
              </p:nvSpPr>
              <p:spPr>
                <a:xfrm>
                  <a:off x="6072491" y="4703798"/>
                  <a:ext cx="823992" cy="120990"/>
                </a:xfrm>
                <a:custGeom>
                  <a:avLst/>
                  <a:gdLst>
                    <a:gd name="connsiteX0" fmla="*/ 0 w 2880049"/>
                    <a:gd name="connsiteY0" fmla="*/ 0 h 398106"/>
                    <a:gd name="connsiteX1" fmla="*/ 1007706 w 2880049"/>
                    <a:gd name="connsiteY1" fmla="*/ 0 h 398106"/>
                    <a:gd name="connsiteX2" fmla="*/ 1505339 w 2880049"/>
                    <a:gd name="connsiteY2" fmla="*/ 49763 h 398106"/>
                    <a:gd name="connsiteX3" fmla="*/ 2357535 w 2880049"/>
                    <a:gd name="connsiteY3" fmla="*/ 199053 h 398106"/>
                    <a:gd name="connsiteX4" fmla="*/ 2880049 w 2880049"/>
                    <a:gd name="connsiteY4" fmla="*/ 398106 h 398106"/>
                    <a:gd name="connsiteX0" fmla="*/ 0 w 2880049"/>
                    <a:gd name="connsiteY0" fmla="*/ 0 h 398106"/>
                    <a:gd name="connsiteX1" fmla="*/ 1007706 w 2880049"/>
                    <a:gd name="connsiteY1" fmla="*/ 0 h 398106"/>
                    <a:gd name="connsiteX2" fmla="*/ 1505339 w 2880049"/>
                    <a:gd name="connsiteY2" fmla="*/ 49763 h 398106"/>
                    <a:gd name="connsiteX3" fmla="*/ 2357535 w 2880049"/>
                    <a:gd name="connsiteY3" fmla="*/ 199053 h 398106"/>
                    <a:gd name="connsiteX4" fmla="*/ 2880049 w 2880049"/>
                    <a:gd name="connsiteY4" fmla="*/ 398106 h 398106"/>
                    <a:gd name="connsiteX0" fmla="*/ 0 w 2880049"/>
                    <a:gd name="connsiteY0" fmla="*/ 0 h 398106"/>
                    <a:gd name="connsiteX1" fmla="*/ 1007706 w 2880049"/>
                    <a:gd name="connsiteY1" fmla="*/ 0 h 398106"/>
                    <a:gd name="connsiteX2" fmla="*/ 1505339 w 2880049"/>
                    <a:gd name="connsiteY2" fmla="*/ 49763 h 398106"/>
                    <a:gd name="connsiteX3" fmla="*/ 2357535 w 2880049"/>
                    <a:gd name="connsiteY3" fmla="*/ 199053 h 398106"/>
                    <a:gd name="connsiteX4" fmla="*/ 2880049 w 2880049"/>
                    <a:gd name="connsiteY4" fmla="*/ 398106 h 398106"/>
                    <a:gd name="connsiteX0" fmla="*/ 0 w 2880049"/>
                    <a:gd name="connsiteY0" fmla="*/ 8294 h 406400"/>
                    <a:gd name="connsiteX1" fmla="*/ 1007706 w 2880049"/>
                    <a:gd name="connsiteY1" fmla="*/ 8294 h 406400"/>
                    <a:gd name="connsiteX2" fmla="*/ 1505339 w 2880049"/>
                    <a:gd name="connsiteY2" fmla="*/ 58057 h 406400"/>
                    <a:gd name="connsiteX3" fmla="*/ 2357535 w 2880049"/>
                    <a:gd name="connsiteY3" fmla="*/ 207347 h 406400"/>
                    <a:gd name="connsiteX4" fmla="*/ 2880049 w 2880049"/>
                    <a:gd name="connsiteY4" fmla="*/ 406400 h 406400"/>
                    <a:gd name="connsiteX0" fmla="*/ 0 w 2880049"/>
                    <a:gd name="connsiteY0" fmla="*/ 8294 h 406400"/>
                    <a:gd name="connsiteX1" fmla="*/ 1007706 w 2880049"/>
                    <a:gd name="connsiteY1" fmla="*/ 8294 h 406400"/>
                    <a:gd name="connsiteX2" fmla="*/ 1673290 w 2880049"/>
                    <a:gd name="connsiteY2" fmla="*/ 58057 h 406400"/>
                    <a:gd name="connsiteX3" fmla="*/ 2357535 w 2880049"/>
                    <a:gd name="connsiteY3" fmla="*/ 207347 h 406400"/>
                    <a:gd name="connsiteX4" fmla="*/ 2880049 w 2880049"/>
                    <a:gd name="connsiteY4" fmla="*/ 406400 h 406400"/>
                    <a:gd name="connsiteX0" fmla="*/ 0 w 2880049"/>
                    <a:gd name="connsiteY0" fmla="*/ 8294 h 406400"/>
                    <a:gd name="connsiteX1" fmla="*/ 1007706 w 2880049"/>
                    <a:gd name="connsiteY1" fmla="*/ 8294 h 406400"/>
                    <a:gd name="connsiteX2" fmla="*/ 1673290 w 2880049"/>
                    <a:gd name="connsiteY2" fmla="*/ 58057 h 406400"/>
                    <a:gd name="connsiteX3" fmla="*/ 2357535 w 2880049"/>
                    <a:gd name="connsiteY3" fmla="*/ 207347 h 406400"/>
                    <a:gd name="connsiteX4" fmla="*/ 2880049 w 2880049"/>
                    <a:gd name="connsiteY4" fmla="*/ 406400 h 406400"/>
                    <a:gd name="connsiteX0" fmla="*/ 0 w 2880049"/>
                    <a:gd name="connsiteY0" fmla="*/ 18661 h 487264"/>
                    <a:gd name="connsiteX1" fmla="*/ 1007706 w 2880049"/>
                    <a:gd name="connsiteY1" fmla="*/ 18661 h 487264"/>
                    <a:gd name="connsiteX2" fmla="*/ 1673290 w 2880049"/>
                    <a:gd name="connsiteY2" fmla="*/ 68424 h 487264"/>
                    <a:gd name="connsiteX3" fmla="*/ 2214466 w 2880049"/>
                    <a:gd name="connsiteY3" fmla="*/ 429207 h 487264"/>
                    <a:gd name="connsiteX4" fmla="*/ 2880049 w 2880049"/>
                    <a:gd name="connsiteY4" fmla="*/ 416767 h 487264"/>
                    <a:gd name="connsiteX0" fmla="*/ 0 w 2880049"/>
                    <a:gd name="connsiteY0" fmla="*/ 8294 h 406400"/>
                    <a:gd name="connsiteX1" fmla="*/ 1007706 w 2880049"/>
                    <a:gd name="connsiteY1" fmla="*/ 8294 h 406400"/>
                    <a:gd name="connsiteX2" fmla="*/ 1673290 w 2880049"/>
                    <a:gd name="connsiteY2" fmla="*/ 58057 h 406400"/>
                    <a:gd name="connsiteX3" fmla="*/ 2307772 w 2880049"/>
                    <a:gd name="connsiteY3" fmla="*/ 188685 h 406400"/>
                    <a:gd name="connsiteX4" fmla="*/ 2880049 w 2880049"/>
                    <a:gd name="connsiteY4" fmla="*/ 406400 h 406400"/>
                    <a:gd name="connsiteX0" fmla="*/ 0 w 1872343"/>
                    <a:gd name="connsiteY0" fmla="*/ 0 h 398106"/>
                    <a:gd name="connsiteX1" fmla="*/ 665584 w 1872343"/>
                    <a:gd name="connsiteY1" fmla="*/ 49763 h 398106"/>
                    <a:gd name="connsiteX2" fmla="*/ 1300066 w 1872343"/>
                    <a:gd name="connsiteY2" fmla="*/ 180391 h 398106"/>
                    <a:gd name="connsiteX3" fmla="*/ 1872343 w 1872343"/>
                    <a:gd name="connsiteY3" fmla="*/ 398106 h 398106"/>
                    <a:gd name="connsiteX0" fmla="*/ 0 w 1300066"/>
                    <a:gd name="connsiteY0" fmla="*/ 0 h 180391"/>
                    <a:gd name="connsiteX1" fmla="*/ 665584 w 1300066"/>
                    <a:gd name="connsiteY1" fmla="*/ 49763 h 180391"/>
                    <a:gd name="connsiteX2" fmla="*/ 1300066 w 1300066"/>
                    <a:gd name="connsiteY2" fmla="*/ 180391 h 180391"/>
                    <a:gd name="connsiteX0" fmla="*/ 0 w 1300066"/>
                    <a:gd name="connsiteY0" fmla="*/ 0 h 180391"/>
                    <a:gd name="connsiteX1" fmla="*/ 665584 w 1300066"/>
                    <a:gd name="connsiteY1" fmla="*/ 49763 h 180391"/>
                    <a:gd name="connsiteX2" fmla="*/ 1300066 w 1300066"/>
                    <a:gd name="connsiteY2" fmla="*/ 180391 h 180391"/>
                    <a:gd name="connsiteX0" fmla="*/ 0 w 1461797"/>
                    <a:gd name="connsiteY0" fmla="*/ 1037 h 305836"/>
                    <a:gd name="connsiteX1" fmla="*/ 665584 w 1461797"/>
                    <a:gd name="connsiteY1" fmla="*/ 50800 h 305836"/>
                    <a:gd name="connsiteX2" fmla="*/ 1461797 w 1461797"/>
                    <a:gd name="connsiteY2" fmla="*/ 305836 h 305836"/>
                    <a:gd name="connsiteX0" fmla="*/ 0 w 1256524"/>
                    <a:gd name="connsiteY0" fmla="*/ 0 h 180390"/>
                    <a:gd name="connsiteX1" fmla="*/ 665584 w 1256524"/>
                    <a:gd name="connsiteY1" fmla="*/ 49763 h 180390"/>
                    <a:gd name="connsiteX2" fmla="*/ 1256524 w 1256524"/>
                    <a:gd name="connsiteY2" fmla="*/ 180390 h 180390"/>
                  </a:gdLst>
                  <a:ahLst/>
                  <a:cxnLst>
                    <a:cxn ang="0">
                      <a:pos x="connsiteX0" y="connsiteY0"/>
                    </a:cxn>
                    <a:cxn ang="0">
                      <a:pos x="connsiteX1" y="connsiteY1"/>
                    </a:cxn>
                    <a:cxn ang="0">
                      <a:pos x="connsiteX2" y="connsiteY2"/>
                    </a:cxn>
                  </a:cxnLst>
                  <a:rect l="l" t="t" r="r" b="b"/>
                  <a:pathLst>
                    <a:path w="1256524" h="180390">
                      <a:moveTo>
                        <a:pt x="0" y="0"/>
                      </a:moveTo>
                      <a:cubicBezTo>
                        <a:pt x="278882" y="8294"/>
                        <a:pt x="456163" y="19698"/>
                        <a:pt x="665584" y="49763"/>
                      </a:cubicBezTo>
                      <a:cubicBezTo>
                        <a:pt x="875005" y="79828"/>
                        <a:pt x="1055398" y="122333"/>
                        <a:pt x="1256524" y="180390"/>
                      </a:cubicBezTo>
                    </a:path>
                  </a:pathLst>
                </a:custGeom>
                <a:grpFill/>
                <a:ln w="19050">
                  <a:solidFill>
                    <a:srgbClr val="7030A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IN" sz="800" dirty="0">
                    <a:solidFill>
                      <a:srgbClr val="002060"/>
                    </a:solidFill>
                    <a:latin typeface="+mj-lt"/>
                  </a:endParaRPr>
                </a:p>
              </p:txBody>
            </p:sp>
            <p:cxnSp>
              <p:nvCxnSpPr>
                <p:cNvPr id="127" name="Straight Arrow Connector 126"/>
                <p:cNvCxnSpPr/>
                <p:nvPr/>
              </p:nvCxnSpPr>
              <p:spPr>
                <a:xfrm>
                  <a:off x="4959568" y="4755367"/>
                  <a:ext cx="205463" cy="1984"/>
                </a:xfrm>
                <a:prstGeom prst="straightConnector1">
                  <a:avLst/>
                </a:prstGeom>
                <a:grpFill/>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rot="10800000">
                  <a:off x="6078913" y="4781153"/>
                  <a:ext cx="192621" cy="17850"/>
                </a:xfrm>
                <a:prstGeom prst="straightConnector1">
                  <a:avLst/>
                </a:prstGeom>
                <a:grpFill/>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29" name="Freeform 128"/>
                <p:cNvSpPr>
                  <a:spLocks noChangeArrowheads="1"/>
                </p:cNvSpPr>
                <p:nvPr/>
              </p:nvSpPr>
              <p:spPr bwMode="auto">
                <a:xfrm rot="-10226637">
                  <a:off x="5929096" y="4035383"/>
                  <a:ext cx="207602" cy="61486"/>
                </a:xfrm>
                <a:custGeom>
                  <a:avLst/>
                  <a:gdLst>
                    <a:gd name="T0" fmla="*/ 0 w 3649980"/>
                    <a:gd name="T1" fmla="*/ 61184 h 2067560"/>
                    <a:gd name="T2" fmla="*/ 125255 w 3649980"/>
                    <a:gd name="T3" fmla="*/ 51213 h 2067560"/>
                    <a:gd name="T4" fmla="*/ 207602 w 3649980"/>
                    <a:gd name="T5" fmla="*/ 0 h 2067560"/>
                    <a:gd name="T6" fmla="*/ 0 60000 65536"/>
                    <a:gd name="T7" fmla="*/ 0 60000 65536"/>
                    <a:gd name="T8" fmla="*/ 0 60000 65536"/>
                    <a:gd name="T9" fmla="*/ 0 w 3649980"/>
                    <a:gd name="T10" fmla="*/ 0 h 2067560"/>
                    <a:gd name="T11" fmla="*/ 3649980 w 3649980"/>
                    <a:gd name="T12" fmla="*/ 2067560 h 2067560"/>
                  </a:gdLst>
                  <a:ahLst/>
                  <a:cxnLst>
                    <a:cxn ang="T6">
                      <a:pos x="T0" y="T1"/>
                    </a:cxn>
                    <a:cxn ang="T7">
                      <a:pos x="T2" y="T3"/>
                    </a:cxn>
                    <a:cxn ang="T8">
                      <a:pos x="T4" y="T5"/>
                    </a:cxn>
                  </a:cxnLst>
                  <a:rect l="T9" t="T10" r="T11" b="T12"/>
                  <a:pathLst>
                    <a:path w="3649980" h="2067560">
                      <a:moveTo>
                        <a:pt x="0" y="2057400"/>
                      </a:moveTo>
                      <a:cubicBezTo>
                        <a:pt x="695960" y="2067560"/>
                        <a:pt x="1593850" y="2065020"/>
                        <a:pt x="2202180" y="1722120"/>
                      </a:cubicBezTo>
                      <a:cubicBezTo>
                        <a:pt x="2810510" y="1379220"/>
                        <a:pt x="3274060" y="657860"/>
                        <a:pt x="3649980" y="0"/>
                      </a:cubicBezTo>
                    </a:path>
                  </a:pathLst>
                </a:custGeom>
                <a:grpFill/>
                <a:ln w="19050">
                  <a:solidFill>
                    <a:srgbClr val="7030A0"/>
                  </a:solidFill>
                  <a:miter lim="800000"/>
                  <a:headEnd type="arrow" w="med" len="med"/>
                  <a:tailEnd type="arrow" w="med" len="med"/>
                </a:ln>
                <a:extLst/>
              </p:spPr>
              <p:txBody>
                <a:bodyPr rot="10800000" anchor="ctr"/>
                <a:lstStyle>
                  <a:lvl1pPr eaLnBrk="0" hangingPunct="0">
                    <a:defRPr sz="2400" b="1">
                      <a:solidFill>
                        <a:schemeClr val="tx1"/>
                      </a:solidFill>
                      <a:latin typeface="Times New Roman" charset="0"/>
                    </a:defRPr>
                  </a:lvl1pPr>
                  <a:lvl2pPr marL="742950" indent="-285750" eaLnBrk="0" hangingPunct="0">
                    <a:defRPr sz="2400" b="1">
                      <a:solidFill>
                        <a:schemeClr val="tx1"/>
                      </a:solidFill>
                      <a:latin typeface="Times New Roman" charset="0"/>
                    </a:defRPr>
                  </a:lvl2pPr>
                  <a:lvl3pPr marL="1143000" indent="-228600" eaLnBrk="0" hangingPunct="0">
                    <a:defRPr sz="2400" b="1">
                      <a:solidFill>
                        <a:schemeClr val="tx1"/>
                      </a:solidFill>
                      <a:latin typeface="Times New Roman" charset="0"/>
                    </a:defRPr>
                  </a:lvl3pPr>
                  <a:lvl4pPr marL="1600200" indent="-228600" eaLnBrk="0" hangingPunct="0">
                    <a:defRPr sz="2400" b="1">
                      <a:solidFill>
                        <a:schemeClr val="tx1"/>
                      </a:solidFill>
                      <a:latin typeface="Times New Roman" charset="0"/>
                    </a:defRPr>
                  </a:lvl4pPr>
                  <a:lvl5pPr marL="2057400" indent="-228600" eaLnBrk="0" hangingPunct="0">
                    <a:defRPr sz="2400" b="1">
                      <a:solidFill>
                        <a:schemeClr val="tx1"/>
                      </a:solidFill>
                      <a:latin typeface="Times New Roman" charset="0"/>
                    </a:defRPr>
                  </a:lvl5pPr>
                  <a:lvl6pPr marL="2514600" indent="-228600" eaLnBrk="0" fontAlgn="base" hangingPunct="0">
                    <a:spcBef>
                      <a:spcPct val="0"/>
                    </a:spcBef>
                    <a:spcAft>
                      <a:spcPct val="0"/>
                    </a:spcAft>
                    <a:defRPr sz="2400" b="1">
                      <a:solidFill>
                        <a:schemeClr val="tx1"/>
                      </a:solidFill>
                      <a:latin typeface="Times New Roman" charset="0"/>
                    </a:defRPr>
                  </a:lvl6pPr>
                  <a:lvl7pPr marL="2971800" indent="-228600" eaLnBrk="0" fontAlgn="base" hangingPunct="0">
                    <a:spcBef>
                      <a:spcPct val="0"/>
                    </a:spcBef>
                    <a:spcAft>
                      <a:spcPct val="0"/>
                    </a:spcAft>
                    <a:defRPr sz="2400" b="1">
                      <a:solidFill>
                        <a:schemeClr val="tx1"/>
                      </a:solidFill>
                      <a:latin typeface="Times New Roman" charset="0"/>
                    </a:defRPr>
                  </a:lvl7pPr>
                  <a:lvl8pPr marL="3429000" indent="-228600" eaLnBrk="0" fontAlgn="base" hangingPunct="0">
                    <a:spcBef>
                      <a:spcPct val="0"/>
                    </a:spcBef>
                    <a:spcAft>
                      <a:spcPct val="0"/>
                    </a:spcAft>
                    <a:defRPr sz="2400" b="1">
                      <a:solidFill>
                        <a:schemeClr val="tx1"/>
                      </a:solidFill>
                      <a:latin typeface="Times New Roman" charset="0"/>
                    </a:defRPr>
                  </a:lvl8pPr>
                  <a:lvl9pPr marL="3886200" indent="-228600" eaLnBrk="0" fontAlgn="base" hangingPunct="0">
                    <a:spcBef>
                      <a:spcPct val="0"/>
                    </a:spcBef>
                    <a:spcAft>
                      <a:spcPct val="0"/>
                    </a:spcAft>
                    <a:defRPr sz="2400" b="1">
                      <a:solidFill>
                        <a:schemeClr val="tx1"/>
                      </a:solidFill>
                      <a:latin typeface="Times New Roman" charset="0"/>
                    </a:defRPr>
                  </a:lvl9pPr>
                </a:lstStyle>
                <a:p>
                  <a:pPr algn="ctr" eaLnBrk="1" hangingPunct="1"/>
                  <a:endParaRPr lang="en-IN" altLang="en-US" sz="800">
                    <a:solidFill>
                      <a:srgbClr val="002060"/>
                    </a:solidFill>
                    <a:latin typeface="Calibri" charset="0"/>
                    <a:ea typeface="Arial" charset="0"/>
                    <a:cs typeface="Arial" charset="0"/>
                  </a:endParaRPr>
                </a:p>
              </p:txBody>
            </p:sp>
            <p:sp>
              <p:nvSpPr>
                <p:cNvPr id="130" name="Freeform 129"/>
                <p:cNvSpPr>
                  <a:spLocks noChangeArrowheads="1"/>
                </p:cNvSpPr>
                <p:nvPr/>
              </p:nvSpPr>
              <p:spPr bwMode="auto">
                <a:xfrm rot="-10037740">
                  <a:off x="6725264" y="4259510"/>
                  <a:ext cx="273950" cy="93222"/>
                </a:xfrm>
                <a:custGeom>
                  <a:avLst/>
                  <a:gdLst>
                    <a:gd name="T0" fmla="*/ 0 w 3649980"/>
                    <a:gd name="T1" fmla="*/ 92764 h 2067560"/>
                    <a:gd name="T2" fmla="*/ 165285 w 3649980"/>
                    <a:gd name="T3" fmla="*/ 77647 h 2067560"/>
                    <a:gd name="T4" fmla="*/ 273950 w 3649980"/>
                    <a:gd name="T5" fmla="*/ 0 h 2067560"/>
                    <a:gd name="T6" fmla="*/ 0 60000 65536"/>
                    <a:gd name="T7" fmla="*/ 0 60000 65536"/>
                    <a:gd name="T8" fmla="*/ 0 60000 65536"/>
                    <a:gd name="T9" fmla="*/ 0 w 3649980"/>
                    <a:gd name="T10" fmla="*/ 0 h 2067560"/>
                    <a:gd name="T11" fmla="*/ 3649980 w 3649980"/>
                    <a:gd name="T12" fmla="*/ 2067560 h 2067560"/>
                  </a:gdLst>
                  <a:ahLst/>
                  <a:cxnLst>
                    <a:cxn ang="T6">
                      <a:pos x="T0" y="T1"/>
                    </a:cxn>
                    <a:cxn ang="T7">
                      <a:pos x="T2" y="T3"/>
                    </a:cxn>
                    <a:cxn ang="T8">
                      <a:pos x="T4" y="T5"/>
                    </a:cxn>
                  </a:cxnLst>
                  <a:rect l="T9" t="T10" r="T11" b="T12"/>
                  <a:pathLst>
                    <a:path w="3649980" h="2067560">
                      <a:moveTo>
                        <a:pt x="0" y="2057400"/>
                      </a:moveTo>
                      <a:cubicBezTo>
                        <a:pt x="695960" y="2067560"/>
                        <a:pt x="1593850" y="2065020"/>
                        <a:pt x="2202180" y="1722120"/>
                      </a:cubicBezTo>
                      <a:cubicBezTo>
                        <a:pt x="2810510" y="1379220"/>
                        <a:pt x="3274060" y="657860"/>
                        <a:pt x="3649980" y="0"/>
                      </a:cubicBezTo>
                    </a:path>
                  </a:pathLst>
                </a:custGeom>
                <a:grpFill/>
                <a:ln w="19050">
                  <a:solidFill>
                    <a:srgbClr val="7030A0"/>
                  </a:solidFill>
                  <a:miter lim="800000"/>
                  <a:headEnd type="arrow" w="med" len="med"/>
                  <a:tailEnd type="arrow" w="med" len="med"/>
                </a:ln>
                <a:extLst/>
              </p:spPr>
              <p:txBody>
                <a:bodyPr rot="10800000" anchor="ctr"/>
                <a:lstStyle>
                  <a:lvl1pPr eaLnBrk="0" hangingPunct="0">
                    <a:defRPr sz="2400" b="1">
                      <a:solidFill>
                        <a:schemeClr val="tx1"/>
                      </a:solidFill>
                      <a:latin typeface="Times New Roman" charset="0"/>
                    </a:defRPr>
                  </a:lvl1pPr>
                  <a:lvl2pPr marL="742950" indent="-285750" eaLnBrk="0" hangingPunct="0">
                    <a:defRPr sz="2400" b="1">
                      <a:solidFill>
                        <a:schemeClr val="tx1"/>
                      </a:solidFill>
                      <a:latin typeface="Times New Roman" charset="0"/>
                    </a:defRPr>
                  </a:lvl2pPr>
                  <a:lvl3pPr marL="1143000" indent="-228600" eaLnBrk="0" hangingPunct="0">
                    <a:defRPr sz="2400" b="1">
                      <a:solidFill>
                        <a:schemeClr val="tx1"/>
                      </a:solidFill>
                      <a:latin typeface="Times New Roman" charset="0"/>
                    </a:defRPr>
                  </a:lvl3pPr>
                  <a:lvl4pPr marL="1600200" indent="-228600" eaLnBrk="0" hangingPunct="0">
                    <a:defRPr sz="2400" b="1">
                      <a:solidFill>
                        <a:schemeClr val="tx1"/>
                      </a:solidFill>
                      <a:latin typeface="Times New Roman" charset="0"/>
                    </a:defRPr>
                  </a:lvl4pPr>
                  <a:lvl5pPr marL="2057400" indent="-228600" eaLnBrk="0" hangingPunct="0">
                    <a:defRPr sz="2400" b="1">
                      <a:solidFill>
                        <a:schemeClr val="tx1"/>
                      </a:solidFill>
                      <a:latin typeface="Times New Roman" charset="0"/>
                    </a:defRPr>
                  </a:lvl5pPr>
                  <a:lvl6pPr marL="2514600" indent="-228600" eaLnBrk="0" fontAlgn="base" hangingPunct="0">
                    <a:spcBef>
                      <a:spcPct val="0"/>
                    </a:spcBef>
                    <a:spcAft>
                      <a:spcPct val="0"/>
                    </a:spcAft>
                    <a:defRPr sz="2400" b="1">
                      <a:solidFill>
                        <a:schemeClr val="tx1"/>
                      </a:solidFill>
                      <a:latin typeface="Times New Roman" charset="0"/>
                    </a:defRPr>
                  </a:lvl6pPr>
                  <a:lvl7pPr marL="2971800" indent="-228600" eaLnBrk="0" fontAlgn="base" hangingPunct="0">
                    <a:spcBef>
                      <a:spcPct val="0"/>
                    </a:spcBef>
                    <a:spcAft>
                      <a:spcPct val="0"/>
                    </a:spcAft>
                    <a:defRPr sz="2400" b="1">
                      <a:solidFill>
                        <a:schemeClr val="tx1"/>
                      </a:solidFill>
                      <a:latin typeface="Times New Roman" charset="0"/>
                    </a:defRPr>
                  </a:lvl7pPr>
                  <a:lvl8pPr marL="3429000" indent="-228600" eaLnBrk="0" fontAlgn="base" hangingPunct="0">
                    <a:spcBef>
                      <a:spcPct val="0"/>
                    </a:spcBef>
                    <a:spcAft>
                      <a:spcPct val="0"/>
                    </a:spcAft>
                    <a:defRPr sz="2400" b="1">
                      <a:solidFill>
                        <a:schemeClr val="tx1"/>
                      </a:solidFill>
                      <a:latin typeface="Times New Roman" charset="0"/>
                    </a:defRPr>
                  </a:lvl8pPr>
                  <a:lvl9pPr marL="3886200" indent="-228600" eaLnBrk="0" fontAlgn="base" hangingPunct="0">
                    <a:spcBef>
                      <a:spcPct val="0"/>
                    </a:spcBef>
                    <a:spcAft>
                      <a:spcPct val="0"/>
                    </a:spcAft>
                    <a:defRPr sz="2400" b="1">
                      <a:solidFill>
                        <a:schemeClr val="tx1"/>
                      </a:solidFill>
                      <a:latin typeface="Times New Roman" charset="0"/>
                    </a:defRPr>
                  </a:lvl9pPr>
                </a:lstStyle>
                <a:p>
                  <a:pPr algn="ctr" eaLnBrk="1" hangingPunct="1"/>
                  <a:endParaRPr lang="en-IN" altLang="en-US" sz="800">
                    <a:solidFill>
                      <a:srgbClr val="002060"/>
                    </a:solidFill>
                    <a:latin typeface="Calibri" charset="0"/>
                    <a:ea typeface="Arial" charset="0"/>
                    <a:cs typeface="Arial" charset="0"/>
                  </a:endParaRPr>
                </a:p>
              </p:txBody>
            </p:sp>
            <p:sp>
              <p:nvSpPr>
                <p:cNvPr id="131" name="Freeform 130"/>
                <p:cNvSpPr/>
                <p:nvPr/>
              </p:nvSpPr>
              <p:spPr>
                <a:xfrm>
                  <a:off x="5177872" y="4854539"/>
                  <a:ext cx="1686506" cy="142807"/>
                </a:xfrm>
                <a:custGeom>
                  <a:avLst/>
                  <a:gdLst>
                    <a:gd name="connsiteX0" fmla="*/ 0 w 2880049"/>
                    <a:gd name="connsiteY0" fmla="*/ 0 h 398106"/>
                    <a:gd name="connsiteX1" fmla="*/ 1007706 w 2880049"/>
                    <a:gd name="connsiteY1" fmla="*/ 0 h 398106"/>
                    <a:gd name="connsiteX2" fmla="*/ 1505339 w 2880049"/>
                    <a:gd name="connsiteY2" fmla="*/ 49763 h 398106"/>
                    <a:gd name="connsiteX3" fmla="*/ 2357535 w 2880049"/>
                    <a:gd name="connsiteY3" fmla="*/ 199053 h 398106"/>
                    <a:gd name="connsiteX4" fmla="*/ 2880049 w 2880049"/>
                    <a:gd name="connsiteY4" fmla="*/ 398106 h 398106"/>
                    <a:gd name="connsiteX0" fmla="*/ 0 w 2880049"/>
                    <a:gd name="connsiteY0" fmla="*/ 0 h 398106"/>
                    <a:gd name="connsiteX1" fmla="*/ 1007706 w 2880049"/>
                    <a:gd name="connsiteY1" fmla="*/ 0 h 398106"/>
                    <a:gd name="connsiteX2" fmla="*/ 1505339 w 2880049"/>
                    <a:gd name="connsiteY2" fmla="*/ 49763 h 398106"/>
                    <a:gd name="connsiteX3" fmla="*/ 2357535 w 2880049"/>
                    <a:gd name="connsiteY3" fmla="*/ 199053 h 398106"/>
                    <a:gd name="connsiteX4" fmla="*/ 2880049 w 2880049"/>
                    <a:gd name="connsiteY4" fmla="*/ 398106 h 398106"/>
                    <a:gd name="connsiteX0" fmla="*/ 0 w 2880049"/>
                    <a:gd name="connsiteY0" fmla="*/ 0 h 398106"/>
                    <a:gd name="connsiteX1" fmla="*/ 1007706 w 2880049"/>
                    <a:gd name="connsiteY1" fmla="*/ 0 h 398106"/>
                    <a:gd name="connsiteX2" fmla="*/ 1505339 w 2880049"/>
                    <a:gd name="connsiteY2" fmla="*/ 49763 h 398106"/>
                    <a:gd name="connsiteX3" fmla="*/ 2357535 w 2880049"/>
                    <a:gd name="connsiteY3" fmla="*/ 199053 h 398106"/>
                    <a:gd name="connsiteX4" fmla="*/ 2880049 w 2880049"/>
                    <a:gd name="connsiteY4" fmla="*/ 398106 h 398106"/>
                    <a:gd name="connsiteX0" fmla="*/ 0 w 2880049"/>
                    <a:gd name="connsiteY0" fmla="*/ 8294 h 406400"/>
                    <a:gd name="connsiteX1" fmla="*/ 1007706 w 2880049"/>
                    <a:gd name="connsiteY1" fmla="*/ 8294 h 406400"/>
                    <a:gd name="connsiteX2" fmla="*/ 1505339 w 2880049"/>
                    <a:gd name="connsiteY2" fmla="*/ 58057 h 406400"/>
                    <a:gd name="connsiteX3" fmla="*/ 2357535 w 2880049"/>
                    <a:gd name="connsiteY3" fmla="*/ 207347 h 406400"/>
                    <a:gd name="connsiteX4" fmla="*/ 2880049 w 2880049"/>
                    <a:gd name="connsiteY4" fmla="*/ 406400 h 406400"/>
                    <a:gd name="connsiteX0" fmla="*/ 0 w 2880049"/>
                    <a:gd name="connsiteY0" fmla="*/ 8294 h 406400"/>
                    <a:gd name="connsiteX1" fmla="*/ 1007706 w 2880049"/>
                    <a:gd name="connsiteY1" fmla="*/ 8294 h 406400"/>
                    <a:gd name="connsiteX2" fmla="*/ 1673290 w 2880049"/>
                    <a:gd name="connsiteY2" fmla="*/ 58057 h 406400"/>
                    <a:gd name="connsiteX3" fmla="*/ 2357535 w 2880049"/>
                    <a:gd name="connsiteY3" fmla="*/ 207347 h 406400"/>
                    <a:gd name="connsiteX4" fmla="*/ 2880049 w 2880049"/>
                    <a:gd name="connsiteY4" fmla="*/ 406400 h 406400"/>
                    <a:gd name="connsiteX0" fmla="*/ 0 w 2880049"/>
                    <a:gd name="connsiteY0" fmla="*/ 8294 h 406400"/>
                    <a:gd name="connsiteX1" fmla="*/ 1007706 w 2880049"/>
                    <a:gd name="connsiteY1" fmla="*/ 8294 h 406400"/>
                    <a:gd name="connsiteX2" fmla="*/ 1673290 w 2880049"/>
                    <a:gd name="connsiteY2" fmla="*/ 58057 h 406400"/>
                    <a:gd name="connsiteX3" fmla="*/ 2357535 w 2880049"/>
                    <a:gd name="connsiteY3" fmla="*/ 207347 h 406400"/>
                    <a:gd name="connsiteX4" fmla="*/ 2880049 w 2880049"/>
                    <a:gd name="connsiteY4" fmla="*/ 406400 h 406400"/>
                    <a:gd name="connsiteX0" fmla="*/ 0 w 2880049"/>
                    <a:gd name="connsiteY0" fmla="*/ 18661 h 487264"/>
                    <a:gd name="connsiteX1" fmla="*/ 1007706 w 2880049"/>
                    <a:gd name="connsiteY1" fmla="*/ 18661 h 487264"/>
                    <a:gd name="connsiteX2" fmla="*/ 1673290 w 2880049"/>
                    <a:gd name="connsiteY2" fmla="*/ 68424 h 487264"/>
                    <a:gd name="connsiteX3" fmla="*/ 2214466 w 2880049"/>
                    <a:gd name="connsiteY3" fmla="*/ 429207 h 487264"/>
                    <a:gd name="connsiteX4" fmla="*/ 2880049 w 2880049"/>
                    <a:gd name="connsiteY4" fmla="*/ 416767 h 487264"/>
                    <a:gd name="connsiteX0" fmla="*/ 0 w 2880049"/>
                    <a:gd name="connsiteY0" fmla="*/ 8294 h 406400"/>
                    <a:gd name="connsiteX1" fmla="*/ 1007706 w 2880049"/>
                    <a:gd name="connsiteY1" fmla="*/ 8294 h 406400"/>
                    <a:gd name="connsiteX2" fmla="*/ 1673290 w 2880049"/>
                    <a:gd name="connsiteY2" fmla="*/ 58057 h 406400"/>
                    <a:gd name="connsiteX3" fmla="*/ 2307772 w 2880049"/>
                    <a:gd name="connsiteY3" fmla="*/ 188685 h 406400"/>
                    <a:gd name="connsiteX4" fmla="*/ 2880049 w 2880049"/>
                    <a:gd name="connsiteY4" fmla="*/ 406400 h 406400"/>
                    <a:gd name="connsiteX0" fmla="*/ 0 w 2307772"/>
                    <a:gd name="connsiteY0" fmla="*/ 8294 h 188685"/>
                    <a:gd name="connsiteX1" fmla="*/ 1007706 w 2307772"/>
                    <a:gd name="connsiteY1" fmla="*/ 8294 h 188685"/>
                    <a:gd name="connsiteX2" fmla="*/ 1673290 w 2307772"/>
                    <a:gd name="connsiteY2" fmla="*/ 58057 h 188685"/>
                    <a:gd name="connsiteX3" fmla="*/ 2307772 w 2307772"/>
                    <a:gd name="connsiteY3" fmla="*/ 188685 h 188685"/>
                    <a:gd name="connsiteX0" fmla="*/ 0 w 1959429"/>
                    <a:gd name="connsiteY0" fmla="*/ 8294 h 188685"/>
                    <a:gd name="connsiteX1" fmla="*/ 659363 w 1959429"/>
                    <a:gd name="connsiteY1" fmla="*/ 8294 h 188685"/>
                    <a:gd name="connsiteX2" fmla="*/ 1324947 w 1959429"/>
                    <a:gd name="connsiteY2" fmla="*/ 58057 h 188685"/>
                    <a:gd name="connsiteX3" fmla="*/ 1959429 w 1959429"/>
                    <a:gd name="connsiteY3" fmla="*/ 188685 h 188685"/>
                    <a:gd name="connsiteX0" fmla="*/ 0 w 1959429"/>
                    <a:gd name="connsiteY0" fmla="*/ 8294 h 188685"/>
                    <a:gd name="connsiteX1" fmla="*/ 659363 w 1959429"/>
                    <a:gd name="connsiteY1" fmla="*/ 8294 h 188685"/>
                    <a:gd name="connsiteX2" fmla="*/ 1324947 w 1959429"/>
                    <a:gd name="connsiteY2" fmla="*/ 58057 h 188685"/>
                    <a:gd name="connsiteX3" fmla="*/ 1959429 w 1959429"/>
                    <a:gd name="connsiteY3" fmla="*/ 188685 h 188685"/>
                    <a:gd name="connsiteX0" fmla="*/ 0 w 1872343"/>
                    <a:gd name="connsiteY0" fmla="*/ 18661 h 429208"/>
                    <a:gd name="connsiteX1" fmla="*/ 659363 w 1872343"/>
                    <a:gd name="connsiteY1" fmla="*/ 18661 h 429208"/>
                    <a:gd name="connsiteX2" fmla="*/ 1324947 w 1872343"/>
                    <a:gd name="connsiteY2" fmla="*/ 68424 h 429208"/>
                    <a:gd name="connsiteX3" fmla="*/ 1872343 w 1872343"/>
                    <a:gd name="connsiteY3" fmla="*/ 429208 h 429208"/>
                    <a:gd name="connsiteX0" fmla="*/ 0 w 1872343"/>
                    <a:gd name="connsiteY0" fmla="*/ 8294 h 163804"/>
                    <a:gd name="connsiteX1" fmla="*/ 659363 w 1872343"/>
                    <a:gd name="connsiteY1" fmla="*/ 8294 h 163804"/>
                    <a:gd name="connsiteX2" fmla="*/ 1324947 w 1872343"/>
                    <a:gd name="connsiteY2" fmla="*/ 58057 h 163804"/>
                    <a:gd name="connsiteX3" fmla="*/ 1872343 w 1872343"/>
                    <a:gd name="connsiteY3" fmla="*/ 163804 h 163804"/>
                    <a:gd name="connsiteX0" fmla="*/ 0 w 1953209"/>
                    <a:gd name="connsiteY0" fmla="*/ 8294 h 163804"/>
                    <a:gd name="connsiteX1" fmla="*/ 659363 w 1953209"/>
                    <a:gd name="connsiteY1" fmla="*/ 8294 h 163804"/>
                    <a:gd name="connsiteX2" fmla="*/ 1324947 w 1953209"/>
                    <a:gd name="connsiteY2" fmla="*/ 58057 h 163804"/>
                    <a:gd name="connsiteX3" fmla="*/ 1953209 w 1953209"/>
                    <a:gd name="connsiteY3" fmla="*/ 163804 h 163804"/>
                    <a:gd name="connsiteX0" fmla="*/ 0 w 2301551"/>
                    <a:gd name="connsiteY0" fmla="*/ 24882 h 472752"/>
                    <a:gd name="connsiteX1" fmla="*/ 659363 w 2301551"/>
                    <a:gd name="connsiteY1" fmla="*/ 24882 h 472752"/>
                    <a:gd name="connsiteX2" fmla="*/ 1324947 w 2301551"/>
                    <a:gd name="connsiteY2" fmla="*/ 74645 h 472752"/>
                    <a:gd name="connsiteX3" fmla="*/ 2301551 w 2301551"/>
                    <a:gd name="connsiteY3" fmla="*/ 472752 h 472752"/>
                    <a:gd name="connsiteX0" fmla="*/ 0 w 1934547"/>
                    <a:gd name="connsiteY0" fmla="*/ 8294 h 182466"/>
                    <a:gd name="connsiteX1" fmla="*/ 659363 w 1934547"/>
                    <a:gd name="connsiteY1" fmla="*/ 8294 h 182466"/>
                    <a:gd name="connsiteX2" fmla="*/ 1324947 w 1934547"/>
                    <a:gd name="connsiteY2" fmla="*/ 58057 h 182466"/>
                    <a:gd name="connsiteX3" fmla="*/ 1934547 w 1934547"/>
                    <a:gd name="connsiteY3" fmla="*/ 182466 h 182466"/>
                  </a:gdLst>
                  <a:ahLst/>
                  <a:cxnLst>
                    <a:cxn ang="0">
                      <a:pos x="connsiteX0" y="connsiteY0"/>
                    </a:cxn>
                    <a:cxn ang="0">
                      <a:pos x="connsiteX1" y="connsiteY1"/>
                    </a:cxn>
                    <a:cxn ang="0">
                      <a:pos x="connsiteX2" y="connsiteY2"/>
                    </a:cxn>
                    <a:cxn ang="0">
                      <a:pos x="connsiteX3" y="connsiteY3"/>
                    </a:cxn>
                  </a:cxnLst>
                  <a:rect l="l" t="t" r="r" b="b"/>
                  <a:pathLst>
                    <a:path w="1934547" h="182466">
                      <a:moveTo>
                        <a:pt x="0" y="8294"/>
                      </a:moveTo>
                      <a:cubicBezTo>
                        <a:pt x="335902" y="8294"/>
                        <a:pt x="438538" y="0"/>
                        <a:pt x="659363" y="8294"/>
                      </a:cubicBezTo>
                      <a:cubicBezTo>
                        <a:pt x="880188" y="16588"/>
                        <a:pt x="1112416" y="29028"/>
                        <a:pt x="1324947" y="58057"/>
                      </a:cubicBezTo>
                      <a:cubicBezTo>
                        <a:pt x="1537478" y="87086"/>
                        <a:pt x="1733421" y="124409"/>
                        <a:pt x="1934547" y="182466"/>
                      </a:cubicBezTo>
                    </a:path>
                  </a:pathLst>
                </a:custGeom>
                <a:grpFill/>
                <a:ln w="19050">
                  <a:solidFill>
                    <a:srgbClr val="7030A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IN" sz="800" dirty="0">
                    <a:solidFill>
                      <a:srgbClr val="002060"/>
                    </a:solidFill>
                    <a:latin typeface="+mj-lt"/>
                  </a:endParaRPr>
                </a:p>
              </p:txBody>
            </p:sp>
            <p:sp>
              <p:nvSpPr>
                <p:cNvPr id="132" name="TextBox 131"/>
                <p:cNvSpPr txBox="1"/>
                <p:nvPr/>
              </p:nvSpPr>
              <p:spPr>
                <a:xfrm rot="219136">
                  <a:off x="5738614" y="4902707"/>
                  <a:ext cx="714839" cy="157545"/>
                </a:xfrm>
                <a:prstGeom prst="rect">
                  <a:avLst/>
                </a:prstGeom>
                <a:grpFill/>
              </p:spPr>
              <p:txBody>
                <a:bodyPr lIns="0" tIns="0" rIns="0" bIns="0">
                  <a:spAutoFit/>
                </a:bodyPr>
                <a:lstStyle/>
                <a:p>
                  <a:pPr algn="ctr">
                    <a:defRPr/>
                  </a:pPr>
                  <a:r>
                    <a:rPr lang="en-IN" sz="800" dirty="0">
                      <a:solidFill>
                        <a:srgbClr val="002060"/>
                      </a:solidFill>
                      <a:latin typeface="+mj-lt"/>
                    </a:rPr>
                    <a:t>699kms</a:t>
                  </a:r>
                  <a:endParaRPr lang="en-IN" sz="800" baseline="30000" dirty="0">
                    <a:solidFill>
                      <a:srgbClr val="002060"/>
                    </a:solidFill>
                    <a:latin typeface="+mj-lt"/>
                  </a:endParaRPr>
                </a:p>
              </p:txBody>
            </p:sp>
            <p:sp>
              <p:nvSpPr>
                <p:cNvPr id="133" name="Freeform 132"/>
                <p:cNvSpPr/>
                <p:nvPr/>
              </p:nvSpPr>
              <p:spPr>
                <a:xfrm rot="424465">
                  <a:off x="5687249" y="3327297"/>
                  <a:ext cx="295353" cy="196360"/>
                </a:xfrm>
                <a:custGeom>
                  <a:avLst/>
                  <a:gdLst>
                    <a:gd name="connsiteX0" fmla="*/ 0 w 3649980"/>
                    <a:gd name="connsiteY0" fmla="*/ 2057400 h 2057400"/>
                    <a:gd name="connsiteX1" fmla="*/ 2202180 w 3649980"/>
                    <a:gd name="connsiteY1" fmla="*/ 1722120 h 2057400"/>
                    <a:gd name="connsiteX2" fmla="*/ 3649980 w 3649980"/>
                    <a:gd name="connsiteY2" fmla="*/ 0 h 2057400"/>
                    <a:gd name="connsiteX0" fmla="*/ 0 w 3649980"/>
                    <a:gd name="connsiteY0" fmla="*/ 2057400 h 2065020"/>
                    <a:gd name="connsiteX1" fmla="*/ 2202180 w 3649980"/>
                    <a:gd name="connsiteY1" fmla="*/ 1722120 h 2065020"/>
                    <a:gd name="connsiteX2" fmla="*/ 3649980 w 3649980"/>
                    <a:gd name="connsiteY2" fmla="*/ 0 h 2065020"/>
                    <a:gd name="connsiteX0" fmla="*/ 0 w 3649980"/>
                    <a:gd name="connsiteY0" fmla="*/ 2057400 h 2065020"/>
                    <a:gd name="connsiteX1" fmla="*/ 2202180 w 3649980"/>
                    <a:gd name="connsiteY1" fmla="*/ 1722120 h 2065020"/>
                    <a:gd name="connsiteX2" fmla="*/ 3649980 w 3649980"/>
                    <a:gd name="connsiteY2" fmla="*/ 0 h 2065020"/>
                    <a:gd name="connsiteX0" fmla="*/ 0 w 3649980"/>
                    <a:gd name="connsiteY0" fmla="*/ 2057400 h 2067560"/>
                    <a:gd name="connsiteX1" fmla="*/ 2202180 w 3649980"/>
                    <a:gd name="connsiteY1" fmla="*/ 1722120 h 2067560"/>
                    <a:gd name="connsiteX2" fmla="*/ 3649980 w 3649980"/>
                    <a:gd name="connsiteY2" fmla="*/ 0 h 2067560"/>
                  </a:gdLst>
                  <a:ahLst/>
                  <a:cxnLst>
                    <a:cxn ang="0">
                      <a:pos x="connsiteX0" y="connsiteY0"/>
                    </a:cxn>
                    <a:cxn ang="0">
                      <a:pos x="connsiteX1" y="connsiteY1"/>
                    </a:cxn>
                    <a:cxn ang="0">
                      <a:pos x="connsiteX2" y="connsiteY2"/>
                    </a:cxn>
                  </a:cxnLst>
                  <a:rect l="l" t="t" r="r" b="b"/>
                  <a:pathLst>
                    <a:path w="3649980" h="2067560">
                      <a:moveTo>
                        <a:pt x="0" y="2057400"/>
                      </a:moveTo>
                      <a:cubicBezTo>
                        <a:pt x="695960" y="2067560"/>
                        <a:pt x="1593850" y="2065020"/>
                        <a:pt x="2202180" y="1722120"/>
                      </a:cubicBezTo>
                      <a:cubicBezTo>
                        <a:pt x="2810510" y="1379220"/>
                        <a:pt x="3274060" y="657860"/>
                        <a:pt x="3649980" y="0"/>
                      </a:cubicBezTo>
                    </a:path>
                  </a:pathLst>
                </a:custGeom>
                <a:grpFill/>
                <a:ln w="19050">
                  <a:solidFill>
                    <a:srgbClr val="7030A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IN" sz="800" dirty="0">
                    <a:solidFill>
                      <a:srgbClr val="002060"/>
                    </a:solidFill>
                    <a:latin typeface="+mj-lt"/>
                  </a:endParaRPr>
                </a:p>
              </p:txBody>
            </p:sp>
            <p:sp>
              <p:nvSpPr>
                <p:cNvPr id="134" name="TextBox 133"/>
                <p:cNvSpPr txBox="1"/>
                <p:nvPr/>
              </p:nvSpPr>
              <p:spPr>
                <a:xfrm>
                  <a:off x="5631603" y="2543843"/>
                  <a:ext cx="1183550" cy="157515"/>
                </a:xfrm>
                <a:prstGeom prst="rect">
                  <a:avLst/>
                </a:prstGeom>
                <a:grpFill/>
              </p:spPr>
              <p:txBody>
                <a:bodyPr lIns="0" tIns="0" rIns="0" bIns="0">
                  <a:spAutoFit/>
                </a:bodyPr>
                <a:lstStyle/>
                <a:p>
                  <a:pPr algn="ctr">
                    <a:defRPr/>
                  </a:pPr>
                  <a:r>
                    <a:rPr lang="en-IN" sz="800" dirty="0" err="1">
                      <a:solidFill>
                        <a:srgbClr val="002060"/>
                      </a:solidFill>
                      <a:latin typeface="+mj-lt"/>
                    </a:rPr>
                    <a:t>Tx</a:t>
                  </a:r>
                  <a:r>
                    <a:rPr lang="en-IN" sz="800" dirty="0">
                      <a:solidFill>
                        <a:srgbClr val="002060"/>
                      </a:solidFill>
                      <a:latin typeface="+mj-lt"/>
                    </a:rPr>
                    <a:t> </a:t>
                  </a:r>
                  <a:r>
                    <a:rPr lang="en-IN" sz="800" dirty="0" err="1">
                      <a:solidFill>
                        <a:srgbClr val="002060"/>
                      </a:solidFill>
                      <a:latin typeface="+mj-lt"/>
                    </a:rPr>
                    <a:t>Beamwidth</a:t>
                  </a:r>
                  <a:r>
                    <a:rPr lang="en-IN" sz="800" dirty="0">
                      <a:solidFill>
                        <a:srgbClr val="002060"/>
                      </a:solidFill>
                      <a:latin typeface="+mj-lt"/>
                    </a:rPr>
                    <a:t> 9.3</a:t>
                  </a:r>
                  <a:r>
                    <a:rPr lang="en-IN" sz="800" baseline="30000" dirty="0">
                      <a:solidFill>
                        <a:srgbClr val="002060"/>
                      </a:solidFill>
                      <a:latin typeface="+mj-lt"/>
                    </a:rPr>
                    <a:t>0</a:t>
                  </a:r>
                </a:p>
              </p:txBody>
            </p:sp>
            <p:sp>
              <p:nvSpPr>
                <p:cNvPr id="135" name="TextBox 134"/>
                <p:cNvSpPr txBox="1"/>
                <p:nvPr/>
              </p:nvSpPr>
              <p:spPr>
                <a:xfrm>
                  <a:off x="6068211" y="3028380"/>
                  <a:ext cx="948124" cy="157515"/>
                </a:xfrm>
                <a:prstGeom prst="rect">
                  <a:avLst/>
                </a:prstGeom>
                <a:grpFill/>
              </p:spPr>
              <p:txBody>
                <a:bodyPr lIns="0" tIns="0" rIns="0" bIns="0" anchor="ctr">
                  <a:spAutoFit/>
                </a:bodyPr>
                <a:lstStyle/>
                <a:p>
                  <a:pPr algn="ctr">
                    <a:defRPr/>
                  </a:pPr>
                  <a:r>
                    <a:rPr lang="en-IN" sz="800" dirty="0">
                      <a:solidFill>
                        <a:srgbClr val="002060"/>
                      </a:solidFill>
                      <a:latin typeface="+mj-lt"/>
                    </a:rPr>
                    <a:t>Rx Beam #1</a:t>
                  </a:r>
                  <a:endParaRPr lang="en-IN" sz="800" baseline="30000" dirty="0">
                    <a:solidFill>
                      <a:srgbClr val="002060"/>
                    </a:solidFill>
                    <a:latin typeface="+mj-lt"/>
                  </a:endParaRPr>
                </a:p>
              </p:txBody>
            </p:sp>
            <p:sp>
              <p:nvSpPr>
                <p:cNvPr id="136" name="Freeform 135"/>
                <p:cNvSpPr/>
                <p:nvPr/>
              </p:nvSpPr>
              <p:spPr>
                <a:xfrm>
                  <a:off x="5184294" y="2262195"/>
                  <a:ext cx="1517427" cy="2318630"/>
                </a:xfrm>
                <a:custGeom>
                  <a:avLst/>
                  <a:gdLst>
                    <a:gd name="connsiteX0" fmla="*/ 0 w 1516856"/>
                    <a:gd name="connsiteY0" fmla="*/ 0 h 2319337"/>
                    <a:gd name="connsiteX1" fmla="*/ 1197768 w 1516856"/>
                    <a:gd name="connsiteY1" fmla="*/ 2274094 h 2319337"/>
                    <a:gd name="connsiteX2" fmla="*/ 1345406 w 1516856"/>
                    <a:gd name="connsiteY2" fmla="*/ 2290762 h 2319337"/>
                    <a:gd name="connsiteX3" fmla="*/ 1516856 w 1516856"/>
                    <a:gd name="connsiteY3" fmla="*/ 2319337 h 2319337"/>
                    <a:gd name="connsiteX4" fmla="*/ 0 w 1516856"/>
                    <a:gd name="connsiteY4" fmla="*/ 0 h 231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856" h="2319337">
                      <a:moveTo>
                        <a:pt x="0" y="0"/>
                      </a:moveTo>
                      <a:lnTo>
                        <a:pt x="1197768" y="2274094"/>
                      </a:lnTo>
                      <a:lnTo>
                        <a:pt x="1345406" y="2290762"/>
                      </a:lnTo>
                      <a:lnTo>
                        <a:pt x="1516856" y="2319337"/>
                      </a:lnTo>
                      <a:lnTo>
                        <a:pt x="0" y="0"/>
                      </a:lnTo>
                      <a:close/>
                    </a:path>
                  </a:pathLst>
                </a:cu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800" dirty="0">
                    <a:solidFill>
                      <a:srgbClr val="002060"/>
                    </a:solidFill>
                    <a:latin typeface="+mj-lt"/>
                  </a:endParaRPr>
                </a:p>
              </p:txBody>
            </p:sp>
            <p:cxnSp>
              <p:nvCxnSpPr>
                <p:cNvPr id="137" name="Straight Arrow Connector 136"/>
                <p:cNvCxnSpPr/>
                <p:nvPr/>
              </p:nvCxnSpPr>
              <p:spPr>
                <a:xfrm rot="5400000">
                  <a:off x="5805727" y="3291622"/>
                  <a:ext cx="696185" cy="513657"/>
                </a:xfrm>
                <a:prstGeom prst="straightConnector1">
                  <a:avLst/>
                </a:prstGeom>
                <a:grpFill/>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10800000">
                  <a:off x="4736984" y="2268145"/>
                  <a:ext cx="419486" cy="0"/>
                </a:xfrm>
                <a:prstGeom prst="line">
                  <a:avLst/>
                </a:prstGeom>
                <a:grpFill/>
                <a:ln>
                  <a:prstDash val="sysDash"/>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0800000">
                  <a:off x="4736984" y="4495539"/>
                  <a:ext cx="419486" cy="1983"/>
                </a:xfrm>
                <a:prstGeom prst="line">
                  <a:avLst/>
                </a:prstGeom>
                <a:grpFill/>
                <a:ln>
                  <a:prstDash val="sysDash"/>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rot="5400000" flipH="1" flipV="1">
                  <a:off x="4360999" y="2701447"/>
                  <a:ext cx="856842" cy="2141"/>
                </a:xfrm>
                <a:prstGeom prst="straightConnector1">
                  <a:avLst/>
                </a:prstGeom>
                <a:grpFill/>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rot="16200000" flipH="1">
                  <a:off x="4360007" y="4067039"/>
                  <a:ext cx="858825" cy="2141"/>
                </a:xfrm>
                <a:prstGeom prst="straightConnector1">
                  <a:avLst/>
                </a:prstGeom>
                <a:grpFill/>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rot="16200000">
                  <a:off x="4543346" y="3293414"/>
                  <a:ext cx="515692" cy="166938"/>
                </a:xfrm>
                <a:prstGeom prst="rect">
                  <a:avLst/>
                </a:prstGeom>
                <a:grpFill/>
              </p:spPr>
              <p:txBody>
                <a:bodyPr lIns="0" tIns="0" rIns="0" bIns="0">
                  <a:spAutoFit/>
                </a:bodyPr>
                <a:lstStyle/>
                <a:p>
                  <a:pPr algn="ctr">
                    <a:defRPr/>
                  </a:pPr>
                  <a:r>
                    <a:rPr lang="en-IN" sz="800" dirty="0">
                      <a:solidFill>
                        <a:srgbClr val="002060"/>
                      </a:solidFill>
                      <a:latin typeface="+mj-lt"/>
                    </a:rPr>
                    <a:t>747kms</a:t>
                  </a:r>
                  <a:endParaRPr lang="en-IN" sz="800" baseline="30000" dirty="0">
                    <a:solidFill>
                      <a:srgbClr val="002060"/>
                    </a:solidFill>
                    <a:latin typeface="+mj-lt"/>
                  </a:endParaRPr>
                </a:p>
              </p:txBody>
            </p:sp>
            <p:sp>
              <p:nvSpPr>
                <p:cNvPr id="143" name="TextBox 142"/>
                <p:cNvSpPr txBox="1"/>
                <p:nvPr/>
              </p:nvSpPr>
              <p:spPr>
                <a:xfrm>
                  <a:off x="6417071" y="3648201"/>
                  <a:ext cx="924581" cy="157515"/>
                </a:xfrm>
                <a:prstGeom prst="rect">
                  <a:avLst/>
                </a:prstGeom>
                <a:grpFill/>
              </p:spPr>
              <p:txBody>
                <a:bodyPr lIns="0" tIns="0" rIns="0" bIns="0" anchor="ctr">
                  <a:spAutoFit/>
                </a:bodyPr>
                <a:lstStyle/>
                <a:p>
                  <a:pPr algn="ctr">
                    <a:defRPr/>
                  </a:pPr>
                  <a:r>
                    <a:rPr lang="en-IN" sz="800" dirty="0">
                      <a:solidFill>
                        <a:srgbClr val="002060"/>
                      </a:solidFill>
                      <a:latin typeface="+mj-lt"/>
                    </a:rPr>
                    <a:t>Rx Beam #24</a:t>
                  </a:r>
                  <a:endParaRPr lang="en-IN" sz="800" baseline="30000" dirty="0">
                    <a:solidFill>
                      <a:srgbClr val="002060"/>
                    </a:solidFill>
                    <a:latin typeface="+mj-lt"/>
                  </a:endParaRPr>
                </a:p>
              </p:txBody>
            </p:sp>
            <p:cxnSp>
              <p:nvCxnSpPr>
                <p:cNvPr id="144" name="Straight Arrow Connector 143"/>
                <p:cNvCxnSpPr/>
                <p:nvPr/>
              </p:nvCxnSpPr>
              <p:spPr>
                <a:xfrm rot="5400000">
                  <a:off x="6569849" y="3852922"/>
                  <a:ext cx="291565" cy="216165"/>
                </a:xfrm>
                <a:prstGeom prst="straightConnector1">
                  <a:avLst/>
                </a:prstGeom>
                <a:grpFill/>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grpSp>
            <p:nvGrpSpPr>
              <p:cNvPr id="100" name="Group 77"/>
              <p:cNvGrpSpPr>
                <a:grpSpLocks/>
              </p:cNvGrpSpPr>
              <p:nvPr/>
            </p:nvGrpSpPr>
            <p:grpSpPr bwMode="auto">
              <a:xfrm>
                <a:off x="2272807" y="11094563"/>
                <a:ext cx="999067" cy="1076680"/>
                <a:chOff x="1236133" y="1210733"/>
                <a:chExt cx="6223000" cy="7198078"/>
              </a:xfrm>
              <a:grpFill/>
            </p:grpSpPr>
            <p:sp>
              <p:nvSpPr>
                <p:cNvPr id="102" name="Freeform 101"/>
                <p:cNvSpPr/>
                <p:nvPr/>
              </p:nvSpPr>
              <p:spPr>
                <a:xfrm>
                  <a:off x="3354560" y="6563403"/>
                  <a:ext cx="2476774" cy="1457834"/>
                </a:xfrm>
                <a:custGeom>
                  <a:avLst/>
                  <a:gdLst>
                    <a:gd name="connsiteX0" fmla="*/ 287866 w 2472266"/>
                    <a:gd name="connsiteY0" fmla="*/ 1464733 h 1464733"/>
                    <a:gd name="connsiteX1" fmla="*/ 812800 w 2472266"/>
                    <a:gd name="connsiteY1" fmla="*/ 1320800 h 1464733"/>
                    <a:gd name="connsiteX2" fmla="*/ 787400 w 2472266"/>
                    <a:gd name="connsiteY2" fmla="*/ 1210733 h 1464733"/>
                    <a:gd name="connsiteX3" fmla="*/ 889000 w 2472266"/>
                    <a:gd name="connsiteY3" fmla="*/ 1126067 h 1464733"/>
                    <a:gd name="connsiteX4" fmla="*/ 880533 w 2472266"/>
                    <a:gd name="connsiteY4" fmla="*/ 1066800 h 1464733"/>
                    <a:gd name="connsiteX5" fmla="*/ 999066 w 2472266"/>
                    <a:gd name="connsiteY5" fmla="*/ 1049867 h 1464733"/>
                    <a:gd name="connsiteX6" fmla="*/ 1032933 w 2472266"/>
                    <a:gd name="connsiteY6" fmla="*/ 1202267 h 1464733"/>
                    <a:gd name="connsiteX7" fmla="*/ 2472266 w 2472266"/>
                    <a:gd name="connsiteY7" fmla="*/ 626533 h 1464733"/>
                    <a:gd name="connsiteX8" fmla="*/ 2294466 w 2472266"/>
                    <a:gd name="connsiteY8" fmla="*/ 0 h 1464733"/>
                    <a:gd name="connsiteX9" fmla="*/ 804333 w 2472266"/>
                    <a:gd name="connsiteY9" fmla="*/ 423333 h 1464733"/>
                    <a:gd name="connsiteX10" fmla="*/ 855133 w 2472266"/>
                    <a:gd name="connsiteY10" fmla="*/ 575733 h 1464733"/>
                    <a:gd name="connsiteX11" fmla="*/ 745066 w 2472266"/>
                    <a:gd name="connsiteY11" fmla="*/ 601133 h 1464733"/>
                    <a:gd name="connsiteX12" fmla="*/ 728133 w 2472266"/>
                    <a:gd name="connsiteY12" fmla="*/ 550333 h 1464733"/>
                    <a:gd name="connsiteX13" fmla="*/ 626533 w 2472266"/>
                    <a:gd name="connsiteY13" fmla="*/ 558800 h 1464733"/>
                    <a:gd name="connsiteX14" fmla="*/ 516466 w 2472266"/>
                    <a:gd name="connsiteY14" fmla="*/ 457200 h 1464733"/>
                    <a:gd name="connsiteX15" fmla="*/ 0 w 2472266"/>
                    <a:gd name="connsiteY15" fmla="*/ 609600 h 1464733"/>
                    <a:gd name="connsiteX16" fmla="*/ 287866 w 2472266"/>
                    <a:gd name="connsiteY16" fmla="*/ 1464733 h 146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2266" h="1464733">
                      <a:moveTo>
                        <a:pt x="287866" y="1464733"/>
                      </a:moveTo>
                      <a:lnTo>
                        <a:pt x="812800" y="1320800"/>
                      </a:lnTo>
                      <a:lnTo>
                        <a:pt x="787400" y="1210733"/>
                      </a:lnTo>
                      <a:lnTo>
                        <a:pt x="889000" y="1126067"/>
                      </a:lnTo>
                      <a:lnTo>
                        <a:pt x="880533" y="1066800"/>
                      </a:lnTo>
                      <a:lnTo>
                        <a:pt x="999066" y="1049867"/>
                      </a:lnTo>
                      <a:lnTo>
                        <a:pt x="1032933" y="1202267"/>
                      </a:lnTo>
                      <a:lnTo>
                        <a:pt x="2472266" y="626533"/>
                      </a:lnTo>
                      <a:lnTo>
                        <a:pt x="2294466" y="0"/>
                      </a:lnTo>
                      <a:lnTo>
                        <a:pt x="804333" y="423333"/>
                      </a:lnTo>
                      <a:lnTo>
                        <a:pt x="855133" y="575733"/>
                      </a:lnTo>
                      <a:lnTo>
                        <a:pt x="745066" y="601133"/>
                      </a:lnTo>
                      <a:lnTo>
                        <a:pt x="728133" y="550333"/>
                      </a:lnTo>
                      <a:lnTo>
                        <a:pt x="626533" y="558800"/>
                      </a:lnTo>
                      <a:lnTo>
                        <a:pt x="516466" y="457200"/>
                      </a:lnTo>
                      <a:lnTo>
                        <a:pt x="0" y="609600"/>
                      </a:lnTo>
                      <a:lnTo>
                        <a:pt x="287866" y="1464733"/>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800" dirty="0">
                    <a:solidFill>
                      <a:srgbClr val="002060"/>
                    </a:solidFill>
                    <a:latin typeface="+mj-lt"/>
                  </a:endParaRPr>
                </a:p>
              </p:txBody>
            </p:sp>
            <p:sp>
              <p:nvSpPr>
                <p:cNvPr id="103" name="Freeform 102"/>
                <p:cNvSpPr/>
                <p:nvPr/>
              </p:nvSpPr>
              <p:spPr>
                <a:xfrm>
                  <a:off x="1242018" y="2668567"/>
                  <a:ext cx="3041327" cy="4242977"/>
                </a:xfrm>
                <a:custGeom>
                  <a:avLst/>
                  <a:gdLst>
                    <a:gd name="connsiteX0" fmla="*/ 3056467 w 3056467"/>
                    <a:gd name="connsiteY0" fmla="*/ 4250267 h 4250267"/>
                    <a:gd name="connsiteX1" fmla="*/ 1862667 w 3056467"/>
                    <a:gd name="connsiteY1" fmla="*/ 3293533 h 4250267"/>
                    <a:gd name="connsiteX2" fmla="*/ 635000 w 3056467"/>
                    <a:gd name="connsiteY2" fmla="*/ 1185333 h 4250267"/>
                    <a:gd name="connsiteX3" fmla="*/ 0 w 3056467"/>
                    <a:gd name="connsiteY3" fmla="*/ 0 h 4250267"/>
                  </a:gdLst>
                  <a:ahLst/>
                  <a:cxnLst>
                    <a:cxn ang="0">
                      <a:pos x="connsiteX0" y="connsiteY0"/>
                    </a:cxn>
                    <a:cxn ang="0">
                      <a:pos x="connsiteX1" y="connsiteY1"/>
                    </a:cxn>
                    <a:cxn ang="0">
                      <a:pos x="connsiteX2" y="connsiteY2"/>
                    </a:cxn>
                    <a:cxn ang="0">
                      <a:pos x="connsiteX3" y="connsiteY3"/>
                    </a:cxn>
                  </a:cxnLst>
                  <a:rect l="l" t="t" r="r" b="b"/>
                  <a:pathLst>
                    <a:path w="3056467" h="4250267">
                      <a:moveTo>
                        <a:pt x="3056467" y="4250267"/>
                      </a:moveTo>
                      <a:lnTo>
                        <a:pt x="1862667" y="3293533"/>
                      </a:lnTo>
                      <a:lnTo>
                        <a:pt x="635000" y="1185333"/>
                      </a:lnTo>
                      <a:lnTo>
                        <a:pt x="0" y="0"/>
                      </a:lnTo>
                    </a:path>
                  </a:pathLst>
                </a:custGeom>
                <a:grpFill/>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IN" sz="800" dirty="0">
                    <a:solidFill>
                      <a:srgbClr val="002060"/>
                    </a:solidFill>
                    <a:latin typeface="+mj-lt"/>
                  </a:endParaRPr>
                </a:p>
              </p:txBody>
            </p:sp>
            <p:sp>
              <p:nvSpPr>
                <p:cNvPr id="104" name="Freeform 103"/>
                <p:cNvSpPr/>
                <p:nvPr/>
              </p:nvSpPr>
              <p:spPr>
                <a:xfrm>
                  <a:off x="1770148" y="1210733"/>
                  <a:ext cx="5682010" cy="2371705"/>
                </a:xfrm>
                <a:custGeom>
                  <a:avLst/>
                  <a:gdLst>
                    <a:gd name="connsiteX0" fmla="*/ 0 w 5698066"/>
                    <a:gd name="connsiteY0" fmla="*/ 2362200 h 2362200"/>
                    <a:gd name="connsiteX1" fmla="*/ 863600 w 5698066"/>
                    <a:gd name="connsiteY1" fmla="*/ 1710267 h 2362200"/>
                    <a:gd name="connsiteX2" fmla="*/ 1845733 w 5698066"/>
                    <a:gd name="connsiteY2" fmla="*/ 1126067 h 2362200"/>
                    <a:gd name="connsiteX3" fmla="*/ 2785533 w 5698066"/>
                    <a:gd name="connsiteY3" fmla="*/ 694267 h 2362200"/>
                    <a:gd name="connsiteX4" fmla="*/ 3683000 w 5698066"/>
                    <a:gd name="connsiteY4" fmla="*/ 397934 h 2362200"/>
                    <a:gd name="connsiteX5" fmla="*/ 4741333 w 5698066"/>
                    <a:gd name="connsiteY5" fmla="*/ 152400 h 2362200"/>
                    <a:gd name="connsiteX6" fmla="*/ 5698066 w 5698066"/>
                    <a:gd name="connsiteY6" fmla="*/ 0 h 2362200"/>
                    <a:gd name="connsiteX7" fmla="*/ 2675466 w 5698066"/>
                    <a:gd name="connsiteY7" fmla="*/ 1270000 h 2362200"/>
                    <a:gd name="connsiteX8" fmla="*/ 0 w 5698066"/>
                    <a:gd name="connsiteY8" fmla="*/ 2362200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066" h="2362200">
                      <a:moveTo>
                        <a:pt x="0" y="2362200"/>
                      </a:moveTo>
                      <a:lnTo>
                        <a:pt x="863600" y="1710267"/>
                      </a:lnTo>
                      <a:lnTo>
                        <a:pt x="1845733" y="1126067"/>
                      </a:lnTo>
                      <a:lnTo>
                        <a:pt x="2785533" y="694267"/>
                      </a:lnTo>
                      <a:lnTo>
                        <a:pt x="3683000" y="397934"/>
                      </a:lnTo>
                      <a:lnTo>
                        <a:pt x="4741333" y="152400"/>
                      </a:lnTo>
                      <a:lnTo>
                        <a:pt x="5698066" y="0"/>
                      </a:lnTo>
                      <a:lnTo>
                        <a:pt x="2675466" y="1270000"/>
                      </a:lnTo>
                      <a:lnTo>
                        <a:pt x="0" y="236220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800" dirty="0">
                    <a:solidFill>
                      <a:srgbClr val="002060"/>
                    </a:solidFill>
                    <a:latin typeface="+mj-lt"/>
                  </a:endParaRPr>
                </a:p>
              </p:txBody>
            </p:sp>
            <p:sp>
              <p:nvSpPr>
                <p:cNvPr id="105" name="Freeform 104"/>
                <p:cNvSpPr/>
                <p:nvPr/>
              </p:nvSpPr>
              <p:spPr>
                <a:xfrm>
                  <a:off x="3645945" y="7955967"/>
                  <a:ext cx="291385" cy="261106"/>
                </a:xfrm>
                <a:custGeom>
                  <a:avLst/>
                  <a:gdLst>
                    <a:gd name="connsiteX0" fmla="*/ 0 w 287866"/>
                    <a:gd name="connsiteY0" fmla="*/ 59266 h 245533"/>
                    <a:gd name="connsiteX1" fmla="*/ 101600 w 287866"/>
                    <a:gd name="connsiteY1" fmla="*/ 245533 h 245533"/>
                    <a:gd name="connsiteX2" fmla="*/ 228600 w 287866"/>
                    <a:gd name="connsiteY2" fmla="*/ 203200 h 245533"/>
                    <a:gd name="connsiteX3" fmla="*/ 287866 w 287866"/>
                    <a:gd name="connsiteY3" fmla="*/ 0 h 245533"/>
                  </a:gdLst>
                  <a:ahLst/>
                  <a:cxnLst>
                    <a:cxn ang="0">
                      <a:pos x="connsiteX0" y="connsiteY0"/>
                    </a:cxn>
                    <a:cxn ang="0">
                      <a:pos x="connsiteX1" y="connsiteY1"/>
                    </a:cxn>
                    <a:cxn ang="0">
                      <a:pos x="connsiteX2" y="connsiteY2"/>
                    </a:cxn>
                    <a:cxn ang="0">
                      <a:pos x="connsiteX3" y="connsiteY3"/>
                    </a:cxn>
                  </a:cxnLst>
                  <a:rect l="l" t="t" r="r" b="b"/>
                  <a:pathLst>
                    <a:path w="287866" h="245533">
                      <a:moveTo>
                        <a:pt x="0" y="59266"/>
                      </a:moveTo>
                      <a:lnTo>
                        <a:pt x="101600" y="245533"/>
                      </a:lnTo>
                      <a:lnTo>
                        <a:pt x="228600" y="203200"/>
                      </a:lnTo>
                      <a:lnTo>
                        <a:pt x="287866" y="0"/>
                      </a:lnTo>
                    </a:path>
                  </a:pathLst>
                </a:custGeom>
                <a:grpFill/>
                <a:ln w="2857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IN" sz="800" dirty="0">
                    <a:solidFill>
                      <a:srgbClr val="002060"/>
                    </a:solidFill>
                    <a:latin typeface="+mj-lt"/>
                  </a:endParaRPr>
                </a:p>
              </p:txBody>
            </p:sp>
            <p:sp>
              <p:nvSpPr>
                <p:cNvPr id="106" name="Oval 105"/>
                <p:cNvSpPr/>
                <p:nvPr/>
              </p:nvSpPr>
              <p:spPr>
                <a:xfrm>
                  <a:off x="2462188" y="6367566"/>
                  <a:ext cx="728463" cy="7398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800" dirty="0">
                    <a:solidFill>
                      <a:srgbClr val="002060"/>
                    </a:solidFill>
                    <a:latin typeface="+mj-lt"/>
                  </a:endParaRPr>
                </a:p>
              </p:txBody>
            </p:sp>
            <p:sp>
              <p:nvSpPr>
                <p:cNvPr id="107" name="Freeform 106"/>
                <p:cNvSpPr/>
                <p:nvPr/>
              </p:nvSpPr>
              <p:spPr>
                <a:xfrm>
                  <a:off x="2826419" y="6715708"/>
                  <a:ext cx="528141" cy="543977"/>
                </a:xfrm>
                <a:custGeom>
                  <a:avLst/>
                  <a:gdLst>
                    <a:gd name="connsiteX0" fmla="*/ 533400 w 533400"/>
                    <a:gd name="connsiteY0" fmla="*/ 423334 h 524934"/>
                    <a:gd name="connsiteX1" fmla="*/ 220133 w 533400"/>
                    <a:gd name="connsiteY1" fmla="*/ 524934 h 524934"/>
                    <a:gd name="connsiteX2" fmla="*/ 127000 w 533400"/>
                    <a:gd name="connsiteY2" fmla="*/ 465667 h 524934"/>
                    <a:gd name="connsiteX3" fmla="*/ 0 w 533400"/>
                    <a:gd name="connsiteY3" fmla="*/ 0 h 524934"/>
                  </a:gdLst>
                  <a:ahLst/>
                  <a:cxnLst>
                    <a:cxn ang="0">
                      <a:pos x="connsiteX0" y="connsiteY0"/>
                    </a:cxn>
                    <a:cxn ang="0">
                      <a:pos x="connsiteX1" y="connsiteY1"/>
                    </a:cxn>
                    <a:cxn ang="0">
                      <a:pos x="connsiteX2" y="connsiteY2"/>
                    </a:cxn>
                    <a:cxn ang="0">
                      <a:pos x="connsiteX3" y="connsiteY3"/>
                    </a:cxn>
                  </a:cxnLst>
                  <a:rect l="l" t="t" r="r" b="b"/>
                  <a:pathLst>
                    <a:path w="533400" h="524934">
                      <a:moveTo>
                        <a:pt x="533400" y="423334"/>
                      </a:moveTo>
                      <a:lnTo>
                        <a:pt x="220133" y="524934"/>
                      </a:lnTo>
                      <a:lnTo>
                        <a:pt x="127000" y="465667"/>
                      </a:lnTo>
                      <a:lnTo>
                        <a:pt x="0" y="0"/>
                      </a:lnTo>
                    </a:path>
                  </a:pathLst>
                </a:custGeom>
                <a:grpFill/>
                <a:ln w="2857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IN" sz="800" dirty="0">
                    <a:solidFill>
                      <a:srgbClr val="002060"/>
                    </a:solidFill>
                    <a:latin typeface="+mj-lt"/>
                  </a:endParaRPr>
                </a:p>
              </p:txBody>
            </p:sp>
            <p:sp>
              <p:nvSpPr>
                <p:cNvPr id="108" name="Freeform 107"/>
                <p:cNvSpPr/>
                <p:nvPr/>
              </p:nvSpPr>
              <p:spPr>
                <a:xfrm>
                  <a:off x="3609522" y="8173555"/>
                  <a:ext cx="218539" cy="87035"/>
                </a:xfrm>
                <a:custGeom>
                  <a:avLst/>
                  <a:gdLst>
                    <a:gd name="connsiteX0" fmla="*/ 203200 w 228600"/>
                    <a:gd name="connsiteY0" fmla="*/ 0 h 67733"/>
                    <a:gd name="connsiteX1" fmla="*/ 228600 w 228600"/>
                    <a:gd name="connsiteY1" fmla="*/ 67733 h 67733"/>
                    <a:gd name="connsiteX2" fmla="*/ 0 w 228600"/>
                    <a:gd name="connsiteY2" fmla="*/ 33867 h 67733"/>
                  </a:gdLst>
                  <a:ahLst/>
                  <a:cxnLst>
                    <a:cxn ang="0">
                      <a:pos x="connsiteX0" y="connsiteY0"/>
                    </a:cxn>
                    <a:cxn ang="0">
                      <a:pos x="connsiteX1" y="connsiteY1"/>
                    </a:cxn>
                    <a:cxn ang="0">
                      <a:pos x="connsiteX2" y="connsiteY2"/>
                    </a:cxn>
                  </a:cxnLst>
                  <a:rect l="l" t="t" r="r" b="b"/>
                  <a:pathLst>
                    <a:path w="228600" h="67733">
                      <a:moveTo>
                        <a:pt x="203200" y="0"/>
                      </a:moveTo>
                      <a:lnTo>
                        <a:pt x="228600" y="67733"/>
                      </a:lnTo>
                      <a:lnTo>
                        <a:pt x="0" y="33867"/>
                      </a:lnTo>
                    </a:path>
                  </a:pathLst>
                </a:custGeom>
                <a:grpFill/>
                <a:ln w="2857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IN" sz="800" dirty="0">
                    <a:solidFill>
                      <a:srgbClr val="002060"/>
                    </a:solidFill>
                    <a:latin typeface="+mj-lt"/>
                  </a:endParaRPr>
                </a:p>
              </p:txBody>
            </p:sp>
            <p:sp>
              <p:nvSpPr>
                <p:cNvPr id="109" name="Freeform 108"/>
                <p:cNvSpPr/>
                <p:nvPr/>
              </p:nvSpPr>
              <p:spPr>
                <a:xfrm>
                  <a:off x="3591305" y="8064754"/>
                  <a:ext cx="109269" cy="348141"/>
                </a:xfrm>
                <a:custGeom>
                  <a:avLst/>
                  <a:gdLst>
                    <a:gd name="connsiteX0" fmla="*/ 8466 w 101600"/>
                    <a:gd name="connsiteY0" fmla="*/ 0 h 304800"/>
                    <a:gd name="connsiteX1" fmla="*/ 101600 w 101600"/>
                    <a:gd name="connsiteY1" fmla="*/ 160867 h 304800"/>
                    <a:gd name="connsiteX2" fmla="*/ 0 w 101600"/>
                    <a:gd name="connsiteY2" fmla="*/ 304800 h 304800"/>
                    <a:gd name="connsiteX3" fmla="*/ 8466 w 101600"/>
                    <a:gd name="connsiteY3" fmla="*/ 0 h 304800"/>
                    <a:gd name="connsiteX0" fmla="*/ 8466 w 103011"/>
                    <a:gd name="connsiteY0" fmla="*/ 23989 h 355600"/>
                    <a:gd name="connsiteX1" fmla="*/ 101600 w 103011"/>
                    <a:gd name="connsiteY1" fmla="*/ 184856 h 355600"/>
                    <a:gd name="connsiteX2" fmla="*/ 0 w 103011"/>
                    <a:gd name="connsiteY2" fmla="*/ 328789 h 355600"/>
                    <a:gd name="connsiteX3" fmla="*/ 8466 w 103011"/>
                    <a:gd name="connsiteY3" fmla="*/ 23989 h 355600"/>
                  </a:gdLst>
                  <a:ahLst/>
                  <a:cxnLst>
                    <a:cxn ang="0">
                      <a:pos x="connsiteX0" y="connsiteY0"/>
                    </a:cxn>
                    <a:cxn ang="0">
                      <a:pos x="connsiteX1" y="connsiteY1"/>
                    </a:cxn>
                    <a:cxn ang="0">
                      <a:pos x="connsiteX2" y="connsiteY2"/>
                    </a:cxn>
                    <a:cxn ang="0">
                      <a:pos x="connsiteX3" y="connsiteY3"/>
                    </a:cxn>
                  </a:cxnLst>
                  <a:rect l="l" t="t" r="r" b="b"/>
                  <a:pathLst>
                    <a:path w="103011" h="355600">
                      <a:moveTo>
                        <a:pt x="8466" y="23989"/>
                      </a:moveTo>
                      <a:cubicBezTo>
                        <a:pt x="25399" y="0"/>
                        <a:pt x="103011" y="134056"/>
                        <a:pt x="101600" y="184856"/>
                      </a:cubicBezTo>
                      <a:cubicBezTo>
                        <a:pt x="100189" y="235656"/>
                        <a:pt x="15522" y="355600"/>
                        <a:pt x="0" y="328789"/>
                      </a:cubicBezTo>
                      <a:lnTo>
                        <a:pt x="8466" y="23989"/>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800" dirty="0">
                    <a:solidFill>
                      <a:srgbClr val="002060"/>
                    </a:solidFill>
                    <a:latin typeface="+mj-lt"/>
                  </a:endParaRPr>
                </a:p>
              </p:txBody>
            </p:sp>
            <p:cxnSp>
              <p:nvCxnSpPr>
                <p:cNvPr id="110" name="Straight Connector 109"/>
                <p:cNvCxnSpPr/>
                <p:nvPr/>
              </p:nvCxnSpPr>
              <p:spPr>
                <a:xfrm flipH="1" flipV="1">
                  <a:off x="2498611" y="6650438"/>
                  <a:ext cx="327808" cy="65270"/>
                </a:xfrm>
                <a:prstGeom prst="line">
                  <a:avLst/>
                </a:prstGeom>
                <a:grpFill/>
                <a:ln w="28575"/>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2826419" y="6476367"/>
                  <a:ext cx="236756" cy="239340"/>
                </a:xfrm>
                <a:prstGeom prst="line">
                  <a:avLst/>
                </a:prstGeom>
                <a:grpFill/>
                <a:ln w="28575"/>
              </p:spPr>
              <p:style>
                <a:lnRef idx="1">
                  <a:schemeClr val="accent1"/>
                </a:lnRef>
                <a:fillRef idx="0">
                  <a:schemeClr val="accent1"/>
                </a:fillRef>
                <a:effectRef idx="0">
                  <a:schemeClr val="accent1"/>
                </a:effectRef>
                <a:fontRef idx="minor">
                  <a:schemeClr val="tx1"/>
                </a:fontRef>
              </p:style>
            </p:cxnSp>
          </p:grpSp>
          <p:sp>
            <p:nvSpPr>
              <p:cNvPr id="101" name="TextBox 100"/>
              <p:cNvSpPr txBox="1"/>
              <p:nvPr/>
            </p:nvSpPr>
            <p:spPr>
              <a:xfrm>
                <a:off x="3016387" y="11162909"/>
                <a:ext cx="1260140" cy="710762"/>
              </a:xfrm>
              <a:prstGeom prst="rect">
                <a:avLst/>
              </a:prstGeom>
              <a:grpFill/>
            </p:spPr>
            <p:txBody>
              <a:bodyPr lIns="91427" tIns="45714" rIns="91427" bIns="45714">
                <a:spAutoFit/>
              </a:bodyPr>
              <a:lstStyle/>
              <a:p>
                <a:pPr algn="ctr">
                  <a:defRPr/>
                </a:pPr>
                <a:r>
                  <a:rPr lang="en-IN" sz="800" dirty="0">
                    <a:solidFill>
                      <a:srgbClr val="002060"/>
                    </a:solidFill>
                    <a:latin typeface="+mj-lt"/>
                  </a:rPr>
                  <a:t>NISAR Satellite</a:t>
                </a:r>
              </a:p>
            </p:txBody>
          </p:sp>
        </p:grpSp>
      </p:grpSp>
      <p:sp>
        <p:nvSpPr>
          <p:cNvPr id="145" name="Title 1"/>
          <p:cNvSpPr txBox="1">
            <a:spLocks/>
          </p:cNvSpPr>
          <p:nvPr/>
        </p:nvSpPr>
        <p:spPr>
          <a:xfrm>
            <a:off x="4826573" y="-6191"/>
            <a:ext cx="1873894" cy="611070"/>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err="1">
                <a:solidFill>
                  <a:schemeClr val="bg1"/>
                </a:solidFill>
                <a:latin typeface="Arial" charset="0"/>
                <a:ea typeface="Arial" charset="0"/>
                <a:cs typeface="Arial" charset="0"/>
              </a:rPr>
              <a:t>NISAR</a:t>
            </a:r>
            <a:endParaRPr lang="en-US" sz="3600"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824970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918200" y="4483100"/>
            <a:ext cx="2159000" cy="1409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499100" y="5168900"/>
            <a:ext cx="4445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067300" y="3975100"/>
            <a:ext cx="4445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816600" y="4495800"/>
            <a:ext cx="4445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622800" y="5410200"/>
            <a:ext cx="4445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itle 1"/>
          <p:cNvSpPr>
            <a:spLocks noGrp="1"/>
          </p:cNvSpPr>
          <p:nvPr>
            <p:ph type="title"/>
          </p:nvPr>
        </p:nvSpPr>
        <p:spPr>
          <a:xfrm>
            <a:off x="4622800" y="155271"/>
            <a:ext cx="2116587" cy="353028"/>
          </a:xfrm>
        </p:spPr>
        <p:txBody>
          <a:bodyPr>
            <a:normAutofit fontScale="90000"/>
          </a:bodyPr>
          <a:lstStyle/>
          <a:p>
            <a:r>
              <a:rPr lang="en-US" b="1" dirty="0">
                <a:solidFill>
                  <a:schemeClr val="bg1"/>
                </a:solidFill>
                <a:latin typeface="Arial" charset="0"/>
                <a:ea typeface="Arial" charset="0"/>
                <a:cs typeface="Arial" charset="0"/>
              </a:rPr>
              <a:t>S-SAR</a:t>
            </a:r>
          </a:p>
        </p:txBody>
      </p:sp>
      <p:sp>
        <p:nvSpPr>
          <p:cNvPr id="18" name="Content Placeholder 17"/>
          <p:cNvSpPr>
            <a:spLocks noGrp="1"/>
          </p:cNvSpPr>
          <p:nvPr>
            <p:ph idx="1"/>
          </p:nvPr>
        </p:nvSpPr>
        <p:spPr>
          <a:xfrm>
            <a:off x="-65664" y="1240052"/>
            <a:ext cx="8067314" cy="5639554"/>
          </a:xfrm>
        </p:spPr>
        <p:txBody>
          <a:bodyPr>
            <a:noAutofit/>
          </a:bodyPr>
          <a:lstStyle/>
          <a:p>
            <a:r>
              <a:rPr lang="en-US" sz="1800" dirty="0">
                <a:solidFill>
                  <a:srgbClr val="0000FF"/>
                </a:solidFill>
                <a:latin typeface="Arial" panose="020B0604020202020204" pitchFamily="34" charset="0"/>
                <a:cs typeface="Arial" panose="020B0604020202020204" pitchFamily="34" charset="0"/>
              </a:rPr>
              <a:t>Science require frequent coverage over global targets</a:t>
            </a:r>
          </a:p>
          <a:p>
            <a:r>
              <a:rPr lang="en-US" sz="1800" dirty="0">
                <a:solidFill>
                  <a:srgbClr val="0000FF"/>
                </a:solidFill>
                <a:latin typeface="Arial" panose="020B0604020202020204" pitchFamily="34" charset="0"/>
                <a:cs typeface="Arial" panose="020B0604020202020204" pitchFamily="34" charset="0"/>
              </a:rPr>
              <a:t>NISAR would acquire sufficient swath with high resolution  </a:t>
            </a:r>
          </a:p>
          <a:p>
            <a:pPr>
              <a:buFont typeface="Arial"/>
              <a:buChar char="•"/>
            </a:pPr>
            <a:r>
              <a:rPr lang="en-US" sz="1800" dirty="0">
                <a:solidFill>
                  <a:srgbClr val="0000FF"/>
                </a:solidFill>
                <a:latin typeface="Arial" panose="020B0604020202020204" pitchFamily="34" charset="0"/>
                <a:cs typeface="Arial" panose="020B0604020202020204" pitchFamily="34" charset="0"/>
                <a:sym typeface="Wingdings"/>
              </a:rPr>
              <a:t>New SweepSAR technology being implemented by both JPL and ISRO</a:t>
            </a:r>
          </a:p>
          <a:p>
            <a:pPr algn="just">
              <a:lnSpc>
                <a:spcPct val="107000"/>
              </a:lnSpc>
            </a:pPr>
            <a:r>
              <a:rPr lang="en-US" sz="1800" dirty="0">
                <a:solidFill>
                  <a:srgbClr val="C00000"/>
                </a:solidFill>
                <a:latin typeface="Arial" panose="020B0604020202020204" pitchFamily="34" charset="0"/>
                <a:cs typeface="Arial" panose="020B0604020202020204" pitchFamily="34" charset="0"/>
              </a:rPr>
              <a:t>S-SAR Operation:</a:t>
            </a:r>
          </a:p>
          <a:p>
            <a:pPr marL="285750" indent="-285750" algn="just">
              <a:lnSpc>
                <a:spcPct val="107000"/>
              </a:lnSpc>
            </a:pPr>
            <a:r>
              <a:rPr lang="en-US" sz="1800" dirty="0">
                <a:solidFill>
                  <a:srgbClr val="0000FF"/>
                </a:solidFill>
                <a:latin typeface="Arial" panose="020B0604020202020204" pitchFamily="34" charset="0"/>
                <a:ea typeface="Calibri" panose="020F0502020204030204" pitchFamily="34" charset="0"/>
                <a:cs typeface="Arial" panose="020B0604020202020204" pitchFamily="34" charset="0"/>
              </a:rPr>
              <a:t>Thermal constraints ( 0 to +40degC / 45degC thermal design limit)</a:t>
            </a:r>
          </a:p>
          <a:p>
            <a:pPr marL="285750" indent="-285750" algn="just">
              <a:lnSpc>
                <a:spcPct val="107000"/>
              </a:lnSpc>
              <a:spcAft>
                <a:spcPts val="600"/>
              </a:spcAft>
            </a:pPr>
            <a:r>
              <a:rPr lang="en-US" sz="1800" dirty="0">
                <a:solidFill>
                  <a:srgbClr val="0000FF"/>
                </a:solidFill>
                <a:latin typeface="Arial" panose="020B0604020202020204" pitchFamily="34" charset="0"/>
                <a:ea typeface="Calibri" panose="020F0502020204030204" pitchFamily="34" charset="0"/>
                <a:cs typeface="Arial" panose="020B0604020202020204" pitchFamily="34" charset="0"/>
              </a:rPr>
              <a:t>Data Volume (&gt;3Gbps Max.)</a:t>
            </a:r>
          </a:p>
          <a:p>
            <a:pPr marL="285750" indent="-285750" algn="just">
              <a:lnSpc>
                <a:spcPct val="107000"/>
              </a:lnSpc>
            </a:pPr>
            <a:r>
              <a:rPr lang="en-US" sz="1800" dirty="0">
                <a:solidFill>
                  <a:srgbClr val="C00000"/>
                </a:solidFill>
                <a:latin typeface="Arial" panose="020B0604020202020204" pitchFamily="34" charset="0"/>
                <a:cs typeface="Arial" panose="020B0604020202020204" pitchFamily="34" charset="0"/>
              </a:rPr>
              <a:t>Desired Science requirement</a:t>
            </a:r>
          </a:p>
          <a:p>
            <a:pPr lvl="1" algn="just">
              <a:lnSpc>
                <a:spcPct val="107000"/>
              </a:lnSpc>
            </a:pPr>
            <a:r>
              <a:rPr lang="en-US" sz="1800" dirty="0">
                <a:solidFill>
                  <a:srgbClr val="0000FF"/>
                </a:solidFill>
                <a:latin typeface="Arial" panose="020B0604020202020204" pitchFamily="34" charset="0"/>
                <a:ea typeface="Calibri" panose="020F0502020204030204" pitchFamily="34" charset="0"/>
                <a:cs typeface="Arial" panose="020B0604020202020204" pitchFamily="34" charset="0"/>
              </a:rPr>
              <a:t>4 Orbits / 14 Orbits –  15Minutes over SAARC and Antarctica regions.</a:t>
            </a:r>
          </a:p>
          <a:p>
            <a:pPr lvl="1" algn="just">
              <a:lnSpc>
                <a:spcPct val="107000"/>
              </a:lnSpc>
              <a:spcAft>
                <a:spcPts val="600"/>
              </a:spcAft>
            </a:pPr>
            <a:r>
              <a:rPr lang="en-US" sz="1800" dirty="0">
                <a:solidFill>
                  <a:srgbClr val="0000FF"/>
                </a:solidFill>
                <a:latin typeface="Arial" panose="020B0604020202020204" pitchFamily="34" charset="0"/>
                <a:ea typeface="Calibri" panose="020F0502020204030204" pitchFamily="34" charset="0"/>
                <a:cs typeface="Arial" panose="020B0604020202020204" pitchFamily="34" charset="0"/>
              </a:rPr>
              <a:t>10 Orbits / 14 Orbits - 2 Minutes globally / orbit</a:t>
            </a:r>
          </a:p>
          <a:p>
            <a:pPr marL="285750" indent="-285750" algn="just">
              <a:lnSpc>
                <a:spcPct val="107000"/>
              </a:lnSpc>
            </a:pPr>
            <a:r>
              <a:rPr lang="en-US" sz="1800" dirty="0">
                <a:solidFill>
                  <a:srgbClr val="0000FF"/>
                </a:solidFill>
                <a:latin typeface="Arial" panose="020B0604020202020204" pitchFamily="34" charset="0"/>
                <a:cs typeface="Arial" panose="020B0604020202020204" pitchFamily="34" charset="0"/>
              </a:rPr>
              <a:t>Thermal analysis of S-SAR</a:t>
            </a:r>
          </a:p>
          <a:p>
            <a:pPr lvl="1" algn="just">
              <a:lnSpc>
                <a:spcPct val="107000"/>
              </a:lnSpc>
              <a:spcAft>
                <a:spcPts val="600"/>
              </a:spcAft>
            </a:pPr>
            <a:r>
              <a:rPr lang="en-US" sz="1800" dirty="0">
                <a:solidFill>
                  <a:srgbClr val="0000FF"/>
                </a:solidFill>
                <a:latin typeface="Arial" panose="020B0604020202020204" pitchFamily="34" charset="0"/>
                <a:ea typeface="Calibri" panose="020F0502020204030204" pitchFamily="34" charset="0"/>
                <a:cs typeface="Arial" panose="020B0604020202020204" pitchFamily="34" charset="0"/>
              </a:rPr>
              <a:t>14 Orbits / 14 Orbits –  10 Minutes over SAARC and Global regions</a:t>
            </a:r>
          </a:p>
          <a:p>
            <a:pPr algn="just">
              <a:lnSpc>
                <a:spcPct val="107000"/>
              </a:lnSpc>
              <a:spcAft>
                <a:spcPts val="600"/>
              </a:spcAft>
            </a:pPr>
            <a:r>
              <a:rPr lang="en-US" sz="1800" dirty="0">
                <a:solidFill>
                  <a:srgbClr val="C00000"/>
                </a:solidFill>
                <a:latin typeface="Arial" panose="020B0604020202020204" pitchFamily="34" charset="0"/>
                <a:cs typeface="Arial" panose="020B0604020202020204" pitchFamily="34" charset="0"/>
              </a:rPr>
              <a:t>Comfortable Thermal Margins to meet desired science requirements</a:t>
            </a:r>
          </a:p>
          <a:p>
            <a:pPr marL="285750" indent="-285750" algn="just">
              <a:lnSpc>
                <a:spcPct val="100000"/>
              </a:lnSpc>
              <a:spcBef>
                <a:spcPts val="400"/>
              </a:spcBef>
              <a:spcAft>
                <a:spcPts val="600"/>
              </a:spcAft>
            </a:pPr>
            <a:r>
              <a:rPr lang="en-US" sz="1800" dirty="0">
                <a:solidFill>
                  <a:srgbClr val="0000FF"/>
                </a:solidFill>
                <a:latin typeface="Arial" panose="020B0604020202020204" pitchFamily="34" charset="0"/>
                <a:cs typeface="Arial" panose="020B0604020202020204" pitchFamily="34" charset="0"/>
              </a:rPr>
              <a:t>Payload  to JPL by end 2019</a:t>
            </a:r>
          </a:p>
          <a:p>
            <a:pPr marL="285750" indent="-285750" algn="just">
              <a:lnSpc>
                <a:spcPct val="100000"/>
              </a:lnSpc>
              <a:spcBef>
                <a:spcPts val="400"/>
              </a:spcBef>
              <a:spcAft>
                <a:spcPts val="600"/>
              </a:spcAft>
            </a:pPr>
            <a:r>
              <a:rPr lang="en-US" sz="1800" b="1" dirty="0">
                <a:solidFill>
                  <a:srgbClr val="0000FF"/>
                </a:solidFill>
                <a:latin typeface="Arial" panose="020B0604020202020204" pitchFamily="34" charset="0"/>
                <a:cs typeface="Arial" panose="020B0604020202020204" pitchFamily="34" charset="0"/>
              </a:rPr>
              <a:t>Launch by December 2021</a:t>
            </a:r>
          </a:p>
          <a:p>
            <a:pPr marL="285750" indent="-285750" algn="just">
              <a:lnSpc>
                <a:spcPct val="107000"/>
              </a:lnSpc>
              <a:spcAft>
                <a:spcPts val="600"/>
              </a:spcAft>
            </a:pPr>
            <a:endParaRPr lang="en-US" sz="1800" dirty="0">
              <a:solidFill>
                <a:srgbClr val="0000FF"/>
              </a:solidFill>
              <a:latin typeface="Arial" panose="020B0604020202020204" pitchFamily="34" charset="0"/>
              <a:cs typeface="Arial" panose="020B0604020202020204" pitchFamily="34" charset="0"/>
            </a:endParaRPr>
          </a:p>
        </p:txBody>
      </p:sp>
      <p:grpSp>
        <p:nvGrpSpPr>
          <p:cNvPr id="19" name="Group 18"/>
          <p:cNvGrpSpPr/>
          <p:nvPr/>
        </p:nvGrpSpPr>
        <p:grpSpPr>
          <a:xfrm>
            <a:off x="8323144" y="3728150"/>
            <a:ext cx="3568729" cy="2903713"/>
            <a:chOff x="8323144" y="3728150"/>
            <a:chExt cx="3568729" cy="2903713"/>
          </a:xfrm>
        </p:grpSpPr>
        <p:pic>
          <p:nvPicPr>
            <p:cNvPr id="22" name="anim_shiftpatt_tra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6013" t="2515" r="6589" b="1825"/>
            <a:stretch/>
          </p:blipFill>
          <p:spPr>
            <a:xfrm>
              <a:off x="8323144" y="3728150"/>
              <a:ext cx="3568729" cy="2903713"/>
            </a:xfrm>
            <a:prstGeom prst="rect">
              <a:avLst/>
            </a:prstGeom>
            <a:ln w="12700">
              <a:solidFill>
                <a:schemeClr val="bg1">
                  <a:lumMod val="75000"/>
                </a:schemeClr>
              </a:solidFill>
            </a:ln>
          </p:spPr>
        </p:pic>
        <p:sp>
          <p:nvSpPr>
            <p:cNvPr id="24" name="Rectangle 23"/>
            <p:cNvSpPr/>
            <p:nvPr/>
          </p:nvSpPr>
          <p:spPr>
            <a:xfrm>
              <a:off x="9394336" y="3906905"/>
              <a:ext cx="1526379" cy="253916"/>
            </a:xfrm>
            <a:prstGeom prst="rect">
              <a:avLst/>
            </a:prstGeom>
          </p:spPr>
          <p:txBody>
            <a:bodyPr wrap="none">
              <a:spAutoFit/>
            </a:bodyPr>
            <a:lstStyle/>
            <a:p>
              <a:pPr algn="ctr"/>
              <a:r>
                <a:rPr lang="en-US" sz="1050" b="1" dirty="0">
                  <a:solidFill>
                    <a:srgbClr val="7030A0"/>
                  </a:solidFill>
                  <a:latin typeface="Arial" panose="020B0604020202020204" pitchFamily="34" charset="0"/>
                  <a:cs typeface="Arial" panose="020B0604020202020204" pitchFamily="34" charset="0"/>
                </a:rPr>
                <a:t>3-Beam Overlap DBF</a:t>
              </a:r>
            </a:p>
          </p:txBody>
        </p:sp>
      </p:grpSp>
      <p:grpSp>
        <p:nvGrpSpPr>
          <p:cNvPr id="25" name="Group 24"/>
          <p:cNvGrpSpPr/>
          <p:nvPr/>
        </p:nvGrpSpPr>
        <p:grpSpPr>
          <a:xfrm>
            <a:off x="8108590" y="376178"/>
            <a:ext cx="3423360" cy="3129763"/>
            <a:chOff x="5691321" y="1022350"/>
            <a:chExt cx="3071679" cy="2813393"/>
          </a:xfrm>
        </p:grpSpPr>
        <p:grpSp>
          <p:nvGrpSpPr>
            <p:cNvPr id="26" name="Group 25"/>
            <p:cNvGrpSpPr/>
            <p:nvPr/>
          </p:nvGrpSpPr>
          <p:grpSpPr>
            <a:xfrm>
              <a:off x="5691321" y="1022350"/>
              <a:ext cx="3071679" cy="2813393"/>
              <a:chOff x="5691321" y="1022350"/>
              <a:chExt cx="3071679" cy="2813393"/>
            </a:xfrm>
          </p:grpSpPr>
          <p:grpSp>
            <p:nvGrpSpPr>
              <p:cNvPr id="29" name="Group 28"/>
              <p:cNvGrpSpPr/>
              <p:nvPr/>
            </p:nvGrpSpPr>
            <p:grpSpPr>
              <a:xfrm>
                <a:off x="5691321" y="1022350"/>
                <a:ext cx="3071679" cy="2813393"/>
                <a:chOff x="4281622" y="1538420"/>
                <a:chExt cx="5259484" cy="4164239"/>
              </a:xfrm>
            </p:grpSpPr>
            <p:pic>
              <p:nvPicPr>
                <p:cNvPr id="53" name="Picture 5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1622" y="1538420"/>
                  <a:ext cx="5259484" cy="4164239"/>
                </a:xfrm>
                <a:prstGeom prst="rect">
                  <a:avLst/>
                </a:prstGeom>
                <a:ln>
                  <a:solidFill>
                    <a:schemeClr val="bg1">
                      <a:lumMod val="75000"/>
                    </a:schemeClr>
                  </a:solidFill>
                </a:ln>
              </p:spPr>
            </p:pic>
            <p:sp>
              <p:nvSpPr>
                <p:cNvPr id="54" name="Oval 53"/>
                <p:cNvSpPr/>
                <p:nvPr/>
              </p:nvSpPr>
              <p:spPr>
                <a:xfrm rot="20649625">
                  <a:off x="5461700" y="2586479"/>
                  <a:ext cx="1327001" cy="149122"/>
                </a:xfrm>
                <a:prstGeom prst="ellipse">
                  <a:avLst/>
                </a:prstGeom>
                <a:ln>
                  <a:solidFill>
                    <a:schemeClr val="bg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31" name="Freeform 12"/>
              <p:cNvSpPr/>
              <p:nvPr/>
            </p:nvSpPr>
            <p:spPr>
              <a:xfrm>
                <a:off x="6185085" y="1801819"/>
                <a:ext cx="1558357" cy="1688380"/>
              </a:xfrm>
              <a:custGeom>
                <a:avLst/>
                <a:gdLst>
                  <a:gd name="connsiteX0" fmla="*/ 4491681 w 4491681"/>
                  <a:gd name="connsiteY0" fmla="*/ 3799703 h 3799703"/>
                  <a:gd name="connsiteX1" fmla="*/ 98854 w 4491681"/>
                  <a:gd name="connsiteY1" fmla="*/ 0 h 3799703"/>
                  <a:gd name="connsiteX2" fmla="*/ 0 w 4491681"/>
                  <a:gd name="connsiteY2" fmla="*/ 1112108 h 3799703"/>
                  <a:gd name="connsiteX0" fmla="*/ 4479324 w 4479324"/>
                  <a:gd name="connsiteY0" fmla="*/ 3799703 h 3799703"/>
                  <a:gd name="connsiteX1" fmla="*/ 86497 w 4479324"/>
                  <a:gd name="connsiteY1" fmla="*/ 0 h 3799703"/>
                  <a:gd name="connsiteX2" fmla="*/ 0 w 4479324"/>
                  <a:gd name="connsiteY2" fmla="*/ 1112108 h 3799703"/>
                  <a:gd name="connsiteX0" fmla="*/ 2971800 w 2971800"/>
                  <a:gd name="connsiteY0" fmla="*/ 3793524 h 3793524"/>
                  <a:gd name="connsiteX1" fmla="*/ 86497 w 2971800"/>
                  <a:gd name="connsiteY1" fmla="*/ 0 h 3793524"/>
                  <a:gd name="connsiteX2" fmla="*/ 0 w 2971800"/>
                  <a:gd name="connsiteY2" fmla="*/ 1112108 h 3793524"/>
                  <a:gd name="connsiteX0" fmla="*/ 2471351 w 2471351"/>
                  <a:gd name="connsiteY0" fmla="*/ 3805880 h 3805880"/>
                  <a:gd name="connsiteX1" fmla="*/ 86497 w 2471351"/>
                  <a:gd name="connsiteY1" fmla="*/ 0 h 3805880"/>
                  <a:gd name="connsiteX2" fmla="*/ 0 w 2471351"/>
                  <a:gd name="connsiteY2" fmla="*/ 1112108 h 3805880"/>
                  <a:gd name="connsiteX0" fmla="*/ 2113005 w 2113005"/>
                  <a:gd name="connsiteY0" fmla="*/ 3781167 h 3781167"/>
                  <a:gd name="connsiteX1" fmla="*/ 86497 w 2113005"/>
                  <a:gd name="connsiteY1" fmla="*/ 0 h 3781167"/>
                  <a:gd name="connsiteX2" fmla="*/ 0 w 2113005"/>
                  <a:gd name="connsiteY2" fmla="*/ 1112108 h 3781167"/>
                  <a:gd name="connsiteX0" fmla="*/ 2051221 w 2051221"/>
                  <a:gd name="connsiteY0" fmla="*/ 3781167 h 3781167"/>
                  <a:gd name="connsiteX1" fmla="*/ 86497 w 2051221"/>
                  <a:gd name="connsiteY1" fmla="*/ 0 h 3781167"/>
                  <a:gd name="connsiteX2" fmla="*/ 0 w 2051221"/>
                  <a:gd name="connsiteY2" fmla="*/ 1112108 h 3781167"/>
                  <a:gd name="connsiteX0" fmla="*/ 3337311 w 3337311"/>
                  <a:gd name="connsiteY0" fmla="*/ 3781167 h 3781167"/>
                  <a:gd name="connsiteX1" fmla="*/ 1372587 w 3337311"/>
                  <a:gd name="connsiteY1" fmla="*/ 0 h 3781167"/>
                  <a:gd name="connsiteX2" fmla="*/ 0 w 3337311"/>
                  <a:gd name="connsiteY2" fmla="*/ 1797384 h 3781167"/>
                  <a:gd name="connsiteX0" fmla="*/ 3337311 w 3337311"/>
                  <a:gd name="connsiteY0" fmla="*/ 3781167 h 3781167"/>
                  <a:gd name="connsiteX1" fmla="*/ 1372587 w 3337311"/>
                  <a:gd name="connsiteY1" fmla="*/ 0 h 3781167"/>
                  <a:gd name="connsiteX2" fmla="*/ 0 w 3337311"/>
                  <a:gd name="connsiteY2" fmla="*/ 1797384 h 3781167"/>
                  <a:gd name="connsiteX0" fmla="*/ 3337311 w 3337311"/>
                  <a:gd name="connsiteY0" fmla="*/ 3781167 h 3781167"/>
                  <a:gd name="connsiteX1" fmla="*/ 1372587 w 3337311"/>
                  <a:gd name="connsiteY1" fmla="*/ 0 h 3781167"/>
                  <a:gd name="connsiteX2" fmla="*/ 0 w 3337311"/>
                  <a:gd name="connsiteY2" fmla="*/ 1797384 h 3781167"/>
                  <a:gd name="connsiteX0" fmla="*/ 3337311 w 3337311"/>
                  <a:gd name="connsiteY0" fmla="*/ 3781167 h 3781167"/>
                  <a:gd name="connsiteX1" fmla="*/ 1372587 w 3337311"/>
                  <a:gd name="connsiteY1" fmla="*/ 0 h 3781167"/>
                  <a:gd name="connsiteX2" fmla="*/ 0 w 3337311"/>
                  <a:gd name="connsiteY2" fmla="*/ 1797384 h 3781167"/>
                  <a:gd name="connsiteX0" fmla="*/ 3270674 w 3270674"/>
                  <a:gd name="connsiteY0" fmla="*/ 3644112 h 3644112"/>
                  <a:gd name="connsiteX1" fmla="*/ 1372587 w 3270674"/>
                  <a:gd name="connsiteY1" fmla="*/ 0 h 3644112"/>
                  <a:gd name="connsiteX2" fmla="*/ 0 w 3270674"/>
                  <a:gd name="connsiteY2" fmla="*/ 1797384 h 3644112"/>
                </a:gdLst>
                <a:ahLst/>
                <a:cxnLst>
                  <a:cxn ang="0">
                    <a:pos x="connsiteX0" y="connsiteY0"/>
                  </a:cxn>
                  <a:cxn ang="0">
                    <a:pos x="connsiteX1" y="connsiteY1"/>
                  </a:cxn>
                  <a:cxn ang="0">
                    <a:pos x="connsiteX2" y="connsiteY2"/>
                  </a:cxn>
                </a:cxnLst>
                <a:rect l="l" t="t" r="r" b="b"/>
                <a:pathLst>
                  <a:path w="3270674" h="3644112">
                    <a:moveTo>
                      <a:pt x="3270674" y="3644112"/>
                    </a:moveTo>
                    <a:lnTo>
                      <a:pt x="1372587" y="0"/>
                    </a:lnTo>
                    <a:cubicBezTo>
                      <a:pt x="1043889" y="432378"/>
                      <a:pt x="302042" y="1419828"/>
                      <a:pt x="0" y="1797384"/>
                    </a:cubicBezTo>
                  </a:path>
                </a:pathLst>
              </a:custGeom>
              <a:noFill/>
              <a:ln w="127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800">
                  <a:latin typeface="Arial" panose="020B0604020202020204" pitchFamily="34" charset="0"/>
                  <a:cs typeface="Arial" panose="020B0604020202020204" pitchFamily="34" charset="0"/>
                </a:endParaRPr>
              </a:p>
            </p:txBody>
          </p:sp>
          <p:sp>
            <p:nvSpPr>
              <p:cNvPr id="32" name="Freeform 13"/>
              <p:cNvSpPr/>
              <p:nvPr/>
            </p:nvSpPr>
            <p:spPr>
              <a:xfrm>
                <a:off x="6262948" y="1801821"/>
                <a:ext cx="1477318" cy="1685205"/>
              </a:xfrm>
              <a:custGeom>
                <a:avLst/>
                <a:gdLst>
                  <a:gd name="connsiteX0" fmla="*/ 4491681 w 4491681"/>
                  <a:gd name="connsiteY0" fmla="*/ 3799703 h 3799703"/>
                  <a:gd name="connsiteX1" fmla="*/ 98854 w 4491681"/>
                  <a:gd name="connsiteY1" fmla="*/ 0 h 3799703"/>
                  <a:gd name="connsiteX2" fmla="*/ 0 w 4491681"/>
                  <a:gd name="connsiteY2" fmla="*/ 1112108 h 3799703"/>
                  <a:gd name="connsiteX0" fmla="*/ 4392827 w 4392827"/>
                  <a:gd name="connsiteY0" fmla="*/ 3799703 h 3799703"/>
                  <a:gd name="connsiteX1" fmla="*/ 0 w 4392827"/>
                  <a:gd name="connsiteY1" fmla="*/ 0 h 3799703"/>
                  <a:gd name="connsiteX2" fmla="*/ 92676 w 4392827"/>
                  <a:gd name="connsiteY2" fmla="*/ 1050325 h 3799703"/>
                  <a:gd name="connsiteX0" fmla="*/ 4392827 w 4392827"/>
                  <a:gd name="connsiteY0" fmla="*/ 3799703 h 3799703"/>
                  <a:gd name="connsiteX1" fmla="*/ 0 w 4392827"/>
                  <a:gd name="connsiteY1" fmla="*/ 0 h 3799703"/>
                  <a:gd name="connsiteX2" fmla="*/ 117389 w 4392827"/>
                  <a:gd name="connsiteY2" fmla="*/ 1068860 h 3799703"/>
                  <a:gd name="connsiteX0" fmla="*/ 2879124 w 2879124"/>
                  <a:gd name="connsiteY0" fmla="*/ 3793525 h 3793525"/>
                  <a:gd name="connsiteX1" fmla="*/ 0 w 2879124"/>
                  <a:gd name="connsiteY1" fmla="*/ 0 h 3793525"/>
                  <a:gd name="connsiteX2" fmla="*/ 117389 w 2879124"/>
                  <a:gd name="connsiteY2" fmla="*/ 1068860 h 3793525"/>
                  <a:gd name="connsiteX0" fmla="*/ 2366318 w 2366318"/>
                  <a:gd name="connsiteY0" fmla="*/ 3793525 h 3793525"/>
                  <a:gd name="connsiteX1" fmla="*/ 0 w 2366318"/>
                  <a:gd name="connsiteY1" fmla="*/ 0 h 3793525"/>
                  <a:gd name="connsiteX2" fmla="*/ 117389 w 2366318"/>
                  <a:gd name="connsiteY2" fmla="*/ 1068860 h 3793525"/>
                  <a:gd name="connsiteX0" fmla="*/ 2045042 w 2045042"/>
                  <a:gd name="connsiteY0" fmla="*/ 3805881 h 3805881"/>
                  <a:gd name="connsiteX1" fmla="*/ 0 w 2045042"/>
                  <a:gd name="connsiteY1" fmla="*/ 0 h 3805881"/>
                  <a:gd name="connsiteX2" fmla="*/ 117389 w 2045042"/>
                  <a:gd name="connsiteY2" fmla="*/ 1068860 h 3805881"/>
                  <a:gd name="connsiteX0" fmla="*/ 2026507 w 2026507"/>
                  <a:gd name="connsiteY0" fmla="*/ 3787345 h 3787345"/>
                  <a:gd name="connsiteX1" fmla="*/ 0 w 2026507"/>
                  <a:gd name="connsiteY1" fmla="*/ 0 h 3787345"/>
                  <a:gd name="connsiteX2" fmla="*/ 117389 w 2026507"/>
                  <a:gd name="connsiteY2" fmla="*/ 1068860 h 3787345"/>
                  <a:gd name="connsiteX0" fmla="*/ 1958545 w 1958545"/>
                  <a:gd name="connsiteY0" fmla="*/ 3781166 h 3781166"/>
                  <a:gd name="connsiteX1" fmla="*/ 0 w 1958545"/>
                  <a:gd name="connsiteY1" fmla="*/ 0 h 3781166"/>
                  <a:gd name="connsiteX2" fmla="*/ 117389 w 1958545"/>
                  <a:gd name="connsiteY2" fmla="*/ 1068860 h 3781166"/>
                  <a:gd name="connsiteX0" fmla="*/ 3041585 w 3041585"/>
                  <a:gd name="connsiteY0" fmla="*/ 3781166 h 3781166"/>
                  <a:gd name="connsiteX1" fmla="*/ 1083040 w 3041585"/>
                  <a:gd name="connsiteY1" fmla="*/ 0 h 3781166"/>
                  <a:gd name="connsiteX2" fmla="*/ 967 w 3041585"/>
                  <a:gd name="connsiteY2" fmla="*/ 1774693 h 3781166"/>
                  <a:gd name="connsiteX0" fmla="*/ 3041585 w 3041585"/>
                  <a:gd name="connsiteY0" fmla="*/ 3781166 h 3781166"/>
                  <a:gd name="connsiteX1" fmla="*/ 1083040 w 3041585"/>
                  <a:gd name="connsiteY1" fmla="*/ 0 h 3781166"/>
                  <a:gd name="connsiteX2" fmla="*/ 967 w 3041585"/>
                  <a:gd name="connsiteY2" fmla="*/ 1774693 h 3781166"/>
                  <a:gd name="connsiteX0" fmla="*/ 3141465 w 3141465"/>
                  <a:gd name="connsiteY0" fmla="*/ 3781166 h 3781166"/>
                  <a:gd name="connsiteX1" fmla="*/ 1182920 w 3141465"/>
                  <a:gd name="connsiteY1" fmla="*/ 0 h 3781166"/>
                  <a:gd name="connsiteX2" fmla="*/ 892 w 3141465"/>
                  <a:gd name="connsiteY2" fmla="*/ 1788398 h 3781166"/>
                  <a:gd name="connsiteX0" fmla="*/ 3140573 w 3140573"/>
                  <a:gd name="connsiteY0" fmla="*/ 3781166 h 3781166"/>
                  <a:gd name="connsiteX1" fmla="*/ 1182028 w 3140573"/>
                  <a:gd name="connsiteY1" fmla="*/ 0 h 3781166"/>
                  <a:gd name="connsiteX2" fmla="*/ 0 w 3140573"/>
                  <a:gd name="connsiteY2" fmla="*/ 1788398 h 3781166"/>
                  <a:gd name="connsiteX0" fmla="*/ 3140573 w 3140573"/>
                  <a:gd name="connsiteY0" fmla="*/ 3781166 h 3781166"/>
                  <a:gd name="connsiteX1" fmla="*/ 1182028 w 3140573"/>
                  <a:gd name="connsiteY1" fmla="*/ 0 h 3781166"/>
                  <a:gd name="connsiteX2" fmla="*/ 0 w 3140573"/>
                  <a:gd name="connsiteY2" fmla="*/ 1788398 h 3781166"/>
                  <a:gd name="connsiteX0" fmla="*/ 3140573 w 3140573"/>
                  <a:gd name="connsiteY0" fmla="*/ 3781166 h 3781166"/>
                  <a:gd name="connsiteX1" fmla="*/ 1182028 w 3140573"/>
                  <a:gd name="connsiteY1" fmla="*/ 0 h 3781166"/>
                  <a:gd name="connsiteX2" fmla="*/ 0 w 3140573"/>
                  <a:gd name="connsiteY2" fmla="*/ 1788398 h 3781166"/>
                  <a:gd name="connsiteX0" fmla="*/ 3173891 w 3173891"/>
                  <a:gd name="connsiteY0" fmla="*/ 3781166 h 3781166"/>
                  <a:gd name="connsiteX1" fmla="*/ 1215346 w 3173891"/>
                  <a:gd name="connsiteY1" fmla="*/ 0 h 3781166"/>
                  <a:gd name="connsiteX2" fmla="*/ 0 w 3173891"/>
                  <a:gd name="connsiteY2" fmla="*/ 1788398 h 3781166"/>
                  <a:gd name="connsiteX0" fmla="*/ 3173891 w 3173891"/>
                  <a:gd name="connsiteY0" fmla="*/ 3781166 h 3781166"/>
                  <a:gd name="connsiteX1" fmla="*/ 1215346 w 3173891"/>
                  <a:gd name="connsiteY1" fmla="*/ 0 h 3781166"/>
                  <a:gd name="connsiteX2" fmla="*/ 0 w 3173891"/>
                  <a:gd name="connsiteY2" fmla="*/ 1788398 h 3781166"/>
                  <a:gd name="connsiteX0" fmla="*/ 3173891 w 3173891"/>
                  <a:gd name="connsiteY0" fmla="*/ 3781166 h 3781166"/>
                  <a:gd name="connsiteX1" fmla="*/ 1215346 w 3173891"/>
                  <a:gd name="connsiteY1" fmla="*/ 0 h 3781166"/>
                  <a:gd name="connsiteX2" fmla="*/ 0 w 3173891"/>
                  <a:gd name="connsiteY2" fmla="*/ 1788398 h 3781166"/>
                  <a:gd name="connsiteX0" fmla="*/ 3173891 w 3173891"/>
                  <a:gd name="connsiteY0" fmla="*/ 3781166 h 3781166"/>
                  <a:gd name="connsiteX1" fmla="*/ 1215346 w 3173891"/>
                  <a:gd name="connsiteY1" fmla="*/ 0 h 3781166"/>
                  <a:gd name="connsiteX2" fmla="*/ 0 w 3173891"/>
                  <a:gd name="connsiteY2" fmla="*/ 1788398 h 3781166"/>
                  <a:gd name="connsiteX0" fmla="*/ 3100591 w 3100591"/>
                  <a:gd name="connsiteY0" fmla="*/ 3637258 h 3637258"/>
                  <a:gd name="connsiteX1" fmla="*/ 1215346 w 3100591"/>
                  <a:gd name="connsiteY1" fmla="*/ 0 h 3637258"/>
                  <a:gd name="connsiteX2" fmla="*/ 0 w 3100591"/>
                  <a:gd name="connsiteY2" fmla="*/ 1788398 h 3637258"/>
                </a:gdLst>
                <a:ahLst/>
                <a:cxnLst>
                  <a:cxn ang="0">
                    <a:pos x="connsiteX0" y="connsiteY0"/>
                  </a:cxn>
                  <a:cxn ang="0">
                    <a:pos x="connsiteX1" y="connsiteY1"/>
                  </a:cxn>
                  <a:cxn ang="0">
                    <a:pos x="connsiteX2" y="connsiteY2"/>
                  </a:cxn>
                </a:cxnLst>
                <a:rect l="l" t="t" r="r" b="b"/>
                <a:pathLst>
                  <a:path w="3100591" h="3637258">
                    <a:moveTo>
                      <a:pt x="3100591" y="3637258"/>
                    </a:moveTo>
                    <a:lnTo>
                      <a:pt x="1215346" y="0"/>
                    </a:lnTo>
                    <a:cubicBezTo>
                      <a:pt x="867983" y="541311"/>
                      <a:pt x="327372" y="1295056"/>
                      <a:pt x="0" y="1788398"/>
                    </a:cubicBezTo>
                  </a:path>
                </a:pathLst>
              </a:custGeom>
              <a:noFill/>
              <a:ln w="127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800">
                  <a:latin typeface="Arial" panose="020B0604020202020204" pitchFamily="34" charset="0"/>
                  <a:cs typeface="Arial" panose="020B0604020202020204" pitchFamily="34" charset="0"/>
                </a:endParaRPr>
              </a:p>
            </p:txBody>
          </p:sp>
          <p:cxnSp>
            <p:nvCxnSpPr>
              <p:cNvPr id="33" name="Straight Connector 32"/>
              <p:cNvCxnSpPr/>
              <p:nvPr/>
            </p:nvCxnSpPr>
            <p:spPr>
              <a:xfrm>
                <a:off x="7297918" y="3439097"/>
                <a:ext cx="0" cy="13740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299917" y="3444086"/>
                <a:ext cx="0" cy="137403"/>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147790" y="3592897"/>
                <a:ext cx="297653" cy="92333"/>
              </a:xfrm>
              <a:prstGeom prst="rect">
                <a:avLst/>
              </a:prstGeom>
              <a:noFill/>
            </p:spPr>
            <p:txBody>
              <a:bodyPr wrap="square" lIns="0" tIns="0" rIns="0" bIns="0" rtlCol="0" anchor="ctr" anchorCtr="0">
                <a:spAutoFit/>
              </a:bodyPr>
              <a:lstStyle/>
              <a:p>
                <a:pPr algn="ctr"/>
                <a:r>
                  <a:rPr lang="en-IN" sz="600" dirty="0">
                    <a:latin typeface="Arial" panose="020B0604020202020204" pitchFamily="34" charset="0"/>
                    <a:cs typeface="Arial" panose="020B0604020202020204" pitchFamily="34" charset="0"/>
                  </a:rPr>
                  <a:t>420kms</a:t>
                </a:r>
              </a:p>
            </p:txBody>
          </p:sp>
          <p:sp>
            <p:nvSpPr>
              <p:cNvPr id="36" name="TextBox 35"/>
              <p:cNvSpPr txBox="1"/>
              <p:nvPr/>
            </p:nvSpPr>
            <p:spPr>
              <a:xfrm>
                <a:off x="8173317" y="3592897"/>
                <a:ext cx="297653" cy="92333"/>
              </a:xfrm>
              <a:prstGeom prst="rect">
                <a:avLst/>
              </a:prstGeom>
              <a:noFill/>
            </p:spPr>
            <p:txBody>
              <a:bodyPr wrap="square" lIns="0" tIns="0" rIns="0" bIns="0" rtlCol="0" anchor="ctr" anchorCtr="0">
                <a:spAutoFit/>
              </a:bodyPr>
              <a:lstStyle/>
              <a:p>
                <a:pPr algn="ctr"/>
                <a:r>
                  <a:rPr lang="en-IN" sz="600" dirty="0">
                    <a:latin typeface="Arial" panose="020B0604020202020204" pitchFamily="34" charset="0"/>
                    <a:cs typeface="Arial" panose="020B0604020202020204" pitchFamily="34" charset="0"/>
                  </a:rPr>
                  <a:t>700kms</a:t>
                </a:r>
              </a:p>
            </p:txBody>
          </p:sp>
          <p:sp>
            <p:nvSpPr>
              <p:cNvPr id="37" name="TextBox 36"/>
              <p:cNvSpPr txBox="1"/>
              <p:nvPr/>
            </p:nvSpPr>
            <p:spPr>
              <a:xfrm>
                <a:off x="7748793" y="3381132"/>
                <a:ext cx="59312" cy="107722"/>
              </a:xfrm>
              <a:prstGeom prst="rect">
                <a:avLst/>
              </a:prstGeom>
              <a:noFill/>
            </p:spPr>
            <p:txBody>
              <a:bodyPr wrap="none" lIns="0" tIns="0" rIns="0" bIns="0" rtlCol="0" anchor="ctr" anchorCtr="0">
                <a:spAutoFit/>
              </a:bodyPr>
              <a:lstStyle/>
              <a:p>
                <a:r>
                  <a:rPr lang="en-IN" sz="700" dirty="0">
                    <a:latin typeface="Arial" panose="020B0604020202020204" pitchFamily="34" charset="0"/>
                    <a:cs typeface="Arial" panose="020B0604020202020204" pitchFamily="34" charset="0"/>
                  </a:rPr>
                  <a:t>P</a:t>
                </a:r>
              </a:p>
            </p:txBody>
          </p:sp>
          <p:sp>
            <p:nvSpPr>
              <p:cNvPr id="38" name="TextBox 37"/>
              <p:cNvSpPr txBox="1"/>
              <p:nvPr/>
            </p:nvSpPr>
            <p:spPr>
              <a:xfrm>
                <a:off x="6088591" y="2694649"/>
                <a:ext cx="195233" cy="92333"/>
              </a:xfrm>
              <a:prstGeom prst="rect">
                <a:avLst/>
              </a:prstGeom>
              <a:noFill/>
            </p:spPr>
            <p:txBody>
              <a:bodyPr wrap="square" lIns="0" tIns="0" rIns="0" bIns="0" rtlCol="0" anchor="ctr" anchorCtr="0">
                <a:spAutoFit/>
              </a:bodyPr>
              <a:lstStyle/>
              <a:p>
                <a:pPr algn="ctr"/>
                <a:r>
                  <a:rPr lang="en-IN" sz="600" dirty="0">
                    <a:solidFill>
                      <a:srgbClr val="C00000"/>
                    </a:solidFill>
                    <a:latin typeface="Arial" panose="020B0604020202020204" pitchFamily="34" charset="0"/>
                    <a:cs typeface="Arial" panose="020B0604020202020204" pitchFamily="34" charset="0"/>
                  </a:rPr>
                  <a:t>12</a:t>
                </a:r>
              </a:p>
            </p:txBody>
          </p:sp>
          <p:sp>
            <p:nvSpPr>
              <p:cNvPr id="39" name="TextBox 38"/>
              <p:cNvSpPr txBox="1"/>
              <p:nvPr/>
            </p:nvSpPr>
            <p:spPr>
              <a:xfrm>
                <a:off x="6184545" y="2694650"/>
                <a:ext cx="195233" cy="92333"/>
              </a:xfrm>
              <a:prstGeom prst="rect">
                <a:avLst/>
              </a:prstGeom>
              <a:noFill/>
            </p:spPr>
            <p:txBody>
              <a:bodyPr wrap="square" lIns="0" tIns="0" rIns="0" bIns="0" rtlCol="0" anchor="ctr" anchorCtr="0">
                <a:spAutoFit/>
              </a:bodyPr>
              <a:lstStyle/>
              <a:p>
                <a:pPr algn="ctr"/>
                <a:r>
                  <a:rPr lang="en-IN" sz="600" dirty="0">
                    <a:solidFill>
                      <a:srgbClr val="00B050"/>
                    </a:solidFill>
                    <a:latin typeface="Arial" panose="020B0604020202020204" pitchFamily="34" charset="0"/>
                    <a:cs typeface="Arial" panose="020B0604020202020204" pitchFamily="34" charset="0"/>
                  </a:rPr>
                  <a:t>11</a:t>
                </a:r>
              </a:p>
            </p:txBody>
          </p:sp>
          <p:sp>
            <p:nvSpPr>
              <p:cNvPr id="40" name="Freeform 34"/>
              <p:cNvSpPr/>
              <p:nvPr/>
            </p:nvSpPr>
            <p:spPr>
              <a:xfrm>
                <a:off x="6838860" y="1798900"/>
                <a:ext cx="1012872" cy="1849263"/>
              </a:xfrm>
              <a:custGeom>
                <a:avLst/>
                <a:gdLst>
                  <a:gd name="connsiteX0" fmla="*/ 4292 w 2228433"/>
                  <a:gd name="connsiteY0" fmla="*/ 715 h 4053221"/>
                  <a:gd name="connsiteX1" fmla="*/ 1610670 w 2228433"/>
                  <a:gd name="connsiteY1" fmla="*/ 3738634 h 4053221"/>
                  <a:gd name="connsiteX2" fmla="*/ 2148189 w 2228433"/>
                  <a:gd name="connsiteY2" fmla="*/ 3423536 h 4053221"/>
                  <a:gd name="connsiteX3" fmla="*/ 4292 w 2228433"/>
                  <a:gd name="connsiteY3" fmla="*/ 715 h 4053221"/>
                  <a:gd name="connsiteX0" fmla="*/ 17957 w 2242098"/>
                  <a:gd name="connsiteY0" fmla="*/ 8122 h 4060628"/>
                  <a:gd name="connsiteX1" fmla="*/ 1624335 w 2242098"/>
                  <a:gd name="connsiteY1" fmla="*/ 3746041 h 4060628"/>
                  <a:gd name="connsiteX2" fmla="*/ 2161854 w 2242098"/>
                  <a:gd name="connsiteY2" fmla="*/ 3430943 h 4060628"/>
                  <a:gd name="connsiteX3" fmla="*/ 17957 w 2242098"/>
                  <a:gd name="connsiteY3" fmla="*/ 8122 h 4060628"/>
                  <a:gd name="connsiteX0" fmla="*/ 448 w 2224589"/>
                  <a:gd name="connsiteY0" fmla="*/ 7495 h 4060001"/>
                  <a:gd name="connsiteX1" fmla="*/ 1606826 w 2224589"/>
                  <a:gd name="connsiteY1" fmla="*/ 3745414 h 4060001"/>
                  <a:gd name="connsiteX2" fmla="*/ 2144345 w 2224589"/>
                  <a:gd name="connsiteY2" fmla="*/ 3430316 h 4060001"/>
                  <a:gd name="connsiteX3" fmla="*/ 448 w 2224589"/>
                  <a:gd name="connsiteY3" fmla="*/ 7495 h 4060001"/>
                  <a:gd name="connsiteX0" fmla="*/ 448 w 2224589"/>
                  <a:gd name="connsiteY0" fmla="*/ 124 h 4052630"/>
                  <a:gd name="connsiteX1" fmla="*/ 1606826 w 2224589"/>
                  <a:gd name="connsiteY1" fmla="*/ 3738043 h 4052630"/>
                  <a:gd name="connsiteX2" fmla="*/ 2144345 w 2224589"/>
                  <a:gd name="connsiteY2" fmla="*/ 3422945 h 4052630"/>
                  <a:gd name="connsiteX3" fmla="*/ 448 w 2224589"/>
                  <a:gd name="connsiteY3" fmla="*/ 124 h 4052630"/>
                </a:gdLst>
                <a:ahLst/>
                <a:cxnLst>
                  <a:cxn ang="0">
                    <a:pos x="connsiteX0" y="connsiteY0"/>
                  </a:cxn>
                  <a:cxn ang="0">
                    <a:pos x="connsiteX1" y="connsiteY1"/>
                  </a:cxn>
                  <a:cxn ang="0">
                    <a:pos x="connsiteX2" y="connsiteY2"/>
                  </a:cxn>
                  <a:cxn ang="0">
                    <a:pos x="connsiteX3" y="connsiteY3"/>
                  </a:cxn>
                </a:cxnLst>
                <a:rect l="l" t="t" r="r" b="b"/>
                <a:pathLst>
                  <a:path w="2224589" h="4052630">
                    <a:moveTo>
                      <a:pt x="448" y="124"/>
                    </a:moveTo>
                    <a:cubicBezTo>
                      <a:pt x="-27355" y="21749"/>
                      <a:pt x="1249510" y="3167573"/>
                      <a:pt x="1606826" y="3738043"/>
                    </a:cubicBezTo>
                    <a:cubicBezTo>
                      <a:pt x="1964142" y="4308513"/>
                      <a:pt x="2408985" y="4042842"/>
                      <a:pt x="2144345" y="3422945"/>
                    </a:cubicBezTo>
                    <a:cubicBezTo>
                      <a:pt x="1879705" y="2803048"/>
                      <a:pt x="28251" y="-21501"/>
                      <a:pt x="448" y="124"/>
                    </a:cubicBezTo>
                    <a:close/>
                  </a:path>
                </a:pathLst>
              </a:custGeom>
              <a:noFill/>
              <a:ln w="952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800">
                  <a:latin typeface="Arial" panose="020B0604020202020204" pitchFamily="34" charset="0"/>
                  <a:cs typeface="Arial" panose="020B0604020202020204" pitchFamily="34" charset="0"/>
                </a:endParaRPr>
              </a:p>
            </p:txBody>
          </p:sp>
          <p:sp>
            <p:nvSpPr>
              <p:cNvPr id="41" name="Freeform 35"/>
              <p:cNvSpPr/>
              <p:nvPr/>
            </p:nvSpPr>
            <p:spPr>
              <a:xfrm>
                <a:off x="6838860" y="1798900"/>
                <a:ext cx="1089008" cy="1832086"/>
              </a:xfrm>
              <a:custGeom>
                <a:avLst/>
                <a:gdLst>
                  <a:gd name="connsiteX0" fmla="*/ 4292 w 2228433"/>
                  <a:gd name="connsiteY0" fmla="*/ 715 h 4053221"/>
                  <a:gd name="connsiteX1" fmla="*/ 1610670 w 2228433"/>
                  <a:gd name="connsiteY1" fmla="*/ 3738634 h 4053221"/>
                  <a:gd name="connsiteX2" fmla="*/ 2148189 w 2228433"/>
                  <a:gd name="connsiteY2" fmla="*/ 3423536 h 4053221"/>
                  <a:gd name="connsiteX3" fmla="*/ 4292 w 2228433"/>
                  <a:gd name="connsiteY3" fmla="*/ 715 h 4053221"/>
                  <a:gd name="connsiteX0" fmla="*/ 17957 w 2242098"/>
                  <a:gd name="connsiteY0" fmla="*/ 8122 h 4060628"/>
                  <a:gd name="connsiteX1" fmla="*/ 1624335 w 2242098"/>
                  <a:gd name="connsiteY1" fmla="*/ 3746041 h 4060628"/>
                  <a:gd name="connsiteX2" fmla="*/ 2161854 w 2242098"/>
                  <a:gd name="connsiteY2" fmla="*/ 3430943 h 4060628"/>
                  <a:gd name="connsiteX3" fmla="*/ 17957 w 2242098"/>
                  <a:gd name="connsiteY3" fmla="*/ 8122 h 4060628"/>
                  <a:gd name="connsiteX0" fmla="*/ 448 w 2224589"/>
                  <a:gd name="connsiteY0" fmla="*/ 7495 h 4060001"/>
                  <a:gd name="connsiteX1" fmla="*/ 1606826 w 2224589"/>
                  <a:gd name="connsiteY1" fmla="*/ 3745414 h 4060001"/>
                  <a:gd name="connsiteX2" fmla="*/ 2144345 w 2224589"/>
                  <a:gd name="connsiteY2" fmla="*/ 3430316 h 4060001"/>
                  <a:gd name="connsiteX3" fmla="*/ 448 w 2224589"/>
                  <a:gd name="connsiteY3" fmla="*/ 7495 h 4060001"/>
                  <a:gd name="connsiteX0" fmla="*/ 448 w 2224589"/>
                  <a:gd name="connsiteY0" fmla="*/ 124 h 4052630"/>
                  <a:gd name="connsiteX1" fmla="*/ 1606826 w 2224589"/>
                  <a:gd name="connsiteY1" fmla="*/ 3738043 h 4052630"/>
                  <a:gd name="connsiteX2" fmla="*/ 2144345 w 2224589"/>
                  <a:gd name="connsiteY2" fmla="*/ 3422945 h 4052630"/>
                  <a:gd name="connsiteX3" fmla="*/ 448 w 2224589"/>
                  <a:gd name="connsiteY3" fmla="*/ 124 h 4052630"/>
                </a:gdLst>
                <a:ahLst/>
                <a:cxnLst>
                  <a:cxn ang="0">
                    <a:pos x="connsiteX0" y="connsiteY0"/>
                  </a:cxn>
                  <a:cxn ang="0">
                    <a:pos x="connsiteX1" y="connsiteY1"/>
                  </a:cxn>
                  <a:cxn ang="0">
                    <a:pos x="connsiteX2" y="connsiteY2"/>
                  </a:cxn>
                  <a:cxn ang="0">
                    <a:pos x="connsiteX3" y="connsiteY3"/>
                  </a:cxn>
                </a:cxnLst>
                <a:rect l="l" t="t" r="r" b="b"/>
                <a:pathLst>
                  <a:path w="2224589" h="4052630">
                    <a:moveTo>
                      <a:pt x="448" y="124"/>
                    </a:moveTo>
                    <a:cubicBezTo>
                      <a:pt x="-27355" y="21749"/>
                      <a:pt x="1249510" y="3167573"/>
                      <a:pt x="1606826" y="3738043"/>
                    </a:cubicBezTo>
                    <a:cubicBezTo>
                      <a:pt x="1964142" y="4308513"/>
                      <a:pt x="2408985" y="4042842"/>
                      <a:pt x="2144345" y="3422945"/>
                    </a:cubicBezTo>
                    <a:cubicBezTo>
                      <a:pt x="1879705" y="2803048"/>
                      <a:pt x="28251" y="-21501"/>
                      <a:pt x="448" y="124"/>
                    </a:cubicBezTo>
                    <a:close/>
                  </a:path>
                </a:pathLst>
              </a:custGeom>
              <a:noFill/>
              <a:ln w="9525">
                <a:solidFill>
                  <a:srgbClr val="A5002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800">
                  <a:latin typeface="Arial" panose="020B0604020202020204" pitchFamily="34" charset="0"/>
                  <a:cs typeface="Arial" panose="020B0604020202020204" pitchFamily="34" charset="0"/>
                </a:endParaRPr>
              </a:p>
            </p:txBody>
          </p:sp>
          <p:sp>
            <p:nvSpPr>
              <p:cNvPr id="42" name="Rectangle 41"/>
              <p:cNvSpPr/>
              <p:nvPr/>
            </p:nvSpPr>
            <p:spPr>
              <a:xfrm>
                <a:off x="7570463" y="3709340"/>
                <a:ext cx="281269" cy="45719"/>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0">
                  <a:latin typeface="Arial" panose="020B0604020202020204" pitchFamily="34" charset="0"/>
                  <a:cs typeface="Arial" panose="020B0604020202020204" pitchFamily="34" charset="0"/>
                </a:endParaRPr>
              </a:p>
            </p:txBody>
          </p:sp>
          <p:grpSp>
            <p:nvGrpSpPr>
              <p:cNvPr id="43" name="Group 42"/>
              <p:cNvGrpSpPr/>
              <p:nvPr/>
            </p:nvGrpSpPr>
            <p:grpSpPr>
              <a:xfrm>
                <a:off x="7567288" y="3467869"/>
                <a:ext cx="364343" cy="325921"/>
                <a:chOff x="7567288" y="3467869"/>
                <a:chExt cx="364343" cy="392167"/>
              </a:xfrm>
            </p:grpSpPr>
            <p:cxnSp>
              <p:nvCxnSpPr>
                <p:cNvPr id="49" name="Straight Connector 48"/>
                <p:cNvCxnSpPr/>
                <p:nvPr/>
              </p:nvCxnSpPr>
              <p:spPr>
                <a:xfrm flipV="1">
                  <a:off x="7567288" y="3467869"/>
                  <a:ext cx="0" cy="392167"/>
                </a:xfrm>
                <a:prstGeom prst="line">
                  <a:avLst/>
                </a:prstGeom>
                <a:ln w="6350">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7854907" y="3467869"/>
                  <a:ext cx="0" cy="392167"/>
                </a:xfrm>
                <a:prstGeom prst="line">
                  <a:avLst/>
                </a:prstGeom>
                <a:ln w="6350">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7931631" y="3467869"/>
                  <a:ext cx="0" cy="392167"/>
                </a:xfrm>
                <a:prstGeom prst="line">
                  <a:avLst/>
                </a:prstGeom>
                <a:ln w="6350">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7629561" y="3467869"/>
                  <a:ext cx="0" cy="392167"/>
                </a:xfrm>
                <a:prstGeom prst="line">
                  <a:avLst/>
                </a:prstGeom>
                <a:ln w="6350">
                  <a:prstDash val="sysDash"/>
                </a:ln>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a:off x="7173603" y="3703029"/>
                <a:ext cx="330219" cy="61555"/>
              </a:xfrm>
              <a:prstGeom prst="rect">
                <a:avLst/>
              </a:prstGeom>
              <a:noFill/>
            </p:spPr>
            <p:txBody>
              <a:bodyPr wrap="none" lIns="0" tIns="0" rIns="0" bIns="0" rtlCol="0" anchor="ctr" anchorCtr="0">
                <a:spAutoFit/>
              </a:bodyPr>
              <a:lstStyle/>
              <a:p>
                <a:pPr algn="ctr"/>
                <a:r>
                  <a:rPr lang="en-IN" sz="400" dirty="0">
                    <a:latin typeface="Arial" panose="020B0604020202020204" pitchFamily="34" charset="0"/>
                    <a:cs typeface="Arial" panose="020B0604020202020204" pitchFamily="34" charset="0"/>
                  </a:rPr>
                  <a:t>Beam 11 Data</a:t>
                </a:r>
              </a:p>
            </p:txBody>
          </p:sp>
          <p:sp>
            <p:nvSpPr>
              <p:cNvPr id="45" name="TextBox 44"/>
              <p:cNvSpPr txBox="1"/>
              <p:nvPr/>
            </p:nvSpPr>
            <p:spPr>
              <a:xfrm>
                <a:off x="7231440" y="3770679"/>
                <a:ext cx="330219" cy="61555"/>
              </a:xfrm>
              <a:prstGeom prst="rect">
                <a:avLst/>
              </a:prstGeom>
              <a:noFill/>
            </p:spPr>
            <p:txBody>
              <a:bodyPr wrap="none" lIns="0" tIns="0" rIns="0" bIns="0" rtlCol="0" anchor="ctr" anchorCtr="0">
                <a:spAutoFit/>
              </a:bodyPr>
              <a:lstStyle/>
              <a:p>
                <a:pPr algn="ctr"/>
                <a:r>
                  <a:rPr lang="en-IN" sz="400" dirty="0">
                    <a:latin typeface="Arial" panose="020B0604020202020204" pitchFamily="34" charset="0"/>
                    <a:cs typeface="Arial" panose="020B0604020202020204" pitchFamily="34" charset="0"/>
                  </a:rPr>
                  <a:t>Beam 12 Data</a:t>
                </a:r>
              </a:p>
            </p:txBody>
          </p:sp>
          <p:sp>
            <p:nvSpPr>
              <p:cNvPr id="46" name="Rectangle 45"/>
              <p:cNvSpPr/>
              <p:nvPr/>
            </p:nvSpPr>
            <p:spPr>
              <a:xfrm>
                <a:off x="7633325" y="3776613"/>
                <a:ext cx="294543" cy="45719"/>
              </a:xfrm>
              <a:prstGeom prst="rect">
                <a:avLst/>
              </a:prstGeom>
              <a:solidFill>
                <a:srgbClr val="C0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0">
                  <a:latin typeface="Arial" panose="020B0604020202020204" pitchFamily="34" charset="0"/>
                  <a:cs typeface="Arial" panose="020B0604020202020204" pitchFamily="34" charset="0"/>
                </a:endParaRPr>
              </a:p>
            </p:txBody>
          </p:sp>
          <p:sp>
            <p:nvSpPr>
              <p:cNvPr id="47" name="TextBox 46"/>
              <p:cNvSpPr txBox="1"/>
              <p:nvPr/>
            </p:nvSpPr>
            <p:spPr>
              <a:xfrm>
                <a:off x="6424418" y="2349071"/>
                <a:ext cx="195233" cy="92333"/>
              </a:xfrm>
              <a:prstGeom prst="rect">
                <a:avLst/>
              </a:prstGeom>
              <a:noFill/>
            </p:spPr>
            <p:txBody>
              <a:bodyPr wrap="square" lIns="0" tIns="0" rIns="0" bIns="0" rtlCol="0" anchor="ctr" anchorCtr="0">
                <a:spAutoFit/>
              </a:bodyPr>
              <a:lstStyle/>
              <a:p>
                <a:pPr algn="ctr"/>
                <a:r>
                  <a:rPr lang="el-GR" sz="600" dirty="0">
                    <a:solidFill>
                      <a:srgbClr val="00B050"/>
                    </a:solidFill>
                    <a:latin typeface="Arial" panose="020B0604020202020204" pitchFamily="34" charset="0"/>
                    <a:cs typeface="Arial" panose="020B0604020202020204" pitchFamily="34" charset="0"/>
                  </a:rPr>
                  <a:t>θ</a:t>
                </a:r>
                <a:r>
                  <a:rPr lang="en-US" sz="600" baseline="-25000" dirty="0">
                    <a:solidFill>
                      <a:srgbClr val="00B050"/>
                    </a:solidFill>
                    <a:latin typeface="Arial" panose="020B0604020202020204" pitchFamily="34" charset="0"/>
                    <a:cs typeface="Arial" panose="020B0604020202020204" pitchFamily="34" charset="0"/>
                  </a:rPr>
                  <a:t>11</a:t>
                </a:r>
                <a:endParaRPr lang="en-IN" sz="600" baseline="-25000" dirty="0">
                  <a:solidFill>
                    <a:srgbClr val="00B050"/>
                  </a:solidFill>
                  <a:latin typeface="Arial" panose="020B0604020202020204" pitchFamily="34" charset="0"/>
                  <a:cs typeface="Arial" panose="020B0604020202020204" pitchFamily="34" charset="0"/>
                </a:endParaRPr>
              </a:p>
            </p:txBody>
          </p:sp>
          <p:sp>
            <p:nvSpPr>
              <p:cNvPr id="48" name="TextBox 47"/>
              <p:cNvSpPr txBox="1"/>
              <p:nvPr/>
            </p:nvSpPr>
            <p:spPr>
              <a:xfrm>
                <a:off x="6205211" y="2321782"/>
                <a:ext cx="195233" cy="92333"/>
              </a:xfrm>
              <a:prstGeom prst="rect">
                <a:avLst/>
              </a:prstGeom>
              <a:noFill/>
            </p:spPr>
            <p:txBody>
              <a:bodyPr wrap="square" lIns="0" tIns="0" rIns="0" bIns="0" rtlCol="0" anchor="ctr" anchorCtr="0">
                <a:spAutoFit/>
              </a:bodyPr>
              <a:lstStyle/>
              <a:p>
                <a:pPr algn="ctr"/>
                <a:r>
                  <a:rPr lang="el-GR" sz="600" dirty="0">
                    <a:solidFill>
                      <a:srgbClr val="C00000"/>
                    </a:solidFill>
                    <a:latin typeface="Arial" panose="020B0604020202020204" pitchFamily="34" charset="0"/>
                    <a:cs typeface="Arial" panose="020B0604020202020204" pitchFamily="34" charset="0"/>
                  </a:rPr>
                  <a:t>θ</a:t>
                </a:r>
                <a:r>
                  <a:rPr lang="en-US" sz="600" baseline="-25000" dirty="0">
                    <a:solidFill>
                      <a:srgbClr val="C00000"/>
                    </a:solidFill>
                    <a:latin typeface="Arial" panose="020B0604020202020204" pitchFamily="34" charset="0"/>
                    <a:cs typeface="Arial" panose="020B0604020202020204" pitchFamily="34" charset="0"/>
                  </a:rPr>
                  <a:t>12</a:t>
                </a:r>
                <a:endParaRPr lang="en-IN" sz="600" baseline="-25000" dirty="0">
                  <a:solidFill>
                    <a:srgbClr val="C00000"/>
                  </a:solidFill>
                  <a:latin typeface="Arial" panose="020B0604020202020204" pitchFamily="34" charset="0"/>
                  <a:cs typeface="Arial" panose="020B0604020202020204" pitchFamily="34" charset="0"/>
                </a:endParaRPr>
              </a:p>
            </p:txBody>
          </p:sp>
        </p:grpSp>
        <p:pic>
          <p:nvPicPr>
            <p:cNvPr id="28" name="Picture 27"/>
            <p:cNvPicPr>
              <a:picLocks noChangeAspect="1"/>
            </p:cNvPicPr>
            <p:nvPr/>
          </p:nvPicPr>
          <p:blipFill rotWithShape="1">
            <a:blip r:embed="rId7" cstate="print">
              <a:extLst>
                <a:ext uri="{28A0092B-C50C-407E-A947-70E740481C1C}">
                  <a14:useLocalDpi xmlns:a14="http://schemas.microsoft.com/office/drawing/2010/main" val="0"/>
                </a:ext>
              </a:extLst>
            </a:blip>
            <a:srcRect l="16154" t="14639" r="15812" b="15963"/>
            <a:stretch/>
          </p:blipFill>
          <p:spPr>
            <a:xfrm>
              <a:off x="7296616" y="1074636"/>
              <a:ext cx="1451533" cy="1003128"/>
            </a:xfrm>
            <a:prstGeom prst="rect">
              <a:avLst/>
            </a:prstGeom>
          </p:spPr>
        </p:pic>
      </p:grpSp>
    </p:spTree>
    <p:extLst>
      <p:ext uri="{BB962C8B-B14F-4D97-AF65-F5344CB8AC3E}">
        <p14:creationId xmlns:p14="http://schemas.microsoft.com/office/powerpoint/2010/main" val="14147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2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157416" y="1099475"/>
            <a:ext cx="1695451" cy="1358397"/>
          </a:xfrm>
          <a:prstGeom prst="round2DiagRect">
            <a:avLst/>
          </a:prstGeom>
          <a:blipFill dpi="0" rotWithShape="1">
            <a:blip r:embed="rId2"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Flowchart: Process 5"/>
          <p:cNvSpPr/>
          <p:nvPr/>
        </p:nvSpPr>
        <p:spPr>
          <a:xfrm>
            <a:off x="1903912" y="1099531"/>
            <a:ext cx="8007030" cy="883548"/>
          </a:xfrm>
          <a:prstGeom prst="flowChartProcess">
            <a:avLst/>
          </a:prstGeom>
          <a:solidFill>
            <a:srgbClr val="008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N"/>
          </a:p>
        </p:txBody>
      </p:sp>
      <p:sp>
        <p:nvSpPr>
          <p:cNvPr id="8" name="Flowchart: Process 7"/>
          <p:cNvSpPr/>
          <p:nvPr/>
        </p:nvSpPr>
        <p:spPr>
          <a:xfrm>
            <a:off x="2180136" y="2075605"/>
            <a:ext cx="8007030" cy="834391"/>
          </a:xfrm>
          <a:prstGeom prst="flowChartProces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ound Diagonal Corner Rectangle 8"/>
          <p:cNvSpPr/>
          <p:nvPr/>
        </p:nvSpPr>
        <p:spPr>
          <a:xfrm>
            <a:off x="10187166" y="1816461"/>
            <a:ext cx="1695451" cy="1282822"/>
          </a:xfrm>
          <a:prstGeom prst="round2Diag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ound Diagonal Corner Rectangle 14"/>
          <p:cNvSpPr/>
          <p:nvPr/>
        </p:nvSpPr>
        <p:spPr>
          <a:xfrm>
            <a:off x="208460" y="2794945"/>
            <a:ext cx="1695451" cy="1358398"/>
          </a:xfrm>
          <a:prstGeom prst="round2DiagRect">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Flowchart: Process 15"/>
          <p:cNvSpPr/>
          <p:nvPr/>
        </p:nvSpPr>
        <p:spPr>
          <a:xfrm>
            <a:off x="1903912" y="3011063"/>
            <a:ext cx="8007030" cy="883549"/>
          </a:xfrm>
          <a:prstGeom prst="flowChartProcess">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Flowchart: Process 16"/>
          <p:cNvSpPr/>
          <p:nvPr/>
        </p:nvSpPr>
        <p:spPr>
          <a:xfrm>
            <a:off x="2180136" y="4009358"/>
            <a:ext cx="8007030" cy="869182"/>
          </a:xfrm>
          <a:prstGeom prst="flowChartProcess">
            <a:avLst/>
          </a:prstGeom>
          <a:solidFill>
            <a:srgbClr val="3F3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bg1"/>
              </a:solidFill>
            </a:endParaRPr>
          </a:p>
        </p:txBody>
      </p:sp>
      <p:sp>
        <p:nvSpPr>
          <p:cNvPr id="18" name="Round Diagonal Corner Rectangle 17"/>
          <p:cNvSpPr/>
          <p:nvPr/>
        </p:nvSpPr>
        <p:spPr>
          <a:xfrm>
            <a:off x="10187166" y="3750213"/>
            <a:ext cx="1695451" cy="1336310"/>
          </a:xfrm>
          <a:prstGeom prst="round2DiagRect">
            <a:avLst/>
          </a:prstGeom>
          <a:blipFill dpi="0" rotWithShape="1">
            <a:blip r:embed="rId5"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ound Diagonal Corner Rectangle 19"/>
          <p:cNvSpPr/>
          <p:nvPr/>
        </p:nvSpPr>
        <p:spPr>
          <a:xfrm>
            <a:off x="208460" y="4729176"/>
            <a:ext cx="1695451" cy="1290940"/>
          </a:xfrm>
          <a:prstGeom prst="round2DiagRect">
            <a:avLst/>
          </a:prstGeom>
          <a:blipFill dpi="0" rotWithShape="1">
            <a:blip r:embed="rId6"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Flowchart: Process 20"/>
          <p:cNvSpPr/>
          <p:nvPr/>
        </p:nvSpPr>
        <p:spPr>
          <a:xfrm>
            <a:off x="1903912" y="4973871"/>
            <a:ext cx="8007030" cy="746511"/>
          </a:xfrm>
          <a:prstGeom prst="flowChartProcess">
            <a:avLst/>
          </a:prstGeom>
          <a:solidFill>
            <a:srgbClr val="F151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Flowchart: Process 21"/>
          <p:cNvSpPr/>
          <p:nvPr/>
        </p:nvSpPr>
        <p:spPr>
          <a:xfrm>
            <a:off x="2180136" y="5861690"/>
            <a:ext cx="8021624" cy="816592"/>
          </a:xfrm>
          <a:prstGeom prst="flowChartProcess">
            <a:avLst/>
          </a:prstGeom>
          <a:solidFill>
            <a:srgbClr val="8A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extBox 1"/>
          <p:cNvSpPr txBox="1">
            <a:spLocks noChangeArrowheads="1"/>
          </p:cNvSpPr>
          <p:nvPr/>
        </p:nvSpPr>
        <p:spPr bwMode="auto">
          <a:xfrm>
            <a:off x="2194729" y="5842640"/>
            <a:ext cx="8016556" cy="900246"/>
          </a:xfrm>
          <a:prstGeom prst="rect">
            <a:avLst/>
          </a:prstGeom>
          <a:noFill/>
          <a:ln w="9525">
            <a:noFill/>
            <a:miter lim="800000"/>
            <a:headEnd/>
            <a:tailEnd/>
          </a:ln>
        </p:spPr>
        <p:txBody>
          <a:bodyPr wrap="square">
            <a:spAutoFit/>
          </a:bodyPr>
          <a:lstStyle/>
          <a:p>
            <a:pPr algn="r">
              <a:lnSpc>
                <a:spcPts val="2100"/>
              </a:lnSpc>
              <a:spcBef>
                <a:spcPts val="1800"/>
              </a:spcBef>
            </a:pPr>
            <a:r>
              <a:rPr lang="en-US" sz="2000" b="1" dirty="0">
                <a:solidFill>
                  <a:srgbClr val="FFFF00"/>
                </a:solidFill>
                <a:effectLst>
                  <a:outerShdw blurRad="38100" dist="38100" dir="2700000" algn="tl">
                    <a:srgbClr val="000000">
                      <a:alpha val="43137"/>
                    </a:srgbClr>
                  </a:outerShdw>
                </a:effectLst>
                <a:latin typeface="Arial" pitchFamily="34" charset="0"/>
                <a:cs typeface="Arial" pitchFamily="34" charset="0"/>
              </a:rPr>
              <a:t>Geological Applications</a:t>
            </a:r>
            <a:r>
              <a:rPr lang="en-US" sz="2000" b="1" dirty="0">
                <a:solidFill>
                  <a:schemeClr val="bg1"/>
                </a:solidFill>
                <a:latin typeface="Arial" pitchFamily="34" charset="0"/>
                <a:cs typeface="Arial" pitchFamily="34" charset="0"/>
              </a:rPr>
              <a:t>:</a:t>
            </a:r>
            <a:r>
              <a:rPr lang="en-US" b="1" dirty="0">
                <a:solidFill>
                  <a:srgbClr val="0000FF"/>
                </a:solidFill>
                <a:latin typeface="Arial" pitchFamily="34" charset="0"/>
                <a:cs typeface="Arial" pitchFamily="34" charset="0"/>
              </a:rPr>
              <a:t> </a:t>
            </a:r>
            <a:r>
              <a:rPr lang="en-US" sz="1600" dirty="0">
                <a:solidFill>
                  <a:srgbClr val="FFFF00"/>
                </a:solidFill>
                <a:latin typeface="Arial" pitchFamily="34" charset="0"/>
                <a:cs typeface="Arial" pitchFamily="34" charset="0"/>
              </a:rPr>
              <a:t>6.1</a:t>
            </a:r>
            <a:r>
              <a:rPr lang="en-US" sz="1600" dirty="0">
                <a:solidFill>
                  <a:schemeClr val="bg1"/>
                </a:solidFill>
                <a:latin typeface="Arial" pitchFamily="34" charset="0"/>
                <a:cs typeface="Arial" pitchFamily="34" charset="0"/>
              </a:rPr>
              <a:t> Structural &amp; Lithological mapping; </a:t>
            </a:r>
            <a:r>
              <a:rPr lang="en-US" sz="1600" dirty="0">
                <a:solidFill>
                  <a:srgbClr val="FFFF00"/>
                </a:solidFill>
                <a:latin typeface="Arial" pitchFamily="34" charset="0"/>
                <a:cs typeface="Arial" pitchFamily="34" charset="0"/>
              </a:rPr>
              <a:t>6.2</a:t>
            </a:r>
            <a:r>
              <a:rPr lang="en-US" sz="1600" dirty="0">
                <a:solidFill>
                  <a:schemeClr val="bg1"/>
                </a:solidFill>
                <a:latin typeface="Arial" pitchFamily="34" charset="0"/>
                <a:cs typeface="Arial" pitchFamily="34" charset="0"/>
              </a:rPr>
              <a:t> Lineament mapping; </a:t>
            </a:r>
            <a:r>
              <a:rPr lang="en-US" sz="1600" dirty="0">
                <a:solidFill>
                  <a:srgbClr val="FFFF00"/>
                </a:solidFill>
                <a:latin typeface="Arial" pitchFamily="34" charset="0"/>
                <a:cs typeface="Arial" pitchFamily="34" charset="0"/>
              </a:rPr>
              <a:t>6.3</a:t>
            </a:r>
            <a:r>
              <a:rPr lang="en-US" sz="1600" dirty="0">
                <a:solidFill>
                  <a:schemeClr val="bg1"/>
                </a:solidFill>
                <a:latin typeface="Arial" pitchFamily="34" charset="0"/>
                <a:cs typeface="Arial" pitchFamily="34" charset="0"/>
              </a:rPr>
              <a:t> Paleo-Channel study; </a:t>
            </a:r>
            <a:r>
              <a:rPr lang="en-US" sz="1600" dirty="0">
                <a:solidFill>
                  <a:srgbClr val="FFFF00"/>
                </a:solidFill>
                <a:latin typeface="Arial" pitchFamily="34" charset="0"/>
                <a:cs typeface="Arial" pitchFamily="34" charset="0"/>
              </a:rPr>
              <a:t>6.4</a:t>
            </a:r>
            <a:r>
              <a:rPr lang="en-US" sz="1600" dirty="0">
                <a:solidFill>
                  <a:schemeClr val="bg1"/>
                </a:solidFill>
                <a:latin typeface="Arial" pitchFamily="34" charset="0"/>
                <a:cs typeface="Arial" pitchFamily="34" charset="0"/>
              </a:rPr>
              <a:t> Geomorphology; </a:t>
            </a:r>
            <a:r>
              <a:rPr lang="en-US" sz="1600" dirty="0">
                <a:solidFill>
                  <a:srgbClr val="FFFF00"/>
                </a:solidFill>
                <a:latin typeface="Arial" pitchFamily="34" charset="0"/>
                <a:cs typeface="Arial" pitchFamily="34" charset="0"/>
              </a:rPr>
              <a:t>6.5</a:t>
            </a:r>
            <a:r>
              <a:rPr lang="en-US" sz="1600" dirty="0">
                <a:solidFill>
                  <a:schemeClr val="bg1"/>
                </a:solidFill>
                <a:latin typeface="Arial" pitchFamily="34" charset="0"/>
                <a:cs typeface="Arial" pitchFamily="34" charset="0"/>
              </a:rPr>
              <a:t> Land degradation mapping; </a:t>
            </a:r>
            <a:r>
              <a:rPr lang="en-US" sz="1600" dirty="0">
                <a:solidFill>
                  <a:srgbClr val="FFFF00"/>
                </a:solidFill>
                <a:latin typeface="Arial" pitchFamily="34" charset="0"/>
                <a:cs typeface="Arial" pitchFamily="34" charset="0"/>
              </a:rPr>
              <a:t>6.6</a:t>
            </a:r>
            <a:r>
              <a:rPr lang="en-US" sz="1600" dirty="0">
                <a:solidFill>
                  <a:schemeClr val="bg1"/>
                </a:solidFill>
                <a:latin typeface="Arial" pitchFamily="34" charset="0"/>
                <a:cs typeface="Arial" pitchFamily="34" charset="0"/>
              </a:rPr>
              <a:t> Geo-archaeology; </a:t>
            </a:r>
            <a:r>
              <a:rPr lang="en-US" sz="1600" dirty="0">
                <a:solidFill>
                  <a:srgbClr val="FFFF00"/>
                </a:solidFill>
                <a:latin typeface="Arial" pitchFamily="34" charset="0"/>
                <a:cs typeface="Arial" pitchFamily="34" charset="0"/>
              </a:rPr>
              <a:t>6.7</a:t>
            </a:r>
            <a:r>
              <a:rPr lang="en-US" sz="1600" dirty="0">
                <a:solidFill>
                  <a:schemeClr val="bg1"/>
                </a:solidFill>
                <a:latin typeface="Arial" pitchFamily="34" charset="0"/>
                <a:cs typeface="Arial" pitchFamily="34" charset="0"/>
              </a:rPr>
              <a:t> Mineral explorations</a:t>
            </a:r>
          </a:p>
        </p:txBody>
      </p:sp>
      <p:sp>
        <p:nvSpPr>
          <p:cNvPr id="24" name="TextBox 23"/>
          <p:cNvSpPr txBox="1"/>
          <p:nvPr/>
        </p:nvSpPr>
        <p:spPr>
          <a:xfrm>
            <a:off x="1903912" y="1099531"/>
            <a:ext cx="8007030" cy="861774"/>
          </a:xfrm>
          <a:prstGeom prst="rect">
            <a:avLst/>
          </a:prstGeom>
          <a:noFill/>
        </p:spPr>
        <p:txBody>
          <a:bodyPr wrap="square" rtlCol="0">
            <a:spAutoFit/>
          </a:bodyPr>
          <a:lstStyle/>
          <a:p>
            <a:r>
              <a:rPr lang="en-US" sz="2000" b="1" dirty="0">
                <a:solidFill>
                  <a:srgbClr val="FFFF00"/>
                </a:solidFill>
                <a:effectLst>
                  <a:outerShdw blurRad="38100" dist="38100" dir="2700000" algn="tl">
                    <a:srgbClr val="000000">
                      <a:alpha val="43137"/>
                    </a:srgbClr>
                  </a:outerShdw>
                </a:effectLst>
                <a:latin typeface="Arial" pitchFamily="34" charset="0"/>
                <a:cs typeface="Arial" pitchFamily="34" charset="0"/>
              </a:rPr>
              <a:t>Ecosystem Structure</a:t>
            </a:r>
            <a:r>
              <a:rPr lang="en-US" sz="2000" b="1" dirty="0">
                <a:solidFill>
                  <a:schemeClr val="bg1"/>
                </a:solidFill>
                <a:latin typeface="Arial" pitchFamily="34" charset="0"/>
                <a:cs typeface="Arial" pitchFamily="34" charset="0"/>
              </a:rPr>
              <a:t>:</a:t>
            </a:r>
            <a:r>
              <a:rPr lang="en-US" sz="1600" b="1" dirty="0">
                <a:solidFill>
                  <a:schemeClr val="bg1"/>
                </a:solidFill>
                <a:latin typeface="Arial" pitchFamily="34" charset="0"/>
                <a:cs typeface="Arial" pitchFamily="34" charset="0"/>
              </a:rPr>
              <a:t> </a:t>
            </a:r>
            <a:r>
              <a:rPr lang="en-US" sz="1500" dirty="0">
                <a:solidFill>
                  <a:srgbClr val="FFFF00"/>
                </a:solidFill>
                <a:latin typeface="Arial" pitchFamily="34" charset="0"/>
                <a:cs typeface="Arial" pitchFamily="34" charset="0"/>
              </a:rPr>
              <a:t>1.1</a:t>
            </a:r>
            <a:r>
              <a:rPr lang="en-US" sz="1500" dirty="0">
                <a:solidFill>
                  <a:schemeClr val="bg1"/>
                </a:solidFill>
                <a:latin typeface="Arial" pitchFamily="34" charset="0"/>
                <a:cs typeface="Arial" pitchFamily="34" charset="0"/>
              </a:rPr>
              <a:t> Agriculture biomass &amp; Crop monitoring; </a:t>
            </a:r>
            <a:r>
              <a:rPr lang="en-US" sz="1500" dirty="0">
                <a:solidFill>
                  <a:srgbClr val="FFFF00"/>
                </a:solidFill>
                <a:latin typeface="Arial" pitchFamily="34" charset="0"/>
                <a:cs typeface="Arial" pitchFamily="34" charset="0"/>
              </a:rPr>
              <a:t>1.2</a:t>
            </a:r>
            <a:r>
              <a:rPr lang="en-US" sz="1500" dirty="0">
                <a:solidFill>
                  <a:schemeClr val="bg1"/>
                </a:solidFill>
                <a:latin typeface="Arial" pitchFamily="34" charset="0"/>
                <a:cs typeface="Arial" pitchFamily="34" charset="0"/>
              </a:rPr>
              <a:t> Forest biomass; </a:t>
            </a:r>
            <a:r>
              <a:rPr lang="en-US" sz="1500" dirty="0">
                <a:solidFill>
                  <a:srgbClr val="FFFF00"/>
                </a:solidFill>
                <a:latin typeface="Arial" pitchFamily="34" charset="0"/>
                <a:cs typeface="Arial" pitchFamily="34" charset="0"/>
              </a:rPr>
              <a:t>1.3</a:t>
            </a:r>
            <a:r>
              <a:rPr lang="en-US" sz="1500" dirty="0">
                <a:solidFill>
                  <a:schemeClr val="bg1"/>
                </a:solidFill>
                <a:latin typeface="Arial" pitchFamily="34" charset="0"/>
                <a:cs typeface="Arial" pitchFamily="34" charset="0"/>
              </a:rPr>
              <a:t> Forest disturbance; </a:t>
            </a:r>
            <a:r>
              <a:rPr lang="en-US" sz="1500" dirty="0">
                <a:solidFill>
                  <a:srgbClr val="FFFF00"/>
                </a:solidFill>
                <a:latin typeface="Arial" pitchFamily="34" charset="0"/>
                <a:cs typeface="Arial" pitchFamily="34" charset="0"/>
              </a:rPr>
              <a:t>1.4</a:t>
            </a:r>
            <a:r>
              <a:rPr lang="en-US" sz="1500" dirty="0">
                <a:solidFill>
                  <a:schemeClr val="bg1"/>
                </a:solidFill>
                <a:latin typeface="Arial" pitchFamily="34" charset="0"/>
                <a:cs typeface="Arial" pitchFamily="34" charset="0"/>
              </a:rPr>
              <a:t> Mangroves / Wetlands; </a:t>
            </a:r>
            <a:r>
              <a:rPr lang="en-US" sz="1500" dirty="0">
                <a:solidFill>
                  <a:srgbClr val="FFFF00"/>
                </a:solidFill>
                <a:latin typeface="Arial" pitchFamily="34" charset="0"/>
                <a:cs typeface="Arial" pitchFamily="34" charset="0"/>
              </a:rPr>
              <a:t>1.5</a:t>
            </a:r>
            <a:r>
              <a:rPr lang="en-US" sz="1500" dirty="0">
                <a:solidFill>
                  <a:schemeClr val="bg1"/>
                </a:solidFill>
                <a:latin typeface="Arial" pitchFamily="34" charset="0"/>
                <a:cs typeface="Arial" pitchFamily="34" charset="0"/>
              </a:rPr>
              <a:t> Alpine vegetation; </a:t>
            </a:r>
            <a:r>
              <a:rPr lang="en-US" sz="1500" dirty="0">
                <a:solidFill>
                  <a:srgbClr val="FFFF00"/>
                </a:solidFill>
                <a:latin typeface="Arial" pitchFamily="34" charset="0"/>
                <a:cs typeface="Arial" pitchFamily="34" charset="0"/>
              </a:rPr>
              <a:t>1.6</a:t>
            </a:r>
            <a:r>
              <a:rPr lang="en-US" sz="1500" dirty="0">
                <a:solidFill>
                  <a:schemeClr val="bg1"/>
                </a:solidFill>
                <a:latin typeface="Arial" pitchFamily="34" charset="0"/>
                <a:cs typeface="Arial" pitchFamily="34" charset="0"/>
              </a:rPr>
              <a:t> Vegetation phenology; </a:t>
            </a:r>
            <a:r>
              <a:rPr lang="en-US" sz="1500" dirty="0">
                <a:solidFill>
                  <a:srgbClr val="FFFF00"/>
                </a:solidFill>
                <a:latin typeface="Arial" pitchFamily="34" charset="0"/>
                <a:cs typeface="Arial" pitchFamily="34" charset="0"/>
              </a:rPr>
              <a:t>1.7</a:t>
            </a:r>
            <a:r>
              <a:rPr lang="en-US" sz="1500" dirty="0">
                <a:solidFill>
                  <a:schemeClr val="bg1"/>
                </a:solidFill>
                <a:latin typeface="Arial" pitchFamily="34" charset="0"/>
                <a:cs typeface="Arial" pitchFamily="34" charset="0"/>
              </a:rPr>
              <a:t> Soil moisture; </a:t>
            </a:r>
            <a:r>
              <a:rPr lang="en-US" sz="1500" dirty="0">
                <a:solidFill>
                  <a:srgbClr val="FFFF00"/>
                </a:solidFill>
                <a:latin typeface="Arial" pitchFamily="34" charset="0"/>
                <a:cs typeface="Arial" pitchFamily="34" charset="0"/>
              </a:rPr>
              <a:t>1.8</a:t>
            </a:r>
            <a:r>
              <a:rPr lang="en-US" sz="1500" dirty="0">
                <a:solidFill>
                  <a:schemeClr val="bg1"/>
                </a:solidFill>
                <a:latin typeface="Arial" pitchFamily="34" charset="0"/>
                <a:cs typeface="Arial" pitchFamily="34" charset="0"/>
              </a:rPr>
              <a:t> Ecosystem stress assessment</a:t>
            </a:r>
            <a:endParaRPr lang="en-IN" dirty="0"/>
          </a:p>
        </p:txBody>
      </p:sp>
      <p:sp>
        <p:nvSpPr>
          <p:cNvPr id="26" name="TextBox 25"/>
          <p:cNvSpPr txBox="1"/>
          <p:nvPr/>
        </p:nvSpPr>
        <p:spPr>
          <a:xfrm>
            <a:off x="2006001" y="2151805"/>
            <a:ext cx="8181165" cy="646331"/>
          </a:xfrm>
          <a:prstGeom prst="rect">
            <a:avLst/>
          </a:prstGeom>
          <a:noFill/>
        </p:spPr>
        <p:txBody>
          <a:bodyPr wrap="square" rtlCol="0">
            <a:spAutoFit/>
          </a:bodyPr>
          <a:lstStyle/>
          <a:p>
            <a:pPr algn="r"/>
            <a:r>
              <a:rPr lang="en-US" sz="2000" b="1" dirty="0">
                <a:solidFill>
                  <a:srgbClr val="FFFF00"/>
                </a:solidFill>
                <a:effectLst>
                  <a:outerShdw blurRad="38100" dist="38100" dir="2700000" algn="tl">
                    <a:srgbClr val="000000">
                      <a:alpha val="43137"/>
                    </a:srgbClr>
                  </a:outerShdw>
                </a:effectLst>
                <a:latin typeface="Arial" pitchFamily="34" charset="0"/>
                <a:cs typeface="Arial" pitchFamily="34" charset="0"/>
              </a:rPr>
              <a:t>Land Deformation</a:t>
            </a:r>
            <a:r>
              <a:rPr lang="en-US" sz="2000" b="1" dirty="0">
                <a:solidFill>
                  <a:schemeClr val="bg1"/>
                </a:solidFill>
                <a:latin typeface="Arial" pitchFamily="34" charset="0"/>
                <a:cs typeface="Arial" pitchFamily="34" charset="0"/>
              </a:rPr>
              <a:t>:</a:t>
            </a:r>
            <a:r>
              <a:rPr lang="en-US" sz="1600" b="1" dirty="0">
                <a:solidFill>
                  <a:schemeClr val="bg1"/>
                </a:solidFill>
                <a:latin typeface="Arial" pitchFamily="34" charset="0"/>
                <a:cs typeface="Arial" pitchFamily="34" charset="0"/>
              </a:rPr>
              <a:t> </a:t>
            </a:r>
            <a:r>
              <a:rPr lang="en-US" sz="1600" dirty="0">
                <a:solidFill>
                  <a:srgbClr val="FFFF00"/>
                </a:solidFill>
                <a:latin typeface="Arial" pitchFamily="34" charset="0"/>
                <a:cs typeface="Arial" pitchFamily="34" charset="0"/>
              </a:rPr>
              <a:t>2.1</a:t>
            </a:r>
            <a:r>
              <a:rPr lang="en-US" sz="1600" dirty="0">
                <a:solidFill>
                  <a:schemeClr val="bg1"/>
                </a:solidFill>
                <a:latin typeface="Arial" pitchFamily="34" charset="0"/>
                <a:cs typeface="Arial" pitchFamily="34" charset="0"/>
              </a:rPr>
              <a:t> Inter-seismic / Co-seismic deformations; </a:t>
            </a:r>
            <a:r>
              <a:rPr lang="en-US" sz="1600" dirty="0">
                <a:solidFill>
                  <a:srgbClr val="FFFF00"/>
                </a:solidFill>
                <a:latin typeface="Arial" pitchFamily="34" charset="0"/>
                <a:cs typeface="Arial" pitchFamily="34" charset="0"/>
              </a:rPr>
              <a:t>2.2</a:t>
            </a:r>
            <a:r>
              <a:rPr lang="en-US" sz="1600" dirty="0">
                <a:solidFill>
                  <a:schemeClr val="bg1"/>
                </a:solidFill>
                <a:latin typeface="Arial" pitchFamily="34" charset="0"/>
                <a:cs typeface="Arial" pitchFamily="34" charset="0"/>
              </a:rPr>
              <a:t> Landslides; </a:t>
            </a:r>
            <a:r>
              <a:rPr lang="en-US" sz="1600" dirty="0">
                <a:solidFill>
                  <a:srgbClr val="FFFF00"/>
                </a:solidFill>
                <a:latin typeface="Arial" pitchFamily="34" charset="0"/>
                <a:cs typeface="Arial" pitchFamily="34" charset="0"/>
              </a:rPr>
              <a:t>2.3</a:t>
            </a:r>
            <a:r>
              <a:rPr lang="en-US" sz="1600" dirty="0">
                <a:solidFill>
                  <a:schemeClr val="bg1"/>
                </a:solidFill>
                <a:latin typeface="Arial" pitchFamily="34" charset="0"/>
                <a:cs typeface="Arial" pitchFamily="34" charset="0"/>
              </a:rPr>
              <a:t> Land subsidence; </a:t>
            </a:r>
            <a:r>
              <a:rPr lang="en-US" sz="1600" dirty="0">
                <a:solidFill>
                  <a:srgbClr val="FFFF00"/>
                </a:solidFill>
                <a:latin typeface="Arial" pitchFamily="34" charset="0"/>
                <a:cs typeface="Arial" pitchFamily="34" charset="0"/>
              </a:rPr>
              <a:t>2.4</a:t>
            </a:r>
            <a:r>
              <a:rPr lang="en-US" sz="1600" dirty="0">
                <a:solidFill>
                  <a:schemeClr val="bg1"/>
                </a:solidFill>
                <a:latin typeface="Arial" pitchFamily="34" charset="0"/>
                <a:cs typeface="Arial" pitchFamily="34" charset="0"/>
              </a:rPr>
              <a:t> Volcanic deformations</a:t>
            </a:r>
          </a:p>
        </p:txBody>
      </p:sp>
      <p:sp>
        <p:nvSpPr>
          <p:cNvPr id="27" name="TextBox 26"/>
          <p:cNvSpPr txBox="1"/>
          <p:nvPr/>
        </p:nvSpPr>
        <p:spPr>
          <a:xfrm>
            <a:off x="1903911" y="3011063"/>
            <a:ext cx="8181165" cy="861774"/>
          </a:xfrm>
          <a:prstGeom prst="rect">
            <a:avLst/>
          </a:prstGeom>
          <a:noFill/>
        </p:spPr>
        <p:txBody>
          <a:bodyPr wrap="square" rtlCol="0">
            <a:spAutoFit/>
          </a:bodyPr>
          <a:lstStyle/>
          <a:p>
            <a:r>
              <a:rPr lang="en-US" sz="2000" b="1" dirty="0">
                <a:solidFill>
                  <a:srgbClr val="FFFF00"/>
                </a:solidFill>
                <a:effectLst>
                  <a:outerShdw blurRad="38100" dist="38100" dir="2700000" algn="tl">
                    <a:srgbClr val="000000">
                      <a:alpha val="43137"/>
                    </a:srgbClr>
                  </a:outerShdw>
                </a:effectLst>
                <a:latin typeface="Arial" pitchFamily="34" charset="0"/>
                <a:cs typeface="Arial" pitchFamily="34" charset="0"/>
              </a:rPr>
              <a:t>Cryosphere</a:t>
            </a:r>
            <a:r>
              <a:rPr lang="en-US" sz="2000" b="1" dirty="0">
                <a:solidFill>
                  <a:schemeClr val="bg1"/>
                </a:solidFill>
                <a:latin typeface="Arial" pitchFamily="34" charset="0"/>
                <a:cs typeface="Arial" pitchFamily="34" charset="0"/>
              </a:rPr>
              <a:t>:</a:t>
            </a:r>
            <a:r>
              <a:rPr lang="en-US" sz="1600" b="1" dirty="0">
                <a:solidFill>
                  <a:schemeClr val="bg1"/>
                </a:solidFill>
                <a:latin typeface="Arial" pitchFamily="34" charset="0"/>
                <a:cs typeface="Arial" pitchFamily="34" charset="0"/>
              </a:rPr>
              <a:t> </a:t>
            </a:r>
            <a:r>
              <a:rPr lang="en-US" sz="1500" dirty="0">
                <a:solidFill>
                  <a:srgbClr val="FFFF00"/>
                </a:solidFill>
                <a:latin typeface="Arial" pitchFamily="34" charset="0"/>
                <a:cs typeface="Arial" pitchFamily="34" charset="0"/>
              </a:rPr>
              <a:t>3.1</a:t>
            </a:r>
            <a:r>
              <a:rPr lang="en-US" sz="1500" dirty="0">
                <a:solidFill>
                  <a:schemeClr val="bg1"/>
                </a:solidFill>
                <a:latin typeface="Arial" pitchFamily="34" charset="0"/>
                <a:cs typeface="Arial" pitchFamily="34" charset="0"/>
              </a:rPr>
              <a:t> Polar Ice Shelf / Ice sheet; </a:t>
            </a:r>
            <a:r>
              <a:rPr lang="en-US" sz="1500" dirty="0">
                <a:solidFill>
                  <a:srgbClr val="FFFF00"/>
                </a:solidFill>
                <a:latin typeface="Arial" pitchFamily="34" charset="0"/>
                <a:cs typeface="Arial" pitchFamily="34" charset="0"/>
              </a:rPr>
              <a:t>3.2</a:t>
            </a:r>
            <a:r>
              <a:rPr lang="en-US" sz="1500" dirty="0">
                <a:solidFill>
                  <a:schemeClr val="bg1"/>
                </a:solidFill>
                <a:latin typeface="Arial" pitchFamily="34" charset="0"/>
                <a:cs typeface="Arial" pitchFamily="34" charset="0"/>
              </a:rPr>
              <a:t> Sea Ice Dynamics; </a:t>
            </a:r>
            <a:r>
              <a:rPr lang="en-US" sz="1500" dirty="0">
                <a:solidFill>
                  <a:srgbClr val="FFFF00"/>
                </a:solidFill>
                <a:latin typeface="Arial" pitchFamily="34" charset="0"/>
                <a:cs typeface="Arial" pitchFamily="34" charset="0"/>
              </a:rPr>
              <a:t>3.3</a:t>
            </a:r>
            <a:r>
              <a:rPr lang="en-US" sz="1500" dirty="0">
                <a:solidFill>
                  <a:schemeClr val="bg1"/>
                </a:solidFill>
                <a:latin typeface="Arial" pitchFamily="34" charset="0"/>
                <a:cs typeface="Arial" pitchFamily="34" charset="0"/>
              </a:rPr>
              <a:t> Mountain snow/ glacier </a:t>
            </a:r>
            <a:r>
              <a:rPr lang="en-US" sz="1500" dirty="0">
                <a:solidFill>
                  <a:srgbClr val="FFFF00"/>
                </a:solidFill>
                <a:latin typeface="Arial" pitchFamily="34" charset="0"/>
                <a:cs typeface="Arial" pitchFamily="34" charset="0"/>
              </a:rPr>
              <a:t>3.4</a:t>
            </a:r>
            <a:r>
              <a:rPr lang="en-US" sz="1500" dirty="0">
                <a:solidFill>
                  <a:schemeClr val="bg1"/>
                </a:solidFill>
                <a:latin typeface="Arial" pitchFamily="34" charset="0"/>
                <a:cs typeface="Arial" pitchFamily="34" charset="0"/>
              </a:rPr>
              <a:t> Glacier dynamics/ hazard (Himalayan Region); </a:t>
            </a:r>
            <a:r>
              <a:rPr lang="en-US" sz="1500" dirty="0">
                <a:solidFill>
                  <a:srgbClr val="FFFF00"/>
                </a:solidFill>
                <a:latin typeface="Arial" pitchFamily="34" charset="0"/>
                <a:cs typeface="Arial" pitchFamily="34" charset="0"/>
              </a:rPr>
              <a:t>3.5</a:t>
            </a:r>
            <a:r>
              <a:rPr lang="en-US" sz="1500" dirty="0">
                <a:solidFill>
                  <a:schemeClr val="bg1"/>
                </a:solidFill>
                <a:latin typeface="Arial" pitchFamily="34" charset="0"/>
                <a:cs typeface="Arial" pitchFamily="34" charset="0"/>
              </a:rPr>
              <a:t> Climate response to glaciers; </a:t>
            </a:r>
            <a:r>
              <a:rPr lang="en-US" sz="1500" dirty="0">
                <a:solidFill>
                  <a:srgbClr val="FFFF00"/>
                </a:solidFill>
                <a:latin typeface="Arial" pitchFamily="34" charset="0"/>
                <a:cs typeface="Arial" pitchFamily="34" charset="0"/>
              </a:rPr>
              <a:t>3.6</a:t>
            </a:r>
            <a:r>
              <a:rPr lang="en-US" sz="1500" dirty="0">
                <a:solidFill>
                  <a:schemeClr val="bg1"/>
                </a:solidFill>
                <a:latin typeface="Arial" pitchFamily="34" charset="0"/>
                <a:cs typeface="Arial" pitchFamily="34" charset="0"/>
              </a:rPr>
              <a:t> Sea–Ice advisory on safer marine navigation in Antarctica region</a:t>
            </a:r>
            <a:endParaRPr lang="en-IN" dirty="0"/>
          </a:p>
        </p:txBody>
      </p:sp>
      <p:sp>
        <p:nvSpPr>
          <p:cNvPr id="28" name="Rectangle 27"/>
          <p:cNvSpPr/>
          <p:nvPr/>
        </p:nvSpPr>
        <p:spPr>
          <a:xfrm>
            <a:off x="2006000" y="3971862"/>
            <a:ext cx="8195759" cy="900246"/>
          </a:xfrm>
          <a:prstGeom prst="rect">
            <a:avLst/>
          </a:prstGeom>
        </p:spPr>
        <p:txBody>
          <a:bodyPr wrap="square">
            <a:spAutoFit/>
          </a:bodyPr>
          <a:lstStyle/>
          <a:p>
            <a:pPr algn="r">
              <a:lnSpc>
                <a:spcPts val="2100"/>
              </a:lnSpc>
              <a:spcBef>
                <a:spcPts val="1800"/>
              </a:spcBef>
            </a:pPr>
            <a:r>
              <a:rPr lang="en-US" sz="2000" b="1" dirty="0">
                <a:solidFill>
                  <a:srgbClr val="FFFF00"/>
                </a:solidFill>
                <a:effectLst>
                  <a:outerShdw blurRad="38100" dist="38100" dir="2700000" algn="tl">
                    <a:srgbClr val="000000">
                      <a:alpha val="43137"/>
                    </a:srgbClr>
                  </a:outerShdw>
                </a:effectLst>
                <a:latin typeface="Arial" pitchFamily="34" charset="0"/>
                <a:cs typeface="Arial" pitchFamily="34" charset="0"/>
              </a:rPr>
              <a:t>Coasts &amp; Ocean</a:t>
            </a:r>
            <a:r>
              <a:rPr lang="en-US" sz="2000" b="1" dirty="0">
                <a:solidFill>
                  <a:schemeClr val="bg1"/>
                </a:solidFill>
                <a:latin typeface="Arial" pitchFamily="34" charset="0"/>
                <a:cs typeface="Arial" pitchFamily="34" charset="0"/>
              </a:rPr>
              <a:t>:</a:t>
            </a:r>
            <a:r>
              <a:rPr lang="en-US" sz="1500" b="1" dirty="0">
                <a:solidFill>
                  <a:schemeClr val="bg1"/>
                </a:solidFill>
                <a:latin typeface="Arial" pitchFamily="34" charset="0"/>
                <a:cs typeface="Arial" pitchFamily="34" charset="0"/>
              </a:rPr>
              <a:t> </a:t>
            </a:r>
            <a:r>
              <a:rPr lang="en-US" sz="1500" dirty="0">
                <a:solidFill>
                  <a:srgbClr val="FFFF00"/>
                </a:solidFill>
                <a:latin typeface="Arial" pitchFamily="34" charset="0"/>
                <a:cs typeface="Arial" pitchFamily="34" charset="0"/>
              </a:rPr>
              <a:t>4.1</a:t>
            </a:r>
            <a:r>
              <a:rPr lang="en-US" sz="1500" dirty="0">
                <a:solidFill>
                  <a:schemeClr val="bg1"/>
                </a:solidFill>
                <a:latin typeface="Arial" pitchFamily="34" charset="0"/>
                <a:cs typeface="Arial" pitchFamily="34" charset="0"/>
              </a:rPr>
              <a:t> Coastal erosion / shoreline change; </a:t>
            </a:r>
            <a:r>
              <a:rPr lang="en-US" sz="1500" dirty="0">
                <a:solidFill>
                  <a:srgbClr val="FFFF00"/>
                </a:solidFill>
                <a:latin typeface="Arial" pitchFamily="34" charset="0"/>
                <a:cs typeface="Arial" pitchFamily="34" charset="0"/>
              </a:rPr>
              <a:t>4.2</a:t>
            </a:r>
            <a:r>
              <a:rPr lang="en-US" sz="1500" dirty="0">
                <a:solidFill>
                  <a:schemeClr val="bg1"/>
                </a:solidFill>
                <a:latin typeface="Arial" pitchFamily="34" charset="0"/>
                <a:cs typeface="Arial" pitchFamily="34" charset="0"/>
              </a:rPr>
              <a:t> Coastal subsidence and vulnerability to sea-level rise; </a:t>
            </a:r>
            <a:r>
              <a:rPr lang="en-US" sz="1500" dirty="0">
                <a:solidFill>
                  <a:srgbClr val="FFFF00"/>
                </a:solidFill>
                <a:latin typeface="Arial" pitchFamily="34" charset="0"/>
                <a:cs typeface="Arial" pitchFamily="34" charset="0"/>
              </a:rPr>
              <a:t>4.3</a:t>
            </a:r>
            <a:r>
              <a:rPr lang="en-US" sz="1500" dirty="0">
                <a:solidFill>
                  <a:schemeClr val="bg1"/>
                </a:solidFill>
                <a:latin typeface="Arial" pitchFamily="34" charset="0"/>
                <a:cs typeface="Arial" pitchFamily="34" charset="0"/>
              </a:rPr>
              <a:t> Coastal bathymetry; </a:t>
            </a:r>
            <a:r>
              <a:rPr lang="en-US" sz="1500" dirty="0">
                <a:solidFill>
                  <a:srgbClr val="FFFF00"/>
                </a:solidFill>
                <a:latin typeface="Arial" pitchFamily="34" charset="0"/>
                <a:cs typeface="Arial" pitchFamily="34" charset="0"/>
              </a:rPr>
              <a:t>4.4</a:t>
            </a:r>
            <a:r>
              <a:rPr lang="en-US" sz="1500" dirty="0">
                <a:solidFill>
                  <a:schemeClr val="bg1"/>
                </a:solidFill>
                <a:latin typeface="Arial" pitchFamily="34" charset="0"/>
                <a:cs typeface="Arial" pitchFamily="34" charset="0"/>
              </a:rPr>
              <a:t> Ocean surface wind; </a:t>
            </a:r>
            <a:r>
              <a:rPr lang="en-US" sz="1500" dirty="0">
                <a:solidFill>
                  <a:srgbClr val="FFFF00"/>
                </a:solidFill>
                <a:latin typeface="Arial" pitchFamily="34" charset="0"/>
                <a:cs typeface="Arial" pitchFamily="34" charset="0"/>
              </a:rPr>
              <a:t>4.5</a:t>
            </a:r>
            <a:r>
              <a:rPr lang="en-US" sz="1500" dirty="0">
                <a:solidFill>
                  <a:schemeClr val="bg1"/>
                </a:solidFill>
                <a:latin typeface="Arial" pitchFamily="34" charset="0"/>
                <a:cs typeface="Arial" pitchFamily="34" charset="0"/>
              </a:rPr>
              <a:t> Ocean wave spectra; </a:t>
            </a:r>
            <a:r>
              <a:rPr lang="en-US" sz="1500" dirty="0">
                <a:solidFill>
                  <a:srgbClr val="FFFF00"/>
                </a:solidFill>
                <a:latin typeface="Arial" pitchFamily="34" charset="0"/>
                <a:cs typeface="Arial" pitchFamily="34" charset="0"/>
              </a:rPr>
              <a:t>4.6</a:t>
            </a:r>
            <a:r>
              <a:rPr lang="en-US" sz="1500" dirty="0">
                <a:solidFill>
                  <a:schemeClr val="bg1"/>
                </a:solidFill>
                <a:latin typeface="Arial" pitchFamily="34" charset="0"/>
                <a:cs typeface="Arial" pitchFamily="34" charset="0"/>
              </a:rPr>
              <a:t> Ship detection; </a:t>
            </a:r>
            <a:r>
              <a:rPr lang="en-US" sz="1500" dirty="0">
                <a:solidFill>
                  <a:srgbClr val="FFFF00"/>
                </a:solidFill>
                <a:latin typeface="Arial" pitchFamily="34" charset="0"/>
                <a:cs typeface="Arial" pitchFamily="34" charset="0"/>
              </a:rPr>
              <a:t>4.7</a:t>
            </a:r>
            <a:r>
              <a:rPr lang="en-US" sz="1500" dirty="0">
                <a:solidFill>
                  <a:schemeClr val="bg1"/>
                </a:solidFill>
                <a:latin typeface="Arial" pitchFamily="34" charset="0"/>
                <a:cs typeface="Arial" pitchFamily="34" charset="0"/>
              </a:rPr>
              <a:t> Coastal watch services; </a:t>
            </a:r>
            <a:r>
              <a:rPr lang="en-US" sz="1500" dirty="0">
                <a:solidFill>
                  <a:srgbClr val="FFFF00"/>
                </a:solidFill>
                <a:latin typeface="Arial" pitchFamily="34" charset="0"/>
                <a:cs typeface="Arial" pitchFamily="34" charset="0"/>
              </a:rPr>
              <a:t>4.8 </a:t>
            </a:r>
            <a:r>
              <a:rPr lang="en-US" sz="1500" dirty="0">
                <a:solidFill>
                  <a:schemeClr val="bg1"/>
                </a:solidFill>
                <a:latin typeface="Arial" pitchFamily="34" charset="0"/>
                <a:cs typeface="Arial" pitchFamily="34" charset="0"/>
              </a:rPr>
              <a:t>tropical cyclone</a:t>
            </a:r>
          </a:p>
        </p:txBody>
      </p:sp>
      <p:sp>
        <p:nvSpPr>
          <p:cNvPr id="29" name="Rectangle 28"/>
          <p:cNvSpPr/>
          <p:nvPr/>
        </p:nvSpPr>
        <p:spPr>
          <a:xfrm>
            <a:off x="1903910" y="5038082"/>
            <a:ext cx="8007031" cy="630942"/>
          </a:xfrm>
          <a:prstGeom prst="rect">
            <a:avLst/>
          </a:prstGeom>
        </p:spPr>
        <p:txBody>
          <a:bodyPr wrap="square">
            <a:spAutoFit/>
          </a:bodyPr>
          <a:lstStyle/>
          <a:p>
            <a:pPr algn="just">
              <a:lnSpc>
                <a:spcPts val="2100"/>
              </a:lnSpc>
              <a:spcBef>
                <a:spcPts val="1800"/>
              </a:spcBef>
            </a:pPr>
            <a:r>
              <a:rPr lang="en-US" sz="2000" b="1" dirty="0">
                <a:solidFill>
                  <a:srgbClr val="FFFF00"/>
                </a:solidFill>
                <a:effectLst>
                  <a:outerShdw blurRad="38100" dist="38100" dir="2700000" algn="tl">
                    <a:srgbClr val="000000">
                      <a:alpha val="43137"/>
                    </a:srgbClr>
                  </a:outerShdw>
                </a:effectLst>
                <a:latin typeface="Arial" pitchFamily="34" charset="0"/>
                <a:cs typeface="Arial" pitchFamily="34" charset="0"/>
              </a:rPr>
              <a:t>Disaster Response</a:t>
            </a:r>
            <a:r>
              <a:rPr lang="en-US" sz="2000" b="1" dirty="0">
                <a:solidFill>
                  <a:schemeClr val="bg1"/>
                </a:solidFill>
                <a:latin typeface="Arial" pitchFamily="34" charset="0"/>
                <a:cs typeface="Arial" pitchFamily="34" charset="0"/>
              </a:rPr>
              <a:t>:</a:t>
            </a:r>
            <a:r>
              <a:rPr lang="en-US" sz="1600" dirty="0">
                <a:solidFill>
                  <a:schemeClr val="bg1"/>
                </a:solidFill>
                <a:latin typeface="Arial" pitchFamily="34" charset="0"/>
                <a:cs typeface="Arial" pitchFamily="34" charset="0"/>
              </a:rPr>
              <a:t> </a:t>
            </a:r>
            <a:r>
              <a:rPr lang="en-US" sz="1600" dirty="0">
                <a:solidFill>
                  <a:srgbClr val="FFFF00"/>
                </a:solidFill>
                <a:latin typeface="Arial" pitchFamily="34" charset="0"/>
                <a:cs typeface="Arial" pitchFamily="34" charset="0"/>
              </a:rPr>
              <a:t>5.1</a:t>
            </a:r>
            <a:r>
              <a:rPr lang="en-US" sz="1600" dirty="0">
                <a:solidFill>
                  <a:schemeClr val="bg1"/>
                </a:solidFill>
                <a:latin typeface="Arial" pitchFamily="34" charset="0"/>
                <a:cs typeface="Arial" pitchFamily="34" charset="0"/>
              </a:rPr>
              <a:t> Floods; </a:t>
            </a:r>
            <a:r>
              <a:rPr lang="en-US" sz="1600" dirty="0">
                <a:solidFill>
                  <a:srgbClr val="FFFF00"/>
                </a:solidFill>
                <a:latin typeface="Arial" pitchFamily="34" charset="0"/>
                <a:cs typeface="Arial" pitchFamily="34" charset="0"/>
              </a:rPr>
              <a:t>5.2</a:t>
            </a:r>
            <a:r>
              <a:rPr lang="en-US" sz="1600" dirty="0">
                <a:solidFill>
                  <a:schemeClr val="bg1"/>
                </a:solidFill>
                <a:latin typeface="Arial" pitchFamily="34" charset="0"/>
                <a:cs typeface="Arial" pitchFamily="34" charset="0"/>
              </a:rPr>
              <a:t> Forest fire damage assessment; </a:t>
            </a:r>
            <a:r>
              <a:rPr lang="en-US" sz="1600" dirty="0">
                <a:solidFill>
                  <a:srgbClr val="FFFF00"/>
                </a:solidFill>
                <a:latin typeface="Arial" pitchFamily="34" charset="0"/>
                <a:cs typeface="Arial" pitchFamily="34" charset="0"/>
              </a:rPr>
              <a:t>5.3</a:t>
            </a:r>
            <a:r>
              <a:rPr lang="en-US" sz="1600" dirty="0">
                <a:solidFill>
                  <a:schemeClr val="bg1"/>
                </a:solidFill>
                <a:latin typeface="Arial" pitchFamily="34" charset="0"/>
                <a:cs typeface="Arial" pitchFamily="34" charset="0"/>
              </a:rPr>
              <a:t> Coastal oil spill; </a:t>
            </a:r>
            <a:r>
              <a:rPr lang="en-US" sz="1600" dirty="0">
                <a:solidFill>
                  <a:srgbClr val="FFFF00"/>
                </a:solidFill>
                <a:latin typeface="Arial" pitchFamily="34" charset="0"/>
                <a:cs typeface="Arial" pitchFamily="34" charset="0"/>
              </a:rPr>
              <a:t>5.4</a:t>
            </a:r>
            <a:r>
              <a:rPr lang="en-US" sz="1600" dirty="0">
                <a:solidFill>
                  <a:schemeClr val="bg1"/>
                </a:solidFill>
                <a:latin typeface="Arial" pitchFamily="34" charset="0"/>
                <a:cs typeface="Arial" pitchFamily="34" charset="0"/>
              </a:rPr>
              <a:t> Earthquakes / Others</a:t>
            </a:r>
          </a:p>
        </p:txBody>
      </p:sp>
      <p:sp>
        <p:nvSpPr>
          <p:cNvPr id="23" name="Round Diagonal Corner Rectangle 22"/>
          <p:cNvSpPr/>
          <p:nvPr/>
        </p:nvSpPr>
        <p:spPr>
          <a:xfrm>
            <a:off x="10201760" y="5602545"/>
            <a:ext cx="1695451" cy="1255455"/>
          </a:xfrm>
          <a:prstGeom prst="round2DiagRect">
            <a:avLst/>
          </a:prstGeom>
          <a:blipFill dpi="0" rotWithShape="1">
            <a:blip r:embed="rId7"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Title 1"/>
          <p:cNvSpPr txBox="1">
            <a:spLocks/>
          </p:cNvSpPr>
          <p:nvPr/>
        </p:nvSpPr>
        <p:spPr>
          <a:xfrm>
            <a:off x="0" y="67440"/>
            <a:ext cx="12192000" cy="501650"/>
          </a:xfrm>
          <a:prstGeom prst="rect">
            <a:avLst/>
          </a:prstGeom>
        </p:spPr>
        <p:txBody>
          <a:bodyPr/>
          <a:lstStyle/>
          <a:p>
            <a:pPr algn="ctr">
              <a:defRPr/>
            </a:pPr>
            <a:r>
              <a:rPr lang="en-IN" sz="2800" b="1" dirty="0">
                <a:solidFill>
                  <a:schemeClr val="bg1"/>
                </a:solidFill>
                <a:latin typeface="Arial" pitchFamily="34" charset="0"/>
                <a:cs typeface="Arial" pitchFamily="34" charset="0"/>
              </a:rPr>
              <a:t>NISAR: Proposed Applications</a:t>
            </a:r>
          </a:p>
        </p:txBody>
      </p:sp>
    </p:spTree>
    <p:extLst>
      <p:ext uri="{BB962C8B-B14F-4D97-AF65-F5344CB8AC3E}">
        <p14:creationId xmlns:p14="http://schemas.microsoft.com/office/powerpoint/2010/main" val="342245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19955" y="317439"/>
            <a:ext cx="3550972" cy="461665"/>
          </a:xfrm>
          <a:prstGeom prst="rect">
            <a:avLst/>
          </a:prstGeom>
          <a:noFill/>
        </p:spPr>
        <p:txBody>
          <a:bodyPr wrap="none" rtlCol="0">
            <a:spAutoFit/>
          </a:bodyPr>
          <a:lstStyle/>
          <a:p>
            <a:pPr algn="ctr">
              <a:defRPr/>
            </a:pPr>
            <a:r>
              <a:rPr lang="en-IN" sz="2400" b="1" dirty="0">
                <a:solidFill>
                  <a:schemeClr val="bg1"/>
                </a:solidFill>
                <a:latin typeface="Arial" pitchFamily="34" charset="0"/>
                <a:cs typeface="Arial" pitchFamily="34" charset="0"/>
              </a:rPr>
              <a:t>ISRO Observation Plan</a:t>
            </a:r>
          </a:p>
        </p:txBody>
      </p:sp>
      <p:pic>
        <p:nvPicPr>
          <p:cNvPr id="3" name="Picture 2" descr="Agril_alpine.bmp"/>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29999" y="973214"/>
            <a:ext cx="1962335" cy="1728216"/>
          </a:xfrm>
          <a:prstGeom prst="rect">
            <a:avLst/>
          </a:prstGeom>
        </p:spPr>
      </p:pic>
      <p:pic>
        <p:nvPicPr>
          <p:cNvPr id="4" name="Picture 3" descr="Ocean_bay of bengal.bmp"/>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55860" y="965294"/>
            <a:ext cx="2028388" cy="1728216"/>
          </a:xfrm>
          <a:prstGeom prst="rect">
            <a:avLst/>
          </a:prstGeom>
        </p:spPr>
      </p:pic>
      <p:pic>
        <p:nvPicPr>
          <p:cNvPr id="5"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40036" y="4996413"/>
            <a:ext cx="3494316" cy="1822548"/>
          </a:xfrm>
          <a:prstGeom prst="rect">
            <a:avLst/>
          </a:prstGeom>
          <a:noFill/>
          <a:ln w="9525">
            <a:noFill/>
            <a:miter lim="800000"/>
            <a:headEnd/>
            <a:tailEnd/>
          </a:ln>
          <a:effectLst/>
        </p:spPr>
      </p:pic>
      <p:sp>
        <p:nvSpPr>
          <p:cNvPr id="10" name="TextBox 9"/>
          <p:cNvSpPr txBox="1"/>
          <p:nvPr/>
        </p:nvSpPr>
        <p:spPr>
          <a:xfrm>
            <a:off x="3502480" y="2729600"/>
            <a:ext cx="2063901" cy="304800"/>
          </a:xfrm>
          <a:prstGeom prst="rect">
            <a:avLst/>
          </a:prstGeom>
          <a:noFill/>
        </p:spPr>
        <p:txBody>
          <a:bodyPr wrap="square" rtlCol="0">
            <a:spAutoFit/>
          </a:bodyPr>
          <a:lstStyle/>
          <a:p>
            <a:pPr algn="ctr"/>
            <a:r>
              <a:rPr lang="en-US" sz="1400" dirty="0">
                <a:solidFill>
                  <a:prstClr val="black"/>
                </a:solidFill>
                <a:latin typeface="Arial" pitchFamily="34" charset="0"/>
                <a:cs typeface="Arial" pitchFamily="34" charset="0"/>
              </a:rPr>
              <a:t>Disaster Management</a:t>
            </a:r>
          </a:p>
        </p:txBody>
      </p:sp>
      <p:sp>
        <p:nvSpPr>
          <p:cNvPr id="11" name="TextBox 10"/>
          <p:cNvSpPr txBox="1"/>
          <p:nvPr/>
        </p:nvSpPr>
        <p:spPr>
          <a:xfrm>
            <a:off x="5663662" y="2737274"/>
            <a:ext cx="2316660" cy="307777"/>
          </a:xfrm>
          <a:prstGeom prst="rect">
            <a:avLst/>
          </a:prstGeom>
          <a:noFill/>
        </p:spPr>
        <p:txBody>
          <a:bodyPr wrap="none" rtlCol="0">
            <a:spAutoFit/>
          </a:bodyPr>
          <a:lstStyle/>
          <a:p>
            <a:pPr algn="ctr"/>
            <a:r>
              <a:rPr lang="en-US" sz="1400" dirty="0">
                <a:solidFill>
                  <a:prstClr val="black"/>
                </a:solidFill>
                <a:latin typeface="Arial" pitchFamily="34" charset="0"/>
                <a:cs typeface="Arial" pitchFamily="34" charset="0"/>
              </a:rPr>
              <a:t>Himalayan Snow &amp; Glacier</a:t>
            </a:r>
          </a:p>
        </p:txBody>
      </p:sp>
      <p:sp>
        <p:nvSpPr>
          <p:cNvPr id="12" name="TextBox 11"/>
          <p:cNvSpPr txBox="1"/>
          <p:nvPr/>
        </p:nvSpPr>
        <p:spPr>
          <a:xfrm>
            <a:off x="1027795" y="2708506"/>
            <a:ext cx="2292501" cy="307777"/>
          </a:xfrm>
          <a:prstGeom prst="rect">
            <a:avLst/>
          </a:prstGeom>
          <a:noFill/>
        </p:spPr>
        <p:txBody>
          <a:bodyPr wrap="square" rtlCol="0">
            <a:spAutoFit/>
          </a:bodyPr>
          <a:lstStyle/>
          <a:p>
            <a:pPr algn="ctr"/>
            <a:r>
              <a:rPr lang="en-US" sz="1400" dirty="0">
                <a:solidFill>
                  <a:prstClr val="black"/>
                </a:solidFill>
                <a:latin typeface="Arial" pitchFamily="34" charset="0"/>
                <a:cs typeface="Arial" pitchFamily="34" charset="0"/>
              </a:rPr>
              <a:t>Deformation Monitoring</a:t>
            </a:r>
          </a:p>
        </p:txBody>
      </p:sp>
      <p:sp>
        <p:nvSpPr>
          <p:cNvPr id="13" name="TextBox 12"/>
          <p:cNvSpPr txBox="1"/>
          <p:nvPr/>
        </p:nvSpPr>
        <p:spPr>
          <a:xfrm>
            <a:off x="4546266" y="4732533"/>
            <a:ext cx="3026791" cy="307777"/>
          </a:xfrm>
          <a:prstGeom prst="rect">
            <a:avLst/>
          </a:prstGeom>
          <a:noFill/>
        </p:spPr>
        <p:txBody>
          <a:bodyPr wrap="none" rtlCol="0">
            <a:spAutoFit/>
          </a:bodyPr>
          <a:lstStyle/>
          <a:p>
            <a:pPr algn="ctr"/>
            <a:r>
              <a:rPr lang="en-US" sz="1400" dirty="0">
                <a:solidFill>
                  <a:prstClr val="black"/>
                </a:solidFill>
                <a:latin typeface="Arial" pitchFamily="34" charset="0"/>
                <a:cs typeface="Arial" pitchFamily="34" charset="0"/>
              </a:rPr>
              <a:t>Polar Science (ISRO+ Joint targets)</a:t>
            </a:r>
          </a:p>
        </p:txBody>
      </p:sp>
      <p:sp>
        <p:nvSpPr>
          <p:cNvPr id="14" name="Rectangle 13"/>
          <p:cNvSpPr/>
          <p:nvPr/>
        </p:nvSpPr>
        <p:spPr>
          <a:xfrm>
            <a:off x="9107975" y="2432116"/>
            <a:ext cx="2345514" cy="261610"/>
          </a:xfrm>
          <a:prstGeom prst="rect">
            <a:avLst/>
          </a:prstGeom>
        </p:spPr>
        <p:txBody>
          <a:bodyPr wrap="none">
            <a:spAutoFit/>
          </a:bodyPr>
          <a:lstStyle/>
          <a:p>
            <a:r>
              <a:rPr lang="en-US" sz="1100" dirty="0">
                <a:solidFill>
                  <a:srgbClr val="0000FF"/>
                </a:solidFill>
                <a:latin typeface="Arial" pitchFamily="34" charset="0"/>
                <a:cs typeface="Arial" pitchFamily="34" charset="0"/>
              </a:rPr>
              <a:t>S (CP) 25 MHz</a:t>
            </a:r>
            <a:r>
              <a:rPr lang="en-US" sz="1100" dirty="0">
                <a:solidFill>
                  <a:prstClr val="black"/>
                </a:solidFill>
                <a:latin typeface="Arial" pitchFamily="34" charset="0"/>
                <a:cs typeface="Arial" pitchFamily="34" charset="0"/>
              </a:rPr>
              <a:t>;  </a:t>
            </a:r>
            <a:r>
              <a:rPr lang="en-US" sz="1100" dirty="0">
                <a:solidFill>
                  <a:srgbClr val="FF0000"/>
                </a:solidFill>
                <a:latin typeface="Arial" pitchFamily="34" charset="0"/>
                <a:cs typeface="Arial" pitchFamily="34" charset="0"/>
              </a:rPr>
              <a:t>L (QP) 40+5 MHz</a:t>
            </a:r>
            <a:endParaRPr lang="en-US" sz="1100" dirty="0">
              <a:solidFill>
                <a:prstClr val="black"/>
              </a:solidFill>
              <a:latin typeface="Arial" pitchFamily="34" charset="0"/>
              <a:cs typeface="Arial" pitchFamily="34" charset="0"/>
            </a:endParaRPr>
          </a:p>
        </p:txBody>
      </p:sp>
      <p:sp>
        <p:nvSpPr>
          <p:cNvPr id="15" name="Rectangle 14"/>
          <p:cNvSpPr/>
          <p:nvPr/>
        </p:nvSpPr>
        <p:spPr>
          <a:xfrm>
            <a:off x="8606764" y="2299795"/>
            <a:ext cx="396453" cy="176214"/>
          </a:xfrm>
          <a:prstGeom prst="rect">
            <a:avLst/>
          </a:prstGeom>
          <a:solidFill>
            <a:srgbClr val="99FF33"/>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6" name="TextBox 15"/>
          <p:cNvSpPr txBox="1"/>
          <p:nvPr/>
        </p:nvSpPr>
        <p:spPr>
          <a:xfrm>
            <a:off x="9090392" y="2212245"/>
            <a:ext cx="2719754" cy="276999"/>
          </a:xfrm>
          <a:prstGeom prst="rect">
            <a:avLst/>
          </a:prstGeom>
          <a:noFill/>
        </p:spPr>
        <p:txBody>
          <a:bodyPr wrap="square" rtlCol="0">
            <a:spAutoFit/>
          </a:bodyPr>
          <a:lstStyle/>
          <a:p>
            <a:r>
              <a:rPr lang="en-US" sz="1200" b="1" dirty="0">
                <a:solidFill>
                  <a:prstClr val="black"/>
                </a:solidFill>
                <a:latin typeface="Arial" pitchFamily="34" charset="0"/>
                <a:cs typeface="Arial" pitchFamily="34" charset="0"/>
              </a:rPr>
              <a:t>Agriculture, Forest &amp; Wetland</a:t>
            </a:r>
          </a:p>
        </p:txBody>
      </p:sp>
      <p:sp>
        <p:nvSpPr>
          <p:cNvPr id="17" name="Rectangle 16"/>
          <p:cNvSpPr/>
          <p:nvPr/>
        </p:nvSpPr>
        <p:spPr>
          <a:xfrm>
            <a:off x="8603567" y="1420835"/>
            <a:ext cx="399650" cy="176214"/>
          </a:xfrm>
          <a:prstGeom prst="rect">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TextBox 17"/>
          <p:cNvSpPr txBox="1"/>
          <p:nvPr/>
        </p:nvSpPr>
        <p:spPr>
          <a:xfrm>
            <a:off x="9098598" y="1253203"/>
            <a:ext cx="2057400" cy="461665"/>
          </a:xfrm>
          <a:prstGeom prst="rect">
            <a:avLst/>
          </a:prstGeom>
          <a:noFill/>
        </p:spPr>
        <p:txBody>
          <a:bodyPr wrap="square" rtlCol="0">
            <a:spAutoFit/>
          </a:bodyPr>
          <a:lstStyle/>
          <a:p>
            <a:r>
              <a:rPr lang="en-US" sz="1200" b="1" dirty="0">
                <a:solidFill>
                  <a:prstClr val="black"/>
                </a:solidFill>
                <a:latin typeface="Arial" pitchFamily="34" charset="0"/>
                <a:cs typeface="Arial" pitchFamily="34" charset="0"/>
              </a:rPr>
              <a:t>Background Land (Systematic Coverage)</a:t>
            </a:r>
          </a:p>
        </p:txBody>
      </p:sp>
      <p:sp>
        <p:nvSpPr>
          <p:cNvPr id="19" name="Rectangle 18"/>
          <p:cNvSpPr/>
          <p:nvPr/>
        </p:nvSpPr>
        <p:spPr>
          <a:xfrm>
            <a:off x="9113838" y="1690475"/>
            <a:ext cx="1757212" cy="430887"/>
          </a:xfrm>
          <a:prstGeom prst="rect">
            <a:avLst/>
          </a:prstGeom>
        </p:spPr>
        <p:txBody>
          <a:bodyPr wrap="none">
            <a:spAutoFit/>
          </a:bodyPr>
          <a:lstStyle/>
          <a:p>
            <a:r>
              <a:rPr lang="en-US" sz="1100" dirty="0">
                <a:solidFill>
                  <a:srgbClr val="0000FF"/>
                </a:solidFill>
                <a:latin typeface="Arial" pitchFamily="34" charset="0"/>
                <a:cs typeface="Arial" pitchFamily="34" charset="0"/>
              </a:rPr>
              <a:t>S (DP/CP) 37.5/25 MHz</a:t>
            </a:r>
            <a:r>
              <a:rPr lang="en-US" sz="1100" dirty="0">
                <a:solidFill>
                  <a:prstClr val="black"/>
                </a:solidFill>
                <a:latin typeface="Arial" pitchFamily="34" charset="0"/>
                <a:cs typeface="Arial" pitchFamily="34" charset="0"/>
              </a:rPr>
              <a:t>; </a:t>
            </a:r>
          </a:p>
          <a:p>
            <a:r>
              <a:rPr lang="en-US" sz="1100" dirty="0">
                <a:solidFill>
                  <a:srgbClr val="FF0000"/>
                </a:solidFill>
                <a:latin typeface="Arial" pitchFamily="34" charset="0"/>
                <a:cs typeface="Arial" pitchFamily="34" charset="0"/>
              </a:rPr>
              <a:t>L (DP) 20+5 MHz</a:t>
            </a:r>
            <a:endParaRPr lang="en-US" sz="1100" dirty="0">
              <a:solidFill>
                <a:prstClr val="black"/>
              </a:solidFill>
              <a:latin typeface="Arial" pitchFamily="34" charset="0"/>
              <a:cs typeface="Arial" pitchFamily="34" charset="0"/>
            </a:endParaRPr>
          </a:p>
        </p:txBody>
      </p:sp>
      <p:sp>
        <p:nvSpPr>
          <p:cNvPr id="21" name="Rectangle 20"/>
          <p:cNvSpPr/>
          <p:nvPr/>
        </p:nvSpPr>
        <p:spPr>
          <a:xfrm>
            <a:off x="8607401" y="2975094"/>
            <a:ext cx="395815" cy="173370"/>
          </a:xfrm>
          <a:prstGeom prst="rect">
            <a:avLst/>
          </a:prstGeom>
          <a:solidFill>
            <a:srgbClr val="00F8F2"/>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TextBox 21"/>
          <p:cNvSpPr txBox="1"/>
          <p:nvPr/>
        </p:nvSpPr>
        <p:spPr>
          <a:xfrm>
            <a:off x="9113829" y="2877447"/>
            <a:ext cx="2610010" cy="446276"/>
          </a:xfrm>
          <a:prstGeom prst="rect">
            <a:avLst/>
          </a:prstGeom>
          <a:noFill/>
          <a:ln>
            <a:noFill/>
          </a:ln>
        </p:spPr>
        <p:txBody>
          <a:bodyPr wrap="none" rtlCol="0">
            <a:spAutoFit/>
          </a:bodyPr>
          <a:lstStyle/>
          <a:p>
            <a:r>
              <a:rPr lang="en-US" sz="1200" b="1" dirty="0">
                <a:solidFill>
                  <a:prstClr val="black"/>
                </a:solidFill>
                <a:latin typeface="Arial" pitchFamily="34" charset="0"/>
                <a:cs typeface="Arial" pitchFamily="34" charset="0"/>
              </a:rPr>
              <a:t>Coasts / Coastal Ocean</a:t>
            </a:r>
          </a:p>
          <a:p>
            <a:r>
              <a:rPr lang="en-US" sz="1100" dirty="0">
                <a:solidFill>
                  <a:srgbClr val="0000FF"/>
                </a:solidFill>
                <a:latin typeface="Arial" pitchFamily="34" charset="0"/>
                <a:cs typeface="Arial" pitchFamily="34" charset="0"/>
              </a:rPr>
              <a:t>S (CP) 25 MHz;  </a:t>
            </a:r>
            <a:r>
              <a:rPr lang="en-US" sz="1100" dirty="0">
                <a:solidFill>
                  <a:srgbClr val="FF0000"/>
                </a:solidFill>
                <a:latin typeface="Arial" pitchFamily="34" charset="0"/>
                <a:cs typeface="Arial" pitchFamily="34" charset="0"/>
              </a:rPr>
              <a:t>L (VV+VH) 20+5 MHz</a:t>
            </a:r>
          </a:p>
        </p:txBody>
      </p:sp>
      <p:sp>
        <p:nvSpPr>
          <p:cNvPr id="23" name="Rectangle 22"/>
          <p:cNvSpPr/>
          <p:nvPr/>
        </p:nvSpPr>
        <p:spPr>
          <a:xfrm>
            <a:off x="8804991" y="3632235"/>
            <a:ext cx="201423" cy="178193"/>
          </a:xfrm>
          <a:prstGeom prst="rect">
            <a:avLst/>
          </a:prstGeom>
          <a:solidFill>
            <a:srgbClr val="FF860D"/>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9103010" y="3542505"/>
            <a:ext cx="1646605" cy="615553"/>
          </a:xfrm>
          <a:prstGeom prst="rect">
            <a:avLst/>
          </a:prstGeom>
          <a:noFill/>
          <a:ln>
            <a:noFill/>
          </a:ln>
        </p:spPr>
        <p:txBody>
          <a:bodyPr wrap="none" rtlCol="0">
            <a:spAutoFit/>
          </a:bodyPr>
          <a:lstStyle/>
          <a:p>
            <a:r>
              <a:rPr lang="en-US" sz="1200" b="1" dirty="0">
                <a:solidFill>
                  <a:prstClr val="black"/>
                </a:solidFill>
                <a:latin typeface="Arial" pitchFamily="34" charset="0"/>
                <a:cs typeface="Arial" pitchFamily="34" charset="0"/>
              </a:rPr>
              <a:t>Indian Ocean</a:t>
            </a:r>
          </a:p>
          <a:p>
            <a:r>
              <a:rPr lang="en-US" sz="1100" dirty="0">
                <a:solidFill>
                  <a:srgbClr val="0000FF"/>
                </a:solidFill>
                <a:latin typeface="Arial" pitchFamily="34" charset="0"/>
                <a:cs typeface="Arial" pitchFamily="34" charset="0"/>
              </a:rPr>
              <a:t>S (DP-VV+HV) 10 MHz</a:t>
            </a:r>
          </a:p>
          <a:p>
            <a:r>
              <a:rPr lang="en-US" sz="1100" dirty="0">
                <a:solidFill>
                  <a:srgbClr val="FF0000"/>
                </a:solidFill>
                <a:latin typeface="Arial" pitchFamily="34" charset="0"/>
                <a:cs typeface="Arial" pitchFamily="34" charset="0"/>
              </a:rPr>
              <a:t>L(SP) 5 MHz </a:t>
            </a:r>
          </a:p>
        </p:txBody>
      </p:sp>
      <p:sp>
        <p:nvSpPr>
          <p:cNvPr id="25" name="Rectangle 24"/>
          <p:cNvSpPr/>
          <p:nvPr/>
        </p:nvSpPr>
        <p:spPr>
          <a:xfrm>
            <a:off x="8594051" y="5632826"/>
            <a:ext cx="402847" cy="173370"/>
          </a:xfrm>
          <a:prstGeom prst="rect">
            <a:avLst/>
          </a:prstGeom>
          <a:solidFill>
            <a:schemeClr val="bg1"/>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TextBox 25"/>
          <p:cNvSpPr txBox="1"/>
          <p:nvPr/>
        </p:nvSpPr>
        <p:spPr>
          <a:xfrm>
            <a:off x="9098598" y="5498014"/>
            <a:ext cx="2775119" cy="446276"/>
          </a:xfrm>
          <a:prstGeom prst="rect">
            <a:avLst/>
          </a:prstGeom>
          <a:noFill/>
          <a:ln>
            <a:noFill/>
          </a:ln>
        </p:spPr>
        <p:txBody>
          <a:bodyPr wrap="none" rtlCol="0">
            <a:spAutoFit/>
          </a:bodyPr>
          <a:lstStyle/>
          <a:p>
            <a:r>
              <a:rPr lang="en-US" sz="1200" b="1" dirty="0">
                <a:solidFill>
                  <a:prstClr val="black"/>
                </a:solidFill>
                <a:latin typeface="Arial" pitchFamily="34" charset="0"/>
                <a:cs typeface="Arial" pitchFamily="34" charset="0"/>
              </a:rPr>
              <a:t>Ice </a:t>
            </a:r>
            <a:r>
              <a:rPr lang="en-US" sz="1200" b="1" dirty="0" err="1">
                <a:solidFill>
                  <a:prstClr val="black"/>
                </a:solidFill>
                <a:latin typeface="Arial" pitchFamily="34" charset="0"/>
                <a:cs typeface="Arial" pitchFamily="34" charset="0"/>
              </a:rPr>
              <a:t>Charactn</a:t>
            </a:r>
            <a:r>
              <a:rPr lang="en-US" sz="1200" b="1" dirty="0">
                <a:solidFill>
                  <a:prstClr val="black"/>
                </a:solidFill>
                <a:latin typeface="Arial" pitchFamily="34" charset="0"/>
                <a:cs typeface="Arial" pitchFamily="34" charset="0"/>
              </a:rPr>
              <a:t> (Ant; Svalbard; </a:t>
            </a:r>
            <a:r>
              <a:rPr lang="en-US" sz="1200" b="1" dirty="0" err="1">
                <a:solidFill>
                  <a:prstClr val="black"/>
                </a:solidFill>
                <a:latin typeface="Arial" pitchFamily="34" charset="0"/>
                <a:cs typeface="Arial" pitchFamily="34" charset="0"/>
              </a:rPr>
              <a:t>Bohai</a:t>
            </a:r>
            <a:r>
              <a:rPr lang="en-US" sz="1200" b="1" dirty="0">
                <a:solidFill>
                  <a:prstClr val="black"/>
                </a:solidFill>
                <a:latin typeface="Arial" pitchFamily="34" charset="0"/>
                <a:cs typeface="Arial" pitchFamily="34" charset="0"/>
              </a:rPr>
              <a:t>)</a:t>
            </a:r>
          </a:p>
          <a:p>
            <a:r>
              <a:rPr lang="en-US" sz="1100" dirty="0">
                <a:solidFill>
                  <a:srgbClr val="0000FF"/>
                </a:solidFill>
                <a:latin typeface="Arial" pitchFamily="34" charset="0"/>
                <a:cs typeface="Arial" pitchFamily="34" charset="0"/>
              </a:rPr>
              <a:t>S (CP) 25 MHz; </a:t>
            </a:r>
            <a:r>
              <a:rPr lang="en-US" sz="1100" dirty="0">
                <a:solidFill>
                  <a:srgbClr val="FF0000"/>
                </a:solidFill>
                <a:latin typeface="Arial" pitchFamily="34" charset="0"/>
                <a:cs typeface="Arial" pitchFamily="34" charset="0"/>
              </a:rPr>
              <a:t>L (VV+VH) 20+5 MHz</a:t>
            </a:r>
          </a:p>
        </p:txBody>
      </p:sp>
      <p:sp>
        <p:nvSpPr>
          <p:cNvPr id="27" name="Rectangle 26"/>
          <p:cNvSpPr/>
          <p:nvPr/>
        </p:nvSpPr>
        <p:spPr>
          <a:xfrm>
            <a:off x="8603567" y="4397436"/>
            <a:ext cx="399650" cy="173370"/>
          </a:xfrm>
          <a:prstGeom prst="rect">
            <a:avLst/>
          </a:prstGeom>
          <a:solidFill>
            <a:srgbClr val="FF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TextBox 27"/>
          <p:cNvSpPr txBox="1"/>
          <p:nvPr/>
        </p:nvSpPr>
        <p:spPr>
          <a:xfrm>
            <a:off x="9105632" y="4300921"/>
            <a:ext cx="2704587" cy="446276"/>
          </a:xfrm>
          <a:prstGeom prst="rect">
            <a:avLst/>
          </a:prstGeom>
          <a:noFill/>
          <a:ln>
            <a:noFill/>
          </a:ln>
        </p:spPr>
        <p:txBody>
          <a:bodyPr wrap="none" rtlCol="0">
            <a:spAutoFit/>
          </a:bodyPr>
          <a:lstStyle/>
          <a:p>
            <a:r>
              <a:rPr lang="en-US" sz="1200" b="1" dirty="0">
                <a:solidFill>
                  <a:prstClr val="black"/>
                </a:solidFill>
                <a:latin typeface="Arial" pitchFamily="34" charset="0"/>
                <a:cs typeface="Arial" pitchFamily="34" charset="0"/>
              </a:rPr>
              <a:t>High Resolution Urban / Landslide</a:t>
            </a:r>
          </a:p>
          <a:p>
            <a:r>
              <a:rPr lang="en-US" sz="1100" dirty="0">
                <a:solidFill>
                  <a:srgbClr val="0000FF"/>
                </a:solidFill>
                <a:latin typeface="Arial" pitchFamily="34" charset="0"/>
                <a:cs typeface="Arial" pitchFamily="34" charset="0"/>
              </a:rPr>
              <a:t>S (SP) 75 MHz; </a:t>
            </a:r>
            <a:r>
              <a:rPr lang="en-US" sz="1100" dirty="0">
                <a:solidFill>
                  <a:srgbClr val="FF0000"/>
                </a:solidFill>
                <a:latin typeface="Arial" pitchFamily="34" charset="0"/>
                <a:cs typeface="Arial" pitchFamily="34" charset="0"/>
              </a:rPr>
              <a:t>L (DP) 40+5 MHz</a:t>
            </a:r>
          </a:p>
        </p:txBody>
      </p:sp>
      <p:sp>
        <p:nvSpPr>
          <p:cNvPr id="29" name="Rectangle 28"/>
          <p:cNvSpPr/>
          <p:nvPr/>
        </p:nvSpPr>
        <p:spPr>
          <a:xfrm>
            <a:off x="8603567" y="4944148"/>
            <a:ext cx="406045" cy="173370"/>
          </a:xfrm>
          <a:prstGeom prst="rect">
            <a:avLst/>
          </a:prstGeom>
          <a:solidFill>
            <a:srgbClr val="FFCE85"/>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0" name="TextBox 29"/>
          <p:cNvSpPr txBox="1"/>
          <p:nvPr/>
        </p:nvSpPr>
        <p:spPr>
          <a:xfrm>
            <a:off x="9105303" y="4837472"/>
            <a:ext cx="2417650" cy="446276"/>
          </a:xfrm>
          <a:prstGeom prst="rect">
            <a:avLst/>
          </a:prstGeom>
          <a:noFill/>
          <a:ln>
            <a:noFill/>
          </a:ln>
        </p:spPr>
        <p:txBody>
          <a:bodyPr wrap="none" rtlCol="0">
            <a:spAutoFit/>
          </a:bodyPr>
          <a:lstStyle/>
          <a:p>
            <a:r>
              <a:rPr lang="en-US" sz="1200" b="1" dirty="0">
                <a:solidFill>
                  <a:prstClr val="black"/>
                </a:solidFill>
                <a:latin typeface="Arial" pitchFamily="34" charset="0"/>
                <a:cs typeface="Arial" pitchFamily="34" charset="0"/>
              </a:rPr>
              <a:t>Deformation Studies</a:t>
            </a:r>
          </a:p>
          <a:p>
            <a:r>
              <a:rPr lang="en-US" sz="1100" dirty="0">
                <a:solidFill>
                  <a:srgbClr val="0000FF"/>
                </a:solidFill>
                <a:latin typeface="Arial" pitchFamily="34" charset="0"/>
                <a:cs typeface="Arial" pitchFamily="34" charset="0"/>
              </a:rPr>
              <a:t>S (DP) 37.5 MHz; </a:t>
            </a:r>
            <a:r>
              <a:rPr lang="en-US" sz="1100" dirty="0">
                <a:solidFill>
                  <a:srgbClr val="FF0000"/>
                </a:solidFill>
                <a:latin typeface="Arial" pitchFamily="34" charset="0"/>
                <a:cs typeface="Arial" pitchFamily="34" charset="0"/>
              </a:rPr>
              <a:t>L (DP) 20+5 MHz</a:t>
            </a:r>
          </a:p>
        </p:txBody>
      </p:sp>
      <p:sp>
        <p:nvSpPr>
          <p:cNvPr id="31" name="Rectangle 30"/>
          <p:cNvSpPr/>
          <p:nvPr/>
        </p:nvSpPr>
        <p:spPr>
          <a:xfrm>
            <a:off x="8592215" y="6257240"/>
            <a:ext cx="396453" cy="173370"/>
          </a:xfrm>
          <a:prstGeom prst="rect">
            <a:avLst/>
          </a:prstGeom>
          <a:solidFill>
            <a:srgbClr val="FF66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a:xfrm>
            <a:off x="9066733" y="6193628"/>
            <a:ext cx="2969083" cy="615553"/>
          </a:xfrm>
          <a:prstGeom prst="rect">
            <a:avLst/>
          </a:prstGeom>
          <a:noFill/>
          <a:ln>
            <a:noFill/>
          </a:ln>
        </p:spPr>
        <p:txBody>
          <a:bodyPr wrap="none" rtlCol="0">
            <a:spAutoFit/>
          </a:bodyPr>
          <a:lstStyle/>
          <a:p>
            <a:r>
              <a:rPr lang="en-US" sz="1200" b="1" dirty="0">
                <a:solidFill>
                  <a:prstClr val="black"/>
                </a:solidFill>
                <a:latin typeface="Arial" pitchFamily="34" charset="0"/>
                <a:cs typeface="Arial" pitchFamily="34" charset="0"/>
              </a:rPr>
              <a:t>Polar Region (Antarctica + Greenland)</a:t>
            </a:r>
          </a:p>
          <a:p>
            <a:r>
              <a:rPr lang="en-US" sz="1100" dirty="0">
                <a:solidFill>
                  <a:srgbClr val="0000FF"/>
                </a:solidFill>
                <a:latin typeface="Arial" pitchFamily="34" charset="0"/>
                <a:cs typeface="Arial" pitchFamily="34" charset="0"/>
              </a:rPr>
              <a:t>S (CP) 25 MHz; </a:t>
            </a:r>
            <a:r>
              <a:rPr lang="en-US" sz="1100" dirty="0">
                <a:solidFill>
                  <a:srgbClr val="FF0000"/>
                </a:solidFill>
                <a:latin typeface="Arial" pitchFamily="34" charset="0"/>
                <a:cs typeface="Arial" pitchFamily="34" charset="0"/>
              </a:rPr>
              <a:t>L(SP) 80 MHz </a:t>
            </a:r>
          </a:p>
          <a:p>
            <a:r>
              <a:rPr lang="en-US" sz="1100" dirty="0">
                <a:solidFill>
                  <a:srgbClr val="0000FF"/>
                </a:solidFill>
                <a:latin typeface="Arial" pitchFamily="34" charset="0"/>
                <a:cs typeface="Arial" pitchFamily="34" charset="0"/>
              </a:rPr>
              <a:t> </a:t>
            </a:r>
          </a:p>
        </p:txBody>
      </p:sp>
      <p:grpSp>
        <p:nvGrpSpPr>
          <p:cNvPr id="33" name="Group 32"/>
          <p:cNvGrpSpPr/>
          <p:nvPr/>
        </p:nvGrpSpPr>
        <p:grpSpPr>
          <a:xfrm>
            <a:off x="654120" y="2948065"/>
            <a:ext cx="2726574" cy="1862593"/>
            <a:chOff x="714895" y="2709406"/>
            <a:chExt cx="2726574" cy="1862593"/>
          </a:xfrm>
        </p:grpSpPr>
        <p:pic>
          <p:nvPicPr>
            <p:cNvPr id="34" name="Picture 33"/>
            <p:cNvPicPr>
              <a:picLocks noChangeAspect="1"/>
            </p:cNvPicPr>
            <p:nvPr/>
          </p:nvPicPr>
          <p:blipFill rotWithShape="1">
            <a:blip r:embed="rId5" cstate="email">
              <a:extLst>
                <a:ext uri="{28A0092B-C50C-407E-A947-70E740481C1C}">
                  <a14:useLocalDpi xmlns:a14="http://schemas.microsoft.com/office/drawing/2010/main"/>
                </a:ext>
              </a:extLst>
            </a:blip>
            <a:srcRect b="-738"/>
            <a:stretch/>
          </p:blipFill>
          <p:spPr>
            <a:xfrm>
              <a:off x="714895" y="2709406"/>
              <a:ext cx="2726574" cy="1862593"/>
            </a:xfrm>
            <a:prstGeom prst="rect">
              <a:avLst/>
            </a:prstGeom>
          </p:spPr>
        </p:pic>
        <p:sp>
          <p:nvSpPr>
            <p:cNvPr id="35" name="Rectangle 34"/>
            <p:cNvSpPr/>
            <p:nvPr/>
          </p:nvSpPr>
          <p:spPr>
            <a:xfrm rot="2595124">
              <a:off x="1731931" y="3409398"/>
              <a:ext cx="1601376" cy="1024101"/>
            </a:xfrm>
            <a:prstGeom prst="rect">
              <a:avLst/>
            </a:prstGeom>
          </p:spPr>
          <p:txBody>
            <a:bodyPr wrap="none">
              <a:prstTxWarp prst="textArchDown">
                <a:avLst>
                  <a:gd name="adj" fmla="val 910284"/>
                </a:avLst>
              </a:prstTxWarp>
              <a:spAutoFit/>
            </a:bodyPr>
            <a:lstStyle/>
            <a:p>
              <a:r>
                <a:rPr lang="en-US" sz="800" b="1" dirty="0" err="1">
                  <a:solidFill>
                    <a:srgbClr val="FFFF00"/>
                  </a:solidFill>
                  <a:latin typeface="Calibri"/>
                </a:rPr>
                <a:t>Ind</a:t>
              </a:r>
              <a:r>
                <a:rPr lang="en-US" sz="800" b="1" dirty="0">
                  <a:solidFill>
                    <a:srgbClr val="FFFF00"/>
                  </a:solidFill>
                  <a:latin typeface="Calibri"/>
                </a:rPr>
                <a:t> ocean-Indonesian volcanic arc </a:t>
              </a:r>
            </a:p>
          </p:txBody>
        </p:sp>
      </p:grpSp>
      <p:sp>
        <p:nvSpPr>
          <p:cNvPr id="36" name="TextBox 35"/>
          <p:cNvSpPr txBox="1"/>
          <p:nvPr/>
        </p:nvSpPr>
        <p:spPr>
          <a:xfrm>
            <a:off x="1402936" y="4761561"/>
            <a:ext cx="2494594" cy="307777"/>
          </a:xfrm>
          <a:prstGeom prst="rect">
            <a:avLst/>
          </a:prstGeom>
          <a:noFill/>
        </p:spPr>
        <p:txBody>
          <a:bodyPr wrap="none" rtlCol="0">
            <a:spAutoFit/>
          </a:bodyPr>
          <a:lstStyle/>
          <a:p>
            <a:pPr algn="ctr"/>
            <a:r>
              <a:rPr lang="en-US" sz="1400" dirty="0">
                <a:solidFill>
                  <a:prstClr val="black"/>
                </a:solidFill>
                <a:latin typeface="Arial" pitchFamily="34" charset="0"/>
                <a:cs typeface="Arial" pitchFamily="34" charset="0"/>
              </a:rPr>
              <a:t>Polar Science (ISRO targets)</a:t>
            </a:r>
          </a:p>
        </p:txBody>
      </p:sp>
      <p:sp>
        <p:nvSpPr>
          <p:cNvPr id="37" name="Rectangle 36"/>
          <p:cNvSpPr/>
          <p:nvPr/>
        </p:nvSpPr>
        <p:spPr>
          <a:xfrm>
            <a:off x="8608682" y="3632290"/>
            <a:ext cx="201423" cy="178193"/>
          </a:xfrm>
          <a:prstGeom prst="rect">
            <a:avLst/>
          </a:prstGeom>
          <a:solidFill>
            <a:srgbClr val="0EC23D"/>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TextBox 37"/>
          <p:cNvSpPr txBox="1"/>
          <p:nvPr/>
        </p:nvSpPr>
        <p:spPr>
          <a:xfrm>
            <a:off x="10529458" y="1711384"/>
            <a:ext cx="1510350" cy="430887"/>
          </a:xfrm>
          <a:prstGeom prst="rect">
            <a:avLst/>
          </a:prstGeom>
          <a:noFill/>
        </p:spPr>
        <p:txBody>
          <a:bodyPr wrap="none" rtlCol="0">
            <a:spAutoFit/>
          </a:bodyPr>
          <a:lstStyle/>
          <a:p>
            <a:pPr algn="ctr"/>
            <a:r>
              <a:rPr lang="en-IN" sz="1100" b="1" dirty="0">
                <a:solidFill>
                  <a:srgbClr val="008000"/>
                </a:solidFill>
                <a:latin typeface="Calibri"/>
              </a:rPr>
              <a:t>Period of Obs.</a:t>
            </a:r>
          </a:p>
          <a:p>
            <a:pPr algn="ctr"/>
            <a:r>
              <a:rPr lang="en-IN" sz="1100" b="1" dirty="0">
                <a:solidFill>
                  <a:srgbClr val="008000"/>
                </a:solidFill>
                <a:latin typeface="Calibri"/>
              </a:rPr>
              <a:t>Jan – Dec; All 30 cycles</a:t>
            </a:r>
          </a:p>
        </p:txBody>
      </p:sp>
      <p:sp>
        <p:nvSpPr>
          <p:cNvPr id="39" name="TextBox 38"/>
          <p:cNvSpPr txBox="1"/>
          <p:nvPr/>
        </p:nvSpPr>
        <p:spPr>
          <a:xfrm>
            <a:off x="9109639" y="2615108"/>
            <a:ext cx="1545616" cy="261610"/>
          </a:xfrm>
          <a:prstGeom prst="rect">
            <a:avLst/>
          </a:prstGeom>
          <a:noFill/>
        </p:spPr>
        <p:txBody>
          <a:bodyPr wrap="none" rtlCol="0">
            <a:spAutoFit/>
          </a:bodyPr>
          <a:lstStyle/>
          <a:p>
            <a:pPr algn="ctr"/>
            <a:r>
              <a:rPr lang="en-IN" sz="1100" b="1" dirty="0">
                <a:solidFill>
                  <a:srgbClr val="008000"/>
                </a:solidFill>
                <a:latin typeface="Calibri"/>
              </a:rPr>
              <a:t>Jan – Nov; 16/30 cycles</a:t>
            </a:r>
          </a:p>
        </p:txBody>
      </p:sp>
      <p:sp>
        <p:nvSpPr>
          <p:cNvPr id="40" name="TextBox 39"/>
          <p:cNvSpPr txBox="1"/>
          <p:nvPr/>
        </p:nvSpPr>
        <p:spPr>
          <a:xfrm>
            <a:off x="9113829" y="3238198"/>
            <a:ext cx="2089033" cy="261610"/>
          </a:xfrm>
          <a:prstGeom prst="rect">
            <a:avLst/>
          </a:prstGeom>
          <a:noFill/>
        </p:spPr>
        <p:txBody>
          <a:bodyPr wrap="none" rtlCol="0">
            <a:spAutoFit/>
          </a:bodyPr>
          <a:lstStyle/>
          <a:p>
            <a:pPr algn="ctr"/>
            <a:r>
              <a:rPr lang="en-IN" sz="1100" b="1" dirty="0">
                <a:solidFill>
                  <a:srgbClr val="008000"/>
                </a:solidFill>
                <a:latin typeface="Calibri"/>
              </a:rPr>
              <a:t>Jan – Dec; Every Alternate cycles</a:t>
            </a:r>
          </a:p>
        </p:txBody>
      </p:sp>
      <p:sp>
        <p:nvSpPr>
          <p:cNvPr id="41" name="TextBox 40"/>
          <p:cNvSpPr txBox="1"/>
          <p:nvPr/>
        </p:nvSpPr>
        <p:spPr>
          <a:xfrm>
            <a:off x="10036019" y="3583077"/>
            <a:ext cx="2056973" cy="430887"/>
          </a:xfrm>
          <a:prstGeom prst="rect">
            <a:avLst/>
          </a:prstGeom>
          <a:noFill/>
        </p:spPr>
        <p:txBody>
          <a:bodyPr wrap="none" rtlCol="0">
            <a:spAutoFit/>
          </a:bodyPr>
          <a:lstStyle/>
          <a:p>
            <a:pPr algn="ctr"/>
            <a:r>
              <a:rPr lang="en-IN" sz="1100" b="1" dirty="0" err="1">
                <a:solidFill>
                  <a:srgbClr val="008000"/>
                </a:solidFill>
                <a:latin typeface="Calibri"/>
              </a:rPr>
              <a:t>BoB</a:t>
            </a:r>
            <a:r>
              <a:rPr lang="en-IN" sz="1100" b="1" dirty="0">
                <a:solidFill>
                  <a:srgbClr val="008000"/>
                </a:solidFill>
                <a:latin typeface="Calibri"/>
              </a:rPr>
              <a:t>: Jun – Dec; All cycles</a:t>
            </a:r>
          </a:p>
          <a:p>
            <a:r>
              <a:rPr lang="en-IN" sz="1100" b="1" dirty="0">
                <a:solidFill>
                  <a:srgbClr val="008000"/>
                </a:solidFill>
                <a:latin typeface="Calibri"/>
              </a:rPr>
              <a:t>Arabian Sea: Apr- Sep; All cycles</a:t>
            </a:r>
          </a:p>
        </p:txBody>
      </p:sp>
      <p:sp>
        <p:nvSpPr>
          <p:cNvPr id="42" name="TextBox 41"/>
          <p:cNvSpPr txBox="1"/>
          <p:nvPr/>
        </p:nvSpPr>
        <p:spPr>
          <a:xfrm>
            <a:off x="8988668" y="5856299"/>
            <a:ext cx="3078087" cy="261610"/>
          </a:xfrm>
          <a:prstGeom prst="rect">
            <a:avLst/>
          </a:prstGeom>
          <a:noFill/>
        </p:spPr>
        <p:txBody>
          <a:bodyPr wrap="none" rtlCol="0">
            <a:spAutoFit/>
          </a:bodyPr>
          <a:lstStyle/>
          <a:p>
            <a:pPr algn="ctr"/>
            <a:r>
              <a:rPr lang="en-IN" sz="1100" b="1" dirty="0">
                <a:solidFill>
                  <a:srgbClr val="008000"/>
                </a:solidFill>
                <a:latin typeface="Calibri"/>
              </a:rPr>
              <a:t>Oct-Apr (Antarctica); Dec-May (Svalbard &amp; Bohai)</a:t>
            </a:r>
          </a:p>
        </p:txBody>
      </p:sp>
      <p:sp>
        <p:nvSpPr>
          <p:cNvPr id="43" name="TextBox 42"/>
          <p:cNvSpPr txBox="1"/>
          <p:nvPr/>
        </p:nvSpPr>
        <p:spPr>
          <a:xfrm>
            <a:off x="9085979" y="5198902"/>
            <a:ext cx="2089033" cy="261610"/>
          </a:xfrm>
          <a:prstGeom prst="rect">
            <a:avLst/>
          </a:prstGeom>
          <a:noFill/>
        </p:spPr>
        <p:txBody>
          <a:bodyPr wrap="none" rtlCol="0">
            <a:spAutoFit/>
          </a:bodyPr>
          <a:lstStyle/>
          <a:p>
            <a:pPr algn="ctr"/>
            <a:r>
              <a:rPr lang="en-IN" sz="1100" b="1" dirty="0">
                <a:solidFill>
                  <a:srgbClr val="008000"/>
                </a:solidFill>
                <a:latin typeface="Calibri"/>
              </a:rPr>
              <a:t>Jan – Dec; Every Alternate cycles</a:t>
            </a:r>
          </a:p>
        </p:txBody>
      </p:sp>
      <p:sp>
        <p:nvSpPr>
          <p:cNvPr id="44" name="TextBox 43"/>
          <p:cNvSpPr txBox="1"/>
          <p:nvPr/>
        </p:nvSpPr>
        <p:spPr>
          <a:xfrm>
            <a:off x="8766972" y="6570078"/>
            <a:ext cx="3145413" cy="261610"/>
          </a:xfrm>
          <a:prstGeom prst="rect">
            <a:avLst/>
          </a:prstGeom>
          <a:noFill/>
        </p:spPr>
        <p:txBody>
          <a:bodyPr wrap="none" rtlCol="0">
            <a:spAutoFit/>
          </a:bodyPr>
          <a:lstStyle/>
          <a:p>
            <a:pPr algn="ctr"/>
            <a:r>
              <a:rPr lang="en-IN" sz="1100" b="1" dirty="0">
                <a:solidFill>
                  <a:srgbClr val="008000"/>
                </a:solidFill>
                <a:latin typeface="Calibri"/>
              </a:rPr>
              <a:t>Ant: Every/ alternate cycle; Greenland: every cycle</a:t>
            </a:r>
          </a:p>
        </p:txBody>
      </p:sp>
      <p:pic>
        <p:nvPicPr>
          <p:cNvPr id="45" name="Picture 4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343198" y="981134"/>
            <a:ext cx="2063901" cy="1712376"/>
          </a:xfrm>
          <a:prstGeom prst="rect">
            <a:avLst/>
          </a:prstGeom>
        </p:spPr>
      </p:pic>
      <p:pic>
        <p:nvPicPr>
          <p:cNvPr id="46" name="Picture 4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471906" y="2991826"/>
            <a:ext cx="2161182" cy="1720941"/>
          </a:xfrm>
          <a:prstGeom prst="rect">
            <a:avLst/>
          </a:prstGeom>
        </p:spPr>
      </p:pic>
      <p:pic>
        <p:nvPicPr>
          <p:cNvPr id="47" name="Picture 46"/>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90079" y="5024580"/>
            <a:ext cx="3548362" cy="1788874"/>
          </a:xfrm>
          <a:prstGeom prst="rect">
            <a:avLst/>
          </a:prstGeom>
        </p:spPr>
      </p:pic>
      <p:sp>
        <p:nvSpPr>
          <p:cNvPr id="48" name="TextBox 47"/>
          <p:cNvSpPr txBox="1"/>
          <p:nvPr/>
        </p:nvSpPr>
        <p:spPr>
          <a:xfrm>
            <a:off x="2471844" y="5121225"/>
            <a:ext cx="622286" cy="246221"/>
          </a:xfrm>
          <a:prstGeom prst="rect">
            <a:avLst/>
          </a:prstGeom>
          <a:noFill/>
        </p:spPr>
        <p:txBody>
          <a:bodyPr wrap="none" rtlCol="0">
            <a:spAutoFit/>
          </a:bodyPr>
          <a:lstStyle/>
          <a:p>
            <a:r>
              <a:rPr lang="en-IN" sz="1000">
                <a:solidFill>
                  <a:srgbClr val="FFFF00"/>
                </a:solidFill>
                <a:latin typeface="Calibri" panose="020F0502020204030204" pitchFamily="34" charset="0"/>
              </a:rPr>
              <a:t>svalbard</a:t>
            </a:r>
            <a:endParaRPr lang="en-IN" sz="1000" dirty="0">
              <a:solidFill>
                <a:srgbClr val="FFFF00"/>
              </a:solidFill>
              <a:latin typeface="Calibri" panose="020F0502020204030204" pitchFamily="34" charset="0"/>
            </a:endParaRPr>
          </a:p>
        </p:txBody>
      </p:sp>
      <p:sp>
        <p:nvSpPr>
          <p:cNvPr id="49" name="TextBox 48"/>
          <p:cNvSpPr txBox="1"/>
          <p:nvPr/>
        </p:nvSpPr>
        <p:spPr>
          <a:xfrm>
            <a:off x="3457902" y="5332357"/>
            <a:ext cx="694421" cy="246221"/>
          </a:xfrm>
          <a:prstGeom prst="rect">
            <a:avLst/>
          </a:prstGeom>
          <a:noFill/>
        </p:spPr>
        <p:txBody>
          <a:bodyPr wrap="none" rtlCol="0">
            <a:spAutoFit/>
          </a:bodyPr>
          <a:lstStyle/>
          <a:p>
            <a:r>
              <a:rPr lang="en-IN" sz="1000" dirty="0">
                <a:solidFill>
                  <a:srgbClr val="FFFF00"/>
                </a:solidFill>
                <a:latin typeface="Calibri" panose="020F0502020204030204" pitchFamily="34" charset="0"/>
              </a:rPr>
              <a:t>Bohai bay</a:t>
            </a:r>
          </a:p>
        </p:txBody>
      </p:sp>
      <p:sp>
        <p:nvSpPr>
          <p:cNvPr id="50" name="TextBox 49"/>
          <p:cNvSpPr txBox="1"/>
          <p:nvPr/>
        </p:nvSpPr>
        <p:spPr>
          <a:xfrm>
            <a:off x="2438600" y="6355284"/>
            <a:ext cx="1260281" cy="246221"/>
          </a:xfrm>
          <a:prstGeom prst="rect">
            <a:avLst/>
          </a:prstGeom>
          <a:noFill/>
        </p:spPr>
        <p:txBody>
          <a:bodyPr wrap="none" rtlCol="0">
            <a:spAutoFit/>
          </a:bodyPr>
          <a:lstStyle/>
          <a:p>
            <a:r>
              <a:rPr lang="en-IN" sz="1000" dirty="0">
                <a:solidFill>
                  <a:srgbClr val="FFFF00"/>
                </a:solidFill>
                <a:latin typeface="Calibri" panose="020F0502020204030204" pitchFamily="34" charset="0"/>
              </a:rPr>
              <a:t>Indian Research </a:t>
            </a:r>
            <a:r>
              <a:rPr lang="en-IN" sz="1000" dirty="0" err="1">
                <a:solidFill>
                  <a:srgbClr val="FFFF00"/>
                </a:solidFill>
                <a:latin typeface="Calibri" panose="020F0502020204030204" pitchFamily="34" charset="0"/>
              </a:rPr>
              <a:t>Stns</a:t>
            </a:r>
            <a:endParaRPr lang="en-IN" sz="1000" dirty="0">
              <a:solidFill>
                <a:srgbClr val="FFFF00"/>
              </a:solidFill>
              <a:latin typeface="Calibri" panose="020F0502020204030204" pitchFamily="34" charset="0"/>
            </a:endParaRPr>
          </a:p>
        </p:txBody>
      </p:sp>
      <p:pic>
        <p:nvPicPr>
          <p:cNvPr id="51" name="Picture 50"/>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742980" y="2987888"/>
            <a:ext cx="2163347" cy="1728815"/>
          </a:xfrm>
          <a:prstGeom prst="rect">
            <a:avLst/>
          </a:prstGeom>
        </p:spPr>
      </p:pic>
      <p:pic>
        <p:nvPicPr>
          <p:cNvPr id="52" name="Picture 5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52552" y="981867"/>
            <a:ext cx="2141423" cy="1736163"/>
          </a:xfrm>
          <a:prstGeom prst="rect">
            <a:avLst/>
          </a:prstGeom>
        </p:spPr>
      </p:pic>
      <p:sp>
        <p:nvSpPr>
          <p:cNvPr id="53" name="Rectangle 52"/>
          <p:cNvSpPr/>
          <p:nvPr/>
        </p:nvSpPr>
        <p:spPr>
          <a:xfrm>
            <a:off x="4442352" y="5015020"/>
            <a:ext cx="3491999" cy="10620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p:cNvSpPr txBox="1"/>
          <p:nvPr/>
        </p:nvSpPr>
        <p:spPr>
          <a:xfrm>
            <a:off x="325709" y="1052899"/>
            <a:ext cx="1835301" cy="307777"/>
          </a:xfrm>
          <a:prstGeom prst="rect">
            <a:avLst/>
          </a:prstGeom>
          <a:solidFill>
            <a:srgbClr val="5E91E4">
              <a:alpha val="63000"/>
            </a:srgbClr>
          </a:solidFill>
        </p:spPr>
        <p:txBody>
          <a:bodyPr wrap="square" rtlCol="0">
            <a:spAutoFit/>
          </a:bodyPr>
          <a:lstStyle/>
          <a:p>
            <a:pPr algn="ctr"/>
            <a:r>
              <a:rPr lang="en-US" sz="1400" dirty="0">
                <a:solidFill>
                  <a:prstClr val="black"/>
                </a:solidFill>
                <a:latin typeface="Arial" pitchFamily="34" charset="0"/>
                <a:cs typeface="Arial" pitchFamily="34" charset="0"/>
              </a:rPr>
              <a:t>Background Land</a:t>
            </a:r>
          </a:p>
        </p:txBody>
      </p:sp>
      <p:sp>
        <p:nvSpPr>
          <p:cNvPr id="7" name="TextBox 6"/>
          <p:cNvSpPr txBox="1"/>
          <p:nvPr/>
        </p:nvSpPr>
        <p:spPr>
          <a:xfrm>
            <a:off x="2329999" y="1047820"/>
            <a:ext cx="1846211" cy="307777"/>
          </a:xfrm>
          <a:prstGeom prst="rect">
            <a:avLst/>
          </a:prstGeom>
          <a:solidFill>
            <a:srgbClr val="5E91E4">
              <a:alpha val="63000"/>
            </a:srgbClr>
          </a:solidFill>
        </p:spPr>
        <p:txBody>
          <a:bodyPr wrap="square" rtlCol="0">
            <a:spAutoFit/>
          </a:bodyPr>
          <a:lstStyle/>
          <a:p>
            <a:pPr algn="ctr"/>
            <a:r>
              <a:rPr lang="en-US" sz="1400" dirty="0">
                <a:solidFill>
                  <a:prstClr val="black"/>
                </a:solidFill>
                <a:latin typeface="Arial" pitchFamily="34" charset="0"/>
                <a:cs typeface="Arial" pitchFamily="34" charset="0"/>
              </a:rPr>
              <a:t>Agriculture &amp; Forest</a:t>
            </a:r>
          </a:p>
        </p:txBody>
      </p:sp>
      <p:sp>
        <p:nvSpPr>
          <p:cNvPr id="8" name="TextBox 7"/>
          <p:cNvSpPr txBox="1"/>
          <p:nvPr/>
        </p:nvSpPr>
        <p:spPr>
          <a:xfrm>
            <a:off x="4402864" y="1047820"/>
            <a:ext cx="1987701" cy="307777"/>
          </a:xfrm>
          <a:prstGeom prst="rect">
            <a:avLst/>
          </a:prstGeom>
          <a:solidFill>
            <a:srgbClr val="5E91E4">
              <a:alpha val="63000"/>
            </a:srgbClr>
          </a:solidFill>
        </p:spPr>
        <p:txBody>
          <a:bodyPr wrap="square" rtlCol="0">
            <a:spAutoFit/>
          </a:bodyPr>
          <a:lstStyle/>
          <a:p>
            <a:pPr algn="ctr"/>
            <a:r>
              <a:rPr lang="en-US" sz="1400" dirty="0">
                <a:solidFill>
                  <a:prstClr val="black"/>
                </a:solidFill>
                <a:latin typeface="Arial" pitchFamily="34" charset="0"/>
                <a:cs typeface="Arial" pitchFamily="34" charset="0"/>
              </a:rPr>
              <a:t>Coastal Applications</a:t>
            </a:r>
          </a:p>
        </p:txBody>
      </p:sp>
      <p:sp>
        <p:nvSpPr>
          <p:cNvPr id="9" name="TextBox 8"/>
          <p:cNvSpPr txBox="1"/>
          <p:nvPr/>
        </p:nvSpPr>
        <p:spPr>
          <a:xfrm>
            <a:off x="6485946" y="1029718"/>
            <a:ext cx="1911501" cy="307777"/>
          </a:xfrm>
          <a:prstGeom prst="rect">
            <a:avLst/>
          </a:prstGeom>
          <a:solidFill>
            <a:srgbClr val="5E91E4">
              <a:alpha val="63000"/>
            </a:srgbClr>
          </a:solidFill>
        </p:spPr>
        <p:txBody>
          <a:bodyPr wrap="square" rtlCol="0">
            <a:spAutoFit/>
          </a:bodyPr>
          <a:lstStyle/>
          <a:p>
            <a:pPr algn="ctr"/>
            <a:r>
              <a:rPr lang="en-US" sz="1400" dirty="0">
                <a:solidFill>
                  <a:prstClr val="black"/>
                </a:solidFill>
                <a:latin typeface="Arial" pitchFamily="34" charset="0"/>
                <a:cs typeface="Arial" pitchFamily="34" charset="0"/>
              </a:rPr>
              <a:t>Ocean Applications</a:t>
            </a:r>
          </a:p>
        </p:txBody>
      </p:sp>
      <p:sp>
        <p:nvSpPr>
          <p:cNvPr id="20" name="TextBox 19"/>
          <p:cNvSpPr txBox="1"/>
          <p:nvPr/>
        </p:nvSpPr>
        <p:spPr>
          <a:xfrm>
            <a:off x="9048906" y="1022838"/>
            <a:ext cx="2218877" cy="338554"/>
          </a:xfrm>
          <a:prstGeom prst="rect">
            <a:avLst/>
          </a:prstGeom>
          <a:noFill/>
        </p:spPr>
        <p:txBody>
          <a:bodyPr wrap="none" rtlCol="0">
            <a:spAutoFit/>
          </a:bodyPr>
          <a:lstStyle/>
          <a:p>
            <a:r>
              <a:rPr lang="en-US" sz="1600" u="sng" dirty="0">
                <a:solidFill>
                  <a:prstClr val="black"/>
                </a:solidFill>
                <a:latin typeface="Arial" pitchFamily="34" charset="0"/>
                <a:cs typeface="Arial" pitchFamily="34" charset="0"/>
              </a:rPr>
              <a:t>Important Obs. Modes</a:t>
            </a:r>
          </a:p>
        </p:txBody>
      </p:sp>
    </p:spTree>
    <p:extLst>
      <p:ext uri="{BB962C8B-B14F-4D97-AF65-F5344CB8AC3E}">
        <p14:creationId xmlns:p14="http://schemas.microsoft.com/office/powerpoint/2010/main" val="566212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173692" y="817186"/>
            <a:ext cx="2281732" cy="5478423"/>
            <a:chOff x="9962377" y="860919"/>
            <a:chExt cx="2281732" cy="5478423"/>
          </a:xfrm>
        </p:grpSpPr>
        <p:sp>
          <p:nvSpPr>
            <p:cNvPr id="87042" name="TextBox 4"/>
            <p:cNvSpPr txBox="1">
              <a:spLocks noChangeArrowheads="1"/>
            </p:cNvSpPr>
            <p:nvPr/>
          </p:nvSpPr>
          <p:spPr bwMode="auto">
            <a:xfrm>
              <a:off x="10211180" y="860919"/>
              <a:ext cx="2032929"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nSpc>
                  <a:spcPts val="2100"/>
                </a:lnSpc>
                <a:spcBef>
                  <a:spcPts val="0"/>
                </a:spcBef>
                <a:buNone/>
              </a:pPr>
              <a:r>
                <a:rPr lang="en-US" altLang="en-US" sz="1100" dirty="0">
                  <a:latin typeface="Arial" charset="0"/>
                </a:rPr>
                <a:t>India + neighbors boundary</a:t>
              </a:r>
            </a:p>
            <a:p>
              <a:pPr>
                <a:lnSpc>
                  <a:spcPts val="2100"/>
                </a:lnSpc>
                <a:spcBef>
                  <a:spcPts val="0"/>
                </a:spcBef>
                <a:buNone/>
              </a:pPr>
              <a:r>
                <a:rPr lang="en-US" altLang="en-US" sz="1100" dirty="0">
                  <a:latin typeface="Arial" charset="0"/>
                </a:rPr>
                <a:t>Agriculture/ Forest/ wetland</a:t>
              </a:r>
            </a:p>
            <a:p>
              <a:pPr>
                <a:lnSpc>
                  <a:spcPts val="2100"/>
                </a:lnSpc>
                <a:spcBef>
                  <a:spcPts val="0"/>
                </a:spcBef>
                <a:buNone/>
              </a:pPr>
              <a:r>
                <a:rPr lang="en-US" altLang="en-US" sz="1100" dirty="0">
                  <a:latin typeface="Arial" charset="0"/>
                </a:rPr>
                <a:t>Jute crop</a:t>
              </a:r>
            </a:p>
            <a:p>
              <a:pPr>
                <a:lnSpc>
                  <a:spcPts val="2100"/>
                </a:lnSpc>
                <a:spcBef>
                  <a:spcPts val="0"/>
                </a:spcBef>
                <a:buNone/>
              </a:pPr>
              <a:r>
                <a:rPr lang="en-US" altLang="en-US" sz="1100" dirty="0">
                  <a:latin typeface="Arial" charset="0"/>
                </a:rPr>
                <a:t>Alpine forest</a:t>
              </a:r>
            </a:p>
            <a:p>
              <a:pPr>
                <a:lnSpc>
                  <a:spcPts val="2100"/>
                </a:lnSpc>
                <a:spcBef>
                  <a:spcPts val="0"/>
                </a:spcBef>
                <a:buNone/>
              </a:pPr>
              <a:r>
                <a:rPr lang="en-US" altLang="en-US" sz="1100" dirty="0">
                  <a:latin typeface="Arial" charset="0"/>
                </a:rPr>
                <a:t>Seismic Deformation</a:t>
              </a:r>
            </a:p>
            <a:p>
              <a:pPr>
                <a:lnSpc>
                  <a:spcPts val="2100"/>
                </a:lnSpc>
                <a:spcBef>
                  <a:spcPts val="0"/>
                </a:spcBef>
                <a:buNone/>
              </a:pPr>
              <a:r>
                <a:rPr lang="en-US" altLang="en-US" sz="1100" dirty="0">
                  <a:latin typeface="Arial" charset="0"/>
                </a:rPr>
                <a:t>Land Subsidence</a:t>
              </a:r>
            </a:p>
            <a:p>
              <a:pPr>
                <a:lnSpc>
                  <a:spcPts val="2100"/>
                </a:lnSpc>
                <a:spcBef>
                  <a:spcPts val="0"/>
                </a:spcBef>
                <a:buNone/>
              </a:pPr>
              <a:r>
                <a:rPr lang="en-US" altLang="en-US" sz="1100" dirty="0">
                  <a:latin typeface="Arial" charset="0"/>
                </a:rPr>
                <a:t>Landslide</a:t>
              </a:r>
            </a:p>
            <a:p>
              <a:pPr>
                <a:lnSpc>
                  <a:spcPts val="2100"/>
                </a:lnSpc>
                <a:spcBef>
                  <a:spcPts val="0"/>
                </a:spcBef>
                <a:buNone/>
              </a:pPr>
              <a:r>
                <a:rPr lang="en-US" altLang="en-US" sz="1100" dirty="0">
                  <a:latin typeface="Arial" charset="0"/>
                </a:rPr>
                <a:t>Urban subsidence</a:t>
              </a:r>
            </a:p>
            <a:p>
              <a:pPr>
                <a:lnSpc>
                  <a:spcPts val="2100"/>
                </a:lnSpc>
                <a:spcBef>
                  <a:spcPts val="0"/>
                </a:spcBef>
                <a:buNone/>
              </a:pPr>
              <a:r>
                <a:rPr lang="en-US" altLang="en-US" sz="1100" dirty="0">
                  <a:latin typeface="Arial" charset="0"/>
                </a:rPr>
                <a:t>Volcanic deformation/ studies</a:t>
              </a:r>
            </a:p>
            <a:p>
              <a:pPr>
                <a:lnSpc>
                  <a:spcPts val="2100"/>
                </a:lnSpc>
                <a:spcBef>
                  <a:spcPts val="0"/>
                </a:spcBef>
                <a:buNone/>
              </a:pPr>
              <a:r>
                <a:rPr lang="en-US" altLang="en-US" sz="1100" dirty="0">
                  <a:latin typeface="Arial" charset="0"/>
                </a:rPr>
                <a:t>Coastal region (sea 300km)</a:t>
              </a:r>
            </a:p>
            <a:p>
              <a:pPr>
                <a:lnSpc>
                  <a:spcPts val="2100"/>
                </a:lnSpc>
                <a:spcBef>
                  <a:spcPts val="0"/>
                </a:spcBef>
                <a:buNone/>
              </a:pPr>
              <a:r>
                <a:rPr lang="en-US" altLang="en-US" sz="1100" dirty="0">
                  <a:latin typeface="Arial" charset="0"/>
                </a:rPr>
                <a:t>Coastal habitat</a:t>
              </a:r>
            </a:p>
            <a:p>
              <a:pPr>
                <a:lnSpc>
                  <a:spcPts val="2100"/>
                </a:lnSpc>
                <a:spcBef>
                  <a:spcPts val="0"/>
                </a:spcBef>
                <a:buNone/>
              </a:pPr>
              <a:r>
                <a:rPr lang="en-US" altLang="en-US" sz="1100" dirty="0">
                  <a:latin typeface="Arial" charset="0"/>
                </a:rPr>
                <a:t>Coastal deformation</a:t>
              </a:r>
            </a:p>
            <a:p>
              <a:pPr>
                <a:lnSpc>
                  <a:spcPts val="2100"/>
                </a:lnSpc>
                <a:spcBef>
                  <a:spcPts val="0"/>
                </a:spcBef>
                <a:buNone/>
              </a:pPr>
              <a:r>
                <a:rPr lang="en-US" altLang="en-US" sz="1100" dirty="0">
                  <a:latin typeface="Arial" charset="0"/>
                </a:rPr>
                <a:t>Coastal mud bank</a:t>
              </a:r>
            </a:p>
            <a:p>
              <a:pPr>
                <a:lnSpc>
                  <a:spcPts val="2100"/>
                </a:lnSpc>
                <a:spcBef>
                  <a:spcPts val="0"/>
                </a:spcBef>
                <a:buNone/>
              </a:pPr>
              <a:r>
                <a:rPr lang="en-US" altLang="en-US" sz="1100" dirty="0">
                  <a:latin typeface="Arial" charset="0"/>
                </a:rPr>
                <a:t>Coastal region (land, 100 km)</a:t>
              </a:r>
            </a:p>
            <a:p>
              <a:pPr>
                <a:lnSpc>
                  <a:spcPts val="2100"/>
                </a:lnSpc>
                <a:spcBef>
                  <a:spcPts val="0"/>
                </a:spcBef>
                <a:buNone/>
              </a:pPr>
              <a:r>
                <a:rPr lang="en-US" altLang="en-US" sz="1100" dirty="0">
                  <a:latin typeface="Arial" charset="0"/>
                </a:rPr>
                <a:t>Ocean – Arabian Sea</a:t>
              </a:r>
            </a:p>
            <a:p>
              <a:pPr>
                <a:lnSpc>
                  <a:spcPts val="2100"/>
                </a:lnSpc>
                <a:spcBef>
                  <a:spcPts val="0"/>
                </a:spcBef>
                <a:buNone/>
              </a:pPr>
              <a:r>
                <a:rPr lang="en-US" altLang="en-US" sz="1100" dirty="0">
                  <a:latin typeface="Arial" charset="0"/>
                </a:rPr>
                <a:t>Ocean – Bay of Bengal</a:t>
              </a:r>
            </a:p>
            <a:p>
              <a:pPr>
                <a:lnSpc>
                  <a:spcPts val="2100"/>
                </a:lnSpc>
                <a:spcBef>
                  <a:spcPts val="0"/>
                </a:spcBef>
                <a:buNone/>
              </a:pPr>
              <a:r>
                <a:rPr lang="en-US" altLang="en-US" sz="1100" dirty="0">
                  <a:latin typeface="Arial" charset="0"/>
                </a:rPr>
                <a:t>Disaster – floods</a:t>
              </a:r>
            </a:p>
            <a:p>
              <a:pPr>
                <a:lnSpc>
                  <a:spcPts val="2100"/>
                </a:lnSpc>
                <a:spcBef>
                  <a:spcPts val="0"/>
                </a:spcBef>
                <a:buNone/>
              </a:pPr>
              <a:r>
                <a:rPr lang="en-US" altLang="en-US" sz="1100" dirty="0">
                  <a:latin typeface="Arial" charset="0"/>
                </a:rPr>
                <a:t>Disaster – forest fire</a:t>
              </a:r>
            </a:p>
            <a:p>
              <a:pPr>
                <a:lnSpc>
                  <a:spcPts val="2100"/>
                </a:lnSpc>
                <a:spcBef>
                  <a:spcPts val="0"/>
                </a:spcBef>
                <a:buNone/>
              </a:pPr>
              <a:r>
                <a:rPr lang="en-US" altLang="en-US" sz="1100" dirty="0">
                  <a:latin typeface="Arial" charset="0"/>
                </a:rPr>
                <a:t>Disaster – oil slick</a:t>
              </a:r>
            </a:p>
            <a:p>
              <a:pPr>
                <a:lnSpc>
                  <a:spcPts val="2100"/>
                </a:lnSpc>
                <a:spcBef>
                  <a:spcPts val="0"/>
                </a:spcBef>
                <a:buNone/>
              </a:pPr>
              <a:r>
                <a:rPr lang="en-US" altLang="en-US" sz="1100" dirty="0">
                  <a:latin typeface="Arial" charset="0"/>
                </a:rPr>
                <a:t>Cryosphere - Himalayas</a:t>
              </a:r>
            </a:p>
          </p:txBody>
        </p:sp>
        <p:grpSp>
          <p:nvGrpSpPr>
            <p:cNvPr id="2" name="Group 1"/>
            <p:cNvGrpSpPr/>
            <p:nvPr/>
          </p:nvGrpSpPr>
          <p:grpSpPr>
            <a:xfrm>
              <a:off x="9962377" y="1042415"/>
              <a:ext cx="242888" cy="5161043"/>
              <a:chOff x="8239125" y="1571625"/>
              <a:chExt cx="242888" cy="4672013"/>
            </a:xfrm>
          </p:grpSpPr>
          <p:cxnSp>
            <p:nvCxnSpPr>
              <p:cNvPr id="4" name="Straight Connector 3"/>
              <p:cNvCxnSpPr/>
              <p:nvPr/>
            </p:nvCxnSpPr>
            <p:spPr>
              <a:xfrm>
                <a:off x="8239126" y="1571625"/>
                <a:ext cx="214313"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8239126" y="1749425"/>
                <a:ext cx="214313" cy="109538"/>
              </a:xfrm>
              <a:prstGeom prst="rect">
                <a:avLst/>
              </a:prstGeom>
              <a:solidFill>
                <a:srgbClr val="CCFF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FontTx/>
                  <a:buNone/>
                </a:pPr>
                <a:endParaRPr lang="en-US" altLang="en-US" sz="1800">
                  <a:solidFill>
                    <a:srgbClr val="FFFFFF"/>
                  </a:solidFill>
                  <a:ea typeface="Arial" charset="0"/>
                  <a:cs typeface="Arial" charset="0"/>
                </a:endParaRPr>
              </a:p>
            </p:txBody>
          </p:sp>
          <p:sp>
            <p:nvSpPr>
              <p:cNvPr id="9" name="Rectangle 8"/>
              <p:cNvSpPr/>
              <p:nvPr/>
            </p:nvSpPr>
            <p:spPr>
              <a:xfrm>
                <a:off x="8239126" y="2481264"/>
                <a:ext cx="214313" cy="109537"/>
              </a:xfrm>
              <a:prstGeom prst="rect">
                <a:avLst/>
              </a:prstGeom>
              <a:solidFill>
                <a:srgbClr val="00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FontTx/>
                  <a:buNone/>
                </a:pPr>
                <a:endParaRPr lang="en-US" altLang="en-US" sz="1800">
                  <a:solidFill>
                    <a:srgbClr val="FFFFFF"/>
                  </a:solidFill>
                  <a:ea typeface="Arial" charset="0"/>
                  <a:cs typeface="Arial" charset="0"/>
                </a:endParaRPr>
              </a:p>
            </p:txBody>
          </p:sp>
          <p:sp>
            <p:nvSpPr>
              <p:cNvPr id="11" name="Rectangle 10"/>
              <p:cNvSpPr/>
              <p:nvPr/>
            </p:nvSpPr>
            <p:spPr>
              <a:xfrm>
                <a:off x="8239126" y="2981325"/>
                <a:ext cx="214313" cy="109538"/>
              </a:xfrm>
              <a:prstGeom prst="rect">
                <a:avLst/>
              </a:prstGeom>
              <a:solidFill>
                <a:srgbClr val="8A5C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FontTx/>
                  <a:buNone/>
                </a:pPr>
                <a:endParaRPr lang="en-US" altLang="en-US" sz="1800">
                  <a:solidFill>
                    <a:srgbClr val="FFFFFF"/>
                  </a:solidFill>
                  <a:ea typeface="Arial" charset="0"/>
                  <a:cs typeface="Arial" charset="0"/>
                </a:endParaRPr>
              </a:p>
            </p:txBody>
          </p:sp>
          <p:sp>
            <p:nvSpPr>
              <p:cNvPr id="12" name="Rectangle 11"/>
              <p:cNvSpPr/>
              <p:nvPr/>
            </p:nvSpPr>
            <p:spPr>
              <a:xfrm>
                <a:off x="8239126" y="3214689"/>
                <a:ext cx="214313" cy="109537"/>
              </a:xfrm>
              <a:prstGeom prst="rect">
                <a:avLst/>
              </a:prstGeom>
              <a:solidFill>
                <a:srgbClr val="BC2D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FontTx/>
                  <a:buNone/>
                </a:pPr>
                <a:endParaRPr lang="en-US" altLang="en-US" sz="1800">
                  <a:solidFill>
                    <a:srgbClr val="FFFFFF"/>
                  </a:solidFill>
                  <a:ea typeface="Arial" charset="0"/>
                  <a:cs typeface="Arial" charset="0"/>
                </a:endParaRPr>
              </a:p>
            </p:txBody>
          </p:sp>
          <p:sp>
            <p:nvSpPr>
              <p:cNvPr id="14" name="Rectangle 13"/>
              <p:cNvSpPr/>
              <p:nvPr/>
            </p:nvSpPr>
            <p:spPr>
              <a:xfrm>
                <a:off x="8239126" y="3714750"/>
                <a:ext cx="214313" cy="109538"/>
              </a:xfrm>
              <a:prstGeom prst="rect">
                <a:avLst/>
              </a:prstGeom>
              <a:solidFill>
                <a:srgbClr val="33CC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FontTx/>
                  <a:buNone/>
                </a:pPr>
                <a:endParaRPr lang="en-US" altLang="en-US" sz="1800">
                  <a:solidFill>
                    <a:srgbClr val="FFFFFF"/>
                  </a:solidFill>
                  <a:ea typeface="Arial" charset="0"/>
                  <a:cs typeface="Arial" charset="0"/>
                </a:endParaRPr>
              </a:p>
            </p:txBody>
          </p:sp>
          <p:sp>
            <p:nvSpPr>
              <p:cNvPr id="15" name="Rectangle 14"/>
              <p:cNvSpPr/>
              <p:nvPr/>
            </p:nvSpPr>
            <p:spPr>
              <a:xfrm>
                <a:off x="8239126" y="3948114"/>
                <a:ext cx="214313" cy="109537"/>
              </a:xfrm>
              <a:prstGeom prst="rect">
                <a:avLst/>
              </a:prstGeom>
              <a:solidFill>
                <a:srgbClr val="FDCFE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FontTx/>
                  <a:buNone/>
                </a:pPr>
                <a:endParaRPr lang="en-US" altLang="en-US" sz="1800">
                  <a:solidFill>
                    <a:srgbClr val="FFFFFF"/>
                  </a:solidFill>
                  <a:ea typeface="Arial" charset="0"/>
                  <a:cs typeface="Arial" charset="0"/>
                </a:endParaRPr>
              </a:p>
            </p:txBody>
          </p:sp>
          <p:sp>
            <p:nvSpPr>
              <p:cNvPr id="16" name="Rectangle 15"/>
              <p:cNvSpPr/>
              <p:nvPr/>
            </p:nvSpPr>
            <p:spPr>
              <a:xfrm>
                <a:off x="8239126" y="4187825"/>
                <a:ext cx="214313" cy="109538"/>
              </a:xfrm>
              <a:prstGeom prst="rect">
                <a:avLst/>
              </a:prstGeom>
              <a:solidFill>
                <a:srgbClr val="0082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FontTx/>
                  <a:buNone/>
                </a:pPr>
                <a:endParaRPr lang="en-US" altLang="en-US" sz="1800">
                  <a:solidFill>
                    <a:srgbClr val="FFFFFF"/>
                  </a:solidFill>
                  <a:ea typeface="Arial" charset="0"/>
                  <a:cs typeface="Arial" charset="0"/>
                </a:endParaRPr>
              </a:p>
            </p:txBody>
          </p:sp>
          <p:sp>
            <p:nvSpPr>
              <p:cNvPr id="17" name="Rectangle 16"/>
              <p:cNvSpPr/>
              <p:nvPr/>
            </p:nvSpPr>
            <p:spPr>
              <a:xfrm>
                <a:off x="8239126" y="4429125"/>
                <a:ext cx="214313" cy="109538"/>
              </a:xfrm>
              <a:prstGeom prst="rect">
                <a:avLst/>
              </a:prstGeom>
              <a:solidFill>
                <a:srgbClr val="0000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FontTx/>
                  <a:buNone/>
                </a:pPr>
                <a:endParaRPr lang="en-US" altLang="en-US" sz="1800">
                  <a:solidFill>
                    <a:srgbClr val="FFFFFF"/>
                  </a:solidFill>
                  <a:ea typeface="Arial" charset="0"/>
                  <a:cs typeface="Arial" charset="0"/>
                </a:endParaRPr>
              </a:p>
            </p:txBody>
          </p:sp>
          <p:sp>
            <p:nvSpPr>
              <p:cNvPr id="19" name="Rectangle 18"/>
              <p:cNvSpPr/>
              <p:nvPr/>
            </p:nvSpPr>
            <p:spPr>
              <a:xfrm>
                <a:off x="8239126" y="4929189"/>
                <a:ext cx="214313" cy="109537"/>
              </a:xfrm>
              <a:prstGeom prst="rect">
                <a:avLst/>
              </a:prstGeom>
              <a:solidFill>
                <a:srgbClr val="F8842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FontTx/>
                  <a:buNone/>
                </a:pPr>
                <a:endParaRPr lang="en-US" altLang="en-US" sz="1800">
                  <a:solidFill>
                    <a:srgbClr val="FFFFFF"/>
                  </a:solidFill>
                  <a:ea typeface="Arial" charset="0"/>
                  <a:cs typeface="Arial" charset="0"/>
                </a:endParaRPr>
              </a:p>
            </p:txBody>
          </p:sp>
          <p:sp>
            <p:nvSpPr>
              <p:cNvPr id="20" name="Rectangle 19"/>
              <p:cNvSpPr/>
              <p:nvPr/>
            </p:nvSpPr>
            <p:spPr>
              <a:xfrm>
                <a:off x="8239126" y="5143500"/>
                <a:ext cx="214313" cy="109538"/>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FontTx/>
                  <a:buNone/>
                </a:pPr>
                <a:endParaRPr lang="en-US" altLang="en-US" sz="1800">
                  <a:solidFill>
                    <a:srgbClr val="FFFFFF"/>
                  </a:solidFill>
                  <a:ea typeface="Arial" charset="0"/>
                  <a:cs typeface="Arial" charset="0"/>
                </a:endParaRPr>
              </a:p>
            </p:txBody>
          </p:sp>
          <p:sp>
            <p:nvSpPr>
              <p:cNvPr id="21" name="Rectangle 20"/>
              <p:cNvSpPr/>
              <p:nvPr/>
            </p:nvSpPr>
            <p:spPr>
              <a:xfrm>
                <a:off x="8239126" y="5410200"/>
                <a:ext cx="214313" cy="109538"/>
              </a:xfrm>
              <a:prstGeom prst="rect">
                <a:avLst/>
              </a:prstGeom>
              <a:solidFill>
                <a:srgbClr val="D7722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FontTx/>
                  <a:buNone/>
                </a:pPr>
                <a:endParaRPr lang="en-US" altLang="en-US" sz="1800">
                  <a:solidFill>
                    <a:srgbClr val="FFFFFF"/>
                  </a:solidFill>
                  <a:ea typeface="Arial" charset="0"/>
                  <a:cs typeface="Arial" charset="0"/>
                </a:endParaRPr>
              </a:p>
            </p:txBody>
          </p:sp>
          <p:sp>
            <p:nvSpPr>
              <p:cNvPr id="23" name="Rectangle 22"/>
              <p:cNvSpPr/>
              <p:nvPr/>
            </p:nvSpPr>
            <p:spPr>
              <a:xfrm>
                <a:off x="8239126" y="5894389"/>
                <a:ext cx="214313" cy="109537"/>
              </a:xfrm>
              <a:prstGeom prst="rect">
                <a:avLst/>
              </a:prstGeom>
              <a:solidFill>
                <a:srgbClr val="9E9A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FontTx/>
                  <a:buNone/>
                </a:pPr>
                <a:endParaRPr lang="en-US" altLang="en-US" sz="1800">
                  <a:solidFill>
                    <a:srgbClr val="FFFFFF"/>
                  </a:solidFill>
                  <a:ea typeface="Arial" charset="0"/>
                  <a:cs typeface="Arial" charset="0"/>
                </a:endParaRPr>
              </a:p>
            </p:txBody>
          </p:sp>
          <p:sp>
            <p:nvSpPr>
              <p:cNvPr id="24" name="Rectangle 23"/>
              <p:cNvSpPr/>
              <p:nvPr/>
            </p:nvSpPr>
            <p:spPr>
              <a:xfrm>
                <a:off x="8239126" y="6134100"/>
                <a:ext cx="214313" cy="10953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FontTx/>
                  <a:buNone/>
                </a:pPr>
                <a:endParaRPr lang="en-US" altLang="en-US" sz="1800">
                  <a:solidFill>
                    <a:srgbClr val="FFFFFF"/>
                  </a:solidFill>
                  <a:ea typeface="Arial" charset="0"/>
                  <a:cs typeface="Arial" charset="0"/>
                </a:endParaRPr>
              </a:p>
            </p:txBody>
          </p:sp>
          <p:pic>
            <p:nvPicPr>
              <p:cNvPr id="8705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25" y="4678363"/>
                <a:ext cx="23495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125" y="2733676"/>
                <a:ext cx="242888" cy="1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9125" y="5653088"/>
                <a:ext cx="242888" cy="13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9125" y="3455988"/>
                <a:ext cx="242888"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9125" y="2241550"/>
                <a:ext cx="242888"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39125" y="2000251"/>
                <a:ext cx="242888" cy="1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87063" name="Rectangle 52"/>
          <p:cNvSpPr>
            <a:spLocks noChangeArrowheads="1"/>
          </p:cNvSpPr>
          <p:nvPr/>
        </p:nvSpPr>
        <p:spPr bwMode="auto">
          <a:xfrm>
            <a:off x="1473780" y="33675"/>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FontTx/>
              <a:buNone/>
            </a:pPr>
            <a:r>
              <a:rPr lang="en-US" altLang="en-US" sz="2000" b="1" dirty="0">
                <a:solidFill>
                  <a:schemeClr val="bg1"/>
                </a:solidFill>
                <a:latin typeface="Arial" charset="0"/>
              </a:rPr>
              <a:t>ISRO Targets over India and Surroundings</a:t>
            </a:r>
          </a:p>
        </p:txBody>
      </p:sp>
      <p:sp>
        <p:nvSpPr>
          <p:cNvPr id="87064" name="TextBox 53"/>
          <p:cNvSpPr txBox="1">
            <a:spLocks noChangeArrowheads="1"/>
          </p:cNvSpPr>
          <p:nvPr/>
        </p:nvSpPr>
        <p:spPr bwMode="auto">
          <a:xfrm>
            <a:off x="4076510" y="369209"/>
            <a:ext cx="28178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en-US" altLang="en-US" sz="1600" dirty="0">
                <a:solidFill>
                  <a:schemeClr val="bg1"/>
                </a:solidFill>
                <a:latin typeface="Arial" charset="0"/>
              </a:rPr>
              <a:t>These exclude polar targets</a:t>
            </a:r>
          </a:p>
        </p:txBody>
      </p:sp>
      <p:grpSp>
        <p:nvGrpSpPr>
          <p:cNvPr id="5" name="Group 4"/>
          <p:cNvGrpSpPr/>
          <p:nvPr/>
        </p:nvGrpSpPr>
        <p:grpSpPr>
          <a:xfrm>
            <a:off x="1473780" y="680439"/>
            <a:ext cx="6966132" cy="6095266"/>
            <a:chOff x="1666876" y="808039"/>
            <a:chExt cx="6500813" cy="5692775"/>
          </a:xfrm>
        </p:grpSpPr>
        <p:pic>
          <p:nvPicPr>
            <p:cNvPr id="87056" name="Picture 24" descr="All themes_India.bmp"/>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66876" y="808039"/>
              <a:ext cx="6500813"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65" name="TextBox 54"/>
            <p:cNvSpPr txBox="1">
              <a:spLocks noChangeArrowheads="1"/>
            </p:cNvSpPr>
            <p:nvPr/>
          </p:nvSpPr>
          <p:spPr bwMode="auto">
            <a:xfrm>
              <a:off x="2595564" y="5143501"/>
              <a:ext cx="8858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en-US" altLang="en-US" sz="1000">
                  <a:latin typeface="Arial" charset="0"/>
                </a:rPr>
                <a:t>Arabian Sea</a:t>
              </a:r>
            </a:p>
          </p:txBody>
        </p:sp>
        <p:sp>
          <p:nvSpPr>
            <p:cNvPr id="87066" name="TextBox 55"/>
            <p:cNvSpPr txBox="1">
              <a:spLocks noChangeArrowheads="1"/>
            </p:cNvSpPr>
            <p:nvPr/>
          </p:nvSpPr>
          <p:spPr bwMode="auto">
            <a:xfrm>
              <a:off x="5381626" y="5357813"/>
              <a:ext cx="9763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en-US" altLang="en-US" sz="1000">
                  <a:latin typeface="Arial" charset="0"/>
                </a:rPr>
                <a:t>Bay of Bengal</a:t>
              </a:r>
            </a:p>
          </p:txBody>
        </p:sp>
        <p:sp>
          <p:nvSpPr>
            <p:cNvPr id="87067" name="TextBox 56"/>
            <p:cNvSpPr txBox="1">
              <a:spLocks noChangeArrowheads="1"/>
            </p:cNvSpPr>
            <p:nvPr/>
          </p:nvSpPr>
          <p:spPr bwMode="auto">
            <a:xfrm rot="4036836">
              <a:off x="3108326" y="4613276"/>
              <a:ext cx="10271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en-US" altLang="en-US" sz="1000" i="1">
                  <a:latin typeface="Arial" charset="0"/>
                </a:rPr>
                <a:t>Coastal Ocean</a:t>
              </a:r>
            </a:p>
          </p:txBody>
        </p:sp>
        <p:sp>
          <p:nvSpPr>
            <p:cNvPr id="87068" name="TextBox 57"/>
            <p:cNvSpPr txBox="1">
              <a:spLocks noChangeArrowheads="1"/>
            </p:cNvSpPr>
            <p:nvPr/>
          </p:nvSpPr>
          <p:spPr bwMode="auto">
            <a:xfrm rot="-2274693">
              <a:off x="5276850" y="4148138"/>
              <a:ext cx="10287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en-US" altLang="en-US" sz="1000" i="1">
                  <a:latin typeface="Arial" charset="0"/>
                </a:rPr>
                <a:t>Coastal Ocean</a:t>
              </a:r>
            </a:p>
          </p:txBody>
        </p:sp>
        <p:sp>
          <p:nvSpPr>
            <p:cNvPr id="87069" name="TextBox 58"/>
            <p:cNvSpPr txBox="1">
              <a:spLocks noChangeArrowheads="1"/>
            </p:cNvSpPr>
            <p:nvPr/>
          </p:nvSpPr>
          <p:spPr bwMode="auto">
            <a:xfrm>
              <a:off x="4095751" y="3286126"/>
              <a:ext cx="8032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en-US" altLang="en-US" sz="1000" dirty="0">
                  <a:latin typeface="Arial" charset="0"/>
                </a:rPr>
                <a:t>Forest Fire</a:t>
              </a:r>
            </a:p>
          </p:txBody>
        </p:sp>
        <p:sp>
          <p:nvSpPr>
            <p:cNvPr id="87070" name="TextBox 59"/>
            <p:cNvSpPr txBox="1">
              <a:spLocks noChangeArrowheads="1"/>
            </p:cNvSpPr>
            <p:nvPr/>
          </p:nvSpPr>
          <p:spPr bwMode="auto">
            <a:xfrm rot="343440">
              <a:off x="5732463" y="2214563"/>
              <a:ext cx="781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en-US" altLang="en-US" sz="1000">
                  <a:latin typeface="Arial" charset="0"/>
                </a:rPr>
                <a:t>Himalayas</a:t>
              </a:r>
            </a:p>
          </p:txBody>
        </p:sp>
        <p:sp>
          <p:nvSpPr>
            <p:cNvPr id="87071" name="TextBox 60"/>
            <p:cNvSpPr txBox="1">
              <a:spLocks noChangeArrowheads="1"/>
            </p:cNvSpPr>
            <p:nvPr/>
          </p:nvSpPr>
          <p:spPr bwMode="auto">
            <a:xfrm rot="1494705">
              <a:off x="3987800" y="1296988"/>
              <a:ext cx="7826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en-US" altLang="en-US" sz="1000">
                  <a:latin typeface="Arial" charset="0"/>
                </a:rPr>
                <a:t>Himalayas</a:t>
              </a:r>
            </a:p>
          </p:txBody>
        </p:sp>
        <p:sp>
          <p:nvSpPr>
            <p:cNvPr id="87072" name="TextBox 61"/>
            <p:cNvSpPr txBox="1">
              <a:spLocks noChangeArrowheads="1"/>
            </p:cNvSpPr>
            <p:nvPr/>
          </p:nvSpPr>
          <p:spPr bwMode="auto">
            <a:xfrm rot="872699">
              <a:off x="5003801" y="1749426"/>
              <a:ext cx="13636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en-US" altLang="en-US" sz="1000" i="1">
                  <a:latin typeface="Arial" charset="0"/>
                </a:rPr>
                <a:t>Seismic Deformation</a:t>
              </a:r>
            </a:p>
          </p:txBody>
        </p:sp>
        <p:sp>
          <p:nvSpPr>
            <p:cNvPr id="87073" name="TextBox 62"/>
            <p:cNvSpPr txBox="1">
              <a:spLocks noChangeArrowheads="1"/>
            </p:cNvSpPr>
            <p:nvPr/>
          </p:nvSpPr>
          <p:spPr bwMode="auto">
            <a:xfrm rot="-432253">
              <a:off x="6550025" y="2662238"/>
              <a:ext cx="5032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en-US" altLang="en-US" sz="1000">
                  <a:latin typeface="Arial" charset="0"/>
                </a:rPr>
                <a:t>Flood</a:t>
              </a:r>
            </a:p>
          </p:txBody>
        </p:sp>
        <p:sp>
          <p:nvSpPr>
            <p:cNvPr id="87074" name="TextBox 63"/>
            <p:cNvSpPr txBox="1">
              <a:spLocks noChangeArrowheads="1"/>
            </p:cNvSpPr>
            <p:nvPr/>
          </p:nvSpPr>
          <p:spPr bwMode="auto">
            <a:xfrm>
              <a:off x="3238501" y="1928813"/>
              <a:ext cx="849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FontTx/>
                <a:buNone/>
              </a:pPr>
              <a:r>
                <a:rPr lang="en-US" altLang="en-US" sz="1000">
                  <a:latin typeface="Arial" charset="0"/>
                </a:rPr>
                <a:t>Land </a:t>
              </a:r>
            </a:p>
            <a:p>
              <a:pPr algn="ctr">
                <a:spcBef>
                  <a:spcPct val="0"/>
                </a:spcBef>
                <a:buFontTx/>
                <a:buNone/>
              </a:pPr>
              <a:r>
                <a:rPr lang="en-US" altLang="en-US" sz="1000">
                  <a:latin typeface="Arial" charset="0"/>
                </a:rPr>
                <a:t>Subsidence</a:t>
              </a:r>
            </a:p>
          </p:txBody>
        </p:sp>
        <p:sp>
          <p:nvSpPr>
            <p:cNvPr id="87075" name="TextBox 64"/>
            <p:cNvSpPr txBox="1">
              <a:spLocks noChangeArrowheads="1"/>
            </p:cNvSpPr>
            <p:nvPr/>
          </p:nvSpPr>
          <p:spPr bwMode="auto">
            <a:xfrm>
              <a:off x="3194051" y="3811588"/>
              <a:ext cx="455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FontTx/>
                <a:buNone/>
              </a:pPr>
              <a:r>
                <a:rPr lang="en-US" altLang="en-US" sz="1000" i="1">
                  <a:latin typeface="Arial" charset="0"/>
                </a:rPr>
                <a:t>Oil </a:t>
              </a:r>
            </a:p>
            <a:p>
              <a:pPr algn="ctr">
                <a:spcBef>
                  <a:spcPct val="0"/>
                </a:spcBef>
                <a:buFontTx/>
                <a:buNone/>
              </a:pPr>
              <a:r>
                <a:rPr lang="en-US" altLang="en-US" sz="1000" i="1">
                  <a:latin typeface="Arial" charset="0"/>
                </a:rPr>
                <a:t>Slick</a:t>
              </a:r>
            </a:p>
          </p:txBody>
        </p:sp>
        <p:sp>
          <p:nvSpPr>
            <p:cNvPr id="87076" name="TextBox 65"/>
            <p:cNvSpPr txBox="1">
              <a:spLocks noChangeArrowheads="1"/>
            </p:cNvSpPr>
            <p:nvPr/>
          </p:nvSpPr>
          <p:spPr bwMode="auto">
            <a:xfrm>
              <a:off x="4891088" y="3494089"/>
              <a:ext cx="6524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FontTx/>
                <a:buNone/>
              </a:pPr>
              <a:r>
                <a:rPr lang="en-US" altLang="en-US" sz="1000" i="1">
                  <a:latin typeface="Arial" charset="0"/>
                </a:rPr>
                <a:t>Agril.</a:t>
              </a:r>
            </a:p>
            <a:p>
              <a:pPr algn="ctr">
                <a:spcBef>
                  <a:spcPct val="0"/>
                </a:spcBef>
                <a:buFontTx/>
                <a:buNone/>
              </a:pPr>
              <a:r>
                <a:rPr lang="en-US" altLang="en-US" sz="1000" i="1">
                  <a:latin typeface="Arial" charset="0"/>
                </a:rPr>
                <a:t>Forest</a:t>
              </a:r>
            </a:p>
            <a:p>
              <a:pPr algn="ctr">
                <a:spcBef>
                  <a:spcPct val="0"/>
                </a:spcBef>
                <a:buFontTx/>
                <a:buNone/>
              </a:pPr>
              <a:r>
                <a:rPr lang="en-US" altLang="en-US" sz="1000" i="1">
                  <a:latin typeface="Arial" charset="0"/>
                </a:rPr>
                <a:t>Wetland</a:t>
              </a:r>
            </a:p>
          </p:txBody>
        </p:sp>
        <p:sp>
          <p:nvSpPr>
            <p:cNvPr id="87077" name="TextBox 66"/>
            <p:cNvSpPr txBox="1">
              <a:spLocks noChangeArrowheads="1"/>
            </p:cNvSpPr>
            <p:nvPr/>
          </p:nvSpPr>
          <p:spPr bwMode="auto">
            <a:xfrm>
              <a:off x="2452688" y="1214438"/>
              <a:ext cx="590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FontTx/>
                <a:buNone/>
              </a:pPr>
              <a:r>
                <a:rPr lang="en-US" altLang="en-US" sz="1000" i="1">
                  <a:latin typeface="Arial" charset="0"/>
                </a:rPr>
                <a:t>Snow</a:t>
              </a:r>
            </a:p>
            <a:p>
              <a:pPr algn="ctr">
                <a:spcBef>
                  <a:spcPct val="0"/>
                </a:spcBef>
                <a:buFontTx/>
                <a:buNone/>
              </a:pPr>
              <a:r>
                <a:rPr lang="en-US" altLang="en-US" sz="1000" i="1">
                  <a:latin typeface="Arial" charset="0"/>
                </a:rPr>
                <a:t>Glacier</a:t>
              </a:r>
            </a:p>
          </p:txBody>
        </p:sp>
        <p:sp>
          <p:nvSpPr>
            <p:cNvPr id="87078" name="TextBox 67"/>
            <p:cNvSpPr txBox="1">
              <a:spLocks noChangeArrowheads="1"/>
            </p:cNvSpPr>
            <p:nvPr/>
          </p:nvSpPr>
          <p:spPr bwMode="auto">
            <a:xfrm>
              <a:off x="3524251" y="5500689"/>
              <a:ext cx="6905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en-US" altLang="en-US" sz="900" i="1">
                  <a:latin typeface="Arial" charset="0"/>
                </a:rPr>
                <a:t>Mud bank</a:t>
              </a:r>
            </a:p>
          </p:txBody>
        </p:sp>
        <p:sp>
          <p:nvSpPr>
            <p:cNvPr id="87079" name="TextBox 68"/>
            <p:cNvSpPr txBox="1">
              <a:spLocks noChangeArrowheads="1"/>
            </p:cNvSpPr>
            <p:nvPr/>
          </p:nvSpPr>
          <p:spPr bwMode="auto">
            <a:xfrm>
              <a:off x="6980238" y="5132388"/>
              <a:ext cx="6080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en-US" altLang="en-US" sz="900" i="1">
                  <a:latin typeface="Arial" charset="0"/>
                </a:rPr>
                <a:t>Coastal </a:t>
              </a:r>
            </a:p>
            <a:p>
              <a:pPr>
                <a:spcBef>
                  <a:spcPct val="0"/>
                </a:spcBef>
                <a:buFontTx/>
                <a:buNone/>
              </a:pPr>
              <a:r>
                <a:rPr lang="en-US" altLang="en-US" sz="900" i="1">
                  <a:latin typeface="Arial" charset="0"/>
                </a:rPr>
                <a:t>Habitat</a:t>
              </a:r>
            </a:p>
          </p:txBody>
        </p:sp>
        <p:sp>
          <p:nvSpPr>
            <p:cNvPr id="87080" name="TextBox 69"/>
            <p:cNvSpPr txBox="1">
              <a:spLocks noChangeArrowheads="1"/>
            </p:cNvSpPr>
            <p:nvPr/>
          </p:nvSpPr>
          <p:spPr bwMode="auto">
            <a:xfrm>
              <a:off x="6665914" y="6202363"/>
              <a:ext cx="6445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en-US" altLang="en-US" sz="1000">
                  <a:latin typeface="Arial" charset="0"/>
                </a:rPr>
                <a:t>Volcano</a:t>
              </a:r>
            </a:p>
          </p:txBody>
        </p:sp>
        <p:sp>
          <p:nvSpPr>
            <p:cNvPr id="87081" name="TextBox 70"/>
            <p:cNvSpPr txBox="1">
              <a:spLocks noChangeArrowheads="1"/>
            </p:cNvSpPr>
            <p:nvPr/>
          </p:nvSpPr>
          <p:spPr bwMode="auto">
            <a:xfrm>
              <a:off x="4024313" y="2397126"/>
              <a:ext cx="5318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en-US" altLang="en-US" sz="1000" i="1">
                  <a:latin typeface="Arial" charset="0"/>
                </a:rPr>
                <a:t>Urban</a:t>
              </a:r>
            </a:p>
          </p:txBody>
        </p:sp>
        <p:sp>
          <p:nvSpPr>
            <p:cNvPr id="87082" name="TextBox 71"/>
            <p:cNvSpPr txBox="1">
              <a:spLocks noChangeArrowheads="1"/>
            </p:cNvSpPr>
            <p:nvPr/>
          </p:nvSpPr>
          <p:spPr bwMode="auto">
            <a:xfrm rot="3807659">
              <a:off x="3857626" y="4833938"/>
              <a:ext cx="7286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en-US" altLang="en-US" sz="1000" i="1">
                  <a:latin typeface="Arial" charset="0"/>
                </a:rPr>
                <a:t>Landslide</a:t>
              </a:r>
            </a:p>
          </p:txBody>
        </p:sp>
      </p:grpSp>
    </p:spTree>
    <p:extLst>
      <p:ext uri="{BB962C8B-B14F-4D97-AF65-F5344CB8AC3E}">
        <p14:creationId xmlns:p14="http://schemas.microsoft.com/office/powerpoint/2010/main" val="3973032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1750982" y="734995"/>
            <a:ext cx="8572560" cy="4449567"/>
          </a:xfrm>
          <a:prstGeom prst="rect">
            <a:avLst/>
          </a:prstGeom>
          <a:noFill/>
          <a:ln w="9525">
            <a:noFill/>
            <a:miter lim="800000"/>
            <a:headEnd/>
            <a:tailEnd/>
          </a:ln>
          <a:effectLst/>
        </p:spPr>
      </p:pic>
      <p:sp>
        <p:nvSpPr>
          <p:cNvPr id="5" name="Rectangle 4"/>
          <p:cNvSpPr/>
          <p:nvPr/>
        </p:nvSpPr>
        <p:spPr>
          <a:xfrm>
            <a:off x="1750982" y="5856554"/>
            <a:ext cx="214314" cy="142876"/>
          </a:xfrm>
          <a:prstGeom prst="rect">
            <a:avLst/>
          </a:prstGeom>
          <a:solidFill>
            <a:srgbClr val="FD920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750982" y="5642240"/>
            <a:ext cx="214314" cy="142876"/>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50982" y="5427926"/>
            <a:ext cx="214314" cy="142876"/>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50982" y="5213612"/>
            <a:ext cx="214314" cy="142876"/>
          </a:xfrm>
          <a:prstGeom prst="rect">
            <a:avLst/>
          </a:prstGeom>
          <a:solidFill>
            <a:srgbClr val="00F8F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965297" y="5184789"/>
            <a:ext cx="3433953" cy="246221"/>
          </a:xfrm>
          <a:prstGeom prst="rect">
            <a:avLst/>
          </a:prstGeom>
          <a:noFill/>
        </p:spPr>
        <p:txBody>
          <a:bodyPr wrap="none" rtlCol="0">
            <a:spAutoFit/>
          </a:bodyPr>
          <a:lstStyle/>
          <a:p>
            <a:r>
              <a:rPr lang="en-US" sz="1000" dirty="0"/>
              <a:t>Sea Ice Q1 (L- single-</a:t>
            </a:r>
            <a:r>
              <a:rPr lang="en-US" sz="1000" dirty="0" err="1"/>
              <a:t>pol</a:t>
            </a:r>
            <a:r>
              <a:rPr lang="en-US" sz="1000" dirty="0"/>
              <a:t> : 5 MHz) -  </a:t>
            </a:r>
            <a:r>
              <a:rPr lang="en-US" sz="1000" dirty="0">
                <a:solidFill>
                  <a:srgbClr val="0000FF"/>
                </a:solidFill>
              </a:rPr>
              <a:t>same as NASA requirement</a:t>
            </a:r>
            <a:endParaRPr lang="en-US" sz="1000" dirty="0"/>
          </a:p>
        </p:txBody>
      </p:sp>
      <p:sp>
        <p:nvSpPr>
          <p:cNvPr id="10" name="TextBox 9"/>
          <p:cNvSpPr txBox="1"/>
          <p:nvPr/>
        </p:nvSpPr>
        <p:spPr>
          <a:xfrm>
            <a:off x="1965297" y="5374961"/>
            <a:ext cx="3376245" cy="246221"/>
          </a:xfrm>
          <a:prstGeom prst="rect">
            <a:avLst/>
          </a:prstGeom>
          <a:noFill/>
        </p:spPr>
        <p:txBody>
          <a:bodyPr wrap="none" rtlCol="0">
            <a:spAutoFit/>
          </a:bodyPr>
          <a:lstStyle/>
          <a:p>
            <a:r>
              <a:rPr lang="en-US" sz="1000" dirty="0"/>
              <a:t>Sea Ice Q2 (L- single-</a:t>
            </a:r>
            <a:r>
              <a:rPr lang="en-US" sz="1000" dirty="0" err="1"/>
              <a:t>pol</a:t>
            </a:r>
            <a:r>
              <a:rPr lang="en-US" sz="1000" dirty="0"/>
              <a:t>: 5 MHz) - </a:t>
            </a:r>
            <a:r>
              <a:rPr lang="en-US" sz="1000" dirty="0">
                <a:solidFill>
                  <a:srgbClr val="0000FF"/>
                </a:solidFill>
              </a:rPr>
              <a:t>same as NASA requirement</a:t>
            </a:r>
            <a:endParaRPr lang="en-US" sz="1000" dirty="0"/>
          </a:p>
        </p:txBody>
      </p:sp>
      <p:sp>
        <p:nvSpPr>
          <p:cNvPr id="11" name="TextBox 10"/>
          <p:cNvSpPr txBox="1"/>
          <p:nvPr/>
        </p:nvSpPr>
        <p:spPr>
          <a:xfrm>
            <a:off x="1965297" y="5589275"/>
            <a:ext cx="3405099" cy="246221"/>
          </a:xfrm>
          <a:prstGeom prst="rect">
            <a:avLst/>
          </a:prstGeom>
          <a:noFill/>
        </p:spPr>
        <p:txBody>
          <a:bodyPr wrap="none" rtlCol="0">
            <a:spAutoFit/>
          </a:bodyPr>
          <a:lstStyle/>
          <a:p>
            <a:r>
              <a:rPr lang="en-US" sz="1000" dirty="0"/>
              <a:t>Sea Ice Q3 (L- single-</a:t>
            </a:r>
            <a:r>
              <a:rPr lang="en-US" sz="1000" dirty="0" err="1"/>
              <a:t>pol</a:t>
            </a:r>
            <a:r>
              <a:rPr lang="en-US" sz="1000" dirty="0"/>
              <a:t> : 5 MHz) - </a:t>
            </a:r>
            <a:r>
              <a:rPr lang="en-US" sz="1000" dirty="0">
                <a:solidFill>
                  <a:srgbClr val="0000FF"/>
                </a:solidFill>
              </a:rPr>
              <a:t>same as NASA requirement</a:t>
            </a:r>
            <a:endParaRPr lang="en-US" sz="1000" dirty="0"/>
          </a:p>
        </p:txBody>
      </p:sp>
      <p:sp>
        <p:nvSpPr>
          <p:cNvPr id="12" name="TextBox 11"/>
          <p:cNvSpPr txBox="1"/>
          <p:nvPr/>
        </p:nvSpPr>
        <p:spPr>
          <a:xfrm>
            <a:off x="1965297" y="5803589"/>
            <a:ext cx="3405099" cy="246221"/>
          </a:xfrm>
          <a:prstGeom prst="rect">
            <a:avLst/>
          </a:prstGeom>
          <a:noFill/>
        </p:spPr>
        <p:txBody>
          <a:bodyPr wrap="none" rtlCol="0">
            <a:spAutoFit/>
          </a:bodyPr>
          <a:lstStyle/>
          <a:p>
            <a:r>
              <a:rPr lang="en-US" sz="1000" dirty="0"/>
              <a:t>Sea Ice Q4 (L- single-</a:t>
            </a:r>
            <a:r>
              <a:rPr lang="en-US" sz="1000" dirty="0" err="1"/>
              <a:t>pol</a:t>
            </a:r>
            <a:r>
              <a:rPr lang="en-US" sz="1000" dirty="0"/>
              <a:t> : 5 MHz) - </a:t>
            </a:r>
            <a:r>
              <a:rPr lang="en-US" sz="1000" dirty="0">
                <a:solidFill>
                  <a:srgbClr val="0000FF"/>
                </a:solidFill>
              </a:rPr>
              <a:t>same as NASA requirement</a:t>
            </a:r>
            <a:endParaRPr lang="en-US" sz="1000" dirty="0"/>
          </a:p>
        </p:txBody>
      </p:sp>
      <p:sp>
        <p:nvSpPr>
          <p:cNvPr id="13" name="Rectangle 12"/>
          <p:cNvSpPr/>
          <p:nvPr/>
        </p:nvSpPr>
        <p:spPr>
          <a:xfrm>
            <a:off x="6680204" y="6184920"/>
            <a:ext cx="214314" cy="142876"/>
          </a:xfrm>
          <a:prstGeom prst="rect">
            <a:avLst/>
          </a:prstGeom>
          <a:solidFill>
            <a:srgbClr val="99FF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750982" y="6260062"/>
            <a:ext cx="228600" cy="142876"/>
          </a:xfrm>
          <a:prstGeom prst="rect">
            <a:avLst/>
          </a:prstGeom>
          <a:solidFill>
            <a:srgbClr val="0099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680204" y="5227984"/>
            <a:ext cx="214314" cy="142876"/>
          </a:xfrm>
          <a:prstGeom prst="rect">
            <a:avLst/>
          </a:prstGeom>
          <a:solidFill>
            <a:srgbClr val="FF00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680204" y="5850308"/>
            <a:ext cx="214314" cy="14287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918690" y="6019467"/>
            <a:ext cx="4310795" cy="246221"/>
          </a:xfrm>
          <a:prstGeom prst="rect">
            <a:avLst/>
          </a:prstGeom>
          <a:noFill/>
        </p:spPr>
        <p:txBody>
          <a:bodyPr wrap="none" rtlCol="0">
            <a:spAutoFit/>
          </a:bodyPr>
          <a:lstStyle/>
          <a:p>
            <a:r>
              <a:rPr lang="en-US" sz="1000" dirty="0"/>
              <a:t>Ice Characterization: S (CP) 25MHz &amp; L(VV+VH) 20+5MHz; Sep-Apr, every 3days</a:t>
            </a:r>
          </a:p>
        </p:txBody>
      </p:sp>
      <p:sp>
        <p:nvSpPr>
          <p:cNvPr id="18" name="TextBox 17"/>
          <p:cNvSpPr txBox="1"/>
          <p:nvPr/>
        </p:nvSpPr>
        <p:spPr>
          <a:xfrm>
            <a:off x="1916665" y="6211202"/>
            <a:ext cx="4193777" cy="400110"/>
          </a:xfrm>
          <a:prstGeom prst="rect">
            <a:avLst/>
          </a:prstGeom>
          <a:noFill/>
        </p:spPr>
        <p:txBody>
          <a:bodyPr wrap="none" rtlCol="0">
            <a:spAutoFit/>
          </a:bodyPr>
          <a:lstStyle/>
          <a:p>
            <a:r>
              <a:rPr lang="en-US" sz="1000" dirty="0"/>
              <a:t> Land Ice Antarctica: S (CP) 25MHz; Jul-Sep, 2 sets of mosaics</a:t>
            </a:r>
          </a:p>
          <a:p>
            <a:r>
              <a:rPr lang="en-US" sz="1000" dirty="0"/>
              <a:t>	        L (SP) 80 MHz, Half swath </a:t>
            </a:r>
            <a:r>
              <a:rPr lang="en-US" sz="1000" dirty="0">
                <a:solidFill>
                  <a:srgbClr val="0000FF"/>
                </a:solidFill>
              </a:rPr>
              <a:t>(same as NASA requirement)</a:t>
            </a:r>
            <a:endParaRPr lang="en-US" sz="1000" dirty="0"/>
          </a:p>
        </p:txBody>
      </p:sp>
      <p:sp>
        <p:nvSpPr>
          <p:cNvPr id="19" name="TextBox 18"/>
          <p:cNvSpPr txBox="1"/>
          <p:nvPr/>
        </p:nvSpPr>
        <p:spPr>
          <a:xfrm>
            <a:off x="6845659" y="6136060"/>
            <a:ext cx="3835041" cy="553998"/>
          </a:xfrm>
          <a:prstGeom prst="rect">
            <a:avLst/>
          </a:prstGeom>
          <a:noFill/>
        </p:spPr>
        <p:txBody>
          <a:bodyPr wrap="square" rtlCol="0">
            <a:spAutoFit/>
          </a:bodyPr>
          <a:lstStyle/>
          <a:p>
            <a:r>
              <a:rPr lang="en-US" sz="1000" dirty="0"/>
              <a:t> Land Ice Greenland: S (CP) 25MHz; Dec-Mar, 2 sets of mosaics</a:t>
            </a:r>
          </a:p>
          <a:p>
            <a:r>
              <a:rPr lang="en-US" sz="1000" dirty="0"/>
              <a:t>            L (SP) 80 MHz, Half swath </a:t>
            </a:r>
            <a:r>
              <a:rPr lang="en-US" sz="1000" dirty="0">
                <a:solidFill>
                  <a:srgbClr val="0000FF"/>
                </a:solidFill>
              </a:rPr>
              <a:t>(same as NASA requirement)</a:t>
            </a:r>
            <a:endParaRPr lang="en-US" sz="1000" dirty="0"/>
          </a:p>
          <a:p>
            <a:endParaRPr lang="en-US" sz="1000" dirty="0"/>
          </a:p>
        </p:txBody>
      </p:sp>
      <p:sp>
        <p:nvSpPr>
          <p:cNvPr id="20" name="TextBox 19"/>
          <p:cNvSpPr txBox="1"/>
          <p:nvPr/>
        </p:nvSpPr>
        <p:spPr>
          <a:xfrm>
            <a:off x="6823080" y="5184789"/>
            <a:ext cx="3336170" cy="246221"/>
          </a:xfrm>
          <a:prstGeom prst="rect">
            <a:avLst/>
          </a:prstGeom>
          <a:noFill/>
        </p:spPr>
        <p:txBody>
          <a:bodyPr wrap="none" rtlCol="0">
            <a:spAutoFit/>
          </a:bodyPr>
          <a:lstStyle/>
          <a:p>
            <a:r>
              <a:rPr lang="en-US" sz="1000" dirty="0"/>
              <a:t> Priority Ice: L (SP) 80 MHz-half swath – </a:t>
            </a:r>
            <a:r>
              <a:rPr lang="en-US" sz="1000" dirty="0">
                <a:solidFill>
                  <a:srgbClr val="0000FF"/>
                </a:solidFill>
              </a:rPr>
              <a:t>same as NASA </a:t>
            </a:r>
            <a:r>
              <a:rPr lang="en-US" sz="1000" dirty="0" err="1">
                <a:solidFill>
                  <a:srgbClr val="0000FF"/>
                </a:solidFill>
              </a:rPr>
              <a:t>reqmt</a:t>
            </a:r>
            <a:endParaRPr lang="en-US" sz="1000" dirty="0">
              <a:solidFill>
                <a:srgbClr val="0000FF"/>
              </a:solidFill>
            </a:endParaRPr>
          </a:p>
        </p:txBody>
      </p:sp>
      <p:sp>
        <p:nvSpPr>
          <p:cNvPr id="21" name="TextBox 20"/>
          <p:cNvSpPr txBox="1"/>
          <p:nvPr/>
        </p:nvSpPr>
        <p:spPr>
          <a:xfrm>
            <a:off x="6871940" y="5427620"/>
            <a:ext cx="3594478" cy="400110"/>
          </a:xfrm>
          <a:prstGeom prst="rect">
            <a:avLst/>
          </a:prstGeom>
          <a:noFill/>
        </p:spPr>
        <p:txBody>
          <a:bodyPr wrap="square" rtlCol="0">
            <a:spAutoFit/>
          </a:bodyPr>
          <a:lstStyle/>
          <a:p>
            <a:r>
              <a:rPr lang="en-US" sz="1000" dirty="0"/>
              <a:t>Svalbard Ice Characterization: S (CP) 25MHz &amp; L(VV+VH) 20+5MHz; Dec-Mar, every 12 days</a:t>
            </a:r>
          </a:p>
        </p:txBody>
      </p:sp>
      <p:sp>
        <p:nvSpPr>
          <p:cNvPr id="22" name="TextBox 21"/>
          <p:cNvSpPr txBox="1"/>
          <p:nvPr/>
        </p:nvSpPr>
        <p:spPr>
          <a:xfrm>
            <a:off x="6860651" y="5784810"/>
            <a:ext cx="3594478" cy="400110"/>
          </a:xfrm>
          <a:prstGeom prst="rect">
            <a:avLst/>
          </a:prstGeom>
          <a:noFill/>
        </p:spPr>
        <p:txBody>
          <a:bodyPr wrap="square" rtlCol="0">
            <a:spAutoFit/>
          </a:bodyPr>
          <a:lstStyle/>
          <a:p>
            <a:r>
              <a:rPr lang="en-US" sz="1000" dirty="0"/>
              <a:t>Bohai Bay Ice Characterization: S (CP) 25MHz &amp; L(VV+VH) 20+5MHz; Dec-Mar, every 12 days</a:t>
            </a:r>
          </a:p>
        </p:txBody>
      </p:sp>
      <p:grpSp>
        <p:nvGrpSpPr>
          <p:cNvPr id="23" name="Group 43"/>
          <p:cNvGrpSpPr/>
          <p:nvPr/>
        </p:nvGrpSpPr>
        <p:grpSpPr>
          <a:xfrm>
            <a:off x="1750982" y="6063196"/>
            <a:ext cx="214314" cy="142876"/>
            <a:chOff x="6858016" y="2643182"/>
            <a:chExt cx="2297273" cy="1714512"/>
          </a:xfrm>
        </p:grpSpPr>
        <p:sp>
          <p:nvSpPr>
            <p:cNvPr id="24" name="Rectangle 23"/>
            <p:cNvSpPr/>
            <p:nvPr/>
          </p:nvSpPr>
          <p:spPr>
            <a:xfrm>
              <a:off x="6858016" y="2643182"/>
              <a:ext cx="2285984" cy="171451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p:cNvCxnSpPr/>
            <p:nvPr/>
          </p:nvCxnSpPr>
          <p:spPr>
            <a:xfrm rot="5400000">
              <a:off x="6786578" y="2714620"/>
              <a:ext cx="428628" cy="285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6715140" y="2786058"/>
              <a:ext cx="1000132" cy="7143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24" idx="0"/>
            </p:cNvCxnSpPr>
            <p:nvPr/>
          </p:nvCxnSpPr>
          <p:spPr>
            <a:xfrm rot="16200000" flipH="1" flipV="1">
              <a:off x="6643694" y="2857504"/>
              <a:ext cx="1571636" cy="11429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6965173" y="2893215"/>
              <a:ext cx="1714512" cy="12144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7386216" y="2893215"/>
              <a:ext cx="1714512" cy="12144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7762256" y="2964661"/>
              <a:ext cx="1643074" cy="11429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8251041" y="3464735"/>
              <a:ext cx="1071570" cy="7143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8715388" y="3929082"/>
              <a:ext cx="571504" cy="285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43"/>
          <p:cNvGrpSpPr/>
          <p:nvPr/>
        </p:nvGrpSpPr>
        <p:grpSpPr>
          <a:xfrm>
            <a:off x="6689440" y="5505034"/>
            <a:ext cx="214314" cy="142876"/>
            <a:chOff x="6858016" y="2643182"/>
            <a:chExt cx="2297273" cy="1714512"/>
          </a:xfrm>
        </p:grpSpPr>
        <p:sp>
          <p:nvSpPr>
            <p:cNvPr id="34" name="Rectangle 33"/>
            <p:cNvSpPr/>
            <p:nvPr/>
          </p:nvSpPr>
          <p:spPr>
            <a:xfrm>
              <a:off x="6858016" y="2643182"/>
              <a:ext cx="2285984" cy="1714512"/>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p:cNvCxnSpPr/>
            <p:nvPr/>
          </p:nvCxnSpPr>
          <p:spPr>
            <a:xfrm rot="5400000">
              <a:off x="6786578" y="2714620"/>
              <a:ext cx="428628" cy="285752"/>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6715140" y="2786058"/>
              <a:ext cx="1000132" cy="71438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4" idx="0"/>
            </p:cNvCxnSpPr>
            <p:nvPr/>
          </p:nvCxnSpPr>
          <p:spPr>
            <a:xfrm rot="16200000" flipH="1" flipV="1">
              <a:off x="6643694" y="2857504"/>
              <a:ext cx="1571636" cy="1142992"/>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6965173" y="2893215"/>
              <a:ext cx="1714512" cy="1214446"/>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7386216" y="2893215"/>
              <a:ext cx="1714512" cy="1214446"/>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7762256" y="2964661"/>
              <a:ext cx="1643074" cy="1142992"/>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8251041" y="3464735"/>
              <a:ext cx="1071570" cy="71434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8715388" y="3929082"/>
              <a:ext cx="571504" cy="28572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1784305" y="696895"/>
            <a:ext cx="8539237" cy="4426569"/>
            <a:chOff x="214282" y="785794"/>
            <a:chExt cx="8572560" cy="4449567"/>
          </a:xfrm>
        </p:grpSpPr>
        <p:pic>
          <p:nvPicPr>
            <p:cNvPr id="44" name="Picture 3"/>
            <p:cNvPicPr>
              <a:picLocks noChangeAspect="1" noChangeArrowheads="1"/>
            </p:cNvPicPr>
            <p:nvPr/>
          </p:nvPicPr>
          <p:blipFill>
            <a:blip r:embed="rId3"/>
            <a:srcRect/>
            <a:stretch>
              <a:fillRect/>
            </a:stretch>
          </p:blipFill>
          <p:spPr bwMode="auto">
            <a:xfrm>
              <a:off x="214282" y="785794"/>
              <a:ext cx="8572560" cy="4449567"/>
            </a:xfrm>
            <a:prstGeom prst="rect">
              <a:avLst/>
            </a:prstGeom>
            <a:noFill/>
            <a:ln w="9525">
              <a:noFill/>
              <a:miter lim="800000"/>
              <a:headEnd/>
              <a:tailEnd/>
            </a:ln>
            <a:effectLst/>
          </p:spPr>
        </p:pic>
        <p:sp>
          <p:nvSpPr>
            <p:cNvPr id="45" name="TextBox 44"/>
            <p:cNvSpPr txBox="1"/>
            <p:nvPr/>
          </p:nvSpPr>
          <p:spPr>
            <a:xfrm>
              <a:off x="4615730" y="1092468"/>
              <a:ext cx="648853" cy="247500"/>
            </a:xfrm>
            <a:prstGeom prst="rect">
              <a:avLst/>
            </a:prstGeom>
            <a:noFill/>
          </p:spPr>
          <p:txBody>
            <a:bodyPr wrap="none" rtlCol="0">
              <a:spAutoFit/>
            </a:bodyPr>
            <a:lstStyle/>
            <a:p>
              <a:r>
                <a:rPr lang="en-US" sz="1000" b="1" dirty="0">
                  <a:solidFill>
                    <a:srgbClr val="FFFF00"/>
                  </a:solidFill>
                  <a:effectLst>
                    <a:outerShdw blurRad="38100" dist="38100" dir="2700000" algn="tl">
                      <a:srgbClr val="000000">
                        <a:alpha val="43137"/>
                      </a:srgbClr>
                    </a:outerShdw>
                  </a:effectLst>
                </a:rPr>
                <a:t>Svalbard</a:t>
              </a:r>
            </a:p>
          </p:txBody>
        </p:sp>
        <p:sp>
          <p:nvSpPr>
            <p:cNvPr id="46" name="TextBox 45"/>
            <p:cNvSpPr txBox="1"/>
            <p:nvPr/>
          </p:nvSpPr>
          <p:spPr>
            <a:xfrm>
              <a:off x="7007678" y="1785926"/>
              <a:ext cx="716442" cy="247500"/>
            </a:xfrm>
            <a:prstGeom prst="rect">
              <a:avLst/>
            </a:prstGeom>
            <a:noFill/>
          </p:spPr>
          <p:txBody>
            <a:bodyPr wrap="none" rtlCol="0">
              <a:spAutoFit/>
            </a:bodyPr>
            <a:lstStyle/>
            <a:p>
              <a:r>
                <a:rPr lang="en-US" sz="1000" b="1" dirty="0">
                  <a:solidFill>
                    <a:srgbClr val="FFFF00"/>
                  </a:solidFill>
                  <a:effectLst>
                    <a:outerShdw blurRad="38100" dist="38100" dir="2700000" algn="tl">
                      <a:srgbClr val="000000">
                        <a:alpha val="43137"/>
                      </a:srgbClr>
                    </a:outerShdw>
                  </a:effectLst>
                </a:rPr>
                <a:t>Bohai Bay</a:t>
              </a:r>
            </a:p>
          </p:txBody>
        </p:sp>
        <p:sp>
          <p:nvSpPr>
            <p:cNvPr id="47" name="TextBox 46"/>
            <p:cNvSpPr txBox="1"/>
            <p:nvPr/>
          </p:nvSpPr>
          <p:spPr>
            <a:xfrm>
              <a:off x="4643438" y="4832502"/>
              <a:ext cx="1691653" cy="247500"/>
            </a:xfrm>
            <a:prstGeom prst="rect">
              <a:avLst/>
            </a:prstGeom>
            <a:noFill/>
          </p:spPr>
          <p:txBody>
            <a:bodyPr wrap="none" rtlCol="0">
              <a:spAutoFit/>
            </a:bodyPr>
            <a:lstStyle/>
            <a:p>
              <a:r>
                <a:rPr lang="en-US" sz="1000" b="1" dirty="0">
                  <a:solidFill>
                    <a:srgbClr val="FFFF00"/>
                  </a:solidFill>
                  <a:effectLst>
                    <a:outerShdw blurRad="38100" dist="38100" dir="2700000" algn="tl">
                      <a:srgbClr val="000000">
                        <a:alpha val="43137"/>
                      </a:srgbClr>
                    </a:outerShdw>
                  </a:effectLst>
                </a:rPr>
                <a:t>Indian Stations in Antarctica</a:t>
              </a:r>
            </a:p>
          </p:txBody>
        </p:sp>
      </p:grpSp>
      <p:sp>
        <p:nvSpPr>
          <p:cNvPr id="49" name="TextBox 48"/>
          <p:cNvSpPr txBox="1"/>
          <p:nvPr/>
        </p:nvSpPr>
        <p:spPr>
          <a:xfrm>
            <a:off x="1750981" y="346334"/>
            <a:ext cx="9144000" cy="338554"/>
          </a:xfrm>
          <a:prstGeom prst="rect">
            <a:avLst/>
          </a:prstGeom>
          <a:noFill/>
        </p:spPr>
        <p:txBody>
          <a:bodyPr wrap="square" rtlCol="0">
            <a:spAutoFit/>
          </a:bodyPr>
          <a:lstStyle/>
          <a:p>
            <a:pPr algn="ctr"/>
            <a:r>
              <a:rPr lang="en-US" sz="1600" b="1" dirty="0">
                <a:solidFill>
                  <a:schemeClr val="bg1"/>
                </a:solidFill>
                <a:latin typeface="Arial" pitchFamily="34" charset="0"/>
                <a:cs typeface="Arial" pitchFamily="34" charset="0"/>
              </a:rPr>
              <a:t>(Targets of ISRO’s Interest: Land Ice &amp; Sea-Ice Q1-Q4)</a:t>
            </a:r>
          </a:p>
        </p:txBody>
      </p:sp>
      <p:sp>
        <p:nvSpPr>
          <p:cNvPr id="2" name="Title 1"/>
          <p:cNvSpPr>
            <a:spLocks noGrp="1"/>
          </p:cNvSpPr>
          <p:nvPr>
            <p:ph type="title"/>
          </p:nvPr>
        </p:nvSpPr>
        <p:spPr>
          <a:xfrm>
            <a:off x="0" y="-1757"/>
            <a:ext cx="8832000" cy="353028"/>
          </a:xfrm>
        </p:spPr>
        <p:txBody>
          <a:bodyPr>
            <a:normAutofit fontScale="90000"/>
          </a:bodyPr>
          <a:lstStyle/>
          <a:p>
            <a:r>
              <a:rPr lang="en-IN" dirty="0">
                <a:solidFill>
                  <a:schemeClr val="bg1"/>
                </a:solidFill>
              </a:rPr>
              <a:t>NASA Polar Cryosphere Targets</a:t>
            </a:r>
          </a:p>
        </p:txBody>
      </p:sp>
      <p:sp>
        <p:nvSpPr>
          <p:cNvPr id="48" name="Rectangle 47"/>
          <p:cNvSpPr/>
          <p:nvPr/>
        </p:nvSpPr>
        <p:spPr>
          <a:xfrm>
            <a:off x="1750981" y="737441"/>
            <a:ext cx="8572561" cy="24052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086989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421077" y="558247"/>
            <a:ext cx="3628517" cy="4386413"/>
            <a:chOff x="6172200" y="1465484"/>
            <a:chExt cx="3957856" cy="4645487"/>
          </a:xfrm>
        </p:grpSpPr>
        <p:grpSp>
          <p:nvGrpSpPr>
            <p:cNvPr id="42" name="Group 41"/>
            <p:cNvGrpSpPr/>
            <p:nvPr/>
          </p:nvGrpSpPr>
          <p:grpSpPr>
            <a:xfrm>
              <a:off x="6172200" y="1465484"/>
              <a:ext cx="3957856" cy="4645487"/>
              <a:chOff x="6800456" y="1385942"/>
              <a:chExt cx="3957856" cy="4645487"/>
            </a:xfrm>
          </p:grpSpPr>
          <p:grpSp>
            <p:nvGrpSpPr>
              <p:cNvPr id="48" name="Group 47"/>
              <p:cNvGrpSpPr/>
              <p:nvPr/>
            </p:nvGrpSpPr>
            <p:grpSpPr>
              <a:xfrm>
                <a:off x="6800456" y="1385942"/>
                <a:ext cx="3957856" cy="4645487"/>
                <a:chOff x="4892634" y="1375302"/>
                <a:chExt cx="3957856" cy="4645487"/>
              </a:xfrm>
            </p:grpSpPr>
            <p:grpSp>
              <p:nvGrpSpPr>
                <p:cNvPr id="64" name="Group 63"/>
                <p:cNvGrpSpPr/>
                <p:nvPr/>
              </p:nvGrpSpPr>
              <p:grpSpPr>
                <a:xfrm>
                  <a:off x="4892634" y="1375302"/>
                  <a:ext cx="3957856" cy="4645487"/>
                  <a:chOff x="4892634" y="1375302"/>
                  <a:chExt cx="3957856" cy="4645487"/>
                </a:xfrm>
              </p:grpSpPr>
              <p:grpSp>
                <p:nvGrpSpPr>
                  <p:cNvPr id="67" name="Group 66"/>
                  <p:cNvGrpSpPr/>
                  <p:nvPr/>
                </p:nvGrpSpPr>
                <p:grpSpPr>
                  <a:xfrm>
                    <a:off x="4892634" y="1375302"/>
                    <a:ext cx="3957856" cy="4645487"/>
                    <a:chOff x="5248894" y="1375303"/>
                    <a:chExt cx="3601596" cy="4369118"/>
                  </a:xfrm>
                </p:grpSpPr>
                <p:pic>
                  <p:nvPicPr>
                    <p:cNvPr id="69" name="Picture 68"/>
                    <p:cNvPicPr>
                      <a:picLocks noChangeAspect="1"/>
                    </p:cNvPicPr>
                    <p:nvPr/>
                  </p:nvPicPr>
                  <p:blipFill rotWithShape="1">
                    <a:blip r:embed="rId3"/>
                    <a:srcRect l="56962" r="2067"/>
                    <a:stretch/>
                  </p:blipFill>
                  <p:spPr>
                    <a:xfrm>
                      <a:off x="5248894" y="1375303"/>
                      <a:ext cx="3601596" cy="4369118"/>
                    </a:xfrm>
                    <a:prstGeom prst="rect">
                      <a:avLst/>
                    </a:prstGeom>
                  </p:spPr>
                </p:pic>
                <p:sp>
                  <p:nvSpPr>
                    <p:cNvPr id="70" name="Oval 69"/>
                    <p:cNvSpPr/>
                    <p:nvPr/>
                  </p:nvSpPr>
                  <p:spPr>
                    <a:xfrm>
                      <a:off x="6615066" y="3206337"/>
                      <a:ext cx="177620" cy="1187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68" name="Oval 67"/>
                  <p:cNvSpPr/>
                  <p:nvPr/>
                </p:nvSpPr>
                <p:spPr>
                  <a:xfrm>
                    <a:off x="5402833" y="3313215"/>
                    <a:ext cx="131070" cy="45719"/>
                  </a:xfrm>
                  <a:prstGeom prst="ellipse">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65" name="TextBox 64"/>
                <p:cNvSpPr txBox="1"/>
                <p:nvPr/>
              </p:nvSpPr>
              <p:spPr>
                <a:xfrm>
                  <a:off x="6970816" y="3698045"/>
                  <a:ext cx="605641" cy="184666"/>
                </a:xfrm>
                <a:prstGeom prst="rect">
                  <a:avLst/>
                </a:prstGeom>
                <a:noFill/>
              </p:spPr>
              <p:txBody>
                <a:bodyPr wrap="square" rtlCol="0">
                  <a:spAutoFit/>
                </a:bodyPr>
                <a:lstStyle/>
                <a:p>
                  <a:r>
                    <a:rPr lang="en-IN" sz="600" b="1" dirty="0">
                      <a:latin typeface="Times New Roman" panose="02020603050405020304" pitchFamily="18" charset="0"/>
                      <a:cs typeface="Times New Roman" panose="02020603050405020304" pitchFamily="18" charset="0"/>
                    </a:rPr>
                    <a:t>Orissa</a:t>
                  </a:r>
                </a:p>
              </p:txBody>
            </p:sp>
          </p:grpSp>
          <p:sp>
            <p:nvSpPr>
              <p:cNvPr id="50" name="Oval 49"/>
              <p:cNvSpPr/>
              <p:nvPr/>
            </p:nvSpPr>
            <p:spPr>
              <a:xfrm>
                <a:off x="7778044" y="2901244"/>
                <a:ext cx="173880" cy="79023"/>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Oval 50"/>
              <p:cNvSpPr/>
              <p:nvPr/>
            </p:nvSpPr>
            <p:spPr>
              <a:xfrm>
                <a:off x="8815451" y="3419552"/>
                <a:ext cx="173880" cy="79023"/>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Oval 57"/>
              <p:cNvSpPr/>
              <p:nvPr/>
            </p:nvSpPr>
            <p:spPr>
              <a:xfrm>
                <a:off x="8220416" y="3501151"/>
                <a:ext cx="162699" cy="135209"/>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Oval 59"/>
              <p:cNvSpPr/>
              <p:nvPr/>
            </p:nvSpPr>
            <p:spPr>
              <a:xfrm flipV="1">
                <a:off x="7948424" y="4730803"/>
                <a:ext cx="156999" cy="100841"/>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Rectangle 61"/>
              <p:cNvSpPr/>
              <p:nvPr/>
            </p:nvSpPr>
            <p:spPr>
              <a:xfrm>
                <a:off x="8301766" y="4064000"/>
                <a:ext cx="81349" cy="67733"/>
              </a:xfrm>
              <a:prstGeom prst="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7" name="Oval 46"/>
            <p:cNvSpPr/>
            <p:nvPr/>
          </p:nvSpPr>
          <p:spPr>
            <a:xfrm>
              <a:off x="7241203" y="2415620"/>
              <a:ext cx="131070" cy="45719"/>
            </a:xfrm>
            <a:prstGeom prst="ellipse">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6148" name="TextBox 38"/>
          <p:cNvSpPr txBox="1">
            <a:spLocks noChangeArrowheads="1"/>
          </p:cNvSpPr>
          <p:nvPr/>
        </p:nvSpPr>
        <p:spPr bwMode="auto">
          <a:xfrm>
            <a:off x="2045494" y="98450"/>
            <a:ext cx="8307388" cy="523220"/>
          </a:xfrm>
          <a:prstGeom prst="rect">
            <a:avLst/>
          </a:prstGeom>
          <a:noFill/>
          <a:ln>
            <a:noFill/>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IN" altLang="en-US" b="1" dirty="0">
                <a:solidFill>
                  <a:schemeClr val="bg1"/>
                </a:solidFill>
              </a:rPr>
              <a:t>CALIBRATION SITES (Point target Sites)</a:t>
            </a:r>
          </a:p>
        </p:txBody>
      </p:sp>
      <p:pic>
        <p:nvPicPr>
          <p:cNvPr id="6150" name="Picture 39"/>
          <p:cNvPicPr>
            <a:picLocks noChangeAspect="1"/>
          </p:cNvPicPr>
          <p:nvPr/>
        </p:nvPicPr>
        <p:blipFill rotWithShape="1">
          <a:blip r:embed="rId4">
            <a:extLst>
              <a:ext uri="{28A0092B-C50C-407E-A947-70E740481C1C}">
                <a14:useLocalDpi xmlns:a14="http://schemas.microsoft.com/office/drawing/2010/main" val="0"/>
              </a:ext>
            </a:extLst>
          </a:blip>
          <a:srcRect r="20692"/>
          <a:stretch/>
        </p:blipFill>
        <p:spPr bwMode="auto">
          <a:xfrm>
            <a:off x="7316496" y="4547771"/>
            <a:ext cx="2166171" cy="1784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14"/>
          <p:cNvSpPr txBox="1"/>
          <p:nvPr/>
        </p:nvSpPr>
        <p:spPr>
          <a:xfrm>
            <a:off x="7336573" y="3862388"/>
            <a:ext cx="2126015" cy="646331"/>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IN" dirty="0" err="1"/>
              <a:t>Amrapura</a:t>
            </a:r>
            <a:r>
              <a:rPr lang="en-IN" dirty="0"/>
              <a:t>, </a:t>
            </a:r>
          </a:p>
          <a:p>
            <a:pPr algn="ctr" fontAlgn="auto">
              <a:spcBef>
                <a:spcPts val="0"/>
              </a:spcBef>
              <a:spcAft>
                <a:spcPts val="0"/>
              </a:spcAft>
              <a:defRPr/>
            </a:pPr>
            <a:r>
              <a:rPr lang="en-IN" dirty="0"/>
              <a:t>Little Rann of Kutch</a:t>
            </a:r>
          </a:p>
        </p:txBody>
      </p:sp>
      <p:sp>
        <p:nvSpPr>
          <p:cNvPr id="6153" name="TextBox 45"/>
          <p:cNvSpPr txBox="1">
            <a:spLocks noChangeArrowheads="1"/>
          </p:cNvSpPr>
          <p:nvPr/>
        </p:nvSpPr>
        <p:spPr bwMode="auto">
          <a:xfrm>
            <a:off x="3999706" y="6279368"/>
            <a:ext cx="34575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IN" altLang="en-US" sz="900" b="1" i="1" dirty="0">
                <a:solidFill>
                  <a:srgbClr val="002060"/>
                </a:solidFill>
              </a:rPr>
              <a:t>Image Courtesy: Google Earth</a:t>
            </a:r>
          </a:p>
        </p:txBody>
      </p:sp>
      <p:sp>
        <p:nvSpPr>
          <p:cNvPr id="6155" name="TextBox 54"/>
          <p:cNvSpPr txBox="1">
            <a:spLocks noChangeArrowheads="1"/>
          </p:cNvSpPr>
          <p:nvPr/>
        </p:nvSpPr>
        <p:spPr bwMode="auto">
          <a:xfrm>
            <a:off x="1697038" y="794940"/>
            <a:ext cx="2484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IN" altLang="en-US" sz="1800" b="1" dirty="0">
                <a:solidFill>
                  <a:srgbClr val="660066"/>
                </a:solidFill>
                <a:latin typeface="Times New Roman" panose="02020603050405020304" pitchFamily="18" charset="0"/>
                <a:cs typeface="Times New Roman" panose="02020603050405020304" pitchFamily="18" charset="0"/>
              </a:rPr>
              <a:t>Indian Sites</a:t>
            </a:r>
          </a:p>
        </p:txBody>
      </p:sp>
      <p:sp>
        <p:nvSpPr>
          <p:cNvPr id="66" name="Slide Number Placeholder 65"/>
          <p:cNvSpPr>
            <a:spLocks noGrp="1"/>
          </p:cNvSpPr>
          <p:nvPr>
            <p:ph type="sldNum" sz="quarter" idx="12"/>
          </p:nvPr>
        </p:nvSpPr>
        <p:spPr/>
        <p:txBody>
          <a:bodyPr/>
          <a:lstStyle/>
          <a:p>
            <a:pPr>
              <a:defRPr/>
            </a:pPr>
            <a:fld id="{3ABD1BB3-305D-4BE2-8FEC-2FCBCE92B9C2}" type="slidenum">
              <a:rPr lang="en-IN"/>
              <a:pPr>
                <a:defRPr/>
              </a:pPr>
              <a:t>16</a:t>
            </a:fld>
            <a:endParaRPr lang="en-IN" dirty="0"/>
          </a:p>
        </p:txBody>
      </p:sp>
      <p:sp>
        <p:nvSpPr>
          <p:cNvPr id="13" name="Rectangle 12"/>
          <p:cNvSpPr/>
          <p:nvPr/>
        </p:nvSpPr>
        <p:spPr>
          <a:xfrm>
            <a:off x="157054" y="4547771"/>
            <a:ext cx="2295085" cy="19085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8" name="Group 17"/>
          <p:cNvGrpSpPr/>
          <p:nvPr/>
        </p:nvGrpSpPr>
        <p:grpSpPr>
          <a:xfrm>
            <a:off x="8052128" y="1236767"/>
            <a:ext cx="3322637" cy="1885742"/>
            <a:chOff x="8508520" y="913816"/>
            <a:chExt cx="3322637" cy="1885742"/>
          </a:xfrm>
        </p:grpSpPr>
        <p:sp>
          <p:nvSpPr>
            <p:cNvPr id="57" name="Rectangle 56"/>
            <p:cNvSpPr/>
            <p:nvPr/>
          </p:nvSpPr>
          <p:spPr>
            <a:xfrm>
              <a:off x="8508520" y="913816"/>
              <a:ext cx="3322637" cy="18857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N"/>
            </a:p>
          </p:txBody>
        </p:sp>
        <p:sp>
          <p:nvSpPr>
            <p:cNvPr id="46" name="TextBox 45"/>
            <p:cNvSpPr txBox="1"/>
            <p:nvPr/>
          </p:nvSpPr>
          <p:spPr>
            <a:xfrm>
              <a:off x="8546290" y="925800"/>
              <a:ext cx="3284867" cy="369332"/>
            </a:xfrm>
            <a:prstGeom prst="rect">
              <a:avLst/>
            </a:prstGeom>
            <a:noFill/>
          </p:spPr>
          <p:txBody>
            <a:bodyPr wrap="square" rtlCol="0">
              <a:spAutoFit/>
            </a:bodyPr>
            <a:lstStyle/>
            <a:p>
              <a:pPr algn="ctr"/>
              <a:r>
                <a:rPr lang="en-IN" b="1" dirty="0">
                  <a:solidFill>
                    <a:srgbClr val="660066"/>
                  </a:solidFill>
                  <a:latin typeface="Times New Roman" panose="02020603050405020304" pitchFamily="18" charset="0"/>
                  <a:cs typeface="Times New Roman" panose="02020603050405020304" pitchFamily="18" charset="0"/>
                </a:rPr>
                <a:t>International Point Target Sites</a:t>
              </a:r>
            </a:p>
          </p:txBody>
        </p:sp>
        <p:sp>
          <p:nvSpPr>
            <p:cNvPr id="16" name="TextBox 15"/>
            <p:cNvSpPr txBox="1"/>
            <p:nvPr/>
          </p:nvSpPr>
          <p:spPr>
            <a:xfrm>
              <a:off x="8610600" y="1456267"/>
              <a:ext cx="3107267" cy="1200329"/>
            </a:xfrm>
            <a:prstGeom prst="rect">
              <a:avLst/>
            </a:prstGeom>
            <a:noFill/>
          </p:spPr>
          <p:txBody>
            <a:bodyPr wrap="square" rtlCol="0">
              <a:spAutoFit/>
            </a:bodyPr>
            <a:lstStyle/>
            <a:p>
              <a:pPr marL="285750" indent="-285750" algn="ctr">
                <a:buFont typeface="Arial" panose="020B0604020202020204" pitchFamily="34" charset="0"/>
                <a:buChar char="•"/>
              </a:pPr>
              <a:r>
                <a:rPr lang="en-IN" dirty="0"/>
                <a:t>Rosamond CR array, California, USA</a:t>
              </a:r>
            </a:p>
            <a:p>
              <a:pPr marL="285750" indent="-285750" algn="ctr">
                <a:buFont typeface="Arial" panose="020B0604020202020204" pitchFamily="34" charset="0"/>
                <a:buChar char="•"/>
              </a:pPr>
              <a:r>
                <a:rPr lang="en-IN" dirty="0"/>
                <a:t>Australian CR array, Queensland</a:t>
              </a:r>
            </a:p>
          </p:txBody>
        </p:sp>
      </p:grpSp>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36139" t="19933" r="33446" b="29362"/>
          <a:stretch/>
        </p:blipFill>
        <p:spPr>
          <a:xfrm>
            <a:off x="569720" y="4968989"/>
            <a:ext cx="1560966" cy="1463045"/>
          </a:xfrm>
          <a:prstGeom prst="rect">
            <a:avLst/>
          </a:prstGeom>
        </p:spPr>
      </p:pic>
      <p:sp>
        <p:nvSpPr>
          <p:cNvPr id="49" name="TextBox 14"/>
          <p:cNvSpPr txBox="1"/>
          <p:nvPr/>
        </p:nvSpPr>
        <p:spPr bwMode="auto">
          <a:xfrm>
            <a:off x="202660" y="4592641"/>
            <a:ext cx="2203872" cy="369888"/>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IN" dirty="0"/>
              <a:t>IMGEOS, </a:t>
            </a:r>
            <a:r>
              <a:rPr lang="en-IN" dirty="0" err="1"/>
              <a:t>Shadnagar</a:t>
            </a:r>
            <a:endParaRPr lang="en-IN" dirty="0"/>
          </a:p>
        </p:txBody>
      </p:sp>
      <p:cxnSp>
        <p:nvCxnSpPr>
          <p:cNvPr id="19" name="Straight Connector 18"/>
          <p:cNvCxnSpPr/>
          <p:nvPr/>
        </p:nvCxnSpPr>
        <p:spPr bwMode="auto">
          <a:xfrm flipV="1">
            <a:off x="919163" y="892175"/>
            <a:ext cx="3078162" cy="14224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auto">
          <a:xfrm>
            <a:off x="934379" y="2754555"/>
            <a:ext cx="3062946" cy="94432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164" name="Group 36"/>
          <p:cNvGrpSpPr>
            <a:grpSpLocks/>
          </p:cNvGrpSpPr>
          <p:nvPr/>
        </p:nvGrpSpPr>
        <p:grpSpPr bwMode="auto">
          <a:xfrm>
            <a:off x="2620208" y="792163"/>
            <a:ext cx="4961054" cy="5583237"/>
            <a:chOff x="3270428" y="437336"/>
            <a:chExt cx="6079682" cy="6241147"/>
          </a:xfrm>
        </p:grpSpPr>
        <p:sp>
          <p:nvSpPr>
            <p:cNvPr id="4" name="TextBox 14"/>
            <p:cNvSpPr txBox="1"/>
            <p:nvPr/>
          </p:nvSpPr>
          <p:spPr>
            <a:xfrm>
              <a:off x="3270428" y="4125182"/>
              <a:ext cx="3007670" cy="413474"/>
            </a:xfrm>
            <a:prstGeom prst="rect">
              <a:avLst/>
            </a:prstGeom>
          </p:spPr>
          <p:style>
            <a:lnRef idx="3">
              <a:schemeClr val="lt1"/>
            </a:lnRef>
            <a:fillRef idx="1">
              <a:schemeClr val="dk1"/>
            </a:fillRef>
            <a:effectRef idx="1">
              <a:schemeClr val="dk1"/>
            </a:effectRef>
            <a:fontRef idx="minor">
              <a:schemeClr val="lt1"/>
            </a:fontRef>
          </p:style>
          <p:txBody>
            <a:bodyP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IN" dirty="0"/>
                <a:t>Desalpar, Rann of Kutch</a:t>
              </a:r>
            </a:p>
          </p:txBody>
        </p:sp>
        <p:sp>
          <p:nvSpPr>
            <p:cNvPr id="5" name="TextBox 16"/>
            <p:cNvSpPr txBox="1"/>
            <p:nvPr/>
          </p:nvSpPr>
          <p:spPr>
            <a:xfrm>
              <a:off x="6481890" y="4124882"/>
              <a:ext cx="2224517" cy="413473"/>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IN" dirty="0"/>
                <a:t>Ahmedabad</a:t>
              </a:r>
            </a:p>
          </p:txBody>
        </p:sp>
        <p:pic>
          <p:nvPicPr>
            <p:cNvPr id="6167" name="Image4"/>
            <p:cNvPicPr>
              <a:picLocks noChangeAspect="1" noChangeArrowheads="1"/>
            </p:cNvPicPr>
            <p:nvPr/>
          </p:nvPicPr>
          <p:blipFill rotWithShape="1">
            <a:blip r:embed="rId6">
              <a:extLst>
                <a:ext uri="{28A0092B-C50C-407E-A947-70E740481C1C}">
                  <a14:useLocalDpi xmlns:a14="http://schemas.microsoft.com/office/drawing/2010/main" val="0"/>
                </a:ext>
              </a:extLst>
            </a:blip>
            <a:srcRect t="-1" r="23698" b="35356"/>
            <a:stretch/>
          </p:blipFill>
          <p:spPr bwMode="auto">
            <a:xfrm>
              <a:off x="6359566" y="4613862"/>
              <a:ext cx="2428504" cy="201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68" name="Group 8"/>
            <p:cNvGrpSpPr>
              <a:grpSpLocks/>
            </p:cNvGrpSpPr>
            <p:nvPr/>
          </p:nvGrpSpPr>
          <p:grpSpPr bwMode="auto">
            <a:xfrm>
              <a:off x="4958125" y="437336"/>
              <a:ext cx="4391985" cy="3307816"/>
              <a:chOff x="5970995" y="437336"/>
              <a:chExt cx="4391985" cy="3307816"/>
            </a:xfrm>
          </p:grpSpPr>
          <p:pic>
            <p:nvPicPr>
              <p:cNvPr id="6176"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70995" y="437336"/>
                <a:ext cx="4391985" cy="3307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8607019" y="1896029"/>
                <a:ext cx="124509" cy="138416"/>
              </a:xfrm>
              <a:prstGeom prst="ellipse">
                <a:avLst/>
              </a:prstGeom>
              <a:solidFill>
                <a:schemeClr val="accent2"/>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IN"/>
              </a:p>
            </p:txBody>
          </p:sp>
          <p:sp>
            <p:nvSpPr>
              <p:cNvPr id="8" name="Oval 7"/>
              <p:cNvSpPr/>
              <p:nvPr/>
            </p:nvSpPr>
            <p:spPr>
              <a:xfrm>
                <a:off x="7823001" y="1377856"/>
                <a:ext cx="124509" cy="136641"/>
              </a:xfrm>
              <a:prstGeom prst="ellipse">
                <a:avLst/>
              </a:prstGeom>
              <a:solidFill>
                <a:schemeClr val="accent2"/>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IN"/>
              </a:p>
            </p:txBody>
          </p:sp>
        </p:grpSp>
        <p:pic>
          <p:nvPicPr>
            <p:cNvPr id="6171" name="Image5" descr="G:\26feb16\desalpa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1002" y="4628271"/>
              <a:ext cx="2701683" cy="205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2" name="TextBox 14"/>
            <p:cNvSpPr txBox="1">
              <a:spLocks noChangeArrowheads="1"/>
            </p:cNvSpPr>
            <p:nvPr/>
          </p:nvSpPr>
          <p:spPr bwMode="auto">
            <a:xfrm>
              <a:off x="7700424" y="5285240"/>
              <a:ext cx="970671" cy="44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IN" altLang="en-US" sz="1000" b="1" dirty="0"/>
                <a:t>SAC-Bopal</a:t>
              </a:r>
            </a:p>
            <a:p>
              <a:pPr algn="ctr" eaLnBrk="1" hangingPunct="1">
                <a:lnSpc>
                  <a:spcPct val="100000"/>
                </a:lnSpc>
                <a:spcBef>
                  <a:spcPct val="0"/>
                </a:spcBef>
                <a:buFontTx/>
                <a:buNone/>
              </a:pPr>
              <a:r>
                <a:rPr lang="en-IN" altLang="en-US" sz="1000" b="1" dirty="0"/>
                <a:t>&amp;</a:t>
              </a:r>
            </a:p>
          </p:txBody>
        </p:sp>
        <p:cxnSp>
          <p:nvCxnSpPr>
            <p:cNvPr id="30" name="Straight Arrow Connector 29"/>
            <p:cNvCxnSpPr/>
            <p:nvPr/>
          </p:nvCxnSpPr>
          <p:spPr>
            <a:xfrm flipH="1">
              <a:off x="5183733" y="1514497"/>
              <a:ext cx="1589435" cy="257666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p:cNvCxnSpPr/>
          <p:nvPr/>
        </p:nvCxnSpPr>
        <p:spPr bwMode="auto">
          <a:xfrm flipH="1">
            <a:off x="1335392" y="3308840"/>
            <a:ext cx="511167" cy="197286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5789320" y="1694656"/>
            <a:ext cx="2756970" cy="211979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2538413" y="3775075"/>
            <a:ext cx="7094402" cy="26812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N"/>
          </a:p>
        </p:txBody>
      </p:sp>
      <p:sp>
        <p:nvSpPr>
          <p:cNvPr id="36" name="TextBox 14"/>
          <p:cNvSpPr txBox="1">
            <a:spLocks noChangeArrowheads="1"/>
          </p:cNvSpPr>
          <p:nvPr/>
        </p:nvSpPr>
        <p:spPr bwMode="auto">
          <a:xfrm>
            <a:off x="6235108" y="5482883"/>
            <a:ext cx="7920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IN" altLang="en-US" sz="1000" b="1" dirty="0"/>
              <a:t>SAC-Ground</a:t>
            </a:r>
          </a:p>
        </p:txBody>
      </p:sp>
      <p:cxnSp>
        <p:nvCxnSpPr>
          <p:cNvPr id="59" name="Straight Arrow Connector 58"/>
          <p:cNvCxnSpPr>
            <a:stCxn id="7" idx="5"/>
          </p:cNvCxnSpPr>
          <p:nvPr/>
        </p:nvCxnSpPr>
        <p:spPr>
          <a:xfrm>
            <a:off x="6235109" y="2202779"/>
            <a:ext cx="150610" cy="177154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9882362" y="3724276"/>
            <a:ext cx="1852035" cy="2632074"/>
            <a:chOff x="8508520" y="913816"/>
            <a:chExt cx="3322637" cy="1885742"/>
          </a:xfrm>
        </p:grpSpPr>
        <p:sp>
          <p:nvSpPr>
            <p:cNvPr id="38" name="Rectangle 37"/>
            <p:cNvSpPr/>
            <p:nvPr/>
          </p:nvSpPr>
          <p:spPr>
            <a:xfrm>
              <a:off x="8508520" y="913816"/>
              <a:ext cx="3322637" cy="18857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N"/>
            </a:p>
          </p:txBody>
        </p:sp>
        <p:sp>
          <p:nvSpPr>
            <p:cNvPr id="39" name="TextBox 38"/>
            <p:cNvSpPr txBox="1"/>
            <p:nvPr/>
          </p:nvSpPr>
          <p:spPr>
            <a:xfrm>
              <a:off x="8546289" y="925800"/>
              <a:ext cx="3284868" cy="634185"/>
            </a:xfrm>
            <a:prstGeom prst="rect">
              <a:avLst/>
            </a:prstGeom>
            <a:noFill/>
          </p:spPr>
          <p:txBody>
            <a:bodyPr wrap="square" rtlCol="0">
              <a:spAutoFit/>
            </a:bodyPr>
            <a:lstStyle/>
            <a:p>
              <a:pPr algn="ctr"/>
              <a:r>
                <a:rPr lang="en-IN" b="1" dirty="0">
                  <a:solidFill>
                    <a:srgbClr val="660066"/>
                  </a:solidFill>
                  <a:latin typeface="Times New Roman" panose="02020603050405020304" pitchFamily="18" charset="0"/>
                  <a:cs typeface="Times New Roman" panose="02020603050405020304" pitchFamily="18" charset="0"/>
                </a:rPr>
                <a:t>Distributed Target Sites</a:t>
              </a:r>
            </a:p>
          </p:txBody>
        </p:sp>
        <p:sp>
          <p:nvSpPr>
            <p:cNvPr id="40" name="TextBox 39"/>
            <p:cNvSpPr txBox="1"/>
            <p:nvPr/>
          </p:nvSpPr>
          <p:spPr>
            <a:xfrm>
              <a:off x="8610601" y="1456267"/>
              <a:ext cx="3107267" cy="634185"/>
            </a:xfrm>
            <a:prstGeom prst="rect">
              <a:avLst/>
            </a:prstGeom>
            <a:noFill/>
          </p:spPr>
          <p:txBody>
            <a:bodyPr wrap="square" rtlCol="0">
              <a:spAutoFit/>
            </a:bodyPr>
            <a:lstStyle/>
            <a:p>
              <a:pPr marL="285750" indent="-285750" algn="ctr">
                <a:buFont typeface="Arial" panose="020B0604020202020204" pitchFamily="34" charset="0"/>
                <a:buChar char="•"/>
              </a:pPr>
              <a:r>
                <a:rPr lang="en-IN" dirty="0"/>
                <a:t>Amazon rainforest</a:t>
              </a:r>
            </a:p>
            <a:p>
              <a:pPr marL="285750" indent="-285750" algn="ctr">
                <a:buFont typeface="Arial" panose="020B0604020202020204" pitchFamily="34" charset="0"/>
                <a:buChar char="•"/>
              </a:pPr>
              <a:r>
                <a:rPr lang="en-IN" dirty="0"/>
                <a:t>Congo rainforest</a:t>
              </a:r>
            </a:p>
          </p:txBody>
        </p:sp>
      </p:grpSp>
    </p:spTree>
    <p:extLst>
      <p:ext uri="{BB962C8B-B14F-4D97-AF65-F5344CB8AC3E}">
        <p14:creationId xmlns:p14="http://schemas.microsoft.com/office/powerpoint/2010/main" val="4202629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3401" r="18673" b="21549"/>
          <a:stretch/>
        </p:blipFill>
        <p:spPr>
          <a:xfrm>
            <a:off x="158793" y="882176"/>
            <a:ext cx="3416301" cy="1541667"/>
          </a:xfrm>
          <a:prstGeom prst="rect">
            <a:avLst/>
          </a:prstGeom>
        </p:spPr>
      </p:pic>
      <p:sp>
        <p:nvSpPr>
          <p:cNvPr id="7" name="TextBox 6"/>
          <p:cNvSpPr txBox="1"/>
          <p:nvPr/>
        </p:nvSpPr>
        <p:spPr>
          <a:xfrm>
            <a:off x="673995" y="1062460"/>
            <a:ext cx="2385895" cy="276999"/>
          </a:xfrm>
          <a:prstGeom prst="rect">
            <a:avLst/>
          </a:prstGeom>
          <a:noFill/>
        </p:spPr>
        <p:txBody>
          <a:bodyPr wrap="square" rtlCol="0">
            <a:spAutoFit/>
          </a:bodyPr>
          <a:lstStyle/>
          <a:p>
            <a:pPr algn="ctr"/>
            <a:r>
              <a:rPr lang="en-IN" sz="1200" b="1" dirty="0">
                <a:solidFill>
                  <a:schemeClr val="bg1"/>
                </a:solidFill>
                <a:latin typeface="Times New Roman" panose="02020603050405020304" pitchFamily="18" charset="0"/>
                <a:cs typeface="Times New Roman" panose="02020603050405020304" pitchFamily="18" charset="0"/>
              </a:rPr>
              <a:t>Detachable Panels</a:t>
            </a:r>
          </a:p>
        </p:txBody>
      </p:sp>
      <p:sp>
        <p:nvSpPr>
          <p:cNvPr id="8" name="TextBox 7"/>
          <p:cNvSpPr txBox="1"/>
          <p:nvPr/>
        </p:nvSpPr>
        <p:spPr>
          <a:xfrm>
            <a:off x="-286387" y="2578970"/>
            <a:ext cx="3753027" cy="276999"/>
          </a:xfrm>
          <a:prstGeom prst="rect">
            <a:avLst/>
          </a:prstGeom>
          <a:noFill/>
        </p:spPr>
        <p:txBody>
          <a:bodyPr wrap="square" rtlCol="0">
            <a:spAutoFit/>
          </a:bodyPr>
          <a:lstStyle/>
          <a:p>
            <a:pPr algn="ctr"/>
            <a:r>
              <a:rPr lang="en-IN" sz="1200" b="1" dirty="0">
                <a:solidFill>
                  <a:srgbClr val="C00000"/>
                </a:solidFill>
                <a:latin typeface="Times New Roman" panose="02020603050405020304" pitchFamily="18" charset="0"/>
                <a:cs typeface="Times New Roman" panose="02020603050405020304" pitchFamily="18" charset="0"/>
              </a:rPr>
              <a:t>Assembled 2m Perforated CR</a:t>
            </a:r>
          </a:p>
        </p:txBody>
      </p:sp>
      <p:pic>
        <p:nvPicPr>
          <p:cNvPr id="10" name="Picture 9"/>
          <p:cNvPicPr>
            <a:picLocks noChangeAspect="1"/>
          </p:cNvPicPr>
          <p:nvPr/>
        </p:nvPicPr>
        <p:blipFill rotWithShape="1">
          <a:blip r:embed="rId3"/>
          <a:srcRect b="23364"/>
          <a:stretch/>
        </p:blipFill>
        <p:spPr>
          <a:xfrm>
            <a:off x="3928561" y="594956"/>
            <a:ext cx="3020453" cy="3313286"/>
          </a:xfrm>
          <a:prstGeom prst="rect">
            <a:avLst/>
          </a:prstGeom>
        </p:spPr>
      </p:pic>
      <p:sp>
        <p:nvSpPr>
          <p:cNvPr id="11" name="TextBox 10"/>
          <p:cNvSpPr txBox="1"/>
          <p:nvPr/>
        </p:nvSpPr>
        <p:spPr>
          <a:xfrm>
            <a:off x="6549526" y="387482"/>
            <a:ext cx="5102241" cy="646331"/>
          </a:xfrm>
          <a:prstGeom prst="rect">
            <a:avLst/>
          </a:prstGeom>
          <a:noFill/>
        </p:spPr>
        <p:txBody>
          <a:bodyPr wrap="square" rtlCol="0">
            <a:spAutoFit/>
          </a:bodyPr>
          <a:lstStyle/>
          <a:p>
            <a:pPr algn="ctr"/>
            <a:r>
              <a:rPr lang="en-IN" b="1" u="sng" dirty="0">
                <a:solidFill>
                  <a:schemeClr val="bg1"/>
                </a:solidFill>
              </a:rPr>
              <a:t>Response of perforated CR in L-band </a:t>
            </a:r>
          </a:p>
          <a:p>
            <a:pPr algn="ctr"/>
            <a:r>
              <a:rPr lang="en-IN" b="1" u="sng" dirty="0">
                <a:solidFill>
                  <a:schemeClr val="bg1"/>
                </a:solidFill>
              </a:rPr>
              <a:t>airborne image of 14</a:t>
            </a:r>
            <a:r>
              <a:rPr lang="en-IN" b="1" u="sng" baseline="30000" dirty="0">
                <a:solidFill>
                  <a:schemeClr val="bg1"/>
                </a:solidFill>
              </a:rPr>
              <a:t>th</a:t>
            </a:r>
            <a:r>
              <a:rPr lang="en-IN" b="1" u="sng" dirty="0">
                <a:solidFill>
                  <a:schemeClr val="bg1"/>
                </a:solidFill>
              </a:rPr>
              <a:t> February 2018</a:t>
            </a:r>
          </a:p>
        </p:txBody>
      </p:sp>
      <p:sp>
        <p:nvSpPr>
          <p:cNvPr id="14" name="TextBox 13"/>
          <p:cNvSpPr txBox="1"/>
          <p:nvPr/>
        </p:nvSpPr>
        <p:spPr>
          <a:xfrm>
            <a:off x="1787264" y="-61102"/>
            <a:ext cx="6942667" cy="584775"/>
          </a:xfrm>
          <a:prstGeom prst="rect">
            <a:avLst/>
          </a:prstGeom>
          <a:noFill/>
        </p:spPr>
        <p:txBody>
          <a:bodyPr wrap="square" rtlCol="0">
            <a:spAutoFit/>
          </a:bodyPr>
          <a:lstStyle/>
          <a:p>
            <a:pPr algn="ctr"/>
            <a:r>
              <a:rPr lang="en-IN" sz="3200" b="1" u="sng" dirty="0">
                <a:solidFill>
                  <a:schemeClr val="bg1"/>
                </a:solidFill>
              </a:rPr>
              <a:t>Calibration</a:t>
            </a:r>
          </a:p>
        </p:txBody>
      </p:sp>
      <p:sp>
        <p:nvSpPr>
          <p:cNvPr id="15" name="Rectangle 14"/>
          <p:cNvSpPr/>
          <p:nvPr/>
        </p:nvSpPr>
        <p:spPr>
          <a:xfrm>
            <a:off x="-76998" y="5030639"/>
            <a:ext cx="7139796" cy="1560364"/>
          </a:xfrm>
          <a:prstGeom prst="rect">
            <a:avLst/>
          </a:prstGeom>
        </p:spPr>
        <p:txBody>
          <a:bodyPr wrap="square">
            <a:spAutoFit/>
          </a:bodyPr>
          <a:lstStyle/>
          <a:p>
            <a:pPr marL="285750" indent="-285750" algn="just">
              <a:lnSpc>
                <a:spcPct val="106000"/>
              </a:lnSpc>
              <a:buFont typeface="Wingdings" panose="05000000000000000000" pitchFamily="2" charset="2"/>
              <a:buChar char="Ø"/>
            </a:pPr>
            <a:r>
              <a:rPr lang="en-IN"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Customised &amp; Built perforated 2m CR, based on the design by JPL</a:t>
            </a:r>
          </a:p>
          <a:p>
            <a:pPr marL="285750" indent="-285750" algn="just">
              <a:lnSpc>
                <a:spcPct val="106000"/>
              </a:lnSpc>
              <a:buFont typeface="Wingdings" panose="05000000000000000000" pitchFamily="2" charset="2"/>
              <a:buChar char="Ø"/>
            </a:pPr>
            <a:r>
              <a:rPr lang="en-IN"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IN"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Compact light weight detachable CR design is in progress</a:t>
            </a:r>
          </a:p>
          <a:p>
            <a:pPr marL="285750" lvl="0" indent="-285750" algn="just">
              <a:lnSpc>
                <a:spcPct val="106000"/>
              </a:lnSpc>
              <a:spcAft>
                <a:spcPts val="0"/>
              </a:spcAft>
              <a:buFont typeface="Wingdings" panose="05000000000000000000" pitchFamily="2" charset="2"/>
              <a:buChar char="Ø"/>
            </a:pPr>
            <a:r>
              <a:rPr lang="en-IN"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90cm CR planned to be deployed in Antarctica, Designed &amp; developed in SAC</a:t>
            </a:r>
          </a:p>
          <a:p>
            <a:pPr marL="285750" lvl="0" indent="-285750" algn="just">
              <a:lnSpc>
                <a:spcPct val="106000"/>
              </a:lnSpc>
              <a:spcAft>
                <a:spcPts val="0"/>
              </a:spcAft>
              <a:buFont typeface="Wingdings" panose="05000000000000000000" pitchFamily="2" charset="2"/>
              <a:buChar char="Ø"/>
            </a:pPr>
            <a:r>
              <a:rPr lang="en-IN"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In-house development of ARC in progress</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3154" y="1006486"/>
            <a:ext cx="3529229" cy="1985191"/>
          </a:xfrm>
          <a:prstGeom prst="rect">
            <a:avLst/>
          </a:prstGeom>
        </p:spPr>
      </p:pic>
      <p:sp>
        <p:nvSpPr>
          <p:cNvPr id="16" name="TextBox 15"/>
          <p:cNvSpPr txBox="1"/>
          <p:nvPr/>
        </p:nvSpPr>
        <p:spPr>
          <a:xfrm>
            <a:off x="8001264" y="3352799"/>
            <a:ext cx="3753027" cy="276999"/>
          </a:xfrm>
          <a:prstGeom prst="rect">
            <a:avLst/>
          </a:prstGeom>
          <a:noFill/>
        </p:spPr>
        <p:txBody>
          <a:bodyPr wrap="square" rtlCol="0">
            <a:spAutoFit/>
          </a:bodyPr>
          <a:lstStyle/>
          <a:p>
            <a:pPr algn="ctr"/>
            <a:r>
              <a:rPr lang="en-IN" sz="1200" b="1" dirty="0">
                <a:solidFill>
                  <a:srgbClr val="C00000"/>
                </a:solidFill>
                <a:latin typeface="Times New Roman" panose="02020603050405020304" pitchFamily="18" charset="0"/>
                <a:cs typeface="Times New Roman" panose="02020603050405020304" pitchFamily="18" charset="0"/>
              </a:rPr>
              <a:t>Deployed Perforated CR</a:t>
            </a:r>
          </a:p>
        </p:txBody>
      </p:sp>
      <p:grpSp>
        <p:nvGrpSpPr>
          <p:cNvPr id="3" name="Group 2"/>
          <p:cNvGrpSpPr/>
          <p:nvPr/>
        </p:nvGrpSpPr>
        <p:grpSpPr>
          <a:xfrm>
            <a:off x="257892" y="2939824"/>
            <a:ext cx="2566348" cy="1446340"/>
            <a:chOff x="1993721" y="2877847"/>
            <a:chExt cx="5512159" cy="3336108"/>
          </a:xfrm>
        </p:grpSpPr>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t="2861" r="13286" b="4209"/>
            <a:stretch/>
          </p:blipFill>
          <p:spPr>
            <a:xfrm>
              <a:off x="2123029" y="2877847"/>
              <a:ext cx="4669493" cy="3336108"/>
            </a:xfrm>
            <a:prstGeom prst="rect">
              <a:avLst/>
            </a:prstGeom>
          </p:spPr>
        </p:pic>
        <p:cxnSp>
          <p:nvCxnSpPr>
            <p:cNvPr id="19" name="Straight Arrow Connector 18"/>
            <p:cNvCxnSpPr/>
            <p:nvPr/>
          </p:nvCxnSpPr>
          <p:spPr>
            <a:xfrm>
              <a:off x="4427988" y="3107277"/>
              <a:ext cx="52391" cy="2068187"/>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993721" y="2936538"/>
              <a:ext cx="2756080" cy="496940"/>
            </a:xfrm>
            <a:prstGeom prst="rect">
              <a:avLst/>
            </a:prstGeom>
            <a:noFill/>
          </p:spPr>
          <p:txBody>
            <a:bodyPr wrap="square" rtlCol="0">
              <a:spAutoFit/>
            </a:bodyPr>
            <a:lstStyle/>
            <a:p>
              <a:pPr algn="ctr"/>
              <a:r>
                <a:rPr lang="en-IN" sz="800" b="1" dirty="0">
                  <a:solidFill>
                    <a:schemeClr val="bg1"/>
                  </a:solidFill>
                </a:rPr>
                <a:t>SAC-Bopal New Campus</a:t>
              </a:r>
            </a:p>
          </p:txBody>
        </p:sp>
        <p:sp>
          <p:nvSpPr>
            <p:cNvPr id="22" name="TextBox 21"/>
            <p:cNvSpPr txBox="1"/>
            <p:nvPr/>
          </p:nvSpPr>
          <p:spPr>
            <a:xfrm>
              <a:off x="4749801" y="3927187"/>
              <a:ext cx="2756079" cy="780904"/>
            </a:xfrm>
            <a:prstGeom prst="rect">
              <a:avLst/>
            </a:prstGeom>
            <a:noFill/>
          </p:spPr>
          <p:txBody>
            <a:bodyPr wrap="square" rtlCol="0">
              <a:spAutoFit/>
            </a:bodyPr>
            <a:lstStyle/>
            <a:p>
              <a:pPr algn="ctr"/>
              <a:r>
                <a:rPr lang="en-IN" sz="800" b="1" dirty="0"/>
                <a:t>SAC-Bopal </a:t>
              </a:r>
            </a:p>
            <a:p>
              <a:pPr algn="ctr"/>
              <a:r>
                <a:rPr lang="en-IN" sz="800" b="1" dirty="0"/>
                <a:t>CAL-VAL Site</a:t>
              </a:r>
            </a:p>
          </p:txBody>
        </p:sp>
      </p:gr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7383" y="3403363"/>
            <a:ext cx="2312102" cy="1541402"/>
          </a:xfrm>
          <a:prstGeom prst="rect">
            <a:avLst/>
          </a:prstGeom>
        </p:spPr>
      </p:pic>
      <p:sp>
        <p:nvSpPr>
          <p:cNvPr id="23" name="TextBox 22"/>
          <p:cNvSpPr txBox="1"/>
          <p:nvPr/>
        </p:nvSpPr>
        <p:spPr>
          <a:xfrm>
            <a:off x="3254231" y="3555272"/>
            <a:ext cx="2583880" cy="215444"/>
          </a:xfrm>
          <a:prstGeom prst="rect">
            <a:avLst/>
          </a:prstGeom>
          <a:noFill/>
        </p:spPr>
        <p:txBody>
          <a:bodyPr wrap="square" rtlCol="0">
            <a:spAutoFit/>
          </a:bodyPr>
          <a:lstStyle/>
          <a:p>
            <a:pPr algn="ctr"/>
            <a:r>
              <a:rPr lang="en-IN" sz="800" b="1" dirty="0">
                <a:solidFill>
                  <a:srgbClr val="C00000"/>
                </a:solidFill>
                <a:latin typeface="Times New Roman" panose="02020603050405020304" pitchFamily="18" charset="0"/>
                <a:cs typeface="Times New Roman" panose="02020603050405020304" pitchFamily="18" charset="0"/>
              </a:rPr>
              <a:t>Perpendicularity Check </a:t>
            </a:r>
          </a:p>
        </p:txBody>
      </p:sp>
      <p:cxnSp>
        <p:nvCxnSpPr>
          <p:cNvPr id="12" name="Straight Arrow Connector 11"/>
          <p:cNvCxnSpPr/>
          <p:nvPr/>
        </p:nvCxnSpPr>
        <p:spPr>
          <a:xfrm flipH="1">
            <a:off x="5922226" y="1367608"/>
            <a:ext cx="1093573" cy="95054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094421" y="2997254"/>
            <a:ext cx="4992766" cy="3825244"/>
            <a:chOff x="29591" y="-163745"/>
            <a:chExt cx="7891634" cy="5354853"/>
          </a:xfrm>
        </p:grpSpPr>
        <p:pic>
          <p:nvPicPr>
            <p:cNvPr id="25" name="Picture 24"/>
            <p:cNvPicPr>
              <a:picLocks noChangeAspect="1"/>
            </p:cNvPicPr>
            <p:nvPr/>
          </p:nvPicPr>
          <p:blipFill rotWithShape="1">
            <a:blip r:embed="rId7" cstate="print">
              <a:extLst>
                <a:ext uri="{28A0092B-C50C-407E-A947-70E740481C1C}">
                  <a14:useLocalDpi xmlns:a14="http://schemas.microsoft.com/office/drawing/2010/main" val="0"/>
                </a:ext>
              </a:extLst>
            </a:blip>
            <a:srcRect l="11375" b="13757"/>
            <a:stretch/>
          </p:blipFill>
          <p:spPr>
            <a:xfrm>
              <a:off x="5187102" y="3200847"/>
              <a:ext cx="2731042" cy="1990261"/>
            </a:xfrm>
            <a:prstGeom prst="rect">
              <a:avLst/>
            </a:prstGeom>
          </p:spPr>
        </p:pic>
        <p:grpSp>
          <p:nvGrpSpPr>
            <p:cNvPr id="26" name="Group 25"/>
            <p:cNvGrpSpPr/>
            <p:nvPr/>
          </p:nvGrpSpPr>
          <p:grpSpPr>
            <a:xfrm>
              <a:off x="101311" y="467955"/>
              <a:ext cx="3708061" cy="2290072"/>
              <a:chOff x="5110225" y="225779"/>
              <a:chExt cx="5106217" cy="2585156"/>
            </a:xfrm>
          </p:grpSpPr>
          <p:pic>
            <p:nvPicPr>
              <p:cNvPr id="36" name="Picture 35"/>
              <p:cNvPicPr>
                <a:picLocks noChangeAspect="1"/>
              </p:cNvPicPr>
              <p:nvPr/>
            </p:nvPicPr>
            <p:blipFill rotWithShape="1">
              <a:blip r:embed="rId8" cstate="print">
                <a:extLst>
                  <a:ext uri="{28A0092B-C50C-407E-A947-70E740481C1C}">
                    <a14:useLocalDpi xmlns:a14="http://schemas.microsoft.com/office/drawing/2010/main" val="0"/>
                  </a:ext>
                </a:extLst>
              </a:blip>
              <a:srcRect l="19529" t="26719" b="818"/>
              <a:stretch/>
            </p:blipFill>
            <p:spPr>
              <a:xfrm>
                <a:off x="5110225" y="225779"/>
                <a:ext cx="5106217" cy="2585156"/>
              </a:xfrm>
              <a:prstGeom prst="rect">
                <a:avLst/>
              </a:prstGeom>
            </p:spPr>
          </p:pic>
          <p:grpSp>
            <p:nvGrpSpPr>
              <p:cNvPr id="37" name="Group 36"/>
              <p:cNvGrpSpPr/>
              <p:nvPr/>
            </p:nvGrpSpPr>
            <p:grpSpPr>
              <a:xfrm>
                <a:off x="6686177" y="1138157"/>
                <a:ext cx="3308504" cy="1496014"/>
                <a:chOff x="6686177" y="1138157"/>
                <a:chExt cx="3308504" cy="1496014"/>
              </a:xfrm>
            </p:grpSpPr>
            <p:cxnSp>
              <p:nvCxnSpPr>
                <p:cNvPr id="38" name="Straight Arrow Connector 37"/>
                <p:cNvCxnSpPr/>
                <p:nvPr/>
              </p:nvCxnSpPr>
              <p:spPr>
                <a:xfrm flipV="1">
                  <a:off x="7329488" y="1972747"/>
                  <a:ext cx="228777" cy="26245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686177" y="2050534"/>
                  <a:ext cx="3012563" cy="583637"/>
                </a:xfrm>
                <a:prstGeom prst="rect">
                  <a:avLst/>
                </a:prstGeom>
                <a:noFill/>
              </p:spPr>
              <p:txBody>
                <a:bodyPr wrap="square" rtlCol="0">
                  <a:spAutoFit/>
                </a:bodyPr>
                <a:lstStyle/>
                <a:p>
                  <a:r>
                    <a:rPr lang="en-IN" dirty="0">
                      <a:solidFill>
                        <a:srgbClr val="FFFF00"/>
                      </a:solidFill>
                    </a:rPr>
                    <a:t>Amrapur</a:t>
                  </a:r>
                </a:p>
              </p:txBody>
            </p:sp>
            <p:cxnSp>
              <p:nvCxnSpPr>
                <p:cNvPr id="40" name="Straight Arrow Connector 39"/>
                <p:cNvCxnSpPr/>
                <p:nvPr/>
              </p:nvCxnSpPr>
              <p:spPr>
                <a:xfrm>
                  <a:off x="7993945" y="1138157"/>
                  <a:ext cx="345370" cy="38020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725859" y="1474801"/>
                  <a:ext cx="2268822" cy="583637"/>
                </a:xfrm>
                <a:prstGeom prst="rect">
                  <a:avLst/>
                </a:prstGeom>
                <a:noFill/>
              </p:spPr>
              <p:txBody>
                <a:bodyPr wrap="square" rtlCol="0">
                  <a:spAutoFit/>
                </a:bodyPr>
                <a:lstStyle/>
                <a:p>
                  <a:r>
                    <a:rPr lang="en-IN" dirty="0" err="1">
                      <a:solidFill>
                        <a:srgbClr val="FFFF00"/>
                      </a:solidFill>
                    </a:rPr>
                    <a:t>Patan</a:t>
                  </a:r>
                  <a:endParaRPr lang="en-IN" dirty="0">
                    <a:solidFill>
                      <a:srgbClr val="FFFF00"/>
                    </a:solidFill>
                  </a:endParaRPr>
                </a:p>
              </p:txBody>
            </p:sp>
          </p:grpSp>
        </p:grpSp>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1756810" y="3462763"/>
              <a:ext cx="3397322" cy="1647013"/>
            </a:xfrm>
            <a:prstGeom prst="rect">
              <a:avLst/>
            </a:prstGeom>
          </p:spPr>
        </p:pic>
        <p:cxnSp>
          <p:nvCxnSpPr>
            <p:cNvPr id="29" name="Straight Arrow Connector 28"/>
            <p:cNvCxnSpPr/>
            <p:nvPr/>
          </p:nvCxnSpPr>
          <p:spPr>
            <a:xfrm flipH="1" flipV="1">
              <a:off x="4359974" y="4036855"/>
              <a:ext cx="2325005" cy="19684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rotWithShape="1">
            <a:blip r:embed="rId10" cstate="print">
              <a:extLst>
                <a:ext uri="{28A0092B-C50C-407E-A947-70E740481C1C}">
                  <a14:useLocalDpi xmlns:a14="http://schemas.microsoft.com/office/drawing/2010/main" val="0"/>
                </a:ext>
              </a:extLst>
            </a:blip>
            <a:srcRect t="14321" b="14239"/>
            <a:stretch/>
          </p:blipFill>
          <p:spPr>
            <a:xfrm>
              <a:off x="3909340" y="313613"/>
              <a:ext cx="3809190" cy="2471506"/>
            </a:xfrm>
            <a:prstGeom prst="rect">
              <a:avLst/>
            </a:prstGeom>
          </p:spPr>
        </p:pic>
        <p:cxnSp>
          <p:nvCxnSpPr>
            <p:cNvPr id="31" name="Straight Arrow Connector 30"/>
            <p:cNvCxnSpPr/>
            <p:nvPr/>
          </p:nvCxnSpPr>
          <p:spPr>
            <a:xfrm>
              <a:off x="5985362" y="1946680"/>
              <a:ext cx="931606" cy="218859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2189149" y="1887236"/>
              <a:ext cx="3191743" cy="8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2672" y="-163745"/>
              <a:ext cx="7888553" cy="473932"/>
            </a:xfrm>
            <a:prstGeom prst="rect">
              <a:avLst/>
            </a:prstGeom>
            <a:noFill/>
          </p:spPr>
          <p:txBody>
            <a:bodyPr wrap="square" rtlCol="0">
              <a:spAutoFit/>
            </a:bodyPr>
            <a:lstStyle/>
            <a:p>
              <a:pPr algn="ctr"/>
              <a:r>
                <a:rPr lang="en-IN" sz="1600" b="1" u="sng" dirty="0">
                  <a:solidFill>
                    <a:srgbClr val="002060"/>
                  </a:solidFill>
                </a:rPr>
                <a:t>SIMULATED NISAR Coverage and response of </a:t>
              </a:r>
              <a:r>
                <a:rPr lang="en-IN" sz="1600" b="1" u="sng" dirty="0" err="1">
                  <a:solidFill>
                    <a:srgbClr val="002060"/>
                  </a:solidFill>
                </a:rPr>
                <a:t>Amrapur</a:t>
              </a:r>
              <a:endParaRPr lang="en-IN" sz="2000" b="1" u="sng" dirty="0">
                <a:solidFill>
                  <a:srgbClr val="002060"/>
                </a:solidFill>
              </a:endParaRPr>
            </a:p>
          </p:txBody>
        </p:sp>
        <p:sp>
          <p:nvSpPr>
            <p:cNvPr id="34" name="TextBox 33"/>
            <p:cNvSpPr txBox="1"/>
            <p:nvPr/>
          </p:nvSpPr>
          <p:spPr>
            <a:xfrm>
              <a:off x="5590053" y="1618825"/>
              <a:ext cx="1043361" cy="215444"/>
            </a:xfrm>
            <a:prstGeom prst="rect">
              <a:avLst/>
            </a:prstGeom>
            <a:noFill/>
          </p:spPr>
          <p:txBody>
            <a:bodyPr wrap="square" rtlCol="0">
              <a:spAutoFit/>
            </a:bodyPr>
            <a:lstStyle/>
            <a:p>
              <a:r>
                <a:rPr lang="en-IN" sz="800" dirty="0">
                  <a:solidFill>
                    <a:srgbClr val="FFFF00"/>
                  </a:solidFill>
                </a:rPr>
                <a:t>Amrapur</a:t>
              </a:r>
            </a:p>
          </p:txBody>
        </p:sp>
        <p:pic>
          <p:nvPicPr>
            <p:cNvPr id="35" name="Picture 39"/>
            <p:cNvPicPr>
              <a:picLocks noChangeAspect="1"/>
            </p:cNvPicPr>
            <p:nvPr/>
          </p:nvPicPr>
          <p:blipFill rotWithShape="1">
            <a:blip r:embed="rId11">
              <a:extLst>
                <a:ext uri="{28A0092B-C50C-407E-A947-70E740481C1C}">
                  <a14:useLocalDpi xmlns:a14="http://schemas.microsoft.com/office/drawing/2010/main" val="0"/>
                </a:ext>
              </a:extLst>
            </a:blip>
            <a:srcRect r="20692"/>
            <a:stretch/>
          </p:blipFill>
          <p:spPr bwMode="auto">
            <a:xfrm>
              <a:off x="29591" y="3667465"/>
              <a:ext cx="1680435" cy="138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 name="TextBox 59"/>
          <p:cNvSpPr txBox="1"/>
          <p:nvPr/>
        </p:nvSpPr>
        <p:spPr>
          <a:xfrm>
            <a:off x="6758575" y="5711450"/>
            <a:ext cx="1838886" cy="461665"/>
          </a:xfrm>
          <a:prstGeom prst="rect">
            <a:avLst/>
          </a:prstGeom>
          <a:noFill/>
        </p:spPr>
        <p:txBody>
          <a:bodyPr wrap="square" rtlCol="0">
            <a:spAutoFit/>
          </a:bodyPr>
          <a:lstStyle/>
          <a:p>
            <a:pPr algn="ctr"/>
            <a:r>
              <a:rPr lang="en-IN" sz="1200" b="1" dirty="0">
                <a:solidFill>
                  <a:schemeClr val="bg1"/>
                </a:solidFill>
              </a:rPr>
              <a:t>Ground Photo</a:t>
            </a:r>
          </a:p>
          <a:p>
            <a:pPr algn="ctr"/>
            <a:r>
              <a:rPr lang="en-IN" sz="1200" b="1" dirty="0">
                <a:solidFill>
                  <a:schemeClr val="bg1"/>
                </a:solidFill>
              </a:rPr>
              <a:t>Amrapur</a:t>
            </a:r>
          </a:p>
        </p:txBody>
      </p:sp>
    </p:spTree>
    <p:extLst>
      <p:ext uri="{BB962C8B-B14F-4D97-AF65-F5344CB8AC3E}">
        <p14:creationId xmlns:p14="http://schemas.microsoft.com/office/powerpoint/2010/main" val="3171342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70087" y="1086356"/>
            <a:ext cx="5202121" cy="5771644"/>
            <a:chOff x="598515" y="448087"/>
            <a:chExt cx="5436525" cy="6219057"/>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6416" t="3180" r="26216" b="3845"/>
            <a:stretch/>
          </p:blipFill>
          <p:spPr>
            <a:xfrm>
              <a:off x="598515" y="448087"/>
              <a:ext cx="5436525" cy="6219057"/>
            </a:xfrm>
            <a:prstGeom prst="rect">
              <a:avLst/>
            </a:prstGeom>
            <a:ln>
              <a:solidFill>
                <a:schemeClr val="tx1"/>
              </a:solidFill>
            </a:ln>
          </p:spPr>
        </p:pic>
        <p:grpSp>
          <p:nvGrpSpPr>
            <p:cNvPr id="6" name="Group 5"/>
            <p:cNvGrpSpPr/>
            <p:nvPr/>
          </p:nvGrpSpPr>
          <p:grpSpPr>
            <a:xfrm>
              <a:off x="3970705" y="4656742"/>
              <a:ext cx="1380124" cy="1903398"/>
              <a:chOff x="7219744" y="2367630"/>
              <a:chExt cx="1380124" cy="1903398"/>
            </a:xfrm>
          </p:grpSpPr>
          <p:sp>
            <p:nvSpPr>
              <p:cNvPr id="7" name="Oval 6"/>
              <p:cNvSpPr/>
              <p:nvPr/>
            </p:nvSpPr>
            <p:spPr>
              <a:xfrm>
                <a:off x="7452904" y="3991176"/>
                <a:ext cx="182880" cy="174568"/>
              </a:xfrm>
              <a:prstGeom prst="ellipse">
                <a:avLst/>
              </a:prstGeom>
              <a:solidFill>
                <a:srgbClr val="FFCC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Oval 7"/>
              <p:cNvSpPr>
                <a:spLocks noChangeAspect="1"/>
              </p:cNvSpPr>
              <p:nvPr/>
            </p:nvSpPr>
            <p:spPr>
              <a:xfrm>
                <a:off x="7475764" y="3730150"/>
                <a:ext cx="137160" cy="130926"/>
              </a:xfrm>
              <a:prstGeom prst="ellipse">
                <a:avLst/>
              </a:prstGeom>
              <a:solidFill>
                <a:srgbClr val="FF99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Oval 8"/>
              <p:cNvSpPr>
                <a:spLocks noChangeAspect="1"/>
              </p:cNvSpPr>
              <p:nvPr/>
            </p:nvSpPr>
            <p:spPr>
              <a:xfrm>
                <a:off x="7489480" y="3489519"/>
                <a:ext cx="109728" cy="104743"/>
              </a:xfrm>
              <a:prstGeom prst="ellipse">
                <a:avLst/>
              </a:prstGeom>
              <a:solidFill>
                <a:srgbClr val="FF00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Oval 9"/>
              <p:cNvSpPr>
                <a:spLocks noChangeAspect="1"/>
              </p:cNvSpPr>
              <p:nvPr/>
            </p:nvSpPr>
            <p:spPr>
              <a:xfrm>
                <a:off x="7504005" y="3220404"/>
                <a:ext cx="74981" cy="71574"/>
              </a:xfrm>
              <a:prstGeom prst="ellipse">
                <a:avLst/>
              </a:prstGeom>
              <a:solidFill>
                <a:srgbClr val="CC00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val 10"/>
              <p:cNvSpPr>
                <a:spLocks noChangeAspect="1"/>
              </p:cNvSpPr>
              <p:nvPr/>
            </p:nvSpPr>
            <p:spPr>
              <a:xfrm>
                <a:off x="7511164" y="2964200"/>
                <a:ext cx="64008" cy="61098"/>
              </a:xfrm>
              <a:prstGeom prst="ellipse">
                <a:avLst/>
              </a:prstGeom>
              <a:solidFill>
                <a:srgbClr val="6600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extBox 11"/>
              <p:cNvSpPr txBox="1"/>
              <p:nvPr/>
            </p:nvSpPr>
            <p:spPr>
              <a:xfrm>
                <a:off x="7655791" y="2793700"/>
                <a:ext cx="615873" cy="1477328"/>
              </a:xfrm>
              <a:prstGeom prst="rect">
                <a:avLst/>
              </a:prstGeom>
              <a:noFill/>
            </p:spPr>
            <p:txBody>
              <a:bodyPr wrap="none" rtlCol="0">
                <a:spAutoFit/>
              </a:bodyPr>
              <a:lstStyle/>
              <a:p>
                <a:pPr algn="ctr">
                  <a:lnSpc>
                    <a:spcPct val="150000"/>
                  </a:lnSpc>
                </a:pPr>
                <a:r>
                  <a:rPr lang="en-IN" sz="1200" dirty="0"/>
                  <a:t>1 - 2</a:t>
                </a:r>
              </a:p>
              <a:p>
                <a:pPr algn="ctr">
                  <a:lnSpc>
                    <a:spcPct val="150000"/>
                  </a:lnSpc>
                </a:pPr>
                <a:r>
                  <a:rPr lang="en-IN" sz="1200" dirty="0"/>
                  <a:t>3 - 4</a:t>
                </a:r>
              </a:p>
              <a:p>
                <a:pPr algn="ctr">
                  <a:lnSpc>
                    <a:spcPct val="150000"/>
                  </a:lnSpc>
                </a:pPr>
                <a:r>
                  <a:rPr lang="en-IN" sz="1200" dirty="0"/>
                  <a:t>5 - 8</a:t>
                </a:r>
              </a:p>
              <a:p>
                <a:pPr algn="ctr">
                  <a:lnSpc>
                    <a:spcPct val="150000"/>
                  </a:lnSpc>
                </a:pPr>
                <a:r>
                  <a:rPr lang="en-IN" sz="1200" dirty="0"/>
                  <a:t>9 - 10</a:t>
                </a:r>
              </a:p>
              <a:p>
                <a:pPr algn="ctr">
                  <a:lnSpc>
                    <a:spcPct val="150000"/>
                  </a:lnSpc>
                </a:pPr>
                <a:r>
                  <a:rPr lang="en-IN" sz="1200" dirty="0"/>
                  <a:t>11 - 15</a:t>
                </a:r>
              </a:p>
            </p:txBody>
          </p:sp>
          <p:sp>
            <p:nvSpPr>
              <p:cNvPr id="13" name="TextBox 12"/>
              <p:cNvSpPr txBox="1"/>
              <p:nvPr/>
            </p:nvSpPr>
            <p:spPr>
              <a:xfrm>
                <a:off x="7219744" y="2367630"/>
                <a:ext cx="1380124" cy="563780"/>
              </a:xfrm>
              <a:prstGeom prst="rect">
                <a:avLst/>
              </a:prstGeom>
              <a:noFill/>
            </p:spPr>
            <p:txBody>
              <a:bodyPr wrap="none" rtlCol="0">
                <a:spAutoFit/>
              </a:bodyPr>
              <a:lstStyle/>
              <a:p>
                <a:r>
                  <a:rPr lang="en-IN" sz="1400" b="1" dirty="0"/>
                  <a:t>No. of Projects </a:t>
                </a:r>
              </a:p>
              <a:p>
                <a:pPr algn="ctr"/>
                <a:r>
                  <a:rPr lang="en-IN" sz="1400" b="1" dirty="0"/>
                  <a:t>(Total: 77)</a:t>
                </a:r>
              </a:p>
            </p:txBody>
          </p:sp>
        </p:grpSp>
      </p:grpSp>
      <p:sp>
        <p:nvSpPr>
          <p:cNvPr id="14" name="TextBox 13"/>
          <p:cNvSpPr txBox="1"/>
          <p:nvPr/>
        </p:nvSpPr>
        <p:spPr>
          <a:xfrm>
            <a:off x="1840919" y="1243559"/>
            <a:ext cx="3958135" cy="307777"/>
          </a:xfrm>
          <a:prstGeom prst="rect">
            <a:avLst/>
          </a:prstGeom>
          <a:noFill/>
        </p:spPr>
        <p:txBody>
          <a:bodyPr wrap="none" rtlCol="0">
            <a:spAutoFit/>
          </a:bodyPr>
          <a:lstStyle/>
          <a:p>
            <a:r>
              <a:rPr lang="en-IN" sz="1400" dirty="0"/>
              <a:t>Region-wise distribution of Project Proposers</a:t>
            </a:r>
          </a:p>
        </p:txBody>
      </p:sp>
      <p:sp>
        <p:nvSpPr>
          <p:cNvPr id="15" name="TextBox 14"/>
          <p:cNvSpPr txBox="1"/>
          <p:nvPr/>
        </p:nvSpPr>
        <p:spPr>
          <a:xfrm>
            <a:off x="6453051" y="1637877"/>
            <a:ext cx="4912311" cy="646331"/>
          </a:xfrm>
          <a:prstGeom prst="rect">
            <a:avLst/>
          </a:prstGeom>
          <a:noFill/>
        </p:spPr>
        <p:txBody>
          <a:bodyPr wrap="square" rtlCol="0">
            <a:spAutoFit/>
          </a:bodyPr>
          <a:lstStyle/>
          <a:p>
            <a:r>
              <a:rPr lang="en-IN" b="1" dirty="0"/>
              <a:t>Airborne SAR R.A. Project Proposal Statistics:</a:t>
            </a:r>
          </a:p>
          <a:p>
            <a:r>
              <a:rPr lang="en-IN" dirty="0"/>
              <a:t>77 Proposals; 45 Institutions</a:t>
            </a:r>
          </a:p>
        </p:txBody>
      </p:sp>
      <p:sp>
        <p:nvSpPr>
          <p:cNvPr id="19" name="TextBox 18"/>
          <p:cNvSpPr txBox="1"/>
          <p:nvPr/>
        </p:nvSpPr>
        <p:spPr>
          <a:xfrm>
            <a:off x="-87086" y="13814"/>
            <a:ext cx="12192000" cy="400110"/>
          </a:xfrm>
          <a:prstGeom prst="rect">
            <a:avLst/>
          </a:prstGeom>
          <a:noFill/>
        </p:spPr>
        <p:txBody>
          <a:bodyPr wrap="square" rtlCol="0">
            <a:spAutoFit/>
          </a:bodyPr>
          <a:lstStyle/>
          <a:p>
            <a:pPr algn="ctr"/>
            <a:r>
              <a:rPr lang="en-IN" sz="2000" b="1" dirty="0">
                <a:solidFill>
                  <a:schemeClr val="bg1"/>
                </a:solidFill>
              </a:rPr>
              <a:t>Science Plan and Research Announcement for L&amp;S Airborne SAR </a:t>
            </a:r>
          </a:p>
        </p:txBody>
      </p:sp>
      <p:pic>
        <p:nvPicPr>
          <p:cNvPr id="20" name="Picture 19"/>
          <p:cNvPicPr>
            <a:picLocks noChangeAspect="1"/>
          </p:cNvPicPr>
          <p:nvPr/>
        </p:nvPicPr>
        <p:blipFill rotWithShape="1">
          <a:blip r:embed="rId3"/>
          <a:srcRect l="-1285" t="7216" r="-1" b="7007"/>
          <a:stretch/>
        </p:blipFill>
        <p:spPr>
          <a:xfrm>
            <a:off x="6145477" y="3174434"/>
            <a:ext cx="5797009" cy="2979723"/>
          </a:xfrm>
          <a:prstGeom prst="rect">
            <a:avLst/>
          </a:prstGeom>
        </p:spPr>
      </p:pic>
    </p:spTree>
    <p:extLst>
      <p:ext uri="{BB962C8B-B14F-4D97-AF65-F5344CB8AC3E}">
        <p14:creationId xmlns:p14="http://schemas.microsoft.com/office/powerpoint/2010/main" val="409589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p:cNvSpPr txBox="1"/>
          <p:nvPr/>
        </p:nvSpPr>
        <p:spPr>
          <a:xfrm>
            <a:off x="9662161" y="5096623"/>
            <a:ext cx="2031325" cy="715581"/>
          </a:xfrm>
          <a:prstGeom prst="rect">
            <a:avLst/>
          </a:prstGeom>
          <a:noFill/>
        </p:spPr>
        <p:txBody>
          <a:bodyPr wrap="none" rtlCol="0">
            <a:spAutoFit/>
          </a:bodyPr>
          <a:lstStyle/>
          <a:p>
            <a:r>
              <a:rPr lang="en-IN" sz="1350" dirty="0"/>
              <a:t>	</a:t>
            </a:r>
          </a:p>
          <a:p>
            <a:r>
              <a:rPr lang="en-IN" sz="1350" dirty="0"/>
              <a:t>		</a:t>
            </a:r>
          </a:p>
          <a:p>
            <a:r>
              <a:rPr lang="en-IN" sz="1350" dirty="0"/>
              <a:t>		</a:t>
            </a:r>
            <a:endParaRPr lang="en-GB" sz="1350" dirty="0"/>
          </a:p>
        </p:txBody>
      </p:sp>
      <p:sp>
        <p:nvSpPr>
          <p:cNvPr id="15" name="Title 14"/>
          <p:cNvSpPr>
            <a:spLocks noGrp="1"/>
          </p:cNvSpPr>
          <p:nvPr>
            <p:ph type="title"/>
          </p:nvPr>
        </p:nvSpPr>
        <p:spPr>
          <a:xfrm>
            <a:off x="-608387" y="42645"/>
            <a:ext cx="10972800" cy="400259"/>
          </a:xfrm>
        </p:spPr>
        <p:txBody>
          <a:bodyPr/>
          <a:lstStyle/>
          <a:p>
            <a:r>
              <a:rPr lang="en-IN" dirty="0" err="1">
                <a:solidFill>
                  <a:schemeClr val="bg1"/>
                </a:solidFill>
              </a:rPr>
              <a:t>L&amp;S</a:t>
            </a:r>
            <a:r>
              <a:rPr lang="en-IN" dirty="0">
                <a:solidFill>
                  <a:schemeClr val="bg1"/>
                </a:solidFill>
              </a:rPr>
              <a:t> Airborne SAR Flight Campaign-2017/2018</a:t>
            </a:r>
            <a:endParaRPr lang="en-US" dirty="0">
              <a:solidFill>
                <a:schemeClr val="bg1"/>
              </a:solidFill>
            </a:endParaRPr>
          </a:p>
        </p:txBody>
      </p:sp>
      <p:graphicFrame>
        <p:nvGraphicFramePr>
          <p:cNvPr id="16" name="Table 15"/>
          <p:cNvGraphicFramePr>
            <a:graphicFrameLocks noGrp="1"/>
          </p:cNvGraphicFramePr>
          <p:nvPr>
            <p:extLst/>
          </p:nvPr>
        </p:nvGraphicFramePr>
        <p:xfrm>
          <a:off x="6682802" y="909547"/>
          <a:ext cx="4964364" cy="2500907"/>
        </p:xfrm>
        <a:graphic>
          <a:graphicData uri="http://schemas.openxmlformats.org/drawingml/2006/table">
            <a:tbl>
              <a:tblPr firstRow="1" bandRow="1">
                <a:tableStyleId>{5C22544A-7EE6-4342-B048-85BDC9FD1C3A}</a:tableStyleId>
              </a:tblPr>
              <a:tblGrid>
                <a:gridCol w="1245328">
                  <a:extLst>
                    <a:ext uri="{9D8B030D-6E8A-4147-A177-3AD203B41FA5}">
                      <a16:colId xmlns:a16="http://schemas.microsoft.com/office/drawing/2014/main" val="2230611704"/>
                    </a:ext>
                  </a:extLst>
                </a:gridCol>
                <a:gridCol w="3719036">
                  <a:extLst>
                    <a:ext uri="{9D8B030D-6E8A-4147-A177-3AD203B41FA5}">
                      <a16:colId xmlns:a16="http://schemas.microsoft.com/office/drawing/2014/main" val="3594077371"/>
                    </a:ext>
                  </a:extLst>
                </a:gridCol>
              </a:tblGrid>
              <a:tr h="372220">
                <a:tc>
                  <a:txBody>
                    <a:bodyPr/>
                    <a:lstStyle/>
                    <a:p>
                      <a:r>
                        <a:rPr lang="en-IN" sz="1600" b="1" i="0" dirty="0">
                          <a:latin typeface="Arial" panose="020B0604020202020204" pitchFamily="34" charset="0"/>
                          <a:cs typeface="Arial" panose="020B0604020202020204" pitchFamily="34" charset="0"/>
                        </a:rPr>
                        <a:t>Phase1</a:t>
                      </a:r>
                      <a:endParaRPr lang="en-US" sz="1600" b="1" i="0" dirty="0">
                        <a:latin typeface="Arial" panose="020B0604020202020204" pitchFamily="34" charset="0"/>
                        <a:cs typeface="Arial" panose="020B0604020202020204" pitchFamily="34" charset="0"/>
                      </a:endParaRPr>
                    </a:p>
                  </a:txBody>
                  <a:tcPr/>
                </a:tc>
                <a:tc>
                  <a:txBody>
                    <a:bodyPr/>
                    <a:lstStyle/>
                    <a:p>
                      <a:r>
                        <a:rPr lang="en-IN" sz="1600" b="1" i="0" dirty="0">
                          <a:latin typeface="Arial" panose="020B0604020202020204" pitchFamily="34" charset="0"/>
                          <a:cs typeface="Arial" panose="020B0604020202020204" pitchFamily="34" charset="0"/>
                        </a:rPr>
                        <a:t>June 2017</a:t>
                      </a:r>
                      <a:endParaRPr lang="en-US" sz="1600" b="1" i="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25159073"/>
                  </a:ext>
                </a:extLst>
              </a:tr>
              <a:tr h="338382">
                <a:tc>
                  <a:txBody>
                    <a:bodyPr/>
                    <a:lstStyle/>
                    <a:p>
                      <a:r>
                        <a:rPr lang="en-IN" sz="1400" b="0" i="0" dirty="0">
                          <a:latin typeface="Arial" panose="020B0604020202020204" pitchFamily="34" charset="0"/>
                          <a:cs typeface="Arial" panose="020B0604020202020204" pitchFamily="34" charset="0"/>
                        </a:rPr>
                        <a:t>Area</a:t>
                      </a:r>
                      <a:endParaRPr lang="en-US" sz="1400" b="0" i="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dirty="0">
                          <a:latin typeface="Arial" panose="020B0604020202020204" pitchFamily="34" charset="0"/>
                          <a:cs typeface="Arial" panose="020B0604020202020204" pitchFamily="34" charset="0"/>
                        </a:rPr>
                        <a:t>Gujarat Sites (8 sites)</a:t>
                      </a:r>
                    </a:p>
                  </a:txBody>
                  <a:tcPr/>
                </a:tc>
                <a:extLst>
                  <a:ext uri="{0D108BD9-81ED-4DB2-BD59-A6C34878D82A}">
                    <a16:rowId xmlns:a16="http://schemas.microsoft.com/office/drawing/2014/main" val="2308657856"/>
                  </a:ext>
                </a:extLst>
              </a:tr>
              <a:tr h="338382">
                <a:tc>
                  <a:txBody>
                    <a:bodyPr/>
                    <a:lstStyle/>
                    <a:p>
                      <a:r>
                        <a:rPr lang="en-IN" sz="1400" b="0" i="0" dirty="0">
                          <a:latin typeface="Arial" panose="020B0604020202020204" pitchFamily="34" charset="0"/>
                          <a:cs typeface="Arial" panose="020B0604020202020204" pitchFamily="34" charset="0"/>
                        </a:rPr>
                        <a:t>Base</a:t>
                      </a:r>
                      <a:endParaRPr lang="en-US" sz="1400" b="0" i="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dirty="0">
                          <a:latin typeface="Arial" panose="020B0604020202020204" pitchFamily="34" charset="0"/>
                          <a:cs typeface="Arial" panose="020B0604020202020204" pitchFamily="34" charset="0"/>
                        </a:rPr>
                        <a:t>Ahmedabad</a:t>
                      </a:r>
                    </a:p>
                  </a:txBody>
                  <a:tcPr/>
                </a:tc>
                <a:extLst>
                  <a:ext uri="{0D108BD9-81ED-4DB2-BD59-A6C34878D82A}">
                    <a16:rowId xmlns:a16="http://schemas.microsoft.com/office/drawing/2014/main" val="1445476305"/>
                  </a:ext>
                </a:extLst>
              </a:tr>
              <a:tr h="372220">
                <a:tc>
                  <a:txBody>
                    <a:bodyPr/>
                    <a:lstStyle/>
                    <a:p>
                      <a:r>
                        <a:rPr lang="en-IN" sz="1600" b="1" i="0" dirty="0">
                          <a:solidFill>
                            <a:schemeClr val="bg1"/>
                          </a:solidFill>
                          <a:latin typeface="Arial" panose="020B0604020202020204" pitchFamily="34" charset="0"/>
                          <a:cs typeface="Arial" panose="020B0604020202020204" pitchFamily="34" charset="0"/>
                        </a:rPr>
                        <a:t>Phase2</a:t>
                      </a:r>
                      <a:endParaRPr lang="en-US" sz="1600" b="1" i="0" dirty="0">
                        <a:solidFill>
                          <a:schemeClr val="bg1"/>
                        </a:solidFill>
                        <a:latin typeface="Arial" panose="020B0604020202020204" pitchFamily="34" charset="0"/>
                        <a:cs typeface="Arial" panose="020B0604020202020204" pitchFamily="34" charset="0"/>
                      </a:endParaRP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dirty="0">
                          <a:solidFill>
                            <a:schemeClr val="bg1"/>
                          </a:solidFill>
                          <a:latin typeface="Arial" panose="020B0604020202020204" pitchFamily="34" charset="0"/>
                          <a:cs typeface="Arial" panose="020B0604020202020204" pitchFamily="34" charset="0"/>
                        </a:rPr>
                        <a:t>February 2018</a:t>
                      </a:r>
                    </a:p>
                  </a:txBody>
                  <a:tcPr>
                    <a:solidFill>
                      <a:schemeClr val="accent1"/>
                    </a:solidFill>
                  </a:tcPr>
                </a:tc>
                <a:extLst>
                  <a:ext uri="{0D108BD9-81ED-4DB2-BD59-A6C34878D82A}">
                    <a16:rowId xmlns:a16="http://schemas.microsoft.com/office/drawing/2014/main" val="3994680258"/>
                  </a:ext>
                </a:extLst>
              </a:tr>
              <a:tr h="502321">
                <a:tc>
                  <a:txBody>
                    <a:bodyPr/>
                    <a:lstStyle/>
                    <a:p>
                      <a:r>
                        <a:rPr lang="en-IN" sz="1400" b="0" i="0" dirty="0">
                          <a:latin typeface="Arial" panose="020B0604020202020204" pitchFamily="34" charset="0"/>
                          <a:cs typeface="Arial" panose="020B0604020202020204" pitchFamily="34" charset="0"/>
                        </a:rPr>
                        <a:t>Area</a:t>
                      </a:r>
                      <a:endParaRPr lang="en-US" sz="1400" b="0" i="0" dirty="0">
                        <a:latin typeface="Arial" panose="020B0604020202020204" pitchFamily="34" charset="0"/>
                        <a:cs typeface="Arial" panose="020B0604020202020204" pitchFamily="34" charset="0"/>
                      </a:endParaRPr>
                    </a:p>
                  </a:txBody>
                  <a:tcPr/>
                </a:tc>
                <a:tc>
                  <a:txBody>
                    <a:bodyPr/>
                    <a:lstStyle/>
                    <a:p>
                      <a:r>
                        <a:rPr lang="en-IN" sz="1400" b="0" i="0" dirty="0">
                          <a:latin typeface="Arial" panose="020B0604020202020204" pitchFamily="34" charset="0"/>
                          <a:cs typeface="Arial" panose="020B0604020202020204" pitchFamily="34" charset="0"/>
                        </a:rPr>
                        <a:t> </a:t>
                      </a:r>
                      <a:r>
                        <a:rPr lang="en-IN" sz="1400" b="0" i="0" dirty="0" err="1">
                          <a:latin typeface="Arial" panose="020B0604020202020204" pitchFamily="34" charset="0"/>
                          <a:cs typeface="Arial" panose="020B0604020202020204" pitchFamily="34" charset="0"/>
                        </a:rPr>
                        <a:t>Andra</a:t>
                      </a:r>
                      <a:r>
                        <a:rPr lang="en-IN" sz="1400" b="0" i="0" dirty="0">
                          <a:latin typeface="Arial" panose="020B0604020202020204" pitchFamily="34" charset="0"/>
                          <a:cs typeface="Arial" panose="020B0604020202020204" pitchFamily="34" charset="0"/>
                        </a:rPr>
                        <a:t>/</a:t>
                      </a:r>
                      <a:r>
                        <a:rPr lang="en-IN" sz="1400" b="0" i="0" dirty="0" err="1">
                          <a:latin typeface="Arial" panose="020B0604020202020204" pitchFamily="34" charset="0"/>
                          <a:cs typeface="Arial" panose="020B0604020202020204" pitchFamily="34" charset="0"/>
                        </a:rPr>
                        <a:t>Telengana</a:t>
                      </a:r>
                      <a:r>
                        <a:rPr lang="en-IN" sz="1400" b="0" i="0" dirty="0">
                          <a:latin typeface="Arial" panose="020B0604020202020204" pitchFamily="34" charset="0"/>
                          <a:cs typeface="Arial" panose="020B0604020202020204" pitchFamily="34" charset="0"/>
                        </a:rPr>
                        <a:t> (5 sites)</a:t>
                      </a:r>
                    </a:p>
                  </a:txBody>
                  <a:tcPr/>
                </a:tc>
                <a:extLst>
                  <a:ext uri="{0D108BD9-81ED-4DB2-BD59-A6C34878D82A}">
                    <a16:rowId xmlns:a16="http://schemas.microsoft.com/office/drawing/2014/main" val="1969881595"/>
                  </a:ext>
                </a:extLst>
              </a:tr>
              <a:tr h="577382">
                <a:tc>
                  <a:txBody>
                    <a:bodyPr/>
                    <a:lstStyle/>
                    <a:p>
                      <a:r>
                        <a:rPr lang="en-IN" sz="1400" b="0" i="0" dirty="0">
                          <a:latin typeface="Arial" panose="020B0604020202020204" pitchFamily="34" charset="0"/>
                          <a:cs typeface="Arial" panose="020B0604020202020204" pitchFamily="34" charset="0"/>
                        </a:rPr>
                        <a:t>Base</a:t>
                      </a:r>
                      <a:endParaRPr lang="en-US" sz="1400" b="0" i="0" dirty="0">
                        <a:latin typeface="Arial" panose="020B0604020202020204" pitchFamily="34" charset="0"/>
                        <a:cs typeface="Arial" panose="020B0604020202020204" pitchFamily="34" charset="0"/>
                      </a:endParaRPr>
                    </a:p>
                  </a:txBody>
                  <a:tcPr/>
                </a:tc>
                <a:tc>
                  <a:txBody>
                    <a:bodyPr/>
                    <a:lstStyle/>
                    <a:p>
                      <a:r>
                        <a:rPr lang="en-IN" sz="1400" b="0" i="0" dirty="0">
                          <a:latin typeface="Arial" panose="020B0604020202020204" pitchFamily="34" charset="0"/>
                          <a:cs typeface="Arial" panose="020B0604020202020204" pitchFamily="34" charset="0"/>
                        </a:rPr>
                        <a:t>Hyderabad</a:t>
                      </a:r>
                      <a:endParaRPr lang="en-GB" sz="1400" b="0" i="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91976896"/>
                  </a:ext>
                </a:extLst>
              </a:tr>
            </a:tbl>
          </a:graphicData>
        </a:graphic>
      </p:graphicFrame>
      <p:graphicFrame>
        <p:nvGraphicFramePr>
          <p:cNvPr id="17" name="Table 16"/>
          <p:cNvGraphicFramePr>
            <a:graphicFrameLocks noGrp="1"/>
          </p:cNvGraphicFramePr>
          <p:nvPr>
            <p:extLst/>
          </p:nvPr>
        </p:nvGraphicFramePr>
        <p:xfrm>
          <a:off x="6711121" y="3410454"/>
          <a:ext cx="4907727" cy="3214814"/>
        </p:xfrm>
        <a:graphic>
          <a:graphicData uri="http://schemas.openxmlformats.org/drawingml/2006/table">
            <a:tbl>
              <a:tblPr firstRow="1" bandRow="1">
                <a:tableStyleId>{5C22544A-7EE6-4342-B048-85BDC9FD1C3A}</a:tableStyleId>
              </a:tblPr>
              <a:tblGrid>
                <a:gridCol w="4907727">
                  <a:extLst>
                    <a:ext uri="{9D8B030D-6E8A-4147-A177-3AD203B41FA5}">
                      <a16:colId xmlns:a16="http://schemas.microsoft.com/office/drawing/2014/main" val="1969576036"/>
                    </a:ext>
                  </a:extLst>
                </a:gridCol>
              </a:tblGrid>
              <a:tr h="419674">
                <a:tc>
                  <a:txBody>
                    <a:bodyPr/>
                    <a:lstStyle/>
                    <a:p>
                      <a:r>
                        <a:rPr lang="en-US" sz="2000" dirty="0"/>
                        <a:t>Themes</a:t>
                      </a:r>
                    </a:p>
                  </a:txBody>
                  <a:tcPr/>
                </a:tc>
                <a:extLst>
                  <a:ext uri="{0D108BD9-81ED-4DB2-BD59-A6C34878D82A}">
                    <a16:rowId xmlns:a16="http://schemas.microsoft.com/office/drawing/2014/main" val="2517787743"/>
                  </a:ext>
                </a:extLst>
              </a:tr>
              <a:tr h="279514">
                <a:tc>
                  <a:txBody>
                    <a:bodyPr/>
                    <a:lstStyle/>
                    <a:p>
                      <a:pPr>
                        <a:lnSpc>
                          <a:spcPct val="115000"/>
                        </a:lnSpc>
                        <a:spcAft>
                          <a:spcPts val="0"/>
                        </a:spcAft>
                      </a:pPr>
                      <a:r>
                        <a:rPr lang="en-US" sz="1600" dirty="0">
                          <a:effectLst/>
                        </a:rPr>
                        <a:t>Agriculture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244093261"/>
                  </a:ext>
                </a:extLst>
              </a:tr>
              <a:tr h="279514">
                <a:tc>
                  <a:txBody>
                    <a:bodyPr/>
                    <a:lstStyle/>
                    <a:p>
                      <a:pPr>
                        <a:lnSpc>
                          <a:spcPct val="115000"/>
                        </a:lnSpc>
                        <a:spcAft>
                          <a:spcPts val="0"/>
                        </a:spcAft>
                      </a:pPr>
                      <a:r>
                        <a:rPr lang="en-US" sz="1600" dirty="0">
                          <a:effectLst/>
                        </a:rPr>
                        <a:t>Soil Moisture Study</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177100088"/>
                  </a:ext>
                </a:extLst>
              </a:tr>
              <a:tr h="279514">
                <a:tc>
                  <a:txBody>
                    <a:bodyPr/>
                    <a:lstStyle/>
                    <a:p>
                      <a:pPr>
                        <a:lnSpc>
                          <a:spcPct val="115000"/>
                        </a:lnSpc>
                        <a:spcAft>
                          <a:spcPts val="1000"/>
                        </a:spcAft>
                      </a:pPr>
                      <a:r>
                        <a:rPr lang="en-US" sz="1600" dirty="0">
                          <a:effectLst/>
                        </a:rPr>
                        <a:t>Urban Applications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2673223379"/>
                  </a:ext>
                </a:extLst>
              </a:tr>
              <a:tr h="279514">
                <a:tc>
                  <a:txBody>
                    <a:bodyPr/>
                    <a:lstStyle/>
                    <a:p>
                      <a:pPr>
                        <a:lnSpc>
                          <a:spcPct val="115000"/>
                        </a:lnSpc>
                        <a:spcAft>
                          <a:spcPts val="0"/>
                        </a:spcAft>
                      </a:pPr>
                      <a:r>
                        <a:rPr lang="en-US" sz="1600" dirty="0">
                          <a:solidFill>
                            <a:srgbClr val="C00000"/>
                          </a:solidFill>
                          <a:effectLst/>
                        </a:rPr>
                        <a:t>Hydrology/Flood Mapping</a:t>
                      </a:r>
                      <a:endParaRPr lang="en-GB"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2054592009"/>
                  </a:ext>
                </a:extLst>
              </a:tr>
              <a:tr h="279514">
                <a:tc>
                  <a:txBody>
                    <a:bodyPr/>
                    <a:lstStyle/>
                    <a:p>
                      <a:pPr>
                        <a:lnSpc>
                          <a:spcPct val="115000"/>
                        </a:lnSpc>
                        <a:spcAft>
                          <a:spcPts val="0"/>
                        </a:spcAft>
                      </a:pPr>
                      <a:r>
                        <a:rPr lang="en-US" sz="1600" dirty="0">
                          <a:effectLst/>
                        </a:rPr>
                        <a:t>Wetland Mapping</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675644196"/>
                  </a:ext>
                </a:extLst>
              </a:tr>
              <a:tr h="279514">
                <a:tc>
                  <a:txBody>
                    <a:bodyPr/>
                    <a:lstStyle/>
                    <a:p>
                      <a:pPr>
                        <a:lnSpc>
                          <a:spcPct val="115000"/>
                        </a:lnSpc>
                        <a:spcAft>
                          <a:spcPts val="1000"/>
                        </a:spcAft>
                      </a:pPr>
                      <a:r>
                        <a:rPr lang="en-US" sz="1600" dirty="0">
                          <a:effectLst/>
                        </a:rPr>
                        <a:t>Coastal Applications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4150548991"/>
                  </a:ext>
                </a:extLst>
              </a:tr>
              <a:tr h="279514">
                <a:tc>
                  <a:txBody>
                    <a:bodyPr/>
                    <a:lstStyle/>
                    <a:p>
                      <a:pPr>
                        <a:lnSpc>
                          <a:spcPct val="115000"/>
                        </a:lnSpc>
                        <a:spcAft>
                          <a:spcPts val="0"/>
                        </a:spcAft>
                      </a:pPr>
                      <a:r>
                        <a:rPr lang="en-US" sz="1600" dirty="0">
                          <a:effectLst/>
                        </a:rPr>
                        <a:t>Oceanography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2363389407"/>
                  </a:ext>
                </a:extLst>
              </a:tr>
              <a:tr h="279514">
                <a:tc>
                  <a:txBody>
                    <a:bodyPr/>
                    <a:lstStyle/>
                    <a:p>
                      <a:pPr>
                        <a:lnSpc>
                          <a:spcPct val="115000"/>
                        </a:lnSpc>
                        <a:spcAft>
                          <a:spcPts val="0"/>
                        </a:spcAft>
                      </a:pPr>
                      <a:r>
                        <a:rPr lang="en-US" sz="1600" dirty="0">
                          <a:solidFill>
                            <a:srgbClr val="C00000"/>
                          </a:solidFill>
                          <a:effectLst/>
                        </a:rPr>
                        <a:t>Mangroves</a:t>
                      </a:r>
                      <a:endParaRPr lang="en-GB"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2659627377"/>
                  </a:ext>
                </a:extLst>
              </a:tr>
              <a:tr h="279514">
                <a:tc>
                  <a:txBody>
                    <a:bodyPr/>
                    <a:lstStyle/>
                    <a:p>
                      <a:pPr>
                        <a:lnSpc>
                          <a:spcPct val="115000"/>
                        </a:lnSpc>
                        <a:spcAft>
                          <a:spcPts val="0"/>
                        </a:spcAft>
                      </a:pPr>
                      <a:r>
                        <a:rPr lang="en-US" sz="1600" dirty="0">
                          <a:effectLst/>
                        </a:rPr>
                        <a:t>Geological Applications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3142241835"/>
                  </a:ext>
                </a:extLst>
              </a:tr>
              <a:tr h="279514">
                <a:tc>
                  <a:txBody>
                    <a:bodyPr/>
                    <a:lstStyle/>
                    <a:p>
                      <a:pPr>
                        <a:lnSpc>
                          <a:spcPct val="115000"/>
                        </a:lnSpc>
                        <a:spcAft>
                          <a:spcPts val="0"/>
                        </a:spcAft>
                      </a:pPr>
                      <a:r>
                        <a:rPr lang="en-IN" sz="1600" dirty="0">
                          <a:effectLst/>
                          <a:latin typeface="Calibri" panose="020F0502020204030204" pitchFamily="34" charset="0"/>
                          <a:ea typeface="Calibri" panose="020F0502020204030204" pitchFamily="34" charset="0"/>
                          <a:cs typeface="Times New Roman" panose="02020603050405020304" pitchFamily="18" charset="0"/>
                        </a:rPr>
                        <a:t>Forest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319144129"/>
                  </a:ext>
                </a:extLst>
              </a:tr>
            </a:tbl>
          </a:graphicData>
        </a:graphic>
      </p:graphicFrame>
      <p:grpSp>
        <p:nvGrpSpPr>
          <p:cNvPr id="37" name="Group 36"/>
          <p:cNvGrpSpPr/>
          <p:nvPr/>
        </p:nvGrpSpPr>
        <p:grpSpPr>
          <a:xfrm>
            <a:off x="238125" y="549301"/>
            <a:ext cx="6032045" cy="6213449"/>
            <a:chOff x="302015" y="880582"/>
            <a:chExt cx="5649898" cy="5681769"/>
          </a:xfrm>
        </p:grpSpPr>
        <p:pic>
          <p:nvPicPr>
            <p:cNvPr id="38" name="Picture 37"/>
            <p:cNvPicPr>
              <a:picLocks noChangeAspect="1"/>
            </p:cNvPicPr>
            <p:nvPr/>
          </p:nvPicPr>
          <p:blipFill rotWithShape="1">
            <a:blip r:embed="rId2" cstate="print">
              <a:extLst>
                <a:ext uri="{28A0092B-C50C-407E-A947-70E740481C1C}">
                  <a14:useLocalDpi xmlns:a14="http://schemas.microsoft.com/office/drawing/2010/main" val="0"/>
                </a:ext>
              </a:extLst>
            </a:blip>
            <a:srcRect l="25507" t="4258" r="20632"/>
            <a:stretch/>
          </p:blipFill>
          <p:spPr>
            <a:xfrm>
              <a:off x="302015" y="880582"/>
              <a:ext cx="5649898" cy="5681769"/>
            </a:xfrm>
            <a:prstGeom prst="rect">
              <a:avLst/>
            </a:prstGeom>
          </p:spPr>
        </p:pic>
        <p:pic>
          <p:nvPicPr>
            <p:cNvPr id="39" name="Picture 38"/>
            <p:cNvPicPr>
              <a:picLocks noChangeAspect="1"/>
            </p:cNvPicPr>
            <p:nvPr/>
          </p:nvPicPr>
          <p:blipFill>
            <a:blip r:embed="rId3"/>
            <a:stretch>
              <a:fillRect/>
            </a:stretch>
          </p:blipFill>
          <p:spPr>
            <a:xfrm>
              <a:off x="3868272" y="5093116"/>
              <a:ext cx="1974318" cy="1414051"/>
            </a:xfrm>
            <a:prstGeom prst="rect">
              <a:avLst/>
            </a:prstGeom>
          </p:spPr>
        </p:pic>
        <p:sp>
          <p:nvSpPr>
            <p:cNvPr id="40" name="TextBox 39"/>
            <p:cNvSpPr txBox="1"/>
            <p:nvPr/>
          </p:nvSpPr>
          <p:spPr>
            <a:xfrm>
              <a:off x="3818388" y="4778427"/>
              <a:ext cx="1659131" cy="401229"/>
            </a:xfrm>
            <a:prstGeom prst="rect">
              <a:avLst/>
            </a:prstGeom>
            <a:noFill/>
          </p:spPr>
          <p:txBody>
            <a:bodyPr wrap="none" rtlCol="0">
              <a:spAutoFit/>
            </a:bodyPr>
            <a:lstStyle/>
            <a:p>
              <a:r>
                <a:rPr lang="en-IN" dirty="0">
                  <a:solidFill>
                    <a:schemeClr val="bg1"/>
                  </a:solidFill>
                </a:rPr>
                <a:t>Total sites: 66</a:t>
              </a:r>
            </a:p>
          </p:txBody>
        </p:sp>
        <p:sp>
          <p:nvSpPr>
            <p:cNvPr id="41" name="Rectangle 40"/>
            <p:cNvSpPr/>
            <p:nvPr/>
          </p:nvSpPr>
          <p:spPr>
            <a:xfrm>
              <a:off x="414779" y="3115918"/>
              <a:ext cx="1225485" cy="12204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Rectangle 47"/>
            <p:cNvSpPr/>
            <p:nvPr/>
          </p:nvSpPr>
          <p:spPr>
            <a:xfrm>
              <a:off x="2010875" y="4595796"/>
              <a:ext cx="1243775" cy="551963"/>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TextBox 48"/>
            <p:cNvSpPr txBox="1"/>
            <p:nvPr/>
          </p:nvSpPr>
          <p:spPr>
            <a:xfrm>
              <a:off x="2782712" y="5115502"/>
              <a:ext cx="586746" cy="334358"/>
            </a:xfrm>
            <a:prstGeom prst="rect">
              <a:avLst/>
            </a:prstGeom>
            <a:noFill/>
          </p:spPr>
          <p:txBody>
            <a:bodyPr wrap="none" rtlCol="0">
              <a:spAutoFit/>
            </a:bodyPr>
            <a:lstStyle/>
            <a:p>
              <a:r>
                <a:rPr lang="en-IN" sz="1400" dirty="0" err="1">
                  <a:solidFill>
                    <a:srgbClr val="FFFF00"/>
                  </a:solidFill>
                </a:rPr>
                <a:t>Ph</a:t>
              </a:r>
              <a:r>
                <a:rPr lang="en-IN" sz="1400" dirty="0">
                  <a:solidFill>
                    <a:srgbClr val="FFFF00"/>
                  </a:solidFill>
                </a:rPr>
                <a:t>-II</a:t>
              </a:r>
            </a:p>
          </p:txBody>
        </p:sp>
        <p:sp>
          <p:nvSpPr>
            <p:cNvPr id="50" name="TextBox 49"/>
            <p:cNvSpPr txBox="1"/>
            <p:nvPr/>
          </p:nvSpPr>
          <p:spPr>
            <a:xfrm>
              <a:off x="443059" y="4288019"/>
              <a:ext cx="535756" cy="334358"/>
            </a:xfrm>
            <a:prstGeom prst="rect">
              <a:avLst/>
            </a:prstGeom>
            <a:noFill/>
          </p:spPr>
          <p:txBody>
            <a:bodyPr wrap="none" rtlCol="0">
              <a:spAutoFit/>
            </a:bodyPr>
            <a:lstStyle/>
            <a:p>
              <a:r>
                <a:rPr lang="en-IN" sz="1400" dirty="0" err="1">
                  <a:solidFill>
                    <a:srgbClr val="FFFF00"/>
                  </a:solidFill>
                </a:rPr>
                <a:t>Ph</a:t>
              </a:r>
              <a:r>
                <a:rPr lang="en-IN" sz="1400" dirty="0">
                  <a:solidFill>
                    <a:srgbClr val="FFFF00"/>
                  </a:solidFill>
                </a:rPr>
                <a:t>-I</a:t>
              </a:r>
            </a:p>
          </p:txBody>
        </p:sp>
      </p:grpSp>
      <p:sp>
        <p:nvSpPr>
          <p:cNvPr id="51" name="TextBox 50"/>
          <p:cNvSpPr txBox="1"/>
          <p:nvPr/>
        </p:nvSpPr>
        <p:spPr>
          <a:xfrm>
            <a:off x="506411" y="6064887"/>
            <a:ext cx="3422468" cy="584775"/>
          </a:xfrm>
          <a:prstGeom prst="rect">
            <a:avLst/>
          </a:prstGeom>
          <a:noFill/>
        </p:spPr>
        <p:txBody>
          <a:bodyPr wrap="square" rtlCol="0">
            <a:spAutoFit/>
          </a:bodyPr>
          <a:lstStyle/>
          <a:p>
            <a:r>
              <a:rPr lang="en-IN" sz="1600" b="1" dirty="0">
                <a:solidFill>
                  <a:schemeClr val="bg1"/>
                </a:solidFill>
              </a:rPr>
              <a:t>Phase-I: June 2017, 8 sites</a:t>
            </a:r>
          </a:p>
          <a:p>
            <a:r>
              <a:rPr lang="en-IN" sz="1600" b="1" dirty="0">
                <a:solidFill>
                  <a:schemeClr val="bg1"/>
                </a:solidFill>
              </a:rPr>
              <a:t>Phase-II: March 2018, 05 sites</a:t>
            </a:r>
            <a:r>
              <a:rPr lang="en-IN" sz="1600" b="1" dirty="0"/>
              <a:t> </a:t>
            </a:r>
          </a:p>
        </p:txBody>
      </p:sp>
    </p:spTree>
    <p:extLst>
      <p:ext uri="{BB962C8B-B14F-4D97-AF65-F5344CB8AC3E}">
        <p14:creationId xmlns:p14="http://schemas.microsoft.com/office/powerpoint/2010/main" val="3398671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evelopment and operation of state-of-the-art Microwave Sensors…"/>
          <p:cNvSpPr txBox="1">
            <a:spLocks/>
          </p:cNvSpPr>
          <p:nvPr/>
        </p:nvSpPr>
        <p:spPr>
          <a:xfrm>
            <a:off x="499107" y="1213730"/>
            <a:ext cx="11081569" cy="314467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lnSpc>
                <a:spcPct val="80000"/>
              </a:lnSpc>
              <a:buFontTx/>
              <a:buChar char="❑"/>
              <a:defRPr sz="2200" b="1" i="1">
                <a:solidFill>
                  <a:srgbClr val="7030A0"/>
                </a:solidFill>
              </a:defRPr>
            </a:pPr>
            <a:r>
              <a:rPr lang="en-US" sz="2200" b="1" i="1" dirty="0">
                <a:solidFill>
                  <a:srgbClr val="002060"/>
                </a:solidFill>
                <a:latin typeface="Arial" charset="0"/>
                <a:ea typeface="Arial" charset="0"/>
                <a:cs typeface="Arial" charset="0"/>
              </a:rPr>
              <a:t>Development and operation of state-of-the-art Microwave Sensors</a:t>
            </a:r>
          </a:p>
          <a:p>
            <a:pPr lvl="2">
              <a:lnSpc>
                <a:spcPct val="80000"/>
              </a:lnSpc>
              <a:spcBef>
                <a:spcPts val="0"/>
              </a:spcBef>
              <a:buFontTx/>
              <a:buChar char="❑"/>
              <a:defRPr sz="1900" b="1" i="1">
                <a:solidFill>
                  <a:srgbClr val="7030A0"/>
                </a:solidFill>
              </a:defRPr>
            </a:pPr>
            <a:r>
              <a:rPr lang="en-US" sz="1900" b="1" i="1" dirty="0">
                <a:solidFill>
                  <a:srgbClr val="002060"/>
                </a:solidFill>
                <a:latin typeface="Arial" charset="0"/>
                <a:ea typeface="Arial" charset="0"/>
                <a:cs typeface="Arial" charset="0"/>
              </a:rPr>
              <a:t>Active </a:t>
            </a:r>
          </a:p>
          <a:p>
            <a:pPr lvl="2">
              <a:lnSpc>
                <a:spcPct val="80000"/>
              </a:lnSpc>
              <a:spcBef>
                <a:spcPts val="0"/>
              </a:spcBef>
              <a:buFontTx/>
              <a:buChar char="❑"/>
              <a:defRPr sz="1900" b="1" i="1">
                <a:solidFill>
                  <a:srgbClr val="7030A0"/>
                </a:solidFill>
              </a:defRPr>
            </a:pPr>
            <a:r>
              <a:rPr lang="en-US" sz="1900" b="1" i="1" dirty="0">
                <a:solidFill>
                  <a:srgbClr val="002060"/>
                </a:solidFill>
                <a:latin typeface="Arial" charset="0"/>
                <a:ea typeface="Arial" charset="0"/>
                <a:cs typeface="Arial" charset="0"/>
              </a:rPr>
              <a:t>Passive </a:t>
            </a:r>
          </a:p>
          <a:p>
            <a:pPr lvl="2">
              <a:lnSpc>
                <a:spcPct val="80000"/>
              </a:lnSpc>
              <a:spcBef>
                <a:spcPts val="0"/>
              </a:spcBef>
              <a:buFontTx/>
              <a:buChar char="❑"/>
              <a:defRPr sz="1900" b="1" i="1">
                <a:solidFill>
                  <a:srgbClr val="7030A0"/>
                </a:solidFill>
              </a:defRPr>
            </a:pPr>
            <a:r>
              <a:rPr lang="en-US" sz="1900" b="1" i="1" dirty="0" err="1">
                <a:solidFill>
                  <a:srgbClr val="002060"/>
                </a:solidFill>
                <a:latin typeface="Arial" charset="0"/>
                <a:ea typeface="Arial" charset="0"/>
                <a:cs typeface="Arial" charset="0"/>
              </a:rPr>
              <a:t>Spaceborne</a:t>
            </a:r>
            <a:r>
              <a:rPr lang="en-US" sz="1900" b="1" i="1" dirty="0">
                <a:solidFill>
                  <a:srgbClr val="002060"/>
                </a:solidFill>
                <a:latin typeface="Arial" charset="0"/>
                <a:ea typeface="Arial" charset="0"/>
                <a:cs typeface="Arial" charset="0"/>
              </a:rPr>
              <a:t>, Airborne and Ground applications.</a:t>
            </a:r>
          </a:p>
          <a:p>
            <a:pPr marL="228600" lvl="1" indent="228600">
              <a:lnSpc>
                <a:spcPct val="80000"/>
              </a:lnSpc>
              <a:buFont typeface="Arial"/>
              <a:buNone/>
              <a:defRPr sz="2200" b="1" i="1">
                <a:solidFill>
                  <a:srgbClr val="7030A0"/>
                </a:solidFill>
              </a:defRPr>
            </a:pPr>
            <a:endParaRPr lang="en-US" sz="2200" b="1" i="1" dirty="0">
              <a:solidFill>
                <a:srgbClr val="002060"/>
              </a:solidFill>
              <a:latin typeface="Arial" charset="0"/>
              <a:ea typeface="Arial" charset="0"/>
              <a:cs typeface="Arial" charset="0"/>
            </a:endParaRPr>
          </a:p>
          <a:p>
            <a:pPr lvl="1">
              <a:lnSpc>
                <a:spcPct val="80000"/>
              </a:lnSpc>
              <a:buFontTx/>
              <a:buChar char="❑"/>
              <a:defRPr sz="2200" b="1" i="1">
                <a:solidFill>
                  <a:srgbClr val="7030A0"/>
                </a:solidFill>
              </a:defRPr>
            </a:pPr>
            <a:r>
              <a:rPr lang="en-US" sz="2200" b="1" i="1" dirty="0">
                <a:solidFill>
                  <a:srgbClr val="002060"/>
                </a:solidFill>
                <a:latin typeface="Arial" charset="0"/>
                <a:ea typeface="Arial" charset="0"/>
                <a:cs typeface="Arial" charset="0"/>
              </a:rPr>
              <a:t>SARs, </a:t>
            </a:r>
          </a:p>
          <a:p>
            <a:pPr lvl="1">
              <a:lnSpc>
                <a:spcPct val="80000"/>
              </a:lnSpc>
              <a:buFontTx/>
              <a:buChar char="❑"/>
              <a:defRPr sz="2200" b="1" i="1">
                <a:solidFill>
                  <a:srgbClr val="7030A0"/>
                </a:solidFill>
              </a:defRPr>
            </a:pPr>
            <a:r>
              <a:rPr lang="en-US" sz="2200" b="1" i="1" dirty="0">
                <a:solidFill>
                  <a:srgbClr val="002060"/>
                </a:solidFill>
                <a:latin typeface="Arial" charset="0"/>
                <a:ea typeface="Arial" charset="0"/>
                <a:cs typeface="Arial" charset="0"/>
              </a:rPr>
              <a:t>Wind </a:t>
            </a:r>
            <a:r>
              <a:rPr lang="en-US" sz="2200" b="1" i="1" dirty="0" err="1">
                <a:solidFill>
                  <a:srgbClr val="002060"/>
                </a:solidFill>
                <a:latin typeface="Arial" charset="0"/>
                <a:ea typeface="Arial" charset="0"/>
                <a:cs typeface="Arial" charset="0"/>
              </a:rPr>
              <a:t>Scatterometer</a:t>
            </a:r>
            <a:r>
              <a:rPr lang="en-US" sz="2200" b="1" i="1" dirty="0">
                <a:solidFill>
                  <a:srgbClr val="002060"/>
                </a:solidFill>
                <a:latin typeface="Arial" charset="0"/>
                <a:ea typeface="Arial" charset="0"/>
                <a:cs typeface="Arial" charset="0"/>
              </a:rPr>
              <a:t>, </a:t>
            </a:r>
          </a:p>
          <a:p>
            <a:pPr lvl="1">
              <a:lnSpc>
                <a:spcPct val="80000"/>
              </a:lnSpc>
              <a:buFontTx/>
              <a:buChar char="❑"/>
              <a:defRPr sz="2200" b="1" i="1">
                <a:solidFill>
                  <a:srgbClr val="7030A0"/>
                </a:solidFill>
              </a:defRPr>
            </a:pPr>
            <a:r>
              <a:rPr lang="en-US" sz="2200" b="1" i="1" dirty="0">
                <a:solidFill>
                  <a:srgbClr val="002060"/>
                </a:solidFill>
                <a:latin typeface="Arial" charset="0"/>
                <a:ea typeface="Arial" charset="0"/>
                <a:cs typeface="Arial" charset="0"/>
              </a:rPr>
              <a:t>Radiometers, </a:t>
            </a:r>
          </a:p>
          <a:p>
            <a:pPr lvl="1">
              <a:lnSpc>
                <a:spcPct val="80000"/>
              </a:lnSpc>
              <a:buFontTx/>
              <a:buChar char="❑"/>
              <a:defRPr sz="2200" b="1" i="1">
                <a:solidFill>
                  <a:srgbClr val="7030A0"/>
                </a:solidFill>
              </a:defRPr>
            </a:pPr>
            <a:r>
              <a:rPr lang="en-US" sz="2200" b="1" i="1" dirty="0">
                <a:solidFill>
                  <a:srgbClr val="002060"/>
                </a:solidFill>
                <a:latin typeface="Arial" charset="0"/>
                <a:ea typeface="Arial" charset="0"/>
                <a:cs typeface="Arial" charset="0"/>
              </a:rPr>
              <a:t>Altimeters, </a:t>
            </a:r>
          </a:p>
          <a:p>
            <a:pPr lvl="1">
              <a:lnSpc>
                <a:spcPct val="80000"/>
              </a:lnSpc>
              <a:buFontTx/>
              <a:buChar char="❑"/>
              <a:defRPr sz="2200" b="1" i="1">
                <a:solidFill>
                  <a:srgbClr val="7030A0"/>
                </a:solidFill>
              </a:defRPr>
            </a:pPr>
            <a:r>
              <a:rPr lang="en-US" sz="2200" b="1" i="1" dirty="0" err="1">
                <a:solidFill>
                  <a:srgbClr val="002060"/>
                </a:solidFill>
                <a:latin typeface="Arial" charset="0"/>
                <a:ea typeface="Arial" charset="0"/>
                <a:cs typeface="Arial" charset="0"/>
              </a:rPr>
              <a:t>GPRs</a:t>
            </a:r>
            <a:r>
              <a:rPr lang="en-US" sz="2200" b="1" i="1" dirty="0">
                <a:solidFill>
                  <a:srgbClr val="002060"/>
                </a:solidFill>
                <a:latin typeface="Arial" charset="0"/>
                <a:ea typeface="Arial" charset="0"/>
                <a:cs typeface="Arial" charset="0"/>
              </a:rPr>
              <a:t>,</a:t>
            </a:r>
          </a:p>
          <a:p>
            <a:pPr lvl="1">
              <a:lnSpc>
                <a:spcPct val="80000"/>
              </a:lnSpc>
              <a:buFontTx/>
              <a:buChar char="❑"/>
              <a:defRPr sz="2200" b="1" i="1">
                <a:solidFill>
                  <a:srgbClr val="7030A0"/>
                </a:solidFill>
              </a:defRPr>
            </a:pPr>
            <a:r>
              <a:rPr lang="en-US" sz="2200" b="1" i="1" dirty="0">
                <a:solidFill>
                  <a:srgbClr val="002060"/>
                </a:solidFill>
                <a:latin typeface="Arial" charset="0"/>
                <a:ea typeface="Arial" charset="0"/>
                <a:cs typeface="Arial" charset="0"/>
              </a:rPr>
              <a:t>Sounders</a:t>
            </a:r>
          </a:p>
        </p:txBody>
      </p:sp>
      <p:sp>
        <p:nvSpPr>
          <p:cNvPr id="24" name="Indian Microwave Remote Sensors Activities"/>
          <p:cNvSpPr txBox="1">
            <a:spLocks/>
          </p:cNvSpPr>
          <p:nvPr/>
        </p:nvSpPr>
        <p:spPr>
          <a:xfrm>
            <a:off x="2129986" y="329049"/>
            <a:ext cx="8579823" cy="690828"/>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3200" b="1" kern="1200">
                <a:solidFill>
                  <a:schemeClr val="tx1"/>
                </a:solidFill>
                <a:latin typeface="Comic Sans MS"/>
                <a:ea typeface="Comic Sans MS"/>
                <a:cs typeface="Comic Sans MS"/>
                <a:sym typeface="Comic Sans MS"/>
              </a:defRPr>
            </a:lvl1pPr>
          </a:lstStyle>
          <a:p>
            <a:r>
              <a:rPr lang="en-US" dirty="0">
                <a:solidFill>
                  <a:schemeClr val="bg1"/>
                </a:solidFill>
                <a:latin typeface="Arial" charset="0"/>
                <a:ea typeface="Arial" charset="0"/>
                <a:cs typeface="Arial" charset="0"/>
              </a:rPr>
              <a:t>Indian Microwave Remote Sensors Activities </a:t>
            </a:r>
          </a:p>
        </p:txBody>
      </p:sp>
      <p:grpSp>
        <p:nvGrpSpPr>
          <p:cNvPr id="2" name="Group 1"/>
          <p:cNvGrpSpPr/>
          <p:nvPr/>
        </p:nvGrpSpPr>
        <p:grpSpPr>
          <a:xfrm>
            <a:off x="265347" y="4406087"/>
            <a:ext cx="2019300" cy="2181087"/>
            <a:chOff x="1797050" y="1104900"/>
            <a:chExt cx="2019300" cy="2181087"/>
          </a:xfrm>
        </p:grpSpPr>
        <p:pic>
          <p:nvPicPr>
            <p:cNvPr id="36" name="arya" descr="arya"/>
            <p:cNvPicPr>
              <a:picLocks noChangeAspect="1"/>
            </p:cNvPicPr>
            <p:nvPr/>
          </p:nvPicPr>
          <p:blipFill>
            <a:blip r:embed="rId3">
              <a:extLst/>
            </a:blip>
            <a:stretch>
              <a:fillRect/>
            </a:stretch>
          </p:blipFill>
          <p:spPr>
            <a:xfrm>
              <a:off x="1797050" y="1104900"/>
              <a:ext cx="2019300" cy="1612900"/>
            </a:xfrm>
            <a:prstGeom prst="rect">
              <a:avLst/>
            </a:prstGeom>
            <a:ln w="12700">
              <a:miter lim="400000"/>
            </a:ln>
          </p:spPr>
        </p:pic>
        <p:sp>
          <p:nvSpPr>
            <p:cNvPr id="40" name="Bhaskara-1 1978"/>
            <p:cNvSpPr txBox="1"/>
            <p:nvPr/>
          </p:nvSpPr>
          <p:spPr>
            <a:xfrm>
              <a:off x="2039144" y="2762747"/>
              <a:ext cx="1603376" cy="5232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800"/>
                </a:spcBef>
                <a:defRPr sz="1400">
                  <a:solidFill>
                    <a:srgbClr val="000066"/>
                  </a:solidFill>
                  <a:latin typeface="Verdana"/>
                  <a:ea typeface="Verdana"/>
                  <a:cs typeface="Verdana"/>
                  <a:sym typeface="Verdana"/>
                </a:defRPr>
              </a:lvl1pPr>
            </a:lstStyle>
            <a:p>
              <a:r>
                <a:t>Bhaskara-1 1978</a:t>
              </a:r>
            </a:p>
          </p:txBody>
        </p:sp>
      </p:grpSp>
      <p:grpSp>
        <p:nvGrpSpPr>
          <p:cNvPr id="3" name="Group 2"/>
          <p:cNvGrpSpPr/>
          <p:nvPr/>
        </p:nvGrpSpPr>
        <p:grpSpPr>
          <a:xfrm>
            <a:off x="2129986" y="4447953"/>
            <a:ext cx="2329944" cy="2308765"/>
            <a:chOff x="3816350" y="1104901"/>
            <a:chExt cx="2171700" cy="2236565"/>
          </a:xfrm>
        </p:grpSpPr>
        <p:pic>
          <p:nvPicPr>
            <p:cNvPr id="37" name="bhaskara" descr="bhaskara"/>
            <p:cNvPicPr>
              <a:picLocks noChangeAspect="1"/>
            </p:cNvPicPr>
            <p:nvPr/>
          </p:nvPicPr>
          <p:blipFill>
            <a:blip r:embed="rId4">
              <a:extLst/>
            </a:blip>
            <a:stretch>
              <a:fillRect/>
            </a:stretch>
          </p:blipFill>
          <p:spPr>
            <a:xfrm>
              <a:off x="4083050" y="1104901"/>
              <a:ext cx="1663700" cy="1768475"/>
            </a:xfrm>
            <a:prstGeom prst="rect">
              <a:avLst/>
            </a:prstGeom>
            <a:ln w="12700">
              <a:miter lim="400000"/>
            </a:ln>
          </p:spPr>
        </p:pic>
        <p:sp>
          <p:nvSpPr>
            <p:cNvPr id="41" name="Bhaskara-2…"/>
            <p:cNvSpPr txBox="1"/>
            <p:nvPr/>
          </p:nvSpPr>
          <p:spPr>
            <a:xfrm>
              <a:off x="3816350" y="2818225"/>
              <a:ext cx="2171700" cy="523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spcBef>
                  <a:spcPts val="800"/>
                </a:spcBef>
                <a:defRPr sz="1400">
                  <a:solidFill>
                    <a:srgbClr val="000066"/>
                  </a:solidFill>
                  <a:latin typeface="Verdana"/>
                  <a:ea typeface="Verdana"/>
                  <a:cs typeface="Verdana"/>
                  <a:sym typeface="Verdana"/>
                </a:defRPr>
              </a:pPr>
              <a:r>
                <a:rPr sz="1400"/>
                <a:t>Bhaskara-2 </a:t>
              </a:r>
            </a:p>
            <a:p>
              <a:pPr algn="ctr">
                <a:defRPr sz="1400">
                  <a:solidFill>
                    <a:srgbClr val="000066"/>
                  </a:solidFill>
                  <a:latin typeface="Verdana"/>
                  <a:ea typeface="Verdana"/>
                  <a:cs typeface="Verdana"/>
                  <a:sym typeface="Verdana"/>
                </a:defRPr>
              </a:pPr>
              <a:r>
                <a:rPr sz="1400" dirty="0"/>
                <a:t>1981</a:t>
              </a:r>
            </a:p>
          </p:txBody>
        </p:sp>
      </p:grpSp>
      <p:grpSp>
        <p:nvGrpSpPr>
          <p:cNvPr id="4" name="Group 3"/>
          <p:cNvGrpSpPr/>
          <p:nvPr/>
        </p:nvGrpSpPr>
        <p:grpSpPr>
          <a:xfrm>
            <a:off x="4284515" y="4460502"/>
            <a:ext cx="1860390" cy="2377780"/>
            <a:chOff x="6169025" y="1109662"/>
            <a:chExt cx="1771650" cy="2254350"/>
          </a:xfrm>
        </p:grpSpPr>
        <p:pic>
          <p:nvPicPr>
            <p:cNvPr id="42" name="image.jpeg" descr="image.jpeg"/>
            <p:cNvPicPr>
              <a:picLocks noChangeAspect="1"/>
            </p:cNvPicPr>
            <p:nvPr/>
          </p:nvPicPr>
          <p:blipFill>
            <a:blip r:embed="rId5">
              <a:extLst/>
            </a:blip>
            <a:stretch>
              <a:fillRect/>
            </a:stretch>
          </p:blipFill>
          <p:spPr>
            <a:xfrm>
              <a:off x="6169025" y="1109662"/>
              <a:ext cx="1771650" cy="1743076"/>
            </a:xfrm>
            <a:prstGeom prst="rect">
              <a:avLst/>
            </a:prstGeom>
            <a:ln w="12700">
              <a:miter lim="400000"/>
            </a:ln>
          </p:spPr>
        </p:pic>
        <p:sp>
          <p:nvSpPr>
            <p:cNvPr id="43" name="ASAR…"/>
            <p:cNvSpPr txBox="1"/>
            <p:nvPr/>
          </p:nvSpPr>
          <p:spPr>
            <a:xfrm>
              <a:off x="6187280" y="2777272"/>
              <a:ext cx="1698625" cy="5867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spcBef>
                  <a:spcPts val="1000"/>
                </a:spcBef>
                <a:defRPr>
                  <a:solidFill>
                    <a:srgbClr val="000066"/>
                  </a:solidFill>
                  <a:latin typeface="Verdana"/>
                  <a:ea typeface="Verdana"/>
                  <a:cs typeface="Verdana"/>
                  <a:sym typeface="Verdana"/>
                </a:defRPr>
              </a:pPr>
              <a:r>
                <a:rPr dirty="0"/>
                <a:t> </a:t>
              </a:r>
              <a:r>
                <a:rPr sz="1400" dirty="0"/>
                <a:t>ASAR </a:t>
              </a:r>
            </a:p>
            <a:p>
              <a:pPr algn="ctr">
                <a:defRPr sz="1400">
                  <a:solidFill>
                    <a:srgbClr val="000066"/>
                  </a:solidFill>
                  <a:latin typeface="Verdana"/>
                  <a:ea typeface="Verdana"/>
                  <a:cs typeface="Verdana"/>
                  <a:sym typeface="Verdana"/>
                </a:defRPr>
              </a:pPr>
              <a:r>
                <a:rPr sz="1400" dirty="0"/>
                <a:t>1989-1993</a:t>
              </a:r>
            </a:p>
          </p:txBody>
        </p:sp>
      </p:grpSp>
      <p:grpSp>
        <p:nvGrpSpPr>
          <p:cNvPr id="5" name="Group 4"/>
          <p:cNvGrpSpPr/>
          <p:nvPr/>
        </p:nvGrpSpPr>
        <p:grpSpPr>
          <a:xfrm>
            <a:off x="6039892" y="4201653"/>
            <a:ext cx="1937506" cy="2555065"/>
            <a:chOff x="8260179" y="1195387"/>
            <a:chExt cx="1822034" cy="2290668"/>
          </a:xfrm>
        </p:grpSpPr>
        <p:pic>
          <p:nvPicPr>
            <p:cNvPr id="39" name="image.png" descr="image.png"/>
            <p:cNvPicPr>
              <a:picLocks noChangeAspect="1"/>
            </p:cNvPicPr>
            <p:nvPr/>
          </p:nvPicPr>
          <p:blipFill>
            <a:blip r:embed="rId6">
              <a:extLst/>
            </a:blip>
            <a:stretch>
              <a:fillRect/>
            </a:stretch>
          </p:blipFill>
          <p:spPr>
            <a:xfrm>
              <a:off x="8423275" y="1195387"/>
              <a:ext cx="1658938" cy="1565276"/>
            </a:xfrm>
            <a:prstGeom prst="rect">
              <a:avLst/>
            </a:prstGeom>
            <a:ln w="12700">
              <a:miter lim="400000"/>
            </a:ln>
          </p:spPr>
        </p:pic>
        <p:sp>
          <p:nvSpPr>
            <p:cNvPr id="44" name="OCEANSAT-1 MSMR…"/>
            <p:cNvSpPr txBox="1"/>
            <p:nvPr/>
          </p:nvSpPr>
          <p:spPr>
            <a:xfrm>
              <a:off x="8260179" y="2746915"/>
              <a:ext cx="1717676" cy="7391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1400">
                  <a:solidFill>
                    <a:srgbClr val="000066"/>
                  </a:solidFill>
                  <a:latin typeface="Verdana"/>
                  <a:ea typeface="Verdana"/>
                  <a:cs typeface="Verdana"/>
                  <a:sym typeface="Verdana"/>
                </a:defRPr>
              </a:pPr>
              <a:r>
                <a:rPr sz="1400" dirty="0"/>
                <a:t>OCEANSAT-1 MSMR </a:t>
              </a:r>
            </a:p>
            <a:p>
              <a:pPr algn="ctr">
                <a:defRPr sz="1400">
                  <a:solidFill>
                    <a:srgbClr val="000066"/>
                  </a:solidFill>
                  <a:latin typeface="Verdana"/>
                  <a:ea typeface="Verdana"/>
                  <a:cs typeface="Verdana"/>
                  <a:sym typeface="Verdana"/>
                </a:defRPr>
              </a:pPr>
              <a:r>
                <a:rPr sz="1400" dirty="0"/>
                <a:t>1996-1999</a:t>
              </a:r>
            </a:p>
          </p:txBody>
        </p:sp>
      </p:grpSp>
      <p:grpSp>
        <p:nvGrpSpPr>
          <p:cNvPr id="6" name="Group 5"/>
          <p:cNvGrpSpPr/>
          <p:nvPr/>
        </p:nvGrpSpPr>
        <p:grpSpPr>
          <a:xfrm>
            <a:off x="7868114" y="4485452"/>
            <a:ext cx="2077762" cy="2306586"/>
            <a:chOff x="3698875" y="3881438"/>
            <a:chExt cx="1912938" cy="2306586"/>
          </a:xfrm>
        </p:grpSpPr>
        <p:pic>
          <p:nvPicPr>
            <p:cNvPr id="38" name="Oceansat1" descr="Oceansat1"/>
            <p:cNvPicPr>
              <a:picLocks noChangeAspect="1"/>
            </p:cNvPicPr>
            <p:nvPr/>
          </p:nvPicPr>
          <p:blipFill>
            <a:blip r:embed="rId7">
              <a:extLst/>
            </a:blip>
            <a:stretch>
              <a:fillRect/>
            </a:stretch>
          </p:blipFill>
          <p:spPr>
            <a:xfrm>
              <a:off x="3819525" y="3881438"/>
              <a:ext cx="1671638" cy="1631951"/>
            </a:xfrm>
            <a:prstGeom prst="rect">
              <a:avLst/>
            </a:prstGeom>
            <a:ln w="12700">
              <a:miter lim="400000"/>
            </a:ln>
          </p:spPr>
        </p:pic>
        <p:sp>
          <p:nvSpPr>
            <p:cNvPr id="45" name="OCEANSAT-2 SCATTEROMETER22006-2008"/>
            <p:cNvSpPr txBox="1"/>
            <p:nvPr/>
          </p:nvSpPr>
          <p:spPr>
            <a:xfrm>
              <a:off x="3698875" y="5448883"/>
              <a:ext cx="1912938" cy="7391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400">
                  <a:solidFill>
                    <a:srgbClr val="000066"/>
                  </a:solidFill>
                  <a:latin typeface="Verdana"/>
                  <a:ea typeface="Verdana"/>
                  <a:cs typeface="Verdana"/>
                  <a:sym typeface="Verdana"/>
                </a:defRPr>
              </a:lvl1pPr>
            </a:lstStyle>
            <a:p>
              <a:r>
                <a:rPr dirty="0"/>
                <a:t> OCEANSAT-2 SCATTEROMETER</a:t>
              </a:r>
              <a:endParaRPr lang="en-US" dirty="0"/>
            </a:p>
            <a:p>
              <a:r>
                <a:rPr lang="en-US" dirty="0"/>
                <a:t>2</a:t>
              </a:r>
              <a:r>
                <a:rPr dirty="0"/>
                <a:t>00</a:t>
              </a:r>
              <a:r>
                <a:rPr lang="en-US" dirty="0"/>
                <a:t>9</a:t>
              </a:r>
              <a:r>
                <a:rPr dirty="0"/>
                <a:t>-20</a:t>
              </a:r>
              <a:r>
                <a:rPr lang="en-US" dirty="0"/>
                <a:t>14</a:t>
              </a:r>
              <a:endParaRPr dirty="0"/>
            </a:p>
          </p:txBody>
        </p:sp>
      </p:grpSp>
      <p:grpSp>
        <p:nvGrpSpPr>
          <p:cNvPr id="7" name="Group 6"/>
          <p:cNvGrpSpPr/>
          <p:nvPr/>
        </p:nvGrpSpPr>
        <p:grpSpPr>
          <a:xfrm>
            <a:off x="9407825" y="4447953"/>
            <a:ext cx="3129225" cy="2273229"/>
            <a:chOff x="6015831" y="3932237"/>
            <a:chExt cx="2911475" cy="2126791"/>
          </a:xfrm>
        </p:grpSpPr>
        <p:sp>
          <p:nvSpPr>
            <p:cNvPr id="46" name="MEGHA-TROPIQUES…"/>
            <p:cNvSpPr txBox="1"/>
            <p:nvPr/>
          </p:nvSpPr>
          <p:spPr>
            <a:xfrm>
              <a:off x="6015831" y="5535613"/>
              <a:ext cx="2911475" cy="52341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spcBef>
                  <a:spcPts val="800"/>
                </a:spcBef>
                <a:defRPr sz="1400">
                  <a:solidFill>
                    <a:srgbClr val="990000"/>
                  </a:solidFill>
                  <a:latin typeface="Impact"/>
                  <a:ea typeface="Impact"/>
                  <a:cs typeface="Impact"/>
                  <a:sym typeface="Impact"/>
                </a:defRPr>
              </a:pPr>
              <a:r>
                <a:rPr sz="1400"/>
                <a:t> </a:t>
              </a:r>
              <a:r>
                <a:rPr sz="1400">
                  <a:solidFill>
                    <a:srgbClr val="000066"/>
                  </a:solidFill>
                  <a:latin typeface="Verdana"/>
                  <a:ea typeface="Verdana"/>
                  <a:cs typeface="Verdana"/>
                  <a:sym typeface="Verdana"/>
                </a:rPr>
                <a:t>MEGHA-TROPIQUES</a:t>
              </a:r>
            </a:p>
            <a:p>
              <a:pPr algn="ctr">
                <a:defRPr sz="1400">
                  <a:solidFill>
                    <a:srgbClr val="000066"/>
                  </a:solidFill>
                  <a:latin typeface="Verdana"/>
                  <a:ea typeface="Verdana"/>
                  <a:cs typeface="Verdana"/>
                  <a:sym typeface="Verdana"/>
                </a:defRPr>
              </a:pPr>
              <a:r>
                <a:rPr sz="1400" dirty="0"/>
                <a:t> 2011</a:t>
              </a:r>
            </a:p>
          </p:txBody>
        </p:sp>
        <p:pic>
          <p:nvPicPr>
            <p:cNvPr id="47" name="Megha" descr="Megha"/>
            <p:cNvPicPr>
              <a:picLocks noChangeAspect="1"/>
            </p:cNvPicPr>
            <p:nvPr/>
          </p:nvPicPr>
          <p:blipFill>
            <a:blip r:embed="rId8">
              <a:extLst/>
            </a:blip>
            <a:stretch>
              <a:fillRect/>
            </a:stretch>
          </p:blipFill>
          <p:spPr>
            <a:xfrm>
              <a:off x="6488113" y="3932237"/>
              <a:ext cx="1966913" cy="1603376"/>
            </a:xfrm>
            <a:prstGeom prst="rect">
              <a:avLst/>
            </a:prstGeom>
            <a:ln w="12700">
              <a:miter lim="400000"/>
            </a:ln>
          </p:spPr>
        </p:pic>
      </p:grpSp>
    </p:spTree>
    <p:extLst>
      <p:ext uri="{BB962C8B-B14F-4D97-AF65-F5344CB8AC3E}">
        <p14:creationId xmlns:p14="http://schemas.microsoft.com/office/powerpoint/2010/main" val="34598569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89232"/>
            <a:ext cx="12192000" cy="677108"/>
          </a:xfrm>
          <a:prstGeom prst="rect">
            <a:avLst/>
          </a:prstGeom>
        </p:spPr>
        <p:txBody>
          <a:bodyPr wrap="square">
            <a:spAutoFit/>
          </a:bodyPr>
          <a:lstStyle/>
          <a:p>
            <a:pPr algn="ctr"/>
            <a:r>
              <a:rPr lang="en-IN" sz="2000" b="1" dirty="0">
                <a:solidFill>
                  <a:schemeClr val="bg1"/>
                </a:solidFill>
                <a:latin typeface="Arial" panose="020B0604020202020204" pitchFamily="34" charset="0"/>
                <a:cs typeface="Arial" panose="020B0604020202020204" pitchFamily="34" charset="0"/>
              </a:rPr>
              <a:t>Possible targets for the ISRO L+S band airborne SAR flights</a:t>
            </a:r>
          </a:p>
          <a:p>
            <a:pPr algn="ctr"/>
            <a:r>
              <a:rPr lang="en-IN" b="1" dirty="0">
                <a:solidFill>
                  <a:schemeClr val="bg1"/>
                </a:solidFill>
                <a:latin typeface="Arial" panose="020B0604020202020204" pitchFamily="34" charset="0"/>
                <a:cs typeface="Arial" panose="020B0604020202020204" pitchFamily="34" charset="0"/>
              </a:rPr>
              <a:t>(Nominal site locations)</a:t>
            </a:r>
          </a:p>
        </p:txBody>
      </p:sp>
      <p:grpSp>
        <p:nvGrpSpPr>
          <p:cNvPr id="24" name="Group 23"/>
          <p:cNvGrpSpPr/>
          <p:nvPr/>
        </p:nvGrpSpPr>
        <p:grpSpPr>
          <a:xfrm>
            <a:off x="517130" y="3058837"/>
            <a:ext cx="5104618" cy="3680931"/>
            <a:chOff x="517130" y="3058837"/>
            <a:chExt cx="5104618" cy="3680931"/>
          </a:xfrm>
        </p:grpSpPr>
        <p:grpSp>
          <p:nvGrpSpPr>
            <p:cNvPr id="19" name="Group 18"/>
            <p:cNvGrpSpPr/>
            <p:nvPr/>
          </p:nvGrpSpPr>
          <p:grpSpPr>
            <a:xfrm>
              <a:off x="517130" y="3058837"/>
              <a:ext cx="5104618" cy="3680931"/>
              <a:chOff x="517130" y="3058837"/>
              <a:chExt cx="5104618" cy="3680931"/>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3963" t="10280" r="7921" b="5136"/>
              <a:stretch/>
            </p:blipFill>
            <p:spPr>
              <a:xfrm>
                <a:off x="517130" y="3058837"/>
                <a:ext cx="5104618" cy="3680931"/>
              </a:xfrm>
              <a:prstGeom prst="rect">
                <a:avLst/>
              </a:prstGeom>
            </p:spPr>
          </p:pic>
          <p:sp>
            <p:nvSpPr>
              <p:cNvPr id="13" name="Cross 12"/>
              <p:cNvSpPr/>
              <p:nvPr/>
            </p:nvSpPr>
            <p:spPr>
              <a:xfrm rot="18805191">
                <a:off x="2340949" y="3345500"/>
                <a:ext cx="173865" cy="182737"/>
              </a:xfrm>
              <a:prstGeom prst="plus">
                <a:avLst>
                  <a:gd name="adj" fmla="val 3534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Oval 13"/>
              <p:cNvSpPr/>
              <p:nvPr/>
            </p:nvSpPr>
            <p:spPr>
              <a:xfrm>
                <a:off x="2984940" y="6043448"/>
                <a:ext cx="630620" cy="35735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Oval 14"/>
              <p:cNvSpPr/>
              <p:nvPr/>
            </p:nvSpPr>
            <p:spPr>
              <a:xfrm>
                <a:off x="4006026" y="5309279"/>
                <a:ext cx="286172" cy="13507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rot="2280000">
                <a:off x="3324214" y="6409318"/>
                <a:ext cx="36000" cy="108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p:cNvSpPr/>
              <p:nvPr/>
            </p:nvSpPr>
            <p:spPr>
              <a:xfrm rot="-3780000">
                <a:off x="3493237" y="6404894"/>
                <a:ext cx="36000" cy="108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p:cNvSpPr/>
              <p:nvPr/>
            </p:nvSpPr>
            <p:spPr>
              <a:xfrm>
                <a:off x="3567524" y="5845913"/>
                <a:ext cx="286172" cy="13507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0" name="Rectangle 19"/>
            <p:cNvSpPr/>
            <p:nvPr/>
          </p:nvSpPr>
          <p:spPr>
            <a:xfrm rot="3000000">
              <a:off x="1769405" y="3689186"/>
              <a:ext cx="36000" cy="108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rot="-3780000">
              <a:off x="1747849" y="3694213"/>
              <a:ext cx="36000" cy="108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8" name="Group 47"/>
          <p:cNvGrpSpPr/>
          <p:nvPr/>
        </p:nvGrpSpPr>
        <p:grpSpPr>
          <a:xfrm>
            <a:off x="481415" y="1305159"/>
            <a:ext cx="3447418" cy="1601395"/>
            <a:chOff x="481415" y="1305159"/>
            <a:chExt cx="3447418" cy="1601395"/>
          </a:xfrm>
        </p:grpSpPr>
        <p:pic>
          <p:nvPicPr>
            <p:cNvPr id="9" name="Picture 8"/>
            <p:cNvPicPr>
              <a:picLocks noChangeAspect="1"/>
            </p:cNvPicPr>
            <p:nvPr/>
          </p:nvPicPr>
          <p:blipFill>
            <a:blip r:embed="rId3"/>
            <a:stretch>
              <a:fillRect/>
            </a:stretch>
          </p:blipFill>
          <p:spPr>
            <a:xfrm>
              <a:off x="517130" y="1305159"/>
              <a:ext cx="3411703" cy="1572540"/>
            </a:xfrm>
            <a:prstGeom prst="rect">
              <a:avLst/>
            </a:prstGeom>
          </p:spPr>
        </p:pic>
        <p:sp>
          <p:nvSpPr>
            <p:cNvPr id="37" name="TextBox 36"/>
            <p:cNvSpPr txBox="1"/>
            <p:nvPr/>
          </p:nvSpPr>
          <p:spPr>
            <a:xfrm>
              <a:off x="481415" y="2537222"/>
              <a:ext cx="1576137" cy="369332"/>
            </a:xfrm>
            <a:prstGeom prst="rect">
              <a:avLst/>
            </a:prstGeom>
            <a:noFill/>
          </p:spPr>
          <p:txBody>
            <a:bodyPr wrap="none" rtlCol="0">
              <a:spAutoFit/>
            </a:bodyPr>
            <a:lstStyle/>
            <a:p>
              <a:r>
                <a:rPr lang="en-IN" dirty="0">
                  <a:solidFill>
                    <a:srgbClr val="FFFF00"/>
                  </a:solidFill>
                </a:rPr>
                <a:t>Alaska Glaciers</a:t>
              </a:r>
            </a:p>
          </p:txBody>
        </p:sp>
      </p:grpSp>
      <p:grpSp>
        <p:nvGrpSpPr>
          <p:cNvPr id="49" name="Group 48"/>
          <p:cNvGrpSpPr/>
          <p:nvPr/>
        </p:nvGrpSpPr>
        <p:grpSpPr>
          <a:xfrm>
            <a:off x="8765631" y="4277866"/>
            <a:ext cx="2890330" cy="2529776"/>
            <a:chOff x="5674540" y="3692348"/>
            <a:chExt cx="2890330" cy="2529776"/>
          </a:xfrm>
        </p:grpSpPr>
        <p:pic>
          <p:nvPicPr>
            <p:cNvPr id="7" name="Picture 6"/>
            <p:cNvPicPr>
              <a:picLocks noChangeAspect="1"/>
            </p:cNvPicPr>
            <p:nvPr/>
          </p:nvPicPr>
          <p:blipFill>
            <a:blip r:embed="rId4"/>
            <a:stretch>
              <a:fillRect/>
            </a:stretch>
          </p:blipFill>
          <p:spPr>
            <a:xfrm>
              <a:off x="5674540" y="3692348"/>
              <a:ext cx="2890330" cy="2529776"/>
            </a:xfrm>
            <a:prstGeom prst="rect">
              <a:avLst/>
            </a:prstGeom>
          </p:spPr>
        </p:pic>
        <p:sp>
          <p:nvSpPr>
            <p:cNvPr id="39" name="Rectangle 38"/>
            <p:cNvSpPr/>
            <p:nvPr/>
          </p:nvSpPr>
          <p:spPr>
            <a:xfrm>
              <a:off x="6012531" y="4430350"/>
              <a:ext cx="2445634" cy="646331"/>
            </a:xfrm>
            <a:prstGeom prst="rect">
              <a:avLst/>
            </a:prstGeom>
          </p:spPr>
          <p:txBody>
            <a:bodyPr wrap="square">
              <a:spAutoFit/>
            </a:bodyPr>
            <a:lstStyle/>
            <a:p>
              <a:r>
                <a:rPr lang="en-IN" dirty="0">
                  <a:solidFill>
                    <a:srgbClr val="FFFF00"/>
                  </a:solidFill>
                  <a:latin typeface="Calibri" panose="020F0502020204030204" pitchFamily="34" charset="0"/>
                </a:rPr>
                <a:t>Texas/Louisiana Offshore oil slick sites</a:t>
              </a:r>
              <a:endParaRPr lang="en-IN" dirty="0">
                <a:solidFill>
                  <a:srgbClr val="FFFF00"/>
                </a:solidFill>
              </a:endParaRPr>
            </a:p>
          </p:txBody>
        </p:sp>
      </p:grpSp>
      <p:grpSp>
        <p:nvGrpSpPr>
          <p:cNvPr id="47" name="Group 46"/>
          <p:cNvGrpSpPr/>
          <p:nvPr/>
        </p:nvGrpSpPr>
        <p:grpSpPr>
          <a:xfrm>
            <a:off x="4000740" y="888947"/>
            <a:ext cx="3079736" cy="2129427"/>
            <a:chOff x="4000740" y="888947"/>
            <a:chExt cx="3079736" cy="2129427"/>
          </a:xfrm>
        </p:grpSpPr>
        <p:pic>
          <p:nvPicPr>
            <p:cNvPr id="8" name="Picture 7"/>
            <p:cNvPicPr>
              <a:picLocks noChangeAspect="1"/>
            </p:cNvPicPr>
            <p:nvPr/>
          </p:nvPicPr>
          <p:blipFill>
            <a:blip r:embed="rId5"/>
            <a:stretch>
              <a:fillRect/>
            </a:stretch>
          </p:blipFill>
          <p:spPr>
            <a:xfrm>
              <a:off x="4006026" y="924907"/>
              <a:ext cx="3074450" cy="2093467"/>
            </a:xfrm>
            <a:prstGeom prst="rect">
              <a:avLst/>
            </a:prstGeom>
          </p:spPr>
        </p:pic>
        <p:sp>
          <p:nvSpPr>
            <p:cNvPr id="40" name="Rectangle 39"/>
            <p:cNvSpPr/>
            <p:nvPr/>
          </p:nvSpPr>
          <p:spPr>
            <a:xfrm>
              <a:off x="4000740" y="888947"/>
              <a:ext cx="1455733" cy="646331"/>
            </a:xfrm>
            <a:prstGeom prst="rect">
              <a:avLst/>
            </a:prstGeom>
          </p:spPr>
          <p:txBody>
            <a:bodyPr wrap="square">
              <a:spAutoFit/>
            </a:bodyPr>
            <a:lstStyle/>
            <a:p>
              <a:r>
                <a:rPr lang="en-IN" dirty="0">
                  <a:solidFill>
                    <a:srgbClr val="FFFF00"/>
                  </a:solidFill>
                  <a:latin typeface="Calibri" panose="020F0502020204030204" pitchFamily="34" charset="0"/>
                </a:rPr>
                <a:t>Beaufort Sea</a:t>
              </a:r>
            </a:p>
            <a:p>
              <a:r>
                <a:rPr lang="en-IN" dirty="0">
                  <a:solidFill>
                    <a:srgbClr val="FFFF00"/>
                  </a:solidFill>
                  <a:latin typeface="Calibri" panose="020F0502020204030204" pitchFamily="34" charset="0"/>
                </a:rPr>
                <a:t>Sea Ice site</a:t>
              </a:r>
              <a:endParaRPr lang="en-IN" dirty="0">
                <a:solidFill>
                  <a:srgbClr val="FFFF00"/>
                </a:solidFill>
              </a:endParaRPr>
            </a:p>
          </p:txBody>
        </p:sp>
      </p:grpSp>
      <p:grpSp>
        <p:nvGrpSpPr>
          <p:cNvPr id="46" name="Group 45"/>
          <p:cNvGrpSpPr/>
          <p:nvPr/>
        </p:nvGrpSpPr>
        <p:grpSpPr>
          <a:xfrm>
            <a:off x="7119705" y="888946"/>
            <a:ext cx="2755977" cy="1801297"/>
            <a:chOff x="7119705" y="888946"/>
            <a:chExt cx="2755977" cy="1801297"/>
          </a:xfrm>
        </p:grpSpPr>
        <p:pic>
          <p:nvPicPr>
            <p:cNvPr id="4" name="Picture 3"/>
            <p:cNvPicPr>
              <a:picLocks noChangeAspect="1"/>
            </p:cNvPicPr>
            <p:nvPr/>
          </p:nvPicPr>
          <p:blipFill>
            <a:blip r:embed="rId6"/>
            <a:stretch>
              <a:fillRect/>
            </a:stretch>
          </p:blipFill>
          <p:spPr>
            <a:xfrm>
              <a:off x="7157669" y="924907"/>
              <a:ext cx="2718013" cy="1765336"/>
            </a:xfrm>
            <a:prstGeom prst="rect">
              <a:avLst/>
            </a:prstGeom>
          </p:spPr>
        </p:pic>
        <p:sp>
          <p:nvSpPr>
            <p:cNvPr id="41" name="Rectangle 40"/>
            <p:cNvSpPr/>
            <p:nvPr/>
          </p:nvSpPr>
          <p:spPr>
            <a:xfrm>
              <a:off x="7119705" y="888946"/>
              <a:ext cx="2027451" cy="646331"/>
            </a:xfrm>
            <a:prstGeom prst="rect">
              <a:avLst/>
            </a:prstGeom>
          </p:spPr>
          <p:txBody>
            <a:bodyPr wrap="square">
              <a:spAutoFit/>
            </a:bodyPr>
            <a:lstStyle/>
            <a:p>
              <a:r>
                <a:rPr lang="en-IN" dirty="0">
                  <a:solidFill>
                    <a:srgbClr val="FFFF00"/>
                  </a:solidFill>
                  <a:latin typeface="Calibri" panose="020F0502020204030204" pitchFamily="34" charset="0"/>
                </a:rPr>
                <a:t>Massachusetts</a:t>
              </a:r>
            </a:p>
            <a:p>
              <a:r>
                <a:rPr lang="en-IN" dirty="0">
                  <a:solidFill>
                    <a:srgbClr val="FFFF00"/>
                  </a:solidFill>
                  <a:latin typeface="Calibri" panose="020F0502020204030204" pitchFamily="34" charset="0"/>
                </a:rPr>
                <a:t>Harvard Forest area</a:t>
              </a:r>
              <a:endParaRPr lang="en-IN" dirty="0">
                <a:solidFill>
                  <a:srgbClr val="FFFF00"/>
                </a:solidFill>
              </a:endParaRPr>
            </a:p>
          </p:txBody>
        </p:sp>
      </p:grpSp>
      <p:grpSp>
        <p:nvGrpSpPr>
          <p:cNvPr id="44" name="Group 43"/>
          <p:cNvGrpSpPr/>
          <p:nvPr/>
        </p:nvGrpSpPr>
        <p:grpSpPr>
          <a:xfrm>
            <a:off x="5671234" y="4326423"/>
            <a:ext cx="3109664" cy="2405808"/>
            <a:chOff x="5310027" y="3841427"/>
            <a:chExt cx="3109664" cy="2405808"/>
          </a:xfrm>
        </p:grpSpPr>
        <p:pic>
          <p:nvPicPr>
            <p:cNvPr id="5" name="Picture 4"/>
            <p:cNvPicPr>
              <a:picLocks noChangeAspect="1"/>
            </p:cNvPicPr>
            <p:nvPr/>
          </p:nvPicPr>
          <p:blipFill>
            <a:blip r:embed="rId7"/>
            <a:stretch>
              <a:fillRect/>
            </a:stretch>
          </p:blipFill>
          <p:spPr>
            <a:xfrm>
              <a:off x="5349355" y="3918998"/>
              <a:ext cx="2977349" cy="2328237"/>
            </a:xfrm>
            <a:prstGeom prst="rect">
              <a:avLst/>
            </a:prstGeom>
          </p:spPr>
        </p:pic>
        <p:sp>
          <p:nvSpPr>
            <p:cNvPr id="42" name="Rectangle 41"/>
            <p:cNvSpPr/>
            <p:nvPr/>
          </p:nvSpPr>
          <p:spPr>
            <a:xfrm>
              <a:off x="5310027" y="3841427"/>
              <a:ext cx="3109664" cy="646331"/>
            </a:xfrm>
            <a:prstGeom prst="rect">
              <a:avLst/>
            </a:prstGeom>
          </p:spPr>
          <p:txBody>
            <a:bodyPr wrap="square">
              <a:spAutoFit/>
            </a:bodyPr>
            <a:lstStyle/>
            <a:p>
              <a:r>
                <a:rPr lang="en-IN" dirty="0">
                  <a:solidFill>
                    <a:srgbClr val="FFFF00"/>
                  </a:solidFill>
                  <a:latin typeface="Calibri" panose="020F0502020204030204" pitchFamily="34" charset="0"/>
                </a:rPr>
                <a:t>Louisiana/Mississippi/Alabama</a:t>
              </a:r>
            </a:p>
            <a:p>
              <a:r>
                <a:rPr lang="en-IN" dirty="0">
                  <a:solidFill>
                    <a:srgbClr val="FFFF00"/>
                  </a:solidFill>
                  <a:latin typeface="Calibri" panose="020F0502020204030204" pitchFamily="34" charset="0"/>
                </a:rPr>
                <a:t>Ecology sites</a:t>
              </a:r>
              <a:endParaRPr lang="en-IN" dirty="0">
                <a:solidFill>
                  <a:srgbClr val="FFFF00"/>
                </a:solidFill>
              </a:endParaRPr>
            </a:p>
          </p:txBody>
        </p:sp>
      </p:grpSp>
      <p:grpSp>
        <p:nvGrpSpPr>
          <p:cNvPr id="45" name="Group 44"/>
          <p:cNvGrpSpPr/>
          <p:nvPr/>
        </p:nvGrpSpPr>
        <p:grpSpPr>
          <a:xfrm>
            <a:off x="5671234" y="2809061"/>
            <a:ext cx="3340801" cy="1543448"/>
            <a:chOff x="8649211" y="5121244"/>
            <a:chExt cx="3340801" cy="1543448"/>
          </a:xfrm>
        </p:grpSpPr>
        <p:pic>
          <p:nvPicPr>
            <p:cNvPr id="6" name="Picture 5"/>
            <p:cNvPicPr>
              <a:picLocks noChangeAspect="1"/>
            </p:cNvPicPr>
            <p:nvPr/>
          </p:nvPicPr>
          <p:blipFill>
            <a:blip r:embed="rId8"/>
            <a:stretch>
              <a:fillRect/>
            </a:stretch>
          </p:blipFill>
          <p:spPr>
            <a:xfrm>
              <a:off x="8672142" y="5162211"/>
              <a:ext cx="3317870" cy="1502481"/>
            </a:xfrm>
            <a:prstGeom prst="rect">
              <a:avLst/>
            </a:prstGeom>
          </p:spPr>
        </p:pic>
        <p:sp>
          <p:nvSpPr>
            <p:cNvPr id="43" name="Rectangle 42"/>
            <p:cNvSpPr/>
            <p:nvPr/>
          </p:nvSpPr>
          <p:spPr>
            <a:xfrm>
              <a:off x="8649211" y="5121244"/>
              <a:ext cx="2408473" cy="646331"/>
            </a:xfrm>
            <a:prstGeom prst="rect">
              <a:avLst/>
            </a:prstGeom>
          </p:spPr>
          <p:txBody>
            <a:bodyPr wrap="square">
              <a:spAutoFit/>
            </a:bodyPr>
            <a:lstStyle/>
            <a:p>
              <a:r>
                <a:rPr lang="en-IN" dirty="0">
                  <a:solidFill>
                    <a:srgbClr val="FFFF00"/>
                  </a:solidFill>
                  <a:latin typeface="Calibri" panose="020F0502020204030204" pitchFamily="34" charset="0"/>
                </a:rPr>
                <a:t>Tennessee/N. Carolina</a:t>
              </a:r>
            </a:p>
            <a:p>
              <a:r>
                <a:rPr lang="en-IN" dirty="0">
                  <a:solidFill>
                    <a:srgbClr val="FFFF00"/>
                  </a:solidFill>
                  <a:latin typeface="Calibri" panose="020F0502020204030204" pitchFamily="34" charset="0"/>
                </a:rPr>
                <a:t>Ecology sites</a:t>
              </a:r>
              <a:endParaRPr lang="en-IN" dirty="0">
                <a:solidFill>
                  <a:srgbClr val="FFFF00"/>
                </a:solidFill>
              </a:endParaRPr>
            </a:p>
          </p:txBody>
        </p:sp>
      </p:grpSp>
      <p:cxnSp>
        <p:nvCxnSpPr>
          <p:cNvPr id="35" name="Straight Arrow Connector 34"/>
          <p:cNvCxnSpPr/>
          <p:nvPr/>
        </p:nvCxnSpPr>
        <p:spPr>
          <a:xfrm flipV="1">
            <a:off x="3477690" y="5384666"/>
            <a:ext cx="2788123" cy="87076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1" name="Straight Arrow Connector 30"/>
          <p:cNvCxnSpPr/>
          <p:nvPr/>
        </p:nvCxnSpPr>
        <p:spPr>
          <a:xfrm flipV="1">
            <a:off x="3389644" y="5952708"/>
            <a:ext cx="6195790" cy="506186"/>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3" name="Straight Arrow Connector 32"/>
          <p:cNvCxnSpPr/>
          <p:nvPr/>
        </p:nvCxnSpPr>
        <p:spPr>
          <a:xfrm flipV="1">
            <a:off x="3783785" y="3615701"/>
            <a:ext cx="3091685" cy="231471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9" name="Straight Arrow Connector 28"/>
          <p:cNvCxnSpPr/>
          <p:nvPr/>
        </p:nvCxnSpPr>
        <p:spPr>
          <a:xfrm flipV="1">
            <a:off x="4161154" y="1477308"/>
            <a:ext cx="4793660" cy="384490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7" name="Straight Arrow Connector 26"/>
          <p:cNvCxnSpPr/>
          <p:nvPr/>
        </p:nvCxnSpPr>
        <p:spPr>
          <a:xfrm flipV="1">
            <a:off x="2443240" y="1935657"/>
            <a:ext cx="3050394" cy="1483311"/>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3" name="Straight Arrow Connector 22"/>
          <p:cNvCxnSpPr/>
          <p:nvPr/>
        </p:nvCxnSpPr>
        <p:spPr>
          <a:xfrm flipV="1">
            <a:off x="1765849" y="2581406"/>
            <a:ext cx="1124284" cy="1110361"/>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55" name="TextBox 54"/>
          <p:cNvSpPr txBox="1"/>
          <p:nvPr/>
        </p:nvSpPr>
        <p:spPr>
          <a:xfrm>
            <a:off x="7600936" y="6013844"/>
            <a:ext cx="1086975" cy="738664"/>
          </a:xfrm>
          <a:prstGeom prst="rect">
            <a:avLst/>
          </a:prstGeom>
          <a:noFill/>
        </p:spPr>
        <p:txBody>
          <a:bodyPr wrap="square" rtlCol="0">
            <a:spAutoFit/>
          </a:bodyPr>
          <a:lstStyle/>
          <a:p>
            <a:r>
              <a:rPr lang="en-IN" sz="1400" dirty="0">
                <a:solidFill>
                  <a:srgbClr val="FFFF00"/>
                </a:solidFill>
              </a:rPr>
              <a:t>Crop, forest and wetland applications</a:t>
            </a:r>
          </a:p>
        </p:txBody>
      </p:sp>
      <p:sp>
        <p:nvSpPr>
          <p:cNvPr id="56" name="TextBox 55"/>
          <p:cNvSpPr txBox="1"/>
          <p:nvPr/>
        </p:nvSpPr>
        <p:spPr>
          <a:xfrm>
            <a:off x="7600937" y="3563911"/>
            <a:ext cx="1353878" cy="738664"/>
          </a:xfrm>
          <a:prstGeom prst="rect">
            <a:avLst/>
          </a:prstGeom>
          <a:noFill/>
        </p:spPr>
        <p:txBody>
          <a:bodyPr wrap="square" rtlCol="0">
            <a:spAutoFit/>
          </a:bodyPr>
          <a:lstStyle/>
          <a:p>
            <a:r>
              <a:rPr lang="en-IN" sz="1400" dirty="0">
                <a:solidFill>
                  <a:srgbClr val="FFFF00"/>
                </a:solidFill>
              </a:rPr>
              <a:t>forest AGB and disturbance mapping</a:t>
            </a:r>
          </a:p>
        </p:txBody>
      </p:sp>
      <p:sp>
        <p:nvSpPr>
          <p:cNvPr id="57" name="TextBox 56"/>
          <p:cNvSpPr txBox="1"/>
          <p:nvPr/>
        </p:nvSpPr>
        <p:spPr>
          <a:xfrm>
            <a:off x="8465971" y="2196053"/>
            <a:ext cx="1486904" cy="523220"/>
          </a:xfrm>
          <a:prstGeom prst="rect">
            <a:avLst/>
          </a:prstGeom>
          <a:noFill/>
        </p:spPr>
        <p:txBody>
          <a:bodyPr wrap="square" rtlCol="0">
            <a:spAutoFit/>
          </a:bodyPr>
          <a:lstStyle/>
          <a:p>
            <a:r>
              <a:rPr lang="en-IN" sz="1400" dirty="0">
                <a:solidFill>
                  <a:srgbClr val="FFFF00"/>
                </a:solidFill>
              </a:rPr>
              <a:t>forest AGB  &amp; veg characterization </a:t>
            </a:r>
          </a:p>
        </p:txBody>
      </p:sp>
    </p:spTree>
    <p:extLst>
      <p:ext uri="{BB962C8B-B14F-4D97-AF65-F5344CB8AC3E}">
        <p14:creationId xmlns:p14="http://schemas.microsoft.com/office/powerpoint/2010/main" val="1266793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9824" y="1175259"/>
            <a:ext cx="10663311" cy="369332"/>
          </a:xfrm>
          <a:prstGeom prst="rect">
            <a:avLst/>
          </a:prstGeom>
        </p:spPr>
        <p:txBody>
          <a:bodyPr wrap="square">
            <a:spAutoFit/>
          </a:bodyPr>
          <a:lstStyle/>
          <a:p>
            <a:pPr marL="0" lvl="1"/>
            <a:r>
              <a:rPr lang="en-US" dirty="0">
                <a:solidFill>
                  <a:srgbClr val="000000"/>
                </a:solidFill>
                <a:latin typeface="Arial" panose="020B0604020202020204" pitchFamily="34" charset="0"/>
                <a:cs typeface="Arial" panose="020B0604020202020204" pitchFamily="34" charset="0"/>
              </a:rPr>
              <a:t>NASA and ISRO plan observations in the USA by ISRO L&amp;S band SAR in FY 2019 on a NASA aircraft</a:t>
            </a:r>
            <a:endParaRPr lang="en-US" dirty="0">
              <a:latin typeface="Arial" panose="020B0604020202020204" pitchFamily="34" charset="0"/>
              <a:cs typeface="Arial" panose="020B0604020202020204" pitchFamily="34" charset="0"/>
            </a:endParaRPr>
          </a:p>
        </p:txBody>
      </p:sp>
      <p:sp>
        <p:nvSpPr>
          <p:cNvPr id="5" name="Rectangle 4"/>
          <p:cNvSpPr/>
          <p:nvPr/>
        </p:nvSpPr>
        <p:spPr>
          <a:xfrm>
            <a:off x="745585" y="1496560"/>
            <a:ext cx="9931791" cy="1200329"/>
          </a:xfrm>
          <a:prstGeom prst="rect">
            <a:avLst/>
          </a:prstGeom>
        </p:spPr>
        <p:txBody>
          <a:bodyPr wrap="square">
            <a:spAutoFit/>
          </a:bodyPr>
          <a:lstStyle/>
          <a:p>
            <a:pPr marL="285750" lvl="1" indent="-285750">
              <a:lnSpc>
                <a:spcPct val="150000"/>
              </a:lnSpc>
              <a:buFont typeface="Wingdings" panose="05000000000000000000" pitchFamily="2" charset="2"/>
              <a:buChar char="Ø"/>
            </a:pPr>
            <a:r>
              <a:rPr lang="en-US" sz="1600" dirty="0">
                <a:solidFill>
                  <a:srgbClr val="000000"/>
                </a:solidFill>
                <a:latin typeface="Arial" panose="020B0604020202020204" pitchFamily="34" charset="0"/>
                <a:cs typeface="Arial" panose="020B0604020202020204" pitchFamily="34" charset="0"/>
              </a:rPr>
              <a:t>Some acquisitions will be designed to assess SAR calibration for UAVSAR and ISRO L+S.</a:t>
            </a:r>
          </a:p>
          <a:p>
            <a:pPr marL="285750" lvl="1" indent="-285750">
              <a:lnSpc>
                <a:spcPct val="150000"/>
              </a:lnSpc>
              <a:buFont typeface="Wingdings" panose="05000000000000000000" pitchFamily="2" charset="2"/>
              <a:buChar char="Ø"/>
            </a:pPr>
            <a:r>
              <a:rPr lang="en-US" sz="1600" dirty="0">
                <a:solidFill>
                  <a:srgbClr val="000000"/>
                </a:solidFill>
                <a:latin typeface="Arial" panose="020B0604020202020204" pitchFamily="34" charset="0"/>
                <a:cs typeface="Arial" panose="020B0604020202020204" pitchFamily="34" charset="0"/>
              </a:rPr>
              <a:t>Many of the joint sites are likely to coincide with the sites identified in this UAVSAR campaign</a:t>
            </a:r>
          </a:p>
          <a:p>
            <a:pPr marL="285750" lvl="1" indent="-285750">
              <a:lnSpc>
                <a:spcPct val="150000"/>
              </a:lnSpc>
              <a:buFont typeface="Wingdings" panose="05000000000000000000" pitchFamily="2" charset="2"/>
              <a:buChar char="Ø"/>
            </a:pPr>
            <a:r>
              <a:rPr lang="en-US" sz="1600" dirty="0">
                <a:solidFill>
                  <a:srgbClr val="000000"/>
                </a:solidFill>
                <a:latin typeface="Arial" panose="020B0604020202020204" pitchFamily="34" charset="0"/>
                <a:cs typeface="Arial" panose="020B0604020202020204" pitchFamily="34" charset="0"/>
              </a:rPr>
              <a:t>Some of the ISRO SAR flights could either duplicate or substitute for UAVSAR acquisitions</a:t>
            </a:r>
            <a:endParaRPr lang="en-US" sz="1600" dirty="0">
              <a:latin typeface="Arial" panose="020B0604020202020204" pitchFamily="34" charset="0"/>
              <a:cs typeface="Arial" panose="020B0604020202020204" pitchFamily="34" charset="0"/>
            </a:endParaRPr>
          </a:p>
        </p:txBody>
      </p:sp>
      <p:sp>
        <p:nvSpPr>
          <p:cNvPr id="6" name="Rectangle 5"/>
          <p:cNvSpPr/>
          <p:nvPr/>
        </p:nvSpPr>
        <p:spPr>
          <a:xfrm>
            <a:off x="485333" y="2765207"/>
            <a:ext cx="10452297" cy="646331"/>
          </a:xfrm>
          <a:prstGeom prst="rect">
            <a:avLst/>
          </a:prstGeom>
        </p:spPr>
        <p:txBody>
          <a:bodyPr wrap="square">
            <a:spAutoFit/>
          </a:bodyPr>
          <a:lstStyle/>
          <a:p>
            <a:r>
              <a:rPr lang="en-US" dirty="0">
                <a:solidFill>
                  <a:srgbClr val="000000"/>
                </a:solidFill>
                <a:latin typeface="Calibri-Bold"/>
              </a:rPr>
              <a:t>Exploring Options for Accommodating L+S ASAR on NASA Aircraft</a:t>
            </a:r>
            <a:br>
              <a:rPr lang="en-US" dirty="0">
                <a:solidFill>
                  <a:srgbClr val="000000"/>
                </a:solidFill>
                <a:latin typeface="Calibri-Bold"/>
              </a:rPr>
            </a:br>
            <a:endParaRPr lang="en-US" dirty="0"/>
          </a:p>
        </p:txBody>
      </p:sp>
      <p:pic>
        <p:nvPicPr>
          <p:cNvPr id="2" name="Picture 1"/>
          <p:cNvPicPr>
            <a:picLocks noChangeAspect="1"/>
          </p:cNvPicPr>
          <p:nvPr/>
        </p:nvPicPr>
        <p:blipFill>
          <a:blip r:embed="rId2"/>
          <a:stretch>
            <a:fillRect/>
          </a:stretch>
        </p:blipFill>
        <p:spPr>
          <a:xfrm>
            <a:off x="485333" y="3301396"/>
            <a:ext cx="3956538" cy="1881308"/>
          </a:xfrm>
          <a:prstGeom prst="rect">
            <a:avLst/>
          </a:prstGeom>
        </p:spPr>
      </p:pic>
      <p:pic>
        <p:nvPicPr>
          <p:cNvPr id="3" name="Picture 2"/>
          <p:cNvPicPr>
            <a:picLocks noChangeAspect="1"/>
          </p:cNvPicPr>
          <p:nvPr/>
        </p:nvPicPr>
        <p:blipFill>
          <a:blip r:embed="rId3"/>
          <a:stretch>
            <a:fillRect/>
          </a:stretch>
        </p:blipFill>
        <p:spPr>
          <a:xfrm>
            <a:off x="4497093" y="3312124"/>
            <a:ext cx="3932846" cy="1869476"/>
          </a:xfrm>
          <a:prstGeom prst="rect">
            <a:avLst/>
          </a:prstGeom>
        </p:spPr>
      </p:pic>
      <p:sp>
        <p:nvSpPr>
          <p:cNvPr id="7" name="TextBox 6"/>
          <p:cNvSpPr txBox="1"/>
          <p:nvPr/>
        </p:nvSpPr>
        <p:spPr>
          <a:xfrm>
            <a:off x="2463602" y="89414"/>
            <a:ext cx="7746275" cy="830997"/>
          </a:xfrm>
          <a:prstGeom prst="rect">
            <a:avLst/>
          </a:prstGeom>
          <a:noFill/>
        </p:spPr>
        <p:txBody>
          <a:bodyPr wrap="square" rtlCol="0">
            <a:spAutoFit/>
          </a:bodyPr>
          <a:lstStyle/>
          <a:p>
            <a:pPr algn="ctr"/>
            <a:r>
              <a:rPr lang="en-US" sz="2400" b="1" dirty="0">
                <a:solidFill>
                  <a:schemeClr val="bg1"/>
                </a:solidFill>
              </a:rPr>
              <a:t>Proposal for L&amp;S airborne SAR Campaign over USA &amp; Canadian targets</a:t>
            </a:r>
          </a:p>
        </p:txBody>
      </p:sp>
      <p:sp>
        <p:nvSpPr>
          <p:cNvPr id="8" name="Rectangle 7"/>
          <p:cNvSpPr/>
          <p:nvPr/>
        </p:nvSpPr>
        <p:spPr>
          <a:xfrm>
            <a:off x="485333" y="5318235"/>
            <a:ext cx="4330262" cy="1354217"/>
          </a:xfrm>
          <a:prstGeom prst="rect">
            <a:avLst/>
          </a:prstGeom>
        </p:spPr>
        <p:txBody>
          <a:bodyPr wrap="square">
            <a:spAutoFit/>
          </a:bodyPr>
          <a:lstStyle/>
          <a:p>
            <a:pPr marL="84138" indent="-84138">
              <a:buFont typeface="Arial" panose="020B0604020202020204" pitchFamily="34" charset="0"/>
              <a:buChar char="•"/>
              <a:tabLst>
                <a:tab pos="84138" algn="l"/>
              </a:tabLst>
            </a:pPr>
            <a:r>
              <a:rPr lang="en-IN" sz="1600" dirty="0">
                <a:latin typeface="Calibri" panose="020F0502020204030204" pitchFamily="34" charset="0"/>
              </a:rPr>
              <a:t> Construct new aircraft </a:t>
            </a:r>
            <a:r>
              <a:rPr lang="en-IN" sz="1600" dirty="0" err="1">
                <a:latin typeface="Calibri" panose="020F0502020204030204" pitchFamily="34" charset="0"/>
              </a:rPr>
              <a:t>radome</a:t>
            </a:r>
            <a:endParaRPr lang="en-IN" sz="1600" dirty="0">
              <a:latin typeface="Calibri" panose="020F0502020204030204" pitchFamily="34" charset="0"/>
            </a:endParaRPr>
          </a:p>
          <a:p>
            <a:r>
              <a:rPr lang="en-IN" sz="1600" dirty="0">
                <a:latin typeface="ArialMT"/>
              </a:rPr>
              <a:t>• </a:t>
            </a:r>
            <a:r>
              <a:rPr lang="en-IN" sz="1600" dirty="0">
                <a:latin typeface="Calibri" panose="020F0502020204030204" pitchFamily="34" charset="0"/>
              </a:rPr>
              <a:t>Modify aircraft to accommodate </a:t>
            </a:r>
            <a:r>
              <a:rPr lang="en-IN" sz="1600" dirty="0" err="1">
                <a:latin typeface="Calibri" panose="020F0502020204030204" pitchFamily="34" charset="0"/>
              </a:rPr>
              <a:t>radome</a:t>
            </a:r>
            <a:endParaRPr lang="en-IN" sz="1600" dirty="0">
              <a:latin typeface="Calibri" panose="020F0502020204030204" pitchFamily="34" charset="0"/>
            </a:endParaRPr>
          </a:p>
          <a:p>
            <a:r>
              <a:rPr lang="en-IN" sz="1600" dirty="0">
                <a:latin typeface="ArialMT"/>
              </a:rPr>
              <a:t>• </a:t>
            </a:r>
            <a:r>
              <a:rPr lang="en-IN" sz="1600" dirty="0">
                <a:latin typeface="Calibri" panose="020F0502020204030204" pitchFamily="34" charset="0"/>
              </a:rPr>
              <a:t>Modify aircraft to accommodate antenna</a:t>
            </a:r>
          </a:p>
          <a:p>
            <a:r>
              <a:rPr lang="en-IN" sz="1600" dirty="0">
                <a:latin typeface="ArialMT"/>
              </a:rPr>
              <a:t>• </a:t>
            </a:r>
            <a:r>
              <a:rPr lang="en-IN" sz="1600" dirty="0">
                <a:latin typeface="Calibri" panose="020F0502020204030204" pitchFamily="34" charset="0"/>
              </a:rPr>
              <a:t>Route antenna cables to cabin</a:t>
            </a:r>
          </a:p>
          <a:p>
            <a:r>
              <a:rPr lang="en-IN" sz="1600" dirty="0">
                <a:latin typeface="ArialMT"/>
              </a:rPr>
              <a:t>• </a:t>
            </a:r>
            <a:r>
              <a:rPr lang="en-IN" sz="1600" dirty="0">
                <a:latin typeface="Calibri" panose="020F0502020204030204" pitchFamily="34" charset="0"/>
              </a:rPr>
              <a:t>Place radar electronics in cabin</a:t>
            </a:r>
            <a:endParaRPr lang="en-IN" sz="1600" dirty="0"/>
          </a:p>
        </p:txBody>
      </p:sp>
      <p:sp>
        <p:nvSpPr>
          <p:cNvPr id="9" name="Rectangle 8"/>
          <p:cNvSpPr/>
          <p:nvPr/>
        </p:nvSpPr>
        <p:spPr>
          <a:xfrm>
            <a:off x="4771350" y="5317131"/>
            <a:ext cx="3384331" cy="1077218"/>
          </a:xfrm>
          <a:prstGeom prst="rect">
            <a:avLst/>
          </a:prstGeom>
        </p:spPr>
        <p:txBody>
          <a:bodyPr wrap="square">
            <a:spAutoFit/>
          </a:bodyPr>
          <a:lstStyle/>
          <a:p>
            <a:pPr marL="84138" indent="-84138">
              <a:buFont typeface="Arial" panose="020B0604020202020204" pitchFamily="34" charset="0"/>
              <a:buChar char="•"/>
            </a:pPr>
            <a:r>
              <a:rPr lang="en-IN" sz="1600" dirty="0">
                <a:latin typeface="Calibri" panose="020F0502020204030204" pitchFamily="34" charset="0"/>
              </a:rPr>
              <a:t> Mount antenna to UAVSAR pod</a:t>
            </a:r>
          </a:p>
          <a:p>
            <a:r>
              <a:rPr lang="en-IN" sz="1600" dirty="0">
                <a:latin typeface="ArialMT"/>
              </a:rPr>
              <a:t>• </a:t>
            </a:r>
            <a:r>
              <a:rPr lang="en-IN" sz="1600" dirty="0">
                <a:latin typeface="Calibri" panose="020F0502020204030204" pitchFamily="34" charset="0"/>
              </a:rPr>
              <a:t>Construct new pod </a:t>
            </a:r>
            <a:r>
              <a:rPr lang="en-IN" sz="1600" dirty="0" err="1">
                <a:latin typeface="Calibri" panose="020F0502020204030204" pitchFamily="34" charset="0"/>
              </a:rPr>
              <a:t>radome</a:t>
            </a:r>
            <a:endParaRPr lang="en-IN" sz="1600" dirty="0">
              <a:latin typeface="Calibri" panose="020F0502020204030204" pitchFamily="34" charset="0"/>
            </a:endParaRPr>
          </a:p>
          <a:p>
            <a:r>
              <a:rPr lang="en-IN" sz="1600" dirty="0">
                <a:latin typeface="ArialMT"/>
              </a:rPr>
              <a:t>• </a:t>
            </a:r>
            <a:r>
              <a:rPr lang="en-IN" sz="1600" dirty="0">
                <a:latin typeface="Calibri" panose="020F0502020204030204" pitchFamily="34" charset="0"/>
              </a:rPr>
              <a:t>Route antenna cables to cabin</a:t>
            </a:r>
          </a:p>
          <a:p>
            <a:r>
              <a:rPr lang="en-IN" sz="1600" dirty="0">
                <a:latin typeface="ArialMT"/>
              </a:rPr>
              <a:t>• </a:t>
            </a:r>
            <a:r>
              <a:rPr lang="en-IN" sz="1600" dirty="0">
                <a:latin typeface="Calibri" panose="020F0502020204030204" pitchFamily="34" charset="0"/>
              </a:rPr>
              <a:t>Place radar electronics in cabin</a:t>
            </a:r>
            <a:endParaRPr lang="en-IN" sz="1600" dirty="0"/>
          </a:p>
        </p:txBody>
      </p:sp>
    </p:spTree>
    <p:extLst>
      <p:ext uri="{BB962C8B-B14F-4D97-AF65-F5344CB8AC3E}">
        <p14:creationId xmlns:p14="http://schemas.microsoft.com/office/powerpoint/2010/main" val="1611273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2"/>
          <a:stretch>
            <a:fillRect/>
          </a:stretch>
        </p:blipFill>
        <p:spPr>
          <a:xfrm>
            <a:off x="501682" y="2523012"/>
            <a:ext cx="5279594" cy="2792210"/>
          </a:xfrm>
          <a:prstGeom prst="rect">
            <a:avLst/>
          </a:prstGeom>
        </p:spPr>
      </p:pic>
      <p:sp>
        <p:nvSpPr>
          <p:cNvPr id="15" name="Rectangle 14"/>
          <p:cNvSpPr/>
          <p:nvPr/>
        </p:nvSpPr>
        <p:spPr>
          <a:xfrm>
            <a:off x="2331928" y="-90965"/>
            <a:ext cx="8307192" cy="1908215"/>
          </a:xfrm>
          <a:prstGeom prst="rect">
            <a:avLst/>
          </a:prstGeom>
        </p:spPr>
        <p:txBody>
          <a:bodyPr wrap="square">
            <a:spAutoFit/>
          </a:bodyPr>
          <a:lstStyle/>
          <a:p>
            <a:pPr algn="ctr"/>
            <a:r>
              <a:rPr lang="en-US" sz="2000" b="1" dirty="0">
                <a:solidFill>
                  <a:schemeClr val="bg1"/>
                </a:solidFill>
                <a:latin typeface="Arial" pitchFamily="34" charset="0"/>
                <a:cs typeface="Arial" pitchFamily="34" charset="0"/>
              </a:rPr>
              <a:t>Outreach Programs</a:t>
            </a:r>
          </a:p>
          <a:p>
            <a:pPr algn="ctr"/>
            <a:endParaRPr lang="en-US" sz="1000" b="1" dirty="0">
              <a:solidFill>
                <a:schemeClr val="bg1"/>
              </a:solidFill>
              <a:latin typeface="Arial" pitchFamily="34" charset="0"/>
              <a:cs typeface="Arial" pitchFamily="34" charset="0"/>
            </a:endParaRPr>
          </a:p>
          <a:p>
            <a:pPr algn="ctr"/>
            <a:r>
              <a:rPr lang="en-US" sz="1600" b="1" dirty="0">
                <a:solidFill>
                  <a:schemeClr val="bg1"/>
                </a:solidFill>
                <a:latin typeface="Arial" pitchFamily="34" charset="0"/>
                <a:cs typeface="Arial" pitchFamily="34" charset="0"/>
              </a:rPr>
              <a:t>Satellite Meteorological and </a:t>
            </a:r>
            <a:r>
              <a:rPr lang="en-US" sz="1600" b="1" dirty="0" err="1">
                <a:solidFill>
                  <a:schemeClr val="bg1"/>
                </a:solidFill>
                <a:latin typeface="Arial" pitchFamily="34" charset="0"/>
                <a:cs typeface="Arial" pitchFamily="34" charset="0"/>
              </a:rPr>
              <a:t>OceAnographic</a:t>
            </a:r>
            <a:r>
              <a:rPr lang="en-US" sz="1600" b="1" dirty="0">
                <a:solidFill>
                  <a:schemeClr val="bg1"/>
                </a:solidFill>
                <a:latin typeface="Arial" pitchFamily="34" charset="0"/>
                <a:cs typeface="Arial" pitchFamily="34" charset="0"/>
              </a:rPr>
              <a:t> Research and Training (SMART)</a:t>
            </a:r>
          </a:p>
          <a:p>
            <a:pPr algn="ctr"/>
            <a:endParaRPr lang="en-US" b="1" dirty="0">
              <a:solidFill>
                <a:schemeClr val="bg1"/>
              </a:solidFill>
              <a:latin typeface="Arial" pitchFamily="34" charset="0"/>
              <a:cs typeface="Arial" pitchFamily="34" charset="0"/>
            </a:endParaRPr>
          </a:p>
          <a:p>
            <a:pPr algn="ctr"/>
            <a:endParaRPr lang="en-US" b="1" dirty="0">
              <a:solidFill>
                <a:schemeClr val="bg1"/>
              </a:solidFill>
              <a:latin typeface="Arial" pitchFamily="34" charset="0"/>
              <a:cs typeface="Arial" pitchFamily="34" charset="0"/>
            </a:endParaRPr>
          </a:p>
          <a:p>
            <a:pPr algn="ctr"/>
            <a:r>
              <a:rPr lang="en-US" b="1" dirty="0">
                <a:latin typeface="Arial" pitchFamily="34" charset="0"/>
                <a:cs typeface="Arial" pitchFamily="34" charset="0"/>
              </a:rPr>
              <a:t>T</a:t>
            </a:r>
            <a:r>
              <a:rPr lang="en-US" dirty="0">
                <a:latin typeface="Arial" panose="020B0604020202020204" pitchFamily="34" charset="0"/>
                <a:cs typeface="Arial" panose="020B0604020202020204" pitchFamily="34" charset="0"/>
              </a:rPr>
              <a:t>raining &amp; </a:t>
            </a:r>
            <a:r>
              <a:rPr lang="en-US" b="1" dirty="0">
                <a:latin typeface="Arial" panose="020B0604020202020204" pitchFamily="34" charset="0"/>
                <a:cs typeface="Arial" panose="020B0604020202020204" pitchFamily="34" charset="0"/>
              </a:rPr>
              <a:t>R</a:t>
            </a:r>
            <a:r>
              <a:rPr lang="en-US" dirty="0">
                <a:latin typeface="Arial" panose="020B0604020202020204" pitchFamily="34" charset="0"/>
                <a:cs typeface="Arial" panose="020B0604020202020204" pitchFamily="34" charset="0"/>
              </a:rPr>
              <a:t>esearch in </a:t>
            </a:r>
            <a:r>
              <a:rPr lang="en-US" b="1" dirty="0">
                <a:latin typeface="Arial" panose="020B0604020202020204" pitchFamily="34" charset="0"/>
                <a:cs typeface="Arial" panose="020B0604020202020204" pitchFamily="34" charset="0"/>
              </a:rPr>
              <a:t>E</a:t>
            </a:r>
            <a:r>
              <a:rPr lang="en-US" dirty="0">
                <a:latin typeface="Arial" panose="020B0604020202020204" pitchFamily="34" charset="0"/>
                <a:cs typeface="Arial" panose="020B0604020202020204" pitchFamily="34" charset="0"/>
              </a:rPr>
              <a:t>arth-</a:t>
            </a:r>
            <a:r>
              <a:rPr lang="en-US" b="1" dirty="0">
                <a:latin typeface="Arial" panose="020B0604020202020204" pitchFamily="34" charset="0"/>
                <a:cs typeface="Arial" panose="020B0604020202020204" pitchFamily="34" charset="0"/>
              </a:rPr>
              <a:t>E</a:t>
            </a:r>
            <a:r>
              <a:rPr lang="en-US" dirty="0">
                <a:latin typeface="Arial" panose="020B0604020202020204" pitchFamily="34" charset="0"/>
                <a:cs typeface="Arial" panose="020B0604020202020204" pitchFamily="34" charset="0"/>
              </a:rPr>
              <a:t>co </a:t>
            </a:r>
            <a:r>
              <a:rPr lang="en-US" b="1" dirty="0">
                <a:latin typeface="Arial" panose="020B0604020202020204" pitchFamily="34" charset="0"/>
                <a:cs typeface="Arial" panose="020B0604020202020204" pitchFamily="34" charset="0"/>
              </a:rPr>
              <a:t>S</a:t>
            </a:r>
            <a:r>
              <a:rPr lang="en-US" dirty="0">
                <a:latin typeface="Arial" panose="020B0604020202020204" pitchFamily="34" charset="0"/>
                <a:cs typeface="Arial" panose="020B0604020202020204" pitchFamily="34" charset="0"/>
              </a:rPr>
              <a:t>ystems  (</a:t>
            </a:r>
            <a:r>
              <a:rPr lang="en-US" b="1" dirty="0">
                <a:latin typeface="Arial" panose="020B0604020202020204" pitchFamily="34" charset="0"/>
                <a:cs typeface="Arial" panose="020B0604020202020204" pitchFamily="34" charset="0"/>
              </a:rPr>
              <a:t>TREES</a:t>
            </a:r>
            <a:r>
              <a:rPr lang="en-US" dirty="0">
                <a:latin typeface="Arial" panose="020B0604020202020204" pitchFamily="34" charset="0"/>
                <a:cs typeface="Arial" panose="020B0604020202020204" pitchFamily="34" charset="0"/>
              </a:rPr>
              <a:t>)</a:t>
            </a:r>
            <a:endParaRPr lang="en-IN" dirty="0">
              <a:latin typeface="Arial" panose="020B0604020202020204" pitchFamily="34" charset="0"/>
              <a:cs typeface="Arial" panose="020B0604020202020204" pitchFamily="34" charset="0"/>
            </a:endParaRPr>
          </a:p>
          <a:p>
            <a:pPr algn="ctr"/>
            <a:endParaRPr lang="en-US" b="1" dirty="0">
              <a:solidFill>
                <a:schemeClr val="bg1"/>
              </a:solidFill>
            </a:endParaRPr>
          </a:p>
        </p:txBody>
      </p:sp>
      <p:sp>
        <p:nvSpPr>
          <p:cNvPr id="21" name="TextBox 20"/>
          <p:cNvSpPr txBox="1"/>
          <p:nvPr/>
        </p:nvSpPr>
        <p:spPr>
          <a:xfrm>
            <a:off x="370001" y="5373451"/>
            <a:ext cx="10991541" cy="1431161"/>
          </a:xfrm>
          <a:prstGeom prst="rect">
            <a:avLst/>
          </a:prstGeom>
          <a:noFill/>
        </p:spPr>
        <p:txBody>
          <a:bodyPr wrap="square" numCol="2" rtlCol="0">
            <a:spAutoFit/>
          </a:bodyPr>
          <a:lstStyle/>
          <a:p>
            <a:r>
              <a:rPr lang="en-US" b="1" dirty="0">
                <a:solidFill>
                  <a:srgbClr val="0000FF"/>
                </a:solidFill>
                <a:latin typeface="Arial" pitchFamily="34" charset="0"/>
                <a:cs typeface="Arial" pitchFamily="34" charset="0"/>
              </a:rPr>
              <a:t>Outreach activities</a:t>
            </a:r>
            <a:r>
              <a:rPr lang="en-US" dirty="0">
                <a:solidFill>
                  <a:srgbClr val="0000FF"/>
                </a:solidFill>
                <a:latin typeface="Arial" pitchFamily="34" charset="0"/>
                <a:cs typeface="Arial" pitchFamily="34" charset="0"/>
              </a:rPr>
              <a:t> </a:t>
            </a:r>
            <a:r>
              <a:rPr lang="en-US" b="1" dirty="0">
                <a:solidFill>
                  <a:srgbClr val="0000FF"/>
                </a:solidFill>
                <a:latin typeface="Arial" pitchFamily="34" charset="0"/>
                <a:cs typeface="Arial" pitchFamily="34" charset="0"/>
              </a:rPr>
              <a:t>provide:</a:t>
            </a:r>
          </a:p>
          <a:p>
            <a:endParaRPr lang="en-US" sz="500" dirty="0">
              <a:solidFill>
                <a:srgbClr val="0000FF"/>
              </a:solidFill>
              <a:latin typeface="Arial" pitchFamily="34" charset="0"/>
              <a:cs typeface="Arial" pitchFamily="34" charset="0"/>
            </a:endParaRPr>
          </a:p>
          <a:p>
            <a:pPr marL="179388" indent="-179388">
              <a:buFont typeface="Wingdings" pitchFamily="2" charset="2"/>
              <a:buChar char="Ø"/>
            </a:pPr>
            <a:r>
              <a:rPr lang="en-US" sz="1600" dirty="0">
                <a:solidFill>
                  <a:srgbClr val="0000FF"/>
                </a:solidFill>
                <a:latin typeface="Arial" pitchFamily="34" charset="0"/>
                <a:cs typeface="Arial" pitchFamily="34" charset="0"/>
              </a:rPr>
              <a:t>Familiarization with Indian EO data</a:t>
            </a:r>
          </a:p>
          <a:p>
            <a:pPr marL="179388" indent="-179388">
              <a:buFont typeface="Wingdings" pitchFamily="2" charset="2"/>
              <a:buChar char="Ø"/>
            </a:pPr>
            <a:r>
              <a:rPr lang="en-US" sz="1600" dirty="0">
                <a:solidFill>
                  <a:srgbClr val="0000FF"/>
                </a:solidFill>
                <a:latin typeface="Arial" pitchFamily="34" charset="0"/>
                <a:cs typeface="Arial" pitchFamily="34" charset="0"/>
              </a:rPr>
              <a:t>Short-term advanced training courses</a:t>
            </a:r>
          </a:p>
          <a:p>
            <a:pPr marL="179388" indent="-179388">
              <a:buFont typeface="Wingdings" pitchFamily="2" charset="2"/>
              <a:buChar char="Ø"/>
            </a:pPr>
            <a:r>
              <a:rPr lang="en-US" sz="1600" dirty="0">
                <a:solidFill>
                  <a:srgbClr val="0000FF"/>
                </a:solidFill>
                <a:latin typeface="Arial" pitchFamily="34" charset="0"/>
                <a:cs typeface="Arial" pitchFamily="34" charset="0"/>
              </a:rPr>
              <a:t>Long duration 3-9 months - Research</a:t>
            </a:r>
          </a:p>
          <a:p>
            <a:pPr marL="179388" indent="-179388">
              <a:buFont typeface="Wingdings" pitchFamily="2" charset="2"/>
              <a:buChar char="Ø"/>
            </a:pPr>
            <a:endParaRPr lang="en-US" sz="1600" dirty="0">
              <a:solidFill>
                <a:srgbClr val="0000FF"/>
              </a:solidFill>
              <a:latin typeface="Arial" pitchFamily="34" charset="0"/>
              <a:cs typeface="Arial" pitchFamily="34" charset="0"/>
            </a:endParaRPr>
          </a:p>
          <a:p>
            <a:pPr marL="179388" indent="-179388">
              <a:buFont typeface="Wingdings" pitchFamily="2" charset="2"/>
              <a:buChar char="Ø"/>
            </a:pPr>
            <a:endParaRPr lang="en-US" sz="1600" dirty="0">
              <a:solidFill>
                <a:srgbClr val="0000FF"/>
              </a:solidFill>
              <a:latin typeface="Arial" pitchFamily="34" charset="0"/>
              <a:cs typeface="Arial" pitchFamily="34" charset="0"/>
            </a:endParaRPr>
          </a:p>
          <a:p>
            <a:pPr marL="179388" indent="-179388">
              <a:buFont typeface="Wingdings" pitchFamily="2" charset="2"/>
              <a:buChar char="Ø"/>
            </a:pPr>
            <a:r>
              <a:rPr lang="en-US" sz="1600" dirty="0">
                <a:solidFill>
                  <a:srgbClr val="0000FF"/>
                </a:solidFill>
                <a:latin typeface="Arial" pitchFamily="34" charset="0"/>
                <a:cs typeface="Arial" pitchFamily="34" charset="0"/>
              </a:rPr>
              <a:t>Data analytics and advanced visualization</a:t>
            </a:r>
          </a:p>
          <a:p>
            <a:pPr marL="179388" indent="-179388">
              <a:buFont typeface="Wingdings" pitchFamily="2" charset="2"/>
              <a:buChar char="Ø"/>
            </a:pPr>
            <a:r>
              <a:rPr lang="en-US" sz="1600" dirty="0">
                <a:solidFill>
                  <a:srgbClr val="0000FF"/>
                </a:solidFill>
                <a:latin typeface="Arial" pitchFamily="34" charset="0"/>
                <a:cs typeface="Arial" pitchFamily="34" charset="0"/>
              </a:rPr>
              <a:t>State-of-the-art computing facilities</a:t>
            </a:r>
          </a:p>
          <a:p>
            <a:pPr marL="179388" indent="-179388">
              <a:buFont typeface="Wingdings" pitchFamily="2" charset="2"/>
              <a:buChar char="Ø"/>
            </a:pPr>
            <a:r>
              <a:rPr lang="en-US" sz="1600" dirty="0">
                <a:solidFill>
                  <a:srgbClr val="0000FF"/>
                </a:solidFill>
                <a:latin typeface="Arial" pitchFamily="34" charset="0"/>
                <a:cs typeface="Arial" pitchFamily="34" charset="0"/>
              </a:rPr>
              <a:t>Research guidance</a:t>
            </a:r>
          </a:p>
          <a:p>
            <a:pPr marL="179388" indent="-179388">
              <a:buFont typeface="Wingdings" pitchFamily="2" charset="2"/>
              <a:buChar char="Ø"/>
            </a:pPr>
            <a:r>
              <a:rPr lang="en-US" sz="1600" dirty="0">
                <a:solidFill>
                  <a:srgbClr val="0000FF"/>
                </a:solidFill>
                <a:latin typeface="Arial" pitchFamily="34" charset="0"/>
                <a:cs typeface="Arial" pitchFamily="34" charset="0"/>
              </a:rPr>
              <a:t>Subsidized accommodation &amp; food</a:t>
            </a:r>
          </a:p>
        </p:txBody>
      </p:sp>
      <p:sp>
        <p:nvSpPr>
          <p:cNvPr id="20" name="Rounded Rectangle 19"/>
          <p:cNvSpPr/>
          <p:nvPr/>
        </p:nvSpPr>
        <p:spPr>
          <a:xfrm>
            <a:off x="733229" y="1523545"/>
            <a:ext cx="10412782" cy="737424"/>
          </a:xfrm>
          <a:prstGeom prst="roundRect">
            <a:avLst/>
          </a:prstGeom>
          <a:solidFill>
            <a:srgbClr val="FFFF00"/>
          </a:solidFill>
        </p:spPr>
        <p:style>
          <a:lnRef idx="2">
            <a:schemeClr val="accent3"/>
          </a:lnRef>
          <a:fillRef idx="1">
            <a:schemeClr val="lt1"/>
          </a:fillRef>
          <a:effectRef idx="0">
            <a:schemeClr val="accent3"/>
          </a:effectRef>
          <a:fontRef idx="minor">
            <a:schemeClr val="dk1"/>
          </a:fontRef>
        </p:style>
        <p:txBody>
          <a:bodyPr rtlCol="0" anchor="ctr"/>
          <a:lstStyle/>
          <a:p>
            <a:pPr algn="just"/>
            <a:r>
              <a:rPr lang="en-IN" sz="1600" b="1" dirty="0">
                <a:solidFill>
                  <a:srgbClr val="000066"/>
                </a:solidFill>
                <a:latin typeface="Arial" pitchFamily="34" charset="0"/>
                <a:ea typeface="Segoe UI" pitchFamily="34" charset="0"/>
                <a:cs typeface="Arial" pitchFamily="34" charset="0"/>
              </a:rPr>
              <a:t>ISRO’s initiative to promote use of Indian EO data &amp; products for research in Satellite Meteorology &amp; Oceanography and Earth eco-system studies among students, researchers &amp; academia </a:t>
            </a:r>
          </a:p>
        </p:txBody>
      </p:sp>
      <p:sp>
        <p:nvSpPr>
          <p:cNvPr id="22" name="TextBox 21"/>
          <p:cNvSpPr txBox="1"/>
          <p:nvPr/>
        </p:nvSpPr>
        <p:spPr>
          <a:xfrm>
            <a:off x="1519347" y="2253369"/>
            <a:ext cx="3009821"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Research </a:t>
            </a:r>
            <a:r>
              <a:rPr lang="en-US" sz="1400" b="1" dirty="0" err="1">
                <a:latin typeface="Arial" panose="020B0604020202020204" pitchFamily="34" charset="0"/>
                <a:cs typeface="Arial" panose="020B0604020202020204" pitchFamily="34" charset="0"/>
              </a:rPr>
              <a:t>Programme</a:t>
            </a:r>
            <a:endParaRPr lang="en-IN" sz="1400" b="1" dirty="0">
              <a:latin typeface="Arial" panose="020B0604020202020204" pitchFamily="34" charset="0"/>
              <a:cs typeface="Arial" panose="020B0604020202020204" pitchFamily="34" charset="0"/>
            </a:endParaRPr>
          </a:p>
        </p:txBody>
      </p:sp>
      <p:sp>
        <p:nvSpPr>
          <p:cNvPr id="25" name="TextBox 24"/>
          <p:cNvSpPr txBox="1"/>
          <p:nvPr/>
        </p:nvSpPr>
        <p:spPr>
          <a:xfrm>
            <a:off x="7266879" y="2215235"/>
            <a:ext cx="2477380"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Training Programme</a:t>
            </a:r>
            <a:endParaRPr lang="en-IN" sz="1400" b="1" dirty="0">
              <a:latin typeface="Arial" panose="020B0604020202020204" pitchFamily="34" charset="0"/>
              <a:cs typeface="Arial" panose="020B0604020202020204" pitchFamily="34" charset="0"/>
            </a:endParaRPr>
          </a:p>
        </p:txBody>
      </p:sp>
      <p:sp>
        <p:nvSpPr>
          <p:cNvPr id="28" name="Rectangle 27"/>
          <p:cNvSpPr/>
          <p:nvPr/>
        </p:nvSpPr>
        <p:spPr>
          <a:xfrm>
            <a:off x="4134882" y="5479317"/>
            <a:ext cx="2452137" cy="261610"/>
          </a:xfrm>
          <a:prstGeom prst="rect">
            <a:avLst/>
          </a:prstGeom>
        </p:spPr>
        <p:txBody>
          <a:bodyPr wrap="square">
            <a:spAutoFit/>
          </a:bodyPr>
          <a:lstStyle/>
          <a:p>
            <a:pPr>
              <a:spcBef>
                <a:spcPct val="50000"/>
              </a:spcBef>
            </a:pPr>
            <a:endParaRPr lang="en-US" sz="1100" b="1" dirty="0">
              <a:solidFill>
                <a:srgbClr val="0000FF"/>
              </a:solidFill>
              <a:latin typeface="Arial" panose="020B0604020202020204" pitchFamily="34" charset="0"/>
              <a:cs typeface="Arial" panose="020B0604020202020204" pitchFamily="34" charset="0"/>
            </a:endParaRPr>
          </a:p>
        </p:txBody>
      </p:sp>
      <p:pic>
        <p:nvPicPr>
          <p:cNvPr id="16" name="Picture 1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0761" y="970133"/>
            <a:ext cx="1009219" cy="540339"/>
          </a:xfrm>
          <a:prstGeom prst="rect">
            <a:avLst/>
          </a:prstGeom>
          <a:noFill/>
          <a:ln>
            <a:noFill/>
          </a:ln>
          <a:extLst/>
        </p:spPr>
      </p:pic>
      <p:sp>
        <p:nvSpPr>
          <p:cNvPr id="3" name="TextBox 2"/>
          <p:cNvSpPr txBox="1"/>
          <p:nvPr/>
        </p:nvSpPr>
        <p:spPr>
          <a:xfrm>
            <a:off x="4659086" y="3113309"/>
            <a:ext cx="1008671" cy="307777"/>
          </a:xfrm>
          <a:prstGeom prst="rect">
            <a:avLst/>
          </a:prstGeom>
          <a:noFill/>
        </p:spPr>
        <p:txBody>
          <a:bodyPr wrap="square" rtlCol="0">
            <a:spAutoFit/>
          </a:bodyPr>
          <a:lstStyle/>
          <a:p>
            <a:r>
              <a:rPr lang="en-US" sz="1400" dirty="0">
                <a:solidFill>
                  <a:schemeClr val="bg1"/>
                </a:solidFill>
              </a:rPr>
              <a:t>Challenges</a:t>
            </a: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2457" y="464575"/>
            <a:ext cx="1042677" cy="461663"/>
          </a:xfrm>
          <a:prstGeom prst="rect">
            <a:avLst/>
          </a:prstGeom>
          <a:noFill/>
        </p:spPr>
      </p:pic>
      <p:sp>
        <p:nvSpPr>
          <p:cNvPr id="6" name="TextBox 5"/>
          <p:cNvSpPr txBox="1"/>
          <p:nvPr/>
        </p:nvSpPr>
        <p:spPr>
          <a:xfrm>
            <a:off x="8846154" y="2938276"/>
            <a:ext cx="428120" cy="266816"/>
          </a:xfrm>
          <a:prstGeom prst="rect">
            <a:avLst/>
          </a:prstGeom>
          <a:noFill/>
        </p:spPr>
        <p:txBody>
          <a:bodyPr wrap="square" rtlCol="0">
            <a:spAutoFit/>
          </a:bodyPr>
          <a:lstStyle/>
          <a:p>
            <a:endParaRPr lang="en-US" dirty="0"/>
          </a:p>
        </p:txBody>
      </p:sp>
      <p:grpSp>
        <p:nvGrpSpPr>
          <p:cNvPr id="49" name="Group 48"/>
          <p:cNvGrpSpPr/>
          <p:nvPr/>
        </p:nvGrpSpPr>
        <p:grpSpPr>
          <a:xfrm>
            <a:off x="530387" y="2752575"/>
            <a:ext cx="5001227" cy="2141470"/>
            <a:chOff x="530387" y="2752575"/>
            <a:chExt cx="5001227" cy="2141470"/>
          </a:xfrm>
        </p:grpSpPr>
        <p:sp>
          <p:nvSpPr>
            <p:cNvPr id="31" name="Rounded Rectangle 30"/>
            <p:cNvSpPr/>
            <p:nvPr/>
          </p:nvSpPr>
          <p:spPr>
            <a:xfrm>
              <a:off x="2387828" y="2984469"/>
              <a:ext cx="1245149" cy="40322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50" dirty="0">
                  <a:solidFill>
                    <a:schemeClr val="tx1"/>
                  </a:solidFill>
                </a:rPr>
                <a:t>Research Initiation Programme</a:t>
              </a:r>
            </a:p>
          </p:txBody>
        </p:sp>
        <p:sp>
          <p:nvSpPr>
            <p:cNvPr id="32" name="Rounded Rectangle 31"/>
            <p:cNvSpPr/>
            <p:nvPr/>
          </p:nvSpPr>
          <p:spPr>
            <a:xfrm>
              <a:off x="2385846" y="3617821"/>
              <a:ext cx="1245149" cy="40322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50" dirty="0">
                  <a:solidFill>
                    <a:schemeClr val="tx1"/>
                  </a:solidFill>
                </a:rPr>
                <a:t>Advance Research Programme</a:t>
              </a:r>
            </a:p>
          </p:txBody>
        </p:sp>
        <p:sp>
          <p:nvSpPr>
            <p:cNvPr id="33" name="Rounded Rectangle 32"/>
            <p:cNvSpPr/>
            <p:nvPr/>
          </p:nvSpPr>
          <p:spPr>
            <a:xfrm>
              <a:off x="2401684" y="4263047"/>
              <a:ext cx="1245149" cy="40322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50" dirty="0">
                  <a:solidFill>
                    <a:schemeClr val="tx1"/>
                  </a:solidFill>
                </a:rPr>
                <a:t>Data Exploration Programme</a:t>
              </a:r>
            </a:p>
          </p:txBody>
        </p:sp>
        <p:sp>
          <p:nvSpPr>
            <p:cNvPr id="34" name="Rounded Rectangle 33"/>
            <p:cNvSpPr/>
            <p:nvPr/>
          </p:nvSpPr>
          <p:spPr>
            <a:xfrm>
              <a:off x="4339009" y="2752575"/>
              <a:ext cx="1192605" cy="214147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dirty="0"/>
            </a:p>
            <a:p>
              <a:pPr algn="ctr"/>
              <a:endParaRPr lang="en-IN" sz="900" dirty="0"/>
            </a:p>
            <a:p>
              <a:pPr algn="ctr"/>
              <a:endParaRPr lang="en-IN" sz="900" dirty="0"/>
            </a:p>
            <a:p>
              <a:pPr algn="ctr"/>
              <a:r>
                <a:rPr lang="en-IN" sz="1000" b="1" dirty="0">
                  <a:solidFill>
                    <a:schemeClr val="tx1"/>
                  </a:solidFill>
                </a:rPr>
                <a:t>Fields of </a:t>
              </a:r>
            </a:p>
            <a:p>
              <a:pPr algn="ctr"/>
              <a:r>
                <a:rPr lang="en-IN" sz="1000" b="1" dirty="0">
                  <a:solidFill>
                    <a:schemeClr val="tx1"/>
                  </a:solidFill>
                </a:rPr>
                <a:t>Research</a:t>
              </a:r>
            </a:p>
            <a:p>
              <a:pPr algn="ctr"/>
              <a:r>
                <a:rPr lang="en-IN" sz="900" b="1" dirty="0">
                  <a:solidFill>
                    <a:schemeClr val="tx1"/>
                  </a:solidFill>
                </a:rPr>
                <a:t> </a:t>
              </a:r>
            </a:p>
            <a:p>
              <a:pPr marL="171450" indent="-171450">
                <a:buFont typeface="Arial" panose="020B0604020202020204" pitchFamily="34" charset="0"/>
                <a:buChar char="•"/>
              </a:pPr>
              <a:r>
                <a:rPr lang="en-IN" sz="900" dirty="0"/>
                <a:t>Processes</a:t>
              </a:r>
            </a:p>
            <a:p>
              <a:pPr marL="171450" indent="-171450">
                <a:buFont typeface="Arial" panose="020B0604020202020204" pitchFamily="34" charset="0"/>
                <a:buChar char="•"/>
              </a:pPr>
              <a:r>
                <a:rPr lang="en-IN" sz="900" dirty="0"/>
                <a:t>Retrieval</a:t>
              </a:r>
            </a:p>
            <a:p>
              <a:pPr marL="171450" indent="-171450">
                <a:buFont typeface="Arial" panose="020B0604020202020204" pitchFamily="34" charset="0"/>
                <a:buChar char="•"/>
              </a:pPr>
              <a:r>
                <a:rPr lang="en-IN" sz="900" dirty="0"/>
                <a:t>Assimilation</a:t>
              </a:r>
            </a:p>
            <a:p>
              <a:pPr marL="171450" indent="-171450">
                <a:buFont typeface="Arial" panose="020B0604020202020204" pitchFamily="34" charset="0"/>
                <a:buChar char="•"/>
              </a:pPr>
              <a:r>
                <a:rPr lang="en-IN" sz="900" dirty="0"/>
                <a:t>NWP</a:t>
              </a:r>
            </a:p>
            <a:p>
              <a:pPr marL="171450" indent="-171450">
                <a:buFont typeface="Arial" panose="020B0604020202020204" pitchFamily="34" charset="0"/>
                <a:buChar char="•"/>
              </a:pPr>
              <a:r>
                <a:rPr lang="en-IN" sz="900" dirty="0"/>
                <a:t>Vegetation Dynamics</a:t>
              </a:r>
            </a:p>
            <a:p>
              <a:pPr marL="171450" indent="-171450">
                <a:buFont typeface="Arial" panose="020B0604020202020204" pitchFamily="34" charset="0"/>
                <a:buChar char="•"/>
              </a:pPr>
              <a:r>
                <a:rPr lang="en-IN" sz="900" dirty="0"/>
                <a:t>Hydrology</a:t>
              </a:r>
            </a:p>
            <a:p>
              <a:pPr marL="171450" indent="-171450">
                <a:buFont typeface="Arial" panose="020B0604020202020204" pitchFamily="34" charset="0"/>
                <a:buChar char="•"/>
              </a:pPr>
              <a:r>
                <a:rPr lang="en-IN" sz="900" dirty="0"/>
                <a:t>Digital Image Processing and m/c learning</a:t>
              </a:r>
            </a:p>
            <a:p>
              <a:pPr marL="171450" indent="-171450">
                <a:buFont typeface="Arial" panose="020B0604020202020204" pitchFamily="34" charset="0"/>
                <a:buChar char="•"/>
              </a:pPr>
              <a:endParaRPr lang="en-IN" sz="800" dirty="0"/>
            </a:p>
            <a:p>
              <a:endParaRPr lang="en-IN" sz="800" dirty="0"/>
            </a:p>
            <a:p>
              <a:pPr algn="ctr"/>
              <a:r>
                <a:rPr lang="en-IN" sz="800" dirty="0"/>
                <a:t>  </a:t>
              </a:r>
            </a:p>
            <a:p>
              <a:pPr marL="285750" indent="-285750" algn="ctr">
                <a:buFont typeface="Arial" panose="020B0604020202020204" pitchFamily="34" charset="0"/>
                <a:buChar char="•"/>
              </a:pPr>
              <a:endParaRPr lang="en-IN" sz="800" dirty="0"/>
            </a:p>
            <a:p>
              <a:pPr marL="285750" indent="-285750" algn="ctr">
                <a:buFont typeface="Arial" panose="020B0604020202020204" pitchFamily="34" charset="0"/>
                <a:buChar char="•"/>
              </a:pPr>
              <a:endParaRPr lang="en-IN" sz="800" dirty="0"/>
            </a:p>
          </p:txBody>
        </p:sp>
        <p:cxnSp>
          <p:nvCxnSpPr>
            <p:cNvPr id="36" name="Straight Arrow Connector 35"/>
            <p:cNvCxnSpPr>
              <a:endCxn id="31" idx="1"/>
            </p:cNvCxnSpPr>
            <p:nvPr/>
          </p:nvCxnSpPr>
          <p:spPr>
            <a:xfrm flipV="1">
              <a:off x="1774979" y="3186079"/>
              <a:ext cx="612849" cy="6333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endCxn id="32" idx="1"/>
            </p:cNvCxnSpPr>
            <p:nvPr/>
          </p:nvCxnSpPr>
          <p:spPr>
            <a:xfrm flipV="1">
              <a:off x="1746100" y="3819431"/>
              <a:ext cx="639746" cy="121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endCxn id="33" idx="1"/>
            </p:cNvCxnSpPr>
            <p:nvPr/>
          </p:nvCxnSpPr>
          <p:spPr>
            <a:xfrm>
              <a:off x="1774979" y="3826988"/>
              <a:ext cx="626705" cy="6376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530387" y="3600521"/>
              <a:ext cx="1250046" cy="46001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200" b="1" dirty="0">
                  <a:solidFill>
                    <a:schemeClr val="tx1"/>
                  </a:solidFill>
                </a:rPr>
                <a:t>SMART / TREES</a:t>
              </a:r>
            </a:p>
          </p:txBody>
        </p:sp>
      </p:grpSp>
      <p:grpSp>
        <p:nvGrpSpPr>
          <p:cNvPr id="121" name="Group 120"/>
          <p:cNvGrpSpPr/>
          <p:nvPr/>
        </p:nvGrpSpPr>
        <p:grpSpPr>
          <a:xfrm>
            <a:off x="5865772" y="2542200"/>
            <a:ext cx="5279594" cy="2792210"/>
            <a:chOff x="5865772" y="2542200"/>
            <a:chExt cx="5279594" cy="2792210"/>
          </a:xfrm>
        </p:grpSpPr>
        <p:pic>
          <p:nvPicPr>
            <p:cNvPr id="53" name="Picture 52"/>
            <p:cNvPicPr>
              <a:picLocks noChangeAspect="1"/>
            </p:cNvPicPr>
            <p:nvPr/>
          </p:nvPicPr>
          <p:blipFill>
            <a:blip r:embed="rId2"/>
            <a:stretch>
              <a:fillRect/>
            </a:stretch>
          </p:blipFill>
          <p:spPr>
            <a:xfrm>
              <a:off x="5865772" y="2542200"/>
              <a:ext cx="5279594" cy="2792210"/>
            </a:xfrm>
            <a:prstGeom prst="rect">
              <a:avLst/>
            </a:prstGeom>
          </p:spPr>
        </p:pic>
        <p:sp>
          <p:nvSpPr>
            <p:cNvPr id="81" name="TextBox 80"/>
            <p:cNvSpPr txBox="1"/>
            <p:nvPr/>
          </p:nvSpPr>
          <p:spPr>
            <a:xfrm>
              <a:off x="5971702" y="2821935"/>
              <a:ext cx="1200089" cy="507831"/>
            </a:xfrm>
            <a:prstGeom prst="rect">
              <a:avLst/>
            </a:prstGeom>
            <a:noFill/>
          </p:spPr>
          <p:txBody>
            <a:bodyPr wrap="square" rtlCol="0">
              <a:spAutoFit/>
            </a:bodyPr>
            <a:lstStyle/>
            <a:p>
              <a:pPr marL="171450" indent="-171450">
                <a:buFont typeface="Arial" panose="020B0604020202020204" pitchFamily="34" charset="0"/>
                <a:buChar char="•"/>
              </a:pPr>
              <a:r>
                <a:rPr lang="en-IN" sz="900" dirty="0"/>
                <a:t>University</a:t>
              </a:r>
            </a:p>
            <a:p>
              <a:pPr marL="171450" indent="-171450">
                <a:buFont typeface="Arial" panose="020B0604020202020204" pitchFamily="34" charset="0"/>
                <a:buChar char="•"/>
              </a:pPr>
              <a:r>
                <a:rPr lang="en-IN" sz="900" dirty="0"/>
                <a:t>Institutes</a:t>
              </a:r>
            </a:p>
            <a:p>
              <a:pPr marL="171450" indent="-171450">
                <a:buFont typeface="Arial" panose="020B0604020202020204" pitchFamily="34" charset="0"/>
                <a:buChar char="•"/>
              </a:pPr>
              <a:r>
                <a:rPr lang="en-IN" sz="900" dirty="0"/>
                <a:t>R &amp; D Organ.</a:t>
              </a:r>
            </a:p>
          </p:txBody>
        </p:sp>
        <p:sp>
          <p:nvSpPr>
            <p:cNvPr id="82" name="TextBox 81"/>
            <p:cNvSpPr txBox="1"/>
            <p:nvPr/>
          </p:nvSpPr>
          <p:spPr>
            <a:xfrm>
              <a:off x="5987533" y="3519601"/>
              <a:ext cx="1138044" cy="369332"/>
            </a:xfrm>
            <a:prstGeom prst="rect">
              <a:avLst/>
            </a:prstGeom>
            <a:noFill/>
          </p:spPr>
          <p:txBody>
            <a:bodyPr wrap="square" rtlCol="0">
              <a:spAutoFit/>
            </a:bodyPr>
            <a:lstStyle/>
            <a:p>
              <a:pPr marL="171450" indent="-171450">
                <a:buFont typeface="Arial" panose="020B0604020202020204" pitchFamily="34" charset="0"/>
                <a:buChar char="•"/>
              </a:pPr>
              <a:r>
                <a:rPr lang="en-IN" sz="900" dirty="0"/>
                <a:t>Faculty</a:t>
              </a:r>
            </a:p>
            <a:p>
              <a:pPr marL="171450" indent="-171450">
                <a:buFont typeface="Arial" panose="020B0604020202020204" pitchFamily="34" charset="0"/>
                <a:buChar char="•"/>
              </a:pPr>
              <a:r>
                <a:rPr lang="en-IN" sz="900" dirty="0"/>
                <a:t>Teachers</a:t>
              </a:r>
            </a:p>
          </p:txBody>
        </p:sp>
        <p:sp>
          <p:nvSpPr>
            <p:cNvPr id="83" name="TextBox 82"/>
            <p:cNvSpPr txBox="1"/>
            <p:nvPr/>
          </p:nvSpPr>
          <p:spPr>
            <a:xfrm>
              <a:off x="5991986" y="3997757"/>
              <a:ext cx="987076" cy="1200329"/>
            </a:xfrm>
            <a:prstGeom prst="rect">
              <a:avLst/>
            </a:prstGeom>
            <a:noFill/>
          </p:spPr>
          <p:txBody>
            <a:bodyPr wrap="square" rtlCol="0">
              <a:spAutoFit/>
            </a:bodyPr>
            <a:lstStyle/>
            <a:p>
              <a:pPr marL="171450" indent="-171450">
                <a:buFont typeface="Arial" panose="020B0604020202020204" pitchFamily="34" charset="0"/>
                <a:buChar char="•"/>
              </a:pPr>
              <a:r>
                <a:rPr lang="en-IN" sz="900" dirty="0"/>
                <a:t>IMD</a:t>
              </a:r>
            </a:p>
            <a:p>
              <a:pPr marL="171450" indent="-171450">
                <a:buFont typeface="Arial" panose="020B0604020202020204" pitchFamily="34" charset="0"/>
                <a:buChar char="•"/>
              </a:pPr>
              <a:r>
                <a:rPr lang="en-IN" sz="900" dirty="0"/>
                <a:t>NCMRWF</a:t>
              </a:r>
            </a:p>
            <a:p>
              <a:pPr marL="171450" indent="-171450">
                <a:buFont typeface="Arial" panose="020B0604020202020204" pitchFamily="34" charset="0"/>
                <a:buChar char="•"/>
              </a:pPr>
              <a:r>
                <a:rPr lang="en-IN" sz="900" dirty="0"/>
                <a:t>INCOIS</a:t>
              </a:r>
            </a:p>
            <a:p>
              <a:pPr marL="171450" indent="-171450">
                <a:buFont typeface="Arial" panose="020B0604020202020204" pitchFamily="34" charset="0"/>
                <a:buChar char="•"/>
              </a:pPr>
              <a:r>
                <a:rPr lang="en-IN" sz="900" dirty="0"/>
                <a:t>IAF</a:t>
              </a:r>
            </a:p>
            <a:p>
              <a:pPr marL="171450" indent="-171450">
                <a:buFont typeface="Arial" panose="020B0604020202020204" pitchFamily="34" charset="0"/>
                <a:buChar char="•"/>
              </a:pPr>
              <a:r>
                <a:rPr lang="en-IN" sz="900" dirty="0"/>
                <a:t>NAVY</a:t>
              </a:r>
            </a:p>
            <a:p>
              <a:pPr marL="171450" indent="-171450">
                <a:buFont typeface="Arial" panose="020B0604020202020204" pitchFamily="34" charset="0"/>
                <a:buChar char="•"/>
              </a:pPr>
              <a:r>
                <a:rPr lang="en-IN" sz="900" dirty="0"/>
                <a:t>State RS </a:t>
              </a:r>
              <a:r>
                <a:rPr lang="en-IN" sz="900" dirty="0" err="1"/>
                <a:t>Centers</a:t>
              </a:r>
              <a:endParaRPr lang="en-IN" sz="900" dirty="0"/>
            </a:p>
            <a:p>
              <a:pPr marL="171450" indent="-171450">
                <a:buFont typeface="Arial" panose="020B0604020202020204" pitchFamily="34" charset="0"/>
                <a:buChar char="•"/>
              </a:pPr>
              <a:endParaRPr lang="en-IN" sz="900" dirty="0"/>
            </a:p>
          </p:txBody>
        </p:sp>
        <p:sp>
          <p:nvSpPr>
            <p:cNvPr id="85" name="Oval 84"/>
            <p:cNvSpPr/>
            <p:nvPr/>
          </p:nvSpPr>
          <p:spPr>
            <a:xfrm>
              <a:off x="6989147" y="2669967"/>
              <a:ext cx="1325996" cy="762001"/>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200" dirty="0">
                  <a:solidFill>
                    <a:schemeClr val="tx1"/>
                  </a:solidFill>
                </a:rPr>
                <a:t>Student &amp; Researchers</a:t>
              </a:r>
            </a:p>
          </p:txBody>
        </p:sp>
        <p:sp>
          <p:nvSpPr>
            <p:cNvPr id="88" name="Oval 87"/>
            <p:cNvSpPr/>
            <p:nvPr/>
          </p:nvSpPr>
          <p:spPr>
            <a:xfrm>
              <a:off x="8573025" y="3365488"/>
              <a:ext cx="1066246" cy="941300"/>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200" dirty="0">
                  <a:solidFill>
                    <a:schemeClr val="tx1"/>
                  </a:solidFill>
                </a:rPr>
                <a:t>Training</a:t>
              </a:r>
              <a:endParaRPr lang="en-IN" sz="700" dirty="0">
                <a:solidFill>
                  <a:schemeClr val="tx1"/>
                </a:solidFill>
              </a:endParaRPr>
            </a:p>
          </p:txBody>
        </p:sp>
        <p:sp>
          <p:nvSpPr>
            <p:cNvPr id="89" name="Oval 88"/>
            <p:cNvSpPr/>
            <p:nvPr/>
          </p:nvSpPr>
          <p:spPr>
            <a:xfrm>
              <a:off x="9943866" y="3316010"/>
              <a:ext cx="1136279" cy="1048174"/>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100" dirty="0">
                  <a:solidFill>
                    <a:schemeClr val="tx1"/>
                  </a:solidFill>
                </a:rPr>
                <a:t>Popularise ISRO Missions, Data &amp; Products</a:t>
              </a:r>
            </a:p>
          </p:txBody>
        </p:sp>
        <p:sp>
          <p:nvSpPr>
            <p:cNvPr id="90" name="Oval 89"/>
            <p:cNvSpPr/>
            <p:nvPr/>
          </p:nvSpPr>
          <p:spPr>
            <a:xfrm>
              <a:off x="7022798" y="4354291"/>
              <a:ext cx="1325996" cy="76200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200" dirty="0">
                  <a:solidFill>
                    <a:schemeClr val="tx1"/>
                  </a:solidFill>
                </a:rPr>
                <a:t>Operational Agencies</a:t>
              </a:r>
            </a:p>
          </p:txBody>
        </p:sp>
        <p:sp>
          <p:nvSpPr>
            <p:cNvPr id="91" name="Oval 90"/>
            <p:cNvSpPr/>
            <p:nvPr/>
          </p:nvSpPr>
          <p:spPr>
            <a:xfrm>
              <a:off x="6981230" y="3517073"/>
              <a:ext cx="1325996" cy="76200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200" dirty="0">
                  <a:solidFill>
                    <a:schemeClr val="tx1"/>
                  </a:solidFill>
                </a:rPr>
                <a:t>Trainers</a:t>
              </a:r>
            </a:p>
          </p:txBody>
        </p:sp>
        <p:cxnSp>
          <p:nvCxnSpPr>
            <p:cNvPr id="93" name="Straight Arrow Connector 92"/>
            <p:cNvCxnSpPr>
              <a:endCxn id="88" idx="1"/>
            </p:cNvCxnSpPr>
            <p:nvPr/>
          </p:nvCxnSpPr>
          <p:spPr>
            <a:xfrm>
              <a:off x="8295166" y="3183001"/>
              <a:ext cx="434007" cy="3203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a:endCxn id="88" idx="3"/>
            </p:cNvCxnSpPr>
            <p:nvPr/>
          </p:nvCxnSpPr>
          <p:spPr>
            <a:xfrm flipV="1">
              <a:off x="8315143" y="4168938"/>
              <a:ext cx="414030" cy="4190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endCxn id="88" idx="2"/>
            </p:cNvCxnSpPr>
            <p:nvPr/>
          </p:nvCxnSpPr>
          <p:spPr>
            <a:xfrm>
              <a:off x="8315143" y="3836138"/>
              <a:ext cx="2578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a:stCxn id="88" idx="6"/>
              <a:endCxn id="89" idx="2"/>
            </p:cNvCxnSpPr>
            <p:nvPr/>
          </p:nvCxnSpPr>
          <p:spPr>
            <a:xfrm>
              <a:off x="9639271" y="3836138"/>
              <a:ext cx="304595" cy="39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60589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a:spLocks noGrp="1"/>
          </p:cNvSpPr>
          <p:nvPr>
            <p:ph type="title"/>
          </p:nvPr>
        </p:nvSpPr>
        <p:spPr>
          <a:xfrm>
            <a:off x="1408498" y="-108228"/>
            <a:ext cx="9144000" cy="628165"/>
          </a:xfrm>
        </p:spPr>
        <p:txBody>
          <a:bodyPr>
            <a:normAutofit fontScale="90000"/>
          </a:bodyPr>
          <a:lstStyle/>
          <a:p>
            <a:pPr algn="ctr"/>
            <a:r>
              <a:rPr lang="en-US" sz="2800" b="1" dirty="0">
                <a:solidFill>
                  <a:schemeClr val="bg1"/>
                </a:solidFill>
              </a:rPr>
              <a:t>TREES &amp; SMART: Research and Training opportunities at EPSA</a:t>
            </a:r>
          </a:p>
        </p:txBody>
      </p:sp>
      <p:sp>
        <p:nvSpPr>
          <p:cNvPr id="12" name="Rectangle 11"/>
          <p:cNvSpPr/>
          <p:nvPr/>
        </p:nvSpPr>
        <p:spPr>
          <a:xfrm>
            <a:off x="99394" y="852508"/>
            <a:ext cx="4528906" cy="1015663"/>
          </a:xfrm>
          <a:prstGeom prst="rect">
            <a:avLst/>
          </a:prstGeom>
          <a:solidFill>
            <a:schemeClr val="accent1">
              <a:lumMod val="40000"/>
              <a:lumOff val="60000"/>
            </a:schemeClr>
          </a:solidFill>
        </p:spPr>
        <p:txBody>
          <a:bodyPr wrap="square">
            <a:spAutoFit/>
          </a:bodyPr>
          <a:lstStyle/>
          <a:p>
            <a:pPr algn="just" eaLnBrk="0" fontAlgn="base" hangingPunct="0">
              <a:spcBef>
                <a:spcPct val="0"/>
              </a:spcBef>
              <a:spcAft>
                <a:spcPct val="0"/>
              </a:spcAft>
            </a:pPr>
            <a:r>
              <a:rPr lang="en-US" sz="2000" dirty="0"/>
              <a:t>Participants Trained 		: 723</a:t>
            </a:r>
          </a:p>
          <a:p>
            <a:pPr algn="just" eaLnBrk="0" fontAlgn="base" hangingPunct="0">
              <a:spcBef>
                <a:spcPct val="0"/>
              </a:spcBef>
              <a:spcAft>
                <a:spcPct val="0"/>
              </a:spcAft>
            </a:pPr>
            <a:r>
              <a:rPr lang="en-US" sz="2000" dirty="0"/>
              <a:t>Research Projects Completed	: 148 </a:t>
            </a:r>
          </a:p>
          <a:p>
            <a:pPr algn="just" eaLnBrk="0" fontAlgn="base" hangingPunct="0">
              <a:spcBef>
                <a:spcPct val="0"/>
              </a:spcBef>
              <a:spcAft>
                <a:spcPct val="0"/>
              </a:spcAft>
            </a:pPr>
            <a:r>
              <a:rPr lang="en-US" sz="2000" dirty="0"/>
              <a:t>Trainings 			: 34</a:t>
            </a:r>
          </a:p>
        </p:txBody>
      </p:sp>
      <p:pic>
        <p:nvPicPr>
          <p:cNvPr id="28" name="Picture 27" descr="http://10.61.162.23/data/fc/DCI_33hr.tif"/>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6778"/>
          <a:stretch/>
        </p:blipFill>
        <p:spPr bwMode="auto">
          <a:xfrm>
            <a:off x="0" y="4302720"/>
            <a:ext cx="2461542" cy="228490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5"/>
          <p:cNvSpPr txBox="1"/>
          <p:nvPr/>
        </p:nvSpPr>
        <p:spPr>
          <a:xfrm>
            <a:off x="99394" y="6400736"/>
            <a:ext cx="1519303"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0000FF"/>
                </a:solidFill>
                <a:latin typeface="Comic Sans MS" panose="030F0702030302020204" pitchFamily="66" charset="0"/>
              </a:rPr>
              <a:t>Human Discomfort </a:t>
            </a:r>
          </a:p>
          <a:p>
            <a:pPr algn="ctr"/>
            <a:r>
              <a:rPr lang="en-US" sz="1200" dirty="0">
                <a:solidFill>
                  <a:srgbClr val="0000FF"/>
                </a:solidFill>
                <a:latin typeface="Comic Sans MS" panose="030F0702030302020204" pitchFamily="66" charset="0"/>
              </a:rPr>
              <a:t>Index</a:t>
            </a:r>
            <a:endParaRPr lang="en-IN" sz="1200" dirty="0">
              <a:solidFill>
                <a:srgbClr val="0000FF"/>
              </a:solidFill>
              <a:latin typeface="Comic Sans MS" panose="030F0702030302020204" pitchFamily="66" charset="0"/>
            </a:endParaRPr>
          </a:p>
        </p:txBody>
      </p:sp>
      <p:sp>
        <p:nvSpPr>
          <p:cNvPr id="31" name="Rectangle 30"/>
          <p:cNvSpPr/>
          <p:nvPr/>
        </p:nvSpPr>
        <p:spPr>
          <a:xfrm>
            <a:off x="1968849" y="6307298"/>
            <a:ext cx="2622671"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1200" dirty="0">
                <a:solidFill>
                  <a:srgbClr val="0000FF"/>
                </a:solidFill>
                <a:latin typeface="Comic Sans MS" panose="030F0702030302020204" pitchFamily="66" charset="0"/>
              </a:rPr>
              <a:t>Global analysed wind fields from</a:t>
            </a:r>
          </a:p>
          <a:p>
            <a:pPr algn="ctr"/>
            <a:r>
              <a:rPr lang="en-IN" sz="1200" dirty="0">
                <a:solidFill>
                  <a:srgbClr val="0000FF"/>
                </a:solidFill>
                <a:latin typeface="Comic Sans MS" panose="030F0702030302020204" pitchFamily="66" charset="0"/>
              </a:rPr>
              <a:t> ScatSat-1 and its application</a:t>
            </a:r>
          </a:p>
        </p:txBody>
      </p:sp>
      <p:pic>
        <p:nvPicPr>
          <p:cNvPr id="32" name="Picture 3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16563" y="4437192"/>
            <a:ext cx="2474172" cy="1924803"/>
          </a:xfrm>
          <a:prstGeom prst="rect">
            <a:avLst/>
          </a:prstGeom>
          <a:noFill/>
          <a:ln>
            <a:noFill/>
          </a:ln>
        </p:spPr>
      </p:pic>
      <p:sp>
        <p:nvSpPr>
          <p:cNvPr id="33" name="Rectangle 32"/>
          <p:cNvSpPr/>
          <p:nvPr/>
        </p:nvSpPr>
        <p:spPr>
          <a:xfrm>
            <a:off x="9777905" y="6223977"/>
            <a:ext cx="232988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1200" dirty="0">
                <a:solidFill>
                  <a:srgbClr val="0000FF"/>
                </a:solidFill>
                <a:latin typeface="Comic Sans MS" panose="030F0702030302020204" pitchFamily="66" charset="0"/>
                <a:ea typeface="Calibri" panose="020F0502020204030204" pitchFamily="34" charset="0"/>
                <a:cs typeface="Segoe UI Semilight" panose="020B0402040204020203" pitchFamily="34" charset="0"/>
              </a:rPr>
              <a:t>Convective Overshooting using Satellite Data</a:t>
            </a:r>
            <a:endParaRPr lang="en-IN" sz="1200" dirty="0">
              <a:latin typeface="Comic Sans MS" panose="030F0702030302020204" pitchFamily="66" charset="0"/>
              <a:ea typeface="Calibri" panose="020F0502020204030204" pitchFamily="34" charset="0"/>
              <a:cs typeface="Times New Roman" panose="02020603050405020304" pitchFamily="18" charset="0"/>
            </a:endParaRPr>
          </a:p>
        </p:txBody>
      </p:sp>
      <p:pic>
        <p:nvPicPr>
          <p:cNvPr id="34" name="Picture 33" descr="G:\plots\kalpanagrid.png"/>
          <p:cNvPicPr/>
          <p:nvPr/>
        </p:nvPicPr>
        <p:blipFill rotWithShape="1">
          <a:blip r:embed="rId5" cstate="email">
            <a:extLst>
              <a:ext uri="{28A0092B-C50C-407E-A947-70E740481C1C}">
                <a14:useLocalDpi xmlns:a14="http://schemas.microsoft.com/office/drawing/2010/main"/>
              </a:ext>
            </a:extLst>
          </a:blip>
          <a:srcRect/>
          <a:stretch/>
        </p:blipFill>
        <p:spPr bwMode="auto">
          <a:xfrm>
            <a:off x="9937544" y="4217285"/>
            <a:ext cx="2010607" cy="1842754"/>
          </a:xfrm>
          <a:prstGeom prst="rect">
            <a:avLst/>
          </a:prstGeom>
          <a:noFill/>
          <a:ln>
            <a:noFill/>
          </a:ln>
          <a:extLst>
            <a:ext uri="{53640926-AAD7-44D8-BBD7-CCE9431645EC}">
              <a14:shadowObscured xmlns:a14="http://schemas.microsoft.com/office/drawing/2010/main"/>
            </a:ext>
          </a:extLst>
        </p:spPr>
      </p:pic>
      <p:pic>
        <p:nvPicPr>
          <p:cNvPr id="35" name="Picture 34" descr="C:\Users\smart\Desktop\Abisha\final-outputs\L1B\Monthly_plots\sig-march.gif"/>
          <p:cNvPicPr/>
          <p:nvPr/>
        </p:nvPicPr>
        <p:blipFill rotWithShape="1">
          <a:blip r:embed="rId6" cstate="email">
            <a:extLst>
              <a:ext uri="{28A0092B-C50C-407E-A947-70E740481C1C}">
                <a14:useLocalDpi xmlns:a14="http://schemas.microsoft.com/office/drawing/2010/main"/>
              </a:ext>
            </a:extLst>
          </a:blip>
          <a:srcRect l="2680" t="2134" r="3316" b="9059"/>
          <a:stretch/>
        </p:blipFill>
        <p:spPr bwMode="auto">
          <a:xfrm>
            <a:off x="4888610" y="4745205"/>
            <a:ext cx="2178519" cy="17096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36" name="Rectangle 35"/>
          <p:cNvSpPr/>
          <p:nvPr/>
        </p:nvSpPr>
        <p:spPr>
          <a:xfrm>
            <a:off x="4745060" y="6400736"/>
            <a:ext cx="2465618"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200" dirty="0">
                <a:solidFill>
                  <a:srgbClr val="0000FF"/>
                </a:solidFill>
                <a:latin typeface="Comic Sans MS" panose="030F0702030302020204" pitchFamily="66" charset="0"/>
                <a:ea typeface="Calibri" panose="020F0502020204030204" pitchFamily="34" charset="0"/>
                <a:cs typeface="Segoe UI Semilight" panose="020B0402040204020203" pitchFamily="34" charset="0"/>
              </a:rPr>
              <a:t>Effect of ships on </a:t>
            </a:r>
            <a:r>
              <a:rPr lang="en-IN" sz="1200" dirty="0" err="1">
                <a:solidFill>
                  <a:srgbClr val="0000FF"/>
                </a:solidFill>
                <a:latin typeface="Comic Sans MS" panose="030F0702030302020204" pitchFamily="66" charset="0"/>
                <a:ea typeface="Calibri" panose="020F0502020204030204" pitchFamily="34" charset="0"/>
                <a:cs typeface="Segoe UI Semilight" panose="020B0402040204020203" pitchFamily="34" charset="0"/>
              </a:rPr>
              <a:t>scatterometer</a:t>
            </a:r>
            <a:r>
              <a:rPr lang="en-IN" sz="1200" dirty="0">
                <a:solidFill>
                  <a:srgbClr val="0000FF"/>
                </a:solidFill>
                <a:latin typeface="Comic Sans MS" panose="030F0702030302020204" pitchFamily="66" charset="0"/>
                <a:ea typeface="Calibri" panose="020F0502020204030204" pitchFamily="34" charset="0"/>
                <a:cs typeface="Segoe UI Semilight" panose="020B0402040204020203" pitchFamily="34" charset="0"/>
              </a:rPr>
              <a:t> measurements</a:t>
            </a:r>
            <a:endParaRPr lang="en-IN" sz="1200" dirty="0">
              <a:latin typeface="Comic Sans MS" panose="030F0702030302020204" pitchFamily="66" charset="0"/>
            </a:endParaRPr>
          </a:p>
        </p:txBody>
      </p:sp>
      <p:grpSp>
        <p:nvGrpSpPr>
          <p:cNvPr id="4" name="Group 3"/>
          <p:cNvGrpSpPr/>
          <p:nvPr/>
        </p:nvGrpSpPr>
        <p:grpSpPr>
          <a:xfrm>
            <a:off x="951989" y="1847587"/>
            <a:ext cx="2501660" cy="2372281"/>
            <a:chOff x="267401" y="1894703"/>
            <a:chExt cx="2501660" cy="2372281"/>
          </a:xfrm>
        </p:grpSpPr>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67374" b="22227"/>
            <a:stretch/>
          </p:blipFill>
          <p:spPr>
            <a:xfrm>
              <a:off x="421641" y="2805126"/>
              <a:ext cx="1211956" cy="1461858"/>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35304" r="31720" b="22227"/>
            <a:stretch/>
          </p:blipFill>
          <p:spPr>
            <a:xfrm>
              <a:off x="1544110" y="1894703"/>
              <a:ext cx="1224951" cy="1461858"/>
            </a:xfrm>
            <a:prstGeom prst="rect">
              <a:avLst/>
            </a:prstGeom>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803" t="9858" r="64828" b="22227"/>
            <a:stretch/>
          </p:blipFill>
          <p:spPr>
            <a:xfrm>
              <a:off x="267401" y="1925090"/>
              <a:ext cx="1276709" cy="1276552"/>
            </a:xfrm>
            <a:prstGeom prst="rect">
              <a:avLst/>
            </a:prstGeom>
          </p:spPr>
        </p:pic>
      </p:grpSp>
      <p:grpSp>
        <p:nvGrpSpPr>
          <p:cNvPr id="7" name="Group 6"/>
          <p:cNvGrpSpPr/>
          <p:nvPr/>
        </p:nvGrpSpPr>
        <p:grpSpPr>
          <a:xfrm>
            <a:off x="5287125" y="1027563"/>
            <a:ext cx="2445385" cy="2225602"/>
            <a:chOff x="3080626" y="1836664"/>
            <a:chExt cx="2445385" cy="2225602"/>
          </a:xfrm>
        </p:grpSpPr>
        <p:pic>
          <p:nvPicPr>
            <p:cNvPr id="5" name="Picture 4"/>
            <p:cNvPicPr>
              <a:picLocks noChangeAspect="1"/>
            </p:cNvPicPr>
            <p:nvPr/>
          </p:nvPicPr>
          <p:blipFill rotWithShape="1">
            <a:blip r:embed="rId8">
              <a:extLst>
                <a:ext uri="{28A0092B-C50C-407E-A947-70E740481C1C}">
                  <a14:useLocalDpi xmlns:a14="http://schemas.microsoft.com/office/drawing/2010/main" val="0"/>
                </a:ext>
              </a:extLst>
            </a:blip>
            <a:srcRect l="33724" t="7061" r="33313" b="70018"/>
            <a:stretch/>
          </p:blipFill>
          <p:spPr>
            <a:xfrm>
              <a:off x="3080626" y="3009844"/>
              <a:ext cx="2436759" cy="1052422"/>
            </a:xfrm>
            <a:prstGeom prst="rect">
              <a:avLst/>
            </a:prstGeom>
          </p:spPr>
        </p:pic>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l="804" t="6320" r="66921" b="70196"/>
            <a:stretch/>
          </p:blipFill>
          <p:spPr>
            <a:xfrm>
              <a:off x="3140014" y="1836664"/>
              <a:ext cx="2385997" cy="1078302"/>
            </a:xfrm>
            <a:prstGeom prst="rect">
              <a:avLst/>
            </a:prstGeom>
          </p:spPr>
        </p:pic>
      </p:grpSp>
      <p:sp>
        <p:nvSpPr>
          <p:cNvPr id="8" name="TextBox 7"/>
          <p:cNvSpPr txBox="1"/>
          <p:nvPr/>
        </p:nvSpPr>
        <p:spPr>
          <a:xfrm>
            <a:off x="2173143" y="3286181"/>
            <a:ext cx="1724117" cy="738664"/>
          </a:xfrm>
          <a:prstGeom prst="rect">
            <a:avLst/>
          </a:prstGeom>
          <a:noFill/>
        </p:spPr>
        <p:txBody>
          <a:bodyPr wrap="square" rtlCol="0">
            <a:spAutoFit/>
          </a:bodyPr>
          <a:lstStyle/>
          <a:p>
            <a:r>
              <a:rPr lang="en-US" sz="1400" b="1" dirty="0">
                <a:solidFill>
                  <a:schemeClr val="accent1">
                    <a:lumMod val="75000"/>
                  </a:schemeClr>
                </a:solidFill>
              </a:rPr>
              <a:t>Generation of 3D building model &amp; shadow analysis</a:t>
            </a:r>
          </a:p>
        </p:txBody>
      </p:sp>
      <p:sp>
        <p:nvSpPr>
          <p:cNvPr id="22" name="TextBox 21"/>
          <p:cNvSpPr txBox="1"/>
          <p:nvPr/>
        </p:nvSpPr>
        <p:spPr>
          <a:xfrm>
            <a:off x="5346513" y="3446594"/>
            <a:ext cx="2513089" cy="307777"/>
          </a:xfrm>
          <a:prstGeom prst="rect">
            <a:avLst/>
          </a:prstGeom>
          <a:noFill/>
        </p:spPr>
        <p:txBody>
          <a:bodyPr wrap="square" rtlCol="0">
            <a:spAutoFit/>
          </a:bodyPr>
          <a:lstStyle/>
          <a:p>
            <a:r>
              <a:rPr lang="en-US" sz="1400" b="1" dirty="0">
                <a:solidFill>
                  <a:schemeClr val="accent1">
                    <a:lumMod val="75000"/>
                  </a:schemeClr>
                </a:solidFill>
              </a:rPr>
              <a:t>Crop Suitability Analysis for UP </a:t>
            </a:r>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3745" y="1106133"/>
            <a:ext cx="3784043" cy="2500071"/>
          </a:xfrm>
          <a:prstGeom prst="rect">
            <a:avLst/>
          </a:prstGeom>
        </p:spPr>
      </p:pic>
      <p:sp>
        <p:nvSpPr>
          <p:cNvPr id="10" name="Rectangle 9"/>
          <p:cNvSpPr/>
          <p:nvPr/>
        </p:nvSpPr>
        <p:spPr>
          <a:xfrm>
            <a:off x="9925095" y="3380568"/>
            <a:ext cx="1017751" cy="307777"/>
          </a:xfrm>
          <a:prstGeom prst="rect">
            <a:avLst/>
          </a:prstGeom>
        </p:spPr>
        <p:txBody>
          <a:bodyPr wrap="square">
            <a:spAutoFit/>
          </a:bodyPr>
          <a:lstStyle/>
          <a:p>
            <a:r>
              <a:rPr lang="en-GB" sz="1400" b="1" dirty="0">
                <a:solidFill>
                  <a:schemeClr val="accent1">
                    <a:lumMod val="75000"/>
                  </a:schemeClr>
                </a:solidFill>
              </a:rPr>
              <a:t>ORTHOSEG</a:t>
            </a:r>
            <a:endParaRPr lang="en-US" sz="1400" b="1" dirty="0">
              <a:solidFill>
                <a:schemeClr val="accent1">
                  <a:lumMod val="75000"/>
                </a:schemeClr>
              </a:solidFill>
            </a:endParaRPr>
          </a:p>
        </p:txBody>
      </p:sp>
      <p:pic>
        <p:nvPicPr>
          <p:cNvPr id="23" name="Picture 22"/>
          <p:cNvPicPr/>
          <p:nvPr/>
        </p:nvPicPr>
        <p:blipFill>
          <a:blip r:embed="rId10" cstate="print">
            <a:extLst>
              <a:ext uri="28A0092B-C50C-407E-A947-70E740481C1C">
                <a14:useLocalDpi xmlns:w10="urn:schemas-microsoft-com:office:word" xmlns:w="http://schemas.openxmlformats.org/wordprocessingml/2006/main" xmlns:latux="http://www.tnq.co.in/latux" xmlns:wp="http://schemas.openxmlformats.org/drawingml/2006/wordprocessingDrawing" xmlns="http://www.w3.org/1999/xhtml" xmlns:o="urn:schemas-microsoft-com:office:office" xmlns:v="urn:schemas-microsoft-com:vml" xmlns:wp14="http://schemas.microsoft.com/office/word/2010/wordprocessingDrawing" xmlns:pic="http://schemas.openxmlformats.org/drawingml/2006/picture" xmlns:a14="http://schemas.microsoft.com/office/drawing/2010/main" xmlns:lc="http://schemas.openxmlformats.org/drawingml/2006/lockedCanvas" val="0"/>
              </a:ext>
            </a:extLst>
          </a:blip>
          <a:stretch>
            <a:fillRect/>
          </a:stretch>
        </p:blipFill>
        <p:spPr>
          <a:xfrm>
            <a:off x="7210678" y="4609304"/>
            <a:ext cx="2449438" cy="1287721"/>
          </a:xfrm>
          <a:prstGeom prst="rect">
            <a:avLst/>
          </a:prstGeom>
        </p:spPr>
      </p:pic>
      <p:sp>
        <p:nvSpPr>
          <p:cNvPr id="3" name="Rectangle 2"/>
          <p:cNvSpPr/>
          <p:nvPr/>
        </p:nvSpPr>
        <p:spPr>
          <a:xfrm>
            <a:off x="7467581" y="6185292"/>
            <a:ext cx="2299555" cy="430887"/>
          </a:xfrm>
          <a:prstGeom prst="rect">
            <a:avLst/>
          </a:prstGeom>
        </p:spPr>
        <p:txBody>
          <a:bodyPr wrap="square">
            <a:spAutoFit/>
          </a:bodyPr>
          <a:lstStyle/>
          <a:p>
            <a:pPr algn="ctr"/>
            <a:r>
              <a:rPr lang="en-US" sz="1100" dirty="0" err="1">
                <a:latin typeface="Linux Libertine"/>
                <a:ea typeface="Calibri" panose="020F0502020204030204" pitchFamily="34" charset="0"/>
                <a:cs typeface="Linux Libertine"/>
              </a:rPr>
              <a:t>AltiKa</a:t>
            </a:r>
            <a:r>
              <a:rPr lang="en-US" sz="1100" dirty="0">
                <a:latin typeface="Linux Libertine"/>
                <a:ea typeface="Calibri" panose="020F0502020204030204" pitchFamily="34" charset="0"/>
                <a:cs typeface="Linux Libertine"/>
              </a:rPr>
              <a:t> derived Global ship count</a:t>
            </a:r>
          </a:p>
          <a:p>
            <a:pPr algn="ctr"/>
            <a:r>
              <a:rPr lang="en-US" sz="1100" dirty="0">
                <a:latin typeface="Linux Libertine"/>
                <a:ea typeface="Calibri" panose="020F0502020204030204" pitchFamily="34" charset="0"/>
                <a:cs typeface="Linux Libertine"/>
              </a:rPr>
              <a:t> Mar,13 to June,18  at1° x 1°  </a:t>
            </a:r>
          </a:p>
        </p:txBody>
      </p:sp>
    </p:spTree>
    <p:extLst>
      <p:ext uri="{BB962C8B-B14F-4D97-AF65-F5344CB8AC3E}">
        <p14:creationId xmlns:p14="http://schemas.microsoft.com/office/powerpoint/2010/main" val="989512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2938094" y="196415"/>
            <a:ext cx="6920691" cy="400110"/>
          </a:xfrm>
          <a:prstGeom prst="rect">
            <a:avLst/>
          </a:prstGeom>
          <a:noFill/>
        </p:spPr>
        <p:txBody>
          <a:bodyPr wrap="square" rtlCol="0">
            <a:spAutoFit/>
          </a:bodyPr>
          <a:lstStyle/>
          <a:p>
            <a:pPr algn="ctr"/>
            <a:r>
              <a:rPr lang="en-US" sz="2000" dirty="0">
                <a:solidFill>
                  <a:schemeClr val="bg1"/>
                </a:solidFill>
                <a:latin typeface="Comic Sans MS" panose="030F0702030302020204" pitchFamily="66" charset="0"/>
              </a:rPr>
              <a:t>SMART Research </a:t>
            </a:r>
            <a:r>
              <a:rPr lang="en-US" sz="2000" dirty="0" err="1">
                <a:solidFill>
                  <a:schemeClr val="bg1"/>
                </a:solidFill>
                <a:latin typeface="Comic Sans MS" panose="030F0702030302020204" pitchFamily="66" charset="0"/>
              </a:rPr>
              <a:t>Programme</a:t>
            </a:r>
            <a:r>
              <a:rPr lang="en-US" sz="2000" dirty="0">
                <a:solidFill>
                  <a:schemeClr val="bg1"/>
                </a:solidFill>
                <a:latin typeface="Comic Sans MS" panose="030F0702030302020204" pitchFamily="66" charset="0"/>
              </a:rPr>
              <a:t> – Summary (2016-Present)</a:t>
            </a:r>
            <a:endParaRPr lang="en-IN" sz="2000" dirty="0">
              <a:solidFill>
                <a:schemeClr val="bg1"/>
              </a:solidFill>
              <a:latin typeface="Comic Sans MS" panose="030F0702030302020204" pitchFamily="66" charset="0"/>
            </a:endParaRPr>
          </a:p>
        </p:txBody>
      </p:sp>
      <p:grpSp>
        <p:nvGrpSpPr>
          <p:cNvPr id="83" name="Group 82"/>
          <p:cNvGrpSpPr/>
          <p:nvPr/>
        </p:nvGrpSpPr>
        <p:grpSpPr>
          <a:xfrm>
            <a:off x="5042006" y="1924102"/>
            <a:ext cx="6148907" cy="4558996"/>
            <a:chOff x="6573622" y="1405328"/>
            <a:chExt cx="5588338" cy="3903552"/>
          </a:xfrm>
        </p:grpSpPr>
        <p:sp>
          <p:nvSpPr>
            <p:cNvPr id="81" name="TextBox 80"/>
            <p:cNvSpPr txBox="1"/>
            <p:nvPr/>
          </p:nvSpPr>
          <p:spPr>
            <a:xfrm>
              <a:off x="6573622" y="1405328"/>
              <a:ext cx="2698042" cy="3399508"/>
            </a:xfrm>
            <a:prstGeom prst="rect">
              <a:avLst/>
            </a:prstGeom>
            <a:noFill/>
          </p:spPr>
          <p:txBody>
            <a:bodyPr wrap="square" rtlCol="0">
              <a:spAutoFit/>
            </a:bodyPr>
            <a:lstStyle/>
            <a:p>
              <a:r>
                <a:rPr lang="en-US" sz="1400" dirty="0">
                  <a:solidFill>
                    <a:srgbClr val="0000FF"/>
                  </a:solidFill>
                  <a:latin typeface="Comic Sans MS" panose="030F0702030302020204" pitchFamily="66" charset="0"/>
                </a:rPr>
                <a:t>Assam University                 (1)</a:t>
              </a:r>
            </a:p>
            <a:p>
              <a:r>
                <a:rPr lang="en-US" sz="1400" dirty="0">
                  <a:solidFill>
                    <a:srgbClr val="0000FF"/>
                  </a:solidFill>
                  <a:latin typeface="Comic Sans MS" panose="030F0702030302020204" pitchFamily="66" charset="0"/>
                </a:rPr>
                <a:t>Anna University                  (18)</a:t>
              </a:r>
            </a:p>
            <a:p>
              <a:r>
                <a:rPr lang="en-US" sz="1400" dirty="0">
                  <a:solidFill>
                    <a:srgbClr val="0000FF"/>
                  </a:solidFill>
                  <a:latin typeface="Comic Sans MS" panose="030F0702030302020204" pitchFamily="66" charset="0"/>
                </a:rPr>
                <a:t>University of Madras           (7)</a:t>
              </a:r>
            </a:p>
            <a:p>
              <a:r>
                <a:rPr lang="en-US" sz="1400" dirty="0" err="1">
                  <a:solidFill>
                    <a:srgbClr val="0000FF"/>
                  </a:solidFill>
                  <a:latin typeface="Comic Sans MS" panose="030F0702030302020204" pitchFamily="66" charset="0"/>
                </a:rPr>
                <a:t>Nirma</a:t>
              </a:r>
              <a:r>
                <a:rPr lang="en-US" sz="1400" dirty="0">
                  <a:solidFill>
                    <a:srgbClr val="0000FF"/>
                  </a:solidFill>
                  <a:latin typeface="Comic Sans MS" panose="030F0702030302020204" pitchFamily="66" charset="0"/>
                </a:rPr>
                <a:t> University                  (4)</a:t>
              </a:r>
            </a:p>
            <a:p>
              <a:r>
                <a:rPr lang="en-US" sz="1400" dirty="0">
                  <a:solidFill>
                    <a:srgbClr val="0000FF"/>
                  </a:solidFill>
                  <a:latin typeface="Comic Sans MS" panose="030F0702030302020204" pitchFamily="66" charset="0"/>
                </a:rPr>
                <a:t>Indus University                   (4)</a:t>
              </a:r>
            </a:p>
            <a:p>
              <a:r>
                <a:rPr lang="en-US" sz="1400" dirty="0">
                  <a:solidFill>
                    <a:srgbClr val="0000FF"/>
                  </a:solidFill>
                  <a:latin typeface="Comic Sans MS" panose="030F0702030302020204" pitchFamily="66" charset="0"/>
                </a:rPr>
                <a:t>Annamalai University             (1)</a:t>
              </a:r>
            </a:p>
            <a:p>
              <a:r>
                <a:rPr lang="en-US" sz="1400" dirty="0" err="1">
                  <a:solidFill>
                    <a:srgbClr val="0000FF"/>
                  </a:solidFill>
                  <a:latin typeface="Comic Sans MS" panose="030F0702030302020204" pitchFamily="66" charset="0"/>
                </a:rPr>
                <a:t>Alagappa</a:t>
              </a:r>
              <a:r>
                <a:rPr lang="en-US" sz="1400" dirty="0">
                  <a:solidFill>
                    <a:srgbClr val="0000FF"/>
                  </a:solidFill>
                  <a:latin typeface="Comic Sans MS" panose="030F0702030302020204" pitchFamily="66" charset="0"/>
                </a:rPr>
                <a:t> University               (1)</a:t>
              </a:r>
            </a:p>
            <a:p>
              <a:r>
                <a:rPr lang="en-US" sz="1400" dirty="0" err="1">
                  <a:solidFill>
                    <a:srgbClr val="0000FF"/>
                  </a:solidFill>
                  <a:latin typeface="Comic Sans MS" panose="030F0702030302020204" pitchFamily="66" charset="0"/>
                </a:rPr>
                <a:t>Charusat</a:t>
              </a:r>
              <a:r>
                <a:rPr lang="en-US" sz="1400" dirty="0">
                  <a:solidFill>
                    <a:srgbClr val="0000FF"/>
                  </a:solidFill>
                  <a:latin typeface="Comic Sans MS" panose="030F0702030302020204" pitchFamily="66" charset="0"/>
                </a:rPr>
                <a:t> University               (1)</a:t>
              </a:r>
            </a:p>
            <a:p>
              <a:r>
                <a:rPr lang="en-US" sz="1400" dirty="0">
                  <a:solidFill>
                    <a:srgbClr val="0000FF"/>
                  </a:solidFill>
                  <a:latin typeface="Comic Sans MS" panose="030F0702030302020204" pitchFamily="66" charset="0"/>
                </a:rPr>
                <a:t>Pune University                      (2)</a:t>
              </a:r>
            </a:p>
            <a:p>
              <a:r>
                <a:rPr lang="en-US" sz="1400" dirty="0">
                  <a:solidFill>
                    <a:srgbClr val="0000FF"/>
                  </a:solidFill>
                  <a:latin typeface="Comic Sans MS" panose="030F0702030302020204" pitchFamily="66" charset="0"/>
                </a:rPr>
                <a:t>Central Uni. of Haryana         (1)</a:t>
              </a:r>
            </a:p>
            <a:p>
              <a:r>
                <a:rPr lang="en-US" sz="1400" dirty="0">
                  <a:solidFill>
                    <a:srgbClr val="0000FF"/>
                  </a:solidFill>
                  <a:latin typeface="Comic Sans MS" panose="030F0702030302020204" pitchFamily="66" charset="0"/>
                </a:rPr>
                <a:t>Central Uni. of Jharkhand     (5)</a:t>
              </a:r>
            </a:p>
            <a:p>
              <a:r>
                <a:rPr lang="en-US" sz="1400" dirty="0">
                  <a:solidFill>
                    <a:srgbClr val="0000FF"/>
                  </a:solidFill>
                  <a:latin typeface="Comic Sans MS" panose="030F0702030302020204" pitchFamily="66" charset="0"/>
                </a:rPr>
                <a:t>Gujarat University                 (1)</a:t>
              </a:r>
            </a:p>
            <a:p>
              <a:r>
                <a:rPr lang="en-US" sz="1400" dirty="0">
                  <a:solidFill>
                    <a:srgbClr val="0000FF"/>
                  </a:solidFill>
                  <a:latin typeface="Comic Sans MS" panose="030F0702030302020204" pitchFamily="66" charset="0"/>
                </a:rPr>
                <a:t>Mangalore University             (2)</a:t>
              </a:r>
            </a:p>
            <a:p>
              <a:r>
                <a:rPr lang="en-US" sz="1400" dirty="0">
                  <a:solidFill>
                    <a:srgbClr val="0000FF"/>
                  </a:solidFill>
                  <a:latin typeface="Comic Sans MS" panose="030F0702030302020204" pitchFamily="66" charset="0"/>
                </a:rPr>
                <a:t>Indian Maritime University    (2)</a:t>
              </a:r>
            </a:p>
            <a:p>
              <a:r>
                <a:rPr lang="en-US" sz="1400" dirty="0">
                  <a:solidFill>
                    <a:srgbClr val="0000FF"/>
                  </a:solidFill>
                  <a:latin typeface="Comic Sans MS" panose="030F0702030302020204" pitchFamily="66" charset="0"/>
                </a:rPr>
                <a:t>Banaras Hindu University       (1)</a:t>
              </a:r>
            </a:p>
            <a:p>
              <a:r>
                <a:rPr lang="en-US" sz="1400" dirty="0">
                  <a:solidFill>
                    <a:srgbClr val="0000FF"/>
                  </a:solidFill>
                  <a:latin typeface="Comic Sans MS" panose="030F0702030302020204" pitchFamily="66" charset="0"/>
                </a:rPr>
                <a:t>Sardar Patel University         (2)</a:t>
              </a:r>
            </a:p>
            <a:p>
              <a:r>
                <a:rPr lang="en-US" sz="1400" dirty="0">
                  <a:solidFill>
                    <a:srgbClr val="0000FF"/>
                  </a:solidFill>
                  <a:latin typeface="Comic Sans MS" panose="030F0702030302020204" pitchFamily="66" charset="0"/>
                </a:rPr>
                <a:t>Cochin University                   (5)</a:t>
              </a:r>
            </a:p>
            <a:p>
              <a:r>
                <a:rPr lang="en-US" sz="1400" dirty="0">
                  <a:solidFill>
                    <a:srgbClr val="0000FF"/>
                  </a:solidFill>
                  <a:latin typeface="Comic Sans MS" panose="030F0702030302020204" pitchFamily="66" charset="0"/>
                </a:rPr>
                <a:t>Madurai Kamaraj University   (1)</a:t>
              </a:r>
            </a:p>
          </p:txBody>
        </p:sp>
        <p:sp>
          <p:nvSpPr>
            <p:cNvPr id="82" name="Rectangle 81"/>
            <p:cNvSpPr/>
            <p:nvPr/>
          </p:nvSpPr>
          <p:spPr>
            <a:xfrm>
              <a:off x="9243221" y="1435023"/>
              <a:ext cx="2918739" cy="3873857"/>
            </a:xfrm>
            <a:prstGeom prst="rect">
              <a:avLst/>
            </a:prstGeom>
          </p:spPr>
          <p:txBody>
            <a:bodyPr wrap="square">
              <a:spAutoFit/>
            </a:bodyPr>
            <a:lstStyle/>
            <a:p>
              <a:r>
                <a:rPr lang="en-US" sz="1400" dirty="0">
                  <a:solidFill>
                    <a:srgbClr val="0000FF"/>
                  </a:solidFill>
                  <a:latin typeface="Comic Sans MS" panose="030F0702030302020204" pitchFamily="66" charset="0"/>
                </a:rPr>
                <a:t>IIT-BHU                                    (1)</a:t>
              </a:r>
            </a:p>
            <a:p>
              <a:r>
                <a:rPr lang="en-US" sz="1400" dirty="0">
                  <a:solidFill>
                    <a:srgbClr val="0000FF"/>
                  </a:solidFill>
                  <a:latin typeface="Comic Sans MS" panose="030F0702030302020204" pitchFamily="66" charset="0"/>
                </a:rPr>
                <a:t>IIT-Bhubaneswar                       (4)</a:t>
              </a:r>
            </a:p>
            <a:p>
              <a:r>
                <a:rPr lang="en-US" sz="1400" dirty="0">
                  <a:solidFill>
                    <a:srgbClr val="0000FF"/>
                  </a:solidFill>
                  <a:latin typeface="Comic Sans MS" panose="030F0702030302020204" pitchFamily="66" charset="0"/>
                </a:rPr>
                <a:t>IIT-Bombay                                (1)</a:t>
              </a:r>
            </a:p>
            <a:p>
              <a:r>
                <a:rPr lang="en-US" sz="1400" dirty="0">
                  <a:solidFill>
                    <a:srgbClr val="0000FF"/>
                  </a:solidFill>
                  <a:latin typeface="Comic Sans MS" panose="030F0702030302020204" pitchFamily="66" charset="0"/>
                </a:rPr>
                <a:t>IIT-Kharagpur                            (5)</a:t>
              </a:r>
            </a:p>
            <a:p>
              <a:r>
                <a:rPr lang="en-US" sz="1400" dirty="0">
                  <a:solidFill>
                    <a:srgbClr val="0000FF"/>
                  </a:solidFill>
                  <a:latin typeface="Comic Sans MS" panose="030F0702030302020204" pitchFamily="66" charset="0"/>
                </a:rPr>
                <a:t>IIST-Trivandrum                        (1)</a:t>
              </a:r>
            </a:p>
            <a:p>
              <a:r>
                <a:rPr lang="en-US" sz="1400" dirty="0">
                  <a:solidFill>
                    <a:srgbClr val="0000FF"/>
                  </a:solidFill>
                  <a:latin typeface="Comic Sans MS" panose="030F0702030302020204" pitchFamily="66" charset="0"/>
                </a:rPr>
                <a:t>IISER, Bhopal                             (1)</a:t>
              </a:r>
            </a:p>
            <a:p>
              <a:r>
                <a:rPr lang="en-US" sz="1400" dirty="0">
                  <a:solidFill>
                    <a:srgbClr val="0000FF"/>
                  </a:solidFill>
                  <a:latin typeface="Comic Sans MS" panose="030F0702030302020204" pitchFamily="66" charset="0"/>
                </a:rPr>
                <a:t>SV-NIT                                       (3)                            </a:t>
              </a:r>
            </a:p>
            <a:p>
              <a:r>
                <a:rPr lang="en-US" sz="1400" dirty="0">
                  <a:solidFill>
                    <a:srgbClr val="0000FF"/>
                  </a:solidFill>
                  <a:latin typeface="Comic Sans MS" panose="030F0702030302020204" pitchFamily="66" charset="0"/>
                </a:rPr>
                <a:t>U V Patel College, Mehsana         (2)</a:t>
              </a:r>
            </a:p>
            <a:p>
              <a:r>
                <a:rPr lang="en-US" sz="1400" dirty="0">
                  <a:solidFill>
                    <a:srgbClr val="0000FF"/>
                  </a:solidFill>
                  <a:latin typeface="Comic Sans MS" panose="030F0702030302020204" pitchFamily="66" charset="0"/>
                </a:rPr>
                <a:t>St. Albert’s College, Cochin         (5)</a:t>
              </a:r>
            </a:p>
            <a:p>
              <a:r>
                <a:rPr lang="en-US" sz="1400" dirty="0">
                  <a:solidFill>
                    <a:srgbClr val="0000FF"/>
                  </a:solidFill>
                  <a:latin typeface="Comic Sans MS" panose="030F0702030302020204" pitchFamily="66" charset="0"/>
                </a:rPr>
                <a:t>Atharva College, Mumbai             (1)</a:t>
              </a:r>
            </a:p>
            <a:p>
              <a:r>
                <a:rPr lang="en-US" sz="1400" dirty="0">
                  <a:solidFill>
                    <a:srgbClr val="0000FF"/>
                  </a:solidFill>
                  <a:latin typeface="Comic Sans MS" panose="030F0702030302020204" pitchFamily="66" charset="0"/>
                </a:rPr>
                <a:t>PDPU, Gandhinagar                      (1)</a:t>
              </a:r>
            </a:p>
            <a:p>
              <a:r>
                <a:rPr lang="en-US" sz="1400" dirty="0">
                  <a:solidFill>
                    <a:srgbClr val="0000FF"/>
                  </a:solidFill>
                  <a:latin typeface="Comic Sans MS" panose="030F0702030302020204" pitchFamily="66" charset="0"/>
                </a:rPr>
                <a:t>LDRP College, Gandhinagar          (1)</a:t>
              </a:r>
            </a:p>
            <a:p>
              <a:r>
                <a:rPr lang="en-US" sz="1400" dirty="0">
                  <a:solidFill>
                    <a:srgbClr val="0000FF"/>
                  </a:solidFill>
                  <a:latin typeface="Comic Sans MS" panose="030F0702030302020204" pitchFamily="66" charset="0"/>
                </a:rPr>
                <a:t>MPSTME, Mumbai                       (1)</a:t>
              </a:r>
            </a:p>
            <a:p>
              <a:r>
                <a:rPr lang="en-US" sz="1400" dirty="0" err="1">
                  <a:solidFill>
                    <a:srgbClr val="0000FF"/>
                  </a:solidFill>
                  <a:latin typeface="Comic Sans MS" panose="030F0702030302020204" pitchFamily="66" charset="0"/>
                </a:rPr>
                <a:t>Dharmsinh</a:t>
              </a:r>
              <a:r>
                <a:rPr lang="en-US" sz="1400" dirty="0">
                  <a:solidFill>
                    <a:srgbClr val="0000FF"/>
                  </a:solidFill>
                  <a:latin typeface="Comic Sans MS" panose="030F0702030302020204" pitchFamily="66" charset="0"/>
                </a:rPr>
                <a:t> Desai University        (1)</a:t>
              </a:r>
            </a:p>
            <a:p>
              <a:r>
                <a:rPr lang="en-US" sz="1400" dirty="0">
                  <a:solidFill>
                    <a:srgbClr val="0000FF"/>
                  </a:solidFill>
                  <a:latin typeface="Comic Sans MS" panose="030F0702030302020204" pitchFamily="66" charset="0"/>
                </a:rPr>
                <a:t>Andhra University, Vizag            (1)</a:t>
              </a:r>
            </a:p>
            <a:p>
              <a:r>
                <a:rPr lang="en-US" sz="1400" dirty="0">
                  <a:solidFill>
                    <a:srgbClr val="0000FF"/>
                  </a:solidFill>
                  <a:latin typeface="Comic Sans MS" panose="030F0702030302020204" pitchFamily="66" charset="0"/>
                </a:rPr>
                <a:t>PSG College, Coimbatore             (1)</a:t>
              </a:r>
            </a:p>
            <a:p>
              <a:r>
                <a:rPr lang="en-US" sz="1400" dirty="0">
                  <a:solidFill>
                    <a:srgbClr val="0000FF"/>
                  </a:solidFill>
                  <a:latin typeface="Comic Sans MS" panose="030F0702030302020204" pitchFamily="66" charset="0"/>
                </a:rPr>
                <a:t>NIT, Warangal                            (1)</a:t>
              </a:r>
            </a:p>
            <a:p>
              <a:r>
                <a:rPr lang="en-US" sz="1400" dirty="0">
                  <a:solidFill>
                    <a:srgbClr val="0000FF"/>
                  </a:solidFill>
                  <a:latin typeface="Comic Sans MS" panose="030F0702030302020204" pitchFamily="66" charset="0"/>
                </a:rPr>
                <a:t>IITM-K, Trivandrum                   (1)</a:t>
              </a:r>
            </a:p>
            <a:p>
              <a:r>
                <a:rPr lang="en-US" sz="1400" dirty="0">
                  <a:solidFill>
                    <a:srgbClr val="0000FF"/>
                  </a:solidFill>
                  <a:latin typeface="Comic Sans MS" panose="030F0702030302020204" pitchFamily="66" charset="0"/>
                </a:rPr>
                <a:t>Amity University, Noida              (2)</a:t>
              </a:r>
              <a:br>
                <a:rPr lang="en-US" dirty="0"/>
              </a:br>
              <a:endParaRPr lang="en-IN" dirty="0"/>
            </a:p>
          </p:txBody>
        </p:sp>
      </p:grpSp>
      <p:sp>
        <p:nvSpPr>
          <p:cNvPr id="84" name="TextBox 83"/>
          <p:cNvSpPr txBox="1"/>
          <p:nvPr/>
        </p:nvSpPr>
        <p:spPr>
          <a:xfrm>
            <a:off x="6060554" y="1445940"/>
            <a:ext cx="3837680" cy="369332"/>
          </a:xfrm>
          <a:prstGeom prst="rect">
            <a:avLst/>
          </a:prstGeom>
          <a:noFill/>
        </p:spPr>
        <p:txBody>
          <a:bodyPr wrap="square" rtlCol="0">
            <a:spAutoFit/>
          </a:bodyPr>
          <a:lstStyle/>
          <a:p>
            <a:pPr algn="ctr"/>
            <a:r>
              <a:rPr lang="en-US" dirty="0">
                <a:solidFill>
                  <a:srgbClr val="FF0066"/>
                </a:solidFill>
                <a:latin typeface="Comic Sans MS" panose="030F0702030302020204" pitchFamily="66" charset="0"/>
              </a:rPr>
              <a:t>Universities/ Colleges</a:t>
            </a:r>
            <a:endParaRPr lang="en-IN" dirty="0">
              <a:solidFill>
                <a:srgbClr val="FF0066"/>
              </a:solidFill>
              <a:latin typeface="Comic Sans MS" panose="030F0702030302020204" pitchFamily="66" charset="0"/>
            </a:endParaRPr>
          </a:p>
        </p:txBody>
      </p:sp>
      <p:sp>
        <p:nvSpPr>
          <p:cNvPr id="79" name="TextBox 78"/>
          <p:cNvSpPr txBox="1"/>
          <p:nvPr/>
        </p:nvSpPr>
        <p:spPr>
          <a:xfrm>
            <a:off x="4360375" y="590345"/>
            <a:ext cx="3907857" cy="646331"/>
          </a:xfrm>
          <a:prstGeom prst="rect">
            <a:avLst/>
          </a:prstGeom>
          <a:noFill/>
        </p:spPr>
        <p:txBody>
          <a:bodyPr wrap="square" rtlCol="0">
            <a:spAutoFit/>
          </a:bodyPr>
          <a:lstStyle/>
          <a:p>
            <a:pPr algn="ctr"/>
            <a:r>
              <a:rPr lang="en-US" dirty="0">
                <a:solidFill>
                  <a:schemeClr val="bg1"/>
                </a:solidFill>
                <a:latin typeface="Comic Sans MS" panose="030F0702030302020204" pitchFamily="66" charset="0"/>
              </a:rPr>
              <a:t>Total Students Trained – 93 </a:t>
            </a:r>
          </a:p>
          <a:p>
            <a:pPr algn="ctr"/>
            <a:r>
              <a:rPr lang="en-US" dirty="0">
                <a:solidFill>
                  <a:schemeClr val="bg1"/>
                </a:solidFill>
                <a:latin typeface="Comic Sans MS" panose="030F0702030302020204" pitchFamily="66" charset="0"/>
              </a:rPr>
              <a:t>[One month to 9 months]</a:t>
            </a:r>
          </a:p>
        </p:txBody>
      </p:sp>
      <p:grpSp>
        <p:nvGrpSpPr>
          <p:cNvPr id="3" name="Group 2"/>
          <p:cNvGrpSpPr/>
          <p:nvPr/>
        </p:nvGrpSpPr>
        <p:grpSpPr>
          <a:xfrm>
            <a:off x="260311" y="1175831"/>
            <a:ext cx="3907857" cy="4563818"/>
            <a:chOff x="260311" y="1175831"/>
            <a:chExt cx="3907857" cy="4563818"/>
          </a:xfrm>
        </p:grpSpPr>
        <p:pic>
          <p:nvPicPr>
            <p:cNvPr id="11" name="Picture 10">
              <a:extLst>
                <a:ext uri="{FF2B5EF4-FFF2-40B4-BE49-F238E27FC236}">
                  <a16:creationId xmlns:a16="http://schemas.microsoft.com/office/drawing/2014/main" id="{A708A138-14E9-4525-B650-7633305A31FE}"/>
                </a:ext>
              </a:extLst>
            </p:cNvPr>
            <p:cNvPicPr>
              <a:picLocks noChangeAspect="1"/>
            </p:cNvPicPr>
            <p:nvPr/>
          </p:nvPicPr>
          <p:blipFill rotWithShape="1">
            <a:blip r:embed="rId3">
              <a:extLst>
                <a:ext uri="{28A0092B-C50C-407E-A947-70E740481C1C}">
                  <a14:useLocalDpi xmlns:a14="http://schemas.microsoft.com/office/drawing/2010/main" val="0"/>
                </a:ext>
              </a:extLst>
            </a:blip>
            <a:srcRect l="20518" r="20462"/>
            <a:stretch/>
          </p:blipFill>
          <p:spPr>
            <a:xfrm>
              <a:off x="260311" y="1175831"/>
              <a:ext cx="3907857" cy="4563818"/>
            </a:xfrm>
            <a:prstGeom prst="rect">
              <a:avLst/>
            </a:prstGeom>
          </p:spPr>
        </p:pic>
        <p:sp>
          <p:nvSpPr>
            <p:cNvPr id="2" name="5-Point Star 1"/>
            <p:cNvSpPr/>
            <p:nvPr/>
          </p:nvSpPr>
          <p:spPr>
            <a:xfrm>
              <a:off x="1512606" y="2392822"/>
              <a:ext cx="111095" cy="128188"/>
            </a:xfrm>
            <a:prstGeom prst="star5">
              <a:avLst/>
            </a:prstGeom>
            <a:solidFill>
              <a:srgbClr val="A50021"/>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643095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6778" y="0"/>
            <a:ext cx="7305575" cy="646331"/>
          </a:xfrm>
          <a:prstGeom prst="rect">
            <a:avLst/>
          </a:prstGeom>
          <a:noFill/>
        </p:spPr>
        <p:txBody>
          <a:bodyPr wrap="square" rtlCol="0">
            <a:spAutoFit/>
          </a:bodyPr>
          <a:lstStyle/>
          <a:p>
            <a:pPr algn="ctr"/>
            <a:r>
              <a:rPr lang="en-US" dirty="0">
                <a:solidFill>
                  <a:schemeClr val="bg1"/>
                </a:solidFill>
                <a:latin typeface="Comic Sans MS" panose="030F0702030302020204" pitchFamily="66" charset="0"/>
              </a:rPr>
              <a:t>SMART Outreach Activity at Universities / IITs</a:t>
            </a:r>
          </a:p>
          <a:p>
            <a:pPr algn="ctr"/>
            <a:r>
              <a:rPr lang="en-US" dirty="0">
                <a:solidFill>
                  <a:schemeClr val="bg1"/>
                </a:solidFill>
                <a:latin typeface="Comic Sans MS" panose="030F0702030302020204" pitchFamily="66" charset="0"/>
              </a:rPr>
              <a:t>Totally 530 students sensitized since 2016</a:t>
            </a:r>
            <a:endParaRPr lang="en-IN" dirty="0">
              <a:solidFill>
                <a:schemeClr val="bg1"/>
              </a:solidFill>
              <a:latin typeface="Comic Sans MS" panose="030F0702030302020204" pitchFamily="66" charset="0"/>
            </a:endParaRPr>
          </a:p>
        </p:txBody>
      </p:sp>
      <p:graphicFrame>
        <p:nvGraphicFramePr>
          <p:cNvPr id="3" name="Table 2">
            <a:extLst>
              <a:ext uri="{FF2B5EF4-FFF2-40B4-BE49-F238E27FC236}">
                <a16:creationId xmlns:a16="http://schemas.microsoft.com/office/drawing/2014/main" id="{115FD291-F756-44C9-8806-BBE7C9D89C39}"/>
              </a:ext>
            </a:extLst>
          </p:cNvPr>
          <p:cNvGraphicFramePr>
            <a:graphicFrameLocks noGrp="1"/>
          </p:cNvGraphicFramePr>
          <p:nvPr>
            <p:extLst>
              <p:ext uri="{D42A27DB-BD31-4B8C-83A1-F6EECF244321}">
                <p14:modId xmlns:p14="http://schemas.microsoft.com/office/powerpoint/2010/main" val="872810197"/>
              </p:ext>
            </p:extLst>
          </p:nvPr>
        </p:nvGraphicFramePr>
        <p:xfrm>
          <a:off x="697606" y="684616"/>
          <a:ext cx="10327755" cy="4323638"/>
        </p:xfrm>
        <a:graphic>
          <a:graphicData uri="http://schemas.openxmlformats.org/drawingml/2006/table">
            <a:tbl>
              <a:tblPr firstRow="1" firstCol="1" bandRow="1">
                <a:tableStyleId>{5C22544A-7EE6-4342-B048-85BDC9FD1C3A}</a:tableStyleId>
              </a:tblPr>
              <a:tblGrid>
                <a:gridCol w="592267">
                  <a:extLst>
                    <a:ext uri="{9D8B030D-6E8A-4147-A177-3AD203B41FA5}">
                      <a16:colId xmlns:a16="http://schemas.microsoft.com/office/drawing/2014/main" val="3669321593"/>
                    </a:ext>
                  </a:extLst>
                </a:gridCol>
                <a:gridCol w="2020083">
                  <a:extLst>
                    <a:ext uri="{9D8B030D-6E8A-4147-A177-3AD203B41FA5}">
                      <a16:colId xmlns:a16="http://schemas.microsoft.com/office/drawing/2014/main" val="1237402408"/>
                    </a:ext>
                  </a:extLst>
                </a:gridCol>
                <a:gridCol w="5738983">
                  <a:extLst>
                    <a:ext uri="{9D8B030D-6E8A-4147-A177-3AD203B41FA5}">
                      <a16:colId xmlns:a16="http://schemas.microsoft.com/office/drawing/2014/main" val="167193034"/>
                    </a:ext>
                  </a:extLst>
                </a:gridCol>
                <a:gridCol w="1976422">
                  <a:extLst>
                    <a:ext uri="{9D8B030D-6E8A-4147-A177-3AD203B41FA5}">
                      <a16:colId xmlns:a16="http://schemas.microsoft.com/office/drawing/2014/main" val="3940582034"/>
                    </a:ext>
                  </a:extLst>
                </a:gridCol>
              </a:tblGrid>
              <a:tr h="908783">
                <a:tc>
                  <a:txBody>
                    <a:bodyPr/>
                    <a:lstStyle/>
                    <a:p>
                      <a:pPr algn="ctr">
                        <a:lnSpc>
                          <a:spcPct val="107000"/>
                        </a:lnSpc>
                        <a:spcAft>
                          <a:spcPts val="0"/>
                        </a:spcAft>
                      </a:pPr>
                      <a:r>
                        <a:rPr lang="en-IN" sz="1600" dirty="0" err="1">
                          <a:solidFill>
                            <a:srgbClr val="002060"/>
                          </a:solidFill>
                          <a:effectLst/>
                          <a:latin typeface="Comic Sans MS" panose="030F0702030302020204" pitchFamily="66" charset="0"/>
                        </a:rPr>
                        <a:t>Sl</a:t>
                      </a:r>
                      <a:r>
                        <a:rPr lang="en-IN" sz="1600" dirty="0">
                          <a:solidFill>
                            <a:srgbClr val="002060"/>
                          </a:solidFill>
                          <a:effectLst/>
                          <a:latin typeface="Comic Sans MS" panose="030F0702030302020204" pitchFamily="66" charset="0"/>
                        </a:rPr>
                        <a:t> No </a:t>
                      </a:r>
                      <a:endParaRPr lang="en-IN" sz="1600" dirty="0">
                        <a:solidFill>
                          <a:srgbClr val="002060"/>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IN" sz="1600" dirty="0">
                          <a:solidFill>
                            <a:srgbClr val="002060"/>
                          </a:solidFill>
                          <a:effectLst/>
                          <a:latin typeface="Comic Sans MS" panose="030F0702030302020204" pitchFamily="66" charset="0"/>
                        </a:rPr>
                        <a:t>Dates</a:t>
                      </a:r>
                      <a:endParaRPr lang="en-IN" sz="1600" dirty="0">
                        <a:solidFill>
                          <a:srgbClr val="002060"/>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IN" sz="1600" dirty="0">
                          <a:solidFill>
                            <a:srgbClr val="002060"/>
                          </a:solidFill>
                          <a:effectLst/>
                          <a:latin typeface="Comic Sans MS" panose="030F0702030302020204" pitchFamily="66" charset="0"/>
                        </a:rPr>
                        <a:t>University / Colleges</a:t>
                      </a:r>
                      <a:endParaRPr lang="en-IN" sz="1600" dirty="0">
                        <a:solidFill>
                          <a:srgbClr val="002060"/>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IN" sz="1600" dirty="0">
                          <a:solidFill>
                            <a:srgbClr val="002060"/>
                          </a:solidFill>
                          <a:effectLst/>
                          <a:latin typeface="Comic Sans MS" panose="030F0702030302020204" pitchFamily="66" charset="0"/>
                        </a:rPr>
                        <a:t>No students attended</a:t>
                      </a:r>
                      <a:endParaRPr lang="en-IN" sz="1600" dirty="0">
                        <a:solidFill>
                          <a:srgbClr val="002060"/>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0091914"/>
                  </a:ext>
                </a:extLst>
              </a:tr>
              <a:tr h="604559">
                <a:tc>
                  <a:txBody>
                    <a:bodyPr/>
                    <a:lstStyle/>
                    <a:p>
                      <a:pPr algn="ctr">
                        <a:lnSpc>
                          <a:spcPct val="107000"/>
                        </a:lnSpc>
                        <a:spcAft>
                          <a:spcPts val="0"/>
                        </a:spcAft>
                      </a:pPr>
                      <a:r>
                        <a:rPr lang="en-IN" sz="1400" dirty="0">
                          <a:effectLst/>
                          <a:latin typeface="Comic Sans MS" panose="030F0702030302020204" pitchFamily="66" charset="0"/>
                        </a:rPr>
                        <a:t>1</a:t>
                      </a:r>
                      <a:endParaRPr lang="en-IN" sz="14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IN" sz="1400" dirty="0">
                          <a:effectLst/>
                          <a:latin typeface="Comic Sans MS" panose="030F0702030302020204" pitchFamily="66" charset="0"/>
                        </a:rPr>
                        <a:t>24-25 July 2017</a:t>
                      </a:r>
                      <a:endParaRPr lang="en-IN" sz="14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IN" sz="1400" dirty="0">
                          <a:effectLst/>
                          <a:latin typeface="Comic Sans MS" panose="030F0702030302020204" pitchFamily="66" charset="0"/>
                        </a:rPr>
                        <a:t>Cochin University of Science &amp; Technology (CUSAT), Cochin</a:t>
                      </a:r>
                      <a:endParaRPr lang="en-IN" sz="14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IN" sz="1400">
                          <a:effectLst/>
                          <a:latin typeface="Comic Sans MS" panose="030F0702030302020204" pitchFamily="66" charset="0"/>
                        </a:rPr>
                        <a:t>100</a:t>
                      </a:r>
                      <a:endParaRPr lang="en-IN" sz="140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12550705"/>
                  </a:ext>
                </a:extLst>
              </a:tr>
              <a:tr h="686834">
                <a:tc>
                  <a:txBody>
                    <a:bodyPr/>
                    <a:lstStyle/>
                    <a:p>
                      <a:pPr algn="ctr">
                        <a:lnSpc>
                          <a:spcPct val="107000"/>
                        </a:lnSpc>
                        <a:spcAft>
                          <a:spcPts val="0"/>
                        </a:spcAft>
                      </a:pPr>
                      <a:r>
                        <a:rPr lang="en-IN" sz="1400">
                          <a:effectLst/>
                          <a:latin typeface="Comic Sans MS" panose="030F0702030302020204" pitchFamily="66" charset="0"/>
                        </a:rPr>
                        <a:t>2</a:t>
                      </a:r>
                      <a:endParaRPr lang="en-IN" sz="140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IN" sz="1400" dirty="0">
                          <a:effectLst/>
                          <a:latin typeface="Comic Sans MS" panose="030F0702030302020204" pitchFamily="66" charset="0"/>
                        </a:rPr>
                        <a:t>26-27 July 2017</a:t>
                      </a:r>
                      <a:endParaRPr lang="en-IN" sz="14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IN" sz="1400" dirty="0">
                          <a:effectLst/>
                          <a:latin typeface="Comic Sans MS" panose="030F0702030302020204" pitchFamily="66" charset="0"/>
                        </a:rPr>
                        <a:t>Anna University, Chennai and </a:t>
                      </a:r>
                    </a:p>
                    <a:p>
                      <a:pPr algn="just">
                        <a:lnSpc>
                          <a:spcPct val="107000"/>
                        </a:lnSpc>
                        <a:spcAft>
                          <a:spcPts val="0"/>
                        </a:spcAft>
                      </a:pPr>
                      <a:r>
                        <a:rPr lang="en-IN" sz="1400" dirty="0">
                          <a:effectLst/>
                          <a:latin typeface="Comic Sans MS" panose="030F0702030302020204" pitchFamily="66" charset="0"/>
                        </a:rPr>
                        <a:t>University of Madras, Chennai</a:t>
                      </a:r>
                      <a:endParaRPr lang="en-IN" sz="14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IN" sz="1400">
                          <a:effectLst/>
                          <a:latin typeface="Comic Sans MS" panose="030F0702030302020204" pitchFamily="66" charset="0"/>
                        </a:rPr>
                        <a:t>200</a:t>
                      </a:r>
                      <a:endParaRPr lang="en-IN" sz="140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3243110"/>
                  </a:ext>
                </a:extLst>
              </a:tr>
              <a:tr h="614064">
                <a:tc>
                  <a:txBody>
                    <a:bodyPr/>
                    <a:lstStyle/>
                    <a:p>
                      <a:pPr algn="ctr">
                        <a:lnSpc>
                          <a:spcPct val="107000"/>
                        </a:lnSpc>
                        <a:spcAft>
                          <a:spcPts val="0"/>
                        </a:spcAft>
                      </a:pPr>
                      <a:r>
                        <a:rPr lang="en-IN" sz="1400" dirty="0">
                          <a:effectLst/>
                          <a:latin typeface="Comic Sans MS" panose="030F0702030302020204" pitchFamily="66" charset="0"/>
                        </a:rPr>
                        <a:t>3</a:t>
                      </a:r>
                      <a:endParaRPr lang="en-IN" sz="14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IN" sz="1400" dirty="0">
                          <a:effectLst/>
                          <a:latin typeface="Comic Sans MS" panose="030F0702030302020204" pitchFamily="66" charset="0"/>
                        </a:rPr>
                        <a:t>19-20 March2018</a:t>
                      </a:r>
                      <a:endParaRPr lang="en-IN" sz="14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IN" sz="1400" dirty="0">
                          <a:effectLst/>
                          <a:latin typeface="Comic Sans MS" panose="030F0702030302020204" pitchFamily="66" charset="0"/>
                        </a:rPr>
                        <a:t>Savitribai Phule Pune University, Pune</a:t>
                      </a:r>
                      <a:endParaRPr lang="en-IN" sz="14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IN" sz="1400">
                          <a:effectLst/>
                          <a:latin typeface="Comic Sans MS" panose="030F0702030302020204" pitchFamily="66" charset="0"/>
                        </a:rPr>
                        <a:t>50</a:t>
                      </a:r>
                      <a:endParaRPr lang="en-IN" sz="140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64456953"/>
                  </a:ext>
                </a:extLst>
              </a:tr>
              <a:tr h="706867">
                <a:tc>
                  <a:txBody>
                    <a:bodyPr/>
                    <a:lstStyle/>
                    <a:p>
                      <a:pPr algn="ctr">
                        <a:lnSpc>
                          <a:spcPct val="107000"/>
                        </a:lnSpc>
                        <a:spcAft>
                          <a:spcPts val="0"/>
                        </a:spcAft>
                      </a:pPr>
                      <a:r>
                        <a:rPr lang="en-IN" sz="1400">
                          <a:effectLst/>
                          <a:latin typeface="Comic Sans MS" panose="030F0702030302020204" pitchFamily="66" charset="0"/>
                        </a:rPr>
                        <a:t>4</a:t>
                      </a:r>
                      <a:endParaRPr lang="en-IN" sz="140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IN" sz="1400" dirty="0">
                          <a:effectLst/>
                          <a:latin typeface="Comic Sans MS" panose="030F0702030302020204" pitchFamily="66" charset="0"/>
                        </a:rPr>
                        <a:t>05-06 September 2018</a:t>
                      </a:r>
                      <a:endParaRPr lang="en-IN" sz="14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IN" sz="1400" dirty="0">
                          <a:effectLst/>
                          <a:latin typeface="Comic Sans MS" panose="030F0702030302020204" pitchFamily="66" charset="0"/>
                        </a:rPr>
                        <a:t>Department of Meteorology and Oceanography, Andhra University, Vishakhapatnam</a:t>
                      </a:r>
                      <a:endParaRPr lang="en-IN" sz="14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IN" sz="1400" dirty="0">
                          <a:effectLst/>
                          <a:latin typeface="Comic Sans MS" panose="030F0702030302020204" pitchFamily="66" charset="0"/>
                        </a:rPr>
                        <a:t>100</a:t>
                      </a:r>
                      <a:endParaRPr lang="en-IN" sz="14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56696524"/>
                  </a:ext>
                </a:extLst>
              </a:tr>
              <a:tr h="802531">
                <a:tc>
                  <a:txBody>
                    <a:bodyPr/>
                    <a:lstStyle/>
                    <a:p>
                      <a:pPr algn="ctr">
                        <a:lnSpc>
                          <a:spcPct val="107000"/>
                        </a:lnSpc>
                        <a:spcAft>
                          <a:spcPts val="0"/>
                        </a:spcAft>
                      </a:pPr>
                      <a:r>
                        <a:rPr lang="en-IN" sz="1400" dirty="0">
                          <a:effectLst/>
                          <a:latin typeface="Comic Sans MS" panose="030F0702030302020204" pitchFamily="66" charset="0"/>
                        </a:rPr>
                        <a:t>5</a:t>
                      </a:r>
                      <a:endParaRPr lang="en-IN" sz="14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IN" sz="1400">
                          <a:effectLst/>
                          <a:latin typeface="Comic Sans MS" panose="030F0702030302020204" pitchFamily="66" charset="0"/>
                        </a:rPr>
                        <a:t>07-08 September 2018</a:t>
                      </a:r>
                      <a:endParaRPr lang="en-IN" sz="140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IN" sz="1400" dirty="0">
                          <a:effectLst/>
                          <a:latin typeface="Comic Sans MS" panose="030F0702030302020204" pitchFamily="66" charset="0"/>
                        </a:rPr>
                        <a:t>School of Earth, Ocean and Climate Sciences, IIT-Bhubaneswar</a:t>
                      </a:r>
                      <a:endParaRPr lang="en-IN" sz="14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IN" sz="1400" dirty="0">
                          <a:effectLst/>
                          <a:latin typeface="Comic Sans MS" panose="030F0702030302020204" pitchFamily="66" charset="0"/>
                        </a:rPr>
                        <a:t>80</a:t>
                      </a:r>
                      <a:endParaRPr lang="en-IN" sz="14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2168210"/>
                  </a:ext>
                </a:extLst>
              </a:tr>
            </a:tbl>
          </a:graphicData>
        </a:graphic>
      </p:graphicFrame>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73768" y="4947383"/>
            <a:ext cx="2547489" cy="1910617"/>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r="21688"/>
          <a:stretch/>
        </p:blipFill>
        <p:spPr>
          <a:xfrm>
            <a:off x="5022402" y="4919110"/>
            <a:ext cx="2699352" cy="1938890"/>
          </a:xfrm>
          <a:prstGeom prst="rect">
            <a:avLst/>
          </a:prstGeom>
        </p:spPr>
      </p:pic>
      <p:pic>
        <p:nvPicPr>
          <p:cNvPr id="6" name="Picture 5"/>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454882" y="5008253"/>
            <a:ext cx="2570479" cy="1927859"/>
          </a:xfrm>
          <a:prstGeom prst="rect">
            <a:avLst/>
          </a:prstGeom>
        </p:spPr>
      </p:pic>
    </p:spTree>
    <p:extLst>
      <p:ext uri="{BB962C8B-B14F-4D97-AF65-F5344CB8AC3E}">
        <p14:creationId xmlns:p14="http://schemas.microsoft.com/office/powerpoint/2010/main" val="1849679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613315" y="1093376"/>
          <a:ext cx="11184674" cy="1830014"/>
        </p:xfrm>
        <a:graphic>
          <a:graphicData uri="http://schemas.openxmlformats.org/drawingml/2006/table">
            <a:tbl>
              <a:tblPr/>
              <a:tblGrid>
                <a:gridCol w="6668431">
                  <a:extLst>
                    <a:ext uri="{9D8B030D-6E8A-4147-A177-3AD203B41FA5}">
                      <a16:colId xmlns:a16="http://schemas.microsoft.com/office/drawing/2014/main" val="1820744325"/>
                    </a:ext>
                  </a:extLst>
                </a:gridCol>
                <a:gridCol w="1304693">
                  <a:extLst>
                    <a:ext uri="{9D8B030D-6E8A-4147-A177-3AD203B41FA5}">
                      <a16:colId xmlns:a16="http://schemas.microsoft.com/office/drawing/2014/main" val="3423916450"/>
                    </a:ext>
                  </a:extLst>
                </a:gridCol>
                <a:gridCol w="1148576">
                  <a:extLst>
                    <a:ext uri="{9D8B030D-6E8A-4147-A177-3AD203B41FA5}">
                      <a16:colId xmlns:a16="http://schemas.microsoft.com/office/drawing/2014/main" val="3236136047"/>
                    </a:ext>
                  </a:extLst>
                </a:gridCol>
                <a:gridCol w="1135688">
                  <a:extLst>
                    <a:ext uri="{9D8B030D-6E8A-4147-A177-3AD203B41FA5}">
                      <a16:colId xmlns:a16="http://schemas.microsoft.com/office/drawing/2014/main" val="3792093155"/>
                    </a:ext>
                  </a:extLst>
                </a:gridCol>
                <a:gridCol w="927286">
                  <a:extLst>
                    <a:ext uri="{9D8B030D-6E8A-4147-A177-3AD203B41FA5}">
                      <a16:colId xmlns:a16="http://schemas.microsoft.com/office/drawing/2014/main" val="918620278"/>
                    </a:ext>
                  </a:extLst>
                </a:gridCol>
              </a:tblGrid>
              <a:tr h="334874">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Training 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Start Date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End Date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Participants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Institutes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6801652"/>
                  </a:ext>
                </a:extLst>
              </a:tr>
              <a:tr h="304701">
                <a:tc>
                  <a:txBody>
                    <a:bodyPr/>
                    <a:lstStyle/>
                    <a:p>
                      <a:pPr algn="l" rtl="0" fontAlgn="ctr"/>
                      <a:r>
                        <a:rPr lang="en-US" sz="1400" b="0" i="0" u="none" strike="noStrike" dirty="0">
                          <a:solidFill>
                            <a:srgbClr val="000000"/>
                          </a:solidFill>
                          <a:effectLst/>
                          <a:latin typeface="Arial" panose="020B0604020202020204" pitchFamily="34" charset="0"/>
                          <a:cs typeface="Arial" panose="020B0604020202020204" pitchFamily="34" charset="0"/>
                        </a:rPr>
                        <a:t>Polarimetric SAR data Processing and Analysis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effectLst/>
                          <a:latin typeface="Arial" panose="020B0604020202020204" pitchFamily="34" charset="0"/>
                          <a:cs typeface="Arial" panose="020B0604020202020204" pitchFamily="34" charset="0"/>
                        </a:rPr>
                        <a:t>20-Dec-16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effectLst/>
                          <a:latin typeface="Arial" panose="020B0604020202020204" pitchFamily="34" charset="0"/>
                          <a:cs typeface="Arial" panose="020B0604020202020204" pitchFamily="34" charset="0"/>
                        </a:rPr>
                        <a:t>21-Dec-16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panose="020B0604020202020204" pitchFamily="34" charset="0"/>
                          <a:cs typeface="Arial" panose="020B060402020202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effectLst/>
                          <a:latin typeface="Arial" panose="020B0604020202020204" pitchFamily="34" charset="0"/>
                          <a:cs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0552215"/>
                  </a:ext>
                </a:extLst>
              </a:tr>
              <a:tr h="317949">
                <a:tc>
                  <a:txBody>
                    <a:bodyPr/>
                    <a:lstStyle/>
                    <a:p>
                      <a:pPr algn="l" rtl="0" fontAlgn="ctr"/>
                      <a:r>
                        <a:rPr lang="en-US" sz="1400" b="0" i="0" u="none" strike="noStrike" dirty="0">
                          <a:solidFill>
                            <a:srgbClr val="000000"/>
                          </a:solidFill>
                          <a:effectLst/>
                          <a:latin typeface="Arial" panose="020B0604020202020204" pitchFamily="34" charset="0"/>
                          <a:cs typeface="Arial" panose="020B0604020202020204" pitchFamily="34" charset="0"/>
                        </a:rPr>
                        <a:t>SAR and Hyper-Spectral Data Analysis for Forest Applications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effectLst/>
                          <a:latin typeface="Arial" panose="020B0604020202020204" pitchFamily="34" charset="0"/>
                          <a:cs typeface="Arial" panose="020B0604020202020204" pitchFamily="34" charset="0"/>
                        </a:rPr>
                        <a:t>30-Oct-17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effectLst/>
                          <a:latin typeface="Arial" panose="020B0604020202020204" pitchFamily="34" charset="0"/>
                          <a:cs typeface="Arial" panose="020B0604020202020204" pitchFamily="34" charset="0"/>
                        </a:rPr>
                        <a:t>03-Nov-17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panose="020B0604020202020204" pitchFamily="34" charset="0"/>
                          <a:cs typeface="Arial" panose="020B060402020202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effectLst/>
                          <a:latin typeface="Arial" panose="020B0604020202020204" pitchFamily="34" charset="0"/>
                          <a:cs typeface="Arial" panose="020B060402020202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2264728"/>
                  </a:ext>
                </a:extLst>
              </a:tr>
              <a:tr h="410822">
                <a:tc>
                  <a:txBody>
                    <a:bodyPr/>
                    <a:lstStyle/>
                    <a:p>
                      <a:pPr algn="l" rtl="0" fontAlgn="ctr"/>
                      <a:r>
                        <a:rPr lang="en-US" sz="1400" b="0" i="0" u="none" strike="noStrike" dirty="0">
                          <a:solidFill>
                            <a:srgbClr val="000000"/>
                          </a:solidFill>
                          <a:effectLst/>
                          <a:latin typeface="Arial" panose="020B0604020202020204" pitchFamily="34" charset="0"/>
                          <a:cs typeface="Arial" panose="020B0604020202020204" pitchFamily="34" charset="0"/>
                        </a:rPr>
                        <a:t>SAR Data Processing and Analysis for Land Applications with Special Emphasis on L &amp; S Bands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panose="020B0604020202020204" pitchFamily="34" charset="0"/>
                          <a:cs typeface="Arial" panose="020B0604020202020204" pitchFamily="34" charset="0"/>
                        </a:rPr>
                        <a:t>06-Aug-18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panose="020B0604020202020204" pitchFamily="34" charset="0"/>
                          <a:cs typeface="Arial" panose="020B0604020202020204" pitchFamily="34" charset="0"/>
                        </a:rPr>
                        <a:t>10-Aug-18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panose="020B0604020202020204" pitchFamily="34" charset="0"/>
                          <a:cs typeface="Arial" panose="020B060402020202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effectLst/>
                          <a:latin typeface="Arial" panose="020B0604020202020204" pitchFamily="34" charset="0"/>
                          <a:cs typeface="Arial" panose="020B060402020202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4054531"/>
                  </a:ext>
                </a:extLst>
              </a:tr>
              <a:tr h="422156">
                <a:tc>
                  <a:txBody>
                    <a:bodyPr/>
                    <a:lstStyle/>
                    <a:p>
                      <a:pPr algn="l" rtl="0" fontAlgn="ctr"/>
                      <a:r>
                        <a:rPr lang="en-US" sz="1400" b="0" i="0" u="none" strike="noStrike" dirty="0">
                          <a:solidFill>
                            <a:srgbClr val="000000"/>
                          </a:solidFill>
                          <a:effectLst/>
                          <a:latin typeface="Arial" panose="020B0604020202020204" pitchFamily="34" charset="0"/>
                          <a:cs typeface="Arial" panose="020B0604020202020204" pitchFamily="34" charset="0"/>
                        </a:rPr>
                        <a:t>SAR Data Processing and Analysis for Land Applications with Special Emphasis on L &amp; S Bands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24-Sep-18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28-Sep-18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panose="020B0604020202020204" pitchFamily="34" charset="0"/>
                          <a:cs typeface="Arial" panose="020B060402020202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panose="020B0604020202020204" pitchFamily="34" charset="0"/>
                          <a:cs typeface="Arial" panose="020B060402020202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899457"/>
                  </a:ext>
                </a:extLst>
              </a:tr>
            </a:tbl>
          </a:graphicData>
        </a:graphic>
      </p:graphicFrame>
      <p:sp>
        <p:nvSpPr>
          <p:cNvPr id="6" name="Rectangle 5"/>
          <p:cNvSpPr/>
          <p:nvPr/>
        </p:nvSpPr>
        <p:spPr>
          <a:xfrm>
            <a:off x="2813824" y="170045"/>
            <a:ext cx="6096000" cy="923330"/>
          </a:xfrm>
          <a:prstGeom prst="rect">
            <a:avLst/>
          </a:prstGeom>
        </p:spPr>
        <p:txBody>
          <a:bodyPr>
            <a:spAutoFit/>
          </a:bodyPr>
          <a:lstStyle/>
          <a:p>
            <a:pPr algn="ctr"/>
            <a:r>
              <a:rPr lang="en-US" altLang="zh-CN" b="1" dirty="0">
                <a:solidFill>
                  <a:schemeClr val="bg1"/>
                </a:solidFill>
                <a:latin typeface="Arial" panose="020B0604020202020204" pitchFamily="34" charset="0"/>
                <a:cs typeface="Arial" panose="020B0604020202020204" pitchFamily="34" charset="0"/>
              </a:rPr>
              <a:t>Visualization of Earth Data and Archival System (VEDAS)</a:t>
            </a:r>
            <a:endParaRPr lang="en-GB" altLang="zh-CN" b="1" dirty="0">
              <a:solidFill>
                <a:schemeClr val="bg1"/>
              </a:solidFill>
              <a:latin typeface="Arial" panose="020B0604020202020204" pitchFamily="34" charset="0"/>
              <a:cs typeface="Arial" panose="020B0604020202020204" pitchFamily="34" charset="0"/>
            </a:endParaRPr>
          </a:p>
          <a:p>
            <a:pPr algn="ctr"/>
            <a:r>
              <a:rPr lang="en-US" b="1" dirty="0">
                <a:solidFill>
                  <a:schemeClr val="bg1"/>
                </a:solidFill>
                <a:latin typeface="Arial" panose="020B0604020202020204" pitchFamily="34" charset="0"/>
                <a:cs typeface="Arial" panose="020B0604020202020204" pitchFamily="34" charset="0"/>
              </a:rPr>
              <a:t>T</a:t>
            </a:r>
            <a:r>
              <a:rPr lang="en-US" dirty="0">
                <a:solidFill>
                  <a:schemeClr val="bg1"/>
                </a:solidFill>
                <a:latin typeface="Arial" panose="020B0604020202020204" pitchFamily="34" charset="0"/>
                <a:cs typeface="Arial" panose="020B0604020202020204" pitchFamily="34" charset="0"/>
              </a:rPr>
              <a:t>raining &amp; </a:t>
            </a:r>
            <a:r>
              <a:rPr lang="en-US" b="1" dirty="0">
                <a:solidFill>
                  <a:schemeClr val="bg1"/>
                </a:solidFill>
                <a:latin typeface="Arial" panose="020B0604020202020204" pitchFamily="34" charset="0"/>
                <a:cs typeface="Arial" panose="020B0604020202020204" pitchFamily="34" charset="0"/>
              </a:rPr>
              <a:t>R</a:t>
            </a:r>
            <a:r>
              <a:rPr lang="en-US" dirty="0">
                <a:solidFill>
                  <a:schemeClr val="bg1"/>
                </a:solidFill>
                <a:latin typeface="Arial" panose="020B0604020202020204" pitchFamily="34" charset="0"/>
                <a:cs typeface="Arial" panose="020B0604020202020204" pitchFamily="34" charset="0"/>
              </a:rPr>
              <a:t>esearch in </a:t>
            </a:r>
            <a:r>
              <a:rPr lang="en-US" b="1" dirty="0">
                <a:solidFill>
                  <a:schemeClr val="bg1"/>
                </a:solidFill>
                <a:latin typeface="Arial" panose="020B0604020202020204" pitchFamily="34" charset="0"/>
                <a:cs typeface="Arial" panose="020B0604020202020204" pitchFamily="34" charset="0"/>
              </a:rPr>
              <a:t>E</a:t>
            </a:r>
            <a:r>
              <a:rPr lang="en-US" dirty="0">
                <a:solidFill>
                  <a:schemeClr val="bg1"/>
                </a:solidFill>
                <a:latin typeface="Arial" panose="020B0604020202020204" pitchFamily="34" charset="0"/>
                <a:cs typeface="Arial" panose="020B0604020202020204" pitchFamily="34" charset="0"/>
              </a:rPr>
              <a:t>arth-</a:t>
            </a:r>
            <a:r>
              <a:rPr lang="en-US" b="1" dirty="0">
                <a:solidFill>
                  <a:schemeClr val="bg1"/>
                </a:solidFill>
                <a:latin typeface="Arial" panose="020B0604020202020204" pitchFamily="34" charset="0"/>
                <a:cs typeface="Arial" panose="020B0604020202020204" pitchFamily="34" charset="0"/>
              </a:rPr>
              <a:t>E</a:t>
            </a:r>
            <a:r>
              <a:rPr lang="en-US" dirty="0">
                <a:solidFill>
                  <a:schemeClr val="bg1"/>
                </a:solidFill>
                <a:latin typeface="Arial" panose="020B0604020202020204" pitchFamily="34" charset="0"/>
                <a:cs typeface="Arial" panose="020B0604020202020204" pitchFamily="34" charset="0"/>
              </a:rPr>
              <a:t>co </a:t>
            </a:r>
            <a:r>
              <a:rPr lang="en-US" b="1" dirty="0">
                <a:solidFill>
                  <a:schemeClr val="bg1"/>
                </a:solidFill>
                <a:latin typeface="Arial" panose="020B0604020202020204" pitchFamily="34" charset="0"/>
                <a:cs typeface="Arial" panose="020B0604020202020204" pitchFamily="34" charset="0"/>
              </a:rPr>
              <a:t>S</a:t>
            </a:r>
            <a:r>
              <a:rPr lang="en-US" dirty="0">
                <a:solidFill>
                  <a:schemeClr val="bg1"/>
                </a:solidFill>
                <a:latin typeface="Arial" panose="020B0604020202020204" pitchFamily="34" charset="0"/>
                <a:cs typeface="Arial" panose="020B0604020202020204" pitchFamily="34" charset="0"/>
              </a:rPr>
              <a:t>ystems  (</a:t>
            </a:r>
            <a:r>
              <a:rPr lang="en-US" b="1" dirty="0">
                <a:solidFill>
                  <a:schemeClr val="bg1"/>
                </a:solidFill>
                <a:latin typeface="Arial" panose="020B0604020202020204" pitchFamily="34" charset="0"/>
                <a:cs typeface="Arial" panose="020B0604020202020204" pitchFamily="34" charset="0"/>
              </a:rPr>
              <a:t>TREES</a:t>
            </a:r>
            <a:r>
              <a:rPr lang="en-US" dirty="0">
                <a:solidFill>
                  <a:schemeClr val="bg1"/>
                </a:solidFill>
                <a:latin typeface="Arial" panose="020B0604020202020204" pitchFamily="34" charset="0"/>
                <a:cs typeface="Arial" panose="020B0604020202020204" pitchFamily="34" charset="0"/>
              </a:rPr>
              <a:t>)</a:t>
            </a:r>
            <a:endParaRPr lang="en-IN" dirty="0">
              <a:solidFill>
                <a:schemeClr val="bg1"/>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Lst>
          </a:blip>
          <a:srcRect l="39301" t="12056" r="37680" b="75252"/>
          <a:stretch>
            <a:fillRect/>
          </a:stretch>
        </p:blipFill>
        <p:spPr bwMode="auto">
          <a:xfrm>
            <a:off x="466504" y="191249"/>
            <a:ext cx="1884530" cy="569256"/>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7972" y="191249"/>
            <a:ext cx="1266896" cy="667962"/>
          </a:xfrm>
          <a:prstGeom prst="rect">
            <a:avLst/>
          </a:prstGeom>
          <a:noFill/>
          <a:ln>
            <a:noFill/>
          </a:ln>
          <a:extLst/>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11536"/>
          <a:stretch/>
        </p:blipFill>
        <p:spPr>
          <a:xfrm>
            <a:off x="496570" y="3678058"/>
            <a:ext cx="4634508" cy="3074433"/>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002" t="32900" r="3231" b="19307"/>
          <a:stretch/>
        </p:blipFill>
        <p:spPr>
          <a:xfrm>
            <a:off x="5250896" y="2978099"/>
            <a:ext cx="5861025" cy="1964600"/>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4173" t="35145" r="1397" b="24665"/>
          <a:stretch/>
        </p:blipFill>
        <p:spPr>
          <a:xfrm>
            <a:off x="5250895" y="5012793"/>
            <a:ext cx="6478364" cy="1831139"/>
          </a:xfrm>
          <a:prstGeom prst="rect">
            <a:avLst/>
          </a:prstGeom>
        </p:spPr>
      </p:pic>
      <p:sp>
        <p:nvSpPr>
          <p:cNvPr id="12" name="TextBox 11"/>
          <p:cNvSpPr txBox="1"/>
          <p:nvPr/>
        </p:nvSpPr>
        <p:spPr>
          <a:xfrm>
            <a:off x="613315" y="3124236"/>
            <a:ext cx="4517763" cy="400110"/>
          </a:xfrm>
          <a:prstGeom prst="rect">
            <a:avLst/>
          </a:prstGeom>
          <a:noFill/>
        </p:spPr>
        <p:txBody>
          <a:bodyPr wrap="square" rtlCol="0">
            <a:spAutoFit/>
          </a:bodyPr>
          <a:lstStyle/>
          <a:p>
            <a:r>
              <a:rPr lang="en-US" sz="2000" dirty="0">
                <a:solidFill>
                  <a:srgbClr val="0070C0"/>
                </a:solidFill>
              </a:rPr>
              <a:t>Total 102 Participants from 4 Trainings </a:t>
            </a:r>
          </a:p>
        </p:txBody>
      </p:sp>
    </p:spTree>
    <p:extLst>
      <p:ext uri="{BB962C8B-B14F-4D97-AF65-F5344CB8AC3E}">
        <p14:creationId xmlns:p14="http://schemas.microsoft.com/office/powerpoint/2010/main" val="1522030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merged" descr="merged"/>
          <p:cNvPicPr>
            <a:picLocks noChangeAspect="1"/>
          </p:cNvPicPr>
          <p:nvPr/>
        </p:nvPicPr>
        <p:blipFill>
          <a:blip r:embed="rId2">
            <a:extLst/>
          </a:blip>
          <a:srcRect b="3773"/>
          <a:stretch>
            <a:fillRect/>
          </a:stretch>
        </p:blipFill>
        <p:spPr>
          <a:xfrm>
            <a:off x="1524000" y="0"/>
            <a:ext cx="9144000" cy="6858000"/>
          </a:xfrm>
          <a:prstGeom prst="rect">
            <a:avLst/>
          </a:prstGeom>
          <a:ln w="12700">
            <a:miter lim="400000"/>
          </a:ln>
        </p:spPr>
      </p:pic>
      <p:sp>
        <p:nvSpPr>
          <p:cNvPr id="62" name="Oval"/>
          <p:cNvSpPr/>
          <p:nvPr/>
        </p:nvSpPr>
        <p:spPr>
          <a:xfrm>
            <a:off x="3157538" y="6183312"/>
            <a:ext cx="4648201" cy="674688"/>
          </a:xfrm>
          <a:prstGeom prst="ellipse">
            <a:avLst/>
          </a:prstGeom>
          <a:solidFill>
            <a:srgbClr val="FFCC99"/>
          </a:solidFill>
          <a:ln>
            <a:solidFill>
              <a:srgbClr val="333333"/>
            </a:solidFill>
          </a:ln>
        </p:spPr>
        <p:txBody>
          <a:bodyPr lIns="45719" rIns="45719" anchor="ctr"/>
          <a:lstStyle/>
          <a:p>
            <a:pPr hangingPunct="0">
              <a:defRPr sz="1800">
                <a:solidFill>
                  <a:srgbClr val="333333"/>
                </a:solidFill>
              </a:defRPr>
            </a:pPr>
            <a:endParaRPr kern="0">
              <a:solidFill>
                <a:srgbClr val="333333"/>
              </a:solidFill>
              <a:latin typeface="Arial"/>
              <a:ea typeface="Arial"/>
              <a:cs typeface="Arial"/>
              <a:sym typeface="Arial"/>
            </a:endParaRPr>
          </a:p>
        </p:txBody>
      </p:sp>
      <p:sp>
        <p:nvSpPr>
          <p:cNvPr id="63" name="No. of  Participants…"/>
          <p:cNvSpPr txBox="1"/>
          <p:nvPr/>
        </p:nvSpPr>
        <p:spPr>
          <a:xfrm>
            <a:off x="2119313" y="2154237"/>
            <a:ext cx="3871913" cy="409342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hangingPunct="0">
              <a:spcBef>
                <a:spcPts val="1200"/>
              </a:spcBef>
              <a:defRPr sz="2000" b="1">
                <a:solidFill>
                  <a:srgbClr val="FF00FF"/>
                </a:solidFill>
                <a:effectLst>
                  <a:outerShdw blurRad="12700" dist="25400" dir="2700000" rotWithShape="0">
                    <a:srgbClr val="FFFFFF"/>
                  </a:outerShdw>
                </a:effectLst>
              </a:defRPr>
            </a:pPr>
            <a:r>
              <a:rPr sz="2000" b="1" kern="0">
                <a:solidFill>
                  <a:srgbClr val="FF00FF"/>
                </a:solidFill>
                <a:effectLst>
                  <a:outerShdw blurRad="12700" dist="25400" dir="2700000" rotWithShape="0">
                    <a:srgbClr val="FFFFFF"/>
                  </a:outerShdw>
                </a:effectLst>
                <a:latin typeface="Arial"/>
                <a:ea typeface="Arial"/>
                <a:cs typeface="Arial"/>
                <a:sym typeface="Arial"/>
              </a:rPr>
              <a:t>No. of  Participants</a:t>
            </a:r>
          </a:p>
          <a:p>
            <a:pPr hangingPunct="0">
              <a:defRPr sz="2000" b="1">
                <a:solidFill>
                  <a:srgbClr val="FFFFFF"/>
                </a:solidFill>
              </a:defRPr>
            </a:pPr>
            <a:r>
              <a:rPr sz="2000" b="1" kern="0">
                <a:solidFill>
                  <a:srgbClr val="FFFFFF"/>
                </a:solidFill>
                <a:latin typeface="Arial"/>
                <a:ea typeface="Arial"/>
                <a:cs typeface="Arial"/>
                <a:sym typeface="Arial"/>
              </a:rPr>
              <a:t>Year  1998	   -	17</a:t>
            </a:r>
          </a:p>
          <a:p>
            <a:pPr hangingPunct="0">
              <a:defRPr sz="2000" b="1">
                <a:solidFill>
                  <a:srgbClr val="FFFFFF"/>
                </a:solidFill>
              </a:defRPr>
            </a:pPr>
            <a:r>
              <a:rPr sz="2000" b="1" kern="0">
                <a:solidFill>
                  <a:srgbClr val="FFFFFF"/>
                </a:solidFill>
                <a:latin typeface="Arial"/>
                <a:ea typeface="Arial"/>
                <a:cs typeface="Arial"/>
                <a:sym typeface="Arial"/>
              </a:rPr>
              <a:t>Year  2000	   -	21</a:t>
            </a:r>
          </a:p>
          <a:p>
            <a:pPr hangingPunct="0">
              <a:defRPr sz="2000" b="1">
                <a:solidFill>
                  <a:srgbClr val="FFFFFF"/>
                </a:solidFill>
              </a:defRPr>
            </a:pPr>
            <a:r>
              <a:rPr sz="2000" b="1" kern="0">
                <a:solidFill>
                  <a:srgbClr val="FFFFFF"/>
                </a:solidFill>
                <a:latin typeface="Arial"/>
                <a:ea typeface="Arial"/>
                <a:cs typeface="Arial"/>
                <a:sym typeface="Arial"/>
              </a:rPr>
              <a:t>Year  2002	   -       	19</a:t>
            </a:r>
          </a:p>
          <a:p>
            <a:pPr hangingPunct="0">
              <a:defRPr sz="2000" b="1">
                <a:solidFill>
                  <a:srgbClr val="FFFFFF"/>
                </a:solidFill>
              </a:defRPr>
            </a:pPr>
            <a:r>
              <a:rPr sz="2000" b="1" kern="0">
                <a:solidFill>
                  <a:srgbClr val="FFFFFF"/>
                </a:solidFill>
                <a:latin typeface="Arial"/>
                <a:ea typeface="Arial"/>
                <a:cs typeface="Arial"/>
                <a:sym typeface="Arial"/>
              </a:rPr>
              <a:t>Year 2004             -        15</a:t>
            </a:r>
          </a:p>
          <a:p>
            <a:pPr hangingPunct="0">
              <a:defRPr sz="2000" b="1">
                <a:solidFill>
                  <a:srgbClr val="FFFFFF"/>
                </a:solidFill>
              </a:defRPr>
            </a:pPr>
            <a:r>
              <a:rPr sz="2000" b="1" kern="0">
                <a:solidFill>
                  <a:srgbClr val="FFFFFF"/>
                </a:solidFill>
                <a:latin typeface="Arial"/>
                <a:ea typeface="Arial"/>
                <a:cs typeface="Arial"/>
                <a:sym typeface="Arial"/>
              </a:rPr>
              <a:t>Year 2006	   -     	18</a:t>
            </a:r>
          </a:p>
          <a:p>
            <a:pPr hangingPunct="0">
              <a:defRPr sz="2000" b="1">
                <a:solidFill>
                  <a:srgbClr val="FFFFFF"/>
                </a:solidFill>
              </a:defRPr>
            </a:pPr>
            <a:r>
              <a:rPr sz="2000" b="1" kern="0">
                <a:solidFill>
                  <a:srgbClr val="FFFFFF"/>
                </a:solidFill>
                <a:latin typeface="Arial"/>
                <a:ea typeface="Arial"/>
                <a:cs typeface="Arial"/>
                <a:sym typeface="Arial"/>
              </a:rPr>
              <a:t>Year 2008	   -	16</a:t>
            </a:r>
          </a:p>
          <a:p>
            <a:pPr hangingPunct="0">
              <a:defRPr sz="2000" b="1">
                <a:solidFill>
                  <a:srgbClr val="FFFFFF"/>
                </a:solidFill>
              </a:defRPr>
            </a:pPr>
            <a:r>
              <a:rPr sz="2000" b="1" kern="0">
                <a:solidFill>
                  <a:srgbClr val="FFFFFF"/>
                </a:solidFill>
                <a:latin typeface="Arial"/>
                <a:ea typeface="Arial"/>
                <a:cs typeface="Arial"/>
                <a:sym typeface="Arial"/>
              </a:rPr>
              <a:t>Year 2010	   -	14</a:t>
            </a:r>
          </a:p>
          <a:p>
            <a:pPr hangingPunct="0">
              <a:defRPr sz="2000" b="1">
                <a:solidFill>
                  <a:srgbClr val="FFFFFF"/>
                </a:solidFill>
              </a:defRPr>
            </a:pPr>
            <a:r>
              <a:rPr sz="2000" b="1" kern="0">
                <a:solidFill>
                  <a:srgbClr val="FFFFFF"/>
                </a:solidFill>
                <a:latin typeface="Arial"/>
                <a:ea typeface="Arial"/>
                <a:cs typeface="Arial"/>
                <a:sym typeface="Arial"/>
              </a:rPr>
              <a:t>Year 2012	   -	14</a:t>
            </a:r>
          </a:p>
          <a:p>
            <a:pPr hangingPunct="0">
              <a:defRPr sz="2000" b="1">
                <a:solidFill>
                  <a:srgbClr val="FFFFFF"/>
                </a:solidFill>
              </a:defRPr>
            </a:pPr>
            <a:r>
              <a:rPr sz="2000" b="1" kern="0">
                <a:solidFill>
                  <a:srgbClr val="FFFFFF"/>
                </a:solidFill>
                <a:latin typeface="Arial"/>
                <a:ea typeface="Arial"/>
                <a:cs typeface="Arial"/>
                <a:sym typeface="Arial"/>
              </a:rPr>
              <a:t>Year 2014	   -	17</a:t>
            </a:r>
          </a:p>
          <a:p>
            <a:pPr hangingPunct="0">
              <a:defRPr sz="2000" b="1">
                <a:solidFill>
                  <a:srgbClr val="FFFFFF"/>
                </a:solidFill>
              </a:defRPr>
            </a:pPr>
            <a:r>
              <a:rPr sz="2000" b="1" kern="0">
                <a:solidFill>
                  <a:srgbClr val="FFFFFF"/>
                </a:solidFill>
                <a:latin typeface="Arial"/>
                <a:ea typeface="Arial"/>
                <a:cs typeface="Arial"/>
                <a:sym typeface="Arial"/>
              </a:rPr>
              <a:t>Year 2016             -        13  </a:t>
            </a:r>
          </a:p>
          <a:p>
            <a:pPr hangingPunct="0">
              <a:defRPr sz="2000" b="1">
                <a:solidFill>
                  <a:srgbClr val="FFFFFF"/>
                </a:solidFill>
              </a:defRPr>
            </a:pPr>
            <a:r>
              <a:rPr sz="2000" b="1" kern="0">
                <a:solidFill>
                  <a:srgbClr val="FFFFFF"/>
                </a:solidFill>
                <a:latin typeface="Arial"/>
                <a:ea typeface="Arial"/>
                <a:cs typeface="Arial"/>
                <a:sym typeface="Arial"/>
              </a:rPr>
              <a:t>                        ----------------           </a:t>
            </a:r>
          </a:p>
          <a:p>
            <a:pPr hangingPunct="0">
              <a:defRPr sz="2000" b="1">
                <a:solidFill>
                  <a:srgbClr val="FFFFFF"/>
                </a:solidFill>
              </a:defRPr>
            </a:pPr>
            <a:r>
              <a:rPr sz="2000" b="1" kern="0">
                <a:solidFill>
                  <a:srgbClr val="FFFFFF"/>
                </a:solidFill>
                <a:latin typeface="Arial"/>
                <a:ea typeface="Arial"/>
                <a:cs typeface="Arial"/>
                <a:sym typeface="Arial"/>
              </a:rPr>
              <a:t>             Total	   -       164 </a:t>
            </a:r>
          </a:p>
        </p:txBody>
      </p:sp>
      <p:sp>
        <p:nvSpPr>
          <p:cNvPr id="64" name="Country Name…"/>
          <p:cNvSpPr txBox="1"/>
          <p:nvPr/>
        </p:nvSpPr>
        <p:spPr>
          <a:xfrm>
            <a:off x="8434388" y="163512"/>
            <a:ext cx="2565401" cy="646330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hangingPunct="0">
              <a:spcBef>
                <a:spcPts val="1000"/>
              </a:spcBef>
              <a:defRPr sz="1800" b="1">
                <a:solidFill>
                  <a:srgbClr val="FF00FF"/>
                </a:solidFill>
                <a:effectLst>
                  <a:outerShdw blurRad="12700" dist="25400" dir="2700000" rotWithShape="0">
                    <a:srgbClr val="FFFFFF"/>
                  </a:outerShdw>
                </a:effectLst>
              </a:defRPr>
            </a:pPr>
            <a:r>
              <a:rPr b="1" kern="0" dirty="0">
                <a:solidFill>
                  <a:srgbClr val="C00000"/>
                </a:solidFill>
                <a:effectLst>
                  <a:outerShdw blurRad="12700" dist="25400" dir="2700000" rotWithShape="0">
                    <a:srgbClr val="FFFFFF"/>
                  </a:outerShdw>
                </a:effectLst>
                <a:latin typeface="Arial"/>
                <a:ea typeface="Arial"/>
                <a:cs typeface="Arial"/>
                <a:sym typeface="Arial"/>
              </a:rPr>
              <a:t>Country Name</a:t>
            </a:r>
          </a:p>
          <a:p>
            <a:pPr hangingPunct="0">
              <a:defRPr sz="1800" b="1">
                <a:solidFill>
                  <a:srgbClr val="FFFF00"/>
                </a:solidFill>
              </a:defRPr>
            </a:pPr>
            <a:r>
              <a:rPr b="1" kern="0" dirty="0">
                <a:solidFill>
                  <a:srgbClr val="FFFF00"/>
                </a:solidFill>
                <a:latin typeface="Arial"/>
                <a:ea typeface="Arial"/>
                <a:cs typeface="Arial"/>
                <a:sym typeface="Arial"/>
              </a:rPr>
              <a:t>Azerbaijan</a:t>
            </a:r>
          </a:p>
          <a:p>
            <a:pPr hangingPunct="0">
              <a:defRPr sz="1800" b="1">
                <a:solidFill>
                  <a:srgbClr val="FFFF00"/>
                </a:solidFill>
              </a:defRPr>
            </a:pPr>
            <a:r>
              <a:rPr b="1" kern="0" dirty="0">
                <a:solidFill>
                  <a:srgbClr val="FFFF00"/>
                </a:solidFill>
                <a:latin typeface="Arial"/>
                <a:ea typeface="Arial"/>
                <a:cs typeface="Arial"/>
                <a:sym typeface="Arial"/>
              </a:rPr>
              <a:t>Bangladesh</a:t>
            </a:r>
            <a:br>
              <a:rPr b="1" kern="0" dirty="0">
                <a:solidFill>
                  <a:srgbClr val="FFFF00"/>
                </a:solidFill>
                <a:latin typeface="Arial"/>
                <a:ea typeface="Arial"/>
                <a:cs typeface="Arial"/>
                <a:sym typeface="Arial"/>
              </a:rPr>
            </a:br>
            <a:r>
              <a:rPr b="1" kern="0" dirty="0">
                <a:solidFill>
                  <a:srgbClr val="FFFF00"/>
                </a:solidFill>
                <a:latin typeface="Arial"/>
                <a:ea typeface="Arial"/>
                <a:cs typeface="Arial"/>
                <a:sym typeface="Arial"/>
              </a:rPr>
              <a:t>China                                       DPR Korea </a:t>
            </a:r>
            <a:br>
              <a:rPr b="1" kern="0" dirty="0">
                <a:solidFill>
                  <a:srgbClr val="FFFF00"/>
                </a:solidFill>
                <a:latin typeface="Arial"/>
                <a:ea typeface="Arial"/>
                <a:cs typeface="Arial"/>
                <a:sym typeface="Arial"/>
              </a:rPr>
            </a:br>
            <a:r>
              <a:rPr b="1" kern="0" dirty="0">
                <a:solidFill>
                  <a:srgbClr val="FFFF00"/>
                </a:solidFill>
                <a:latin typeface="Arial"/>
                <a:ea typeface="Arial"/>
                <a:cs typeface="Arial"/>
                <a:sym typeface="Arial"/>
              </a:rPr>
              <a:t>India</a:t>
            </a:r>
            <a:br>
              <a:rPr b="1" kern="0" dirty="0">
                <a:solidFill>
                  <a:srgbClr val="FFFF00"/>
                </a:solidFill>
                <a:latin typeface="Arial"/>
                <a:ea typeface="Arial"/>
                <a:cs typeface="Arial"/>
                <a:sym typeface="Arial"/>
              </a:rPr>
            </a:br>
            <a:r>
              <a:rPr b="1" kern="0" dirty="0">
                <a:solidFill>
                  <a:srgbClr val="FFFF00"/>
                </a:solidFill>
                <a:latin typeface="Arial"/>
                <a:ea typeface="Arial"/>
                <a:cs typeface="Arial"/>
                <a:sym typeface="Arial"/>
              </a:rPr>
              <a:t>Indonesia</a:t>
            </a:r>
            <a:br>
              <a:rPr b="1" kern="0" dirty="0">
                <a:solidFill>
                  <a:srgbClr val="FFFF00"/>
                </a:solidFill>
                <a:latin typeface="Arial"/>
                <a:ea typeface="Arial"/>
                <a:cs typeface="Arial"/>
                <a:sym typeface="Arial"/>
              </a:rPr>
            </a:br>
            <a:r>
              <a:rPr b="1" kern="0" dirty="0">
                <a:solidFill>
                  <a:srgbClr val="FFFF00"/>
                </a:solidFill>
                <a:latin typeface="Arial"/>
                <a:ea typeface="Arial"/>
                <a:cs typeface="Arial"/>
                <a:sym typeface="Arial"/>
              </a:rPr>
              <a:t>Iran</a:t>
            </a:r>
            <a:br>
              <a:rPr b="1" kern="0" dirty="0">
                <a:solidFill>
                  <a:srgbClr val="FFFF00"/>
                </a:solidFill>
                <a:latin typeface="Arial"/>
                <a:ea typeface="Arial"/>
                <a:cs typeface="Arial"/>
                <a:sym typeface="Arial"/>
              </a:rPr>
            </a:br>
            <a:r>
              <a:rPr b="1" kern="0" dirty="0">
                <a:solidFill>
                  <a:srgbClr val="FFFF00"/>
                </a:solidFill>
                <a:latin typeface="Arial"/>
                <a:ea typeface="Arial"/>
                <a:cs typeface="Arial"/>
                <a:sym typeface="Arial"/>
              </a:rPr>
              <a:t>Kazakhstan</a:t>
            </a:r>
            <a:br>
              <a:rPr b="1" kern="0" dirty="0">
                <a:solidFill>
                  <a:srgbClr val="FFFF00"/>
                </a:solidFill>
                <a:latin typeface="Arial"/>
                <a:ea typeface="Arial"/>
                <a:cs typeface="Arial"/>
                <a:sym typeface="Arial"/>
              </a:rPr>
            </a:br>
            <a:r>
              <a:rPr b="1" kern="0" dirty="0">
                <a:solidFill>
                  <a:srgbClr val="FFFF00"/>
                </a:solidFill>
                <a:latin typeface="Arial"/>
                <a:ea typeface="Arial"/>
                <a:cs typeface="Arial"/>
                <a:sym typeface="Arial"/>
              </a:rPr>
              <a:t>Kyrgyz Republic  </a:t>
            </a:r>
            <a:br>
              <a:rPr b="1" kern="0" dirty="0">
                <a:solidFill>
                  <a:srgbClr val="FFFF00"/>
                </a:solidFill>
                <a:latin typeface="Arial"/>
                <a:ea typeface="Arial"/>
                <a:cs typeface="Arial"/>
                <a:sym typeface="Arial"/>
              </a:rPr>
            </a:br>
            <a:r>
              <a:rPr b="1" kern="0" dirty="0">
                <a:solidFill>
                  <a:srgbClr val="FFFF00"/>
                </a:solidFill>
                <a:latin typeface="Arial"/>
                <a:ea typeface="Arial"/>
                <a:cs typeface="Arial"/>
                <a:sym typeface="Arial"/>
              </a:rPr>
              <a:t>Malaysia                           Maldives</a:t>
            </a:r>
          </a:p>
          <a:p>
            <a:pPr hangingPunct="0">
              <a:defRPr sz="1800" b="1">
                <a:solidFill>
                  <a:srgbClr val="FFFF00"/>
                </a:solidFill>
              </a:defRPr>
            </a:pPr>
            <a:r>
              <a:rPr b="1" kern="0" dirty="0">
                <a:solidFill>
                  <a:srgbClr val="FFFF00"/>
                </a:solidFill>
                <a:latin typeface="Arial"/>
                <a:ea typeface="Arial"/>
                <a:cs typeface="Arial"/>
                <a:sym typeface="Arial"/>
              </a:rPr>
              <a:t>Myanmar </a:t>
            </a:r>
            <a:br>
              <a:rPr b="1" kern="0" dirty="0">
                <a:solidFill>
                  <a:srgbClr val="FFFF00"/>
                </a:solidFill>
                <a:latin typeface="Arial"/>
                <a:ea typeface="Arial"/>
                <a:cs typeface="Arial"/>
                <a:sym typeface="Arial"/>
              </a:rPr>
            </a:br>
            <a:r>
              <a:rPr b="1" kern="0" dirty="0">
                <a:solidFill>
                  <a:srgbClr val="FFFF00"/>
                </a:solidFill>
                <a:latin typeface="Arial"/>
                <a:ea typeface="Arial"/>
                <a:cs typeface="Arial"/>
                <a:sym typeface="Arial"/>
              </a:rPr>
              <a:t>Mongolia</a:t>
            </a:r>
            <a:br>
              <a:rPr b="1" kern="0" dirty="0">
                <a:solidFill>
                  <a:srgbClr val="FFFF00"/>
                </a:solidFill>
                <a:latin typeface="Arial"/>
                <a:ea typeface="Arial"/>
                <a:cs typeface="Arial"/>
                <a:sym typeface="Arial"/>
              </a:rPr>
            </a:br>
            <a:r>
              <a:rPr b="1" kern="0" dirty="0">
                <a:solidFill>
                  <a:srgbClr val="FFFF00"/>
                </a:solidFill>
                <a:latin typeface="Arial"/>
                <a:ea typeface="Arial"/>
                <a:cs typeface="Arial"/>
                <a:sym typeface="Arial"/>
              </a:rPr>
              <a:t>Nepal</a:t>
            </a:r>
          </a:p>
          <a:p>
            <a:pPr hangingPunct="0">
              <a:defRPr sz="1800" b="1">
                <a:solidFill>
                  <a:srgbClr val="FFFF00"/>
                </a:solidFill>
              </a:defRPr>
            </a:pPr>
            <a:r>
              <a:rPr b="1" kern="0" dirty="0">
                <a:solidFill>
                  <a:srgbClr val="FFFF00"/>
                </a:solidFill>
                <a:latin typeface="Arial"/>
                <a:ea typeface="Arial"/>
                <a:cs typeface="Arial"/>
                <a:sym typeface="Arial"/>
              </a:rPr>
              <a:t>Papua New Guinea</a:t>
            </a:r>
            <a:br>
              <a:rPr b="1" kern="0" dirty="0">
                <a:solidFill>
                  <a:srgbClr val="FFFF00"/>
                </a:solidFill>
                <a:latin typeface="Arial"/>
                <a:ea typeface="Arial"/>
                <a:cs typeface="Arial"/>
                <a:sym typeface="Arial"/>
              </a:rPr>
            </a:br>
            <a:r>
              <a:rPr b="1" kern="0" dirty="0">
                <a:solidFill>
                  <a:srgbClr val="FFFF00"/>
                </a:solidFill>
                <a:latin typeface="Arial"/>
                <a:ea typeface="Arial"/>
                <a:cs typeface="Arial"/>
                <a:sym typeface="Arial"/>
              </a:rPr>
              <a:t>Philippines</a:t>
            </a:r>
            <a:br>
              <a:rPr b="1" kern="0" dirty="0">
                <a:solidFill>
                  <a:srgbClr val="FFFF00"/>
                </a:solidFill>
                <a:latin typeface="Arial"/>
                <a:ea typeface="Arial"/>
                <a:cs typeface="Arial"/>
                <a:sym typeface="Arial"/>
              </a:rPr>
            </a:br>
            <a:r>
              <a:rPr b="1" kern="0" dirty="0">
                <a:solidFill>
                  <a:srgbClr val="FFFF00"/>
                </a:solidFill>
                <a:latin typeface="Arial"/>
                <a:ea typeface="Arial"/>
                <a:cs typeface="Arial"/>
                <a:sym typeface="Arial"/>
              </a:rPr>
              <a:t>Republic of Korea</a:t>
            </a:r>
            <a:br>
              <a:rPr b="1" kern="0" dirty="0">
                <a:solidFill>
                  <a:srgbClr val="FFFF00"/>
                </a:solidFill>
                <a:latin typeface="Arial"/>
                <a:ea typeface="Arial"/>
                <a:cs typeface="Arial"/>
                <a:sym typeface="Arial"/>
              </a:rPr>
            </a:br>
            <a:r>
              <a:rPr b="1" kern="0" dirty="0">
                <a:solidFill>
                  <a:srgbClr val="FFFF00"/>
                </a:solidFill>
                <a:latin typeface="Arial"/>
                <a:ea typeface="Arial"/>
                <a:cs typeface="Arial"/>
                <a:sym typeface="Arial"/>
              </a:rPr>
              <a:t>Sri Lanka</a:t>
            </a:r>
          </a:p>
          <a:p>
            <a:pPr hangingPunct="0">
              <a:defRPr sz="1800" b="1">
                <a:solidFill>
                  <a:srgbClr val="FFFF00"/>
                </a:solidFill>
              </a:defRPr>
            </a:pPr>
            <a:r>
              <a:rPr b="1" kern="0" dirty="0">
                <a:solidFill>
                  <a:srgbClr val="FFFF00"/>
                </a:solidFill>
                <a:latin typeface="Arial"/>
                <a:ea typeface="Arial"/>
                <a:cs typeface="Arial"/>
                <a:sym typeface="Arial"/>
              </a:rPr>
              <a:t>Tajikistan</a:t>
            </a:r>
            <a:br>
              <a:rPr b="1" kern="0" dirty="0">
                <a:solidFill>
                  <a:srgbClr val="FFFF00"/>
                </a:solidFill>
                <a:latin typeface="Arial"/>
                <a:ea typeface="Arial"/>
                <a:cs typeface="Arial"/>
                <a:sym typeface="Arial"/>
              </a:rPr>
            </a:br>
            <a:r>
              <a:rPr b="1" kern="0" dirty="0">
                <a:solidFill>
                  <a:srgbClr val="FFFF00"/>
                </a:solidFill>
                <a:latin typeface="Arial"/>
                <a:ea typeface="Arial"/>
                <a:cs typeface="Arial"/>
                <a:sym typeface="Arial"/>
              </a:rPr>
              <a:t>Thailand</a:t>
            </a:r>
            <a:br>
              <a:rPr b="1" kern="0" dirty="0">
                <a:solidFill>
                  <a:srgbClr val="FFFF00"/>
                </a:solidFill>
                <a:latin typeface="Arial"/>
                <a:ea typeface="Arial"/>
                <a:cs typeface="Arial"/>
                <a:sym typeface="Arial"/>
              </a:rPr>
            </a:br>
            <a:r>
              <a:rPr b="1" kern="0" dirty="0">
                <a:solidFill>
                  <a:srgbClr val="FFFF00"/>
                </a:solidFill>
                <a:latin typeface="Arial"/>
                <a:ea typeface="Arial"/>
                <a:cs typeface="Arial"/>
                <a:sym typeface="Arial"/>
              </a:rPr>
              <a:t>Uzbekistan</a:t>
            </a:r>
            <a:br>
              <a:rPr b="1" kern="0" dirty="0">
                <a:solidFill>
                  <a:srgbClr val="FFFF00"/>
                </a:solidFill>
                <a:latin typeface="Arial"/>
                <a:ea typeface="Arial"/>
                <a:cs typeface="Arial"/>
                <a:sym typeface="Arial"/>
              </a:rPr>
            </a:br>
            <a:r>
              <a:rPr b="1" kern="0" dirty="0">
                <a:solidFill>
                  <a:srgbClr val="FFFF00"/>
                </a:solidFill>
                <a:latin typeface="Arial"/>
                <a:ea typeface="Arial"/>
                <a:cs typeface="Arial"/>
                <a:sym typeface="Arial"/>
              </a:rPr>
              <a:t>Vietnam </a:t>
            </a:r>
          </a:p>
        </p:txBody>
      </p:sp>
      <p:sp>
        <p:nvSpPr>
          <p:cNvPr id="65" name="from 22 Countries"/>
          <p:cNvSpPr txBox="1"/>
          <p:nvPr/>
        </p:nvSpPr>
        <p:spPr>
          <a:xfrm>
            <a:off x="3933825" y="6205537"/>
            <a:ext cx="4114800" cy="52322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600"/>
              </a:spcBef>
              <a:defRPr sz="2800" b="1">
                <a:solidFill>
                  <a:srgbClr val="0000FF"/>
                </a:solidFill>
              </a:defRPr>
            </a:lvl1pPr>
          </a:lstStyle>
          <a:p>
            <a:pPr hangingPunct="0"/>
            <a:r>
              <a:rPr kern="0">
                <a:latin typeface="Arial"/>
                <a:ea typeface="Arial"/>
                <a:cs typeface="Arial"/>
                <a:sym typeface="Arial"/>
              </a:rPr>
              <a:t>from 22 Countries</a:t>
            </a:r>
          </a:p>
        </p:txBody>
      </p:sp>
      <p:sp>
        <p:nvSpPr>
          <p:cNvPr id="66" name="Centre for Space Science and Technology Education in Asia and Pacific- CSSTEAP-  (Affiliated to UN)…"/>
          <p:cNvSpPr txBox="1"/>
          <p:nvPr/>
        </p:nvSpPr>
        <p:spPr>
          <a:xfrm>
            <a:off x="1524000" y="869951"/>
            <a:ext cx="7010400" cy="132343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hangingPunct="0">
              <a:defRPr sz="1800" b="1">
                <a:solidFill>
                  <a:srgbClr val="FF6600"/>
                </a:solidFill>
              </a:defRPr>
            </a:pPr>
            <a:r>
              <a:rPr b="1" kern="0" dirty="0">
                <a:solidFill>
                  <a:srgbClr val="FF6600"/>
                </a:solidFill>
                <a:latin typeface="Arial"/>
                <a:ea typeface="Arial"/>
                <a:cs typeface="Arial"/>
                <a:sym typeface="Arial"/>
              </a:rPr>
              <a:t> </a:t>
            </a:r>
            <a:r>
              <a:rPr sz="2000" b="1" kern="0" dirty="0">
                <a:solidFill>
                  <a:srgbClr val="FF0000"/>
                </a:solidFill>
                <a:latin typeface="Arial"/>
                <a:ea typeface="Arial"/>
                <a:cs typeface="Arial"/>
                <a:sym typeface="Arial"/>
              </a:rPr>
              <a:t>Centre for Space Science and Technology Education in Asia and Pacific- </a:t>
            </a:r>
            <a:r>
              <a:rPr sz="2000" b="1" kern="0" dirty="0">
                <a:solidFill>
                  <a:srgbClr val="002060"/>
                </a:solidFill>
                <a:latin typeface="Arial"/>
                <a:ea typeface="Arial"/>
                <a:cs typeface="Arial"/>
                <a:sym typeface="Arial"/>
              </a:rPr>
              <a:t>CSSTEAP-  (Affiliated to UN)</a:t>
            </a:r>
          </a:p>
          <a:p>
            <a:pPr algn="ctr" hangingPunct="0">
              <a:defRPr sz="2000" b="1">
                <a:solidFill>
                  <a:srgbClr val="FFCC00"/>
                </a:solidFill>
              </a:defRPr>
            </a:pPr>
            <a:endParaRPr sz="2000" b="1" kern="0" dirty="0">
              <a:solidFill>
                <a:srgbClr val="FFCC00"/>
              </a:solidFill>
              <a:latin typeface="Arial"/>
              <a:ea typeface="Arial"/>
              <a:cs typeface="Arial"/>
              <a:sym typeface="Arial"/>
            </a:endParaRPr>
          </a:p>
          <a:p>
            <a:pPr algn="ctr" hangingPunct="0">
              <a:defRPr sz="2000" b="1">
                <a:solidFill>
                  <a:srgbClr val="FF7C80"/>
                </a:solidFill>
              </a:defRPr>
            </a:pPr>
            <a:r>
              <a:rPr sz="2000" b="1" kern="0" dirty="0">
                <a:solidFill>
                  <a:srgbClr val="FF7C80"/>
                </a:solidFill>
                <a:latin typeface="Arial"/>
                <a:ea typeface="Arial"/>
                <a:cs typeface="Arial"/>
                <a:sym typeface="Arial"/>
              </a:rPr>
              <a:t>SATELLITE METEOROLOGY AND GLOBAL CLIMATE</a:t>
            </a:r>
          </a:p>
        </p:txBody>
      </p:sp>
      <p:sp>
        <p:nvSpPr>
          <p:cNvPr id="67" name="CSSTEAP-SATMET-  Activities"/>
          <p:cNvSpPr txBox="1"/>
          <p:nvPr/>
        </p:nvSpPr>
        <p:spPr>
          <a:xfrm>
            <a:off x="3429000" y="163512"/>
            <a:ext cx="3962400" cy="400110"/>
          </a:xfrm>
          <a:prstGeom prst="rect">
            <a:avLst/>
          </a:prstGeom>
          <a:gradFill>
            <a:gsLst>
              <a:gs pos="0">
                <a:srgbClr val="33CC33"/>
              </a:gs>
              <a:gs pos="100000">
                <a:srgbClr val="99FF33"/>
              </a:gs>
            </a:gsLst>
            <a:lin ang="16200000"/>
          </a:gradFill>
          <a:ln w="12700">
            <a:miter lim="400000"/>
          </a:ln>
          <a:effectLst>
            <a:outerShdw blurRad="63500" dist="107763" dir="2700000" rotWithShape="0">
              <a:srgbClr val="333329">
                <a:alpha val="50000"/>
              </a:srgbClr>
            </a:outerShdw>
          </a:effectLst>
          <a:extLst>
            <a:ext uri="{C572A759-6A51-4108-AA02-DFA0A04FC94B}">
              <ma14:wrappingTextBoxFlag xmlns:ma14="http://schemas.microsoft.com/office/mac/drawingml/2011/main" xmlns="" val="1"/>
            </a:ext>
          </a:extLst>
        </p:spPr>
        <p:txBody>
          <a:bodyPr lIns="45719" rIns="45719">
            <a:spAutoFit/>
          </a:bodyPr>
          <a:lstStyle>
            <a:lvl1pPr algn="ctr">
              <a:defRPr sz="2000" b="1">
                <a:solidFill>
                  <a:srgbClr val="333333"/>
                </a:solidFill>
              </a:defRPr>
            </a:lvl1pPr>
          </a:lstStyle>
          <a:p>
            <a:pPr hangingPunct="0"/>
            <a:r>
              <a:rPr kern="0">
                <a:latin typeface="Arial"/>
                <a:ea typeface="Arial"/>
                <a:cs typeface="Arial"/>
                <a:sym typeface="Arial"/>
              </a:rPr>
              <a:t>CSSTEAP-SATMET-  Activities</a:t>
            </a:r>
          </a:p>
        </p:txBody>
      </p:sp>
    </p:spTree>
    <p:extLst>
      <p:ext uri="{BB962C8B-B14F-4D97-AF65-F5344CB8AC3E}">
        <p14:creationId xmlns:p14="http://schemas.microsoft.com/office/powerpoint/2010/main" val="158430529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CustomShape 1"/>
          <p:cNvSpPr/>
          <p:nvPr/>
        </p:nvSpPr>
        <p:spPr>
          <a:xfrm>
            <a:off x="2723012" y="365760"/>
            <a:ext cx="7742712" cy="34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2400" b="1" spc="-1" dirty="0">
                <a:solidFill>
                  <a:srgbClr val="FFFF00"/>
                </a:solidFill>
                <a:uFill>
                  <a:solidFill>
                    <a:srgbClr val="FFFFFF"/>
                  </a:solidFill>
                </a:uFill>
                <a:latin typeface="Arial" charset="0"/>
                <a:ea typeface="Arial" charset="0"/>
                <a:cs typeface="Arial" charset="0"/>
              </a:rPr>
              <a:t>MIDAS (</a:t>
            </a:r>
            <a:r>
              <a:rPr lang="en-US" sz="2400" b="1" spc="-1" dirty="0" err="1">
                <a:solidFill>
                  <a:srgbClr val="FFFF00"/>
                </a:solidFill>
                <a:uFill>
                  <a:solidFill>
                    <a:srgbClr val="FFFFFF"/>
                  </a:solidFill>
                </a:uFill>
                <a:latin typeface="Arial" charset="0"/>
                <a:ea typeface="Arial" charset="0"/>
                <a:cs typeface="Arial" charset="0"/>
              </a:rPr>
              <a:t>MI</a:t>
            </a:r>
            <a:r>
              <a:rPr lang="en-US" sz="2400" b="1" spc="-1" dirty="0" err="1">
                <a:solidFill>
                  <a:schemeClr val="bg1"/>
                </a:solidFill>
                <a:uFill>
                  <a:solidFill>
                    <a:srgbClr val="FFFFFF"/>
                  </a:solidFill>
                </a:uFill>
                <a:latin typeface="Arial" charset="0"/>
                <a:ea typeface="Arial" charset="0"/>
                <a:cs typeface="Arial" charset="0"/>
              </a:rPr>
              <a:t>crowave</a:t>
            </a:r>
            <a:r>
              <a:rPr lang="en-US" sz="2400" b="1" spc="-1" dirty="0">
                <a:solidFill>
                  <a:srgbClr val="C00000"/>
                </a:solidFill>
                <a:uFill>
                  <a:solidFill>
                    <a:srgbClr val="FFFFFF"/>
                  </a:solidFill>
                </a:uFill>
                <a:latin typeface="Arial" charset="0"/>
                <a:ea typeface="Arial" charset="0"/>
                <a:cs typeface="Arial" charset="0"/>
              </a:rPr>
              <a:t>  </a:t>
            </a:r>
            <a:r>
              <a:rPr lang="en-US" sz="2400" b="1" spc="-1" dirty="0">
                <a:solidFill>
                  <a:srgbClr val="FFFF00"/>
                </a:solidFill>
                <a:uFill>
                  <a:solidFill>
                    <a:srgbClr val="FFFFFF"/>
                  </a:solidFill>
                </a:uFill>
                <a:latin typeface="Arial" charset="0"/>
                <a:ea typeface="Arial" charset="0"/>
                <a:cs typeface="Arial" charset="0"/>
              </a:rPr>
              <a:t>D</a:t>
            </a:r>
            <a:r>
              <a:rPr lang="en-US" sz="2400" b="1" spc="-1" dirty="0">
                <a:solidFill>
                  <a:schemeClr val="bg1"/>
                </a:solidFill>
                <a:uFill>
                  <a:solidFill>
                    <a:srgbClr val="FFFFFF"/>
                  </a:solidFill>
                </a:uFill>
                <a:latin typeface="Arial" charset="0"/>
                <a:ea typeface="Arial" charset="0"/>
                <a:cs typeface="Arial" charset="0"/>
              </a:rPr>
              <a:t>ata</a:t>
            </a:r>
            <a:r>
              <a:rPr lang="en-US" sz="2400" b="1" spc="-1" dirty="0">
                <a:solidFill>
                  <a:srgbClr val="C00000"/>
                </a:solidFill>
                <a:uFill>
                  <a:solidFill>
                    <a:srgbClr val="FFFFFF"/>
                  </a:solidFill>
                </a:uFill>
                <a:latin typeface="Arial" charset="0"/>
                <a:ea typeface="Arial" charset="0"/>
                <a:cs typeface="Arial" charset="0"/>
              </a:rPr>
              <a:t> </a:t>
            </a:r>
            <a:r>
              <a:rPr lang="en-US" sz="2400" b="1" spc="-1" dirty="0">
                <a:solidFill>
                  <a:srgbClr val="FFFF00"/>
                </a:solidFill>
                <a:uFill>
                  <a:solidFill>
                    <a:srgbClr val="FFFFFF"/>
                  </a:solidFill>
                </a:uFill>
                <a:latin typeface="Arial" charset="0"/>
                <a:ea typeface="Arial" charset="0"/>
                <a:cs typeface="Arial" charset="0"/>
              </a:rPr>
              <a:t>A</a:t>
            </a:r>
            <a:r>
              <a:rPr lang="en-US" sz="2400" b="1" spc="-1" dirty="0">
                <a:solidFill>
                  <a:schemeClr val="bg1"/>
                </a:solidFill>
                <a:uFill>
                  <a:solidFill>
                    <a:srgbClr val="FFFFFF"/>
                  </a:solidFill>
                </a:uFill>
                <a:latin typeface="Arial" charset="0"/>
                <a:ea typeface="Arial" charset="0"/>
                <a:cs typeface="Arial" charset="0"/>
              </a:rPr>
              <a:t>nalysis</a:t>
            </a:r>
            <a:r>
              <a:rPr lang="en-US" sz="2400" b="1" spc="-1" dirty="0">
                <a:solidFill>
                  <a:srgbClr val="C00000"/>
                </a:solidFill>
                <a:uFill>
                  <a:solidFill>
                    <a:srgbClr val="FFFFFF"/>
                  </a:solidFill>
                </a:uFill>
                <a:latin typeface="Arial" charset="0"/>
                <a:ea typeface="Arial" charset="0"/>
                <a:cs typeface="Arial" charset="0"/>
              </a:rPr>
              <a:t> </a:t>
            </a:r>
            <a:r>
              <a:rPr lang="en-US" sz="2400" b="1" spc="-1" dirty="0">
                <a:solidFill>
                  <a:srgbClr val="FFFF00"/>
                </a:solidFill>
                <a:uFill>
                  <a:solidFill>
                    <a:srgbClr val="FFFFFF"/>
                  </a:solidFill>
                </a:uFill>
                <a:latin typeface="Arial" charset="0"/>
                <a:ea typeface="Arial" charset="0"/>
                <a:cs typeface="Arial" charset="0"/>
              </a:rPr>
              <a:t>S</a:t>
            </a:r>
            <a:r>
              <a:rPr lang="en-US" sz="2400" b="1" spc="-1" dirty="0">
                <a:solidFill>
                  <a:schemeClr val="bg1"/>
                </a:solidFill>
                <a:uFill>
                  <a:solidFill>
                    <a:srgbClr val="FFFFFF"/>
                  </a:solidFill>
                </a:uFill>
                <a:latin typeface="Arial" charset="0"/>
                <a:ea typeface="Arial" charset="0"/>
                <a:cs typeface="Arial" charset="0"/>
              </a:rPr>
              <a:t>oftware)</a:t>
            </a:r>
            <a:endParaRPr lang="en-US" sz="2400" spc="-1" dirty="0">
              <a:solidFill>
                <a:schemeClr val="bg1"/>
              </a:solidFill>
              <a:uFill>
                <a:solidFill>
                  <a:srgbClr val="FFFFFF"/>
                </a:solidFill>
              </a:uFill>
              <a:latin typeface="Arial" charset="0"/>
              <a:ea typeface="Arial" charset="0"/>
              <a:cs typeface="Arial" charset="0"/>
            </a:endParaRPr>
          </a:p>
        </p:txBody>
      </p:sp>
      <p:sp>
        <p:nvSpPr>
          <p:cNvPr id="2" name="Rectangle 1"/>
          <p:cNvSpPr/>
          <p:nvPr/>
        </p:nvSpPr>
        <p:spPr>
          <a:xfrm>
            <a:off x="-113356" y="5934670"/>
            <a:ext cx="6255656" cy="923330"/>
          </a:xfrm>
          <a:prstGeom prst="rect">
            <a:avLst/>
          </a:prstGeom>
        </p:spPr>
        <p:txBody>
          <a:bodyPr wrap="square">
            <a:spAutoFit/>
          </a:bodyPr>
          <a:lstStyle/>
          <a:p>
            <a:pPr marL="448200" indent="-215640">
              <a:buClr>
                <a:srgbClr val="000000"/>
              </a:buClr>
              <a:buSzPct val="45000"/>
              <a:buFont typeface="Wingdings" charset="2"/>
              <a:buChar char=""/>
            </a:pPr>
            <a:r>
              <a:rPr lang="en-US" b="1" i="1" spc="-1" dirty="0">
                <a:solidFill>
                  <a:srgbClr val="0000FF"/>
                </a:solidFill>
                <a:uFill>
                  <a:solidFill>
                    <a:srgbClr val="FFFFFF"/>
                  </a:solidFill>
                </a:uFill>
                <a:latin typeface="Times New Roman"/>
              </a:rPr>
              <a:t>SAR Polarimetry (</a:t>
            </a:r>
            <a:r>
              <a:rPr lang="en-US" b="1" i="1" spc="-1" dirty="0" err="1">
                <a:solidFill>
                  <a:srgbClr val="0000FF"/>
                </a:solidFill>
                <a:uFill>
                  <a:solidFill>
                    <a:srgbClr val="FFFFFF"/>
                  </a:solidFill>
                </a:uFill>
                <a:latin typeface="Times New Roman"/>
              </a:rPr>
              <a:t>PolSAR</a:t>
            </a:r>
            <a:r>
              <a:rPr lang="en-US" b="1" i="1" spc="-1" dirty="0">
                <a:solidFill>
                  <a:srgbClr val="0000FF"/>
                </a:solidFill>
                <a:uFill>
                  <a:solidFill>
                    <a:srgbClr val="FFFFFF"/>
                  </a:solidFill>
                </a:uFill>
                <a:latin typeface="Times New Roman"/>
              </a:rPr>
              <a:t>)</a:t>
            </a:r>
            <a:endParaRPr lang="en-US" sz="2000" b="1" spc="-1" dirty="0">
              <a:solidFill>
                <a:srgbClr val="0000FF"/>
              </a:solidFill>
              <a:uFill>
                <a:solidFill>
                  <a:srgbClr val="FFFFFF"/>
                </a:solidFill>
              </a:uFill>
            </a:endParaRPr>
          </a:p>
          <a:p>
            <a:pPr marL="448200" indent="-215640">
              <a:buClr>
                <a:srgbClr val="000000"/>
              </a:buClr>
              <a:buSzPct val="45000"/>
              <a:buFont typeface="Wingdings" charset="2"/>
              <a:buChar char=""/>
            </a:pPr>
            <a:r>
              <a:rPr lang="en-US" b="1" i="1" spc="-1" dirty="0">
                <a:solidFill>
                  <a:srgbClr val="0000FF"/>
                </a:solidFill>
                <a:uFill>
                  <a:solidFill>
                    <a:srgbClr val="FFFFFF"/>
                  </a:solidFill>
                </a:uFill>
                <a:latin typeface="Times New Roman"/>
              </a:rPr>
              <a:t>SAR interferometry (</a:t>
            </a:r>
            <a:r>
              <a:rPr lang="en-US" b="1" i="1" spc="-1" dirty="0" err="1">
                <a:solidFill>
                  <a:srgbClr val="0000FF"/>
                </a:solidFill>
                <a:uFill>
                  <a:solidFill>
                    <a:srgbClr val="FFFFFF"/>
                  </a:solidFill>
                </a:uFill>
                <a:latin typeface="Times New Roman"/>
              </a:rPr>
              <a:t>InSAR</a:t>
            </a:r>
            <a:r>
              <a:rPr lang="en-US" b="1" i="1" spc="-1" dirty="0">
                <a:solidFill>
                  <a:srgbClr val="0000FF"/>
                </a:solidFill>
                <a:uFill>
                  <a:solidFill>
                    <a:srgbClr val="FFFFFF"/>
                  </a:solidFill>
                </a:uFill>
                <a:latin typeface="Times New Roman"/>
              </a:rPr>
              <a:t>)</a:t>
            </a:r>
            <a:endParaRPr lang="en-US" sz="2000" b="1" spc="-1" dirty="0">
              <a:solidFill>
                <a:srgbClr val="0000FF"/>
              </a:solidFill>
              <a:uFill>
                <a:solidFill>
                  <a:srgbClr val="FFFFFF"/>
                </a:solidFill>
              </a:uFill>
            </a:endParaRPr>
          </a:p>
          <a:p>
            <a:pPr marL="448200" indent="-215640">
              <a:buClr>
                <a:srgbClr val="000000"/>
              </a:buClr>
              <a:buSzPct val="45000"/>
              <a:buFont typeface="Wingdings" charset="2"/>
              <a:buChar char=""/>
            </a:pPr>
            <a:r>
              <a:rPr lang="en-US" b="1" i="1" spc="-1" dirty="0" err="1">
                <a:solidFill>
                  <a:srgbClr val="0000FF"/>
                </a:solidFill>
                <a:uFill>
                  <a:solidFill>
                    <a:srgbClr val="FFFFFF"/>
                  </a:solidFill>
                </a:uFill>
                <a:latin typeface="Times New Roman"/>
              </a:rPr>
              <a:t>Polarimetric</a:t>
            </a:r>
            <a:r>
              <a:rPr lang="en-US" b="1" i="1" spc="-1" dirty="0">
                <a:solidFill>
                  <a:srgbClr val="0000FF"/>
                </a:solidFill>
                <a:uFill>
                  <a:solidFill>
                    <a:srgbClr val="FFFFFF"/>
                  </a:solidFill>
                </a:uFill>
                <a:latin typeface="Times New Roman"/>
              </a:rPr>
              <a:t> SAR interferometry (</a:t>
            </a:r>
            <a:r>
              <a:rPr lang="en-US" b="1" i="1" spc="-1" dirty="0" err="1">
                <a:solidFill>
                  <a:srgbClr val="0000FF"/>
                </a:solidFill>
                <a:uFill>
                  <a:solidFill>
                    <a:srgbClr val="FFFFFF"/>
                  </a:solidFill>
                </a:uFill>
                <a:latin typeface="Times New Roman"/>
              </a:rPr>
              <a:t>PolInSAR</a:t>
            </a:r>
            <a:r>
              <a:rPr lang="en-US" b="1" i="1" spc="-1" dirty="0">
                <a:solidFill>
                  <a:srgbClr val="0000FF"/>
                </a:solidFill>
                <a:uFill>
                  <a:solidFill>
                    <a:srgbClr val="FFFFFF"/>
                  </a:solidFill>
                </a:uFill>
                <a:latin typeface="Times New Roman"/>
              </a:rPr>
              <a:t>)</a:t>
            </a:r>
            <a:endParaRPr lang="en-US" sz="2000" b="1" spc="-1" dirty="0">
              <a:solidFill>
                <a:srgbClr val="0000FF"/>
              </a:solidFill>
              <a:uFill>
                <a:solidFill>
                  <a:srgbClr val="FFFFFF"/>
                </a:solidFill>
              </a:uFill>
            </a:endParaRPr>
          </a:p>
        </p:txBody>
      </p:sp>
      <p:sp>
        <p:nvSpPr>
          <p:cNvPr id="3" name="Rectangle 2"/>
          <p:cNvSpPr/>
          <p:nvPr/>
        </p:nvSpPr>
        <p:spPr>
          <a:xfrm>
            <a:off x="7158446" y="1046890"/>
            <a:ext cx="4944317" cy="5940088"/>
          </a:xfrm>
          <a:prstGeom prst="rect">
            <a:avLst/>
          </a:prstGeom>
        </p:spPr>
        <p:txBody>
          <a:bodyPr wrap="square">
            <a:spAutoFit/>
          </a:bodyPr>
          <a:lstStyle/>
          <a:p>
            <a:pPr marL="216000" indent="-215640" algn="just">
              <a:spcAft>
                <a:spcPts val="600"/>
              </a:spcAft>
              <a:buClr>
                <a:srgbClr val="000000"/>
              </a:buClr>
              <a:buSzPct val="45000"/>
              <a:buFont typeface="Wingdings" charset="2"/>
              <a:buChar char=""/>
            </a:pPr>
            <a:r>
              <a:rPr lang="en-US" sz="2000" spc="-1" dirty="0">
                <a:solidFill>
                  <a:srgbClr val="0000FF"/>
                </a:solidFill>
                <a:uFill>
                  <a:solidFill>
                    <a:srgbClr val="FFFFFF"/>
                  </a:solidFill>
                </a:uFill>
                <a:latin typeface="Times New Roman"/>
              </a:rPr>
              <a:t>Written in C/C++</a:t>
            </a:r>
            <a:endParaRPr lang="en-US" sz="2400" spc="-1" dirty="0">
              <a:solidFill>
                <a:srgbClr val="0000FF"/>
              </a:solidFill>
              <a:uFill>
                <a:solidFill>
                  <a:srgbClr val="FFFFFF"/>
                </a:solidFill>
              </a:uFill>
            </a:endParaRPr>
          </a:p>
          <a:p>
            <a:pPr marL="216000" indent="-215640" algn="just">
              <a:spcAft>
                <a:spcPts val="600"/>
              </a:spcAft>
              <a:buClr>
                <a:srgbClr val="000000"/>
              </a:buClr>
              <a:buSzPct val="45000"/>
              <a:buFont typeface="Wingdings" charset="2"/>
              <a:buChar char=""/>
            </a:pPr>
            <a:r>
              <a:rPr lang="en-US" sz="2000" spc="-1" dirty="0">
                <a:solidFill>
                  <a:srgbClr val="0000FF"/>
                </a:solidFill>
                <a:uFill>
                  <a:solidFill>
                    <a:srgbClr val="FFFFFF"/>
                  </a:solidFill>
                </a:uFill>
                <a:latin typeface="Times New Roman"/>
              </a:rPr>
              <a:t>Capable GUI in JAVA</a:t>
            </a:r>
            <a:endParaRPr lang="en-US" sz="2000" spc="-1" dirty="0">
              <a:solidFill>
                <a:srgbClr val="0000FF"/>
              </a:solidFill>
              <a:uFill>
                <a:solidFill>
                  <a:srgbClr val="FFFFFF"/>
                </a:solidFill>
              </a:uFill>
            </a:endParaRPr>
          </a:p>
          <a:p>
            <a:pPr marL="216000" indent="-215640" algn="just">
              <a:spcAft>
                <a:spcPts val="600"/>
              </a:spcAft>
              <a:buClr>
                <a:srgbClr val="000000"/>
              </a:buClr>
              <a:buSzPct val="45000"/>
              <a:buFont typeface="Wingdings" charset="2"/>
              <a:buChar char=""/>
            </a:pPr>
            <a:r>
              <a:rPr lang="en-US" sz="2000" spc="-1" dirty="0">
                <a:solidFill>
                  <a:srgbClr val="0000FF"/>
                </a:solidFill>
                <a:uFill>
                  <a:solidFill>
                    <a:srgbClr val="FFFFFF"/>
                  </a:solidFill>
                </a:uFill>
                <a:latin typeface="Times New Roman"/>
              </a:rPr>
              <a:t>SAR radiometric analysis tools like SAR image quality parameter estimation and impulse</a:t>
            </a:r>
            <a:endParaRPr lang="en-US" sz="2000" spc="-1" dirty="0">
              <a:solidFill>
                <a:srgbClr val="0000FF"/>
              </a:solidFill>
              <a:uFill>
                <a:solidFill>
                  <a:srgbClr val="FFFFFF"/>
                </a:solidFill>
              </a:uFill>
            </a:endParaRPr>
          </a:p>
          <a:p>
            <a:pPr marL="216000" indent="-215640" algn="just">
              <a:spcAft>
                <a:spcPts val="600"/>
              </a:spcAft>
              <a:buClr>
                <a:srgbClr val="000000"/>
              </a:buClr>
              <a:buSzPct val="45000"/>
              <a:buFont typeface="Wingdings" charset="2"/>
              <a:buChar char=""/>
            </a:pPr>
            <a:r>
              <a:rPr lang="en-US" sz="2000" spc="-1" dirty="0">
                <a:solidFill>
                  <a:srgbClr val="0000FF"/>
                </a:solidFill>
                <a:uFill>
                  <a:solidFill>
                    <a:srgbClr val="FFFFFF"/>
                  </a:solidFill>
                </a:uFill>
                <a:latin typeface="Times New Roman"/>
              </a:rPr>
              <a:t>Other modules like </a:t>
            </a:r>
            <a:r>
              <a:rPr lang="en-US" sz="2000" spc="-1" dirty="0" err="1">
                <a:solidFill>
                  <a:srgbClr val="0000FF"/>
                </a:solidFill>
                <a:uFill>
                  <a:solidFill>
                    <a:srgbClr val="FFFFFF"/>
                  </a:solidFill>
                </a:uFill>
                <a:latin typeface="Times New Roman"/>
              </a:rPr>
              <a:t>σ</a:t>
            </a:r>
            <a:r>
              <a:rPr lang="en-US" sz="2000" spc="-1" baseline="30000" dirty="0" err="1">
                <a:solidFill>
                  <a:srgbClr val="0000FF"/>
                </a:solidFill>
                <a:uFill>
                  <a:solidFill>
                    <a:srgbClr val="FFFFFF"/>
                  </a:solidFill>
                </a:uFill>
                <a:latin typeface="Times New Roman"/>
              </a:rPr>
              <a:t>o</a:t>
            </a:r>
            <a:r>
              <a:rPr lang="en-US" sz="2000" spc="-1" dirty="0">
                <a:solidFill>
                  <a:srgbClr val="0000FF"/>
                </a:solidFill>
                <a:uFill>
                  <a:solidFill>
                    <a:srgbClr val="FFFFFF"/>
                  </a:solidFill>
                </a:uFill>
                <a:latin typeface="Times New Roman"/>
              </a:rPr>
              <a:t>, </a:t>
            </a:r>
            <a:r>
              <a:rPr lang="en-US" sz="2000" spc="-1" dirty="0" err="1">
                <a:solidFill>
                  <a:srgbClr val="0000FF"/>
                </a:solidFill>
                <a:uFill>
                  <a:solidFill>
                    <a:srgbClr val="FFFFFF"/>
                  </a:solidFill>
                </a:uFill>
                <a:latin typeface="Times New Roman"/>
              </a:rPr>
              <a:t>γ</a:t>
            </a:r>
            <a:r>
              <a:rPr lang="en-US" sz="2000" spc="-1" baseline="30000" dirty="0" err="1">
                <a:solidFill>
                  <a:srgbClr val="0000FF"/>
                </a:solidFill>
                <a:uFill>
                  <a:solidFill>
                    <a:srgbClr val="FFFFFF"/>
                  </a:solidFill>
                </a:uFill>
                <a:latin typeface="Times New Roman"/>
              </a:rPr>
              <a:t>o</a:t>
            </a:r>
            <a:r>
              <a:rPr lang="en-US" sz="2000" spc="-1" dirty="0">
                <a:solidFill>
                  <a:srgbClr val="0000FF"/>
                </a:solidFill>
                <a:uFill>
                  <a:solidFill>
                    <a:srgbClr val="FFFFFF"/>
                  </a:solidFill>
                </a:uFill>
                <a:latin typeface="Times New Roman"/>
              </a:rPr>
              <a:t> generation, </a:t>
            </a:r>
            <a:r>
              <a:rPr lang="en-US" sz="2000" spc="-1" dirty="0" err="1">
                <a:solidFill>
                  <a:srgbClr val="0000FF"/>
                </a:solidFill>
                <a:uFill>
                  <a:solidFill>
                    <a:srgbClr val="FFFFFF"/>
                  </a:solidFill>
                </a:uFill>
                <a:latin typeface="Times New Roman"/>
              </a:rPr>
              <a:t>etc</a:t>
            </a:r>
            <a:endParaRPr lang="en-US" sz="2000" spc="-1" dirty="0">
              <a:solidFill>
                <a:srgbClr val="0000FF"/>
              </a:solidFill>
              <a:uFill>
                <a:solidFill>
                  <a:srgbClr val="FFFFFF"/>
                </a:solidFill>
              </a:uFill>
              <a:latin typeface="Times New Roman"/>
            </a:endParaRPr>
          </a:p>
          <a:p>
            <a:pPr marL="216000" indent="-215640" algn="just">
              <a:spcAft>
                <a:spcPts val="600"/>
              </a:spcAft>
              <a:buClr>
                <a:srgbClr val="000000"/>
              </a:buClr>
              <a:buSzPct val="45000"/>
              <a:buFont typeface="Wingdings" charset="2"/>
              <a:buChar char=""/>
            </a:pPr>
            <a:r>
              <a:rPr lang="en-US" sz="2000" spc="-1" dirty="0">
                <a:solidFill>
                  <a:srgbClr val="0000FF"/>
                </a:solidFill>
                <a:uFill>
                  <a:solidFill>
                    <a:srgbClr val="FFFFFF"/>
                  </a:solidFill>
                </a:uFill>
                <a:latin typeface="Times New Roman"/>
              </a:rPr>
              <a:t>Support for full &amp; Hybrid-pol decompositions  </a:t>
            </a:r>
            <a:endParaRPr lang="en-US" sz="2000" spc="-1" dirty="0">
              <a:solidFill>
                <a:srgbClr val="0000FF"/>
              </a:solidFill>
              <a:uFill>
                <a:solidFill>
                  <a:srgbClr val="FFFFFF"/>
                </a:solidFill>
              </a:uFill>
            </a:endParaRPr>
          </a:p>
          <a:p>
            <a:pPr marL="216000" indent="-215640" algn="just">
              <a:spcAft>
                <a:spcPts val="600"/>
              </a:spcAft>
              <a:buClr>
                <a:srgbClr val="000000"/>
              </a:buClr>
              <a:buSzPct val="45000"/>
              <a:buFont typeface="Wingdings" charset="2"/>
              <a:buChar char=""/>
            </a:pPr>
            <a:r>
              <a:rPr lang="en-US" sz="2000" spc="-1" dirty="0">
                <a:solidFill>
                  <a:srgbClr val="0000FF"/>
                </a:solidFill>
                <a:uFill>
                  <a:solidFill>
                    <a:srgbClr val="FFFFFF"/>
                  </a:solidFill>
                </a:uFill>
                <a:latin typeface="Times New Roman"/>
              </a:rPr>
              <a:t>Support for RISAT-1 hybrid pol analysis</a:t>
            </a:r>
            <a:r>
              <a:rPr lang="en-US" sz="2000" spc="-1" dirty="0">
                <a:solidFill>
                  <a:srgbClr val="0000FF"/>
                </a:solidFill>
                <a:uFill>
                  <a:solidFill>
                    <a:srgbClr val="FFFFFF"/>
                  </a:solidFill>
                </a:uFill>
              </a:rPr>
              <a:t> and </a:t>
            </a:r>
            <a:r>
              <a:rPr lang="en-US" sz="2000" spc="-1" dirty="0">
                <a:solidFill>
                  <a:srgbClr val="0000FF"/>
                </a:solidFill>
                <a:uFill>
                  <a:solidFill>
                    <a:srgbClr val="FFFFFF"/>
                  </a:solidFill>
                </a:uFill>
                <a:latin typeface="Times New Roman"/>
              </a:rPr>
              <a:t>various </a:t>
            </a:r>
            <a:r>
              <a:rPr lang="en-US" sz="2000" spc="-1" dirty="0" err="1">
                <a:solidFill>
                  <a:srgbClr val="0000FF"/>
                </a:solidFill>
                <a:uFill>
                  <a:solidFill>
                    <a:srgbClr val="FFFFFF"/>
                  </a:solidFill>
                </a:uFill>
                <a:latin typeface="Times New Roman"/>
              </a:rPr>
              <a:t>spaceborne</a:t>
            </a:r>
            <a:r>
              <a:rPr lang="en-US" sz="2000" spc="-1" dirty="0">
                <a:solidFill>
                  <a:srgbClr val="0000FF"/>
                </a:solidFill>
                <a:uFill>
                  <a:solidFill>
                    <a:srgbClr val="FFFFFF"/>
                  </a:solidFill>
                </a:uFill>
                <a:latin typeface="Times New Roman"/>
              </a:rPr>
              <a:t> and </a:t>
            </a:r>
            <a:r>
              <a:rPr lang="en-US" sz="2000" spc="-1" dirty="0" err="1">
                <a:solidFill>
                  <a:srgbClr val="0000FF"/>
                </a:solidFill>
                <a:uFill>
                  <a:solidFill>
                    <a:srgbClr val="FFFFFF"/>
                  </a:solidFill>
                </a:uFill>
                <a:latin typeface="Times New Roman"/>
              </a:rPr>
              <a:t>L&amp;S</a:t>
            </a:r>
            <a:r>
              <a:rPr lang="en-US" sz="2000" spc="-1" dirty="0">
                <a:solidFill>
                  <a:srgbClr val="0000FF"/>
                </a:solidFill>
                <a:uFill>
                  <a:solidFill>
                    <a:srgbClr val="FFFFFF"/>
                  </a:solidFill>
                </a:uFill>
                <a:latin typeface="Times New Roman"/>
              </a:rPr>
              <a:t> airborne sensor</a:t>
            </a:r>
            <a:endParaRPr lang="en-US" sz="2400" spc="-1" dirty="0">
              <a:solidFill>
                <a:srgbClr val="0000FF"/>
              </a:solidFill>
              <a:uFill>
                <a:solidFill>
                  <a:srgbClr val="FFFFFF"/>
                </a:solidFill>
              </a:uFill>
            </a:endParaRPr>
          </a:p>
          <a:p>
            <a:pPr marL="216000" indent="-215640" algn="just">
              <a:spcAft>
                <a:spcPts val="600"/>
              </a:spcAft>
              <a:buClr>
                <a:srgbClr val="000000"/>
              </a:buClr>
              <a:buSzPct val="45000"/>
              <a:buFont typeface="Wingdings" charset="2"/>
              <a:buChar char=""/>
            </a:pPr>
            <a:r>
              <a:rPr lang="en-US" sz="2000" spc="-1" dirty="0" err="1">
                <a:solidFill>
                  <a:srgbClr val="0000FF"/>
                </a:solidFill>
                <a:uFill>
                  <a:solidFill>
                    <a:srgbClr val="FFFFFF"/>
                  </a:solidFill>
                </a:uFill>
                <a:latin typeface="Times New Roman"/>
              </a:rPr>
              <a:t>Polarimetric</a:t>
            </a:r>
            <a:r>
              <a:rPr lang="en-US" sz="2000" spc="-1" dirty="0">
                <a:solidFill>
                  <a:srgbClr val="0000FF"/>
                </a:solidFill>
                <a:uFill>
                  <a:solidFill>
                    <a:srgbClr val="FFFFFF"/>
                  </a:solidFill>
                </a:uFill>
                <a:latin typeface="Times New Roman"/>
              </a:rPr>
              <a:t> speckle filter integrated (</a:t>
            </a:r>
            <a:r>
              <a:rPr lang="en-US" sz="2000" spc="-1" dirty="0" err="1">
                <a:solidFill>
                  <a:srgbClr val="0000FF"/>
                </a:solidFill>
                <a:uFill>
                  <a:solidFill>
                    <a:srgbClr val="FFFFFF"/>
                  </a:solidFill>
                </a:uFill>
                <a:latin typeface="Times New Roman"/>
              </a:rPr>
              <a:t>POLSAR</a:t>
            </a:r>
            <a:r>
              <a:rPr lang="en-US" sz="2000" spc="-1" dirty="0">
                <a:solidFill>
                  <a:srgbClr val="0000FF"/>
                </a:solidFill>
                <a:uFill>
                  <a:solidFill>
                    <a:srgbClr val="FFFFFF"/>
                  </a:solidFill>
                </a:uFill>
                <a:latin typeface="Times New Roman"/>
              </a:rPr>
              <a:t> refined Lee)</a:t>
            </a:r>
            <a:endParaRPr lang="en-US" sz="2400" spc="-1" dirty="0">
              <a:solidFill>
                <a:srgbClr val="0000FF"/>
              </a:solidFill>
              <a:uFill>
                <a:solidFill>
                  <a:srgbClr val="FFFFFF"/>
                </a:solidFill>
              </a:uFill>
            </a:endParaRPr>
          </a:p>
          <a:p>
            <a:pPr marL="216000" indent="-215640" algn="just">
              <a:spcAft>
                <a:spcPts val="600"/>
              </a:spcAft>
              <a:buClr>
                <a:srgbClr val="000000"/>
              </a:buClr>
              <a:buSzPct val="45000"/>
              <a:buFont typeface="Wingdings" charset="2"/>
              <a:buChar char=""/>
            </a:pPr>
            <a:r>
              <a:rPr lang="en-US" sz="2000" spc="-1" dirty="0">
                <a:solidFill>
                  <a:srgbClr val="0000FF"/>
                </a:solidFill>
                <a:uFill>
                  <a:solidFill>
                    <a:srgbClr val="FFFFFF"/>
                  </a:solidFill>
                </a:uFill>
                <a:latin typeface="Times New Roman"/>
              </a:rPr>
              <a:t>Modular and easily extensible</a:t>
            </a:r>
            <a:endParaRPr lang="en-US" sz="2400" spc="-1" dirty="0">
              <a:solidFill>
                <a:srgbClr val="0000FF"/>
              </a:solidFill>
              <a:uFill>
                <a:solidFill>
                  <a:srgbClr val="FFFFFF"/>
                </a:solidFill>
              </a:uFill>
            </a:endParaRPr>
          </a:p>
          <a:p>
            <a:pPr marL="216000" indent="-215640" algn="just">
              <a:spcAft>
                <a:spcPts val="600"/>
              </a:spcAft>
              <a:buClr>
                <a:srgbClr val="000000"/>
              </a:buClr>
              <a:buSzPct val="45000"/>
              <a:buFont typeface="Wingdings" charset="2"/>
              <a:buChar char=""/>
            </a:pPr>
            <a:r>
              <a:rPr lang="en-US" sz="2000" spc="-1" dirty="0">
                <a:solidFill>
                  <a:srgbClr val="0000FF"/>
                </a:solidFill>
                <a:uFill>
                  <a:solidFill>
                    <a:srgbClr val="FFFFFF"/>
                  </a:solidFill>
                </a:uFill>
                <a:latin typeface="Times New Roman"/>
              </a:rPr>
              <a:t>Applications such as Glacier, Ship detection, Oil Spill, Supervised Classifier, Polarimetry based Crops discrimination</a:t>
            </a:r>
            <a:endParaRPr lang="en-US" sz="2400" spc="-1" dirty="0">
              <a:solidFill>
                <a:srgbClr val="0000FF"/>
              </a:solidFill>
              <a:uFill>
                <a:solidFill>
                  <a:srgbClr val="FFFFFF"/>
                </a:solidFill>
              </a:uFill>
            </a:endParaRPr>
          </a:p>
        </p:txBody>
      </p:sp>
      <p:pic>
        <p:nvPicPr>
          <p:cNvPr id="7" name="Picture 6"/>
          <p:cNvPicPr/>
          <p:nvPr/>
        </p:nvPicPr>
        <p:blipFill>
          <a:blip r:embed="rId2"/>
          <a:stretch/>
        </p:blipFill>
        <p:spPr>
          <a:xfrm>
            <a:off x="0" y="1046890"/>
            <a:ext cx="7314715" cy="4887780"/>
          </a:xfrm>
          <a:prstGeom prst="rect">
            <a:avLst/>
          </a:prstGeom>
          <a:ln>
            <a:noFill/>
          </a:ln>
        </p:spPr>
      </p:pic>
    </p:spTree>
    <p:extLst>
      <p:ext uri="{BB962C8B-B14F-4D97-AF65-F5344CB8AC3E}">
        <p14:creationId xmlns:p14="http://schemas.microsoft.com/office/powerpoint/2010/main" val="156593219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873D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7153" y="0"/>
            <a:ext cx="4894217" cy="6597490"/>
          </a:xfrm>
          <a:prstGeom prst="rect">
            <a:avLst/>
          </a:prstGeom>
        </p:spPr>
      </p:pic>
    </p:spTree>
    <p:extLst>
      <p:ext uri="{BB962C8B-B14F-4D97-AF65-F5344CB8AC3E}">
        <p14:creationId xmlns:p14="http://schemas.microsoft.com/office/powerpoint/2010/main" val="1376005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p:cNvSpPr/>
          <p:nvPr/>
        </p:nvSpPr>
        <p:spPr>
          <a:xfrm>
            <a:off x="1803400" y="1"/>
            <a:ext cx="660400"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760"/>
                </a:moveTo>
                <a:lnTo>
                  <a:pt x="5400" y="760"/>
                </a:lnTo>
                <a:lnTo>
                  <a:pt x="5400" y="21600"/>
                </a:lnTo>
                <a:lnTo>
                  <a:pt x="16200" y="21600"/>
                </a:lnTo>
                <a:lnTo>
                  <a:pt x="16200" y="760"/>
                </a:lnTo>
                <a:lnTo>
                  <a:pt x="21600" y="760"/>
                </a:lnTo>
                <a:lnTo>
                  <a:pt x="10800" y="0"/>
                </a:lnTo>
                <a:close/>
              </a:path>
            </a:pathLst>
          </a:custGeom>
          <a:solidFill>
            <a:schemeClr val="accent1"/>
          </a:solidFill>
          <a:ln w="12700">
            <a:solidFill>
              <a:srgbClr val="41719C"/>
            </a:solidFill>
          </a:ln>
        </p:spPr>
        <p:txBody>
          <a:bodyPr lIns="45719" rIns="45719" anchor="ctr"/>
          <a:lstStyle/>
          <a:p>
            <a:pPr algn="ctr">
              <a:defRPr>
                <a:solidFill>
                  <a:srgbClr val="FFFFFF"/>
                </a:solidFill>
              </a:defRPr>
            </a:pPr>
            <a:endParaRPr/>
          </a:p>
        </p:txBody>
      </p:sp>
      <p:grpSp>
        <p:nvGrpSpPr>
          <p:cNvPr id="54" name="Group"/>
          <p:cNvGrpSpPr/>
          <p:nvPr/>
        </p:nvGrpSpPr>
        <p:grpSpPr>
          <a:xfrm>
            <a:off x="1453787" y="2605087"/>
            <a:ext cx="9105902" cy="495301"/>
            <a:chOff x="-4131" y="558406"/>
            <a:chExt cx="9105901" cy="495301"/>
          </a:xfrm>
        </p:grpSpPr>
        <p:sp>
          <p:nvSpPr>
            <p:cNvPr id="52" name="Arrow"/>
            <p:cNvSpPr/>
            <p:nvPr/>
          </p:nvSpPr>
          <p:spPr>
            <a:xfrm rot="21175873">
              <a:off x="-4131" y="558406"/>
              <a:ext cx="9105901" cy="495301"/>
            </a:xfrm>
            <a:prstGeom prst="rightArrow">
              <a:avLst>
                <a:gd name="adj1" fmla="val 50000"/>
                <a:gd name="adj2" fmla="val 49962"/>
              </a:avLst>
            </a:prstGeom>
            <a:solidFill>
              <a:srgbClr val="C00000"/>
            </a:solidFill>
            <a:ln w="12700" cap="flat">
              <a:solidFill>
                <a:srgbClr val="41719C"/>
              </a:solidFill>
              <a:prstDash val="solid"/>
              <a:round/>
            </a:ln>
            <a:effectLst/>
          </p:spPr>
          <p:txBody>
            <a:bodyPr wrap="square" lIns="45719" tIns="45719" rIns="45719" bIns="45719" numCol="1" anchor="ctr">
              <a:noAutofit/>
            </a:bodyPr>
            <a:lstStyle/>
            <a:p>
              <a:pPr>
                <a:defRPr b="1">
                  <a:solidFill>
                    <a:srgbClr val="FFFFFF"/>
                  </a:solidFill>
                </a:defRPr>
              </a:pPr>
              <a:endParaRPr/>
            </a:p>
          </p:txBody>
        </p:sp>
        <p:sp>
          <p:nvSpPr>
            <p:cNvPr id="53" name="Scatterometers"/>
            <p:cNvSpPr txBox="1"/>
            <p:nvPr/>
          </p:nvSpPr>
          <p:spPr>
            <a:xfrm rot="21175873">
              <a:off x="-3661" y="628992"/>
              <a:ext cx="8982381" cy="3693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defRPr b="1">
                  <a:solidFill>
                    <a:srgbClr val="FFFFFF"/>
                  </a:solidFill>
                </a:defRPr>
              </a:lvl1pPr>
            </a:lstStyle>
            <a:p>
              <a:r>
                <a:t>Scatterometers</a:t>
              </a:r>
            </a:p>
          </p:txBody>
        </p:sp>
      </p:grpSp>
      <p:grpSp>
        <p:nvGrpSpPr>
          <p:cNvPr id="57" name="Group"/>
          <p:cNvGrpSpPr/>
          <p:nvPr/>
        </p:nvGrpSpPr>
        <p:grpSpPr>
          <a:xfrm>
            <a:off x="1437913" y="3963987"/>
            <a:ext cx="9266239" cy="495302"/>
            <a:chOff x="-4740" y="568272"/>
            <a:chExt cx="9266238" cy="495301"/>
          </a:xfrm>
        </p:grpSpPr>
        <p:sp>
          <p:nvSpPr>
            <p:cNvPr id="55" name="Arrow"/>
            <p:cNvSpPr/>
            <p:nvPr/>
          </p:nvSpPr>
          <p:spPr>
            <a:xfrm rot="21175873">
              <a:off x="-4740" y="568272"/>
              <a:ext cx="9266238" cy="495301"/>
            </a:xfrm>
            <a:prstGeom prst="rightArrow">
              <a:avLst>
                <a:gd name="adj1" fmla="val 50000"/>
                <a:gd name="adj2" fmla="val 49975"/>
              </a:avLst>
            </a:prstGeom>
            <a:solidFill>
              <a:srgbClr val="C00000"/>
            </a:solidFill>
            <a:ln w="12700" cap="flat">
              <a:solidFill>
                <a:srgbClr val="41719C"/>
              </a:solidFill>
              <a:prstDash val="solid"/>
              <a:round/>
            </a:ln>
            <a:effectLst/>
          </p:spPr>
          <p:txBody>
            <a:bodyPr wrap="square" lIns="45719" tIns="45719" rIns="45719" bIns="45719" numCol="1" anchor="ctr">
              <a:noAutofit/>
            </a:bodyPr>
            <a:lstStyle/>
            <a:p>
              <a:pPr>
                <a:defRPr b="1">
                  <a:solidFill>
                    <a:srgbClr val="FFFFFF"/>
                  </a:solidFill>
                </a:defRPr>
              </a:pPr>
              <a:endParaRPr/>
            </a:p>
          </p:txBody>
        </p:sp>
        <p:sp>
          <p:nvSpPr>
            <p:cNvPr id="56" name="Airborne SARs"/>
            <p:cNvSpPr txBox="1"/>
            <p:nvPr/>
          </p:nvSpPr>
          <p:spPr>
            <a:xfrm rot="21175873">
              <a:off x="-4271" y="638860"/>
              <a:ext cx="9142689" cy="3693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defRPr b="1">
                  <a:solidFill>
                    <a:srgbClr val="FFFFFF"/>
                  </a:solidFill>
                </a:defRPr>
              </a:lvl1pPr>
            </a:lstStyle>
            <a:p>
              <a:r>
                <a:t>Airborne SARs</a:t>
              </a:r>
            </a:p>
          </p:txBody>
        </p:sp>
      </p:grpSp>
      <p:sp>
        <p:nvSpPr>
          <p:cNvPr id="58" name="Microwave Sensor Payloads"/>
          <p:cNvSpPr txBox="1"/>
          <p:nvPr/>
        </p:nvSpPr>
        <p:spPr>
          <a:xfrm>
            <a:off x="3542915" y="3597314"/>
            <a:ext cx="4256934" cy="52322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tabLst>
                <a:tab pos="901700" algn="l"/>
              </a:tabLst>
              <a:defRPr b="1" i="1">
                <a:solidFill>
                  <a:srgbClr val="FFFFFF"/>
                </a:solidFill>
                <a:latin typeface="Bodoni MT"/>
                <a:ea typeface="Bodoni MT"/>
                <a:cs typeface="Bodoni MT"/>
                <a:sym typeface="Bodoni MT"/>
              </a:defRPr>
            </a:lvl1pPr>
          </a:lstStyle>
          <a:p>
            <a:r>
              <a:rPr sz="2800">
                <a:solidFill>
                  <a:schemeClr val="tx1"/>
                </a:solidFill>
              </a:rPr>
              <a:t>Microwave Sensor Payloads</a:t>
            </a:r>
          </a:p>
        </p:txBody>
      </p:sp>
      <p:grpSp>
        <p:nvGrpSpPr>
          <p:cNvPr id="61" name="Group"/>
          <p:cNvGrpSpPr/>
          <p:nvPr/>
        </p:nvGrpSpPr>
        <p:grpSpPr>
          <a:xfrm>
            <a:off x="1468076" y="5122862"/>
            <a:ext cx="9266239" cy="495302"/>
            <a:chOff x="-4740" y="568272"/>
            <a:chExt cx="9266238" cy="495301"/>
          </a:xfrm>
        </p:grpSpPr>
        <p:sp>
          <p:nvSpPr>
            <p:cNvPr id="59" name="Arrow"/>
            <p:cNvSpPr/>
            <p:nvPr/>
          </p:nvSpPr>
          <p:spPr>
            <a:xfrm rot="21175873">
              <a:off x="-4740" y="568272"/>
              <a:ext cx="9266238" cy="495301"/>
            </a:xfrm>
            <a:prstGeom prst="rightArrow">
              <a:avLst>
                <a:gd name="adj1" fmla="val 50000"/>
                <a:gd name="adj2" fmla="val 49975"/>
              </a:avLst>
            </a:prstGeom>
            <a:solidFill>
              <a:srgbClr val="C00000"/>
            </a:solidFill>
            <a:ln w="12700" cap="flat">
              <a:solidFill>
                <a:srgbClr val="41719C"/>
              </a:solidFill>
              <a:prstDash val="solid"/>
              <a:round/>
            </a:ln>
            <a:effectLst/>
          </p:spPr>
          <p:txBody>
            <a:bodyPr wrap="square" lIns="45719" tIns="45719" rIns="45719" bIns="45719" numCol="1" anchor="ctr">
              <a:noAutofit/>
            </a:bodyPr>
            <a:lstStyle/>
            <a:p>
              <a:pPr>
                <a:defRPr b="1">
                  <a:solidFill>
                    <a:srgbClr val="FFFFFF"/>
                  </a:solidFill>
                </a:defRPr>
              </a:pPr>
              <a:endParaRPr/>
            </a:p>
          </p:txBody>
        </p:sp>
        <p:sp>
          <p:nvSpPr>
            <p:cNvPr id="60" name="Space SARs"/>
            <p:cNvSpPr txBox="1"/>
            <p:nvPr/>
          </p:nvSpPr>
          <p:spPr>
            <a:xfrm rot="21175873">
              <a:off x="-4271" y="638860"/>
              <a:ext cx="9142689" cy="3693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defRPr b="1">
                  <a:solidFill>
                    <a:srgbClr val="FFFFFF"/>
                  </a:solidFill>
                </a:defRPr>
              </a:lvl1pPr>
            </a:lstStyle>
            <a:p>
              <a:r>
                <a:t>Space SARs</a:t>
              </a:r>
            </a:p>
          </p:txBody>
        </p:sp>
      </p:grpSp>
      <p:pic>
        <p:nvPicPr>
          <p:cNvPr id="62" name="Sine Test for SAR Antenna.JPG" descr="Sine Test for SAR Antenna.JPG"/>
          <p:cNvPicPr>
            <a:picLocks noChangeAspect="1"/>
          </p:cNvPicPr>
          <p:nvPr/>
        </p:nvPicPr>
        <p:blipFill>
          <a:blip r:embed="rId2">
            <a:extLst/>
          </a:blip>
          <a:stretch>
            <a:fillRect/>
          </a:stretch>
        </p:blipFill>
        <p:spPr>
          <a:xfrm>
            <a:off x="2626951" y="5362575"/>
            <a:ext cx="1719263" cy="1103313"/>
          </a:xfrm>
          <a:prstGeom prst="rect">
            <a:avLst/>
          </a:prstGeom>
          <a:ln w="12700">
            <a:miter lim="400000"/>
          </a:ln>
        </p:spPr>
      </p:pic>
      <p:sp>
        <p:nvSpPr>
          <p:cNvPr id="63" name="C-band SAR (RISAT-1)…"/>
          <p:cNvSpPr txBox="1"/>
          <p:nvPr/>
        </p:nvSpPr>
        <p:spPr>
          <a:xfrm>
            <a:off x="2463800" y="6465888"/>
            <a:ext cx="2141538" cy="43088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ctr">
              <a:defRPr sz="1400" b="1">
                <a:solidFill>
                  <a:srgbClr val="0000FF"/>
                </a:solidFill>
                <a:latin typeface="Perpetua"/>
                <a:ea typeface="Perpetua"/>
                <a:cs typeface="Perpetua"/>
                <a:sym typeface="Perpetua"/>
              </a:defRPr>
            </a:pPr>
            <a:r>
              <a:rPr sz="1400"/>
              <a:t>C-band SAR (RISAT-1)</a:t>
            </a:r>
          </a:p>
          <a:p>
            <a:pPr algn="ctr">
              <a:defRPr sz="1400" b="1">
                <a:solidFill>
                  <a:srgbClr val="0000FF"/>
                </a:solidFill>
                <a:latin typeface="Perpetua"/>
                <a:ea typeface="Perpetua"/>
                <a:cs typeface="Perpetua"/>
                <a:sym typeface="Perpetua"/>
              </a:defRPr>
            </a:pPr>
            <a:r>
              <a:rPr sz="1400"/>
              <a:t>2012</a:t>
            </a:r>
          </a:p>
        </p:txBody>
      </p:sp>
      <p:pic>
        <p:nvPicPr>
          <p:cNvPr id="65" name="Z:\antenna pic\IMG_4332.JPG" descr="Z:\antenna pic\IMG_4332.JPG"/>
          <p:cNvPicPr>
            <a:picLocks noChangeAspect="1"/>
          </p:cNvPicPr>
          <p:nvPr/>
        </p:nvPicPr>
        <p:blipFill>
          <a:blip r:embed="rId3">
            <a:extLst/>
          </a:blip>
          <a:stretch>
            <a:fillRect/>
          </a:stretch>
        </p:blipFill>
        <p:spPr>
          <a:xfrm>
            <a:off x="4363676" y="5111749"/>
            <a:ext cx="1579563" cy="1311276"/>
          </a:xfrm>
          <a:prstGeom prst="rect">
            <a:avLst/>
          </a:prstGeom>
          <a:ln w="12700">
            <a:miter lim="400000"/>
          </a:ln>
        </p:spPr>
      </p:pic>
      <p:sp>
        <p:nvSpPr>
          <p:cNvPr id="66" name="CY-2 L/S SAR…"/>
          <p:cNvSpPr txBox="1"/>
          <p:nvPr/>
        </p:nvSpPr>
        <p:spPr>
          <a:xfrm>
            <a:off x="3960813" y="6418263"/>
            <a:ext cx="2590801" cy="43088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ctr">
              <a:defRPr sz="1400" b="1">
                <a:solidFill>
                  <a:srgbClr val="0000FF"/>
                </a:solidFill>
                <a:latin typeface="Perpetua"/>
                <a:ea typeface="Perpetua"/>
                <a:cs typeface="Perpetua"/>
                <a:sym typeface="Perpetua"/>
              </a:defRPr>
            </a:pPr>
            <a:r>
              <a:rPr sz="1400"/>
              <a:t>CY-2 L/S SAR</a:t>
            </a:r>
          </a:p>
          <a:p>
            <a:pPr algn="ctr">
              <a:defRPr sz="1400" b="1">
                <a:solidFill>
                  <a:srgbClr val="0000FF"/>
                </a:solidFill>
                <a:latin typeface="Perpetua"/>
                <a:ea typeface="Perpetua"/>
                <a:cs typeface="Perpetua"/>
                <a:sym typeface="Perpetua"/>
              </a:defRPr>
            </a:pPr>
            <a:r>
              <a:rPr sz="1400"/>
              <a:t>2018</a:t>
            </a:r>
          </a:p>
        </p:txBody>
      </p:sp>
      <p:pic>
        <p:nvPicPr>
          <p:cNvPr id="67" name="Sine Test for SAR Antenna.JPG" descr="Sine Test for SAR Antenna.JPG"/>
          <p:cNvPicPr>
            <a:picLocks noChangeAspect="1"/>
          </p:cNvPicPr>
          <p:nvPr/>
        </p:nvPicPr>
        <p:blipFill>
          <a:blip r:embed="rId4">
            <a:extLst/>
          </a:blip>
          <a:stretch>
            <a:fillRect/>
          </a:stretch>
        </p:blipFill>
        <p:spPr>
          <a:xfrm>
            <a:off x="6621895" y="4765944"/>
            <a:ext cx="1547813" cy="1036638"/>
          </a:xfrm>
          <a:prstGeom prst="rect">
            <a:avLst/>
          </a:prstGeom>
          <a:ln w="12700">
            <a:miter lim="400000"/>
          </a:ln>
        </p:spPr>
      </p:pic>
      <p:sp>
        <p:nvSpPr>
          <p:cNvPr id="68" name="C-band SAR…"/>
          <p:cNvSpPr txBox="1"/>
          <p:nvPr/>
        </p:nvSpPr>
        <p:spPr>
          <a:xfrm>
            <a:off x="6440756" y="5963286"/>
            <a:ext cx="1976438" cy="6463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ctr">
              <a:defRPr sz="1400" b="1">
                <a:solidFill>
                  <a:srgbClr val="0000FF"/>
                </a:solidFill>
                <a:latin typeface="Perpetua"/>
                <a:ea typeface="Perpetua"/>
                <a:cs typeface="Perpetua"/>
                <a:sym typeface="Perpetua"/>
              </a:defRPr>
            </a:pPr>
            <a:r>
              <a:rPr sz="1400" dirty="0"/>
              <a:t>C-band SAR</a:t>
            </a:r>
          </a:p>
          <a:p>
            <a:pPr algn="ctr">
              <a:defRPr sz="1400" b="1">
                <a:solidFill>
                  <a:srgbClr val="0000FF"/>
                </a:solidFill>
                <a:latin typeface="Perpetua"/>
                <a:ea typeface="Perpetua"/>
                <a:cs typeface="Perpetua"/>
                <a:sym typeface="Perpetua"/>
              </a:defRPr>
            </a:pPr>
            <a:r>
              <a:rPr sz="1400" dirty="0"/>
              <a:t> (RISAT-1A &amp; 1B)</a:t>
            </a:r>
          </a:p>
          <a:p>
            <a:pPr algn="ctr">
              <a:defRPr sz="1400" b="1">
                <a:solidFill>
                  <a:srgbClr val="0000FF"/>
                </a:solidFill>
                <a:latin typeface="Perpetua"/>
                <a:ea typeface="Perpetua"/>
                <a:cs typeface="Perpetua"/>
                <a:sym typeface="Perpetua"/>
              </a:defRPr>
            </a:pPr>
            <a:r>
              <a:rPr sz="1400" dirty="0"/>
              <a:t>201</a:t>
            </a:r>
            <a:r>
              <a:rPr lang="en-US" sz="1400" dirty="0"/>
              <a:t>9</a:t>
            </a:r>
            <a:r>
              <a:rPr sz="1400" dirty="0"/>
              <a:t>-20</a:t>
            </a:r>
          </a:p>
        </p:txBody>
      </p:sp>
      <p:pic>
        <p:nvPicPr>
          <p:cNvPr id="71" name="image.png" descr="image.png"/>
          <p:cNvPicPr>
            <a:picLocks noChangeAspect="1"/>
          </p:cNvPicPr>
          <p:nvPr/>
        </p:nvPicPr>
        <p:blipFill>
          <a:blip r:embed="rId5">
            <a:extLst/>
          </a:blip>
          <a:stretch>
            <a:fillRect/>
          </a:stretch>
        </p:blipFill>
        <p:spPr>
          <a:xfrm>
            <a:off x="9045213" y="4478337"/>
            <a:ext cx="1360488" cy="1041400"/>
          </a:xfrm>
          <a:prstGeom prst="rect">
            <a:avLst/>
          </a:prstGeom>
          <a:ln w="12700">
            <a:miter lim="400000"/>
          </a:ln>
        </p:spPr>
      </p:pic>
      <p:sp>
        <p:nvSpPr>
          <p:cNvPr id="72" name="S-band SAR…"/>
          <p:cNvSpPr txBox="1"/>
          <p:nvPr/>
        </p:nvSpPr>
        <p:spPr>
          <a:xfrm>
            <a:off x="9007113" y="5451475"/>
            <a:ext cx="1435100" cy="6463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ctr">
              <a:defRPr sz="1400" b="1">
                <a:solidFill>
                  <a:srgbClr val="0000FF"/>
                </a:solidFill>
                <a:latin typeface="Perpetua"/>
                <a:ea typeface="Perpetua"/>
                <a:cs typeface="Perpetua"/>
                <a:sym typeface="Perpetua"/>
              </a:defRPr>
            </a:pPr>
            <a:r>
              <a:rPr sz="1400"/>
              <a:t>S-band SAR </a:t>
            </a:r>
          </a:p>
          <a:p>
            <a:pPr algn="ctr">
              <a:defRPr sz="1400" b="1">
                <a:solidFill>
                  <a:srgbClr val="0000FF"/>
                </a:solidFill>
                <a:latin typeface="Perpetua"/>
                <a:ea typeface="Perpetua"/>
                <a:cs typeface="Perpetua"/>
                <a:sym typeface="Perpetua"/>
              </a:defRPr>
            </a:pPr>
            <a:r>
              <a:rPr sz="1400"/>
              <a:t>(NI-SAR)</a:t>
            </a:r>
          </a:p>
          <a:p>
            <a:pPr algn="ctr">
              <a:defRPr sz="1400" b="1">
                <a:solidFill>
                  <a:srgbClr val="0000FF"/>
                </a:solidFill>
                <a:latin typeface="Perpetua"/>
                <a:ea typeface="Perpetua"/>
                <a:cs typeface="Perpetua"/>
                <a:sym typeface="Perpetua"/>
              </a:defRPr>
            </a:pPr>
            <a:r>
              <a:rPr sz="1400"/>
              <a:t>2019-20</a:t>
            </a:r>
          </a:p>
        </p:txBody>
      </p:sp>
      <p:pic>
        <p:nvPicPr>
          <p:cNvPr id="73" name="image.pdf" descr="image.pdf"/>
          <p:cNvPicPr>
            <a:picLocks noChangeAspect="1"/>
          </p:cNvPicPr>
          <p:nvPr/>
        </p:nvPicPr>
        <p:blipFill>
          <a:blip r:embed="rId6">
            <a:extLst/>
          </a:blip>
          <a:stretch>
            <a:fillRect/>
          </a:stretch>
        </p:blipFill>
        <p:spPr>
          <a:xfrm>
            <a:off x="2942864" y="4060824"/>
            <a:ext cx="1135063" cy="1076326"/>
          </a:xfrm>
          <a:prstGeom prst="rect">
            <a:avLst/>
          </a:prstGeom>
          <a:ln w="12700">
            <a:miter lim="400000"/>
          </a:ln>
        </p:spPr>
      </p:pic>
      <p:sp>
        <p:nvSpPr>
          <p:cNvPr id="74" name="DMSAR (2007-2012)"/>
          <p:cNvSpPr txBox="1"/>
          <p:nvPr/>
        </p:nvSpPr>
        <p:spPr>
          <a:xfrm>
            <a:off x="2725376" y="5105400"/>
            <a:ext cx="1725613" cy="30777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400" b="1">
                <a:solidFill>
                  <a:srgbClr val="0000FF"/>
                </a:solidFill>
                <a:latin typeface="Perpetua"/>
                <a:ea typeface="Perpetua"/>
                <a:cs typeface="Perpetua"/>
                <a:sym typeface="Perpetua"/>
              </a:defRPr>
            </a:lvl1pPr>
          </a:lstStyle>
          <a:p>
            <a:r>
              <a:t>DMSAR (2007-2012)</a:t>
            </a:r>
          </a:p>
        </p:txBody>
      </p:sp>
      <p:pic>
        <p:nvPicPr>
          <p:cNvPr id="76" name="image.png" descr="image.png"/>
          <p:cNvPicPr>
            <a:picLocks noChangeAspect="1"/>
          </p:cNvPicPr>
          <p:nvPr/>
        </p:nvPicPr>
        <p:blipFill>
          <a:blip r:embed="rId7">
            <a:extLst/>
          </a:blip>
          <a:stretch>
            <a:fillRect/>
          </a:stretch>
        </p:blipFill>
        <p:spPr>
          <a:xfrm>
            <a:off x="7673613" y="3246437"/>
            <a:ext cx="1244600" cy="1384300"/>
          </a:xfrm>
          <a:prstGeom prst="rect">
            <a:avLst/>
          </a:prstGeom>
          <a:ln w="12700">
            <a:miter lim="400000"/>
          </a:ln>
        </p:spPr>
      </p:pic>
      <p:sp>
        <p:nvSpPr>
          <p:cNvPr id="77" name="L/S Airborne…"/>
          <p:cNvSpPr txBox="1"/>
          <p:nvPr/>
        </p:nvSpPr>
        <p:spPr>
          <a:xfrm>
            <a:off x="8381638" y="4002088"/>
            <a:ext cx="2141538" cy="43088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ctr">
              <a:defRPr sz="1400" b="1">
                <a:solidFill>
                  <a:srgbClr val="0000FF"/>
                </a:solidFill>
                <a:latin typeface="Perpetua"/>
                <a:ea typeface="Perpetua"/>
                <a:cs typeface="Perpetua"/>
                <a:sym typeface="Perpetua"/>
              </a:defRPr>
            </a:pPr>
            <a:r>
              <a:rPr sz="1400"/>
              <a:t>L/S Airborne </a:t>
            </a:r>
          </a:p>
          <a:p>
            <a:pPr algn="ctr">
              <a:defRPr sz="1400" b="1">
                <a:solidFill>
                  <a:srgbClr val="0000FF"/>
                </a:solidFill>
                <a:latin typeface="Perpetua"/>
                <a:ea typeface="Perpetua"/>
                <a:cs typeface="Perpetua"/>
                <a:sym typeface="Perpetua"/>
              </a:defRPr>
            </a:pPr>
            <a:r>
              <a:rPr sz="1400"/>
              <a:t>SAR (2017-18)</a:t>
            </a:r>
          </a:p>
        </p:txBody>
      </p:sp>
      <p:pic>
        <p:nvPicPr>
          <p:cNvPr id="78" name="Oceansat1" descr="Oceansat1"/>
          <p:cNvPicPr>
            <a:picLocks noChangeAspect="1"/>
          </p:cNvPicPr>
          <p:nvPr/>
        </p:nvPicPr>
        <p:blipFill>
          <a:blip r:embed="rId8">
            <a:extLst/>
          </a:blip>
          <a:stretch>
            <a:fillRect/>
          </a:stretch>
        </p:blipFill>
        <p:spPr>
          <a:xfrm>
            <a:off x="3011125" y="2497138"/>
            <a:ext cx="998538" cy="976313"/>
          </a:xfrm>
          <a:prstGeom prst="rect">
            <a:avLst/>
          </a:prstGeom>
          <a:ln w="12700">
            <a:miter lim="400000"/>
          </a:ln>
        </p:spPr>
      </p:pic>
      <p:sp>
        <p:nvSpPr>
          <p:cNvPr id="79" name="OS-2 SCATT (2009)"/>
          <p:cNvSpPr txBox="1"/>
          <p:nvPr/>
        </p:nvSpPr>
        <p:spPr>
          <a:xfrm>
            <a:off x="2592025" y="3457575"/>
            <a:ext cx="1912938" cy="31393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1400">
                <a:solidFill>
                  <a:srgbClr val="000066"/>
                </a:solidFill>
                <a:latin typeface="Verdana"/>
                <a:ea typeface="Verdana"/>
                <a:cs typeface="Verdana"/>
                <a:sym typeface="Verdana"/>
              </a:defRPr>
            </a:pPr>
            <a:r>
              <a:rPr sz="1400"/>
              <a:t> </a:t>
            </a:r>
            <a:r>
              <a:rPr sz="1400" b="1">
                <a:solidFill>
                  <a:srgbClr val="0000FF"/>
                </a:solidFill>
                <a:latin typeface="Perpetua"/>
                <a:ea typeface="Perpetua"/>
                <a:cs typeface="Perpetua"/>
                <a:sym typeface="Perpetua"/>
              </a:rPr>
              <a:t>OS-2 SCATT (2009)</a:t>
            </a:r>
          </a:p>
        </p:txBody>
      </p:sp>
      <p:pic>
        <p:nvPicPr>
          <p:cNvPr id="80" name="image.jpeg" descr="image.jpeg"/>
          <p:cNvPicPr>
            <a:picLocks noChangeAspect="1"/>
          </p:cNvPicPr>
          <p:nvPr/>
        </p:nvPicPr>
        <p:blipFill>
          <a:blip r:embed="rId9">
            <a:extLst/>
          </a:blip>
          <a:stretch>
            <a:fillRect/>
          </a:stretch>
        </p:blipFill>
        <p:spPr>
          <a:xfrm>
            <a:off x="4506551" y="2135187"/>
            <a:ext cx="1520267" cy="1060450"/>
          </a:xfrm>
          <a:prstGeom prst="rect">
            <a:avLst/>
          </a:prstGeom>
          <a:ln w="12700">
            <a:miter lim="400000"/>
          </a:ln>
        </p:spPr>
      </p:pic>
      <p:sp>
        <p:nvSpPr>
          <p:cNvPr id="81" name="SCATSAT-1 (2016)"/>
          <p:cNvSpPr txBox="1"/>
          <p:nvPr/>
        </p:nvSpPr>
        <p:spPr>
          <a:xfrm>
            <a:off x="4350975" y="3187700"/>
            <a:ext cx="1912938" cy="31393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1400">
                <a:solidFill>
                  <a:srgbClr val="000066"/>
                </a:solidFill>
                <a:latin typeface="Verdana"/>
                <a:ea typeface="Verdana"/>
                <a:cs typeface="Verdana"/>
                <a:sym typeface="Verdana"/>
              </a:defRPr>
            </a:pPr>
            <a:r>
              <a:rPr sz="1400"/>
              <a:t> </a:t>
            </a:r>
            <a:r>
              <a:rPr sz="1400" b="1">
                <a:solidFill>
                  <a:srgbClr val="0000FF"/>
                </a:solidFill>
                <a:latin typeface="Perpetua"/>
                <a:ea typeface="Perpetua"/>
                <a:cs typeface="Perpetua"/>
                <a:sym typeface="Perpetua"/>
              </a:rPr>
              <a:t>SCATSAT-1 (2016)</a:t>
            </a:r>
          </a:p>
        </p:txBody>
      </p:sp>
      <p:pic>
        <p:nvPicPr>
          <p:cNvPr id="82" name="image.png" descr="image.png"/>
          <p:cNvPicPr>
            <a:picLocks noChangeAspect="1"/>
          </p:cNvPicPr>
          <p:nvPr/>
        </p:nvPicPr>
        <p:blipFill>
          <a:blip r:embed="rId10">
            <a:extLst/>
          </a:blip>
          <a:stretch>
            <a:fillRect/>
          </a:stretch>
        </p:blipFill>
        <p:spPr>
          <a:xfrm>
            <a:off x="6490925" y="2009774"/>
            <a:ext cx="1749426" cy="1133476"/>
          </a:xfrm>
          <a:prstGeom prst="rect">
            <a:avLst/>
          </a:prstGeom>
          <a:ln w="12700">
            <a:miter lim="400000"/>
          </a:ln>
        </p:spPr>
      </p:pic>
      <p:sp>
        <p:nvSpPr>
          <p:cNvPr id="83" name="OS-3 &amp; 3A SCATTS…"/>
          <p:cNvSpPr txBox="1"/>
          <p:nvPr/>
        </p:nvSpPr>
        <p:spPr>
          <a:xfrm rot="21367313">
            <a:off x="6339254" y="3078649"/>
            <a:ext cx="2141538" cy="43088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ctr">
              <a:defRPr sz="1400" b="1">
                <a:solidFill>
                  <a:srgbClr val="0000FF"/>
                </a:solidFill>
                <a:latin typeface="Perpetua"/>
                <a:ea typeface="Perpetua"/>
                <a:cs typeface="Perpetua"/>
                <a:sym typeface="Perpetua"/>
              </a:defRPr>
            </a:pPr>
            <a:r>
              <a:rPr sz="1400"/>
              <a:t>OS-3 &amp; 3A SCATTS</a:t>
            </a:r>
          </a:p>
          <a:p>
            <a:pPr algn="ctr">
              <a:defRPr sz="1400" b="1">
                <a:solidFill>
                  <a:srgbClr val="0000FF"/>
                </a:solidFill>
                <a:latin typeface="Perpetua"/>
                <a:ea typeface="Perpetua"/>
                <a:cs typeface="Perpetua"/>
                <a:sym typeface="Perpetua"/>
              </a:defRPr>
            </a:pPr>
            <a:r>
              <a:rPr sz="1400"/>
              <a:t>(2018-19)</a:t>
            </a:r>
          </a:p>
        </p:txBody>
      </p:sp>
      <p:pic>
        <p:nvPicPr>
          <p:cNvPr id="84" name="image.jpeg" descr="image.jpeg"/>
          <p:cNvPicPr>
            <a:picLocks noChangeAspect="1"/>
          </p:cNvPicPr>
          <p:nvPr/>
        </p:nvPicPr>
        <p:blipFill>
          <a:blip r:embed="rId11">
            <a:extLst/>
          </a:blip>
          <a:stretch>
            <a:fillRect/>
          </a:stretch>
        </p:blipFill>
        <p:spPr>
          <a:xfrm>
            <a:off x="8532451" y="1879599"/>
            <a:ext cx="1452665" cy="1012826"/>
          </a:xfrm>
          <a:prstGeom prst="rect">
            <a:avLst/>
          </a:prstGeom>
          <a:ln w="12700">
            <a:miter lim="400000"/>
          </a:ln>
        </p:spPr>
      </p:pic>
      <p:sp>
        <p:nvSpPr>
          <p:cNvPr id="85" name="SCATSAT-2 (2020)"/>
          <p:cNvSpPr txBox="1"/>
          <p:nvPr/>
        </p:nvSpPr>
        <p:spPr>
          <a:xfrm>
            <a:off x="8513400" y="2841625"/>
            <a:ext cx="1912938" cy="31393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1400">
                <a:solidFill>
                  <a:srgbClr val="000066"/>
                </a:solidFill>
                <a:latin typeface="Verdana"/>
                <a:ea typeface="Verdana"/>
                <a:cs typeface="Verdana"/>
                <a:sym typeface="Verdana"/>
              </a:defRPr>
            </a:pPr>
            <a:r>
              <a:rPr sz="1400"/>
              <a:t> </a:t>
            </a:r>
            <a:r>
              <a:rPr sz="1400" b="1">
                <a:solidFill>
                  <a:srgbClr val="0000FF"/>
                </a:solidFill>
                <a:latin typeface="Perpetua"/>
                <a:ea typeface="Perpetua"/>
                <a:cs typeface="Perpetua"/>
                <a:sym typeface="Perpetua"/>
              </a:rPr>
              <a:t>SCATSAT-2 (2020)</a:t>
            </a:r>
          </a:p>
        </p:txBody>
      </p:sp>
      <p:grpSp>
        <p:nvGrpSpPr>
          <p:cNvPr id="88" name="Group"/>
          <p:cNvGrpSpPr/>
          <p:nvPr/>
        </p:nvGrpSpPr>
        <p:grpSpPr>
          <a:xfrm>
            <a:off x="1509350" y="944562"/>
            <a:ext cx="8520115" cy="495301"/>
            <a:chOff x="-1905" y="522362"/>
            <a:chExt cx="8520114" cy="495301"/>
          </a:xfrm>
        </p:grpSpPr>
        <p:sp>
          <p:nvSpPr>
            <p:cNvPr id="86" name="Arrow"/>
            <p:cNvSpPr/>
            <p:nvPr/>
          </p:nvSpPr>
          <p:spPr>
            <a:xfrm rot="21175873">
              <a:off x="-1905" y="522362"/>
              <a:ext cx="8520114" cy="495301"/>
            </a:xfrm>
            <a:prstGeom prst="rightArrow">
              <a:avLst>
                <a:gd name="adj1" fmla="val 50000"/>
                <a:gd name="adj2" fmla="val 50013"/>
              </a:avLst>
            </a:prstGeom>
            <a:solidFill>
              <a:srgbClr val="C00000"/>
            </a:solidFill>
            <a:ln w="12700" cap="flat">
              <a:solidFill>
                <a:srgbClr val="41719C"/>
              </a:solidFill>
              <a:prstDash val="solid"/>
              <a:round/>
            </a:ln>
            <a:effectLst/>
          </p:spPr>
          <p:txBody>
            <a:bodyPr wrap="square" lIns="45719" tIns="45719" rIns="45719" bIns="45719" numCol="1" anchor="ctr">
              <a:noAutofit/>
            </a:bodyPr>
            <a:lstStyle/>
            <a:p>
              <a:pPr>
                <a:defRPr b="1">
                  <a:solidFill>
                    <a:srgbClr val="FFFFFF"/>
                  </a:solidFill>
                </a:defRPr>
              </a:pPr>
              <a:endParaRPr/>
            </a:p>
          </p:txBody>
        </p:sp>
        <p:sp>
          <p:nvSpPr>
            <p:cNvPr id="87" name="Radiometers"/>
            <p:cNvSpPr txBox="1"/>
            <p:nvPr/>
          </p:nvSpPr>
          <p:spPr>
            <a:xfrm rot="21175873">
              <a:off x="-1434" y="592969"/>
              <a:ext cx="8396257" cy="3693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defRPr b="1">
                  <a:solidFill>
                    <a:srgbClr val="FFFFFF"/>
                  </a:solidFill>
                </a:defRPr>
              </a:lvl1pPr>
            </a:lstStyle>
            <a:p>
              <a:r>
                <a:t>Radiometers</a:t>
              </a:r>
            </a:p>
          </p:txBody>
        </p:sp>
      </p:grpSp>
      <p:sp>
        <p:nvSpPr>
          <p:cNvPr id="89" name="MEGHA-TROPIQUES…"/>
          <p:cNvSpPr txBox="1"/>
          <p:nvPr/>
        </p:nvSpPr>
        <p:spPr>
          <a:xfrm>
            <a:off x="2044339" y="1860549"/>
            <a:ext cx="2911475" cy="52322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spcBef>
                <a:spcPts val="800"/>
              </a:spcBef>
              <a:defRPr sz="1400">
                <a:solidFill>
                  <a:srgbClr val="990000"/>
                </a:solidFill>
                <a:latin typeface="Impact"/>
                <a:ea typeface="Impact"/>
                <a:cs typeface="Impact"/>
                <a:sym typeface="Impact"/>
              </a:defRPr>
            </a:pPr>
            <a:r>
              <a:rPr sz="1400"/>
              <a:t> </a:t>
            </a:r>
            <a:r>
              <a:rPr sz="1400" b="1">
                <a:solidFill>
                  <a:srgbClr val="0000FF"/>
                </a:solidFill>
                <a:latin typeface="Perpetua"/>
                <a:ea typeface="Perpetua"/>
                <a:cs typeface="Perpetua"/>
                <a:sym typeface="Perpetua"/>
              </a:rPr>
              <a:t>MEGHA-TROPIQUES</a:t>
            </a:r>
          </a:p>
          <a:p>
            <a:pPr algn="ctr">
              <a:defRPr sz="1400" b="1">
                <a:solidFill>
                  <a:srgbClr val="0000FF"/>
                </a:solidFill>
                <a:latin typeface="Perpetua"/>
                <a:ea typeface="Perpetua"/>
                <a:cs typeface="Perpetua"/>
                <a:sym typeface="Perpetua"/>
              </a:defRPr>
            </a:pPr>
            <a:r>
              <a:rPr sz="1400"/>
              <a:t> 2011</a:t>
            </a:r>
          </a:p>
        </p:txBody>
      </p:sp>
      <p:pic>
        <p:nvPicPr>
          <p:cNvPr id="90" name="Megha" descr="Megha"/>
          <p:cNvPicPr>
            <a:picLocks noChangeAspect="1"/>
          </p:cNvPicPr>
          <p:nvPr/>
        </p:nvPicPr>
        <p:blipFill>
          <a:blip r:embed="rId12">
            <a:extLst/>
          </a:blip>
          <a:stretch>
            <a:fillRect/>
          </a:stretch>
        </p:blipFill>
        <p:spPr>
          <a:xfrm>
            <a:off x="3079389" y="806450"/>
            <a:ext cx="1230313" cy="1003301"/>
          </a:xfrm>
          <a:prstGeom prst="rect">
            <a:avLst/>
          </a:prstGeom>
          <a:ln w="12700">
            <a:miter lim="400000"/>
          </a:ln>
        </p:spPr>
      </p:pic>
      <p:grpSp>
        <p:nvGrpSpPr>
          <p:cNvPr id="93" name="Group"/>
          <p:cNvGrpSpPr/>
          <p:nvPr/>
        </p:nvGrpSpPr>
        <p:grpSpPr>
          <a:xfrm>
            <a:off x="1490300" y="236538"/>
            <a:ext cx="5600703" cy="446089"/>
            <a:chOff x="6162" y="342917"/>
            <a:chExt cx="5600701" cy="446088"/>
          </a:xfrm>
        </p:grpSpPr>
        <p:sp>
          <p:nvSpPr>
            <p:cNvPr id="91" name="Arrow"/>
            <p:cNvSpPr/>
            <p:nvPr/>
          </p:nvSpPr>
          <p:spPr>
            <a:xfrm rot="21175873">
              <a:off x="6162" y="342917"/>
              <a:ext cx="5600701" cy="446088"/>
            </a:xfrm>
            <a:prstGeom prst="rightArrow">
              <a:avLst>
                <a:gd name="adj1" fmla="val 50000"/>
                <a:gd name="adj2" fmla="val 49988"/>
              </a:avLst>
            </a:prstGeom>
            <a:solidFill>
              <a:srgbClr val="C00000"/>
            </a:solidFill>
            <a:ln w="12700" cap="flat">
              <a:solidFill>
                <a:srgbClr val="41719C"/>
              </a:solidFill>
              <a:prstDash val="solid"/>
              <a:round/>
            </a:ln>
            <a:effectLst/>
          </p:spPr>
          <p:txBody>
            <a:bodyPr wrap="square" lIns="45719" tIns="45719" rIns="45719" bIns="45719" numCol="1" anchor="ctr">
              <a:noAutofit/>
            </a:bodyPr>
            <a:lstStyle/>
            <a:p>
              <a:pPr algn="ctr">
                <a:defRPr b="1">
                  <a:solidFill>
                    <a:srgbClr val="FFFF00"/>
                  </a:solidFill>
                </a:defRPr>
              </a:pPr>
              <a:endParaRPr/>
            </a:p>
          </p:txBody>
        </p:sp>
        <p:sp>
          <p:nvSpPr>
            <p:cNvPr id="92" name="ISRO’s Array of Microwave  Sensors"/>
            <p:cNvSpPr txBox="1"/>
            <p:nvPr/>
          </p:nvSpPr>
          <p:spPr>
            <a:xfrm rot="21175873">
              <a:off x="6586" y="388157"/>
              <a:ext cx="5489206" cy="3693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b="1">
                  <a:solidFill>
                    <a:srgbClr val="FFFF00"/>
                  </a:solidFill>
                </a:defRPr>
              </a:lvl1pPr>
            </a:lstStyle>
            <a:p>
              <a:r>
                <a:rPr dirty="0"/>
                <a:t>ISRO’s Array of Microwave  Sensors</a:t>
              </a:r>
            </a:p>
          </p:txBody>
        </p:sp>
      </p:grpSp>
      <p:sp>
        <p:nvSpPr>
          <p:cNvPr id="94" name="ATMSAT 1 (2021)"/>
          <p:cNvSpPr txBox="1"/>
          <p:nvPr/>
        </p:nvSpPr>
        <p:spPr>
          <a:xfrm>
            <a:off x="5152664" y="1817687"/>
            <a:ext cx="1489075" cy="21544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1400" b="1">
                <a:solidFill>
                  <a:srgbClr val="0000FF"/>
                </a:solidFill>
                <a:latin typeface="Perpetua"/>
                <a:ea typeface="Perpetua"/>
                <a:cs typeface="Perpetua"/>
                <a:sym typeface="Perpetua"/>
              </a:defRPr>
            </a:lvl1pPr>
          </a:lstStyle>
          <a:p>
            <a:r>
              <a:t>ATMSAT 1 (2021)</a:t>
            </a:r>
          </a:p>
        </p:txBody>
      </p:sp>
      <p:pic>
        <p:nvPicPr>
          <p:cNvPr id="95" name="image.png" descr="image.png"/>
          <p:cNvPicPr>
            <a:picLocks noChangeAspect="1"/>
          </p:cNvPicPr>
          <p:nvPr/>
        </p:nvPicPr>
        <p:blipFill>
          <a:blip r:embed="rId13">
            <a:extLst/>
          </a:blip>
          <a:stretch>
            <a:fillRect/>
          </a:stretch>
        </p:blipFill>
        <p:spPr>
          <a:xfrm>
            <a:off x="4760550" y="417512"/>
            <a:ext cx="1931988" cy="1555750"/>
          </a:xfrm>
          <a:prstGeom prst="rect">
            <a:avLst/>
          </a:prstGeom>
          <a:ln w="12700">
            <a:miter lim="400000"/>
          </a:ln>
        </p:spPr>
      </p:pic>
      <p:pic>
        <p:nvPicPr>
          <p:cNvPr id="96" name="image.png" descr="image.png"/>
          <p:cNvPicPr>
            <a:picLocks noChangeAspect="1"/>
          </p:cNvPicPr>
          <p:nvPr/>
        </p:nvPicPr>
        <p:blipFill>
          <a:blip r:embed="rId14">
            <a:extLst/>
          </a:blip>
          <a:stretch>
            <a:fillRect/>
          </a:stretch>
        </p:blipFill>
        <p:spPr>
          <a:xfrm>
            <a:off x="6960826" y="198437"/>
            <a:ext cx="1871663" cy="1506538"/>
          </a:xfrm>
          <a:prstGeom prst="rect">
            <a:avLst/>
          </a:prstGeom>
          <a:ln w="12700">
            <a:miter lim="400000"/>
          </a:ln>
        </p:spPr>
      </p:pic>
      <p:sp>
        <p:nvSpPr>
          <p:cNvPr id="97" name="ATMSAT 2 (2022)"/>
          <p:cNvSpPr txBox="1"/>
          <p:nvPr/>
        </p:nvSpPr>
        <p:spPr>
          <a:xfrm>
            <a:off x="7159263" y="1611312"/>
            <a:ext cx="1487488" cy="21544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1400" b="1">
                <a:solidFill>
                  <a:srgbClr val="0000FF"/>
                </a:solidFill>
                <a:latin typeface="Perpetua"/>
                <a:ea typeface="Perpetua"/>
                <a:cs typeface="Perpetua"/>
                <a:sym typeface="Perpetua"/>
              </a:defRPr>
            </a:lvl1pPr>
          </a:lstStyle>
          <a:p>
            <a:r>
              <a:t>ATMSAT 2 (2022)</a:t>
            </a:r>
          </a:p>
        </p:txBody>
      </p:sp>
    </p:spTree>
    <p:extLst>
      <p:ext uri="{BB962C8B-B14F-4D97-AF65-F5344CB8AC3E}">
        <p14:creationId xmlns:p14="http://schemas.microsoft.com/office/powerpoint/2010/main" val="95367493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3" name="Group"/>
          <p:cNvGrpSpPr/>
          <p:nvPr/>
        </p:nvGrpSpPr>
        <p:grpSpPr>
          <a:xfrm>
            <a:off x="1524001" y="-105061"/>
            <a:ext cx="9151939" cy="584773"/>
            <a:chOff x="0" y="-5366"/>
            <a:chExt cx="9151938" cy="584772"/>
          </a:xfrm>
        </p:grpSpPr>
        <p:sp>
          <p:nvSpPr>
            <p:cNvPr id="211" name="Rectangle"/>
            <p:cNvSpPr/>
            <p:nvPr/>
          </p:nvSpPr>
          <p:spPr>
            <a:xfrm>
              <a:off x="0" y="40957"/>
              <a:ext cx="9151938" cy="492126"/>
            </a:xfrm>
            <a:prstGeom prst="rect">
              <a:avLst/>
            </a:prstGeom>
            <a:solidFill>
              <a:srgbClr val="44546A"/>
            </a:solidFill>
            <a:ln w="12700" cap="flat">
              <a:solidFill>
                <a:srgbClr val="41719C"/>
              </a:solidFill>
              <a:prstDash val="solid"/>
              <a:round/>
            </a:ln>
            <a:effectLst>
              <a:outerShdw blurRad="50800" dist="38100" rotWithShape="0">
                <a:srgbClr val="000000">
                  <a:alpha val="39999"/>
                </a:srgbClr>
              </a:outerShdw>
            </a:effectLst>
          </p:spPr>
          <p:txBody>
            <a:bodyPr wrap="square" lIns="45719" tIns="45719" rIns="45719" bIns="45719" numCol="1" anchor="ctr">
              <a:noAutofit/>
            </a:bodyPr>
            <a:lstStyle/>
            <a:p>
              <a:pPr algn="ctr">
                <a:tabLst>
                  <a:tab pos="914400" algn="l"/>
                </a:tabLst>
                <a:defRPr sz="3200" i="1">
                  <a:solidFill>
                    <a:srgbClr val="FFFFFF"/>
                  </a:solidFill>
                  <a:latin typeface="Bodoni MT"/>
                  <a:ea typeface="Bodoni MT"/>
                  <a:cs typeface="Bodoni MT"/>
                  <a:sym typeface="Bodoni MT"/>
                </a:defRPr>
              </a:pPr>
              <a:endParaRPr sz="3200"/>
            </a:p>
          </p:txBody>
        </p:sp>
        <p:sp>
          <p:nvSpPr>
            <p:cNvPr id="212" name="Earth Observation Space-borne SARs"/>
            <p:cNvSpPr txBox="1"/>
            <p:nvPr/>
          </p:nvSpPr>
          <p:spPr>
            <a:xfrm>
              <a:off x="0" y="-5366"/>
              <a:ext cx="9151938" cy="5847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tabLst>
                  <a:tab pos="914400" algn="l"/>
                </a:tabLst>
                <a:defRPr sz="3200" b="1" i="1">
                  <a:solidFill>
                    <a:srgbClr val="FFFFFF"/>
                  </a:solidFill>
                  <a:latin typeface="Bodoni MT"/>
                  <a:ea typeface="Bodoni MT"/>
                  <a:cs typeface="Bodoni MT"/>
                  <a:sym typeface="Bodoni MT"/>
                </a:defRPr>
              </a:lvl1pPr>
            </a:lstStyle>
            <a:p>
              <a:r>
                <a:t>Earth Observation Space-borne SARs</a:t>
              </a:r>
            </a:p>
          </p:txBody>
        </p:sp>
      </p:grpSp>
      <p:pic>
        <p:nvPicPr>
          <p:cNvPr id="214" name="Sine Test for SAR Antenna.JPG" descr="Sine Test for SAR Antenna.JPG"/>
          <p:cNvPicPr>
            <a:picLocks noChangeAspect="1"/>
          </p:cNvPicPr>
          <p:nvPr/>
        </p:nvPicPr>
        <p:blipFill>
          <a:blip r:embed="rId2">
            <a:extLst/>
          </a:blip>
          <a:stretch>
            <a:fillRect/>
          </a:stretch>
        </p:blipFill>
        <p:spPr>
          <a:xfrm>
            <a:off x="2084388" y="908050"/>
            <a:ext cx="2914651" cy="2463800"/>
          </a:xfrm>
          <a:prstGeom prst="rect">
            <a:avLst/>
          </a:prstGeom>
          <a:ln w="12700">
            <a:miter lim="400000"/>
          </a:ln>
        </p:spPr>
      </p:pic>
      <p:sp>
        <p:nvSpPr>
          <p:cNvPr id="215" name="C-band SAR (RISAT-1) 2012"/>
          <p:cNvSpPr txBox="1"/>
          <p:nvPr/>
        </p:nvSpPr>
        <p:spPr>
          <a:xfrm>
            <a:off x="2298701" y="3403600"/>
            <a:ext cx="2474913" cy="21544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1400" b="1">
                <a:solidFill>
                  <a:srgbClr val="0000FF"/>
                </a:solidFill>
                <a:latin typeface="Perpetua"/>
                <a:ea typeface="Perpetua"/>
                <a:cs typeface="Perpetua"/>
                <a:sym typeface="Perpetua"/>
              </a:defRPr>
            </a:lvl1pPr>
          </a:lstStyle>
          <a:p>
            <a:r>
              <a:t>C-band SAR (RISAT-1) 2012</a:t>
            </a:r>
          </a:p>
        </p:txBody>
      </p:sp>
      <p:grpSp>
        <p:nvGrpSpPr>
          <p:cNvPr id="219" name="Group"/>
          <p:cNvGrpSpPr/>
          <p:nvPr/>
        </p:nvGrpSpPr>
        <p:grpSpPr>
          <a:xfrm>
            <a:off x="5826125" y="825499"/>
            <a:ext cx="3763964" cy="2524129"/>
            <a:chOff x="0" y="-1"/>
            <a:chExt cx="3763963" cy="2524127"/>
          </a:xfrm>
        </p:grpSpPr>
        <p:pic>
          <p:nvPicPr>
            <p:cNvPr id="216" name="image.png" descr="image.png"/>
            <p:cNvPicPr>
              <a:picLocks noChangeAspect="1"/>
            </p:cNvPicPr>
            <p:nvPr/>
          </p:nvPicPr>
          <p:blipFill>
            <a:blip r:embed="rId3">
              <a:extLst/>
            </a:blip>
            <a:stretch>
              <a:fillRect/>
            </a:stretch>
          </p:blipFill>
          <p:spPr>
            <a:xfrm>
              <a:off x="0" y="41928"/>
              <a:ext cx="3763963" cy="2482198"/>
            </a:xfrm>
            <a:prstGeom prst="rect">
              <a:avLst/>
            </a:prstGeom>
            <a:ln w="12700" cap="flat">
              <a:noFill/>
              <a:miter lim="400000"/>
            </a:ln>
            <a:effectLst/>
          </p:spPr>
        </p:pic>
        <p:sp>
          <p:nvSpPr>
            <p:cNvPr id="217" name="RISAT-1"/>
            <p:cNvSpPr txBox="1"/>
            <p:nvPr/>
          </p:nvSpPr>
          <p:spPr>
            <a:xfrm>
              <a:off x="474662" y="-1"/>
              <a:ext cx="2771776" cy="29238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300" b="1">
                  <a:solidFill>
                    <a:srgbClr val="FFFF00"/>
                  </a:solidFill>
                </a:defRPr>
              </a:lvl1pPr>
            </a:lstStyle>
            <a:p>
              <a:r>
                <a:t>RISAT-1</a:t>
              </a:r>
            </a:p>
          </p:txBody>
        </p:sp>
        <p:sp>
          <p:nvSpPr>
            <p:cNvPr id="218" name="HRS Mode"/>
            <p:cNvSpPr txBox="1"/>
            <p:nvPr/>
          </p:nvSpPr>
          <p:spPr>
            <a:xfrm>
              <a:off x="634999" y="2195513"/>
              <a:ext cx="2770189" cy="29238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300" b="1">
                  <a:solidFill>
                    <a:srgbClr val="FFFF00"/>
                  </a:solidFill>
                </a:defRPr>
              </a:lvl1pPr>
            </a:lstStyle>
            <a:p>
              <a:r>
                <a:t>HRS Mode</a:t>
              </a:r>
            </a:p>
          </p:txBody>
        </p:sp>
      </p:grpSp>
      <p:sp>
        <p:nvSpPr>
          <p:cNvPr id="220" name="Arrow"/>
          <p:cNvSpPr/>
          <p:nvPr/>
        </p:nvSpPr>
        <p:spPr>
          <a:xfrm>
            <a:off x="4521200" y="1685926"/>
            <a:ext cx="1684338" cy="550863"/>
          </a:xfrm>
          <a:prstGeom prst="rightArrow">
            <a:avLst>
              <a:gd name="adj1" fmla="val 50000"/>
              <a:gd name="adj2" fmla="val 49998"/>
            </a:avLst>
          </a:prstGeom>
          <a:solidFill>
            <a:schemeClr val="accent1"/>
          </a:solidFill>
          <a:ln w="12700">
            <a:solidFill>
              <a:srgbClr val="41719C"/>
            </a:solidFill>
          </a:ln>
        </p:spPr>
        <p:txBody>
          <a:bodyPr lIns="45719" rIns="45719" anchor="ctr"/>
          <a:lstStyle/>
          <a:p>
            <a:pPr algn="ctr">
              <a:defRPr>
                <a:solidFill>
                  <a:srgbClr val="FFFFFF"/>
                </a:solidFill>
              </a:defRPr>
            </a:pPr>
            <a:endParaRPr/>
          </a:p>
        </p:txBody>
      </p:sp>
      <p:sp>
        <p:nvSpPr>
          <p:cNvPr id="221" name="C-band SAR (RISAT-1A) 2018"/>
          <p:cNvSpPr txBox="1"/>
          <p:nvPr/>
        </p:nvSpPr>
        <p:spPr>
          <a:xfrm>
            <a:off x="2046288" y="6213475"/>
            <a:ext cx="2474913" cy="21544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1400" b="1">
                <a:solidFill>
                  <a:srgbClr val="0000FF"/>
                </a:solidFill>
                <a:latin typeface="Perpetua"/>
                <a:ea typeface="Perpetua"/>
                <a:cs typeface="Perpetua"/>
                <a:sym typeface="Perpetua"/>
              </a:defRPr>
            </a:lvl1pPr>
          </a:lstStyle>
          <a:p>
            <a:r>
              <a:rPr dirty="0"/>
              <a:t>C-band SAR (RISAT-1A) 201</a:t>
            </a:r>
            <a:r>
              <a:rPr lang="en-US" dirty="0"/>
              <a:t>9</a:t>
            </a:r>
            <a:endParaRPr dirty="0"/>
          </a:p>
        </p:txBody>
      </p:sp>
      <p:sp>
        <p:nvSpPr>
          <p:cNvPr id="222" name="Arrow"/>
          <p:cNvSpPr/>
          <p:nvPr/>
        </p:nvSpPr>
        <p:spPr>
          <a:xfrm rot="20844668">
            <a:off x="4105276" y="4722813"/>
            <a:ext cx="1685925" cy="550863"/>
          </a:xfrm>
          <a:prstGeom prst="rightArrow">
            <a:avLst>
              <a:gd name="adj1" fmla="val 50000"/>
              <a:gd name="adj2" fmla="val 50003"/>
            </a:avLst>
          </a:prstGeom>
          <a:solidFill>
            <a:schemeClr val="accent1"/>
          </a:solidFill>
          <a:ln w="12700">
            <a:solidFill>
              <a:srgbClr val="41719C"/>
            </a:solidFill>
          </a:ln>
        </p:spPr>
        <p:txBody>
          <a:bodyPr lIns="45719" rIns="45719" anchor="ctr"/>
          <a:lstStyle/>
          <a:p>
            <a:pPr algn="ctr">
              <a:defRPr>
                <a:solidFill>
                  <a:srgbClr val="FFFFFF"/>
                </a:solidFill>
              </a:defRPr>
            </a:pPr>
            <a:endParaRPr/>
          </a:p>
        </p:txBody>
      </p:sp>
      <p:pic>
        <p:nvPicPr>
          <p:cNvPr id="223" name="image.png" descr="image.png"/>
          <p:cNvPicPr>
            <a:picLocks noChangeAspect="1"/>
          </p:cNvPicPr>
          <p:nvPr/>
        </p:nvPicPr>
        <p:blipFill>
          <a:blip r:embed="rId4">
            <a:extLst/>
          </a:blip>
          <a:srcRect l="16624" t="8221" r="12750" b="11555"/>
          <a:stretch>
            <a:fillRect/>
          </a:stretch>
        </p:blipFill>
        <p:spPr>
          <a:xfrm>
            <a:off x="6062663" y="3797300"/>
            <a:ext cx="4478339" cy="2860677"/>
          </a:xfrm>
          <a:prstGeom prst="rect">
            <a:avLst/>
          </a:prstGeom>
          <a:ln w="12700">
            <a:miter lim="400000"/>
          </a:ln>
        </p:spPr>
      </p:pic>
      <p:pic>
        <p:nvPicPr>
          <p:cNvPr id="224" name="image.png" descr="image.png"/>
          <p:cNvPicPr>
            <a:picLocks noChangeAspect="1"/>
          </p:cNvPicPr>
          <p:nvPr/>
        </p:nvPicPr>
        <p:blipFill>
          <a:blip r:embed="rId5">
            <a:extLst/>
          </a:blip>
          <a:stretch>
            <a:fillRect/>
          </a:stretch>
        </p:blipFill>
        <p:spPr>
          <a:xfrm>
            <a:off x="1524000" y="3686176"/>
            <a:ext cx="2719388" cy="2411413"/>
          </a:xfrm>
          <a:prstGeom prst="rect">
            <a:avLst/>
          </a:prstGeom>
          <a:ln w="12700">
            <a:miter lim="400000"/>
          </a:ln>
        </p:spPr>
      </p:pic>
      <p:sp>
        <p:nvSpPr>
          <p:cNvPr id="225" name="RISAT-1"/>
          <p:cNvSpPr txBox="1"/>
          <p:nvPr/>
        </p:nvSpPr>
        <p:spPr>
          <a:xfrm>
            <a:off x="4545013" y="471488"/>
            <a:ext cx="2474913" cy="3683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2400" b="1">
                <a:solidFill>
                  <a:srgbClr val="0000FF"/>
                </a:solidFill>
                <a:latin typeface="Engravers MT"/>
                <a:ea typeface="Engravers MT"/>
                <a:cs typeface="Engravers MT"/>
                <a:sym typeface="Engravers MT"/>
              </a:defRPr>
            </a:lvl1pPr>
          </a:lstStyle>
          <a:p>
            <a:r>
              <a:rPr dirty="0">
                <a:solidFill>
                  <a:schemeClr val="bg1"/>
                </a:solidFill>
              </a:rPr>
              <a:t>RISAT-1</a:t>
            </a:r>
          </a:p>
        </p:txBody>
      </p:sp>
      <p:sp>
        <p:nvSpPr>
          <p:cNvPr id="226" name="RISAT-1A"/>
          <p:cNvSpPr txBox="1"/>
          <p:nvPr/>
        </p:nvSpPr>
        <p:spPr>
          <a:xfrm>
            <a:off x="4487863" y="3465513"/>
            <a:ext cx="2474913" cy="3683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2400" b="1">
                <a:solidFill>
                  <a:srgbClr val="0000FF"/>
                </a:solidFill>
                <a:latin typeface="Engravers MT"/>
                <a:ea typeface="Engravers MT"/>
                <a:cs typeface="Engravers MT"/>
                <a:sym typeface="Engravers MT"/>
              </a:defRPr>
            </a:lvl1pPr>
          </a:lstStyle>
          <a:p>
            <a:r>
              <a:t>RISAT-1A</a:t>
            </a:r>
          </a:p>
        </p:txBody>
      </p:sp>
    </p:spTree>
    <p:extLst>
      <p:ext uri="{BB962C8B-B14F-4D97-AF65-F5344CB8AC3E}">
        <p14:creationId xmlns:p14="http://schemas.microsoft.com/office/powerpoint/2010/main" val="174410775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RISAT-1A Increments"/>
          <p:cNvSpPr txBox="1">
            <a:spLocks noGrp="1"/>
          </p:cNvSpPr>
          <p:nvPr>
            <p:ph type="title" idx="4294967295"/>
          </p:nvPr>
        </p:nvSpPr>
        <p:spPr>
          <a:xfrm>
            <a:off x="2918884" y="337067"/>
            <a:ext cx="4870450" cy="779463"/>
          </a:xfrm>
          <a:prstGeom prst="rect">
            <a:avLst/>
          </a:prstGeom>
        </p:spPr>
        <p:txBody>
          <a:bodyPr>
            <a:noAutofit/>
          </a:bodyPr>
          <a:lstStyle/>
          <a:p>
            <a:pPr algn="ctr" defTabSz="384047">
              <a:defRPr sz="1512" b="1">
                <a:solidFill>
                  <a:srgbClr val="0000FF"/>
                </a:solidFill>
                <a:latin typeface="Engravers MT"/>
                <a:ea typeface="Engravers MT"/>
                <a:cs typeface="Engravers MT"/>
                <a:sym typeface="Engravers MT"/>
              </a:defRPr>
            </a:pPr>
            <a:r>
              <a:rPr sz="2000" dirty="0">
                <a:solidFill>
                  <a:schemeClr val="bg1"/>
                </a:solidFill>
              </a:rPr>
              <a:t>RISAT-1A Increments</a:t>
            </a:r>
            <a:br>
              <a:rPr sz="2000" dirty="0">
                <a:solidFill>
                  <a:schemeClr val="bg1"/>
                </a:solidFill>
              </a:rPr>
            </a:br>
            <a:endParaRPr sz="2000" dirty="0">
              <a:solidFill>
                <a:schemeClr val="bg1"/>
              </a:solidFill>
            </a:endParaRPr>
          </a:p>
        </p:txBody>
      </p:sp>
      <p:pic>
        <p:nvPicPr>
          <p:cNvPr id="242" name="image.png" descr="image.png"/>
          <p:cNvPicPr>
            <a:picLocks noChangeAspect="1"/>
          </p:cNvPicPr>
          <p:nvPr/>
        </p:nvPicPr>
        <p:blipFill>
          <a:blip r:embed="rId2">
            <a:extLst/>
          </a:blip>
          <a:stretch>
            <a:fillRect/>
          </a:stretch>
        </p:blipFill>
        <p:spPr>
          <a:xfrm>
            <a:off x="118751" y="1222903"/>
            <a:ext cx="11413932" cy="5113453"/>
          </a:xfrm>
          <a:prstGeom prst="rect">
            <a:avLst/>
          </a:prstGeom>
          <a:ln w="12700">
            <a:miter lim="400000"/>
          </a:ln>
        </p:spPr>
      </p:pic>
      <p:pic>
        <p:nvPicPr>
          <p:cNvPr id="243" name="image.png" descr="image.png"/>
          <p:cNvPicPr>
            <a:picLocks noChangeAspect="1"/>
          </p:cNvPicPr>
          <p:nvPr/>
        </p:nvPicPr>
        <p:blipFill>
          <a:blip r:embed="rId3">
            <a:extLst/>
          </a:blip>
          <a:stretch>
            <a:fillRect/>
          </a:stretch>
        </p:blipFill>
        <p:spPr>
          <a:xfrm>
            <a:off x="118751" y="2940395"/>
            <a:ext cx="6027739" cy="3817787"/>
          </a:xfrm>
          <a:prstGeom prst="rect">
            <a:avLst/>
          </a:prstGeom>
          <a:ln w="12700">
            <a:miter lim="400000"/>
          </a:ln>
        </p:spPr>
      </p:pic>
      <p:pic>
        <p:nvPicPr>
          <p:cNvPr id="244" name="image.png" descr="image.png"/>
          <p:cNvPicPr>
            <a:picLocks noChangeAspect="1"/>
          </p:cNvPicPr>
          <p:nvPr/>
        </p:nvPicPr>
        <p:blipFill>
          <a:blip r:embed="rId4">
            <a:extLst/>
          </a:blip>
          <a:stretch>
            <a:fillRect/>
          </a:stretch>
        </p:blipFill>
        <p:spPr>
          <a:xfrm>
            <a:off x="6702419" y="2875951"/>
            <a:ext cx="5121107" cy="3817787"/>
          </a:xfrm>
          <a:prstGeom prst="rect">
            <a:avLst/>
          </a:prstGeom>
          <a:ln w="12700">
            <a:miter lim="400000"/>
          </a:ln>
        </p:spPr>
      </p:pic>
      <p:sp>
        <p:nvSpPr>
          <p:cNvPr id="245" name="InSAR detecting a volcano in Kenya.[Sparks et al., 2012; observations from Envisat ERS-1 &amp; ERS-2]."/>
          <p:cNvSpPr txBox="1"/>
          <p:nvPr/>
        </p:nvSpPr>
        <p:spPr>
          <a:xfrm>
            <a:off x="6702419" y="5905469"/>
            <a:ext cx="4560842" cy="43088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100" i="1">
                <a:latin typeface="Arial"/>
                <a:ea typeface="Arial"/>
                <a:cs typeface="Arial"/>
                <a:sym typeface="Arial"/>
              </a:defRPr>
            </a:lvl1pPr>
          </a:lstStyle>
          <a:p>
            <a:r>
              <a:t>InSAR detecting a volcano in Kenya.[Sparks et al., 2012; observations from Envisat ERS-1 &amp; ERS-2].</a:t>
            </a:r>
          </a:p>
        </p:txBody>
      </p:sp>
      <p:sp>
        <p:nvSpPr>
          <p:cNvPr id="246" name="Polarization chart for SAR(courtesy Renay et al)."/>
          <p:cNvSpPr txBox="1"/>
          <p:nvPr/>
        </p:nvSpPr>
        <p:spPr>
          <a:xfrm>
            <a:off x="1628980" y="5808662"/>
            <a:ext cx="3725129" cy="2616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100" i="1">
                <a:latin typeface="Arial"/>
                <a:ea typeface="Arial"/>
                <a:cs typeface="Arial"/>
                <a:sym typeface="Arial"/>
              </a:defRPr>
            </a:lvl1pPr>
          </a:lstStyle>
          <a:p>
            <a:r>
              <a:t>Polarization chart for SAR(courtesy Renay et al).</a:t>
            </a:r>
          </a:p>
        </p:txBody>
      </p:sp>
    </p:spTree>
    <p:extLst>
      <p:ext uri="{BB962C8B-B14F-4D97-AF65-F5344CB8AC3E}">
        <p14:creationId xmlns:p14="http://schemas.microsoft.com/office/powerpoint/2010/main" val="109002207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6" name="Group"/>
          <p:cNvGrpSpPr/>
          <p:nvPr/>
        </p:nvGrpSpPr>
        <p:grpSpPr>
          <a:xfrm>
            <a:off x="1524001" y="-116174"/>
            <a:ext cx="9151939" cy="584773"/>
            <a:chOff x="0" y="-5366"/>
            <a:chExt cx="9151938" cy="584772"/>
          </a:xfrm>
        </p:grpSpPr>
        <p:sp>
          <p:nvSpPr>
            <p:cNvPr id="374" name="Rectangle"/>
            <p:cNvSpPr/>
            <p:nvPr/>
          </p:nvSpPr>
          <p:spPr>
            <a:xfrm>
              <a:off x="0" y="40957"/>
              <a:ext cx="9151938" cy="492126"/>
            </a:xfrm>
            <a:prstGeom prst="rect">
              <a:avLst/>
            </a:prstGeom>
            <a:solidFill>
              <a:srgbClr val="44546A"/>
            </a:solidFill>
            <a:ln w="12700" cap="flat">
              <a:solidFill>
                <a:srgbClr val="41719C"/>
              </a:solidFill>
              <a:prstDash val="solid"/>
              <a:round/>
            </a:ln>
            <a:effectLst>
              <a:outerShdw blurRad="50800" dist="38100" rotWithShape="0">
                <a:srgbClr val="000000">
                  <a:alpha val="39999"/>
                </a:srgbClr>
              </a:outerShdw>
            </a:effectLst>
          </p:spPr>
          <p:txBody>
            <a:bodyPr wrap="square" lIns="45719" tIns="45719" rIns="45719" bIns="45719" numCol="1" anchor="ctr">
              <a:noAutofit/>
            </a:bodyPr>
            <a:lstStyle/>
            <a:p>
              <a:pPr algn="ctr">
                <a:tabLst>
                  <a:tab pos="914400" algn="l"/>
                </a:tabLst>
                <a:defRPr sz="3200" i="1">
                  <a:solidFill>
                    <a:srgbClr val="FFFFFF"/>
                  </a:solidFill>
                  <a:latin typeface="Bodoni MT"/>
                  <a:ea typeface="Bodoni MT"/>
                  <a:cs typeface="Bodoni MT"/>
                  <a:sym typeface="Bodoni MT"/>
                </a:defRPr>
              </a:pPr>
              <a:endParaRPr sz="3200"/>
            </a:p>
          </p:txBody>
        </p:sp>
        <p:sp>
          <p:nvSpPr>
            <p:cNvPr id="375" name="Chandrayaan-2 Dual FrequencySAR"/>
            <p:cNvSpPr txBox="1"/>
            <p:nvPr/>
          </p:nvSpPr>
          <p:spPr>
            <a:xfrm>
              <a:off x="0" y="-5366"/>
              <a:ext cx="9151938" cy="5847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tabLst>
                  <a:tab pos="914400" algn="l"/>
                </a:tabLst>
                <a:defRPr sz="3200" b="1" i="1">
                  <a:solidFill>
                    <a:srgbClr val="FFFFFF"/>
                  </a:solidFill>
                  <a:latin typeface="Bodoni MT"/>
                  <a:ea typeface="Bodoni MT"/>
                  <a:cs typeface="Bodoni MT"/>
                  <a:sym typeface="Bodoni MT"/>
                </a:defRPr>
              </a:lvl1pPr>
            </a:lstStyle>
            <a:p>
              <a:r>
                <a:t>Chandrayaan-2 Dual FrequencySAR</a:t>
              </a:r>
            </a:p>
          </p:txBody>
        </p:sp>
      </p:grpSp>
      <p:pic>
        <p:nvPicPr>
          <p:cNvPr id="377" name="image.png" descr="image.png"/>
          <p:cNvPicPr>
            <a:picLocks noChangeAspect="1"/>
          </p:cNvPicPr>
          <p:nvPr/>
        </p:nvPicPr>
        <p:blipFill>
          <a:blip r:embed="rId2">
            <a:extLst/>
          </a:blip>
          <a:stretch>
            <a:fillRect/>
          </a:stretch>
        </p:blipFill>
        <p:spPr>
          <a:xfrm>
            <a:off x="7423150" y="2720975"/>
            <a:ext cx="3244850" cy="3816350"/>
          </a:xfrm>
          <a:prstGeom prst="rect">
            <a:avLst/>
          </a:prstGeom>
          <a:ln w="12700">
            <a:miter lim="400000"/>
          </a:ln>
        </p:spPr>
      </p:pic>
      <p:pic>
        <p:nvPicPr>
          <p:cNvPr id="378" name="image.png" descr="image.png"/>
          <p:cNvPicPr>
            <a:picLocks noChangeAspect="1"/>
          </p:cNvPicPr>
          <p:nvPr/>
        </p:nvPicPr>
        <p:blipFill>
          <a:blip r:embed="rId3">
            <a:extLst/>
          </a:blip>
          <a:stretch>
            <a:fillRect/>
          </a:stretch>
        </p:blipFill>
        <p:spPr>
          <a:xfrm>
            <a:off x="3917951" y="3233737"/>
            <a:ext cx="3990975" cy="3711576"/>
          </a:xfrm>
          <a:prstGeom prst="rect">
            <a:avLst/>
          </a:prstGeom>
          <a:ln w="12700">
            <a:miter lim="400000"/>
          </a:ln>
        </p:spPr>
      </p:pic>
      <p:pic>
        <p:nvPicPr>
          <p:cNvPr id="379" name="image.png" descr="image.png"/>
          <p:cNvPicPr>
            <a:picLocks noChangeAspect="1"/>
          </p:cNvPicPr>
          <p:nvPr/>
        </p:nvPicPr>
        <p:blipFill>
          <a:blip r:embed="rId4">
            <a:extLst/>
          </a:blip>
          <a:stretch>
            <a:fillRect/>
          </a:stretch>
        </p:blipFill>
        <p:spPr>
          <a:xfrm>
            <a:off x="1450975" y="1589088"/>
            <a:ext cx="3606800" cy="4951413"/>
          </a:xfrm>
          <a:prstGeom prst="rect">
            <a:avLst/>
          </a:prstGeom>
          <a:ln w="12700">
            <a:miter lim="400000"/>
          </a:ln>
        </p:spPr>
      </p:pic>
      <p:pic>
        <p:nvPicPr>
          <p:cNvPr id="380" name="image.png" descr="image.png"/>
          <p:cNvPicPr>
            <a:picLocks noChangeAspect="1"/>
          </p:cNvPicPr>
          <p:nvPr/>
        </p:nvPicPr>
        <p:blipFill>
          <a:blip r:embed="rId5">
            <a:extLst/>
          </a:blip>
          <a:stretch>
            <a:fillRect/>
          </a:stretch>
        </p:blipFill>
        <p:spPr>
          <a:xfrm>
            <a:off x="14150975" y="-20638"/>
            <a:ext cx="1052513" cy="1012826"/>
          </a:xfrm>
          <a:prstGeom prst="rect">
            <a:avLst/>
          </a:prstGeom>
          <a:ln w="12700">
            <a:miter lim="400000"/>
          </a:ln>
        </p:spPr>
      </p:pic>
      <p:pic>
        <p:nvPicPr>
          <p:cNvPr id="381" name="image.png" descr="image.png"/>
          <p:cNvPicPr>
            <a:picLocks noChangeAspect="1"/>
          </p:cNvPicPr>
          <p:nvPr/>
        </p:nvPicPr>
        <p:blipFill>
          <a:blip r:embed="rId6">
            <a:extLst/>
          </a:blip>
          <a:stretch>
            <a:fillRect/>
          </a:stretch>
        </p:blipFill>
        <p:spPr>
          <a:xfrm>
            <a:off x="3779837" y="519112"/>
            <a:ext cx="5456238" cy="2293938"/>
          </a:xfrm>
          <a:prstGeom prst="rect">
            <a:avLst/>
          </a:prstGeom>
          <a:ln w="12700">
            <a:miter lim="400000"/>
          </a:ln>
        </p:spPr>
      </p:pic>
    </p:spTree>
    <p:extLst>
      <p:ext uri="{BB962C8B-B14F-4D97-AF65-F5344CB8AC3E}">
        <p14:creationId xmlns:p14="http://schemas.microsoft.com/office/powerpoint/2010/main" val="25147315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Arrow"/>
          <p:cNvSpPr/>
          <p:nvPr/>
        </p:nvSpPr>
        <p:spPr>
          <a:xfrm rot="20085104">
            <a:off x="2176463" y="4387851"/>
            <a:ext cx="8990013" cy="581025"/>
          </a:xfrm>
          <a:prstGeom prst="rightArrow">
            <a:avLst>
              <a:gd name="adj1" fmla="val 63167"/>
              <a:gd name="adj2" fmla="val 97349"/>
            </a:avLst>
          </a:prstGeom>
          <a:gradFill>
            <a:gsLst>
              <a:gs pos="0">
                <a:srgbClr val="005CBF"/>
              </a:gs>
              <a:gs pos="25000">
                <a:srgbClr val="0087E6"/>
              </a:gs>
              <a:gs pos="75000">
                <a:srgbClr val="21D6E0"/>
              </a:gs>
              <a:gs pos="100000">
                <a:srgbClr val="03D4A8"/>
              </a:gs>
            </a:gsLst>
            <a:lin ang="13500000"/>
          </a:gradFill>
          <a:ln w="12700">
            <a:miter lim="400000"/>
          </a:ln>
        </p:spPr>
        <p:txBody>
          <a:bodyPr lIns="45719" rIns="45719" anchor="ctr"/>
          <a:lstStyle/>
          <a:p>
            <a:endParaRPr/>
          </a:p>
        </p:txBody>
      </p:sp>
      <p:grpSp>
        <p:nvGrpSpPr>
          <p:cNvPr id="317" name="Group"/>
          <p:cNvGrpSpPr/>
          <p:nvPr/>
        </p:nvGrpSpPr>
        <p:grpSpPr>
          <a:xfrm>
            <a:off x="1473992" y="24888"/>
            <a:ext cx="9151939" cy="584773"/>
            <a:chOff x="0" y="-5366"/>
            <a:chExt cx="9151938" cy="584772"/>
          </a:xfrm>
        </p:grpSpPr>
        <p:sp>
          <p:nvSpPr>
            <p:cNvPr id="315" name="Rectangle"/>
            <p:cNvSpPr/>
            <p:nvPr/>
          </p:nvSpPr>
          <p:spPr>
            <a:xfrm>
              <a:off x="0" y="40957"/>
              <a:ext cx="9151938" cy="492126"/>
            </a:xfrm>
            <a:prstGeom prst="rect">
              <a:avLst/>
            </a:prstGeom>
            <a:solidFill>
              <a:srgbClr val="44546A"/>
            </a:solidFill>
            <a:ln w="12700" cap="flat">
              <a:solidFill>
                <a:srgbClr val="41719C"/>
              </a:solidFill>
              <a:prstDash val="solid"/>
              <a:round/>
            </a:ln>
            <a:effectLst>
              <a:outerShdw blurRad="50800" dist="38100" rotWithShape="0">
                <a:srgbClr val="000000">
                  <a:alpha val="39999"/>
                </a:srgbClr>
              </a:outerShdw>
            </a:effectLst>
          </p:spPr>
          <p:txBody>
            <a:bodyPr wrap="square" lIns="45719" tIns="45719" rIns="45719" bIns="45719" numCol="1" anchor="ctr">
              <a:noAutofit/>
            </a:bodyPr>
            <a:lstStyle/>
            <a:p>
              <a:pPr algn="ctr">
                <a:tabLst>
                  <a:tab pos="914400" algn="l"/>
                </a:tabLst>
                <a:defRPr sz="3200" i="1">
                  <a:solidFill>
                    <a:srgbClr val="FFFFFF"/>
                  </a:solidFill>
                  <a:latin typeface="Bodoni MT"/>
                  <a:ea typeface="Bodoni MT"/>
                  <a:cs typeface="Bodoni MT"/>
                  <a:sym typeface="Bodoni MT"/>
                </a:defRPr>
              </a:pPr>
              <a:endParaRPr sz="3200"/>
            </a:p>
          </p:txBody>
        </p:sp>
        <p:sp>
          <p:nvSpPr>
            <p:cNvPr id="316" name="Earth Observation Air-borne SARs"/>
            <p:cNvSpPr txBox="1"/>
            <p:nvPr/>
          </p:nvSpPr>
          <p:spPr>
            <a:xfrm>
              <a:off x="0" y="-5366"/>
              <a:ext cx="9151938" cy="5847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tabLst>
                  <a:tab pos="914400" algn="l"/>
                </a:tabLst>
                <a:defRPr sz="3200" b="1" i="1">
                  <a:solidFill>
                    <a:srgbClr val="FFFFFF"/>
                  </a:solidFill>
                  <a:latin typeface="Bodoni MT"/>
                  <a:ea typeface="Bodoni MT"/>
                  <a:cs typeface="Bodoni MT"/>
                  <a:sym typeface="Bodoni MT"/>
                </a:defRPr>
              </a:lvl1pPr>
            </a:lstStyle>
            <a:p>
              <a:r>
                <a:t>Earth Observation Air-borne SARs</a:t>
              </a:r>
            </a:p>
          </p:txBody>
        </p:sp>
      </p:grpSp>
      <p:pic>
        <p:nvPicPr>
          <p:cNvPr id="318" name="image.png" descr="image.png"/>
          <p:cNvPicPr>
            <a:picLocks noChangeAspect="1"/>
          </p:cNvPicPr>
          <p:nvPr/>
        </p:nvPicPr>
        <p:blipFill>
          <a:blip r:embed="rId2">
            <a:extLst/>
          </a:blip>
          <a:stretch>
            <a:fillRect/>
          </a:stretch>
        </p:blipFill>
        <p:spPr>
          <a:xfrm>
            <a:off x="1309324" y="3974204"/>
            <a:ext cx="2530476" cy="2498726"/>
          </a:xfrm>
          <a:prstGeom prst="rect">
            <a:avLst/>
          </a:prstGeom>
          <a:ln w="12700">
            <a:miter lim="400000"/>
          </a:ln>
        </p:spPr>
      </p:pic>
      <p:sp>
        <p:nvSpPr>
          <p:cNvPr id="319" name="ASAR…"/>
          <p:cNvSpPr txBox="1"/>
          <p:nvPr/>
        </p:nvSpPr>
        <p:spPr>
          <a:xfrm>
            <a:off x="1792287" y="5927725"/>
            <a:ext cx="1698626" cy="5867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spcBef>
                <a:spcPts val="1000"/>
              </a:spcBef>
              <a:defRPr>
                <a:solidFill>
                  <a:srgbClr val="000066"/>
                </a:solidFill>
                <a:latin typeface="Verdana"/>
                <a:ea typeface="Verdana"/>
                <a:cs typeface="Verdana"/>
                <a:sym typeface="Verdana"/>
              </a:defRPr>
            </a:pPr>
            <a:r>
              <a:t> </a:t>
            </a:r>
            <a:r>
              <a:rPr sz="1400" b="1">
                <a:solidFill>
                  <a:srgbClr val="0055FE"/>
                </a:solidFill>
              </a:rPr>
              <a:t>ASAR </a:t>
            </a:r>
          </a:p>
          <a:p>
            <a:pPr algn="ctr">
              <a:defRPr sz="1400" b="1">
                <a:solidFill>
                  <a:srgbClr val="0055FE"/>
                </a:solidFill>
                <a:latin typeface="Verdana"/>
                <a:ea typeface="Verdana"/>
                <a:cs typeface="Verdana"/>
                <a:sym typeface="Verdana"/>
              </a:defRPr>
            </a:pPr>
            <a:r>
              <a:rPr sz="1400"/>
              <a:t>1989-1993</a:t>
            </a:r>
          </a:p>
        </p:txBody>
      </p:sp>
      <p:sp>
        <p:nvSpPr>
          <p:cNvPr id="320" name="DM Airborne SAR…"/>
          <p:cNvSpPr txBox="1"/>
          <p:nvPr/>
        </p:nvSpPr>
        <p:spPr>
          <a:xfrm>
            <a:off x="3871549" y="5158480"/>
            <a:ext cx="2022476" cy="523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1400">
                <a:solidFill>
                  <a:srgbClr val="000066"/>
                </a:solidFill>
                <a:latin typeface="Verdana"/>
                <a:ea typeface="Verdana"/>
                <a:cs typeface="Verdana"/>
                <a:sym typeface="Verdana"/>
              </a:defRPr>
            </a:pPr>
            <a:r>
              <a:rPr sz="1400"/>
              <a:t> </a:t>
            </a:r>
            <a:r>
              <a:rPr sz="1400" b="1">
                <a:solidFill>
                  <a:srgbClr val="0055FE"/>
                </a:solidFill>
              </a:rPr>
              <a:t>DM Airborne SAR</a:t>
            </a:r>
          </a:p>
          <a:p>
            <a:pPr algn="ctr">
              <a:defRPr sz="1400" b="1">
                <a:solidFill>
                  <a:srgbClr val="0055FE"/>
                </a:solidFill>
                <a:latin typeface="Verdana"/>
                <a:ea typeface="Verdana"/>
                <a:cs typeface="Verdana"/>
                <a:sym typeface="Verdana"/>
              </a:defRPr>
            </a:pPr>
            <a:r>
              <a:rPr sz="1400"/>
              <a:t>2007-2011</a:t>
            </a:r>
          </a:p>
        </p:txBody>
      </p:sp>
      <p:grpSp>
        <p:nvGrpSpPr>
          <p:cNvPr id="328" name="Group"/>
          <p:cNvGrpSpPr/>
          <p:nvPr/>
        </p:nvGrpSpPr>
        <p:grpSpPr>
          <a:xfrm>
            <a:off x="3612787" y="3486842"/>
            <a:ext cx="2152650" cy="1701800"/>
            <a:chOff x="0" y="0"/>
            <a:chExt cx="2152649" cy="1701800"/>
          </a:xfrm>
        </p:grpSpPr>
        <p:pic>
          <p:nvPicPr>
            <p:cNvPr id="321" name="asar" descr="asar"/>
            <p:cNvPicPr>
              <a:picLocks noChangeAspect="1"/>
            </p:cNvPicPr>
            <p:nvPr/>
          </p:nvPicPr>
          <p:blipFill>
            <a:blip r:embed="rId3">
              <a:extLst/>
            </a:blip>
            <a:stretch>
              <a:fillRect/>
            </a:stretch>
          </p:blipFill>
          <p:spPr>
            <a:xfrm>
              <a:off x="512535" y="0"/>
              <a:ext cx="1640115" cy="1701800"/>
            </a:xfrm>
            <a:prstGeom prst="rect">
              <a:avLst/>
            </a:prstGeom>
            <a:ln w="12700" cap="flat">
              <a:noFill/>
              <a:miter lim="400000"/>
            </a:ln>
            <a:effectLst/>
          </p:spPr>
        </p:pic>
        <p:pic>
          <p:nvPicPr>
            <p:cNvPr id="322" name="aircraft" descr="aircraft"/>
            <p:cNvPicPr>
              <a:picLocks noChangeAspect="1"/>
            </p:cNvPicPr>
            <p:nvPr/>
          </p:nvPicPr>
          <p:blipFill>
            <a:blip r:embed="rId4">
              <a:extLst/>
            </a:blip>
            <a:stretch>
              <a:fillRect/>
            </a:stretch>
          </p:blipFill>
          <p:spPr>
            <a:xfrm>
              <a:off x="0" y="18990"/>
              <a:ext cx="936660" cy="972875"/>
            </a:xfrm>
            <a:prstGeom prst="rect">
              <a:avLst/>
            </a:prstGeom>
            <a:ln w="12700" cap="flat">
              <a:noFill/>
              <a:miter lim="400000"/>
            </a:ln>
            <a:effectLst/>
          </p:spPr>
        </p:pic>
        <p:sp>
          <p:nvSpPr>
            <p:cNvPr id="323" name="Shape"/>
            <p:cNvSpPr/>
            <p:nvPr/>
          </p:nvSpPr>
          <p:spPr>
            <a:xfrm rot="7971453">
              <a:off x="873830" y="755091"/>
              <a:ext cx="261480" cy="843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00" y="21600"/>
                  </a:lnTo>
                  <a:lnTo>
                    <a:pt x="16200" y="21600"/>
                  </a:lnTo>
                  <a:lnTo>
                    <a:pt x="21600" y="0"/>
                  </a:lnTo>
                  <a:lnTo>
                    <a:pt x="0" y="0"/>
                  </a:lnTo>
                  <a:close/>
                </a:path>
              </a:pathLst>
            </a:custGeom>
            <a:solidFill>
              <a:srgbClr val="B2B2B2">
                <a:alpha val="50195"/>
              </a:srgbClr>
            </a:soli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grpSp>
          <p:nvGrpSpPr>
            <p:cNvPr id="327" name="Group"/>
            <p:cNvGrpSpPr/>
            <p:nvPr/>
          </p:nvGrpSpPr>
          <p:grpSpPr>
            <a:xfrm>
              <a:off x="583009" y="539025"/>
              <a:ext cx="690643" cy="920287"/>
              <a:chOff x="0" y="0"/>
              <a:chExt cx="690641" cy="920286"/>
            </a:xfrm>
          </p:grpSpPr>
          <p:sp>
            <p:nvSpPr>
              <p:cNvPr id="324" name="Triangle"/>
              <p:cNvSpPr/>
              <p:nvPr/>
            </p:nvSpPr>
            <p:spPr>
              <a:xfrm>
                <a:off x="-1" y="0"/>
                <a:ext cx="655526" cy="8919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100" y="21600"/>
                    </a:lnTo>
                    <a:lnTo>
                      <a:pt x="21600" y="17182"/>
                    </a:lnTo>
                    <a:lnTo>
                      <a:pt x="0" y="0"/>
                    </a:lnTo>
                    <a:close/>
                  </a:path>
                </a:pathLst>
              </a:custGeom>
              <a:solidFill>
                <a:srgbClr val="CCCCFF">
                  <a:alpha val="50195"/>
                </a:srgbClr>
              </a:solidFill>
              <a:ln w="9525" cap="flat">
                <a:solidFill>
                  <a:srgbClr val="000000"/>
                </a:solidFill>
                <a:prstDash val="solid"/>
                <a:roun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25" name="Shape"/>
              <p:cNvSpPr/>
              <p:nvPr/>
            </p:nvSpPr>
            <p:spPr>
              <a:xfrm>
                <a:off x="515054" y="713526"/>
                <a:ext cx="175588" cy="206761"/>
              </a:xfrm>
              <a:custGeom>
                <a:avLst/>
                <a:gdLst/>
                <a:ahLst/>
                <a:cxnLst>
                  <a:cxn ang="0">
                    <a:pos x="wd2" y="hd2"/>
                  </a:cxn>
                  <a:cxn ang="5400000">
                    <a:pos x="wd2" y="hd2"/>
                  </a:cxn>
                  <a:cxn ang="10800000">
                    <a:pos x="wd2" y="hd2"/>
                  </a:cxn>
                  <a:cxn ang="16200000">
                    <a:pos x="wd2" y="hd2"/>
                  </a:cxn>
                </a:cxnLst>
                <a:rect l="0" t="0" r="r" b="b"/>
                <a:pathLst>
                  <a:path w="21600" h="21600" extrusionOk="0">
                    <a:moveTo>
                      <a:pt x="0" y="17788"/>
                    </a:moveTo>
                    <a:lnTo>
                      <a:pt x="17280" y="0"/>
                    </a:lnTo>
                    <a:lnTo>
                      <a:pt x="21600" y="2541"/>
                    </a:lnTo>
                    <a:lnTo>
                      <a:pt x="2400" y="21600"/>
                    </a:lnTo>
                    <a:lnTo>
                      <a:pt x="0" y="17788"/>
                    </a:lnTo>
                    <a:close/>
                  </a:path>
                </a:pathLst>
              </a:custGeom>
              <a:solidFill>
                <a:srgbClr val="FF0000"/>
              </a:solidFill>
              <a:ln w="9525" cap="flat">
                <a:solidFill>
                  <a:srgbClr val="000000"/>
                </a:solidFill>
                <a:prstDash val="solid"/>
                <a:roun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26" name="Shape"/>
              <p:cNvSpPr/>
              <p:nvPr/>
            </p:nvSpPr>
            <p:spPr>
              <a:xfrm>
                <a:off x="-1" y="4054"/>
                <a:ext cx="686741" cy="9000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936" y="21600"/>
                    </a:lnTo>
                    <a:lnTo>
                      <a:pt x="16691" y="18973"/>
                    </a:lnTo>
                    <a:lnTo>
                      <a:pt x="17550" y="17611"/>
                    </a:lnTo>
                    <a:lnTo>
                      <a:pt x="20127" y="17903"/>
                    </a:lnTo>
                    <a:lnTo>
                      <a:pt x="21600" y="17611"/>
                    </a:lnTo>
                    <a:lnTo>
                      <a:pt x="0" y="0"/>
                    </a:lnTo>
                    <a:close/>
                  </a:path>
                </a:pathLst>
              </a:custGeom>
              <a:solidFill>
                <a:srgbClr val="FFCCCC">
                  <a:alpha val="50195"/>
                </a:srgbClr>
              </a:solidFill>
              <a:ln w="9525" cap="flat">
                <a:solidFill>
                  <a:srgbClr val="000000"/>
                </a:solidFill>
                <a:prstDash val="solid"/>
                <a:roun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sp>
        <p:nvSpPr>
          <p:cNvPr id="329" name="X-Band Minisar"/>
          <p:cNvSpPr txBox="1"/>
          <p:nvPr/>
        </p:nvSpPr>
        <p:spPr>
          <a:xfrm>
            <a:off x="6036899" y="4967979"/>
            <a:ext cx="2022476" cy="33855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1600">
                <a:solidFill>
                  <a:srgbClr val="000066"/>
                </a:solidFill>
                <a:latin typeface="Verdana"/>
                <a:ea typeface="Verdana"/>
                <a:cs typeface="Verdana"/>
                <a:sym typeface="Verdana"/>
              </a:defRPr>
            </a:pPr>
            <a:r>
              <a:rPr sz="1600"/>
              <a:t> </a:t>
            </a:r>
            <a:r>
              <a:rPr sz="1600" b="1">
                <a:solidFill>
                  <a:srgbClr val="0055FE"/>
                </a:solidFill>
              </a:rPr>
              <a:t>X-Band Minisar</a:t>
            </a:r>
          </a:p>
        </p:txBody>
      </p:sp>
      <p:sp>
        <p:nvSpPr>
          <p:cNvPr id="330" name="L &amp; S-Band SAR"/>
          <p:cNvSpPr txBox="1"/>
          <p:nvPr/>
        </p:nvSpPr>
        <p:spPr>
          <a:xfrm>
            <a:off x="8427675" y="5368030"/>
            <a:ext cx="2024063" cy="3073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1400">
                <a:solidFill>
                  <a:srgbClr val="000066"/>
                </a:solidFill>
                <a:latin typeface="Verdana"/>
                <a:ea typeface="Verdana"/>
                <a:cs typeface="Verdana"/>
                <a:sym typeface="Verdana"/>
              </a:defRPr>
            </a:pPr>
            <a:r>
              <a:rPr sz="1400"/>
              <a:t> </a:t>
            </a:r>
            <a:r>
              <a:rPr sz="1400" b="1">
                <a:solidFill>
                  <a:srgbClr val="0055FE"/>
                </a:solidFill>
              </a:rPr>
              <a:t>L &amp; S-Band SAR</a:t>
            </a:r>
          </a:p>
        </p:txBody>
      </p:sp>
      <p:pic>
        <p:nvPicPr>
          <p:cNvPr id="331" name="image.png" descr="image.png"/>
          <p:cNvPicPr>
            <a:picLocks noChangeAspect="1"/>
          </p:cNvPicPr>
          <p:nvPr/>
        </p:nvPicPr>
        <p:blipFill>
          <a:blip r:embed="rId5">
            <a:extLst/>
          </a:blip>
          <a:stretch>
            <a:fillRect/>
          </a:stretch>
        </p:blipFill>
        <p:spPr>
          <a:xfrm>
            <a:off x="1656987" y="2053330"/>
            <a:ext cx="1701800" cy="2036763"/>
          </a:xfrm>
          <a:prstGeom prst="rect">
            <a:avLst/>
          </a:prstGeom>
          <a:ln w="12700">
            <a:miter lim="400000"/>
          </a:ln>
        </p:spPr>
      </p:pic>
      <p:pic>
        <p:nvPicPr>
          <p:cNvPr id="332" name="image.png" descr="image.png"/>
          <p:cNvPicPr>
            <a:picLocks noChangeAspect="1"/>
          </p:cNvPicPr>
          <p:nvPr/>
        </p:nvPicPr>
        <p:blipFill>
          <a:blip r:embed="rId6">
            <a:extLst/>
          </a:blip>
          <a:stretch>
            <a:fillRect/>
          </a:stretch>
        </p:blipFill>
        <p:spPr>
          <a:xfrm>
            <a:off x="3700100" y="2139054"/>
            <a:ext cx="1700213" cy="1201738"/>
          </a:xfrm>
          <a:prstGeom prst="rect">
            <a:avLst/>
          </a:prstGeom>
          <a:ln w="12700">
            <a:miter lim="400000"/>
          </a:ln>
        </p:spPr>
      </p:pic>
      <p:pic>
        <p:nvPicPr>
          <p:cNvPr id="333" name="image.png" descr="image.png"/>
          <p:cNvPicPr>
            <a:picLocks noChangeAspect="1"/>
          </p:cNvPicPr>
          <p:nvPr/>
        </p:nvPicPr>
        <p:blipFill>
          <a:blip r:embed="rId7">
            <a:extLst/>
          </a:blip>
          <a:stretch>
            <a:fillRect/>
          </a:stretch>
        </p:blipFill>
        <p:spPr>
          <a:xfrm>
            <a:off x="5911487" y="1664392"/>
            <a:ext cx="2103438" cy="1474788"/>
          </a:xfrm>
          <a:prstGeom prst="rect">
            <a:avLst/>
          </a:prstGeom>
          <a:ln w="12700">
            <a:miter lim="400000"/>
          </a:ln>
        </p:spPr>
      </p:pic>
      <p:pic>
        <p:nvPicPr>
          <p:cNvPr id="334" name="image.png" descr="image.png"/>
          <p:cNvPicPr>
            <a:picLocks noChangeAspect="1"/>
          </p:cNvPicPr>
          <p:nvPr/>
        </p:nvPicPr>
        <p:blipFill>
          <a:blip r:embed="rId8">
            <a:extLst/>
          </a:blip>
          <a:stretch>
            <a:fillRect/>
          </a:stretch>
        </p:blipFill>
        <p:spPr>
          <a:xfrm>
            <a:off x="8203838" y="1048443"/>
            <a:ext cx="2066925" cy="2028825"/>
          </a:xfrm>
          <a:prstGeom prst="rect">
            <a:avLst/>
          </a:prstGeom>
          <a:ln w="12700">
            <a:miter lim="400000"/>
          </a:ln>
        </p:spPr>
      </p:pic>
      <p:pic>
        <p:nvPicPr>
          <p:cNvPr id="335" name="F:\Partha\Mini_SAR\MiniSAR_Photos\IMG_7229.jpg" descr="F:\Partha\Mini_SAR\MiniSAR_Photos\IMG_7229.jpg"/>
          <p:cNvPicPr>
            <a:picLocks noChangeAspect="1"/>
          </p:cNvPicPr>
          <p:nvPr/>
        </p:nvPicPr>
        <p:blipFill>
          <a:blip r:embed="rId9">
            <a:extLst/>
          </a:blip>
          <a:stretch>
            <a:fillRect/>
          </a:stretch>
        </p:blipFill>
        <p:spPr>
          <a:xfrm>
            <a:off x="6082938" y="3670992"/>
            <a:ext cx="1928813" cy="1303338"/>
          </a:xfrm>
          <a:prstGeom prst="rect">
            <a:avLst/>
          </a:prstGeom>
          <a:ln w="12700">
            <a:miter lim="400000"/>
          </a:ln>
        </p:spPr>
      </p:pic>
      <p:pic>
        <p:nvPicPr>
          <p:cNvPr id="336" name="image.png" descr="image.png"/>
          <p:cNvPicPr>
            <a:picLocks noChangeAspect="1"/>
          </p:cNvPicPr>
          <p:nvPr/>
        </p:nvPicPr>
        <p:blipFill>
          <a:blip r:embed="rId10">
            <a:extLst/>
          </a:blip>
          <a:stretch>
            <a:fillRect/>
          </a:stretch>
        </p:blipFill>
        <p:spPr>
          <a:xfrm>
            <a:off x="8289563" y="2961380"/>
            <a:ext cx="2024063" cy="2286001"/>
          </a:xfrm>
          <a:prstGeom prst="rect">
            <a:avLst/>
          </a:prstGeom>
          <a:ln w="12700">
            <a:miter lim="400000"/>
          </a:ln>
        </p:spPr>
      </p:pic>
    </p:spTree>
    <p:extLst>
      <p:ext uri="{BB962C8B-B14F-4D97-AF65-F5344CB8AC3E}">
        <p14:creationId xmlns:p14="http://schemas.microsoft.com/office/powerpoint/2010/main" val="3807190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8434" r="42193" b="10744"/>
          <a:stretch/>
        </p:blipFill>
        <p:spPr>
          <a:xfrm>
            <a:off x="82297" y="621792"/>
            <a:ext cx="7198346" cy="6236208"/>
          </a:xfrm>
          <a:prstGeom prst="rect">
            <a:avLst/>
          </a:prstGeom>
        </p:spPr>
      </p:pic>
      <p:grpSp>
        <p:nvGrpSpPr>
          <p:cNvPr id="4" name="Group 3"/>
          <p:cNvGrpSpPr/>
          <p:nvPr/>
        </p:nvGrpSpPr>
        <p:grpSpPr>
          <a:xfrm>
            <a:off x="7461504" y="1020362"/>
            <a:ext cx="4553447" cy="5475643"/>
            <a:chOff x="609797" y="1142061"/>
            <a:chExt cx="4553447" cy="5475643"/>
          </a:xfrm>
        </p:grpSpPr>
        <p:pic>
          <p:nvPicPr>
            <p:cNvPr id="5" name="Picture 4"/>
            <p:cNvPicPr/>
            <p:nvPr/>
          </p:nvPicPr>
          <p:blipFill rotWithShape="1">
            <a:blip r:embed="rId3">
              <a:clrChange>
                <a:clrFrom>
                  <a:srgbClr val="FFFFFF"/>
                </a:clrFrom>
                <a:clrTo>
                  <a:srgbClr val="FFFFFF">
                    <a:alpha val="0"/>
                  </a:srgbClr>
                </a:clrTo>
              </a:clrChange>
            </a:blip>
            <a:srcRect r="16287"/>
            <a:stretch/>
          </p:blipFill>
          <p:spPr bwMode="auto">
            <a:xfrm>
              <a:off x="609797" y="1233564"/>
              <a:ext cx="4553447" cy="5384140"/>
            </a:xfrm>
            <a:prstGeom prst="rect">
              <a:avLst/>
            </a:prstGeom>
          </p:spPr>
        </p:pic>
        <p:sp>
          <p:nvSpPr>
            <p:cNvPr id="6" name="TextBox 5"/>
            <p:cNvSpPr txBox="1"/>
            <p:nvPr/>
          </p:nvSpPr>
          <p:spPr>
            <a:xfrm>
              <a:off x="2980637" y="1142061"/>
              <a:ext cx="1128771" cy="369332"/>
            </a:xfrm>
            <a:prstGeom prst="rect">
              <a:avLst/>
            </a:prstGeom>
            <a:noFill/>
          </p:spPr>
          <p:txBody>
            <a:bodyPr wrap="none" rtlCol="0">
              <a:spAutoFit/>
            </a:bodyPr>
            <a:lstStyle/>
            <a:p>
              <a:r>
                <a:rPr lang="en-IN" dirty="0"/>
                <a:t>Geometry</a:t>
              </a:r>
              <a:endParaRPr lang="en-GB" dirty="0"/>
            </a:p>
          </p:txBody>
        </p:sp>
      </p:grpSp>
      <p:sp>
        <p:nvSpPr>
          <p:cNvPr id="7" name="Title 1"/>
          <p:cNvSpPr txBox="1">
            <a:spLocks/>
          </p:cNvSpPr>
          <p:nvPr/>
        </p:nvSpPr>
        <p:spPr>
          <a:xfrm>
            <a:off x="1433067" y="50038"/>
            <a:ext cx="9528048" cy="7017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3200" b="1" dirty="0">
                <a:solidFill>
                  <a:schemeClr val="bg1"/>
                </a:solidFill>
                <a:latin typeface="Arial" panose="020B0604020202020204" pitchFamily="34" charset="0"/>
                <a:cs typeface="Arial" panose="020B0604020202020204" pitchFamily="34" charset="0"/>
              </a:rPr>
              <a:t>L&amp;S Band Airborne SAR System</a:t>
            </a:r>
            <a:endParaRPr lang="en-GB"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2901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l 30"/>
          <p:cNvSpPr/>
          <p:nvPr/>
        </p:nvSpPr>
        <p:spPr>
          <a:xfrm>
            <a:off x="3733800" y="2286000"/>
            <a:ext cx="4876800" cy="29718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2000" dirty="0">
              <a:latin typeface="Arial" pitchFamily="34" charset="0"/>
              <a:cs typeface="Arial" pitchFamily="34" charset="0"/>
            </a:endParaRPr>
          </a:p>
        </p:txBody>
      </p:sp>
      <p:sp>
        <p:nvSpPr>
          <p:cNvPr id="19461" name="TextBox 8"/>
          <p:cNvSpPr txBox="1">
            <a:spLocks noChangeArrowheads="1"/>
          </p:cNvSpPr>
          <p:nvPr/>
        </p:nvSpPr>
        <p:spPr bwMode="auto">
          <a:xfrm>
            <a:off x="4574961" y="178282"/>
            <a:ext cx="38734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sz="2800" b="1" dirty="0">
                <a:solidFill>
                  <a:schemeClr val="bg1"/>
                </a:solidFill>
              </a:rPr>
              <a:t>SAR   APPLICATIONS</a:t>
            </a:r>
            <a:endParaRPr lang="en-IN" altLang="en-US" sz="2800" b="1" dirty="0">
              <a:solidFill>
                <a:schemeClr val="bg1"/>
              </a:solidFill>
            </a:endParaRPr>
          </a:p>
        </p:txBody>
      </p:sp>
      <p:sp>
        <p:nvSpPr>
          <p:cNvPr id="17" name="Flowchart: Punched Tape 16"/>
          <p:cNvSpPr/>
          <p:nvPr/>
        </p:nvSpPr>
        <p:spPr>
          <a:xfrm>
            <a:off x="8960326" y="4621088"/>
            <a:ext cx="1524000" cy="838200"/>
          </a:xfrm>
          <a:prstGeom prst="flowChartPunchedTap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rgbClr val="0000CC"/>
                </a:solidFill>
                <a:latin typeface="Arial" pitchFamily="34" charset="0"/>
                <a:cs typeface="Arial" pitchFamily="34" charset="0"/>
              </a:rPr>
              <a:t>Agriculture</a:t>
            </a:r>
            <a:endParaRPr lang="en-IN" sz="2000" dirty="0">
              <a:solidFill>
                <a:srgbClr val="0000CC"/>
              </a:solidFill>
              <a:latin typeface="Arial" pitchFamily="34" charset="0"/>
              <a:cs typeface="Arial" pitchFamily="34" charset="0"/>
            </a:endParaRPr>
          </a:p>
        </p:txBody>
      </p:sp>
      <p:sp>
        <p:nvSpPr>
          <p:cNvPr id="19" name="Flowchart: Punched Tape 18"/>
          <p:cNvSpPr/>
          <p:nvPr/>
        </p:nvSpPr>
        <p:spPr>
          <a:xfrm>
            <a:off x="9112726" y="1521006"/>
            <a:ext cx="1219200" cy="881063"/>
          </a:xfrm>
          <a:prstGeom prst="flowChartPunchedTape">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latin typeface="Arial" pitchFamily="34" charset="0"/>
                <a:cs typeface="Arial" pitchFamily="34" charset="0"/>
              </a:rPr>
              <a:t>Soil Moisture</a:t>
            </a:r>
            <a:endParaRPr lang="en-IN" sz="2000" dirty="0">
              <a:latin typeface="Arial" pitchFamily="34" charset="0"/>
              <a:cs typeface="Arial" pitchFamily="34" charset="0"/>
            </a:endParaRPr>
          </a:p>
        </p:txBody>
      </p:sp>
      <p:sp>
        <p:nvSpPr>
          <p:cNvPr id="20" name="Flowchart: Punched Tape 19"/>
          <p:cNvSpPr/>
          <p:nvPr/>
        </p:nvSpPr>
        <p:spPr>
          <a:xfrm>
            <a:off x="9220200" y="3048001"/>
            <a:ext cx="1219200" cy="957263"/>
          </a:xfrm>
          <a:prstGeom prst="flowChartPunchedTape">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latin typeface="Arial" pitchFamily="34" charset="0"/>
                <a:cs typeface="Arial" pitchFamily="34" charset="0"/>
              </a:rPr>
              <a:t>Forestry</a:t>
            </a:r>
            <a:endParaRPr lang="en-IN" sz="2000" dirty="0">
              <a:latin typeface="Arial" pitchFamily="34" charset="0"/>
              <a:cs typeface="Arial" pitchFamily="34" charset="0"/>
            </a:endParaRPr>
          </a:p>
        </p:txBody>
      </p:sp>
      <p:sp>
        <p:nvSpPr>
          <p:cNvPr id="21" name="Flowchart: Punched Tape 20"/>
          <p:cNvSpPr/>
          <p:nvPr/>
        </p:nvSpPr>
        <p:spPr>
          <a:xfrm>
            <a:off x="3581400" y="914400"/>
            <a:ext cx="1295400" cy="914400"/>
          </a:xfrm>
          <a:prstGeom prst="flowChartPunchedTap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latin typeface="Arial" pitchFamily="34" charset="0"/>
                <a:cs typeface="Arial" pitchFamily="34" charset="0"/>
              </a:rPr>
              <a:t>Terrain</a:t>
            </a:r>
            <a:endParaRPr lang="en-IN" sz="2000" dirty="0">
              <a:latin typeface="Arial" pitchFamily="34" charset="0"/>
              <a:cs typeface="Arial" pitchFamily="34" charset="0"/>
            </a:endParaRPr>
          </a:p>
        </p:txBody>
      </p:sp>
      <p:sp>
        <p:nvSpPr>
          <p:cNvPr id="22" name="Flowchart: Punched Tape 21"/>
          <p:cNvSpPr/>
          <p:nvPr/>
        </p:nvSpPr>
        <p:spPr>
          <a:xfrm>
            <a:off x="1844129" y="3229059"/>
            <a:ext cx="1295400" cy="914400"/>
          </a:xfrm>
          <a:prstGeom prst="flowChartPunchedTape">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latin typeface="Arial" pitchFamily="34" charset="0"/>
                <a:cs typeface="Arial" pitchFamily="34" charset="0"/>
              </a:rPr>
              <a:t>Geology</a:t>
            </a:r>
            <a:endParaRPr lang="en-IN" sz="2000" dirty="0">
              <a:latin typeface="Arial" pitchFamily="34" charset="0"/>
              <a:cs typeface="Arial" pitchFamily="34" charset="0"/>
            </a:endParaRPr>
          </a:p>
        </p:txBody>
      </p:sp>
      <p:sp>
        <p:nvSpPr>
          <p:cNvPr id="24" name="Flowchart: Punched Tape 23"/>
          <p:cNvSpPr/>
          <p:nvPr/>
        </p:nvSpPr>
        <p:spPr>
          <a:xfrm>
            <a:off x="5372100" y="589449"/>
            <a:ext cx="1447800" cy="990600"/>
          </a:xfrm>
          <a:prstGeom prst="flowChartPunchedTap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err="1">
                <a:latin typeface="Arial" pitchFamily="34" charset="0"/>
                <a:cs typeface="Arial" pitchFamily="34" charset="0"/>
              </a:rPr>
              <a:t>Landuse</a:t>
            </a:r>
            <a:r>
              <a:rPr lang="en-US" sz="2000" dirty="0">
                <a:latin typeface="Arial" pitchFamily="34" charset="0"/>
                <a:cs typeface="Arial" pitchFamily="34" charset="0"/>
              </a:rPr>
              <a:t>/</a:t>
            </a:r>
          </a:p>
          <a:p>
            <a:pPr algn="ctr">
              <a:defRPr/>
            </a:pPr>
            <a:r>
              <a:rPr lang="en-US" sz="2000" dirty="0" err="1">
                <a:latin typeface="Arial" pitchFamily="34" charset="0"/>
                <a:cs typeface="Arial" pitchFamily="34" charset="0"/>
              </a:rPr>
              <a:t>Landcover</a:t>
            </a:r>
            <a:endParaRPr lang="en-IN" sz="2000" dirty="0">
              <a:latin typeface="Arial" pitchFamily="34" charset="0"/>
              <a:cs typeface="Arial" pitchFamily="34" charset="0"/>
            </a:endParaRPr>
          </a:p>
        </p:txBody>
      </p:sp>
      <p:sp>
        <p:nvSpPr>
          <p:cNvPr id="25" name="Flowchart: Punched Tape 24"/>
          <p:cNvSpPr/>
          <p:nvPr/>
        </p:nvSpPr>
        <p:spPr>
          <a:xfrm>
            <a:off x="5486400" y="5791200"/>
            <a:ext cx="1905000" cy="914400"/>
          </a:xfrm>
          <a:prstGeom prst="flowChartPunchedTap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latin typeface="Arial" pitchFamily="34" charset="0"/>
                <a:cs typeface="Arial" pitchFamily="34" charset="0"/>
              </a:rPr>
              <a:t>Oceanography</a:t>
            </a:r>
            <a:endParaRPr lang="en-IN" sz="2000" dirty="0">
              <a:latin typeface="Arial" pitchFamily="34" charset="0"/>
              <a:cs typeface="Arial" pitchFamily="34" charset="0"/>
            </a:endParaRPr>
          </a:p>
        </p:txBody>
      </p:sp>
      <p:sp>
        <p:nvSpPr>
          <p:cNvPr id="26" name="Flowchart: Punched Tape 25"/>
          <p:cNvSpPr/>
          <p:nvPr/>
        </p:nvSpPr>
        <p:spPr>
          <a:xfrm>
            <a:off x="2286000" y="5257800"/>
            <a:ext cx="1295400" cy="914400"/>
          </a:xfrm>
          <a:prstGeom prst="flowChartPunchedTap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rgbClr val="0000CC"/>
                </a:solidFill>
                <a:latin typeface="Arial" pitchFamily="34" charset="0"/>
                <a:cs typeface="Arial" pitchFamily="34" charset="0"/>
              </a:rPr>
              <a:t>Polar Studies</a:t>
            </a:r>
            <a:endParaRPr lang="en-IN" sz="2000" dirty="0">
              <a:solidFill>
                <a:srgbClr val="0000CC"/>
              </a:solidFill>
              <a:latin typeface="Arial" pitchFamily="34" charset="0"/>
              <a:cs typeface="Arial" pitchFamily="34" charset="0"/>
            </a:endParaRPr>
          </a:p>
        </p:txBody>
      </p:sp>
      <p:sp>
        <p:nvSpPr>
          <p:cNvPr id="27" name="Flowchart: Punched Tape 26"/>
          <p:cNvSpPr/>
          <p:nvPr/>
        </p:nvSpPr>
        <p:spPr>
          <a:xfrm>
            <a:off x="1828800" y="1676400"/>
            <a:ext cx="1600200" cy="914400"/>
          </a:xfrm>
          <a:prstGeom prst="flowChartPunchedTape">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rgbClr val="0000CC"/>
                </a:solidFill>
                <a:latin typeface="Arial" pitchFamily="34" charset="0"/>
                <a:cs typeface="Arial" pitchFamily="34" charset="0"/>
              </a:rPr>
              <a:t>Snow &amp; Glaciers</a:t>
            </a:r>
            <a:endParaRPr lang="en-IN" sz="2000" dirty="0">
              <a:solidFill>
                <a:srgbClr val="0000CC"/>
              </a:solidFill>
              <a:latin typeface="Arial" pitchFamily="34" charset="0"/>
              <a:cs typeface="Arial" pitchFamily="34" charset="0"/>
            </a:endParaRPr>
          </a:p>
        </p:txBody>
      </p:sp>
      <p:sp>
        <p:nvSpPr>
          <p:cNvPr id="28" name="Flowchart: Punched Tape 27"/>
          <p:cNvSpPr/>
          <p:nvPr/>
        </p:nvSpPr>
        <p:spPr>
          <a:xfrm>
            <a:off x="7162800" y="914400"/>
            <a:ext cx="1143000" cy="914400"/>
          </a:xfrm>
          <a:prstGeom prst="flowChartPunchedTap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latin typeface="Arial" pitchFamily="34" charset="0"/>
                <a:cs typeface="Arial" pitchFamily="34" charset="0"/>
              </a:rPr>
              <a:t>Floods</a:t>
            </a:r>
            <a:endParaRPr lang="en-IN" sz="2000" dirty="0">
              <a:latin typeface="Arial" pitchFamily="34" charset="0"/>
              <a:cs typeface="Arial" pitchFamily="34" charset="0"/>
            </a:endParaRPr>
          </a:p>
        </p:txBody>
      </p:sp>
      <p:sp>
        <p:nvSpPr>
          <p:cNvPr id="32" name="Down Arrow 31"/>
          <p:cNvSpPr/>
          <p:nvPr/>
        </p:nvSpPr>
        <p:spPr>
          <a:xfrm rot="3027341">
            <a:off x="3672681" y="4718844"/>
            <a:ext cx="496888" cy="666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2000">
              <a:latin typeface="Arial" pitchFamily="34" charset="0"/>
              <a:cs typeface="Arial" pitchFamily="34" charset="0"/>
            </a:endParaRPr>
          </a:p>
        </p:txBody>
      </p:sp>
      <p:sp>
        <p:nvSpPr>
          <p:cNvPr id="35" name="Down Arrow 34"/>
          <p:cNvSpPr/>
          <p:nvPr/>
        </p:nvSpPr>
        <p:spPr>
          <a:xfrm rot="18723118">
            <a:off x="8322111" y="4577632"/>
            <a:ext cx="539750" cy="6286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2000">
              <a:latin typeface="Arial" pitchFamily="34" charset="0"/>
              <a:cs typeface="Arial" pitchFamily="34" charset="0"/>
            </a:endParaRPr>
          </a:p>
        </p:txBody>
      </p:sp>
      <p:sp>
        <p:nvSpPr>
          <p:cNvPr id="36" name="Down Arrow 35"/>
          <p:cNvSpPr/>
          <p:nvPr/>
        </p:nvSpPr>
        <p:spPr>
          <a:xfrm rot="16200000">
            <a:off x="8648700" y="3467100"/>
            <a:ext cx="5334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2000">
              <a:latin typeface="Arial" pitchFamily="34" charset="0"/>
              <a:cs typeface="Arial" pitchFamily="34" charset="0"/>
            </a:endParaRPr>
          </a:p>
        </p:txBody>
      </p:sp>
      <p:sp>
        <p:nvSpPr>
          <p:cNvPr id="37" name="Down Arrow 36"/>
          <p:cNvSpPr/>
          <p:nvPr/>
        </p:nvSpPr>
        <p:spPr>
          <a:xfrm rot="13666637">
            <a:off x="8304097" y="1974041"/>
            <a:ext cx="593725" cy="9985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2000">
              <a:latin typeface="Arial" pitchFamily="34" charset="0"/>
              <a:cs typeface="Arial" pitchFamily="34" charset="0"/>
            </a:endParaRPr>
          </a:p>
        </p:txBody>
      </p:sp>
      <p:sp>
        <p:nvSpPr>
          <p:cNvPr id="39" name="Down Arrow 38"/>
          <p:cNvSpPr/>
          <p:nvPr/>
        </p:nvSpPr>
        <p:spPr>
          <a:xfrm rot="9562554">
            <a:off x="4522789" y="1685926"/>
            <a:ext cx="681037" cy="714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2000">
              <a:latin typeface="Arial" pitchFamily="34" charset="0"/>
              <a:cs typeface="Arial" pitchFamily="34" charset="0"/>
            </a:endParaRPr>
          </a:p>
        </p:txBody>
      </p:sp>
      <p:sp>
        <p:nvSpPr>
          <p:cNvPr id="40" name="Down Arrow 39"/>
          <p:cNvSpPr/>
          <p:nvPr/>
        </p:nvSpPr>
        <p:spPr>
          <a:xfrm rot="7704632">
            <a:off x="3552826" y="2260601"/>
            <a:ext cx="495300" cy="7524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2000">
              <a:latin typeface="Arial" pitchFamily="34" charset="0"/>
              <a:cs typeface="Arial" pitchFamily="34" charset="0"/>
            </a:endParaRPr>
          </a:p>
        </p:txBody>
      </p:sp>
      <p:sp>
        <p:nvSpPr>
          <p:cNvPr id="41" name="Down Arrow 40"/>
          <p:cNvSpPr/>
          <p:nvPr/>
        </p:nvSpPr>
        <p:spPr>
          <a:xfrm rot="5400000">
            <a:off x="3188494" y="3440907"/>
            <a:ext cx="496888" cy="4730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2000">
              <a:latin typeface="Arial" pitchFamily="34" charset="0"/>
              <a:cs typeface="Arial" pitchFamily="34" charset="0"/>
            </a:endParaRPr>
          </a:p>
        </p:txBody>
      </p:sp>
      <p:sp>
        <p:nvSpPr>
          <p:cNvPr id="43" name="Up Arrow 42"/>
          <p:cNvSpPr/>
          <p:nvPr/>
        </p:nvSpPr>
        <p:spPr>
          <a:xfrm>
            <a:off x="5867400" y="1636713"/>
            <a:ext cx="457200" cy="5969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44" name="Down Arrow 43"/>
          <p:cNvSpPr/>
          <p:nvPr/>
        </p:nvSpPr>
        <p:spPr>
          <a:xfrm>
            <a:off x="6056313" y="5303838"/>
            <a:ext cx="4572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45" name="Up Arrow 44"/>
          <p:cNvSpPr/>
          <p:nvPr/>
        </p:nvSpPr>
        <p:spPr>
          <a:xfrm rot="2115938">
            <a:off x="7086600" y="1828800"/>
            <a:ext cx="457200" cy="5969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9482" name="TextBox 46"/>
          <p:cNvSpPr txBox="1">
            <a:spLocks noChangeArrowheads="1"/>
          </p:cNvSpPr>
          <p:nvPr/>
        </p:nvSpPr>
        <p:spPr bwMode="auto">
          <a:xfrm>
            <a:off x="5181600" y="2514601"/>
            <a:ext cx="177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sz="2400"/>
              <a:t>Operational</a:t>
            </a:r>
            <a:endParaRPr lang="en-IN" altLang="en-US" sz="2400"/>
          </a:p>
        </p:txBody>
      </p:sp>
      <p:sp>
        <p:nvSpPr>
          <p:cNvPr id="19483" name="TextBox 47"/>
          <p:cNvSpPr txBox="1">
            <a:spLocks noChangeArrowheads="1"/>
          </p:cNvSpPr>
          <p:nvPr/>
        </p:nvSpPr>
        <p:spPr bwMode="auto">
          <a:xfrm>
            <a:off x="4648200" y="3271838"/>
            <a:ext cx="304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ltLang="en-US" sz="2400"/>
              <a:t>Quasi- Operational</a:t>
            </a:r>
            <a:endParaRPr lang="en-IN" altLang="en-US" sz="2400"/>
          </a:p>
        </p:txBody>
      </p:sp>
      <p:sp>
        <p:nvSpPr>
          <p:cNvPr id="19484" name="TextBox 48"/>
          <p:cNvSpPr txBox="1">
            <a:spLocks noChangeArrowheads="1"/>
          </p:cNvSpPr>
          <p:nvPr/>
        </p:nvSpPr>
        <p:spPr bwMode="auto">
          <a:xfrm>
            <a:off x="4572000" y="3962401"/>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ltLang="en-US" sz="2400"/>
              <a:t>Technique Development</a:t>
            </a:r>
            <a:endParaRPr lang="en-IN" altLang="en-US" sz="2400"/>
          </a:p>
        </p:txBody>
      </p:sp>
      <p:sp>
        <p:nvSpPr>
          <p:cNvPr id="19485" name="TextBox 49"/>
          <p:cNvSpPr txBox="1">
            <a:spLocks noChangeArrowheads="1"/>
          </p:cNvSpPr>
          <p:nvPr/>
        </p:nvSpPr>
        <p:spPr bwMode="auto">
          <a:xfrm>
            <a:off x="4800600" y="4572001"/>
            <a:ext cx="289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ltLang="en-US" sz="2400"/>
              <a:t>Capacity Building</a:t>
            </a:r>
            <a:endParaRPr lang="en-IN" altLang="en-US" sz="2400"/>
          </a:p>
        </p:txBody>
      </p:sp>
      <p:pic>
        <p:nvPicPr>
          <p:cNvPr id="29" name="Picture 2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3425" y="111078"/>
            <a:ext cx="1322882" cy="131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
          <p:cNvPicPr>
            <a:picLocks noChangeAspect="1" noChangeArrowheads="1"/>
          </p:cNvPicPr>
          <p:nvPr/>
        </p:nvPicPr>
        <p:blipFill>
          <a:blip r:embed="rId3">
            <a:extLst>
              <a:ext uri="{28A0092B-C50C-407E-A947-70E740481C1C}">
                <a14:useLocalDpi xmlns:a14="http://schemas.microsoft.com/office/drawing/2010/main" val="0"/>
              </a:ext>
            </a:extLst>
          </a:blip>
          <a:srcRect l="1355" t="11000" r="30876" b="20000"/>
          <a:stretch>
            <a:fillRect/>
          </a:stretch>
        </p:blipFill>
        <p:spPr bwMode="auto">
          <a:xfrm>
            <a:off x="10574781" y="4857267"/>
            <a:ext cx="1632757" cy="1834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17"/>
          <p:cNvGrpSpPr>
            <a:grpSpLocks/>
          </p:cNvGrpSpPr>
          <p:nvPr/>
        </p:nvGrpSpPr>
        <p:grpSpPr bwMode="auto">
          <a:xfrm>
            <a:off x="10700998" y="5173663"/>
            <a:ext cx="1569648" cy="1106676"/>
            <a:chOff x="5720978" y="1535468"/>
            <a:chExt cx="3151813" cy="2965700"/>
          </a:xfrm>
        </p:grpSpPr>
        <p:sp>
          <p:nvSpPr>
            <p:cNvPr id="38" name="Line 11"/>
            <p:cNvSpPr>
              <a:spLocks noChangeShapeType="1"/>
            </p:cNvSpPr>
            <p:nvPr/>
          </p:nvSpPr>
          <p:spPr bwMode="auto">
            <a:xfrm>
              <a:off x="7696200" y="1860293"/>
              <a:ext cx="536865" cy="45719"/>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 name="TextBox 4"/>
            <p:cNvSpPr txBox="1">
              <a:spLocks noChangeArrowheads="1"/>
            </p:cNvSpPr>
            <p:nvPr/>
          </p:nvSpPr>
          <p:spPr bwMode="auto">
            <a:xfrm>
              <a:off x="6145767" y="1535468"/>
              <a:ext cx="1533478" cy="1154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sz="1100" dirty="0">
                  <a:solidFill>
                    <a:srgbClr val="FFFF00"/>
                  </a:solidFill>
                </a:rPr>
                <a:t>Early</a:t>
              </a:r>
            </a:p>
            <a:p>
              <a:pPr eaLnBrk="1" hangingPunct="1"/>
              <a:r>
                <a:rPr lang="en-US" altLang="en-US" sz="1100" dirty="0">
                  <a:solidFill>
                    <a:srgbClr val="FFFF00"/>
                  </a:solidFill>
                </a:rPr>
                <a:t> rice</a:t>
              </a:r>
            </a:p>
          </p:txBody>
        </p:sp>
        <p:sp>
          <p:nvSpPr>
            <p:cNvPr id="46" name="TextBox 4"/>
            <p:cNvSpPr txBox="1">
              <a:spLocks noChangeArrowheads="1"/>
            </p:cNvSpPr>
            <p:nvPr/>
          </p:nvSpPr>
          <p:spPr bwMode="auto">
            <a:xfrm>
              <a:off x="5720978" y="2557833"/>
              <a:ext cx="1828801" cy="123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sz="1200" dirty="0">
                  <a:solidFill>
                    <a:srgbClr val="FFFF00"/>
                  </a:solidFill>
                </a:rPr>
                <a:t>Very L</a:t>
              </a:r>
              <a:r>
                <a:rPr lang="en-US" altLang="en-US" sz="1000" dirty="0">
                  <a:solidFill>
                    <a:srgbClr val="FFFF00"/>
                  </a:solidFill>
                </a:rPr>
                <a:t>ate </a:t>
              </a:r>
              <a:r>
                <a:rPr lang="en-US" altLang="en-US" sz="1200" dirty="0">
                  <a:solidFill>
                    <a:srgbClr val="FFFF00"/>
                  </a:solidFill>
                </a:rPr>
                <a:t>rice</a:t>
              </a:r>
            </a:p>
          </p:txBody>
        </p:sp>
        <p:sp>
          <p:nvSpPr>
            <p:cNvPr id="47" name="Line 11"/>
            <p:cNvSpPr>
              <a:spLocks noChangeShapeType="1"/>
            </p:cNvSpPr>
            <p:nvPr/>
          </p:nvSpPr>
          <p:spPr bwMode="auto">
            <a:xfrm flipH="1">
              <a:off x="7162801" y="2843645"/>
              <a:ext cx="76200" cy="2286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 name="TextBox 4"/>
            <p:cNvSpPr txBox="1">
              <a:spLocks noChangeArrowheads="1"/>
            </p:cNvSpPr>
            <p:nvPr/>
          </p:nvSpPr>
          <p:spPr bwMode="auto">
            <a:xfrm>
              <a:off x="7043990" y="3758859"/>
              <a:ext cx="1828801" cy="742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sz="1200" dirty="0">
                  <a:solidFill>
                    <a:srgbClr val="FFFF00"/>
                  </a:solidFill>
                </a:rPr>
                <a:t>Late rice</a:t>
              </a:r>
            </a:p>
          </p:txBody>
        </p:sp>
        <p:sp>
          <p:nvSpPr>
            <p:cNvPr id="49" name="Line 11"/>
            <p:cNvSpPr>
              <a:spLocks noChangeShapeType="1"/>
            </p:cNvSpPr>
            <p:nvPr/>
          </p:nvSpPr>
          <p:spPr bwMode="auto">
            <a:xfrm flipH="1">
              <a:off x="7010400" y="3505200"/>
              <a:ext cx="152400" cy="3048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50" name="Group 49"/>
          <p:cNvGrpSpPr/>
          <p:nvPr/>
        </p:nvGrpSpPr>
        <p:grpSpPr>
          <a:xfrm>
            <a:off x="10420118" y="2055080"/>
            <a:ext cx="1910232" cy="1681708"/>
            <a:chOff x="3069103" y="827141"/>
            <a:chExt cx="2746302" cy="2150362"/>
          </a:xfrm>
        </p:grpSpPr>
        <p:pic>
          <p:nvPicPr>
            <p:cNvPr id="51" name="Picture 50"/>
            <p:cNvPicPr>
              <a:picLocks noChangeAspect="1"/>
            </p:cNvPicPr>
            <p:nvPr/>
          </p:nvPicPr>
          <p:blipFill>
            <a:blip r:embed="rId4"/>
            <a:stretch>
              <a:fillRect/>
            </a:stretch>
          </p:blipFill>
          <p:spPr>
            <a:xfrm>
              <a:off x="3167337" y="827141"/>
              <a:ext cx="2648068" cy="2150362"/>
            </a:xfrm>
            <a:prstGeom prst="rect">
              <a:avLst/>
            </a:prstGeom>
            <a:ln>
              <a:noFill/>
            </a:ln>
          </p:spPr>
        </p:pic>
        <p:sp>
          <p:nvSpPr>
            <p:cNvPr id="52" name="TextBox 51"/>
            <p:cNvSpPr txBox="1"/>
            <p:nvPr/>
          </p:nvSpPr>
          <p:spPr>
            <a:xfrm>
              <a:off x="3069103" y="2570397"/>
              <a:ext cx="1340419" cy="261610"/>
            </a:xfrm>
            <a:prstGeom prst="rect">
              <a:avLst/>
            </a:prstGeom>
            <a:noFill/>
          </p:spPr>
          <p:txBody>
            <a:bodyPr wrap="square" rtlCol="0">
              <a:spAutoFit/>
            </a:bodyPr>
            <a:lstStyle/>
            <a:p>
              <a:r>
                <a:rPr lang="en-IN" sz="1100" b="1" dirty="0"/>
                <a:t>C-band SAR Image</a:t>
              </a:r>
            </a:p>
          </p:txBody>
        </p:sp>
        <p:sp>
          <p:nvSpPr>
            <p:cNvPr id="53" name="TextBox 52"/>
            <p:cNvSpPr txBox="1"/>
            <p:nvPr/>
          </p:nvSpPr>
          <p:spPr>
            <a:xfrm>
              <a:off x="3197997" y="2134665"/>
              <a:ext cx="1200581" cy="323417"/>
            </a:xfrm>
            <a:prstGeom prst="rect">
              <a:avLst/>
            </a:prstGeom>
            <a:noFill/>
          </p:spPr>
          <p:txBody>
            <a:bodyPr wrap="square" rtlCol="0">
              <a:spAutoFit/>
            </a:bodyPr>
            <a:lstStyle/>
            <a:p>
              <a:r>
                <a:rPr lang="en-IN" sz="1600" b="1" dirty="0"/>
                <a:t>Gujarat</a:t>
              </a:r>
            </a:p>
          </p:txBody>
        </p:sp>
      </p:grpSp>
      <p:grpSp>
        <p:nvGrpSpPr>
          <p:cNvPr id="54" name="Group 53"/>
          <p:cNvGrpSpPr/>
          <p:nvPr/>
        </p:nvGrpSpPr>
        <p:grpSpPr>
          <a:xfrm>
            <a:off x="1" y="2832424"/>
            <a:ext cx="1750680" cy="1421275"/>
            <a:chOff x="142875" y="1719263"/>
            <a:chExt cx="2925762" cy="2968625"/>
          </a:xfrm>
        </p:grpSpPr>
        <p:grpSp>
          <p:nvGrpSpPr>
            <p:cNvPr id="55" name="Group 54"/>
            <p:cNvGrpSpPr/>
            <p:nvPr/>
          </p:nvGrpSpPr>
          <p:grpSpPr>
            <a:xfrm>
              <a:off x="142875" y="1719263"/>
              <a:ext cx="2925762" cy="2968625"/>
              <a:chOff x="142875" y="1719263"/>
              <a:chExt cx="2925762" cy="2968625"/>
            </a:xfrm>
          </p:grpSpPr>
          <p:pic>
            <p:nvPicPr>
              <p:cNvPr id="5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t="5556" r="57813" b="18333"/>
              <a:stretch>
                <a:fillRect/>
              </a:stretch>
            </p:blipFill>
            <p:spPr bwMode="auto">
              <a:xfrm>
                <a:off x="142875" y="1719263"/>
                <a:ext cx="2925762"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Straight Arrow Connector 57"/>
              <p:cNvCxnSpPr>
                <a:cxnSpLocks noChangeShapeType="1"/>
              </p:cNvCxnSpPr>
              <p:nvPr/>
            </p:nvCxnSpPr>
            <p:spPr bwMode="auto">
              <a:xfrm rot="10800000" flipV="1">
                <a:off x="1579563" y="3733800"/>
                <a:ext cx="381000" cy="304800"/>
              </a:xfrm>
              <a:prstGeom prst="straightConnector1">
                <a:avLst/>
              </a:prstGeom>
              <a:noFill/>
              <a:ln w="38100">
                <a:solidFill>
                  <a:schemeClr val="accent2"/>
                </a:solidFill>
                <a:round/>
                <a:headEnd/>
                <a:tailEnd type="arrow" w="med" len="me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sp>
            <p:nvSpPr>
              <p:cNvPr id="59" name="TextBox 10"/>
              <p:cNvSpPr txBox="1">
                <a:spLocks noChangeArrowheads="1"/>
              </p:cNvSpPr>
              <p:nvPr/>
            </p:nvSpPr>
            <p:spPr bwMode="auto">
              <a:xfrm>
                <a:off x="1503362" y="2743200"/>
                <a:ext cx="1447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n-US" altLang="en-US" sz="1400" b="1" dirty="0" err="1">
                    <a:solidFill>
                      <a:srgbClr val="FFFF00"/>
                    </a:solidFill>
                  </a:rPr>
                  <a:t>Kinnoi</a:t>
                </a:r>
                <a:r>
                  <a:rPr lang="en-US" altLang="en-US" sz="1400" b="1" dirty="0">
                    <a:solidFill>
                      <a:srgbClr val="FFFF00"/>
                    </a:solidFill>
                  </a:rPr>
                  <a:t> Fault</a:t>
                </a:r>
              </a:p>
            </p:txBody>
          </p:sp>
          <p:cxnSp>
            <p:nvCxnSpPr>
              <p:cNvPr id="60" name="Straight Arrow Connector 59"/>
              <p:cNvCxnSpPr>
                <a:cxnSpLocks noChangeShapeType="1"/>
              </p:cNvCxnSpPr>
              <p:nvPr/>
            </p:nvCxnSpPr>
            <p:spPr bwMode="auto">
              <a:xfrm flipV="1">
                <a:off x="893763" y="3810000"/>
                <a:ext cx="457200" cy="304800"/>
              </a:xfrm>
              <a:prstGeom prst="straightConnector1">
                <a:avLst/>
              </a:prstGeom>
              <a:noFill/>
              <a:ln w="38100">
                <a:solidFill>
                  <a:schemeClr val="accent2"/>
                </a:solidFill>
                <a:round/>
                <a:headEnd/>
                <a:tailEnd type="arrow" w="med" len="me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61" name="Straight Arrow Connector 16"/>
              <p:cNvCxnSpPr>
                <a:cxnSpLocks noChangeShapeType="1"/>
              </p:cNvCxnSpPr>
              <p:nvPr/>
            </p:nvCxnSpPr>
            <p:spPr bwMode="auto">
              <a:xfrm rot="10800000" flipV="1">
                <a:off x="665163" y="2362200"/>
                <a:ext cx="381000" cy="304800"/>
              </a:xfrm>
              <a:prstGeom prst="straightConnector1">
                <a:avLst/>
              </a:prstGeom>
              <a:noFill/>
              <a:ln w="38100">
                <a:solidFill>
                  <a:schemeClr val="accent2"/>
                </a:solidFill>
                <a:round/>
                <a:headEnd/>
                <a:tailEnd type="arrow" w="med" len="me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62" name="Straight Arrow Connector 17"/>
              <p:cNvCxnSpPr>
                <a:cxnSpLocks noChangeShapeType="1"/>
              </p:cNvCxnSpPr>
              <p:nvPr/>
            </p:nvCxnSpPr>
            <p:spPr bwMode="auto">
              <a:xfrm rot="10800000" flipV="1">
                <a:off x="969963" y="2819400"/>
                <a:ext cx="381000" cy="304800"/>
              </a:xfrm>
              <a:prstGeom prst="straightConnector1">
                <a:avLst/>
              </a:prstGeom>
              <a:noFill/>
              <a:ln w="38100">
                <a:solidFill>
                  <a:schemeClr val="accent2"/>
                </a:solidFill>
                <a:round/>
                <a:headEnd/>
                <a:tailEnd type="arrow" w="med" len="me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63" name="Straight Arrow Connector 62"/>
              <p:cNvCxnSpPr>
                <a:cxnSpLocks noChangeShapeType="1"/>
              </p:cNvCxnSpPr>
              <p:nvPr/>
            </p:nvCxnSpPr>
            <p:spPr bwMode="auto">
              <a:xfrm rot="10800000" flipV="1">
                <a:off x="1122363" y="3124200"/>
                <a:ext cx="381000" cy="304800"/>
              </a:xfrm>
              <a:prstGeom prst="straightConnector1">
                <a:avLst/>
              </a:prstGeom>
              <a:noFill/>
              <a:ln w="38100">
                <a:solidFill>
                  <a:schemeClr val="accent2"/>
                </a:solidFill>
                <a:round/>
                <a:headEnd/>
                <a:tailEnd type="arrow" w="med" len="me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grpSp>
        <p:sp>
          <p:nvSpPr>
            <p:cNvPr id="56" name="TextBox 5"/>
            <p:cNvSpPr txBox="1">
              <a:spLocks noChangeArrowheads="1"/>
            </p:cNvSpPr>
            <p:nvPr/>
          </p:nvSpPr>
          <p:spPr bwMode="auto">
            <a:xfrm>
              <a:off x="1620837" y="1789499"/>
              <a:ext cx="1447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n-US" altLang="en-US" sz="1400" b="1" dirty="0">
                  <a:solidFill>
                    <a:srgbClr val="FFFF00"/>
                  </a:solidFill>
                </a:rPr>
                <a:t>RISAT-SAR</a:t>
              </a:r>
            </a:p>
          </p:txBody>
        </p:sp>
      </p:grpSp>
      <p:pic>
        <p:nvPicPr>
          <p:cNvPr id="64" name="Picture 63"/>
          <p:cNvPicPr>
            <a:picLocks noChangeAspect="1"/>
          </p:cNvPicPr>
          <p:nvPr/>
        </p:nvPicPr>
        <p:blipFill rotWithShape="1">
          <a:blip r:embed="rId6" cstate="print">
            <a:extLst>
              <a:ext uri="{28A0092B-C50C-407E-A947-70E740481C1C}">
                <a14:useLocalDpi xmlns:a14="http://schemas.microsoft.com/office/drawing/2010/main" val="0"/>
              </a:ext>
            </a:extLst>
          </a:blip>
          <a:srcRect l="18082" r="16101" b="5911"/>
          <a:stretch/>
        </p:blipFill>
        <p:spPr>
          <a:xfrm>
            <a:off x="3656990" y="5326881"/>
            <a:ext cx="1732614" cy="1857106"/>
          </a:xfrm>
          <a:prstGeom prst="rect">
            <a:avLst/>
          </a:prstGeom>
        </p:spPr>
      </p:pic>
      <p:pic>
        <p:nvPicPr>
          <p:cNvPr id="65" name="Picture 64"/>
          <p:cNvPicPr>
            <a:picLocks noChangeAspect="1"/>
          </p:cNvPicPr>
          <p:nvPr/>
        </p:nvPicPr>
        <p:blipFill rotWithShape="1">
          <a:blip r:embed="rId7" cstate="print">
            <a:extLst>
              <a:ext uri="{28A0092B-C50C-407E-A947-70E740481C1C}">
                <a14:useLocalDpi xmlns:a14="http://schemas.microsoft.com/office/drawing/2010/main" val="0"/>
              </a:ext>
            </a:extLst>
          </a:blip>
          <a:srcRect l="6288" t="37778" r="11956" b="5555"/>
          <a:stretch/>
        </p:blipFill>
        <p:spPr>
          <a:xfrm>
            <a:off x="1946566" y="-1415"/>
            <a:ext cx="1597580" cy="1566857"/>
          </a:xfrm>
          <a:prstGeom prst="rect">
            <a:avLst/>
          </a:prstGeom>
        </p:spPr>
      </p:pic>
      <p:pic>
        <p:nvPicPr>
          <p:cNvPr id="66"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l="11014" t="8333" r="14339" b="8333"/>
          <a:stretch>
            <a:fillRect/>
          </a:stretch>
        </p:blipFill>
        <p:spPr bwMode="auto">
          <a:xfrm>
            <a:off x="284678" y="5173663"/>
            <a:ext cx="1869044"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l="7033" t="13440" r="22633"/>
          <a:stretch>
            <a:fillRect/>
          </a:stretch>
        </p:blipFill>
        <p:spPr bwMode="auto">
          <a:xfrm>
            <a:off x="7562527" y="5391007"/>
            <a:ext cx="1502501" cy="1355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1229" y="1192058"/>
            <a:ext cx="2093139" cy="1414738"/>
          </a:xfrm>
          <a:prstGeom prst="rect">
            <a:avLst/>
          </a:prstGeom>
        </p:spPr>
      </p:pic>
    </p:spTree>
    <p:extLst>
      <p:ext uri="{BB962C8B-B14F-4D97-AF65-F5344CB8AC3E}">
        <p14:creationId xmlns:p14="http://schemas.microsoft.com/office/powerpoint/2010/main" val="1147826657"/>
      </p:ext>
    </p:extLst>
  </p:cSld>
  <p:clrMapOvr>
    <a:masterClrMapping/>
  </p:clrMapOvr>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1857</TotalTime>
  <Words>2968</Words>
  <Application>Microsoft Office PowerPoint</Application>
  <PresentationFormat>Widescreen</PresentationFormat>
  <Paragraphs>626</Paragraphs>
  <Slides>29</Slides>
  <Notes>7</Notes>
  <HiddenSlides>0</HiddenSlides>
  <MMClips>1</MMClips>
  <ScaleCrop>false</ScaleCrop>
  <HeadingPairs>
    <vt:vector size="6" baseType="variant">
      <vt:variant>
        <vt:lpstr>Fonts Used</vt:lpstr>
      </vt:variant>
      <vt:variant>
        <vt:i4>24</vt:i4>
      </vt:variant>
      <vt:variant>
        <vt:lpstr>Theme</vt:lpstr>
      </vt:variant>
      <vt:variant>
        <vt:i4>2</vt:i4>
      </vt:variant>
      <vt:variant>
        <vt:lpstr>Slide Titles</vt:lpstr>
      </vt:variant>
      <vt:variant>
        <vt:i4>29</vt:i4>
      </vt:variant>
    </vt:vector>
  </HeadingPairs>
  <TitlesOfParts>
    <vt:vector size="55" baseType="lpstr">
      <vt:lpstr>MS Mincho</vt:lpstr>
      <vt:lpstr>Arial</vt:lpstr>
      <vt:lpstr>Arial Bold</vt:lpstr>
      <vt:lpstr>Arial Narrow</vt:lpstr>
      <vt:lpstr>ArialMT</vt:lpstr>
      <vt:lpstr>Avenir Roman</vt:lpstr>
      <vt:lpstr>Bodoni MT</vt:lpstr>
      <vt:lpstr>Calibri</vt:lpstr>
      <vt:lpstr>Calibri-Bold</vt:lpstr>
      <vt:lpstr>Comic Sans MS</vt:lpstr>
      <vt:lpstr>Courier New</vt:lpstr>
      <vt:lpstr>Droid Serif</vt:lpstr>
      <vt:lpstr>Engravers MT</vt:lpstr>
      <vt:lpstr>Helvetica</vt:lpstr>
      <vt:lpstr>Impact</vt:lpstr>
      <vt:lpstr>Linux Libertine</vt:lpstr>
      <vt:lpstr>Perpetua</vt:lpstr>
      <vt:lpstr>Proxima Nova Regular</vt:lpstr>
      <vt:lpstr>Segoe UI</vt:lpstr>
      <vt:lpstr>Segoe UI Semilight</vt:lpstr>
      <vt:lpstr>Symbol</vt:lpstr>
      <vt:lpstr>Times New Roman</vt:lpstr>
      <vt:lpstr>Verdana</vt:lpstr>
      <vt:lpstr>Wingdings</vt:lpstr>
      <vt:lpstr>Default</vt:lpstr>
      <vt:lpstr>1_Default</vt:lpstr>
      <vt:lpstr>Indian SAR Missions &amp; CB Support</vt:lpstr>
      <vt:lpstr>PowerPoint Presentation</vt:lpstr>
      <vt:lpstr>PowerPoint Presentation</vt:lpstr>
      <vt:lpstr>PowerPoint Presentation</vt:lpstr>
      <vt:lpstr>RISAT-1A Increments </vt:lpstr>
      <vt:lpstr>PowerPoint Presentation</vt:lpstr>
      <vt:lpstr>PowerPoint Presentation</vt:lpstr>
      <vt:lpstr>PowerPoint Presentation</vt:lpstr>
      <vt:lpstr>PowerPoint Presentation</vt:lpstr>
      <vt:lpstr>PowerPoint Presentation</vt:lpstr>
      <vt:lpstr>S-SAR</vt:lpstr>
      <vt:lpstr>PowerPoint Presentation</vt:lpstr>
      <vt:lpstr>PowerPoint Presentation</vt:lpstr>
      <vt:lpstr>PowerPoint Presentation</vt:lpstr>
      <vt:lpstr>NASA Polar Cryosphere Targets</vt:lpstr>
      <vt:lpstr>PowerPoint Presentation</vt:lpstr>
      <vt:lpstr>PowerPoint Presentation</vt:lpstr>
      <vt:lpstr>PowerPoint Presentation</vt:lpstr>
      <vt:lpstr>L&amp;S Airborne SAR Flight Campaign-2017/2018</vt:lpstr>
      <vt:lpstr>PowerPoint Presentation</vt:lpstr>
      <vt:lpstr>PowerPoint Presentation</vt:lpstr>
      <vt:lpstr>PowerPoint Presentation</vt:lpstr>
      <vt:lpstr>TREES &amp; SMART: Research and Training opportunities at EPSA</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Lauren CG</cp:lastModifiedBy>
  <cp:revision>115</cp:revision>
  <dcterms:created xsi:type="dcterms:W3CDTF">2018-05-16T04:55:18Z</dcterms:created>
  <dcterms:modified xsi:type="dcterms:W3CDTF">2019-03-06T11:08:42Z</dcterms:modified>
</cp:coreProperties>
</file>