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346" r:id="rId3"/>
    <p:sldId id="1165" r:id="rId4"/>
    <p:sldId id="1164" r:id="rId5"/>
    <p:sldId id="1166" r:id="rId6"/>
    <p:sldId id="261" r:id="rId7"/>
    <p:sldId id="1167" r:id="rId8"/>
    <p:sldId id="798" r:id="rId9"/>
    <p:sldId id="363" r:id="rId10"/>
    <p:sldId id="284" r:id="rId11"/>
    <p:sldId id="796" r:id="rId12"/>
    <p:sldId id="797" r:id="rId13"/>
    <p:sldId id="540" r:id="rId14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83"/>
    <p:restoredTop sz="93718"/>
  </p:normalViewPr>
  <p:slideViewPr>
    <p:cSldViewPr>
      <p:cViewPr>
        <p:scale>
          <a:sx n="81" d="100"/>
          <a:sy n="81" d="100"/>
        </p:scale>
        <p:origin x="1912" y="10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146C46-E7C2-4173-82C2-E88CEEA1E7F4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124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146C46-E7C2-4173-82C2-E88CEEA1E7F4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140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Emphasis:</a:t>
            </a:r>
          </a:p>
          <a:p>
            <a:r>
              <a:rPr lang="en-US" dirty="0"/>
              <a:t>The partnership has major contributions</a:t>
            </a:r>
            <a:r>
              <a:rPr lang="en-US" baseline="0" dirty="0"/>
              <a:t> from both parties, enabling the mission. </a:t>
            </a:r>
          </a:p>
          <a:p>
            <a:r>
              <a:rPr lang="en-US" baseline="0" dirty="0"/>
              <a:t>ISRO considers this a science mission and adheres to NASA”s open data policy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311A6-DCFC-44ED-8260-0C22491E78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53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Proxima Nova Regular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078" y="418454"/>
            <a:ext cx="6410325" cy="681927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46108350-BAEE-4A35-B323-676EFE596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76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674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457200" y="1676400"/>
            <a:ext cx="8305800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en-US" sz="4200" b="1" dirty="0">
                <a:solidFill>
                  <a:srgbClr val="FFFFFF"/>
                </a:solidFill>
              </a:rPr>
              <a:t>NASA-ISRO SAR Mission and CB Support</a:t>
            </a:r>
            <a:endParaRPr sz="4200" b="1" dirty="0">
              <a:solidFill>
                <a:srgbClr val="FFFFFF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287867" y="2686173"/>
            <a:ext cx="6629400" cy="3714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NASA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CEOS WGCapD-8 Annual Meeting 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Agenda Item </a:t>
            </a: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15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Working Group on 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Capacity Building &amp; Data Democracy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Indian Institute of Remote Sensing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Indian Space Research Organisation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Dehradun, India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March 06</a:t>
            </a:r>
            <a:r>
              <a:rPr lang="en-US" baseline="300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</a:t>
            </a: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– 08</a:t>
            </a:r>
            <a:r>
              <a:rPr lang="en-US" baseline="300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</a:t>
            </a: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, 2019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524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304800" y="1181629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185737" y="1828800"/>
            <a:ext cx="1271588" cy="1018798"/>
          </a:xfrm>
          <a:prstGeom prst="round2Diag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1457326" y="1990890"/>
            <a:ext cx="6005273" cy="662661"/>
          </a:xfrm>
          <a:prstGeom prst="flowChartProcess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1664494" y="2722946"/>
            <a:ext cx="6005273" cy="625793"/>
          </a:xfrm>
          <a:prstGeom prst="flowChartProcess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7669767" y="2528587"/>
            <a:ext cx="1271588" cy="962117"/>
          </a:xfrm>
          <a:prstGeom prst="round2Diag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185737" y="3262450"/>
            <a:ext cx="1271588" cy="1018799"/>
          </a:xfrm>
          <a:prstGeom prst="round2Diag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457326" y="3424539"/>
            <a:ext cx="6005273" cy="662662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1664494" y="4173260"/>
            <a:ext cx="6005273" cy="651887"/>
          </a:xfrm>
          <a:prstGeom prst="flowChartProcess">
            <a:avLst/>
          </a:prstGeom>
          <a:solidFill>
            <a:srgbClr val="3F3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7669767" y="3978901"/>
            <a:ext cx="1271588" cy="1002233"/>
          </a:xfrm>
          <a:prstGeom prst="round2Diag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ound Diagonal Corner Rectangle 19"/>
          <p:cNvSpPr/>
          <p:nvPr/>
        </p:nvSpPr>
        <p:spPr>
          <a:xfrm>
            <a:off x="185737" y="4713123"/>
            <a:ext cx="1271588" cy="968205"/>
          </a:xfrm>
          <a:prstGeom prst="round2Diag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457326" y="4896645"/>
            <a:ext cx="6005273" cy="559883"/>
          </a:xfrm>
          <a:prstGeom prst="flowChartProcess">
            <a:avLst/>
          </a:prstGeom>
          <a:solidFill>
            <a:srgbClr val="F151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1664494" y="5562509"/>
            <a:ext cx="6016218" cy="612444"/>
          </a:xfrm>
          <a:prstGeom prst="flowChartProcess">
            <a:avLst/>
          </a:prstGeom>
          <a:solidFill>
            <a:srgbClr val="8A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75439" y="5548222"/>
            <a:ext cx="6012417" cy="69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685800">
              <a:lnSpc>
                <a:spcPts val="1575"/>
              </a:lnSpc>
              <a:spcBef>
                <a:spcPts val="1350"/>
              </a:spcBef>
            </a:pPr>
            <a:r>
              <a:rPr lang="en-US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Geological Applications</a:t>
            </a:r>
            <a:r>
              <a:rPr lang="en-US" sz="15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135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6.1</a:t>
            </a:r>
            <a:r>
              <a:rPr 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Structural &amp; Lithological mapping; </a:t>
            </a:r>
            <a:r>
              <a:rPr lang="en-US" sz="1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6.2</a:t>
            </a:r>
            <a:r>
              <a:rPr 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Lineament mapping; </a:t>
            </a:r>
            <a:r>
              <a:rPr lang="en-US" sz="1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6.3</a:t>
            </a:r>
            <a:r>
              <a:rPr 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Paleo-Channel study; </a:t>
            </a:r>
            <a:r>
              <a:rPr lang="en-US" sz="1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6.4</a:t>
            </a:r>
            <a:r>
              <a:rPr 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Geomorphology; </a:t>
            </a:r>
            <a:r>
              <a:rPr lang="en-US" sz="1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6.5</a:t>
            </a:r>
            <a:r>
              <a:rPr 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Land degradation mapping; </a:t>
            </a:r>
            <a:r>
              <a:rPr lang="en-US" sz="1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6.6</a:t>
            </a:r>
            <a:r>
              <a:rPr 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Geo-archaeology; </a:t>
            </a:r>
            <a:r>
              <a:rPr lang="en-US" sz="1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6.7</a:t>
            </a:r>
            <a:r>
              <a:rPr 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Mineral explorations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57326" y="1990889"/>
            <a:ext cx="600527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Ecosystem Structure</a:t>
            </a:r>
            <a:r>
              <a:rPr lang="en-US" sz="15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1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2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1.1</a:t>
            </a:r>
            <a:r>
              <a:rPr lang="en-US" sz="1125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Agriculture biomass &amp; Crop monitoring; </a:t>
            </a:r>
            <a:r>
              <a:rPr lang="en-US" sz="112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1.2</a:t>
            </a:r>
            <a:r>
              <a:rPr lang="en-US" sz="1125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Forest biomass; </a:t>
            </a:r>
            <a:r>
              <a:rPr lang="en-US" sz="112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1.3</a:t>
            </a:r>
            <a:r>
              <a:rPr lang="en-US" sz="1125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Forest disturbance; </a:t>
            </a:r>
            <a:r>
              <a:rPr lang="en-US" sz="112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1.4</a:t>
            </a:r>
            <a:r>
              <a:rPr lang="en-US" sz="1125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Mangroves / Wetlands; </a:t>
            </a:r>
            <a:r>
              <a:rPr lang="en-US" sz="112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1.5</a:t>
            </a:r>
            <a:r>
              <a:rPr lang="en-US" sz="1125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Alpine vegetation; </a:t>
            </a:r>
            <a:r>
              <a:rPr lang="en-US" sz="112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1.6</a:t>
            </a:r>
            <a:r>
              <a:rPr lang="en-US" sz="1125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Vegetation phenology; </a:t>
            </a:r>
            <a:r>
              <a:rPr lang="en-US" sz="112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1.7</a:t>
            </a:r>
            <a:r>
              <a:rPr lang="en-US" sz="1125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Soil moisture; </a:t>
            </a:r>
            <a:r>
              <a:rPr lang="en-US" sz="112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1.8</a:t>
            </a:r>
            <a:r>
              <a:rPr lang="en-US" sz="1125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Ecosystem stress assessment</a:t>
            </a:r>
            <a:endParaRPr lang="en-IN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33893" y="2780096"/>
            <a:ext cx="61358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US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Land Deformation</a:t>
            </a:r>
            <a:r>
              <a:rPr lang="en-US" sz="15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1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2.1</a:t>
            </a:r>
            <a:r>
              <a:rPr 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Inter-seismic / Co-seismic deformations; </a:t>
            </a:r>
            <a:r>
              <a:rPr lang="en-US" sz="1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2.2</a:t>
            </a:r>
            <a:r>
              <a:rPr 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Landslides; </a:t>
            </a:r>
            <a:r>
              <a:rPr lang="en-US" sz="1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2.3</a:t>
            </a:r>
            <a:r>
              <a:rPr 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Land subsidence; </a:t>
            </a:r>
            <a:r>
              <a:rPr lang="en-US" sz="1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2.4</a:t>
            </a:r>
            <a:r>
              <a:rPr 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Volcanic deformations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57325" y="3424538"/>
            <a:ext cx="613587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Cryosphere</a:t>
            </a:r>
            <a:r>
              <a:rPr lang="en-US" sz="15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1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2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3.1</a:t>
            </a:r>
            <a:r>
              <a:rPr lang="en-US" sz="1125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Polar Ice Shelf / Ice sheet; </a:t>
            </a:r>
            <a:r>
              <a:rPr lang="en-US" sz="112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3.2</a:t>
            </a:r>
            <a:r>
              <a:rPr lang="en-US" sz="1125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Sea Ice Dynamics; </a:t>
            </a:r>
            <a:r>
              <a:rPr lang="en-US" sz="112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3.3</a:t>
            </a:r>
            <a:r>
              <a:rPr lang="en-US" sz="1125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Mountain snow/ glacier </a:t>
            </a:r>
            <a:r>
              <a:rPr lang="en-US" sz="112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3.4</a:t>
            </a:r>
            <a:r>
              <a:rPr lang="en-US" sz="1125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Glacier dynamics/ hazard (Himalayan Region); </a:t>
            </a:r>
            <a:r>
              <a:rPr lang="en-US" sz="112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3.5</a:t>
            </a:r>
            <a:r>
              <a:rPr lang="en-US" sz="1125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Climate response to glaciers; </a:t>
            </a:r>
            <a:r>
              <a:rPr lang="en-US" sz="112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3.6</a:t>
            </a:r>
            <a:r>
              <a:rPr lang="en-US" sz="1125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Sea–Ice advisory on safer marine navigation in Antarctica region</a:t>
            </a:r>
            <a:endParaRPr lang="en-IN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33892" y="4145138"/>
            <a:ext cx="6146819" cy="68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ts val="1575"/>
              </a:lnSpc>
              <a:spcBef>
                <a:spcPts val="1350"/>
              </a:spcBef>
            </a:pPr>
            <a:r>
              <a:rPr lang="en-US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Coasts &amp; Ocean</a:t>
            </a:r>
            <a:r>
              <a:rPr lang="en-US" sz="15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1125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2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4.1</a:t>
            </a:r>
            <a:r>
              <a:rPr lang="en-US" sz="1125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Coastal erosion / shoreline change; </a:t>
            </a:r>
            <a:r>
              <a:rPr lang="en-US" sz="112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4.2</a:t>
            </a:r>
            <a:r>
              <a:rPr lang="en-US" sz="1125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Coastal subsidence and vulnerability to sea-level rise; </a:t>
            </a:r>
            <a:r>
              <a:rPr lang="en-US" sz="112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4.3</a:t>
            </a:r>
            <a:r>
              <a:rPr lang="en-US" sz="1125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Coastal bathymetry; </a:t>
            </a:r>
            <a:r>
              <a:rPr lang="en-US" sz="112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4.4</a:t>
            </a:r>
            <a:r>
              <a:rPr lang="en-US" sz="1125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Ocean surface wind; </a:t>
            </a:r>
            <a:r>
              <a:rPr lang="en-US" sz="112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4.5</a:t>
            </a:r>
            <a:r>
              <a:rPr lang="en-US" sz="1125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Ocean wave spectra; </a:t>
            </a:r>
            <a:r>
              <a:rPr lang="en-US" sz="112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4.6</a:t>
            </a:r>
            <a:r>
              <a:rPr lang="en-US" sz="1125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Ship detection; </a:t>
            </a:r>
            <a:r>
              <a:rPr lang="en-US" sz="112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4.7</a:t>
            </a:r>
            <a:r>
              <a:rPr lang="en-US" sz="1125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Coastal watch services; </a:t>
            </a:r>
            <a:r>
              <a:rPr lang="en-US" sz="112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4.8 </a:t>
            </a:r>
            <a:r>
              <a:rPr lang="en-US" sz="1125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tropical cyclone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457325" y="4944803"/>
            <a:ext cx="6005273" cy="486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ts val="1575"/>
              </a:lnSpc>
              <a:spcBef>
                <a:spcPts val="1350"/>
              </a:spcBef>
            </a:pPr>
            <a:r>
              <a:rPr lang="en-US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Disaster Response</a:t>
            </a:r>
            <a:r>
              <a:rPr lang="en-US" sz="15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5.1</a:t>
            </a:r>
            <a:r>
              <a:rPr 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Floods; </a:t>
            </a:r>
            <a:r>
              <a:rPr lang="en-US" sz="1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5.2</a:t>
            </a:r>
            <a:r>
              <a:rPr 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Forest fire damage assessment; </a:t>
            </a:r>
            <a:r>
              <a:rPr lang="en-US" sz="1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5.3</a:t>
            </a:r>
            <a:r>
              <a:rPr 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Coastal oil spill; </a:t>
            </a:r>
            <a:r>
              <a:rPr lang="en-US" sz="1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5.4</a:t>
            </a:r>
            <a:r>
              <a:rPr 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Earthquakes / Others</a:t>
            </a:r>
          </a:p>
        </p:txBody>
      </p:sp>
      <p:sp>
        <p:nvSpPr>
          <p:cNvPr id="23" name="Round Diagonal Corner Rectangle 22"/>
          <p:cNvSpPr/>
          <p:nvPr/>
        </p:nvSpPr>
        <p:spPr>
          <a:xfrm>
            <a:off x="7680712" y="5368151"/>
            <a:ext cx="1271588" cy="941591"/>
          </a:xfrm>
          <a:prstGeom prst="round2Diag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4EB9B6-7336-CD4C-BC2E-C92327A3960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5405198" cy="533400"/>
          </a:xfrm>
        </p:spPr>
        <p:txBody>
          <a:bodyPr/>
          <a:lstStyle/>
          <a:p>
            <a:pPr algn="l"/>
            <a:r>
              <a:rPr lang="en-IN" sz="2800" b="1" dirty="0">
                <a:latin typeface="Calibri"/>
                <a:cs typeface="Calibri"/>
              </a:rPr>
              <a:t>NISAR: ISRO Proposed Applications</a:t>
            </a:r>
          </a:p>
          <a:p>
            <a:pPr algn="l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472755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D277F6-8AE7-2E41-9058-4E80443001A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800" b="1" dirty="0">
                <a:latin typeface="Calibri"/>
                <a:cs typeface="Calibri"/>
              </a:rPr>
              <a:t>NISAR Characteristics</a:t>
            </a:r>
            <a:endParaRPr lang="en-US" sz="2800" dirty="0"/>
          </a:p>
        </p:txBody>
      </p:sp>
      <p:pic>
        <p:nvPicPr>
          <p:cNvPr id="12" name="Picture 11" descr="melting-glacier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5465" y="1600711"/>
            <a:ext cx="1447800" cy="1063442"/>
          </a:xfrm>
          <a:prstGeom prst="rect">
            <a:avLst/>
          </a:prstGeom>
        </p:spPr>
      </p:pic>
      <p:sp>
        <p:nvSpPr>
          <p:cNvPr id="39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80200"/>
            <a:ext cx="434975" cy="138113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algn="l">
              <a:defRPr sz="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1 Science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858" y="1600200"/>
            <a:ext cx="1405693" cy="1063953"/>
          </a:xfrm>
          <a:prstGeom prst="rect">
            <a:avLst/>
          </a:prstGeom>
        </p:spPr>
      </p:pic>
      <p:pic>
        <p:nvPicPr>
          <p:cNvPr id="14" name="Picture 13" descr="Agricultural-Insuranc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858" y="2837971"/>
            <a:ext cx="1410807" cy="963846"/>
          </a:xfrm>
          <a:prstGeom prst="rect">
            <a:avLst/>
          </a:prstGeom>
        </p:spPr>
      </p:pic>
      <p:pic>
        <p:nvPicPr>
          <p:cNvPr id="15" name="Picture 14" descr="fire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5465" y="2837971"/>
            <a:ext cx="1447801" cy="96384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530789" y="3974027"/>
            <a:ext cx="4044735" cy="3344970"/>
            <a:chOff x="-900608" y="2763045"/>
            <a:chExt cx="5398466" cy="4464496"/>
          </a:xfrm>
        </p:grpSpPr>
        <p:grpSp>
          <p:nvGrpSpPr>
            <p:cNvPr id="22" name="Group 21"/>
            <p:cNvGrpSpPr/>
            <p:nvPr/>
          </p:nvGrpSpPr>
          <p:grpSpPr>
            <a:xfrm>
              <a:off x="-900608" y="2763045"/>
              <a:ext cx="5398466" cy="4464496"/>
              <a:chOff x="610514" y="598659"/>
              <a:chExt cx="5736599" cy="4763397"/>
            </a:xfrm>
          </p:grpSpPr>
          <p:sp>
            <p:nvSpPr>
              <p:cNvPr id="28" name="TextBox 27"/>
              <p:cNvSpPr txBox="1"/>
              <p:nvPr/>
            </p:nvSpPr>
            <p:spPr>
              <a:xfrm rot="16200000">
                <a:off x="1826428" y="2499092"/>
                <a:ext cx="9637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747 km</a:t>
                </a:r>
              </a:p>
            </p:txBody>
          </p:sp>
          <p:sp>
            <p:nvSpPr>
              <p:cNvPr id="29" name="Arc 28"/>
              <p:cNvSpPr/>
              <p:nvPr/>
            </p:nvSpPr>
            <p:spPr bwMode="auto">
              <a:xfrm>
                <a:off x="624486" y="3832688"/>
                <a:ext cx="4806676" cy="1529368"/>
              </a:xfrm>
              <a:prstGeom prst="arc">
                <a:avLst>
                  <a:gd name="adj1" fmla="val 18993286"/>
                  <a:gd name="adj2" fmla="val 20705894"/>
                </a:avLst>
              </a:prstGeom>
              <a:ln>
                <a:solidFill>
                  <a:srgbClr val="660066"/>
                </a:solidFill>
                <a:headEnd type="oval" w="med" len="med"/>
                <a:tailEnd type="oval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2401506" y="3732201"/>
                <a:ext cx="121151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solidFill>
                      <a:srgbClr val="00B050"/>
                    </a:solidFill>
                    <a:latin typeface="Calibri"/>
                    <a:cs typeface="Calibri"/>
                  </a:rPr>
                  <a:t>Earth surface</a:t>
                </a:r>
              </a:p>
            </p:txBody>
          </p:sp>
          <p:sp>
            <p:nvSpPr>
              <p:cNvPr id="31" name="Title 4"/>
              <p:cNvSpPr txBox="1">
                <a:spLocks/>
              </p:cNvSpPr>
              <p:nvPr/>
            </p:nvSpPr>
            <p:spPr bwMode="auto">
              <a:xfrm>
                <a:off x="3205157" y="598659"/>
                <a:ext cx="3141956" cy="462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600" b="1" i="1" u="sng" kern="0" dirty="0">
                    <a:solidFill>
                      <a:schemeClr val="accent6">
                        <a:lumMod val="75000"/>
                      </a:schemeClr>
                    </a:solidFill>
                    <a:latin typeface="Calibri"/>
                    <a:ea typeface="+mj-ea"/>
                    <a:cs typeface="Calibri"/>
                  </a:rPr>
                  <a:t>Observation Geometry</a:t>
                </a:r>
              </a:p>
            </p:txBody>
          </p:sp>
          <p:sp>
            <p:nvSpPr>
              <p:cNvPr id="32" name="TextBox 26"/>
              <p:cNvSpPr txBox="1">
                <a:spLocks noChangeArrowheads="1"/>
              </p:cNvSpPr>
              <p:nvPr/>
            </p:nvSpPr>
            <p:spPr bwMode="auto">
              <a:xfrm rot="706314">
                <a:off x="3992487" y="3937875"/>
                <a:ext cx="1034887" cy="2955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660066"/>
                    </a:solidFill>
                    <a:latin typeface="Calibri"/>
                    <a:cs typeface="Calibri"/>
                  </a:rPr>
                  <a:t>&gt;240 km</a:t>
                </a:r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>
                <a:off x="2561169" y="1211140"/>
                <a:ext cx="2368068" cy="2824423"/>
              </a:xfrm>
              <a:prstGeom prst="straightConnector1">
                <a:avLst/>
              </a:prstGeom>
              <a:ln w="12700" cmpd="sng">
                <a:solidFill>
                  <a:srgbClr val="660066"/>
                </a:solidFill>
                <a:headEnd type="none" w="lg" len="lg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2561169" y="1211140"/>
                <a:ext cx="1166497" cy="2553021"/>
              </a:xfrm>
              <a:prstGeom prst="straightConnector1">
                <a:avLst/>
              </a:prstGeom>
              <a:ln w="12700" cmpd="sng">
                <a:solidFill>
                  <a:srgbClr val="660066"/>
                </a:solidFill>
                <a:headEnd type="none" w="lg" len="lg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2530041" y="1357141"/>
                <a:ext cx="8766" cy="2341874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stealth" w="lg" len="lg"/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Arc 36"/>
              <p:cNvSpPr/>
              <p:nvPr/>
            </p:nvSpPr>
            <p:spPr bwMode="auto">
              <a:xfrm>
                <a:off x="610514" y="3733852"/>
                <a:ext cx="4806676" cy="1529368"/>
              </a:xfrm>
              <a:prstGeom prst="arc">
                <a:avLst>
                  <a:gd name="adj1" fmla="val 13987306"/>
                  <a:gd name="adj2" fmla="val 21203764"/>
                </a:avLst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dirty="0"/>
              </a:p>
            </p:txBody>
          </p:sp>
        </p:grpSp>
        <p:cxnSp>
          <p:nvCxnSpPr>
            <p:cNvPr id="23" name="Straight Arrow Connector 22"/>
            <p:cNvCxnSpPr/>
            <p:nvPr/>
          </p:nvCxnSpPr>
          <p:spPr>
            <a:xfrm flipV="1">
              <a:off x="139700" y="4076700"/>
              <a:ext cx="279400" cy="4191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739900" y="5029200"/>
              <a:ext cx="499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33</a:t>
              </a:r>
              <a:r>
                <a:rPr lang="en-US" baseline="30000" dirty="0"/>
                <a:t>o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82900" y="5334000"/>
              <a:ext cx="499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47</a:t>
              </a:r>
              <a:r>
                <a:rPr lang="en-US" baseline="30000" dirty="0"/>
                <a:t>o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2032000" y="5364884"/>
              <a:ext cx="25400" cy="3532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3155950" y="5661025"/>
              <a:ext cx="127000" cy="3111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1811" y="4404937"/>
            <a:ext cx="1392988" cy="127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599797" y="5608843"/>
            <a:ext cx="1233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6 AM / 6 PM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BC849F-9900-2D4E-BADC-86CC14B2D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59" y="3447928"/>
            <a:ext cx="1240183" cy="1378968"/>
          </a:xfrm>
          <a:prstGeom prst="rect">
            <a:avLst/>
          </a:prstGeom>
        </p:spPr>
      </p:pic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4E968415-68FD-4B4E-B3A5-C283B0C854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387851"/>
              </p:ext>
            </p:extLst>
          </p:nvPr>
        </p:nvGraphicFramePr>
        <p:xfrm>
          <a:off x="168691" y="1169898"/>
          <a:ext cx="4670564" cy="568810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253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7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311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NISAR</a:t>
                      </a:r>
                      <a:r>
                        <a:rPr lang="en-US" sz="160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kern="120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Characteristic</a:t>
                      </a:r>
                      <a:r>
                        <a:rPr lang="en-US" sz="160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Enables: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270">
                <a:tc>
                  <a:txBody>
                    <a:bodyPr/>
                    <a:lstStyle/>
                    <a:p>
                      <a:pPr algn="l"/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L-band (23</a:t>
                      </a:r>
                      <a:r>
                        <a:rPr lang="en-US" sz="1400" kern="0" baseline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 cm wavelength)</a:t>
                      </a:r>
                      <a:endParaRPr lang="en-US" sz="1400" i="1" kern="0" dirty="0"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Low temporal decorrelation and foliage penetration</a:t>
                      </a:r>
                      <a:endParaRPr lang="en-US" sz="1400" i="1" kern="0" dirty="0"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3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S-band (9 cm</a:t>
                      </a:r>
                      <a:r>
                        <a:rPr lang="en-US" sz="1400" kern="0" baseline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 wavelength)</a:t>
                      </a:r>
                      <a:endParaRPr lang="en-US" sz="1400" dirty="0"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Sensitivity to light vegetation</a:t>
                      </a:r>
                      <a:endParaRPr lang="en-US" sz="1400" i="1" kern="0" dirty="0"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2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SweepSAR technique with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Imaging Swath &gt; 240 km</a:t>
                      </a:r>
                      <a:endParaRPr lang="en-US" sz="1400" i="1" kern="0" dirty="0"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Global data collection</a:t>
                      </a:r>
                    </a:p>
                    <a:p>
                      <a:pPr algn="l"/>
                      <a:endParaRPr lang="en-US" sz="1400" dirty="0"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2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Polarimetry</a:t>
                      </a:r>
                      <a:r>
                        <a:rPr lang="en-US" sz="1400" kern="0" baseline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 (Single/Dual/Quad)</a:t>
                      </a:r>
                      <a:endParaRPr lang="en-US" sz="1400" dirty="0"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Surface characterization and biomass estimation</a:t>
                      </a:r>
                      <a:endParaRPr lang="en-US" sz="1400" i="1" kern="0" dirty="0"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8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12-day exact repeat</a:t>
                      </a:r>
                      <a:endParaRPr lang="en-US" sz="1400" dirty="0"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Rapid Sampling</a:t>
                      </a:r>
                      <a:endParaRPr lang="en-US" sz="1400" i="1" kern="0" dirty="0"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270">
                <a:tc>
                  <a:txBody>
                    <a:bodyPr/>
                    <a:lstStyle/>
                    <a:p>
                      <a:pPr algn="l"/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3 – 10 meters mode-dependent SAR resolution</a:t>
                      </a:r>
                      <a:endParaRPr lang="en-US" sz="1400" dirty="0"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Small-scale</a:t>
                      </a:r>
                      <a:r>
                        <a:rPr lang="en-US" sz="1400" baseline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observations</a:t>
                      </a:r>
                      <a:endParaRPr lang="en-US" sz="1400" i="1" kern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22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3 </a:t>
                      </a:r>
                      <a:r>
                        <a:rPr lang="en-US" sz="1400" kern="0" dirty="0" err="1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yrs</a:t>
                      </a:r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 (NASA) / 5 </a:t>
                      </a:r>
                      <a:r>
                        <a:rPr lang="en-US" sz="1400" kern="0" dirty="0" err="1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yrs</a:t>
                      </a:r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 (ISRO) science operations </a:t>
                      </a:r>
                      <a:endParaRPr lang="en-US" sz="1400" i="1" kern="0" dirty="0"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Time-series analysis</a:t>
                      </a:r>
                      <a:endParaRPr lang="en-US" sz="1400" kern="0" dirty="0"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400" dirty="0"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22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Pointing control &lt; 273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 err="1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arcseconds</a:t>
                      </a:r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 </a:t>
                      </a:r>
                      <a:endParaRPr lang="en-US" sz="1400" dirty="0"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Deformation interferometry</a:t>
                      </a:r>
                    </a:p>
                    <a:p>
                      <a:pPr algn="l"/>
                      <a:endParaRPr lang="en-US" sz="1400" dirty="0"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95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Orbit control &lt; 500 meters </a:t>
                      </a:r>
                      <a:endParaRPr lang="en-US" sz="1400" dirty="0"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Deformation interferometry</a:t>
                      </a:r>
                      <a:endParaRPr lang="en-US" sz="1400" i="1" kern="0" dirty="0"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9571">
                <a:tc>
                  <a:txBody>
                    <a:bodyPr/>
                    <a:lstStyle/>
                    <a:p>
                      <a:pPr algn="l"/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&gt; 10% (S) / 50% (L) observation duty cycle </a:t>
                      </a:r>
                      <a:endParaRPr lang="en-US" sz="1400" dirty="0"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Complete land/ice coverage</a:t>
                      </a:r>
                      <a:endParaRPr lang="en-US" sz="1400" i="1" kern="0" dirty="0"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22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Left-only pointing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(Left/Right capability)</a:t>
                      </a:r>
                      <a:endParaRPr lang="en-US" sz="1400" dirty="0"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Uninterrupted time-series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Rely on Sentinel-1 for Arctic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710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0729" y="1371600"/>
            <a:ext cx="7727182" cy="38987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8377" y="1480448"/>
            <a:ext cx="7727182" cy="38987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5977" y="1609392"/>
            <a:ext cx="7727182" cy="38987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3577" y="1758432"/>
            <a:ext cx="7727182" cy="38987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1177" y="1877328"/>
            <a:ext cx="7727182" cy="38987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6580CA-E4DF-B840-ADB2-49E64B469DD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800" b="1" dirty="0">
                <a:latin typeface="Calibri"/>
                <a:cs typeface="Calibri"/>
              </a:rPr>
              <a:t>NISAR Systematic Observations</a:t>
            </a:r>
            <a:endParaRPr lang="en-US" sz="28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636607" y="1758432"/>
            <a:ext cx="894304" cy="75194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30729" y="5782270"/>
            <a:ext cx="6997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ersistent updated measurements of Earth</a:t>
            </a:r>
          </a:p>
          <a:p>
            <a:pPr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41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Tbits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day total L+S band science data downlink</a:t>
            </a:r>
          </a:p>
          <a:p>
            <a:pPr algn="ctr"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Tbytes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day total L+S band L0-L2 data products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980098-A001-6F40-B4B2-835ED96B3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1" y="1877328"/>
            <a:ext cx="7706248" cy="38719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85106" y="2563296"/>
            <a:ext cx="177159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Repeated every 12 day cycle for the life of the mission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22344" y="5786735"/>
            <a:ext cx="1096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 Doubleday</a:t>
            </a:r>
          </a:p>
          <a:p>
            <a:pPr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P. Sharma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JPL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0407" y="3915390"/>
            <a:ext cx="2188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target conflicts: overlapping targets uses union of all modes specified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16501" y="4499948"/>
            <a:ext cx="1993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Colors indicate different radar modes</a:t>
            </a:r>
          </a:p>
        </p:txBody>
      </p:sp>
    </p:spTree>
    <p:extLst>
      <p:ext uri="{BB962C8B-B14F-4D97-AF65-F5344CB8AC3E}">
        <p14:creationId xmlns:p14="http://schemas.microsoft.com/office/powerpoint/2010/main" val="142777998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A9C4F-5D3D-D846-9B64-64820D6E7D0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>
                <a:latin typeface="Calibri"/>
                <a:cs typeface="Calibri"/>
              </a:rPr>
              <a:t>26-35 </a:t>
            </a:r>
            <a:r>
              <a:rPr lang="en-US" b="1" dirty="0" err="1">
                <a:latin typeface="Calibri"/>
                <a:cs typeface="Calibri"/>
              </a:rPr>
              <a:t>Tbits</a:t>
            </a:r>
            <a:r>
              <a:rPr lang="en-US" b="1" dirty="0">
                <a:latin typeface="Calibri"/>
                <a:cs typeface="Calibri"/>
              </a:rPr>
              <a:t> of raw L-band data per day on average</a:t>
            </a:r>
          </a:p>
          <a:p>
            <a:r>
              <a:rPr lang="en-US" b="1" dirty="0">
                <a:latin typeface="Calibri"/>
                <a:cs typeface="Calibri"/>
              </a:rPr>
              <a:t>3-6 </a:t>
            </a:r>
            <a:r>
              <a:rPr lang="en-US" b="1" dirty="0" err="1">
                <a:latin typeface="Calibri"/>
                <a:cs typeface="Calibri"/>
              </a:rPr>
              <a:t>Tbits</a:t>
            </a:r>
            <a:r>
              <a:rPr lang="en-US" b="1" dirty="0">
                <a:latin typeface="Calibri"/>
                <a:cs typeface="Calibri"/>
              </a:rPr>
              <a:t> of raw S-band data per day on average </a:t>
            </a:r>
          </a:p>
          <a:p>
            <a:r>
              <a:rPr lang="en-US" b="1" dirty="0">
                <a:latin typeface="Calibri"/>
                <a:cs typeface="Calibri"/>
              </a:rPr>
              <a:t>L-SAR L0a, L0b, L1, and L2 science products</a:t>
            </a:r>
          </a:p>
          <a:p>
            <a:r>
              <a:rPr lang="en-US" b="1" dirty="0">
                <a:latin typeface="Calibri"/>
                <a:cs typeface="Calibri"/>
              </a:rPr>
              <a:t>S-SAR L0 science product of data downlinked through NASA Ka-band</a:t>
            </a:r>
          </a:p>
          <a:p>
            <a:r>
              <a:rPr lang="en-US" b="1" dirty="0">
                <a:latin typeface="Calibri"/>
                <a:cs typeface="Calibri"/>
              </a:rPr>
              <a:t>Free and open archive in Alaska Satellite Facility DAAC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ED3308-FA8C-AD47-AA44-992407B4D5D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800" b="1" dirty="0">
                <a:latin typeface="Calibri"/>
                <a:cs typeface="Calibri"/>
              </a:rPr>
              <a:t>NISAR Global Product Suite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914399" y="3657600"/>
            <a:ext cx="7315200" cy="2952975"/>
            <a:chOff x="1724815" y="2171700"/>
            <a:chExt cx="5943601" cy="2068842"/>
          </a:xfrm>
        </p:grpSpPr>
        <p:sp>
          <p:nvSpPr>
            <p:cNvPr id="7" name="Rectangle 6"/>
            <p:cNvSpPr/>
            <p:nvPr/>
          </p:nvSpPr>
          <p:spPr>
            <a:xfrm>
              <a:off x="5650855" y="2171700"/>
              <a:ext cx="978545" cy="20574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639542" y="2177421"/>
              <a:ext cx="2011680" cy="2057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724816" y="2171700"/>
              <a:ext cx="5943600" cy="20574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57501" y="3200400"/>
              <a:ext cx="571500" cy="198246"/>
            </a:xfrm>
            <a:prstGeom prst="rect">
              <a:avLst/>
            </a:prstGeom>
            <a:solidFill>
              <a:srgbClr val="2CC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 Narrow" panose="020B0606020202030204" pitchFamily="34" charset="0"/>
                </a:rPr>
                <a:t>RSD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27163" y="3194221"/>
              <a:ext cx="571500" cy="198246"/>
            </a:xfrm>
            <a:prstGeom prst="rect">
              <a:avLst/>
            </a:prstGeom>
            <a:solidFill>
              <a:srgbClr val="2CC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 Narrow" panose="020B0606020202030204" pitchFamily="34" charset="0"/>
                </a:rPr>
                <a:t>RAW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24815" y="2183142"/>
              <a:ext cx="1925046" cy="257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 Narrow" panose="020B0606020202030204" pitchFamily="34" charset="0"/>
                </a:rPr>
                <a:t>L0</a:t>
              </a:r>
            </a:p>
          </p:txBody>
        </p:sp>
        <p:cxnSp>
          <p:nvCxnSpPr>
            <p:cNvPr id="13" name="Straight Arrow Connector 12"/>
            <p:cNvCxnSpPr>
              <a:stCxn id="10" idx="3"/>
              <a:endCxn id="14" idx="1"/>
            </p:cNvCxnSpPr>
            <p:nvPr/>
          </p:nvCxnSpPr>
          <p:spPr>
            <a:xfrm>
              <a:off x="3429001" y="3299523"/>
              <a:ext cx="4572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886201" y="3200400"/>
              <a:ext cx="571500" cy="198246"/>
            </a:xfrm>
            <a:prstGeom prst="rect">
              <a:avLst/>
            </a:prstGeom>
            <a:solidFill>
              <a:srgbClr val="2CC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 Narrow" panose="020B0606020202030204" pitchFamily="34" charset="0"/>
                </a:rPr>
                <a:t>SLC</a:t>
              </a:r>
            </a:p>
          </p:txBody>
        </p:sp>
        <p:cxnSp>
          <p:nvCxnSpPr>
            <p:cNvPr id="15" name="Straight Arrow Connector 14"/>
            <p:cNvCxnSpPr>
              <a:stCxn id="14" idx="3"/>
              <a:endCxn id="18" idx="1"/>
            </p:cNvCxnSpPr>
            <p:nvPr/>
          </p:nvCxnSpPr>
          <p:spPr>
            <a:xfrm flipV="1">
              <a:off x="4457701" y="2917505"/>
              <a:ext cx="457200" cy="38201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914901" y="3564784"/>
              <a:ext cx="571500" cy="198246"/>
            </a:xfrm>
            <a:prstGeom prst="rect">
              <a:avLst/>
            </a:prstGeom>
            <a:solidFill>
              <a:srgbClr val="2CC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 Narrow" panose="020B0606020202030204" pitchFamily="34" charset="0"/>
                </a:rPr>
                <a:t>IFG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16539" y="3936045"/>
              <a:ext cx="571500" cy="198246"/>
            </a:xfrm>
            <a:prstGeom prst="rect">
              <a:avLst/>
            </a:prstGeom>
            <a:solidFill>
              <a:srgbClr val="2CC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 Narrow" panose="020B0606020202030204" pitchFamily="34" charset="0"/>
                </a:rPr>
                <a:t>UNW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914901" y="2818381"/>
              <a:ext cx="571500" cy="198246"/>
            </a:xfrm>
            <a:prstGeom prst="rect">
              <a:avLst/>
            </a:prstGeom>
            <a:solidFill>
              <a:srgbClr val="2CC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 Narrow" panose="020B0606020202030204" pitchFamily="34" charset="0"/>
                </a:rPr>
                <a:t>COV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44773" y="2813426"/>
              <a:ext cx="570563" cy="198246"/>
            </a:xfrm>
            <a:prstGeom prst="rect">
              <a:avLst/>
            </a:prstGeom>
            <a:solidFill>
              <a:srgbClr val="2CC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 Narrow" panose="020B0606020202030204" pitchFamily="34" charset="0"/>
                </a:rPr>
                <a:t>GCOV</a:t>
              </a:r>
            </a:p>
          </p:txBody>
        </p:sp>
        <p:cxnSp>
          <p:nvCxnSpPr>
            <p:cNvPr id="20" name="Straight Arrow Connector 19"/>
            <p:cNvCxnSpPr>
              <a:stCxn id="14" idx="3"/>
              <a:endCxn id="21" idx="1"/>
            </p:cNvCxnSpPr>
            <p:nvPr/>
          </p:nvCxnSpPr>
          <p:spPr>
            <a:xfrm flipV="1">
              <a:off x="4457701" y="3296136"/>
              <a:ext cx="1487073" cy="3387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944773" y="3197013"/>
              <a:ext cx="570563" cy="198246"/>
            </a:xfrm>
            <a:prstGeom prst="rect">
              <a:avLst/>
            </a:prstGeom>
            <a:solidFill>
              <a:srgbClr val="2CC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 Narrow" panose="020B0606020202030204" pitchFamily="34" charset="0"/>
                </a:rPr>
                <a:t>GSLC</a:t>
              </a:r>
            </a:p>
          </p:txBody>
        </p:sp>
        <p:cxnSp>
          <p:nvCxnSpPr>
            <p:cNvPr id="22" name="Straight Arrow Connector 21"/>
            <p:cNvCxnSpPr>
              <a:stCxn id="14" idx="3"/>
              <a:endCxn id="16" idx="1"/>
            </p:cNvCxnSpPr>
            <p:nvPr/>
          </p:nvCxnSpPr>
          <p:spPr>
            <a:xfrm>
              <a:off x="4457701" y="3299523"/>
              <a:ext cx="457200" cy="36438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942428" y="3934115"/>
              <a:ext cx="570563" cy="198246"/>
            </a:xfrm>
            <a:prstGeom prst="rect">
              <a:avLst/>
            </a:prstGeom>
            <a:solidFill>
              <a:srgbClr val="2CC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 Narrow" panose="020B0606020202030204" pitchFamily="34" charset="0"/>
                </a:rPr>
                <a:t>GUNW</a:t>
              </a:r>
            </a:p>
          </p:txBody>
        </p:sp>
        <p:cxnSp>
          <p:nvCxnSpPr>
            <p:cNvPr id="24" name="Straight Arrow Connector 23"/>
            <p:cNvCxnSpPr>
              <a:stCxn id="17" idx="3"/>
              <a:endCxn id="23" idx="1"/>
            </p:cNvCxnSpPr>
            <p:nvPr/>
          </p:nvCxnSpPr>
          <p:spPr>
            <a:xfrm flipV="1">
              <a:off x="5488039" y="4033238"/>
              <a:ext cx="454389" cy="193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649859" y="2183141"/>
              <a:ext cx="2001537" cy="257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 Narrow" panose="020B0606020202030204" pitchFamily="34" charset="0"/>
                </a:rPr>
                <a:t>L1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940790" y="2183141"/>
              <a:ext cx="569862" cy="257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 Narrow" panose="020B0606020202030204" pitchFamily="34" charset="0"/>
                </a:rPr>
                <a:t>L2</a:t>
              </a:r>
            </a:p>
          </p:txBody>
        </p:sp>
        <p:cxnSp>
          <p:nvCxnSpPr>
            <p:cNvPr id="27" name="Straight Arrow Connector 26"/>
            <p:cNvCxnSpPr>
              <a:stCxn id="18" idx="3"/>
              <a:endCxn id="19" idx="1"/>
            </p:cNvCxnSpPr>
            <p:nvPr/>
          </p:nvCxnSpPr>
          <p:spPr>
            <a:xfrm flipV="1">
              <a:off x="5486401" y="2912549"/>
              <a:ext cx="458373" cy="495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4" idx="3"/>
              <a:endCxn id="17" idx="1"/>
            </p:cNvCxnSpPr>
            <p:nvPr/>
          </p:nvCxnSpPr>
          <p:spPr>
            <a:xfrm>
              <a:off x="4457701" y="3299523"/>
              <a:ext cx="458838" cy="73564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1" idx="3"/>
              <a:endCxn id="10" idx="1"/>
            </p:cNvCxnSpPr>
            <p:nvPr/>
          </p:nvCxnSpPr>
          <p:spPr>
            <a:xfrm>
              <a:off x="2398663" y="3293344"/>
              <a:ext cx="458838" cy="617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508778" y="2514932"/>
              <a:ext cx="1149322" cy="337018"/>
            </a:xfrm>
            <a:prstGeom prst="rect">
              <a:avLst/>
            </a:prstGeom>
            <a:noFill/>
          </p:spPr>
          <p:txBody>
            <a:bodyPr wrap="square" lIns="91440" rIns="91440" rtlCol="0">
              <a:spAutoFit/>
            </a:bodyPr>
            <a:lstStyle/>
            <a:p>
              <a:pPr algn="ctr"/>
              <a:r>
                <a:rPr lang="en-US" sz="1400" dirty="0">
                  <a:latin typeface="Arial Narrow" panose="020B0606020202030204" pitchFamily="34" charset="0"/>
                </a:rPr>
                <a:t>Polarimetric products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511354" y="3195903"/>
              <a:ext cx="1149321" cy="19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 Narrow" panose="020B0606020202030204" pitchFamily="34" charset="0"/>
                </a:rPr>
                <a:t>Geocoded SLC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510652" y="3669326"/>
              <a:ext cx="1147448" cy="337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 Narrow" panose="020B0606020202030204" pitchFamily="34" charset="0"/>
                </a:rPr>
                <a:t>Interferometric products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V="1">
              <a:off x="5651396" y="2183142"/>
              <a:ext cx="0" cy="2057400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3649859" y="2171700"/>
              <a:ext cx="2" cy="2057400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914901" y="2449995"/>
              <a:ext cx="571500" cy="198246"/>
            </a:xfrm>
            <a:prstGeom prst="rect">
              <a:avLst/>
            </a:prstGeom>
            <a:solidFill>
              <a:srgbClr val="2CC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 Narrow" panose="020B0606020202030204" pitchFamily="34" charset="0"/>
                </a:rPr>
                <a:t>MLD</a:t>
              </a:r>
            </a:p>
          </p:txBody>
        </p:sp>
        <p:cxnSp>
          <p:nvCxnSpPr>
            <p:cNvPr id="36" name="Straight Arrow Connector 35"/>
            <p:cNvCxnSpPr>
              <a:stCxn id="14" idx="3"/>
              <a:endCxn id="35" idx="1"/>
            </p:cNvCxnSpPr>
            <p:nvPr/>
          </p:nvCxnSpPr>
          <p:spPr>
            <a:xfrm flipV="1">
              <a:off x="4457701" y="2549118"/>
              <a:ext cx="457200" cy="75040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4916539" y="3131560"/>
              <a:ext cx="274320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4914900" y="3508581"/>
              <a:ext cx="274320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BC119889-5AA2-074A-83EE-1AAB8F079AEB}"/>
              </a:ext>
            </a:extLst>
          </p:cNvPr>
          <p:cNvSpPr txBox="1"/>
          <p:nvPr/>
        </p:nvSpPr>
        <p:spPr>
          <a:xfrm>
            <a:off x="601884" y="248134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74327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BC42BF-0D55-0C46-9AB3-F0D09228FC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43" y="1399134"/>
            <a:ext cx="4149444" cy="5361709"/>
          </a:xfrm>
          <a:prstGeom prst="rect">
            <a:avLst/>
          </a:prstGeom>
        </p:spPr>
      </p:pic>
      <p:sp>
        <p:nvSpPr>
          <p:cNvPr id="7" name="Rectangle 96">
            <a:extLst>
              <a:ext uri="{FF2B5EF4-FFF2-40B4-BE49-F238E27FC236}">
                <a16:creationId xmlns:a16="http://schemas.microsoft.com/office/drawing/2014/main" id="{5DEBF43F-ADDE-BA44-B002-27C99E408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9598" y="1435467"/>
            <a:ext cx="4389120" cy="1233144"/>
          </a:xfrm>
          <a:prstGeom prst="rect">
            <a:avLst/>
          </a:prstGeom>
          <a:solidFill>
            <a:srgbClr val="D6F7FF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171450" indent="-171450">
              <a:spcBef>
                <a:spcPct val="20000"/>
              </a:spcBef>
              <a:buClr>
                <a:srgbClr val="950103"/>
              </a:buClr>
              <a:buSzPct val="75000"/>
              <a:buFont typeface="Arial" charset="0"/>
              <a:buChar char="•"/>
              <a:defRPr/>
            </a:pPr>
            <a:r>
              <a:rPr lang="en-US" sz="1200" b="1" dirty="0">
                <a:latin typeface="Arial Narrow" panose="020B0606020202030204" pitchFamily="34" charset="0"/>
                <a:ea typeface="ＭＳ Ｐゴシック" pitchFamily="-107" charset="-128"/>
                <a:cs typeface="ＭＳ Ｐゴシック" pitchFamily="-107" charset="-128"/>
              </a:rPr>
              <a:t>Dynamics of Ice: Ice sheets, Glaciers, and Sea Level</a:t>
            </a:r>
            <a:r>
              <a:rPr lang="en-US" sz="1200" dirty="0">
                <a:latin typeface="Arial Narrow" panose="020B0606020202030204" pitchFamily="34" charset="0"/>
                <a:ea typeface="ＭＳ Ｐゴシック" pitchFamily="-107" charset="-128"/>
                <a:cs typeface="ＭＳ Ｐゴシック" pitchFamily="-107" charset="-128"/>
              </a:rPr>
              <a:t> </a:t>
            </a:r>
          </a:p>
          <a:p>
            <a:pPr marL="350838" lvl="1" indent="-173038">
              <a:spcBef>
                <a:spcPct val="20000"/>
              </a:spcBef>
              <a:buClr>
                <a:srgbClr val="270094"/>
              </a:buClr>
              <a:buSzPct val="75000"/>
              <a:buFont typeface="Zapf Dingbats" pitchFamily="-107" charset="2"/>
              <a:buChar char=""/>
              <a:defRPr/>
            </a:pPr>
            <a:r>
              <a:rPr lang="en-US" sz="1200" i="1" dirty="0">
                <a:latin typeface="Arial Narrow" panose="020B0606020202030204" pitchFamily="34" charset="0"/>
                <a:ea typeface="ＭＳ Ｐゴシック" pitchFamily="-107" charset="-128"/>
                <a:cs typeface="ＭＳ Ｐゴシック" pitchFamily="-107" charset="-128"/>
              </a:rPr>
              <a:t>Will there be catastrophic collapse of the major ice sheets, including Greenland and West Antarctic and, if so, how rapidly will this occur? </a:t>
            </a:r>
          </a:p>
          <a:p>
            <a:pPr marL="350838" lvl="1" indent="-173038">
              <a:spcBef>
                <a:spcPct val="20000"/>
              </a:spcBef>
              <a:buClr>
                <a:srgbClr val="270094"/>
              </a:buClr>
              <a:buSzPct val="75000"/>
              <a:buFont typeface="Zapf Dingbats" pitchFamily="-107" charset="2"/>
              <a:buChar char=""/>
              <a:defRPr/>
            </a:pPr>
            <a:r>
              <a:rPr lang="en-US" sz="1200" i="1" dirty="0">
                <a:latin typeface="Arial Narrow" panose="020B0606020202030204" pitchFamily="34" charset="0"/>
                <a:ea typeface="ＭＳ Ｐゴシック" pitchFamily="-107" charset="-128"/>
                <a:cs typeface="ＭＳ Ｐゴシック" pitchFamily="-107" charset="-128"/>
              </a:rPr>
              <a:t>What will be the resulting time patterns of sea-level rise?</a:t>
            </a:r>
          </a:p>
          <a:p>
            <a:pPr marL="350838" lvl="1" indent="-173038">
              <a:spcBef>
                <a:spcPct val="20000"/>
              </a:spcBef>
              <a:buClr>
                <a:srgbClr val="270094"/>
              </a:buClr>
              <a:buSzPct val="75000"/>
              <a:buFont typeface="Zapf Dingbats" pitchFamily="-107" charset="2"/>
              <a:buChar char=""/>
              <a:defRPr/>
            </a:pPr>
            <a:r>
              <a:rPr lang="en-US" sz="1200" i="1" dirty="0">
                <a:latin typeface="Arial Narrow" panose="020B0606020202030204" pitchFamily="34" charset="0"/>
                <a:ea typeface="ＭＳ Ｐゴシック" pitchFamily="-107" charset="-128"/>
                <a:cs typeface="ＭＳ Ｐゴシック" pitchFamily="-107" charset="-128"/>
              </a:rPr>
              <a:t>How are alpine glaciers changing in relation to climate?</a:t>
            </a:r>
            <a:endParaRPr lang="en-US" sz="1000" i="1" dirty="0">
              <a:latin typeface="Arial Narrow" panose="020B0606020202030204" pitchFamily="34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9" name="Rectangle 96">
            <a:extLst>
              <a:ext uri="{FF2B5EF4-FFF2-40B4-BE49-F238E27FC236}">
                <a16:creationId xmlns:a16="http://schemas.microsoft.com/office/drawing/2014/main" id="{E2DC460B-81F0-DD42-897A-BDD0FF23A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9598" y="2700580"/>
            <a:ext cx="4389120" cy="1149305"/>
          </a:xfrm>
          <a:prstGeom prst="rect">
            <a:avLst/>
          </a:prstGeom>
          <a:solidFill>
            <a:srgbClr val="A7CD9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171450" indent="-171450">
              <a:lnSpc>
                <a:spcPct val="90000"/>
              </a:lnSpc>
              <a:spcBef>
                <a:spcPct val="20000"/>
              </a:spcBef>
              <a:buClr>
                <a:srgbClr val="950103"/>
              </a:buClr>
              <a:buSzPct val="75000"/>
              <a:buFont typeface="Arial" charset="0"/>
              <a:buChar char="•"/>
              <a:defRPr/>
            </a:pPr>
            <a:r>
              <a:rPr lang="en-US" sz="1200" b="1" dirty="0">
                <a:latin typeface="Arial Narrow" panose="020B0606020202030204" pitchFamily="34" charset="0"/>
              </a:rPr>
              <a:t>Ecosystems and Biomass Change</a:t>
            </a:r>
          </a:p>
          <a:p>
            <a:pPr marL="350838" lvl="1" indent="-174625">
              <a:lnSpc>
                <a:spcPct val="90000"/>
              </a:lnSpc>
              <a:spcBef>
                <a:spcPct val="20000"/>
              </a:spcBef>
              <a:buClr>
                <a:srgbClr val="270094"/>
              </a:buClr>
              <a:buSzPct val="75000"/>
              <a:buFont typeface="Zapf Dingbats" charset="2"/>
              <a:buChar char=""/>
              <a:defRPr/>
            </a:pPr>
            <a:r>
              <a:rPr lang="en-US" sz="1200" i="1" dirty="0">
                <a:latin typeface="Arial Narrow" panose="020B0606020202030204" pitchFamily="34" charset="0"/>
              </a:rPr>
              <a:t>How do changing climate and land use in forests, wetlands, and agricultural regions affect the carbon cycle and species habitats?</a:t>
            </a:r>
          </a:p>
          <a:p>
            <a:pPr marL="350838" lvl="1" indent="-174625">
              <a:lnSpc>
                <a:spcPct val="90000"/>
              </a:lnSpc>
              <a:spcBef>
                <a:spcPct val="20000"/>
              </a:spcBef>
              <a:buClr>
                <a:srgbClr val="270094"/>
              </a:buClr>
              <a:buSzPct val="75000"/>
              <a:buFont typeface="Zapf Dingbats" charset="2"/>
              <a:buChar char=""/>
              <a:defRPr/>
            </a:pPr>
            <a:r>
              <a:rPr lang="en-US" sz="1200" i="1" dirty="0">
                <a:latin typeface="Arial Narrow" panose="020B0606020202030204" pitchFamily="34" charset="0"/>
              </a:rPr>
              <a:t>What are the effects of disturbance on ecosystem functions and services?</a:t>
            </a:r>
          </a:p>
        </p:txBody>
      </p:sp>
      <p:sp>
        <p:nvSpPr>
          <p:cNvPr id="10" name="Rectangle 96">
            <a:extLst>
              <a:ext uri="{FF2B5EF4-FFF2-40B4-BE49-F238E27FC236}">
                <a16:creationId xmlns:a16="http://schemas.microsoft.com/office/drawing/2014/main" id="{471E4692-52BD-BE46-BC9B-971E3032A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9598" y="3881854"/>
            <a:ext cx="4389120" cy="1389076"/>
          </a:xfrm>
          <a:prstGeom prst="rect">
            <a:avLst/>
          </a:prstGeom>
          <a:solidFill>
            <a:srgbClr val="E4B37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171450" indent="-171450">
              <a:lnSpc>
                <a:spcPct val="90000"/>
              </a:lnSpc>
              <a:spcBef>
                <a:spcPct val="20000"/>
              </a:spcBef>
              <a:buClr>
                <a:srgbClr val="950103"/>
              </a:buClr>
              <a:buSzPct val="75000"/>
              <a:buFont typeface="Arial" charset="0"/>
              <a:buChar char="•"/>
              <a:defRPr/>
            </a:pPr>
            <a:r>
              <a:rPr lang="en-US" sz="1200" b="1" dirty="0">
                <a:latin typeface="Arial Narrow" panose="020B0606020202030204" pitchFamily="34" charset="0"/>
              </a:rPr>
              <a:t>Solid Earth Deformation: Hazard Response</a:t>
            </a:r>
            <a:endParaRPr lang="en-US" dirty="0">
              <a:latin typeface="Arial Narrow" panose="020B0606020202030204" pitchFamily="34" charset="0"/>
            </a:endParaRPr>
          </a:p>
          <a:p>
            <a:pPr marL="350838" lvl="1" indent="-174625">
              <a:lnSpc>
                <a:spcPct val="90000"/>
              </a:lnSpc>
              <a:spcBef>
                <a:spcPct val="20000"/>
              </a:spcBef>
              <a:buClr>
                <a:srgbClr val="270094"/>
              </a:buClr>
              <a:buSzPct val="75000"/>
              <a:buFont typeface="Zapf Dingbats" pitchFamily="-105" charset="2"/>
              <a:buChar char=""/>
              <a:defRPr/>
            </a:pPr>
            <a:r>
              <a:rPr lang="en-US" sz="1200" i="1" dirty="0">
                <a:latin typeface="Arial Narrow" panose="020B0606020202030204" pitchFamily="34" charset="0"/>
                <a:ea typeface="ＭＳ Ｐゴシック" pitchFamily="-105" charset="-128"/>
              </a:rPr>
              <a:t>Which major fault systems are nearing release of stress via strong earthquakes?</a:t>
            </a:r>
          </a:p>
          <a:p>
            <a:pPr marL="350838" lvl="1" indent="-174625">
              <a:lnSpc>
                <a:spcPct val="90000"/>
              </a:lnSpc>
              <a:spcBef>
                <a:spcPct val="20000"/>
              </a:spcBef>
              <a:buClr>
                <a:srgbClr val="270094"/>
              </a:buClr>
              <a:buSzPct val="75000"/>
              <a:buFont typeface="Zapf Dingbats" pitchFamily="-105" charset="2"/>
              <a:buChar char=""/>
              <a:defRPr/>
            </a:pPr>
            <a:r>
              <a:rPr lang="en-US" sz="1200" i="1" dirty="0">
                <a:latin typeface="Arial Narrow" panose="020B0606020202030204" pitchFamily="34" charset="0"/>
                <a:ea typeface="ＭＳ Ｐゴシック" pitchFamily="-105" charset="-128"/>
              </a:rPr>
              <a:t>Can we predict future eruptions of volcanoes?</a:t>
            </a:r>
          </a:p>
          <a:p>
            <a:pPr marL="350838" lvl="1" indent="-174625">
              <a:lnSpc>
                <a:spcPct val="90000"/>
              </a:lnSpc>
              <a:spcBef>
                <a:spcPct val="20000"/>
              </a:spcBef>
              <a:buClr>
                <a:srgbClr val="270094"/>
              </a:buClr>
              <a:buSzPct val="75000"/>
              <a:buFont typeface="Zapf Dingbats" pitchFamily="-105" charset="2"/>
              <a:buChar char=""/>
              <a:defRPr/>
            </a:pPr>
            <a:r>
              <a:rPr lang="en-US" sz="1200" i="1" dirty="0">
                <a:latin typeface="Arial Narrow" panose="020B0606020202030204" pitchFamily="34" charset="0"/>
                <a:ea typeface="ＭＳ Ｐゴシック" pitchFamily="-105" charset="-128"/>
              </a:rPr>
              <a:t>What are optimal remote sensing strategies to mitigate disasters and monitor/manage water and hydrocarbon extraction and use</a:t>
            </a:r>
          </a:p>
        </p:txBody>
      </p:sp>
      <p:sp>
        <p:nvSpPr>
          <p:cNvPr id="11" name="Rectangle 96">
            <a:extLst>
              <a:ext uri="{FF2B5EF4-FFF2-40B4-BE49-F238E27FC236}">
                <a16:creationId xmlns:a16="http://schemas.microsoft.com/office/drawing/2014/main" id="{2D5258CD-C053-6447-B279-51BE88D40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9598" y="5302900"/>
            <a:ext cx="4389120" cy="1250300"/>
          </a:xfrm>
          <a:prstGeom prst="rect">
            <a:avLst/>
          </a:prstGeom>
          <a:solidFill>
            <a:srgbClr val="ADAFE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171450" indent="-171450">
              <a:spcBef>
                <a:spcPct val="20000"/>
              </a:spcBef>
              <a:buClr>
                <a:srgbClr val="950103"/>
              </a:buClr>
              <a:buSzPct val="75000"/>
              <a:buFont typeface="Arial" charset="0"/>
              <a:buChar char="•"/>
              <a:defRPr/>
            </a:pPr>
            <a:r>
              <a:rPr lang="en-US" sz="1200" b="1" dirty="0">
                <a:latin typeface="Arial Narrow" panose="020B0606020202030204" pitchFamily="34" charset="0"/>
                <a:ea typeface="ＭＳ Ｐゴシック" pitchFamily="-107" charset="-128"/>
                <a:cs typeface="ＭＳ Ｐゴシック" pitchFamily="-107" charset="-128"/>
              </a:rPr>
              <a:t>Coastal Processes: India</a:t>
            </a:r>
          </a:p>
          <a:p>
            <a:pPr marL="350838" lvl="1" indent="-173038">
              <a:spcBef>
                <a:spcPct val="20000"/>
              </a:spcBef>
              <a:buClr>
                <a:srgbClr val="270094"/>
              </a:buClr>
              <a:buSzPct val="75000"/>
              <a:buFont typeface="Zapf Dingbats" pitchFamily="-107" charset="2"/>
              <a:buChar char=""/>
              <a:defRPr/>
            </a:pPr>
            <a:r>
              <a:rPr lang="en-US" sz="1200" i="1" dirty="0">
                <a:latin typeface="Arial Narrow" panose="020B0606020202030204" pitchFamily="34" charset="0"/>
                <a:ea typeface="ＭＳ Ｐゴシック" pitchFamily="-107" charset="-128"/>
                <a:cs typeface="ＭＳ Ｐゴシック" pitchFamily="-107" charset="-128"/>
              </a:rPr>
              <a:t>What is the state of important mangroves?</a:t>
            </a:r>
          </a:p>
          <a:p>
            <a:pPr marL="350838" lvl="1" indent="-173038">
              <a:spcBef>
                <a:spcPct val="20000"/>
              </a:spcBef>
              <a:buClr>
                <a:srgbClr val="270094"/>
              </a:buClr>
              <a:buSzPct val="75000"/>
              <a:buFont typeface="Zapf Dingbats" pitchFamily="-107" charset="2"/>
              <a:buChar char=""/>
              <a:defRPr/>
            </a:pPr>
            <a:r>
              <a:rPr lang="en-US" sz="1200" i="1" dirty="0">
                <a:latin typeface="Arial Narrow" panose="020B0606020202030204" pitchFamily="34" charset="0"/>
                <a:ea typeface="ＭＳ Ｐゴシック" pitchFamily="-107" charset="-128"/>
                <a:cs typeface="ＭＳ Ｐゴシック" pitchFamily="-107" charset="-128"/>
              </a:rPr>
              <a:t>How are Indian coastlines changing? </a:t>
            </a:r>
          </a:p>
          <a:p>
            <a:pPr marL="350838" lvl="1" indent="-173038">
              <a:spcBef>
                <a:spcPct val="20000"/>
              </a:spcBef>
              <a:buClr>
                <a:srgbClr val="270094"/>
              </a:buClr>
              <a:buSzPct val="75000"/>
              <a:buFont typeface="Zapf Dingbats" pitchFamily="-107" charset="2"/>
              <a:buChar char=""/>
              <a:defRPr/>
            </a:pPr>
            <a:r>
              <a:rPr lang="en-US" sz="1200" i="1" dirty="0">
                <a:latin typeface="Arial Narrow" panose="020B0606020202030204" pitchFamily="34" charset="0"/>
                <a:ea typeface="ＭＳ Ｐゴシック" pitchFamily="-107" charset="-128"/>
                <a:cs typeface="ＭＳ Ｐゴシック" pitchFamily="-107" charset="-128"/>
              </a:rPr>
              <a:t>What is the shallow bathymetry around India?</a:t>
            </a:r>
          </a:p>
          <a:p>
            <a:pPr marL="350838" lvl="1" indent="-173038">
              <a:spcBef>
                <a:spcPct val="20000"/>
              </a:spcBef>
              <a:buClr>
                <a:srgbClr val="270094"/>
              </a:buClr>
              <a:buSzPct val="75000"/>
              <a:buFont typeface="Zapf Dingbats" pitchFamily="-107" charset="2"/>
              <a:buChar char=""/>
              <a:defRPr/>
            </a:pPr>
            <a:r>
              <a:rPr lang="en-US" sz="1200" i="1" dirty="0">
                <a:latin typeface="Arial Narrow" panose="020B0606020202030204" pitchFamily="34" charset="0"/>
                <a:ea typeface="ＭＳ Ｐゴシック" pitchFamily="-107" charset="-128"/>
                <a:cs typeface="ＭＳ Ｐゴシック" pitchFamily="-107" charset="-128"/>
              </a:rPr>
              <a:t>What is the variation of winds in India’s coastal waters?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4A596F01-2D41-D844-B9CF-E8AA6D82FC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304800"/>
            <a:ext cx="5715003" cy="681927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000" b="1" dirty="0">
                <a:solidFill>
                  <a:schemeClr val="bg1"/>
                </a:solidFill>
                <a:latin typeface="Calibri"/>
                <a:cs typeface="Calibri"/>
              </a:rPr>
              <a:t>NISAR Science</a:t>
            </a:r>
          </a:p>
        </p:txBody>
      </p:sp>
    </p:spTree>
    <p:extLst>
      <p:ext uri="{BB962C8B-B14F-4D97-AF65-F5344CB8AC3E}">
        <p14:creationId xmlns:p14="http://schemas.microsoft.com/office/powerpoint/2010/main" val="532856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6BDA6D4-A15E-9449-ABDD-00F4168DBF8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48200" y="1600200"/>
            <a:ext cx="3962400" cy="4724400"/>
          </a:xfrm>
        </p:spPr>
        <p:txBody>
          <a:bodyPr/>
          <a:lstStyle/>
          <a:p>
            <a:r>
              <a:rPr lang="en-US" dirty="0"/>
              <a:t>NISAR promises to support a wide range of applications for other users</a:t>
            </a:r>
          </a:p>
          <a:p>
            <a:r>
              <a:rPr lang="en-US" dirty="0"/>
              <a:t>Utilization Plan addresses engagement with stakeholders beyond the NASA science community</a:t>
            </a:r>
          </a:p>
          <a:p>
            <a:r>
              <a:rPr lang="en-US" dirty="0"/>
              <a:t>Addresses capacity building through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Development of sample products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Targeted workshops for understanding end user needs and providing training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13B273-8B3B-764B-A734-E24F219970C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800" b="1" dirty="0">
                <a:latin typeface="Calibri"/>
                <a:cs typeface="Calibri"/>
              </a:rPr>
              <a:t>NISAR Applications/Utilization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430243-4373-CC4C-A8DE-E3BACF686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6082"/>
            <a:ext cx="4114800" cy="532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0294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EF07B2F1-0408-4E3D-AD08-5B68FA08CD94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04800" y="1600200"/>
            <a:ext cx="8325427" cy="4343400"/>
          </a:xfrm>
        </p:spPr>
        <p:txBody>
          <a:bodyPr/>
          <a:lstStyle/>
          <a:p>
            <a:r>
              <a:rPr lang="en-US" sz="2400" dirty="0"/>
              <a:t>Participant in SAR Literacy and Training Workshop October 2018</a:t>
            </a:r>
          </a:p>
          <a:p>
            <a:r>
              <a:rPr lang="en-US" sz="2400" dirty="0"/>
              <a:t>For Mission System CDR (October 2019)</a:t>
            </a:r>
          </a:p>
          <a:p>
            <a:pPr lvl="1">
              <a:buFont typeface="System Font Regular"/>
              <a:buChar char="-"/>
            </a:pPr>
            <a:r>
              <a:rPr lang="en-US" sz="2400" dirty="0"/>
              <a:t>Simulated NISAR products L0-L2</a:t>
            </a:r>
          </a:p>
          <a:p>
            <a:pPr lvl="1">
              <a:buFont typeface="System Font Regular"/>
              <a:buChar char="-"/>
            </a:pPr>
            <a:r>
              <a:rPr lang="en-US" sz="2400" dirty="0"/>
              <a:t>Project-distributed L0-L2 workflow for these products based on ISCE open source software</a:t>
            </a:r>
          </a:p>
          <a:p>
            <a:pPr lvl="1">
              <a:buFont typeface="System Font Regular"/>
              <a:buChar char="-"/>
            </a:pPr>
            <a:r>
              <a:rPr lang="en-US" sz="2400" dirty="0"/>
              <a:t>Updated UNAVCO ISCE/</a:t>
            </a:r>
            <a:r>
              <a:rPr lang="en-US" sz="2400" dirty="0" err="1"/>
              <a:t>GIAnT</a:t>
            </a:r>
            <a:r>
              <a:rPr lang="en-US" sz="2400" dirty="0"/>
              <a:t> Short Course materials in </a:t>
            </a:r>
            <a:r>
              <a:rPr lang="en-US" sz="2400" dirty="0" err="1"/>
              <a:t>Jupyter</a:t>
            </a:r>
            <a:r>
              <a:rPr lang="en-US" sz="2400" dirty="0"/>
              <a:t> Notebooks</a:t>
            </a:r>
          </a:p>
          <a:p>
            <a:pPr lvl="1">
              <a:buFont typeface="System Font Regular"/>
              <a:buChar char="-"/>
            </a:pPr>
            <a:r>
              <a:rPr lang="en-US" sz="2400" dirty="0"/>
              <a:t>Many L3 ATBD’s in </a:t>
            </a:r>
            <a:r>
              <a:rPr lang="en-US" sz="2400" dirty="0" err="1"/>
              <a:t>Jupyter</a:t>
            </a:r>
            <a:r>
              <a:rPr lang="en-US" sz="2400" dirty="0"/>
              <a:t> Notebooks</a:t>
            </a:r>
          </a:p>
          <a:p>
            <a:pPr lvl="1">
              <a:buFont typeface="System Font Regular"/>
              <a:buChar char="-"/>
            </a:pPr>
            <a:r>
              <a:rPr lang="en-US" sz="2400" dirty="0"/>
              <a:t>Many Validation Workflows in </a:t>
            </a:r>
            <a:r>
              <a:rPr lang="en-US" sz="2400" dirty="0" err="1"/>
              <a:t>Jupyter</a:t>
            </a:r>
            <a:r>
              <a:rPr lang="en-US" sz="2400" dirty="0"/>
              <a:t> Notebooks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432C77-409B-A343-BB92-90B32C184E7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81200" y="228600"/>
            <a:ext cx="5486400" cy="533400"/>
          </a:xfrm>
        </p:spPr>
        <p:txBody>
          <a:bodyPr/>
          <a:lstStyle/>
          <a:p>
            <a:r>
              <a:rPr lang="en-US" sz="2800" b="1" dirty="0">
                <a:latin typeface="Calibri"/>
                <a:cs typeface="Calibri"/>
              </a:rPr>
              <a:t>NISAR Status With Respect to Training</a:t>
            </a:r>
          </a:p>
        </p:txBody>
      </p:sp>
    </p:spTree>
    <p:extLst>
      <p:ext uri="{BB962C8B-B14F-4D97-AF65-F5344CB8AC3E}">
        <p14:creationId xmlns:p14="http://schemas.microsoft.com/office/powerpoint/2010/main" val="114299022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EF07B2F1-0408-4E3D-AD08-5B68FA08CD94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04800" y="1600200"/>
            <a:ext cx="8325427" cy="4495800"/>
          </a:xfrm>
        </p:spPr>
        <p:txBody>
          <a:bodyPr/>
          <a:lstStyle/>
          <a:p>
            <a:r>
              <a:rPr lang="en-US" sz="2400" dirty="0"/>
              <a:t>Planning a Science Workshop to socialize products and software</a:t>
            </a:r>
            <a:endParaRPr lang="en-US" sz="3600" dirty="0"/>
          </a:p>
          <a:p>
            <a:r>
              <a:rPr lang="en-US" sz="2400" dirty="0"/>
              <a:t>Developing a new course in geodetic imaging for NASA Solid Earth program tailored to NISAR observations</a:t>
            </a:r>
          </a:p>
          <a:p>
            <a:r>
              <a:rPr lang="en-US" sz="2400" dirty="0"/>
              <a:t>Discussing Joint NASA/ISRO NISAR training opportunities</a:t>
            </a:r>
          </a:p>
          <a:p>
            <a:pPr lvl="1"/>
            <a:r>
              <a:rPr lang="en-US" sz="2400" dirty="0"/>
              <a:t>Port UNAVCO course to Indian community</a:t>
            </a:r>
          </a:p>
          <a:p>
            <a:pPr lvl="1"/>
            <a:r>
              <a:rPr lang="en-US" sz="2400" dirty="0"/>
              <a:t>Repeat of successful 2018 NASA/ISRO NISAR/SMAP Training Workshop</a:t>
            </a:r>
          </a:p>
          <a:p>
            <a:pPr lvl="1"/>
            <a:r>
              <a:rPr lang="en-US" sz="2400" dirty="0"/>
              <a:t>Repeat of successful 2018 SERVIR training on ecosystems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432C77-409B-A343-BB92-90B32C184E7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81200" y="228600"/>
            <a:ext cx="5486400" cy="533400"/>
          </a:xfrm>
        </p:spPr>
        <p:txBody>
          <a:bodyPr/>
          <a:lstStyle/>
          <a:p>
            <a:r>
              <a:rPr lang="en-US" sz="2800" b="1" dirty="0">
                <a:latin typeface="Calibri"/>
                <a:cs typeface="Calibri"/>
              </a:rPr>
              <a:t>NISAR Status With Respect to Training</a:t>
            </a:r>
          </a:p>
        </p:txBody>
      </p:sp>
    </p:spTree>
    <p:extLst>
      <p:ext uri="{BB962C8B-B14F-4D97-AF65-F5344CB8AC3E}">
        <p14:creationId xmlns:p14="http://schemas.microsoft.com/office/powerpoint/2010/main" val="399953105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28600" y="1143000"/>
            <a:ext cx="8763000" cy="5715000"/>
          </a:xfrm>
        </p:spPr>
        <p:txBody>
          <a:bodyPr/>
          <a:lstStyle/>
          <a:p>
            <a:pPr marL="0" indent="0" algn="just" defTabSz="457200" rtl="0" latinLnBrk="1" hangingPunct="0">
              <a:spcBef>
                <a:spcPts val="0"/>
              </a:spcBef>
              <a:buSzTx/>
              <a:buNone/>
            </a:pPr>
            <a:endParaRPr lang="en-ZA" sz="1050" b="1" dirty="0">
              <a:latin typeface="Calibri"/>
              <a:cs typeface="Calibri"/>
            </a:endParaRPr>
          </a:p>
          <a:p>
            <a:pPr marL="0" indent="0" algn="just" defTabSz="457200" rtl="0" latinLnBrk="1" hangingPunct="0">
              <a:spcBef>
                <a:spcPts val="0"/>
              </a:spcBef>
              <a:buSzTx/>
              <a:buNone/>
            </a:pPr>
            <a:r>
              <a:rPr lang="en-GB" sz="2400" dirty="0">
                <a:latin typeface="Calibri"/>
                <a:cs typeface="Calibri"/>
              </a:rPr>
              <a:t>Who are you targeting?  </a:t>
            </a:r>
          </a:p>
          <a:p>
            <a:pPr algn="just" defTabSz="457200" rtl="0" latinLnBrk="1" hangingPunct="0">
              <a:spcBef>
                <a:spcPts val="0"/>
              </a:spcBef>
              <a:buSzTx/>
            </a:pPr>
            <a:r>
              <a:rPr lang="en-GB" sz="2400" dirty="0">
                <a:latin typeface="Calibri"/>
                <a:cs typeface="Calibri"/>
              </a:rPr>
              <a:t>	NASA/ISRO Science Community</a:t>
            </a:r>
          </a:p>
          <a:p>
            <a:pPr algn="just" defTabSz="457200" rtl="0" latinLnBrk="1" hangingPunct="0">
              <a:spcBef>
                <a:spcPts val="0"/>
              </a:spcBef>
              <a:buSzTx/>
            </a:pPr>
            <a:r>
              <a:rPr lang="en-GB" sz="2400" dirty="0">
                <a:latin typeface="Calibri"/>
                <a:cs typeface="Calibri"/>
              </a:rPr>
              <a:t>	Utilization Stakeholders such as operational agencies, companies, and disaster response</a:t>
            </a:r>
          </a:p>
          <a:p>
            <a:pPr marL="0" indent="0" algn="just" defTabSz="457200" rtl="0" latinLnBrk="1" hangingPunct="0">
              <a:spcBef>
                <a:spcPts val="0"/>
              </a:spcBef>
              <a:buSzTx/>
              <a:buNone/>
            </a:pPr>
            <a:r>
              <a:rPr lang="en-GB" sz="2400" dirty="0">
                <a:latin typeface="Calibri"/>
                <a:cs typeface="Calibri"/>
              </a:rPr>
              <a:t>What outcomes are you trying to achieve? </a:t>
            </a:r>
          </a:p>
          <a:p>
            <a:pPr algn="just" defTabSz="457200" rtl="0" latinLnBrk="1" hangingPunct="0">
              <a:spcBef>
                <a:spcPts val="0"/>
              </a:spcBef>
              <a:buSzTx/>
            </a:pPr>
            <a:r>
              <a:rPr lang="en-GB" sz="2400" dirty="0">
                <a:latin typeface="Calibri"/>
                <a:cs typeface="Calibri"/>
              </a:rPr>
              <a:t>Improved SAR and derived product literacy and understanding of their value</a:t>
            </a:r>
          </a:p>
          <a:p>
            <a:pPr marL="0" indent="0" algn="just">
              <a:buNone/>
            </a:pPr>
            <a:r>
              <a:rPr lang="en-GB" sz="2400" dirty="0">
                <a:latin typeface="Calibri"/>
                <a:cs typeface="Calibri"/>
              </a:rPr>
              <a:t>What best practices do you follow?</a:t>
            </a:r>
          </a:p>
          <a:p>
            <a:pPr algn="just"/>
            <a:r>
              <a:rPr lang="en-GB" sz="2400" dirty="0">
                <a:latin typeface="Calibri"/>
                <a:cs typeface="Calibri"/>
              </a:rPr>
              <a:t>Focus on a limited set of high-value stakeholders</a:t>
            </a:r>
          </a:p>
          <a:p>
            <a:pPr algn="just"/>
            <a:r>
              <a:rPr lang="en-GB" sz="2400" dirty="0">
                <a:latin typeface="Calibri"/>
                <a:cs typeface="Calibri"/>
              </a:rPr>
              <a:t>Develop training from theory through application using functional workflows</a:t>
            </a:r>
          </a:p>
          <a:p>
            <a:pPr algn="just"/>
            <a:r>
              <a:rPr lang="en-GB" sz="2400" dirty="0" err="1">
                <a:latin typeface="Calibri"/>
                <a:cs typeface="Calibri"/>
              </a:rPr>
              <a:t>Jupyter</a:t>
            </a:r>
            <a:r>
              <a:rPr lang="en-GB" sz="2400" dirty="0">
                <a:latin typeface="Calibri"/>
                <a:cs typeface="Calibri"/>
              </a:rPr>
              <a:t> notebooks</a:t>
            </a:r>
          </a:p>
        </p:txBody>
      </p:sp>
      <p:sp>
        <p:nvSpPr>
          <p:cNvPr id="5" name="Shape 3"/>
          <p:cNvSpPr/>
          <p:nvPr/>
        </p:nvSpPr>
        <p:spPr>
          <a:xfrm>
            <a:off x="1828800" y="281226"/>
            <a:ext cx="5257800" cy="86177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ts val="500"/>
              </a:spcBef>
              <a:buSzPct val="100000"/>
            </a:pPr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  <a:sym typeface="Proxima Nova Regular"/>
              </a:rPr>
              <a:t>NISAR Capacity Building Approach</a:t>
            </a:r>
          </a:p>
        </p:txBody>
      </p:sp>
    </p:spTree>
    <p:extLst>
      <p:ext uri="{BB962C8B-B14F-4D97-AF65-F5344CB8AC3E}">
        <p14:creationId xmlns:p14="http://schemas.microsoft.com/office/powerpoint/2010/main" val="429357382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28600" y="1143000"/>
            <a:ext cx="8763000" cy="5715000"/>
          </a:xfrm>
        </p:spPr>
        <p:txBody>
          <a:bodyPr/>
          <a:lstStyle/>
          <a:p>
            <a:pPr marL="0" indent="0" algn="just" defTabSz="457200" rtl="0" latinLnBrk="1" hangingPunct="0">
              <a:spcBef>
                <a:spcPts val="0"/>
              </a:spcBef>
              <a:buSzTx/>
              <a:buNone/>
            </a:pPr>
            <a:endParaRPr lang="en-ZA" sz="1050" b="1" dirty="0">
              <a:latin typeface="Calibri"/>
              <a:cs typeface="Calibri"/>
            </a:endParaRPr>
          </a:p>
          <a:p>
            <a:pPr marL="0" indent="0" algn="just">
              <a:buNone/>
            </a:pPr>
            <a:r>
              <a:rPr lang="en-GB" sz="2400" dirty="0">
                <a:latin typeface="Calibri"/>
                <a:cs typeface="Calibri"/>
              </a:rPr>
              <a:t>What evidence do you measure to show that capacity is built?</a:t>
            </a:r>
          </a:p>
          <a:p>
            <a:pPr algn="just"/>
            <a:r>
              <a:rPr lang="en-GB" sz="2400" dirty="0">
                <a:latin typeface="Calibri"/>
                <a:cs typeface="Calibri"/>
              </a:rPr>
              <a:t>Surveys asking for feedback on workshops and courses</a:t>
            </a:r>
          </a:p>
          <a:p>
            <a:pPr algn="just"/>
            <a:r>
              <a:rPr lang="en-GB" sz="2400" dirty="0">
                <a:latin typeface="Calibri"/>
                <a:cs typeface="Calibri"/>
              </a:rPr>
              <a:t>Beginning formal assessment </a:t>
            </a:r>
          </a:p>
          <a:p>
            <a:pPr marL="0" indent="0" algn="just">
              <a:buNone/>
            </a:pPr>
            <a:r>
              <a:rPr lang="en-GB" sz="2400" dirty="0">
                <a:latin typeface="Calibri"/>
                <a:cs typeface="Calibri"/>
              </a:rPr>
              <a:t>Who are your implementing partners?</a:t>
            </a:r>
          </a:p>
          <a:p>
            <a:pPr algn="just"/>
            <a:r>
              <a:rPr lang="en-GB" sz="2400" dirty="0">
                <a:latin typeface="Calibri"/>
                <a:cs typeface="Calibri"/>
              </a:rPr>
              <a:t>ISRO</a:t>
            </a:r>
          </a:p>
          <a:p>
            <a:pPr algn="just"/>
            <a:r>
              <a:rPr lang="en-GB" sz="2400" dirty="0">
                <a:latin typeface="Calibri"/>
                <a:cs typeface="Calibri"/>
              </a:rPr>
              <a:t>UNAVCO</a:t>
            </a:r>
          </a:p>
          <a:p>
            <a:pPr algn="just"/>
            <a:r>
              <a:rPr lang="en-GB" sz="2400" dirty="0">
                <a:latin typeface="Calibri"/>
                <a:cs typeface="Calibri"/>
              </a:rPr>
              <a:t>Science Team</a:t>
            </a:r>
          </a:p>
          <a:p>
            <a:pPr algn="just"/>
            <a:r>
              <a:rPr lang="en-GB" sz="2400" dirty="0">
                <a:latin typeface="Calibri"/>
                <a:cs typeface="Calibri"/>
              </a:rPr>
              <a:t>TBD Agencies</a:t>
            </a:r>
          </a:p>
          <a:p>
            <a:pPr marL="0" indent="0" algn="just">
              <a:buNone/>
            </a:pPr>
            <a:r>
              <a:rPr lang="en-GB" sz="2400" dirty="0">
                <a:latin typeface="Calibri"/>
                <a:cs typeface="Calibri"/>
              </a:rPr>
              <a:t>What are the potential areas for collaboration and linkages?</a:t>
            </a:r>
          </a:p>
          <a:p>
            <a:pPr algn="just"/>
            <a:r>
              <a:rPr lang="en-GB" sz="2400" dirty="0">
                <a:latin typeface="Calibri"/>
                <a:cs typeface="Calibri"/>
              </a:rPr>
              <a:t>Course development</a:t>
            </a:r>
          </a:p>
          <a:p>
            <a:pPr algn="just"/>
            <a:r>
              <a:rPr lang="en-GB" sz="2400" dirty="0">
                <a:latin typeface="Calibri"/>
                <a:cs typeface="Calibri"/>
              </a:rPr>
              <a:t>Course deployment</a:t>
            </a:r>
          </a:p>
          <a:p>
            <a:pPr algn="just"/>
            <a:r>
              <a:rPr lang="en-GB" sz="2400" dirty="0">
                <a:latin typeface="Calibri"/>
                <a:cs typeface="Calibri"/>
              </a:rPr>
              <a:t>Product development and assessment</a:t>
            </a:r>
          </a:p>
        </p:txBody>
      </p:sp>
      <p:sp>
        <p:nvSpPr>
          <p:cNvPr id="5" name="Shape 3"/>
          <p:cNvSpPr/>
          <p:nvPr/>
        </p:nvSpPr>
        <p:spPr>
          <a:xfrm>
            <a:off x="1828800" y="281226"/>
            <a:ext cx="5257800" cy="86177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ts val="500"/>
              </a:spcBef>
              <a:buSzPct val="100000"/>
            </a:pPr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  <a:sym typeface="Proxima Nova Regular"/>
              </a:rPr>
              <a:t>NISAR Capacity Building Approach</a:t>
            </a:r>
          </a:p>
        </p:txBody>
      </p:sp>
    </p:spTree>
    <p:extLst>
      <p:ext uri="{BB962C8B-B14F-4D97-AF65-F5344CB8AC3E}">
        <p14:creationId xmlns:p14="http://schemas.microsoft.com/office/powerpoint/2010/main" val="109698746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E0CADD-706F-3947-A210-30FBB9C766E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83187-8519-404B-8CCC-E39AAFE5647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88108071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68C7A-3331-6A44-A066-D507FD4573F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defTabSz="457200"/>
            <a:r>
              <a:rPr lang="en-US" sz="2800" b="1" dirty="0">
                <a:latin typeface="Calibri"/>
                <a:cs typeface="Calibri"/>
              </a:rPr>
              <a:t>NISAR Mission Overview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907296" y="1600200"/>
            <a:ext cx="6084304" cy="51877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500"/>
              </a:spcBef>
              <a:buSzPct val="100000"/>
              <a:buFont typeface="Arial"/>
              <a:buNone/>
              <a:defRPr sz="3000" b="1">
                <a:latin typeface="Calibri"/>
                <a:ea typeface="Arial Bold"/>
                <a:cs typeface="Calibri"/>
                <a:sym typeface="Arial Bold"/>
              </a:defRPr>
            </a:lvl1pPr>
            <a:lvl2pPr marL="509588" lvl="1" indent="-284163" algn="just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latin typeface="Calibri"/>
                <a:ea typeface="Arial Bold"/>
                <a:cs typeface="Calibri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defRPr>
            </a:lvl5pPr>
            <a:lvl6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6pPr>
            <a:lvl7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7pPr>
            <a:lvl8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8pPr>
            <a:lvl9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Major partnership between US National Aeronautics and Space Administration (NASA) and Indian Space Research </a:t>
            </a:r>
            <a:r>
              <a:rPr lang="en-US" sz="1800" dirty="0" err="1"/>
              <a:t>Organisation</a:t>
            </a:r>
            <a:r>
              <a:rPr lang="en-US" sz="1800" dirty="0"/>
              <a:t> (ISRO)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Baseline launch date: No earlier than January 2022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Dual frequency L- and S-band Synthetic Aperture Radar (SAR)</a:t>
            </a:r>
          </a:p>
          <a:p>
            <a:pPr lvl="1" algn="l"/>
            <a:r>
              <a:rPr lang="en-US" sz="1600" dirty="0"/>
              <a:t>L-band SAR from NASA and S-band SAR from ISRO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NASA 4 </a:t>
            </a:r>
            <a:r>
              <a:rPr lang="en-US" sz="1800" dirty="0" err="1"/>
              <a:t>Gbps</a:t>
            </a:r>
            <a:r>
              <a:rPr lang="en-US" sz="1800" dirty="0"/>
              <a:t> </a:t>
            </a:r>
            <a:r>
              <a:rPr lang="en-US" sz="1800" dirty="0" err="1"/>
              <a:t>Ka</a:t>
            </a:r>
            <a:r>
              <a:rPr lang="en-US" sz="1800" dirty="0"/>
              <a:t>-band telecom system to polar ground stations (&gt; 26 </a:t>
            </a:r>
            <a:r>
              <a:rPr lang="en-US" sz="1800" dirty="0" err="1"/>
              <a:t>Tbits</a:t>
            </a:r>
            <a:r>
              <a:rPr lang="en-US" sz="1800" dirty="0"/>
              <a:t>/day downlink capability)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ISRO I3K Spacecraft with 2.8 </a:t>
            </a:r>
            <a:r>
              <a:rPr lang="en-US" sz="1800" dirty="0" err="1"/>
              <a:t>Gbps</a:t>
            </a:r>
            <a:r>
              <a:rPr lang="en-US" sz="1800" dirty="0"/>
              <a:t> telecom system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ISRO Geosynchronous Satellite Launch Vehicle (GSLV) Mark-II (4-m fairing)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3 years NASA science operations (5+ years consumables)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All science data (L- and S-band) will be made available free and open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1562" y="1562098"/>
            <a:ext cx="2618489" cy="5143502"/>
            <a:chOff x="52880" y="931863"/>
            <a:chExt cx="3169409" cy="5717246"/>
          </a:xfrm>
        </p:grpSpPr>
        <p:sp>
          <p:nvSpPr>
            <p:cNvPr id="10" name="Rectangle 9"/>
            <p:cNvSpPr/>
            <p:nvPr/>
          </p:nvSpPr>
          <p:spPr bwMode="auto">
            <a:xfrm>
              <a:off x="567988" y="4725988"/>
              <a:ext cx="2647950" cy="1922462"/>
            </a:xfrm>
            <a:prstGeom prst="rect">
              <a:avLst/>
            </a:prstGeom>
            <a:solidFill>
              <a:srgbClr val="FFEDE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67988" y="931863"/>
              <a:ext cx="2647950" cy="1920875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1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74338" y="2811806"/>
              <a:ext cx="2647950" cy="1971814"/>
            </a:xfrm>
            <a:prstGeom prst="rect">
              <a:avLst/>
            </a:prstGeom>
            <a:solidFill>
              <a:srgbClr val="489FD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endParaRPr>
            </a:p>
          </p:txBody>
        </p:sp>
        <p:pic>
          <p:nvPicPr>
            <p:cNvPr id="13" name="Picture 38" descr="Insert Y_WAISVel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206" y="2909908"/>
              <a:ext cx="1591184" cy="119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567988" y="6135946"/>
              <a:ext cx="2627313" cy="513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rIns="45720">
              <a:prstTxWarp prst="textNoShape">
                <a:avLst/>
              </a:prstTxWarp>
              <a:spAutoFit/>
            </a:bodyPr>
            <a:lstStyle/>
            <a:p>
              <a:pPr lvl="1" indent="9525" eaLnBrk="0" hangingPunct="0">
                <a:buSzPct val="80000"/>
              </a:pPr>
              <a:r>
                <a:rPr lang="en-US" sz="1200" dirty="0">
                  <a:solidFill>
                    <a:srgbClr val="000000"/>
                  </a:solidFill>
                  <a:latin typeface="Arial Narrow" panose="020B0606020202030204" pitchFamily="34" charset="0"/>
                  <a:ea typeface="ＭＳ Ｐゴシック" charset="-128"/>
                  <a:cs typeface="Arial" panose="020B0604020202020204" pitchFamily="34" charset="0"/>
                </a:rPr>
                <a:t>Surface deformation; geo-hazards; water resource management</a:t>
              </a:r>
            </a:p>
          </p:txBody>
        </p:sp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590543" y="4126266"/>
              <a:ext cx="2631746" cy="656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rIns="45720">
              <a:prstTxWarp prst="textNoShape">
                <a:avLst/>
              </a:prstTxWarp>
              <a:spAutoFit/>
            </a:bodyPr>
            <a:lstStyle/>
            <a:p>
              <a:pPr lvl="1" indent="9525" eaLnBrk="0" hangingPunct="0">
                <a:lnSpc>
                  <a:spcPct val="90000"/>
                </a:lnSpc>
                <a:buSzPct val="80000"/>
                <a:buFont typeface="Wingdings" charset="2"/>
                <a:buNone/>
              </a:pPr>
              <a:r>
                <a:rPr lang="en-US" sz="1200" dirty="0">
                  <a:solidFill>
                    <a:srgbClr val="000000"/>
                  </a:solidFill>
                  <a:latin typeface="Arial Narrow" panose="020B0606020202030204" pitchFamily="34" charset="0"/>
                  <a:ea typeface="ＭＳ Ｐゴシック" charset="-128"/>
                  <a:cs typeface="Arial" panose="020B0604020202020204" pitchFamily="34" charset="0"/>
                </a:rPr>
                <a:t>Ice velocity, thickness; response of ice sheets to climate change and sea level rise</a:t>
              </a:r>
            </a:p>
          </p:txBody>
        </p:sp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567989" y="2246334"/>
              <a:ext cx="2654300" cy="513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8288" rIns="18288">
              <a:prstTxWarp prst="textNoShape">
                <a:avLst/>
              </a:prstTxWarp>
              <a:spAutoFit/>
            </a:bodyPr>
            <a:lstStyle/>
            <a:p>
              <a:pPr marL="44450" lvl="1" indent="-34925" eaLnBrk="0" hangingPunct="0">
                <a:buSzPct val="80000"/>
                <a:buFont typeface="Wingdings" charset="2"/>
                <a:buNone/>
              </a:pPr>
              <a:r>
                <a:rPr lang="en-US" sz="1200" dirty="0">
                  <a:solidFill>
                    <a:srgbClr val="000000"/>
                  </a:solidFill>
                  <a:latin typeface="Arial Narrow" panose="020B0606020202030204" pitchFamily="34" charset="0"/>
                  <a:ea typeface="ＭＳ Ｐゴシック" charset="-128"/>
                  <a:cs typeface="Arial" panose="020B0604020202020204" pitchFamily="34" charset="0"/>
                </a:rPr>
                <a:t>Biomass disturbance; effects of changing climate on habitats and CO</a:t>
              </a:r>
              <a:r>
                <a:rPr lang="en-US" sz="1200" baseline="-25000" dirty="0">
                  <a:solidFill>
                    <a:srgbClr val="000000"/>
                  </a:solidFill>
                  <a:latin typeface="Arial Narrow" panose="020B0606020202030204" pitchFamily="34" charset="0"/>
                  <a:ea typeface="ＭＳ Ｐゴシック" charset="-128"/>
                  <a:cs typeface="Arial" panose="020B0604020202020204" pitchFamily="34" charset="0"/>
                </a:rPr>
                <a:t>2</a:t>
              </a:r>
              <a:endParaRPr lang="en-US" sz="120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charset="-128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haiti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0984" y="4905717"/>
              <a:ext cx="1628100" cy="1223881"/>
            </a:xfrm>
            <a:prstGeom prst="rect">
              <a:avLst/>
            </a:prstGeom>
          </p:spPr>
        </p:pic>
        <p:pic>
          <p:nvPicPr>
            <p:cNvPr id="18" name="Picture 17" descr="Slide1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6371" y="1016610"/>
              <a:ext cx="1612713" cy="120953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2880" y="1428617"/>
              <a:ext cx="1075326" cy="307898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 Narrow" panose="020B0606020202030204" pitchFamily="34" charset="0"/>
                  <a:ea typeface="ＭＳ Ｐゴシック" charset="-128"/>
                  <a:cs typeface="Arial" panose="020B0604020202020204" pitchFamily="34" charset="0"/>
                </a:rPr>
                <a:t>Ecosystems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881" y="3341463"/>
              <a:ext cx="1013209" cy="307898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 Narrow" panose="020B0606020202030204" pitchFamily="34" charset="0"/>
                  <a:ea typeface="ＭＳ Ｐゴシック" charset="-128"/>
                  <a:cs typeface="Arial" panose="020B0604020202020204" pitchFamily="34" charset="0"/>
                </a:rPr>
                <a:t>Cryosphere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881" y="5370556"/>
              <a:ext cx="972463" cy="307898"/>
            </a:xfrm>
            <a:prstGeom prst="rect">
              <a:avLst/>
            </a:prstGeom>
            <a:solidFill>
              <a:srgbClr val="FBB48D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 Narrow" panose="020B0606020202030204" pitchFamily="34" charset="0"/>
                  <a:ea typeface="ＭＳ Ｐゴシック" charset="-128"/>
                  <a:cs typeface="Arial" panose="020B0604020202020204" pitchFamily="34" charset="0"/>
                </a:rPr>
                <a:t>Solid Earth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57132" y="1254320"/>
            <a:ext cx="2187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Mission Science</a:t>
            </a:r>
          </a:p>
        </p:txBody>
      </p:sp>
    </p:spTree>
    <p:extLst>
      <p:ext uri="{BB962C8B-B14F-4D97-AF65-F5344CB8AC3E}">
        <p14:creationId xmlns:p14="http://schemas.microsoft.com/office/powerpoint/2010/main" val="165269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8901</TotalTime>
  <Words>1160</Words>
  <Application>Microsoft Macintosh PowerPoint</Application>
  <PresentationFormat>On-screen Show (4:3)</PresentationFormat>
  <Paragraphs>176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ＭＳ Ｐゴシック</vt:lpstr>
      <vt:lpstr>Arial</vt:lpstr>
      <vt:lpstr>Arial Bold</vt:lpstr>
      <vt:lpstr>Arial Narrow</vt:lpstr>
      <vt:lpstr>Avenir Roman</vt:lpstr>
      <vt:lpstr>Calibri</vt:lpstr>
      <vt:lpstr>Courier New</vt:lpstr>
      <vt:lpstr>Droid Serif</vt:lpstr>
      <vt:lpstr>Helvetica</vt:lpstr>
      <vt:lpstr>Proxima Nova Regular</vt:lpstr>
      <vt:lpstr>System Font Regular</vt:lpstr>
      <vt:lpstr>Wingdings</vt:lpstr>
      <vt:lpstr>Zapf Dingbats</vt:lpstr>
      <vt:lpstr>Default</vt:lpstr>
      <vt:lpstr>NASA-ISRO SAR Mission and CB Support</vt:lpstr>
      <vt:lpstr>NISAR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Paul A. Rosen</cp:lastModifiedBy>
  <cp:revision>17</cp:revision>
  <dcterms:modified xsi:type="dcterms:W3CDTF">2019-03-05T19:51:44Z</dcterms:modified>
</cp:coreProperties>
</file>