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260" r:id="rId3"/>
    <p:sldId id="261" r:id="rId4"/>
    <p:sldId id="269" r:id="rId5"/>
    <p:sldId id="263" r:id="rId6"/>
    <p:sldId id="264" r:id="rId7"/>
    <p:sldId id="265" r:id="rId8"/>
    <p:sldId id="262" r:id="rId9"/>
    <p:sldId id="266" r:id="rId10"/>
    <p:sldId id="268" r:id="rId11"/>
    <p:sldId id="267" r:id="rId12"/>
    <p:sldId id="270" r:id="rId13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147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4"/>
  </p:normalViewPr>
  <p:slideViewPr>
    <p:cSldViewPr>
      <p:cViewPr varScale="1">
        <p:scale>
          <a:sx n="70" d="100"/>
          <a:sy n="70" d="100"/>
        </p:scale>
        <p:origin x="5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03870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09322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Proxima Nova Regular"/>
              </a:defRPr>
            </a:lvl1pPr>
          </a:lstStyle>
          <a:p>
            <a:pPr lvl="0"/>
            <a:r>
              <a:rPr lang="en-US" dirty="0"/>
              <a:t>Title Goes Here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learning.iirs.gov.in/wgcapd/CEO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76200" y="1129963"/>
            <a:ext cx="8856133" cy="2363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lang="en-US" sz="3600" b="1" dirty="0" smtClean="0">
                <a:solidFill>
                  <a:srgbClr val="FFC000"/>
                </a:solidFill>
              </a:rPr>
              <a:t>Webinar on Hyperspectral Remote Sensing and its Application </a:t>
            </a:r>
            <a:r>
              <a:rPr lang="en-US" sz="3600" dirty="0">
                <a:solidFill>
                  <a:srgbClr val="FFC000"/>
                </a:solidFill>
              </a:rPr>
              <a:t/>
            </a:r>
            <a:br>
              <a:rPr lang="en-US" sz="3600" dirty="0">
                <a:solidFill>
                  <a:srgbClr val="FFC000"/>
                </a:solidFill>
              </a:rPr>
            </a:br>
            <a:endParaRPr sz="2000" dirty="0">
              <a:solidFill>
                <a:schemeClr val="bg1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143933" y="3124323"/>
            <a:ext cx="6629400" cy="37146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Organization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CEOS WGCapD-8 Annual Meeting 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l</a:t>
            </a:r>
            <a:endParaRPr lang="en-US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Agenda Item 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10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Working Group on 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Capacity Building &amp; Data Democracy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Indian Institute of Remote Sensing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Indian Space Research Organisation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Dehradun, India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March 06</a:t>
            </a:r>
            <a:r>
              <a:rPr lang="en-US" baseline="300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– 08</a:t>
            </a:r>
            <a:r>
              <a:rPr lang="en-US" baseline="300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, 2019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6200" y="0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143933" y="993132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Committee on Earth Observation Satellites</a:t>
            </a:r>
          </a:p>
        </p:txBody>
      </p:sp>
      <p:sp>
        <p:nvSpPr>
          <p:cNvPr id="2" name="Rectangle 1"/>
          <p:cNvSpPr/>
          <p:nvPr/>
        </p:nvSpPr>
        <p:spPr>
          <a:xfrm>
            <a:off x="25021" y="2662658"/>
            <a:ext cx="24753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b="1" dirty="0">
                <a:solidFill>
                  <a:schemeClr val="bg2"/>
                </a:solidFill>
              </a:rPr>
              <a:t>Shefali Agrawal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152400" y="1295400"/>
            <a:ext cx="8153400" cy="4724400"/>
          </a:xfrm>
        </p:spPr>
        <p:txBody>
          <a:bodyPr/>
          <a:lstStyle/>
          <a:p>
            <a:pPr lvl="0"/>
            <a:endParaRPr lang="en-US" sz="3200" dirty="0"/>
          </a:p>
          <a:p>
            <a:endParaRPr lang="en-IN" sz="3200" dirty="0"/>
          </a:p>
        </p:txBody>
      </p:sp>
      <p:sp>
        <p:nvSpPr>
          <p:cNvPr id="4" name="Shape 3"/>
          <p:cNvSpPr/>
          <p:nvPr/>
        </p:nvSpPr>
        <p:spPr>
          <a:xfrm>
            <a:off x="2130871" y="190714"/>
            <a:ext cx="2638523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WGCapD-8 Annual Meeting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IIRS, Dehradun, India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/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March 06</a:t>
            </a:r>
            <a:r>
              <a:rPr lang="en-US" sz="1500" baseline="300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– 08</a:t>
            </a:r>
            <a:r>
              <a:rPr lang="en-US" sz="1500" baseline="300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2019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" y="1447800"/>
            <a:ext cx="89154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lvl="1" indent="0">
              <a:buNone/>
            </a:pPr>
            <a:r>
              <a:rPr lang="en-IE" sz="2800" b="1" dirty="0"/>
              <a:t>Student Assessment</a:t>
            </a:r>
          </a:p>
          <a:p>
            <a:pPr lvl="0"/>
            <a:endParaRPr lang="en-US" sz="2800" dirty="0" smtClean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Through </a:t>
            </a:r>
            <a:r>
              <a:rPr lang="en-US" sz="2800" dirty="0"/>
              <a:t>assignments and quizzes</a:t>
            </a:r>
          </a:p>
          <a:p>
            <a:pPr marL="0" indent="0">
              <a:buNone/>
            </a:pPr>
            <a:endParaRPr lang="en-IE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IE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IE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I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Certificate </a:t>
            </a:r>
            <a:r>
              <a:rPr lang="en-IE" sz="2800" b="1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I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participation</a:t>
            </a:r>
          </a:p>
          <a:p>
            <a:pPr marL="0" indent="0">
              <a:buNone/>
            </a:pPr>
            <a:endParaRPr lang="en-I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Successful Participants to be given certificate of participation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I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75202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76200" y="1143000"/>
            <a:ext cx="8991600" cy="5638800"/>
          </a:xfrm>
        </p:spPr>
        <p:txBody>
          <a:bodyPr/>
          <a:lstStyle/>
          <a:p>
            <a:pPr lvl="0" algn="just"/>
            <a:endParaRPr lang="en-US" sz="2800" dirty="0" smtClean="0"/>
          </a:p>
          <a:p>
            <a:pPr marL="0" lvl="1" indent="0" algn="just">
              <a:buNone/>
            </a:pPr>
            <a:r>
              <a:rPr lang="en-IE" sz="3200" b="1" dirty="0"/>
              <a:t>Feedback</a:t>
            </a:r>
          </a:p>
          <a:p>
            <a:pPr lvl="0" algn="just"/>
            <a:r>
              <a:rPr lang="en-US" sz="3200" dirty="0"/>
              <a:t>Through Feedback submitted by candidates/participants </a:t>
            </a:r>
            <a:endParaRPr lang="en-IN" sz="3200" dirty="0"/>
          </a:p>
          <a:p>
            <a:pPr marL="85725" lvl="1" indent="0">
              <a:buNone/>
            </a:pPr>
            <a:endParaRPr lang="en-IE" sz="2800" b="1" dirty="0" smtClean="0"/>
          </a:p>
          <a:p>
            <a:pPr marL="0" lvl="1" indent="0" algn="just">
              <a:buNone/>
            </a:pPr>
            <a:endParaRPr lang="en-IE" sz="3200" b="1" dirty="0" smtClean="0"/>
          </a:p>
          <a:p>
            <a:pPr marL="85725" lvl="1" indent="0" algn="just">
              <a:buNone/>
            </a:pPr>
            <a:r>
              <a:rPr lang="en-IE" sz="3200" b="1" dirty="0" smtClean="0"/>
              <a:t>Prerequisite</a:t>
            </a:r>
            <a:endParaRPr lang="en-IE" sz="3200" b="1" dirty="0"/>
          </a:p>
          <a:p>
            <a:pPr algn="just"/>
            <a:r>
              <a:rPr lang="en-GB" sz="3200" dirty="0"/>
              <a:t>Elementary knowledge about Remote Sensing </a:t>
            </a:r>
            <a:endParaRPr lang="en-IN" sz="3200" dirty="0"/>
          </a:p>
          <a:p>
            <a:pPr lvl="0" algn="just"/>
            <a:endParaRPr lang="en-IN" sz="2800" dirty="0"/>
          </a:p>
          <a:p>
            <a:pPr marL="457200" lvl="1" indent="0" algn="just">
              <a:buNone/>
            </a:pPr>
            <a:endParaRPr lang="en-IE" sz="2800" b="1" dirty="0" smtClean="0"/>
          </a:p>
        </p:txBody>
      </p:sp>
      <p:sp>
        <p:nvSpPr>
          <p:cNvPr id="4" name="Shape 3"/>
          <p:cNvSpPr/>
          <p:nvPr/>
        </p:nvSpPr>
        <p:spPr>
          <a:xfrm>
            <a:off x="2130871" y="190714"/>
            <a:ext cx="2638523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WGCapD-8 Annual Meeting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IIRS, Dehradun, India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/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March 06</a:t>
            </a:r>
            <a:r>
              <a:rPr lang="en-US" sz="1500" baseline="300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– 08</a:t>
            </a:r>
            <a:r>
              <a:rPr lang="en-US" sz="1500" baseline="300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2019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0893600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76200" y="1143000"/>
            <a:ext cx="8991600" cy="5638800"/>
          </a:xfrm>
        </p:spPr>
        <p:txBody>
          <a:bodyPr/>
          <a:lstStyle/>
          <a:p>
            <a:pPr lvl="0" algn="just"/>
            <a:endParaRPr lang="en-US" sz="2800" dirty="0" smtClean="0"/>
          </a:p>
          <a:p>
            <a:pPr marL="0" lvl="1" indent="0" algn="just">
              <a:buNone/>
            </a:pPr>
            <a:r>
              <a:rPr lang="en-IE" sz="3200" b="1" dirty="0" smtClean="0"/>
              <a:t>				</a:t>
            </a:r>
          </a:p>
          <a:p>
            <a:pPr marL="0" lvl="1" indent="0" algn="just">
              <a:buNone/>
            </a:pPr>
            <a:endParaRPr lang="en-IE" sz="3200" b="1" dirty="0"/>
          </a:p>
          <a:p>
            <a:pPr marL="0" lvl="1" indent="0" algn="just">
              <a:buNone/>
            </a:pPr>
            <a:endParaRPr lang="en-IE" sz="3200" b="1" dirty="0" smtClean="0"/>
          </a:p>
          <a:p>
            <a:pPr marL="0" lvl="1" indent="0" algn="just">
              <a:buNone/>
            </a:pPr>
            <a:r>
              <a:rPr lang="en-IE" sz="3200" b="1" dirty="0"/>
              <a:t>	</a:t>
            </a:r>
            <a:r>
              <a:rPr lang="en-IE" sz="3200" b="1" dirty="0" smtClean="0"/>
              <a:t>			Thank you… </a:t>
            </a:r>
            <a:endParaRPr lang="en-IE" sz="3200" b="1" dirty="0"/>
          </a:p>
          <a:p>
            <a:pPr marL="457200" lvl="1" indent="0" algn="just">
              <a:buNone/>
            </a:pPr>
            <a:endParaRPr lang="en-IE" sz="2800" b="1" dirty="0" smtClean="0"/>
          </a:p>
        </p:txBody>
      </p:sp>
      <p:sp>
        <p:nvSpPr>
          <p:cNvPr id="4" name="Shape 3"/>
          <p:cNvSpPr/>
          <p:nvPr/>
        </p:nvSpPr>
        <p:spPr>
          <a:xfrm>
            <a:off x="2130871" y="190714"/>
            <a:ext cx="2638523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WGCapD-8 Annual Meeting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IIRS, Dehradun, India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/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March 06</a:t>
            </a:r>
            <a:r>
              <a:rPr lang="en-US" sz="1500" baseline="300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– 08</a:t>
            </a:r>
            <a:r>
              <a:rPr lang="en-US" sz="1500" baseline="300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2019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2444204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76200" y="1143000"/>
            <a:ext cx="8915400" cy="5715000"/>
          </a:xfrm>
        </p:spPr>
        <p:txBody>
          <a:bodyPr/>
          <a:lstStyle/>
          <a:p>
            <a:pPr marL="0" indent="0" algn="ctr">
              <a:buNone/>
            </a:pPr>
            <a:r>
              <a:rPr lang="en-IE" sz="3200" b="1" dirty="0" smtClean="0"/>
              <a:t>Webinar </a:t>
            </a:r>
            <a:r>
              <a:rPr lang="en-IE" sz="3200" b="1" dirty="0"/>
              <a:t>Objectives</a:t>
            </a:r>
            <a:endParaRPr lang="en-IN" sz="1800" dirty="0"/>
          </a:p>
          <a:p>
            <a:pPr marL="0" indent="0">
              <a:buNone/>
            </a:pPr>
            <a:r>
              <a:rPr lang="en-US" dirty="0"/>
              <a:t> </a:t>
            </a:r>
            <a:r>
              <a:rPr lang="en-IE" b="1" dirty="0" smtClean="0"/>
              <a:t>By </a:t>
            </a:r>
            <a:r>
              <a:rPr lang="en-IE" b="1" dirty="0"/>
              <a:t>the end of this webinar series, students should:</a:t>
            </a:r>
            <a:endParaRPr lang="en-IN" sz="1200" dirty="0"/>
          </a:p>
          <a:p>
            <a:pPr lvl="0" algn="just"/>
            <a:r>
              <a:rPr lang="en-US" sz="2800" dirty="0"/>
              <a:t>Understand the concept of </a:t>
            </a:r>
            <a:r>
              <a:rPr lang="en-US" sz="2800" dirty="0" err="1"/>
              <a:t>Hyperspectral</a:t>
            </a:r>
            <a:r>
              <a:rPr lang="en-US" sz="2800" dirty="0"/>
              <a:t> Remote Sensing and appreciate why calibration is critical and knowledge of approaches taken for the atmospheric correction of </a:t>
            </a:r>
            <a:r>
              <a:rPr lang="en-US" sz="2800" dirty="0" err="1"/>
              <a:t>hyperspectral</a:t>
            </a:r>
            <a:r>
              <a:rPr lang="en-US" sz="2800" dirty="0"/>
              <a:t> data. Know about advantages of  </a:t>
            </a:r>
            <a:r>
              <a:rPr lang="en-US" sz="2800" dirty="0" err="1"/>
              <a:t>hyperspectral</a:t>
            </a:r>
            <a:r>
              <a:rPr lang="en-US" sz="2800" dirty="0"/>
              <a:t> over optical  remote sensing</a:t>
            </a:r>
            <a:endParaRPr lang="en-IN" sz="2800" dirty="0"/>
          </a:p>
          <a:p>
            <a:pPr lvl="0" algn="just"/>
            <a:r>
              <a:rPr lang="en-US" sz="2800" dirty="0"/>
              <a:t>Be able to understand the processing steps of </a:t>
            </a:r>
            <a:r>
              <a:rPr lang="en-US" sz="2800" dirty="0" err="1"/>
              <a:t>hyperspectral</a:t>
            </a:r>
            <a:r>
              <a:rPr lang="en-US" sz="2800" dirty="0"/>
              <a:t> data and availability of software’s. </a:t>
            </a:r>
            <a:endParaRPr lang="en-IN" sz="2800" dirty="0"/>
          </a:p>
          <a:p>
            <a:pPr lvl="0" algn="just"/>
            <a:r>
              <a:rPr lang="en-US" sz="2800" dirty="0"/>
              <a:t> Application of </a:t>
            </a:r>
            <a:r>
              <a:rPr lang="en-US" sz="2800" dirty="0" err="1"/>
              <a:t>Hyperspectral</a:t>
            </a:r>
            <a:r>
              <a:rPr lang="en-US" sz="2800" dirty="0"/>
              <a:t> remote sensing for  Vegetation, Water resources and geological studies</a:t>
            </a:r>
            <a:endParaRPr lang="en-IN" sz="2800" dirty="0"/>
          </a:p>
          <a:p>
            <a:pPr marL="0" lvl="1" indent="0" algn="just">
              <a:buNone/>
            </a:pPr>
            <a:endParaRPr lang="en-GB" b="1" dirty="0">
              <a:latin typeface="Calibri"/>
              <a:cs typeface="Calibri"/>
            </a:endParaRPr>
          </a:p>
          <a:p>
            <a:pPr marL="0" indent="0">
              <a:buNone/>
            </a:pPr>
            <a:endParaRPr lang="en-US" b="1" dirty="0">
              <a:latin typeface="Calibri"/>
              <a:cs typeface="Calibri"/>
            </a:endParaRPr>
          </a:p>
        </p:txBody>
      </p:sp>
      <p:sp>
        <p:nvSpPr>
          <p:cNvPr id="5" name="Shape 3"/>
          <p:cNvSpPr/>
          <p:nvPr/>
        </p:nvSpPr>
        <p:spPr>
          <a:xfrm>
            <a:off x="2130871" y="190714"/>
            <a:ext cx="2638523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WGCapD-8 Annual Meeting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IIRS, Dehradun, India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/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March 06</a:t>
            </a:r>
            <a:r>
              <a:rPr lang="en-US" sz="1500" baseline="300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– 08</a:t>
            </a:r>
            <a:r>
              <a:rPr lang="en-US" sz="1500" baseline="300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2019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40636935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 </a:t>
            </a:r>
            <a:r>
              <a:rPr lang="en-IE" sz="2800" b="1" dirty="0" smtClean="0"/>
              <a:t>Schedule</a:t>
            </a:r>
            <a:endParaRPr lang="en-IE" sz="2800" b="1" dirty="0"/>
          </a:p>
          <a:p>
            <a:pPr lvl="0" algn="just"/>
            <a:r>
              <a:rPr lang="en-US" sz="2800" dirty="0"/>
              <a:t>October – December </a:t>
            </a:r>
            <a:r>
              <a:rPr lang="en-US" sz="2800" dirty="0" smtClean="0"/>
              <a:t>2019</a:t>
            </a:r>
          </a:p>
          <a:p>
            <a:pPr lvl="0" algn="just"/>
            <a:r>
              <a:rPr lang="en-US" sz="2800" dirty="0" smtClean="0"/>
              <a:t>Time 1300 UTC </a:t>
            </a:r>
          </a:p>
          <a:p>
            <a:pPr lvl="0" algn="just"/>
            <a:r>
              <a:rPr lang="en-US" sz="2800" dirty="0" smtClean="0"/>
              <a:t>Nov 4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-  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 December 2019   </a:t>
            </a:r>
          </a:p>
          <a:p>
            <a:pPr lvl="0" algn="just"/>
            <a:r>
              <a:rPr lang="en-US" sz="2800" dirty="0" smtClean="0"/>
              <a:t>Sessions on  every Monday of 1 hour duration and 30 min for discussion </a:t>
            </a:r>
            <a:endParaRPr lang="en-US" sz="2800" dirty="0"/>
          </a:p>
          <a:p>
            <a:pPr marL="0" indent="0">
              <a:buNone/>
            </a:pPr>
            <a:endParaRPr lang="en-US" sz="2800" b="1" dirty="0" smtClean="0"/>
          </a:p>
          <a:p>
            <a:pPr marL="0" indent="0">
              <a:buNone/>
            </a:pPr>
            <a:r>
              <a:rPr lang="en-US" sz="2800" b="1" dirty="0" smtClean="0"/>
              <a:t>Mode : </a:t>
            </a:r>
            <a:r>
              <a:rPr lang="en-US" sz="2800" dirty="0" err="1" smtClean="0"/>
              <a:t>GoTo</a:t>
            </a:r>
            <a:r>
              <a:rPr lang="en-US" sz="2800" dirty="0" smtClean="0"/>
              <a:t> Meeting/</a:t>
            </a:r>
            <a:r>
              <a:rPr lang="en-US" sz="2800" dirty="0" err="1" smtClean="0"/>
              <a:t>GoTo</a:t>
            </a:r>
            <a:r>
              <a:rPr lang="en-US" sz="2800" dirty="0" smtClean="0"/>
              <a:t> Webinar 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IE" sz="2800" b="1" dirty="0" smtClean="0"/>
              <a:t>Number </a:t>
            </a:r>
            <a:r>
              <a:rPr lang="en-IE" sz="2800" b="1" dirty="0"/>
              <a:t>of </a:t>
            </a:r>
            <a:r>
              <a:rPr lang="en-IE" sz="2800" b="1" dirty="0" smtClean="0"/>
              <a:t>Participants</a:t>
            </a:r>
          </a:p>
          <a:p>
            <a:r>
              <a:rPr lang="en-US" sz="2800" dirty="0" smtClean="0"/>
              <a:t>100-200 participants</a:t>
            </a:r>
          </a:p>
          <a:p>
            <a:pPr marL="457200" lvl="1" indent="0" algn="just">
              <a:buNone/>
            </a:pPr>
            <a:endParaRPr lang="en-US" sz="2800" dirty="0"/>
          </a:p>
          <a:p>
            <a:pPr lvl="0"/>
            <a:endParaRPr lang="en-IN" sz="2800" dirty="0"/>
          </a:p>
        </p:txBody>
      </p:sp>
      <p:sp>
        <p:nvSpPr>
          <p:cNvPr id="6" name="Shape 3"/>
          <p:cNvSpPr/>
          <p:nvPr/>
        </p:nvSpPr>
        <p:spPr>
          <a:xfrm>
            <a:off x="2130871" y="190714"/>
            <a:ext cx="2638523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WGCapD-8 Annual Meeting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IIRS, Dehradun, India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/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March 06</a:t>
            </a:r>
            <a:r>
              <a:rPr lang="en-US" sz="1500" baseline="300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– 08</a:t>
            </a:r>
            <a:r>
              <a:rPr lang="en-US" sz="1500" baseline="300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2019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422227186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1143000"/>
            <a:ext cx="87630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 </a:t>
            </a:r>
            <a:r>
              <a:rPr lang="en-IE" sz="3200" b="1" dirty="0" smtClean="0"/>
              <a:t>Target </a:t>
            </a:r>
            <a:r>
              <a:rPr lang="en-IE" sz="3200" b="1" dirty="0"/>
              <a:t>Region</a:t>
            </a:r>
            <a:endParaRPr lang="en-IN" sz="3200" dirty="0"/>
          </a:p>
          <a:p>
            <a:pPr lvl="0" algn="just"/>
            <a:r>
              <a:rPr lang="en-US" sz="3200" dirty="0"/>
              <a:t>The course is open to participants from all countries.</a:t>
            </a:r>
            <a:endParaRPr lang="en-IN" sz="3200" dirty="0"/>
          </a:p>
          <a:p>
            <a:pPr lvl="0" algn="just"/>
            <a:r>
              <a:rPr lang="en-US" sz="3200" dirty="0" smtClean="0"/>
              <a:t>All </a:t>
            </a:r>
            <a:r>
              <a:rPr lang="en-US" sz="3200" dirty="0"/>
              <a:t>course materials will be provided in English.</a:t>
            </a:r>
            <a:endParaRPr lang="en-IN" sz="3200" dirty="0"/>
          </a:p>
          <a:p>
            <a:pPr marL="0" indent="0" algn="just">
              <a:buNone/>
            </a:pPr>
            <a:r>
              <a:rPr lang="en-US" sz="3200" dirty="0"/>
              <a:t> </a:t>
            </a:r>
            <a:endParaRPr lang="en-IN" sz="3200" dirty="0"/>
          </a:p>
          <a:p>
            <a:pPr marL="0" lvl="1" indent="0" algn="just">
              <a:buNone/>
            </a:pPr>
            <a:r>
              <a:rPr lang="en-IE" sz="3200" b="1" dirty="0"/>
              <a:t>Target Participants</a:t>
            </a:r>
            <a:endParaRPr lang="en-IN" sz="3200" dirty="0"/>
          </a:p>
          <a:p>
            <a:pPr lvl="0" algn="just"/>
            <a:r>
              <a:rPr lang="en-US" sz="3200" dirty="0"/>
              <a:t>Academician, Scientists, Researchers and Professionals interested in </a:t>
            </a:r>
            <a:r>
              <a:rPr lang="en-US" sz="3200" dirty="0" err="1"/>
              <a:t>Hyperspectral</a:t>
            </a:r>
            <a:r>
              <a:rPr lang="en-US" sz="3200" dirty="0"/>
              <a:t> Remote Sensing and its applications.</a:t>
            </a:r>
            <a:endParaRPr lang="en-IN" sz="3200" dirty="0"/>
          </a:p>
          <a:p>
            <a:pPr marL="0" indent="0">
              <a:buNone/>
            </a:pPr>
            <a:r>
              <a:rPr lang="en-US" sz="3200" dirty="0"/>
              <a:t> </a:t>
            </a:r>
            <a:endParaRPr lang="en-IN" sz="3200" dirty="0"/>
          </a:p>
          <a:p>
            <a:pPr lvl="0"/>
            <a:endParaRPr lang="en-IN" sz="1600" dirty="0"/>
          </a:p>
        </p:txBody>
      </p:sp>
      <p:sp>
        <p:nvSpPr>
          <p:cNvPr id="6" name="Shape 3"/>
          <p:cNvSpPr/>
          <p:nvPr/>
        </p:nvSpPr>
        <p:spPr>
          <a:xfrm>
            <a:off x="2130871" y="190714"/>
            <a:ext cx="2638523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WGCapD-8 Annual Meeting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IIRS, Dehradun, India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/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March 06</a:t>
            </a:r>
            <a:r>
              <a:rPr lang="en-US" sz="1500" baseline="300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– 08</a:t>
            </a:r>
            <a:r>
              <a:rPr lang="en-US" sz="1500" baseline="300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2019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55566345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76200" y="1143000"/>
            <a:ext cx="9067800" cy="5715000"/>
          </a:xfrm>
        </p:spPr>
        <p:txBody>
          <a:bodyPr/>
          <a:lstStyle/>
          <a:p>
            <a:pPr marL="457200" lvl="1" indent="0" algn="ctr">
              <a:buNone/>
            </a:pPr>
            <a:r>
              <a:rPr lang="en-IE" sz="3200" b="1" dirty="0"/>
              <a:t>Themes of </a:t>
            </a:r>
            <a:r>
              <a:rPr lang="en-IE" sz="3200" b="1" dirty="0" smtClean="0"/>
              <a:t>Webinar</a:t>
            </a:r>
          </a:p>
          <a:p>
            <a:pPr marL="0" lvl="0" indent="0" algn="just">
              <a:buNone/>
            </a:pPr>
            <a:r>
              <a:rPr lang="en-US" sz="2800" b="1" u="sng" dirty="0" smtClean="0"/>
              <a:t>Overview </a:t>
            </a:r>
            <a:r>
              <a:rPr lang="en-US" sz="2800" b="1" u="sng" dirty="0"/>
              <a:t>of </a:t>
            </a:r>
            <a:r>
              <a:rPr lang="en-US" sz="2800" b="1" u="sng" dirty="0" err="1"/>
              <a:t>Hyperspectral</a:t>
            </a:r>
            <a:r>
              <a:rPr lang="en-US" sz="2800" b="1" u="sng" dirty="0"/>
              <a:t> Remote sensing </a:t>
            </a:r>
            <a:endParaRPr lang="en-US" sz="2800" b="1" u="sng" dirty="0" smtClean="0"/>
          </a:p>
          <a:p>
            <a:pPr marL="0" lvl="0" indent="0" algn="just">
              <a:buNone/>
            </a:pPr>
            <a:endParaRPr lang="en-IN" sz="2800" dirty="0"/>
          </a:p>
          <a:p>
            <a:pPr algn="just"/>
            <a:r>
              <a:rPr lang="en-US" sz="2800" dirty="0" err="1"/>
              <a:t>Hyperspectral</a:t>
            </a:r>
            <a:r>
              <a:rPr lang="en-US" sz="2800" dirty="0"/>
              <a:t> remote sensing- concept, Physics, principles-imaging </a:t>
            </a:r>
            <a:r>
              <a:rPr lang="en-US" sz="2800" dirty="0" smtClean="0"/>
              <a:t>spectroscopy,  </a:t>
            </a:r>
            <a:r>
              <a:rPr lang="en-US" sz="2800" dirty="0"/>
              <a:t>Multispectral </a:t>
            </a:r>
            <a:r>
              <a:rPr lang="en-US" sz="2800" dirty="0" err="1"/>
              <a:t>vs</a:t>
            </a:r>
            <a:r>
              <a:rPr lang="en-US" sz="2800" dirty="0"/>
              <a:t> </a:t>
            </a:r>
            <a:r>
              <a:rPr lang="en-US" sz="2800" dirty="0" err="1"/>
              <a:t>hyperspectral</a:t>
            </a:r>
            <a:r>
              <a:rPr lang="en-US" sz="2800" dirty="0"/>
              <a:t>, Imaging platforms and Modes </a:t>
            </a:r>
            <a:r>
              <a:rPr lang="en-US" sz="2800" dirty="0" smtClean="0"/>
              <a:t>                        (airborne</a:t>
            </a:r>
            <a:r>
              <a:rPr lang="en-US" sz="2800" dirty="0"/>
              <a:t>, ground based and space based), Historical and recent </a:t>
            </a:r>
            <a:r>
              <a:rPr lang="en-US" sz="2800" dirty="0" err="1"/>
              <a:t>Hyperspectral</a:t>
            </a:r>
            <a:r>
              <a:rPr lang="en-US" sz="2800" dirty="0"/>
              <a:t>  airborne and space borne Mission, Ground based sensors, </a:t>
            </a:r>
            <a:r>
              <a:rPr lang="en-US" sz="2800" dirty="0" err="1"/>
              <a:t>hyperspectral</a:t>
            </a:r>
            <a:r>
              <a:rPr lang="en-US" sz="2800" dirty="0"/>
              <a:t> data preprocessing, Radiometric calibration  </a:t>
            </a:r>
            <a:endParaRPr lang="en-US" sz="2800" dirty="0" smtClean="0"/>
          </a:p>
          <a:p>
            <a:pPr algn="just"/>
            <a:endParaRPr lang="en-IN" sz="2800" dirty="0"/>
          </a:p>
          <a:p>
            <a:pPr marL="0" indent="0" algn="just">
              <a:buNone/>
            </a:pPr>
            <a:r>
              <a:rPr lang="en-US" sz="2400" b="1" dirty="0" smtClean="0"/>
              <a:t>Instructor</a:t>
            </a:r>
            <a:r>
              <a:rPr lang="en-US" sz="2400" b="1" dirty="0"/>
              <a:t>: NASA/JPL/CNES/INPE/DLR</a:t>
            </a:r>
            <a:endParaRPr lang="en-IN" sz="2400" dirty="0"/>
          </a:p>
          <a:p>
            <a:pPr algn="just"/>
            <a:endParaRPr lang="en-IN" dirty="0">
              <a:effectLst/>
            </a:endParaRPr>
          </a:p>
        </p:txBody>
      </p:sp>
      <p:sp>
        <p:nvSpPr>
          <p:cNvPr id="4" name="Shape 3"/>
          <p:cNvSpPr/>
          <p:nvPr/>
        </p:nvSpPr>
        <p:spPr>
          <a:xfrm>
            <a:off x="2130871" y="190714"/>
            <a:ext cx="2638523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WGCapD-8 Annual Meeting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IIRS, Dehradun, India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/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March 06</a:t>
            </a:r>
            <a:r>
              <a:rPr lang="en-US" sz="1500" baseline="300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– 08</a:t>
            </a:r>
            <a:r>
              <a:rPr lang="en-US" sz="1500" baseline="300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2019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5783922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152400" y="1219200"/>
            <a:ext cx="8991600" cy="5638800"/>
          </a:xfrm>
        </p:spPr>
        <p:txBody>
          <a:bodyPr/>
          <a:lstStyle/>
          <a:p>
            <a:pPr marL="0" lvl="0" indent="0" algn="just">
              <a:buNone/>
            </a:pPr>
            <a:r>
              <a:rPr lang="en-US" sz="2400" b="1" u="sng" dirty="0"/>
              <a:t>Information Extraction from </a:t>
            </a:r>
            <a:r>
              <a:rPr lang="en-US" sz="2400" b="1" u="sng" dirty="0" err="1"/>
              <a:t>Hyperspectral</a:t>
            </a:r>
            <a:r>
              <a:rPr lang="en-US" sz="2400" b="1" u="sng" dirty="0"/>
              <a:t> data/</a:t>
            </a:r>
            <a:r>
              <a:rPr lang="en-US" sz="2400" b="1" u="sng" dirty="0" err="1"/>
              <a:t>Hyperspectral</a:t>
            </a:r>
            <a:r>
              <a:rPr lang="en-US" sz="2400" b="1" u="sng" dirty="0"/>
              <a:t> data processing Algorithms </a:t>
            </a:r>
            <a:endParaRPr lang="en-IN" sz="2400" dirty="0"/>
          </a:p>
          <a:p>
            <a:pPr marL="357188" indent="0" algn="just">
              <a:buNone/>
            </a:pPr>
            <a:r>
              <a:rPr lang="en-US" sz="2400" dirty="0" smtClean="0"/>
              <a:t>Data </a:t>
            </a:r>
            <a:r>
              <a:rPr lang="en-US" sz="2400" dirty="0"/>
              <a:t>Dimensionality reduction techniques, </a:t>
            </a:r>
            <a:r>
              <a:rPr lang="en-US" sz="2400" dirty="0" smtClean="0"/>
              <a:t>end member selection</a:t>
            </a:r>
            <a:r>
              <a:rPr lang="en-US" sz="2400" dirty="0"/>
              <a:t>, spectral libraries, </a:t>
            </a:r>
            <a:r>
              <a:rPr lang="en-US" sz="2400" dirty="0" err="1"/>
              <a:t>Hyperspectral</a:t>
            </a:r>
            <a:r>
              <a:rPr lang="en-US" sz="2400" dirty="0"/>
              <a:t> Indices, overview of </a:t>
            </a:r>
            <a:r>
              <a:rPr lang="en-US" sz="2400" dirty="0" err="1"/>
              <a:t>hyperspectral</a:t>
            </a:r>
            <a:r>
              <a:rPr lang="en-US" sz="2400" dirty="0"/>
              <a:t> data classification approaches- </a:t>
            </a:r>
            <a:r>
              <a:rPr lang="en-US" sz="2400" dirty="0" smtClean="0"/>
              <a:t>SAM, </a:t>
            </a:r>
            <a:r>
              <a:rPr lang="en-US" sz="2400" dirty="0"/>
              <a:t>SVM, Spectral un-mixing, spectral matching methods </a:t>
            </a:r>
            <a:endParaRPr lang="en-IN" sz="2400" dirty="0"/>
          </a:p>
          <a:p>
            <a:pPr marL="0" indent="0" algn="just">
              <a:buNone/>
            </a:pPr>
            <a:r>
              <a:rPr lang="en-US" sz="2400" b="1" dirty="0" smtClean="0"/>
              <a:t>Instructor</a:t>
            </a:r>
            <a:r>
              <a:rPr lang="en-US" sz="2400" b="1" dirty="0"/>
              <a:t>:  </a:t>
            </a:r>
            <a:r>
              <a:rPr lang="en-US" sz="2400" b="1" dirty="0" smtClean="0"/>
              <a:t>ISRO</a:t>
            </a:r>
          </a:p>
          <a:p>
            <a:pPr marL="0" lvl="0" indent="0" algn="just">
              <a:buNone/>
            </a:pPr>
            <a:r>
              <a:rPr lang="en-US" sz="2400" b="1" u="sng" dirty="0" err="1"/>
              <a:t>Hyperspectral</a:t>
            </a:r>
            <a:r>
              <a:rPr lang="en-US" sz="2400" b="1" u="sng" dirty="0"/>
              <a:t> Remote Sensing for vegetation Studies </a:t>
            </a:r>
            <a:endParaRPr lang="en-IN" sz="2400" dirty="0"/>
          </a:p>
          <a:p>
            <a:pPr marL="357188" indent="0" algn="just">
              <a:buNone/>
            </a:pPr>
            <a:r>
              <a:rPr lang="en-US" sz="2400" dirty="0"/>
              <a:t>Spectra of vegetation/ crop, spectral libraries of crop and </a:t>
            </a:r>
            <a:r>
              <a:rPr lang="en-US" sz="2400" dirty="0" smtClean="0"/>
              <a:t>vegetation, </a:t>
            </a:r>
            <a:r>
              <a:rPr lang="en-US" sz="2400" dirty="0" err="1" smtClean="0"/>
              <a:t>Hyperspectral</a:t>
            </a:r>
            <a:r>
              <a:rPr lang="en-US" sz="2400" dirty="0" smtClean="0"/>
              <a:t> </a:t>
            </a:r>
            <a:r>
              <a:rPr lang="en-US" sz="2400" dirty="0"/>
              <a:t>vegetation Indices, </a:t>
            </a:r>
            <a:r>
              <a:rPr lang="en-GB" sz="2400" dirty="0"/>
              <a:t>species/community level detection and discrimination,  Canopy chlorophyll estimation,  Foliar nitrogen content estimation, vegetation stress detection- Case examples </a:t>
            </a:r>
            <a:endParaRPr lang="en-IN" sz="2400" dirty="0"/>
          </a:p>
          <a:p>
            <a:pPr marL="0" indent="0" algn="just">
              <a:buNone/>
            </a:pPr>
            <a:r>
              <a:rPr lang="pt-BR" sz="2400" b="1" dirty="0"/>
              <a:t> </a:t>
            </a:r>
            <a:r>
              <a:rPr lang="pt-BR" sz="2400" b="1" dirty="0" smtClean="0"/>
              <a:t>Instructor</a:t>
            </a:r>
            <a:r>
              <a:rPr lang="pt-BR" sz="2400" b="1" dirty="0"/>
              <a:t>: </a:t>
            </a:r>
            <a:r>
              <a:rPr lang="en-US" sz="2400" b="1" dirty="0"/>
              <a:t>NASA/JPL/CNES/INPE/DLR</a:t>
            </a:r>
            <a:endParaRPr lang="en-IN" sz="2400" dirty="0"/>
          </a:p>
          <a:p>
            <a:pPr algn="just"/>
            <a:endParaRPr lang="en-IN" sz="2400" dirty="0"/>
          </a:p>
          <a:p>
            <a:pPr algn="just"/>
            <a:endParaRPr lang="en-IN" sz="2400" dirty="0"/>
          </a:p>
        </p:txBody>
      </p:sp>
      <p:sp>
        <p:nvSpPr>
          <p:cNvPr id="4" name="Shape 3"/>
          <p:cNvSpPr/>
          <p:nvPr/>
        </p:nvSpPr>
        <p:spPr>
          <a:xfrm>
            <a:off x="2130871" y="190714"/>
            <a:ext cx="2638523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WGCapD-8 Annual Meeting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IIRS, Dehradun, India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/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March 06</a:t>
            </a:r>
            <a:r>
              <a:rPr lang="en-US" sz="1500" baseline="300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– 08</a:t>
            </a:r>
            <a:r>
              <a:rPr lang="en-US" sz="1500" baseline="300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2019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74158927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0" y="1143000"/>
            <a:ext cx="9144000" cy="5562600"/>
          </a:xfrm>
        </p:spPr>
        <p:txBody>
          <a:bodyPr/>
          <a:lstStyle/>
          <a:p>
            <a:pPr marL="0" indent="0" algn="just">
              <a:buNone/>
            </a:pPr>
            <a:r>
              <a:rPr lang="en-US" sz="2800" b="1" u="sng" dirty="0" err="1"/>
              <a:t>Hyperspectral</a:t>
            </a:r>
            <a:r>
              <a:rPr lang="en-US" sz="2800" b="1" u="sng" dirty="0"/>
              <a:t> Remote Sensing for Geological Applications  </a:t>
            </a:r>
            <a:endParaRPr lang="en-IN" sz="2800" dirty="0"/>
          </a:p>
          <a:p>
            <a:pPr marL="271463" indent="0" algn="just">
              <a:buNone/>
            </a:pPr>
            <a:r>
              <a:rPr lang="en-US" sz="2400" dirty="0"/>
              <a:t>Mineral spectra and their characteristic absorptions, mineral mapping, lithological mapping, hydro carbon exploration</a:t>
            </a:r>
            <a:endParaRPr lang="en-IN" sz="2400" dirty="0"/>
          </a:p>
          <a:p>
            <a:pPr marL="271463" indent="0" algn="just">
              <a:buNone/>
            </a:pPr>
            <a:r>
              <a:rPr lang="en-US" sz="2800" dirty="0"/>
              <a:t> </a:t>
            </a:r>
            <a:endParaRPr lang="en-IN" sz="2800" dirty="0"/>
          </a:p>
          <a:p>
            <a:pPr marL="0" indent="0" algn="just">
              <a:buNone/>
            </a:pPr>
            <a:r>
              <a:rPr lang="en-US" sz="2800" b="1" dirty="0"/>
              <a:t>Instructors: ISRO</a:t>
            </a:r>
            <a:endParaRPr lang="en-IN" sz="2800" dirty="0"/>
          </a:p>
          <a:p>
            <a:pPr algn="just"/>
            <a:endParaRPr lang="en-IN" sz="2800" dirty="0"/>
          </a:p>
          <a:p>
            <a:pPr marL="0" lvl="0" indent="0" algn="just">
              <a:buNone/>
            </a:pPr>
            <a:r>
              <a:rPr lang="en-US" sz="2800" b="1" u="sng" dirty="0" err="1"/>
              <a:t>Hyperspectral</a:t>
            </a:r>
            <a:r>
              <a:rPr lang="en-US" sz="2800" b="1" u="sng" dirty="0"/>
              <a:t> Remote Sensing for Water resources  </a:t>
            </a:r>
            <a:endParaRPr lang="en-IN" sz="2800" dirty="0"/>
          </a:p>
          <a:p>
            <a:pPr indent="0" algn="just">
              <a:buNone/>
            </a:pPr>
            <a:r>
              <a:rPr lang="en-US" sz="2400" dirty="0"/>
              <a:t>Spectra of Water, snow. Water quality, snow physical parameter retrieval, soil moisture </a:t>
            </a:r>
            <a:endParaRPr lang="en-IN" sz="2400" dirty="0"/>
          </a:p>
          <a:p>
            <a:pPr algn="just"/>
            <a:endParaRPr lang="en-IN" sz="2400" dirty="0"/>
          </a:p>
          <a:p>
            <a:pPr algn="just"/>
            <a:r>
              <a:rPr lang="en-US" sz="2800" b="1" dirty="0"/>
              <a:t>Instructor: ISRO</a:t>
            </a:r>
            <a:endParaRPr lang="en-IN" sz="2800" dirty="0"/>
          </a:p>
        </p:txBody>
      </p:sp>
      <p:sp>
        <p:nvSpPr>
          <p:cNvPr id="4" name="Shape 3"/>
          <p:cNvSpPr/>
          <p:nvPr/>
        </p:nvSpPr>
        <p:spPr>
          <a:xfrm>
            <a:off x="2130871" y="190714"/>
            <a:ext cx="2638523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WGCapD-8 Annual Meeting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IIRS, Dehradun, India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/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March 06</a:t>
            </a:r>
            <a:r>
              <a:rPr lang="en-US" sz="1500" baseline="300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– 08</a:t>
            </a:r>
            <a:r>
              <a:rPr lang="en-US" sz="1500" baseline="300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2019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404889917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marL="457200" lvl="1" indent="0" algn="just">
              <a:buNone/>
            </a:pPr>
            <a:r>
              <a:rPr lang="en-IE" sz="3200" b="1" dirty="0"/>
              <a:t>Announcement</a:t>
            </a:r>
            <a:endParaRPr lang="en-IN" sz="1800" b="1" dirty="0"/>
          </a:p>
          <a:p>
            <a:pPr algn="just"/>
            <a:r>
              <a:rPr lang="en-US" sz="1900" b="1" dirty="0"/>
              <a:t>Announcement </a:t>
            </a:r>
            <a:r>
              <a:rPr lang="en-US" sz="1900" b="1" dirty="0" smtClean="0"/>
              <a:t>Brochure to be prepared and upload by </a:t>
            </a:r>
            <a:r>
              <a:rPr lang="en-US" sz="1900" b="1" dirty="0"/>
              <a:t>May end</a:t>
            </a:r>
            <a:endParaRPr lang="en-IN" sz="1900" b="1" dirty="0"/>
          </a:p>
          <a:p>
            <a:pPr lvl="0" algn="just"/>
            <a:r>
              <a:rPr lang="en-US" sz="1900" b="1" dirty="0" smtClean="0">
                <a:solidFill>
                  <a:srgbClr val="C00000"/>
                </a:solidFill>
              </a:rPr>
              <a:t>CEOS website April, IIRS Website, ARSET-NASA </a:t>
            </a:r>
            <a:r>
              <a:rPr lang="en-US" sz="1900" dirty="0" smtClean="0"/>
              <a:t>  </a:t>
            </a:r>
          </a:p>
          <a:p>
            <a:pPr lvl="0" algn="just"/>
            <a:r>
              <a:rPr lang="en-US" sz="1900" b="1" dirty="0" smtClean="0">
                <a:solidFill>
                  <a:srgbClr val="014717"/>
                </a:solidFill>
              </a:rPr>
              <a:t>Regional </a:t>
            </a:r>
            <a:r>
              <a:rPr lang="en-US" sz="1900" b="1" dirty="0">
                <a:solidFill>
                  <a:srgbClr val="014717"/>
                </a:solidFill>
              </a:rPr>
              <a:t>Centers for Space Science and Technology Education (affiliated with United Nations)</a:t>
            </a:r>
            <a:endParaRPr lang="en-IN" sz="1900" b="1" dirty="0">
              <a:solidFill>
                <a:srgbClr val="014717"/>
              </a:solidFill>
            </a:endParaRPr>
          </a:p>
          <a:p>
            <a:pPr lvl="1" algn="just"/>
            <a:r>
              <a:rPr lang="en-US" sz="1900" dirty="0" smtClean="0"/>
              <a:t>Latin America and the Caribbean (Mexico and Brazil): CRECTEALC (Regional Center for Space Science and Technology Education for Latin America and the Caribbean)</a:t>
            </a:r>
            <a:endParaRPr lang="en-IN" sz="1900" dirty="0" smtClean="0"/>
          </a:p>
          <a:p>
            <a:pPr lvl="1" algn="just"/>
            <a:r>
              <a:rPr lang="en-US" sz="1900" dirty="0" smtClean="0"/>
              <a:t>Asia and the Pacific (India): CSSTEAP (Centre for Space Science and Technology Education in Asia and the Pacific)</a:t>
            </a:r>
            <a:endParaRPr lang="en-IN" sz="1900" dirty="0" smtClean="0"/>
          </a:p>
          <a:p>
            <a:pPr lvl="1" algn="just"/>
            <a:r>
              <a:rPr lang="en-US" sz="1900" dirty="0" smtClean="0"/>
              <a:t>Africa (Morocco): CRASTE-LF (African Regional Centre for Space Science and Technology Education in French Language)</a:t>
            </a:r>
            <a:endParaRPr lang="en-IN" sz="1900" dirty="0" smtClean="0"/>
          </a:p>
          <a:p>
            <a:pPr lvl="1" algn="just"/>
            <a:r>
              <a:rPr lang="en-US" sz="1900" dirty="0" smtClean="0"/>
              <a:t>Africa (Nigeria): ARCSSTE-E (African Regional Centre for Space Science and Technology Education in English Language)</a:t>
            </a:r>
            <a:endParaRPr lang="en-IN" sz="1900" dirty="0" smtClean="0"/>
          </a:p>
          <a:p>
            <a:pPr lvl="1" algn="just"/>
            <a:r>
              <a:rPr lang="en-US" sz="1900" dirty="0" smtClean="0"/>
              <a:t>Western Asia (Jordan): Regional Centre for Space Science and Technology Education for Western Asia</a:t>
            </a:r>
          </a:p>
          <a:p>
            <a:pPr marL="428625" lvl="1" indent="-342900" algn="just">
              <a:buFont typeface="Arial" panose="020B0604020202020204" pitchFamily="34" charset="0"/>
              <a:buChar char="•"/>
            </a:pPr>
            <a:r>
              <a:rPr lang="en-US" sz="1900" b="1" dirty="0" smtClean="0"/>
              <a:t>Any other </a:t>
            </a:r>
            <a:endParaRPr lang="en-IN" sz="1900" b="1" dirty="0" smtClean="0"/>
          </a:p>
          <a:p>
            <a:pPr algn="just"/>
            <a:endParaRPr lang="en-IN" sz="1400" dirty="0"/>
          </a:p>
        </p:txBody>
      </p:sp>
      <p:sp>
        <p:nvSpPr>
          <p:cNvPr id="4" name="Shape 3"/>
          <p:cNvSpPr>
            <a:spLocks noGrp="1"/>
          </p:cNvSpPr>
          <p:nvPr>
            <p:ph sz="quarter" idx="11"/>
          </p:nvPr>
        </p:nvSpPr>
        <p:spPr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WGCapD-8 Annual Meeting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IIRS, Dehradun, India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/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March 06</a:t>
            </a:r>
            <a:r>
              <a:rPr lang="en-US" sz="1500" baseline="300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– 08</a:t>
            </a:r>
            <a:r>
              <a:rPr lang="en-US" sz="1500" baseline="300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2019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55566470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152400" y="1219200"/>
            <a:ext cx="8153400" cy="5486400"/>
          </a:xfrm>
        </p:spPr>
        <p:txBody>
          <a:bodyPr/>
          <a:lstStyle/>
          <a:p>
            <a:pPr marL="85725" lvl="1" indent="0">
              <a:buNone/>
            </a:pPr>
            <a:r>
              <a:rPr lang="en-IE" sz="2800" b="1" dirty="0" smtClean="0"/>
              <a:t>Registration</a:t>
            </a:r>
            <a:endParaRPr lang="en-IN" sz="2800" dirty="0"/>
          </a:p>
          <a:p>
            <a:pPr lvl="0"/>
            <a:r>
              <a:rPr lang="es-ES" sz="2800" dirty="0"/>
              <a:t>ISRO LMS ( </a:t>
            </a:r>
            <a:r>
              <a:rPr lang="es-ES" sz="2800" u="sng" dirty="0">
                <a:hlinkClick r:id="rId3"/>
              </a:rPr>
              <a:t>http://elearning.iirs.gov.in/wgcapd/CEOS/</a:t>
            </a:r>
            <a:r>
              <a:rPr lang="es-ES" sz="2800" dirty="0"/>
              <a:t> )</a:t>
            </a:r>
            <a:endParaRPr lang="en-IN" sz="2800" dirty="0"/>
          </a:p>
          <a:p>
            <a:pPr marL="0" indent="0">
              <a:buNone/>
            </a:pPr>
            <a:r>
              <a:rPr lang="es-ES" sz="2800" dirty="0"/>
              <a:t> </a:t>
            </a:r>
            <a:endParaRPr lang="en-IN" sz="2800" dirty="0" smtClean="0"/>
          </a:p>
          <a:p>
            <a:pPr marL="0" lvl="0" indent="0">
              <a:buNone/>
            </a:pPr>
            <a:r>
              <a:rPr lang="en-IE" sz="2800" b="1" dirty="0" smtClean="0"/>
              <a:t>Instructional Material</a:t>
            </a:r>
          </a:p>
          <a:p>
            <a:pPr marL="0" lvl="0" indent="0">
              <a:buNone/>
            </a:pPr>
            <a:endParaRPr lang="en-IN" sz="2800" dirty="0"/>
          </a:p>
          <a:p>
            <a:pPr lvl="0"/>
            <a:r>
              <a:rPr lang="en-US" sz="2800" dirty="0"/>
              <a:t>Presentation given via Power Point</a:t>
            </a:r>
            <a:endParaRPr lang="en-IN" sz="2800" dirty="0"/>
          </a:p>
          <a:p>
            <a:pPr lvl="0"/>
            <a:r>
              <a:rPr lang="en-US" sz="2800" dirty="0"/>
              <a:t>Recorded online sessions</a:t>
            </a:r>
            <a:endParaRPr lang="en-IN" sz="2800" dirty="0"/>
          </a:p>
          <a:p>
            <a:pPr lvl="0"/>
            <a:r>
              <a:rPr lang="en-US" sz="2800" dirty="0"/>
              <a:t>Data source and reading material links</a:t>
            </a:r>
            <a:endParaRPr lang="en-IN" sz="2800" dirty="0"/>
          </a:p>
          <a:p>
            <a:pPr marL="0" indent="0">
              <a:buNone/>
            </a:pPr>
            <a:endParaRPr lang="en-IE" sz="2800" b="1" dirty="0"/>
          </a:p>
        </p:txBody>
      </p:sp>
      <p:sp>
        <p:nvSpPr>
          <p:cNvPr id="4" name="Shape 3"/>
          <p:cNvSpPr/>
          <p:nvPr/>
        </p:nvSpPr>
        <p:spPr>
          <a:xfrm>
            <a:off x="2130871" y="190714"/>
            <a:ext cx="2638523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WGCapD-8 Annual Meeting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IIRS, Dehradun, India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/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March 06</a:t>
            </a:r>
            <a:r>
              <a:rPr lang="en-US" sz="1500" baseline="300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– 08</a:t>
            </a:r>
            <a:r>
              <a:rPr lang="en-US" sz="1500" baseline="300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2019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99941491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9791</TotalTime>
  <Words>481</Words>
  <Application>Microsoft Office PowerPoint</Application>
  <PresentationFormat>On-screen Show (4:3)</PresentationFormat>
  <Paragraphs>117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Arial Bold</vt:lpstr>
      <vt:lpstr>Avenir Roman</vt:lpstr>
      <vt:lpstr>Calibri</vt:lpstr>
      <vt:lpstr>Courier New</vt:lpstr>
      <vt:lpstr>Droid Serif</vt:lpstr>
      <vt:lpstr>Proxima Nova Regular</vt:lpstr>
      <vt:lpstr>Wingdings</vt:lpstr>
      <vt:lpstr>Default</vt:lpstr>
      <vt:lpstr>Webinar on Hyperspectral Remote Sensing and its Application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Lecture</cp:lastModifiedBy>
  <cp:revision>25</cp:revision>
  <dcterms:modified xsi:type="dcterms:W3CDTF">2019-03-06T05:33:30Z</dcterms:modified>
</cp:coreProperties>
</file>