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68" r:id="rId5"/>
    <p:sldId id="267" r:id="rId6"/>
    <p:sldId id="269" r:id="rId7"/>
    <p:sldId id="275" r:id="rId8"/>
    <p:sldId id="263" r:id="rId9"/>
    <p:sldId id="270" r:id="rId10"/>
    <p:sldId id="276" r:id="rId11"/>
    <p:sldId id="277" r:id="rId12"/>
    <p:sldId id="278" r:id="rId13"/>
    <p:sldId id="279" r:id="rId14"/>
    <p:sldId id="265" r:id="rId15"/>
    <p:sldId id="274" r:id="rId16"/>
    <p:sldId id="280" r:id="rId17"/>
    <p:sldId id="273" r:id="rId1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 Petiteville" initials="I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55" autoAdjust="0"/>
    <p:restoredTop sz="95153" autoAdjust="0"/>
  </p:normalViewPr>
  <p:slideViewPr>
    <p:cSldViewPr>
      <p:cViewPr varScale="1">
        <p:scale>
          <a:sx n="74" d="100"/>
          <a:sy n="74" d="100"/>
        </p:scale>
        <p:origin x="60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Animations:</a:t>
            </a:r>
          </a:p>
          <a:p>
            <a:r>
              <a:rPr lang="en-GB" dirty="0"/>
              <a:t>Click One – Processed the way + parameters</a:t>
            </a:r>
          </a:p>
          <a:p>
            <a:r>
              <a:rPr lang="en-GB" dirty="0"/>
              <a:t>Click Two – applied to … + data sources</a:t>
            </a:r>
          </a:p>
          <a:p>
            <a:r>
              <a:rPr lang="en-GB" dirty="0"/>
              <a:t>Click Three TEST RUNS Possible</a:t>
            </a:r>
          </a:p>
        </p:txBody>
      </p:sp>
    </p:spTree>
    <p:extLst>
      <p:ext uri="{BB962C8B-B14F-4D97-AF65-F5344CB8AC3E}">
        <p14:creationId xmlns:p14="http://schemas.microsoft.com/office/powerpoint/2010/main" val="3569632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118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500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240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87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924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22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637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1574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44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sit-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CEOS Update</a:t>
            </a:r>
            <a:endParaRPr sz="4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17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Steven Hosford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WGCapD-8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#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6th March 2019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>
                <a:solidFill>
                  <a:srgbClr val="FF0000"/>
                </a:solidFill>
              </a:rPr>
              <a:t>#1 </a:t>
            </a:r>
            <a:r>
              <a:rPr lang="en-GB" b="1" i="1" dirty="0"/>
              <a:t>Laying the foundation for an international CO2 and GHG emission monitoring system</a:t>
            </a:r>
          </a:p>
          <a:p>
            <a:pPr marL="0" indent="0">
              <a:buNone/>
            </a:pPr>
            <a:endParaRPr lang="en-GB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410200" cy="533400"/>
          </a:xfrm>
        </p:spPr>
        <p:txBody>
          <a:bodyPr/>
          <a:lstStyle/>
          <a:p>
            <a:r>
              <a:rPr lang="en-GB" dirty="0"/>
              <a:t>CEOS Chair 2018 Priorities  </a:t>
            </a:r>
          </a:p>
          <a:p>
            <a:r>
              <a:rPr lang="en-GB" dirty="0"/>
              <a:t> - European Commission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33600"/>
            <a:ext cx="1965366" cy="254199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362200"/>
            <a:ext cx="6477000" cy="3200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57200" indent="-457200" defTabSz="914400"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AC-VC whitepaper on defining an optimum constellation for CO2 and GHG monitoring</a:t>
            </a:r>
          </a:p>
          <a:p>
            <a:pPr marL="457200" indent="-457200" defTabSz="914400">
              <a:buFont typeface="+mj-lt"/>
              <a:buAutoNum type="arabicPeriod"/>
            </a:pPr>
            <a:endParaRPr lang="en-US" sz="1100" b="1" i="1" dirty="0"/>
          </a:p>
          <a:p>
            <a:pPr marL="457200" indent="-457200" defTabSz="914400">
              <a:buFont typeface="+mj-lt"/>
              <a:buAutoNum type="arabicPeriod" startAt="2"/>
            </a:pPr>
            <a:r>
              <a:rPr lang="en-US" b="1" dirty="0">
                <a:solidFill>
                  <a:schemeClr val="tx2"/>
                </a:solidFill>
              </a:rPr>
              <a:t>Advance the relationship with CGMS for an operationally implemented and sustained observation capability</a:t>
            </a:r>
          </a:p>
          <a:p>
            <a:pPr marL="457200" indent="-457200" defTabSz="914400">
              <a:buFont typeface="+mj-lt"/>
              <a:buAutoNum type="arabicPeriod" startAt="2"/>
            </a:pPr>
            <a:endParaRPr lang="en-US" sz="1100" b="1" dirty="0">
              <a:solidFill>
                <a:schemeClr val="tx2"/>
              </a:solidFill>
            </a:endParaRPr>
          </a:p>
          <a:p>
            <a:pPr marL="457200" indent="-457200" defTabSz="914400">
              <a:buFont typeface="+mj-lt"/>
              <a:buAutoNum type="arabicPeriod" startAt="2"/>
            </a:pPr>
            <a:r>
              <a:rPr lang="en-US" b="1" dirty="0">
                <a:solidFill>
                  <a:schemeClr val="tx2"/>
                </a:solidFill>
              </a:rPr>
              <a:t>Place the space segment in the broader context of a fully sustained system for CO2 monitoring.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ceos.org/document_management/Meetings/Carbon-Workshop-June2018/files/IMG_5863-CEOS-GHG-Wkshp-Participants-5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51196"/>
            <a:ext cx="3886200" cy="14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5399784"/>
            <a:ext cx="3733800" cy="1292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b="1" i="1" dirty="0"/>
              <a:t>Key event:</a:t>
            </a:r>
          </a:p>
          <a:p>
            <a:pPr fontAlgn="base"/>
            <a:r>
              <a:rPr lang="en-GB" sz="1600" dirty="0"/>
              <a:t>Interfaces Between CEOS Agencies and the GHG Monitoring System</a:t>
            </a:r>
          </a:p>
          <a:p>
            <a:pPr algn="l" rtl="0" latinLnBrk="1" hangingPunct="0"/>
            <a:r>
              <a:rPr lang="en-GB" sz="1400" dirty="0"/>
              <a:t>June 18th - 19th, 2018 @ JRC, ISPRA</a:t>
            </a:r>
            <a:br>
              <a:rPr lang="en-GB" sz="1600" dirty="0"/>
            </a:br>
            <a:endParaRPr kumimoji="0" lang="en-US" sz="160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7250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>
                <a:solidFill>
                  <a:srgbClr val="FF0000"/>
                </a:solidFill>
              </a:rPr>
              <a:t>#2 </a:t>
            </a:r>
            <a:r>
              <a:rPr lang="en-US" b="1" i="1" dirty="0"/>
              <a:t>Bring the benefits of Future Data Architectures to the present</a:t>
            </a:r>
            <a:endParaRPr lang="en-GB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410200" cy="533400"/>
          </a:xfrm>
        </p:spPr>
        <p:txBody>
          <a:bodyPr/>
          <a:lstStyle/>
          <a:p>
            <a:r>
              <a:rPr lang="en-GB" dirty="0"/>
              <a:t>CEOS Chair 2018 Priorities  </a:t>
            </a:r>
          </a:p>
          <a:p>
            <a:r>
              <a:rPr lang="en-GB" dirty="0"/>
              <a:t> - European Commission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133600"/>
            <a:ext cx="6477000" cy="3200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en-US" sz="2800" b="1" dirty="0"/>
              <a:t>Analysis Ready Data (ARD)</a:t>
            </a: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en-US" sz="2800" b="1" dirty="0"/>
              <a:t>Data Cubes</a:t>
            </a: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en-US" sz="2800" b="1" dirty="0"/>
              <a:t>EO Platforms</a:t>
            </a: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en-US" sz="2800" b="1" dirty="0"/>
              <a:t>User Metrics / Resources Inventory</a:t>
            </a: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en-US" sz="2800" b="1" dirty="0"/>
              <a:t>EO Data Analytics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094984"/>
            <a:ext cx="4114800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b="1" i="1" dirty="0"/>
              <a:t>Key event:</a:t>
            </a:r>
          </a:p>
          <a:p>
            <a:pPr algn="l" rtl="0" latinLnBrk="1" hangingPunct="0"/>
            <a:r>
              <a:rPr lang="en-US" sz="1600" i="1" dirty="0"/>
              <a:t>CEOS Future Data Architecture Big</a:t>
            </a:r>
          </a:p>
          <a:p>
            <a:pPr algn="l" rtl="0" latinLnBrk="1" hangingPunct="0"/>
            <a:r>
              <a:rPr lang="en-US" sz="1600" i="1" dirty="0"/>
              <a:t>Data Workshop in Boulder on 26 April</a:t>
            </a:r>
          </a:p>
          <a:p>
            <a:pPr algn="l" rtl="0" latinLnBrk="1" hangingPunct="0"/>
            <a:r>
              <a:rPr lang="en-US" sz="1600" i="1" dirty="0" err="1"/>
              <a:t>organised</a:t>
            </a:r>
            <a:r>
              <a:rPr lang="en-US" sz="1600" i="1" dirty="0"/>
              <a:t> by the EC.</a:t>
            </a:r>
            <a:endParaRPr kumimoji="0" lang="en-US" sz="160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9" name="Picture 8" descr="Screen Shot 2018-10-18 at 07.29.2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5867400"/>
            <a:ext cx="1528771" cy="9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79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Example: demonstrator of ARD-on-demand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Made–to–measure Analysis Ready Data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Processed the way the user wants 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Applied to the data streams the user is interested in </a:t>
            </a:r>
          </a:p>
          <a:p>
            <a:pPr lvl="5"/>
            <a:r>
              <a:rPr lang="en-GB" sz="2000" dirty="0"/>
              <a:t>TEST RUNS POSSIBLE </a:t>
            </a:r>
            <a:r>
              <a:rPr lang="en-GB" dirty="0"/>
              <a:t>- </a:t>
            </a:r>
            <a:r>
              <a:rPr lang="en-GB" sz="1400" dirty="0"/>
              <a:t>steven.hosford@esa.int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5943600" cy="533400"/>
          </a:xfrm>
        </p:spPr>
        <p:txBody>
          <a:bodyPr/>
          <a:lstStyle/>
          <a:p>
            <a:pPr algn="ctr"/>
            <a:r>
              <a:rPr lang="en-GB" dirty="0"/>
              <a:t>ARD-on-demand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350948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389455" y="3581400"/>
            <a:ext cx="4297345" cy="1241359"/>
            <a:chOff x="4495799" y="3657600"/>
            <a:chExt cx="4297345" cy="1241359"/>
          </a:xfrm>
        </p:grpSpPr>
        <p:sp>
          <p:nvSpPr>
            <p:cNvPr id="22" name="TextBox 21"/>
            <p:cNvSpPr txBox="1"/>
            <p:nvPr/>
          </p:nvSpPr>
          <p:spPr>
            <a:xfrm>
              <a:off x="4495800" y="3657600"/>
              <a:ext cx="4190999" cy="36933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285750" marR="0" indent="-28575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Set Atmospheric correction: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26345" y="3698632"/>
              <a:ext cx="1066799" cy="1200327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rtl="0"/>
              <a:r>
                <a:rPr lang="en-GB" dirty="0">
                  <a:solidFill>
                    <a:srgbClr val="002569"/>
                  </a:solidFill>
                </a:rPr>
                <a:t>Sen2Cor</a:t>
              </a:r>
            </a:p>
            <a:p>
              <a:pPr rtl="0"/>
              <a:r>
                <a:rPr lang="en-GB" dirty="0" err="1">
                  <a:solidFill>
                    <a:srgbClr val="002569"/>
                  </a:solidFill>
                </a:rPr>
                <a:t>LaSRC</a:t>
              </a:r>
              <a:endParaRPr lang="en-GB" dirty="0">
                <a:solidFill>
                  <a:srgbClr val="002569"/>
                </a:solidFill>
              </a:endParaRPr>
            </a:p>
            <a:p>
              <a:pPr rtl="0"/>
              <a:r>
                <a:rPr lang="en-GB" dirty="0">
                  <a:solidFill>
                    <a:srgbClr val="002569"/>
                  </a:solidFill>
                </a:rPr>
                <a:t>ICOR</a:t>
              </a:r>
            </a:p>
            <a:p>
              <a:pPr rtl="0"/>
              <a:r>
                <a:rPr lang="en-GB" dirty="0">
                  <a:solidFill>
                    <a:srgbClr val="002569"/>
                  </a:solidFill>
                </a:rPr>
                <a:t>MAJA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95800" y="3948950"/>
              <a:ext cx="1904999" cy="36933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285750" marR="0" indent="-28575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Set Projection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95799" y="4202670"/>
              <a:ext cx="1904999" cy="36933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285750" marR="0" indent="-28575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Set File format </a:t>
              </a:r>
            </a:p>
          </p:txBody>
        </p:sp>
      </p:grpSp>
      <p:sp>
        <p:nvSpPr>
          <p:cNvPr id="27" name="Right Arrow 26"/>
          <p:cNvSpPr/>
          <p:nvPr/>
        </p:nvSpPr>
        <p:spPr>
          <a:xfrm rot="19549035">
            <a:off x="4650864" y="4946839"/>
            <a:ext cx="1177303" cy="37147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9" name="Right Arrow 28"/>
          <p:cNvSpPr/>
          <p:nvPr/>
        </p:nvSpPr>
        <p:spPr>
          <a:xfrm rot="21171919">
            <a:off x="5349212" y="5523717"/>
            <a:ext cx="2029679" cy="371475"/>
          </a:xfrm>
          <a:prstGeom prst="rightArrow">
            <a:avLst/>
          </a:prstGeom>
          <a:solidFill>
            <a:srgbClr val="77933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38720" y="5302351"/>
            <a:ext cx="1148080" cy="646329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rtl="0"/>
            <a:r>
              <a:rPr lang="en-GB" dirty="0">
                <a:solidFill>
                  <a:srgbClr val="002569"/>
                </a:solidFill>
              </a:rPr>
              <a:t>Sentinel 2 Landsat 8</a:t>
            </a:r>
          </a:p>
        </p:txBody>
      </p:sp>
    </p:spTree>
    <p:extLst>
      <p:ext uri="{BB962C8B-B14F-4D97-AF65-F5344CB8AC3E}">
        <p14:creationId xmlns:p14="http://schemas.microsoft.com/office/powerpoint/2010/main" val="2715444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4001463" cy="47244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VAST/VNSC seek to </a:t>
            </a:r>
            <a:r>
              <a:rPr lang="en-US" b="1" u="sng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integrate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a number of ongoing CEOS </a:t>
            </a:r>
            <a:r>
              <a:rPr lang="en-US" b="1" u="sng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activities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b="1" u="sng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in support of the target applications for a targeted region 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Priority focus areas: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Carbon Observations (forested regions)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Observations for Agriculture (rice)</a:t>
            </a:r>
            <a:endParaRPr lang="en-GB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410200" cy="533400"/>
          </a:xfrm>
        </p:spPr>
        <p:txBody>
          <a:bodyPr/>
          <a:lstStyle/>
          <a:p>
            <a:r>
              <a:rPr lang="en-GB" dirty="0"/>
              <a:t>CEOS Chair 2019 Priorities  </a:t>
            </a:r>
          </a:p>
          <a:p>
            <a:r>
              <a:rPr lang="en-GB" dirty="0"/>
              <a:t> - VAST/VNSC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62" y="2133600"/>
            <a:ext cx="4572638" cy="3429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5837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419600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err="1">
                <a:latin typeface="Calibri" charset="0"/>
                <a:ea typeface="Calibri" charset="0"/>
                <a:cs typeface="Calibri" charset="0"/>
              </a:rPr>
              <a:t>WGCapD</a:t>
            </a: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 is one of three agency “core business” working groups (beside two thematic WGs and 7 measurement focused Virtual Constellations)</a:t>
            </a:r>
          </a:p>
          <a:p>
            <a:pPr marL="0" indent="0">
              <a:buNone/>
            </a:pPr>
            <a:endParaRPr lang="en-AU" sz="2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Move toward “services” in addition to “project based” approach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Examples are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 for WGISS Connected Data Assets, for WGCV </a:t>
            </a:r>
            <a:r>
              <a:rPr lang="en-AU" dirty="0" err="1">
                <a:latin typeface="Calibri" charset="0"/>
                <a:ea typeface="Calibri" charset="0"/>
                <a:cs typeface="Calibri" charset="0"/>
              </a:rPr>
              <a:t>RadCalNet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Interest for </a:t>
            </a:r>
            <a:r>
              <a:rPr lang="en-AU" dirty="0" err="1">
                <a:latin typeface="Calibri" charset="0"/>
                <a:ea typeface="Calibri" charset="0"/>
                <a:cs typeface="Calibri" charset="0"/>
              </a:rPr>
              <a:t>WGCapD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pPr lvl="1"/>
            <a:r>
              <a:rPr lang="en-AU" dirty="0" err="1">
                <a:latin typeface="Calibri" charset="0"/>
                <a:ea typeface="Calibri" charset="0"/>
                <a:cs typeface="Calibri" charset="0"/>
              </a:rPr>
              <a:t>CapD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 training/resource </a:t>
            </a:r>
            <a:r>
              <a:rPr lang="en-AU" dirty="0" err="1">
                <a:latin typeface="Calibri" charset="0"/>
                <a:ea typeface="Calibri" charset="0"/>
                <a:cs typeface="Calibri" charset="0"/>
              </a:rPr>
              <a:t>catalog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 as discussed and endorsed at Plenary</a:t>
            </a:r>
          </a:p>
          <a:p>
            <a:pPr lvl="1"/>
            <a:r>
              <a:rPr lang="en-AU" dirty="0">
                <a:latin typeface="Calibri" charset="0"/>
                <a:ea typeface="Calibri" charset="0"/>
                <a:cs typeface="Calibri" charset="0"/>
              </a:rPr>
              <a:t>Others? </a:t>
            </a:r>
          </a:p>
          <a:p>
            <a:pPr lvl="1"/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Embed CEOS entity work planning in CEOS Work Plan (e.g. using sub-deliverables).  Should reduce reporting burden.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Evolutions relevant to </a:t>
            </a:r>
            <a:r>
              <a:rPr lang="en-AU" sz="3200" dirty="0" err="1">
                <a:latin typeface="Calibri" charset="0"/>
                <a:ea typeface="Calibri" charset="0"/>
                <a:cs typeface="Calibri" charset="0"/>
              </a:rPr>
              <a:t>WGCapD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225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31173" indent="0">
              <a:buNone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SIT 34, Miami, FL</a:t>
            </a:r>
          </a:p>
          <a:p>
            <a:pPr marL="374073"/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Tues 2</a:t>
            </a:r>
            <a:r>
              <a:rPr lang="en-AU" b="1" baseline="30000" dirty="0"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 April.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  Side meetings.</a:t>
            </a:r>
          </a:p>
          <a:p>
            <a:pPr marL="374073"/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Wed 3</a:t>
            </a:r>
            <a:r>
              <a:rPr lang="en-AU" b="1" baseline="30000" dirty="0">
                <a:latin typeface="Calibri" charset="0"/>
                <a:ea typeface="Calibri" charset="0"/>
                <a:cs typeface="Calibri" charset="0"/>
              </a:rPr>
              <a:t>rd</a:t>
            </a: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 April.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 DAY1 - Opportunity at SIT for all CEOS entities to </a:t>
            </a:r>
          </a:p>
          <a:p>
            <a:pPr marL="800100" lvl="1"/>
            <a:r>
              <a:rPr lang="en-AU" dirty="0">
                <a:latin typeface="Calibri" charset="0"/>
                <a:ea typeface="Calibri" charset="0"/>
                <a:cs typeface="Calibri" charset="0"/>
              </a:rPr>
              <a:t>“Big picture” organisational matters and interfaces with partners</a:t>
            </a:r>
          </a:p>
          <a:p>
            <a:pPr marL="800100" lvl="1"/>
            <a:r>
              <a:rPr lang="en-AU" dirty="0">
                <a:latin typeface="Calibri" charset="0"/>
                <a:ea typeface="Calibri" charset="0"/>
                <a:cs typeface="Calibri" charset="0"/>
              </a:rPr>
              <a:t>CEOS Work planning</a:t>
            </a:r>
          </a:p>
          <a:p>
            <a:pPr marL="488373" lvl="1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Session 3: Partnerships </a:t>
            </a:r>
          </a:p>
          <a:p>
            <a:pPr marL="800100" lvl="1"/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800100" lvl="1"/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800100" lvl="1"/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800100" lvl="1"/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800100" lvl="1"/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374073"/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Thurs 4</a:t>
            </a:r>
            <a:r>
              <a:rPr lang="en-AU" b="1" baseline="30000" dirty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 April.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 DAY2 – Data and thematic discussions, followed by a revisiting of required updates to CEOS governance</a:t>
            </a:r>
          </a:p>
          <a:p>
            <a:pPr marL="99754" indent="0">
              <a:buNone/>
            </a:pPr>
            <a:r>
              <a:rPr lang="en-AU" sz="2800" dirty="0">
                <a:latin typeface="Calibri" charset="0"/>
                <a:ea typeface="Calibri" charset="0"/>
                <a:cs typeface="Calibri" charset="0"/>
                <a:hlinkClick r:id="rId3"/>
              </a:rPr>
              <a:t>http://ceos.org/meetings/sit-34</a:t>
            </a:r>
            <a:endParaRPr lang="en-AU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Organisation of SIT-34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1522"/>
              </p:ext>
            </p:extLst>
          </p:nvPr>
        </p:nvGraphicFramePr>
        <p:xfrm>
          <a:off x="1648142" y="4388510"/>
          <a:ext cx="5847715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487045">
                  <a:extLst>
                    <a:ext uri="{9D8B030D-6E8A-4147-A177-3AD203B41FA5}">
                      <a16:colId xmlns:a16="http://schemas.microsoft.com/office/drawing/2014/main" val="426148968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4213737914"/>
                    </a:ext>
                  </a:extLst>
                </a:gridCol>
                <a:gridCol w="2596515">
                  <a:extLst>
                    <a:ext uri="{9D8B030D-6E8A-4147-A177-3AD203B41FA5}">
                      <a16:colId xmlns:a16="http://schemas.microsoft.com/office/drawing/2014/main" val="318478143"/>
                    </a:ext>
                  </a:extLst>
                </a:gridCol>
                <a:gridCol w="1687830">
                  <a:extLst>
                    <a:ext uri="{9D8B030D-6E8A-4147-A177-3AD203B41FA5}">
                      <a16:colId xmlns:a16="http://schemas.microsoft.com/office/drawing/2014/main" val="1964035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3.9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33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2:50 – 3:00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10 min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Working Group on Capacity	 </a:t>
                      </a:r>
                      <a:r>
                        <a:rPr lang="en-US" sz="900" b="1" i="1" cap="small">
                          <a:solidFill>
                            <a:srgbClr val="B3186D"/>
                          </a:solidFill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Information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Building and Data Democracy (WGCapD)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Nancy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Searby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WGCapD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 Vice Chair (NASA)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7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10165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790169"/>
              </p:ext>
            </p:extLst>
          </p:nvPr>
        </p:nvGraphicFramePr>
        <p:xfrm>
          <a:off x="1648142" y="3505200"/>
          <a:ext cx="5847715" cy="868680"/>
        </p:xfrm>
        <a:graphic>
          <a:graphicData uri="http://schemas.openxmlformats.org/drawingml/2006/table">
            <a:tbl>
              <a:tblPr firstRow="1" firstCol="1" bandRow="1"/>
              <a:tblGrid>
                <a:gridCol w="5847715">
                  <a:extLst>
                    <a:ext uri="{9D8B030D-6E8A-4147-A177-3AD203B41FA5}">
                      <a16:colId xmlns:a16="http://schemas.microsoft.com/office/drawing/2014/main" val="3394656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Session 3: Partnerships (</a:t>
                      </a:r>
                      <a:r>
                        <a:rPr lang="en-US" sz="1600" b="1" i="1" dirty="0" err="1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con’t</a:t>
                      </a:r>
                      <a:r>
                        <a:rPr lang="en-US" sz="1600" b="1" i="1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Key Questions and Discussion Points –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Hear the latest directions from GEO, GCOS, WMO, and consider how CEOS engages with the Work </a:t>
                      </a:r>
                      <a:r>
                        <a:rPr lang="en-US" sz="1200" i="1" dirty="0" err="1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 and GEO Week 2019 (Plenary, Ministerial). Updates on CEOS partner-related efforts GEO-LEO, and via the </a:t>
                      </a:r>
                      <a:r>
                        <a:rPr lang="en-US" sz="1200" i="1" dirty="0" err="1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WGCapD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2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B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609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4060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CEOS Entity Leadership changes to come</a:t>
            </a:r>
          </a:p>
          <a:p>
            <a:pPr marL="457200" lvl="1" indent="0">
              <a:buNone/>
            </a:pPr>
            <a:r>
              <a:rPr lang="en-GB" dirty="0"/>
              <a:t>2019 </a:t>
            </a:r>
            <a:r>
              <a:rPr lang="en-GB" b="1" dirty="0"/>
              <a:t>CEOS Chair</a:t>
            </a:r>
            <a:r>
              <a:rPr lang="en-GB" dirty="0"/>
              <a:t> – Vietnam National Space Centre</a:t>
            </a:r>
          </a:p>
          <a:p>
            <a:pPr marL="457200" lvl="1" indent="0">
              <a:buNone/>
            </a:pPr>
            <a:r>
              <a:rPr lang="en-GB" dirty="0"/>
              <a:t>2020 CEOS Chair – Indian Space Research Organisation (ISRO)</a:t>
            </a:r>
          </a:p>
          <a:p>
            <a:pPr marL="457200" lvl="1" indent="0">
              <a:buNone/>
            </a:pPr>
            <a:r>
              <a:rPr lang="en-GB" dirty="0"/>
              <a:t>2019 </a:t>
            </a:r>
            <a:r>
              <a:rPr lang="en-GB" b="1" dirty="0"/>
              <a:t>CEOS SIT Chair</a:t>
            </a:r>
            <a:r>
              <a:rPr lang="en-GB" dirty="0"/>
              <a:t> – NOAA </a:t>
            </a:r>
          </a:p>
          <a:p>
            <a:pPr marL="457200" lvl="1" indent="0">
              <a:buNone/>
            </a:pPr>
            <a:r>
              <a:rPr lang="en-GB" dirty="0"/>
              <a:t>2020 CEOS SIT Chair – CSIRO </a:t>
            </a:r>
          </a:p>
          <a:p>
            <a:pPr marL="457200" lvl="1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GB" b="1" dirty="0">
                <a:solidFill>
                  <a:srgbClr val="FF0000"/>
                </a:solidFill>
              </a:rPr>
              <a:t>Search continues for a Deputy CEOS Executive Officer to replace current CEO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err="1"/>
              <a:t>WGClimate</a:t>
            </a:r>
            <a:r>
              <a:rPr lang="en-GB" dirty="0"/>
              <a:t> Chair to extend mandate for 1 year</a:t>
            </a:r>
          </a:p>
          <a:p>
            <a:pPr marL="457200" lvl="1" indent="0">
              <a:buNone/>
            </a:pPr>
            <a:r>
              <a:rPr lang="en-GB" dirty="0"/>
              <a:t>WG </a:t>
            </a:r>
            <a:r>
              <a:rPr lang="en-GB" dirty="0" err="1"/>
              <a:t>CalVal</a:t>
            </a:r>
            <a:r>
              <a:rPr lang="en-GB" dirty="0"/>
              <a:t> Chair changed last week </a:t>
            </a:r>
            <a:r>
              <a:rPr lang="en-GB" sz="1800" dirty="0"/>
              <a:t>(incoming Cindy Ong, CSIRO)</a:t>
            </a:r>
            <a:endParaRPr lang="en-GB" dirty="0"/>
          </a:p>
          <a:p>
            <a:pPr marL="457200" lvl="1" indent="0">
              <a:buNone/>
            </a:pPr>
            <a:r>
              <a:rPr lang="en-GB" b="1" dirty="0"/>
              <a:t>All other CEOS WGs looking for new Vice-Chairs in Oct 2019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3200" dirty="0"/>
              <a:t>Leadership updates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1000" y="2371825"/>
            <a:ext cx="533400" cy="3048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3124200"/>
            <a:ext cx="533400" cy="3048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563963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4000" dirty="0"/>
              <a:t>Questions?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667000"/>
            <a:ext cx="2505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091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CEOS annual cycle</a:t>
            </a:r>
          </a:p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Institutional Relationships</a:t>
            </a:r>
          </a:p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Summary of 2018 achievements and focus areas in 2019</a:t>
            </a:r>
          </a:p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Notable evolutions in 2019 for </a:t>
            </a:r>
            <a:r>
              <a:rPr lang="en-AU" sz="2800" dirty="0" err="1">
                <a:latin typeface="Calibri" charset="0"/>
                <a:ea typeface="Calibri" charset="0"/>
                <a:cs typeface="Calibri" charset="0"/>
              </a:rPr>
              <a:t>WGCapD</a:t>
            </a:r>
            <a:endParaRPr lang="en-AU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SIT-34</a:t>
            </a:r>
          </a:p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CEOS Leadership updates 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Summary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200" b="1" i="1" dirty="0">
                <a:latin typeface="Calibri" charset="0"/>
                <a:ea typeface="Calibri" charset="0"/>
                <a:cs typeface="Calibri" charset="0"/>
              </a:rPr>
              <a:t>Viewing Earth, serving society</a:t>
            </a:r>
          </a:p>
          <a:p>
            <a:pPr marL="0" indent="0">
              <a:buNone/>
            </a:pP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The Committee on Earth Observation Satellites (CEOS) </a:t>
            </a:r>
            <a:r>
              <a:rPr lang="en-GB" sz="2800" dirty="0">
                <a:latin typeface="Calibri" charset="0"/>
                <a:ea typeface="Calibri" charset="0"/>
                <a:cs typeface="Calibri" charset="0"/>
              </a:rPr>
              <a:t>ensures international coordination of civil space-based Earth observation program</a:t>
            </a:r>
            <a:r>
              <a:rPr lang="en-AU" sz="2800" dirty="0" err="1">
                <a:latin typeface="Calibri" charset="0"/>
                <a:ea typeface="Calibri" charset="0"/>
                <a:cs typeface="Calibri" charset="0"/>
              </a:rPr>
              <a:t>mes</a:t>
            </a:r>
            <a:endParaRPr lang="en-AU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3200" b="1" dirty="0">
                <a:latin typeface="Calibri" charset="0"/>
                <a:ea typeface="Calibri" charset="0"/>
                <a:cs typeface="Calibri" charset="0"/>
              </a:rPr>
              <a:t>62</a:t>
            </a: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 members and associate members </a:t>
            </a:r>
          </a:p>
          <a:p>
            <a:r>
              <a:rPr lang="en-AU" sz="4000" b="1" dirty="0">
                <a:latin typeface="Calibri" charset="0"/>
                <a:ea typeface="Calibri" charset="0"/>
                <a:cs typeface="Calibri" charset="0"/>
              </a:rPr>
              <a:t>170</a:t>
            </a: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 missions currently operating </a:t>
            </a:r>
          </a:p>
          <a:p>
            <a:r>
              <a:rPr lang="en-AU" sz="5400" b="1" dirty="0">
                <a:latin typeface="Calibri" charset="0"/>
                <a:ea typeface="Calibri" charset="0"/>
                <a:cs typeface="Calibri" charset="0"/>
              </a:rPr>
              <a:t>155</a:t>
            </a: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 missions under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36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primary objectives:</a:t>
            </a:r>
          </a:p>
          <a:p>
            <a:r>
              <a:rPr lang="en-GB" dirty="0"/>
              <a:t>Optimise benefits of EO through cooperation between CEOS Agencies in mission planning and the development of compatible mission outputs</a:t>
            </a:r>
          </a:p>
          <a:p>
            <a:r>
              <a:rPr lang="en-GB" dirty="0"/>
              <a:t>Provide a focal point for international coordination of space-based Earth observation</a:t>
            </a:r>
          </a:p>
          <a:p>
            <a:r>
              <a:rPr lang="en-GB" dirty="0"/>
              <a:t>Serve as a forum for exchange for technical and policy information to encourage complementarity and compatibility among space-based Earth Observation systems </a:t>
            </a:r>
          </a:p>
        </p:txBody>
      </p:sp>
    </p:spTree>
    <p:extLst>
      <p:ext uri="{BB962C8B-B14F-4D97-AF65-F5344CB8AC3E}">
        <p14:creationId xmlns:p14="http://schemas.microsoft.com/office/powerpoint/2010/main" val="36585568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800" i="1" dirty="0">
                <a:latin typeface="Calibri" charset="0"/>
                <a:ea typeface="Calibri" charset="0"/>
                <a:cs typeface="Calibri" charset="0"/>
              </a:rPr>
              <a:t>Governing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3360355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88670"/>
            <a:ext cx="3369666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401" y="2041070"/>
            <a:ext cx="3378974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00" y="2239200"/>
            <a:ext cx="3393818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91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649" y="3352800"/>
            <a:ext cx="1674751" cy="349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94" y="2209800"/>
            <a:ext cx="1211685" cy="102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894" y="2209800"/>
            <a:ext cx="1196444" cy="998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494" y="2209800"/>
            <a:ext cx="1219306" cy="1013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902" y="2209800"/>
            <a:ext cx="1188823" cy="449619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CEOS Leadership</a:t>
            </a:r>
          </a:p>
          <a:p>
            <a:pPr marL="0" indent="0">
              <a:buNone/>
            </a:pP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Support roles</a:t>
            </a:r>
          </a:p>
          <a:p>
            <a:pPr marL="0" indent="0">
              <a:buNone/>
            </a:pPr>
            <a:endParaRPr lang="en-AU" sz="5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Working Groups</a:t>
            </a:r>
          </a:p>
          <a:p>
            <a:pPr marL="0" indent="0">
              <a:buNone/>
            </a:pP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Virtual Constellations</a:t>
            </a:r>
          </a:p>
          <a:p>
            <a:pPr marL="0" indent="0">
              <a:buNone/>
            </a:pP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Ad-hoc Teams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3930" y="3352800"/>
            <a:ext cx="1966130" cy="352836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10200" y="3604260"/>
            <a:ext cx="1447800" cy="3139740"/>
            <a:chOff x="5410200" y="3604260"/>
            <a:chExt cx="1447800" cy="3139740"/>
          </a:xfrm>
        </p:grpSpPr>
        <p:sp>
          <p:nvSpPr>
            <p:cNvPr id="14" name="Rounded Rectangle 13"/>
            <p:cNvSpPr/>
            <p:nvPr/>
          </p:nvSpPr>
          <p:spPr>
            <a:xfrm>
              <a:off x="5410200" y="3604260"/>
              <a:ext cx="1447800" cy="12954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10200" y="6096000"/>
              <a:ext cx="1447800" cy="648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75042" y="3657600"/>
            <a:ext cx="1814177" cy="2579070"/>
            <a:chOff x="3375042" y="3657600"/>
            <a:chExt cx="1814177" cy="2579070"/>
          </a:xfrm>
        </p:grpSpPr>
        <p:sp>
          <p:nvSpPr>
            <p:cNvPr id="18" name="Rounded Rectangle 17"/>
            <p:cNvSpPr/>
            <p:nvPr/>
          </p:nvSpPr>
          <p:spPr>
            <a:xfrm>
              <a:off x="3375042" y="4941270"/>
              <a:ext cx="793098" cy="12954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330922" y="4792983"/>
              <a:ext cx="858297" cy="576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323303" y="3657600"/>
              <a:ext cx="858297" cy="504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3352800"/>
            <a:ext cx="1680119" cy="34765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5601" y="1216952"/>
            <a:ext cx="5397399" cy="72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42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Annual Cycle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70669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15406" y="1424400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61553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22226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606806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83024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858145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761591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67720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89685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82172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41268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45417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683500" y="5353398"/>
            <a:ext cx="2209598" cy="597636"/>
            <a:chOff x="5845300" y="6002858"/>
            <a:chExt cx="2209598" cy="597636"/>
          </a:xfrm>
        </p:grpSpPr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6121418" y="6167066"/>
              <a:ext cx="1933480" cy="433428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6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CEOS/GEO bilateral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 rot="13178531">
              <a:off x="5845300" y="6002858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81843" y="5197515"/>
            <a:ext cx="1669136" cy="683693"/>
            <a:chOff x="881843" y="5197515"/>
            <a:chExt cx="1669136" cy="683693"/>
          </a:xfrm>
        </p:grpSpPr>
        <p:sp>
          <p:nvSpPr>
            <p:cNvPr id="56" name="Content Placeholder 1"/>
            <p:cNvSpPr txBox="1">
              <a:spLocks/>
            </p:cNvSpPr>
            <p:nvPr/>
          </p:nvSpPr>
          <p:spPr>
            <a:xfrm flipH="1">
              <a:off x="881843" y="5446775"/>
              <a:ext cx="1596182" cy="434433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200" b="1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GEO-XV Plenary, </a:t>
              </a:r>
              <a:r>
                <a:rPr lang="en-AU" sz="12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Kyoto, 31</a:t>
              </a:r>
              <a:r>
                <a:rPr lang="en-AU" sz="1200" baseline="300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st</a:t>
              </a:r>
              <a:r>
                <a:rPr lang="en-AU" sz="12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-1</a:t>
              </a:r>
              <a:r>
                <a:rPr lang="en-AU" sz="1200" baseline="300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st</a:t>
              </a:r>
              <a:r>
                <a:rPr lang="en-AU" sz="12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Nov</a:t>
              </a:r>
              <a:endParaRPr lang="en-AU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7707261" flipH="1">
              <a:off x="2217679" y="5226015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59" name="Content Placeholder 1"/>
          <p:cNvSpPr txBox="1">
            <a:spLocks/>
          </p:cNvSpPr>
          <p:nvPr/>
        </p:nvSpPr>
        <p:spPr>
          <a:xfrm rot="439333">
            <a:off x="7442163" y="4003234"/>
            <a:ext cx="1090736" cy="685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endParaRPr lang="en-AU" sz="1800" dirty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1205909"/>
            <a:ext cx="6629191" cy="5472000"/>
            <a:chOff x="762000" y="1205909"/>
            <a:chExt cx="6629191" cy="5472000"/>
          </a:xfrm>
        </p:grpSpPr>
        <p:sp>
          <p:nvSpPr>
            <p:cNvPr id="60" name="Arc 59"/>
            <p:cNvSpPr>
              <a:spLocks noChangeAspect="1"/>
            </p:cNvSpPr>
            <p:nvPr/>
          </p:nvSpPr>
          <p:spPr>
            <a:xfrm rot="12948272">
              <a:off x="1919191" y="1205909"/>
              <a:ext cx="5472000" cy="5472000"/>
            </a:xfrm>
            <a:prstGeom prst="arc">
              <a:avLst>
                <a:gd name="adj1" fmla="val 16648318"/>
                <a:gd name="adj2" fmla="val 16940065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762000" y="5867401"/>
              <a:ext cx="1998490" cy="304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100" b="1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Freshwater from Space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Delft, 13</a:t>
              </a:r>
              <a:r>
                <a:rPr lang="en-AU" sz="1100" baseline="300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-15</a:t>
              </a:r>
              <a:r>
                <a:rPr lang="en-AU" sz="1100" baseline="300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November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1328278"/>
            <a:ext cx="7023268" cy="5184000"/>
            <a:chOff x="228600" y="1328278"/>
            <a:chExt cx="7023268" cy="5184000"/>
          </a:xfrm>
        </p:grpSpPr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7120359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4" name="Content Placeholder 1"/>
            <p:cNvSpPr txBox="1">
              <a:spLocks/>
            </p:cNvSpPr>
            <p:nvPr/>
          </p:nvSpPr>
          <p:spPr>
            <a:xfrm>
              <a:off x="228600" y="4365033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>
                  <a:latin typeface="Calibri" charset="0"/>
                  <a:ea typeface="Calibri" charset="0"/>
                  <a:cs typeface="Calibri" charset="0"/>
                </a:rPr>
                <a:t>CEOS 33rd Plenary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, Hanoi,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14</a:t>
              </a:r>
              <a:r>
                <a:rPr lang="en-AU" sz="1200" baseline="30000" dirty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-16</a:t>
              </a:r>
              <a:r>
                <a:rPr lang="en-AU" sz="1200" baseline="30000" dirty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00" y="1203267"/>
            <a:ext cx="7317177" cy="5472000"/>
            <a:chOff x="76200" y="1203267"/>
            <a:chExt cx="7317177" cy="5472000"/>
          </a:xfrm>
        </p:grpSpPr>
        <p:sp>
          <p:nvSpPr>
            <p:cNvPr id="63" name="Arc 62"/>
            <p:cNvSpPr>
              <a:spLocks noChangeAspect="1"/>
            </p:cNvSpPr>
            <p:nvPr/>
          </p:nvSpPr>
          <p:spPr>
            <a:xfrm rot="15532804">
              <a:off x="1921377" y="1203267"/>
              <a:ext cx="5472000" cy="5472000"/>
            </a:xfrm>
            <a:prstGeom prst="arc">
              <a:avLst>
                <a:gd name="adj1" fmla="val 15345258"/>
                <a:gd name="adj2" fmla="val 15630606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5" name="Content Placeholder 1"/>
            <p:cNvSpPr txBox="1">
              <a:spLocks/>
            </p:cNvSpPr>
            <p:nvPr/>
          </p:nvSpPr>
          <p:spPr>
            <a:xfrm>
              <a:off x="76200" y="4953000"/>
              <a:ext cx="2520862" cy="32467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100" b="1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WGISS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Munich, 22</a:t>
              </a:r>
              <a:r>
                <a:rPr lang="en-AU" sz="1100" baseline="300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nd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-25</a:t>
              </a:r>
              <a:r>
                <a:rPr lang="en-AU" sz="1100" baseline="300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" y="1314553"/>
            <a:ext cx="7184353" cy="5184000"/>
            <a:chOff x="76200" y="1314553"/>
            <a:chExt cx="7184353" cy="5184000"/>
          </a:xfrm>
        </p:grpSpPr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494824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6" name="Content Placeholder 1"/>
            <p:cNvSpPr txBox="1">
              <a:spLocks/>
            </p:cNvSpPr>
            <p:nvPr/>
          </p:nvSpPr>
          <p:spPr>
            <a:xfrm>
              <a:off x="76200" y="2895600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>
                  <a:latin typeface="Calibri" charset="0"/>
                  <a:ea typeface="Calibri" charset="0"/>
                  <a:cs typeface="Calibri" charset="0"/>
                </a:rPr>
                <a:t>SIT Technical Workshop, 2019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TBD, 9</a:t>
              </a:r>
              <a:r>
                <a:rPr lang="en-AU" sz="1200" baseline="30000" dirty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-13</a:t>
              </a:r>
              <a:r>
                <a:rPr lang="en-AU" sz="1200" baseline="30000" dirty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 Sept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69484" y="1316916"/>
            <a:ext cx="7607916" cy="5184000"/>
            <a:chOff x="2069484" y="1316916"/>
            <a:chExt cx="7607916" cy="5184000"/>
          </a:xfrm>
        </p:grpSpPr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9484" y="1316916"/>
              <a:ext cx="5184000" cy="5184000"/>
            </a:xfrm>
            <a:prstGeom prst="arc">
              <a:avLst>
                <a:gd name="adj1" fmla="val 17486667"/>
                <a:gd name="adj2" fmla="val 17985828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7" name="Content Placeholder 1"/>
            <p:cNvSpPr txBox="1">
              <a:spLocks/>
            </p:cNvSpPr>
            <p:nvPr/>
          </p:nvSpPr>
          <p:spPr>
            <a:xfrm>
              <a:off x="7436280" y="3450633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>
                  <a:latin typeface="Calibri" charset="0"/>
                  <a:ea typeface="Calibri" charset="0"/>
                  <a:cs typeface="Calibri" charset="0"/>
                </a:rPr>
                <a:t>SIT-34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, Miami, USA,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2</a:t>
              </a:r>
              <a:r>
                <a:rPr lang="en-AU" sz="1200" baseline="30000" dirty="0">
                  <a:latin typeface="Calibri" charset="0"/>
                  <a:ea typeface="Calibri" charset="0"/>
                  <a:cs typeface="Calibri" charset="0"/>
                </a:rPr>
                <a:t>nd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-4</a:t>
              </a:r>
              <a:r>
                <a:rPr lang="en-AU" sz="1200" baseline="30000" dirty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 April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25484" y="1172916"/>
            <a:ext cx="7457270" cy="5472000"/>
            <a:chOff x="1925484" y="1172916"/>
            <a:chExt cx="7457270" cy="5472000"/>
          </a:xfrm>
        </p:grpSpPr>
        <p:sp>
          <p:nvSpPr>
            <p:cNvPr id="41" name="Arc 40"/>
            <p:cNvSpPr>
              <a:spLocks noChangeAspect="1"/>
            </p:cNvSpPr>
            <p:nvPr/>
          </p:nvSpPr>
          <p:spPr>
            <a:xfrm rot="17344918">
              <a:off x="1925484" y="1172916"/>
              <a:ext cx="5472000" cy="5472000"/>
            </a:xfrm>
            <a:prstGeom prst="arc">
              <a:avLst>
                <a:gd name="adj1" fmla="val 3165719"/>
                <a:gd name="adj2" fmla="val 577050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309037" y="4038600"/>
              <a:ext cx="2073717" cy="1066800"/>
              <a:chOff x="7309037" y="4038600"/>
              <a:chExt cx="2073717" cy="1066800"/>
            </a:xfrm>
          </p:grpSpPr>
          <p:sp>
            <p:nvSpPr>
              <p:cNvPr id="42" name="Content Placeholder 1"/>
              <p:cNvSpPr txBox="1">
                <a:spLocks/>
              </p:cNvSpPr>
              <p:nvPr/>
            </p:nvSpPr>
            <p:spPr>
              <a:xfrm>
                <a:off x="7376769" y="4038600"/>
                <a:ext cx="2005985" cy="685800"/>
              </a:xfrm>
              <a:prstGeom prst="rect">
                <a:avLst/>
              </a:prstGeom>
            </p:spPr>
            <p:txBody>
              <a:bodyPr/>
              <a:lstStyle>
                <a:lvl1pPr marL="342900" indent="-342900">
                  <a:spcBef>
                    <a:spcPts val="500"/>
                  </a:spcBef>
                  <a:buSzPct val="100000"/>
                  <a:buFont typeface="Arial"/>
                  <a:buChar char="•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1pPr>
                <a:lvl2pPr marL="768927" indent="-311727">
                  <a:spcBef>
                    <a:spcPts val="500"/>
                  </a:spcBef>
                  <a:buSzPct val="100000"/>
                  <a:buFont typeface="Courier New" panose="02070309020205020404" pitchFamily="49" charset="0"/>
                  <a:buChar char="o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2pPr>
                <a:lvl3pPr marL="1188719" indent="-274319">
                  <a:spcBef>
                    <a:spcPts val="500"/>
                  </a:spcBef>
                  <a:buSzPct val="100000"/>
                  <a:buFont typeface="Wingdings" panose="05000000000000000000" pitchFamily="2" charset="2"/>
                  <a:buChar char="§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3pPr>
                <a:lvl4pPr marL="1676400" indent="-304800">
                  <a:spcBef>
                    <a:spcPts val="500"/>
                  </a:spcBef>
                  <a:buSzPct val="100000"/>
                  <a:buFont typeface="Arial"/>
                  <a:buChar char="▪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4pPr>
                <a:lvl5pPr marL="2171700" indent="-342900">
                  <a:spcBef>
                    <a:spcPts val="500"/>
                  </a:spcBef>
                  <a:buSzPct val="100000"/>
                  <a:buFont typeface="Arial"/>
                  <a:buChar char="•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5pPr>
                <a:lvl6pPr indent="22860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6pPr>
                <a:lvl7pPr indent="27432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7pPr>
                <a:lvl8pPr indent="32004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8pPr>
                <a:lvl9pPr indent="36576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9pPr>
              </a:lstStyle>
              <a:p>
                <a:pPr marL="0" indent="0" defTabSz="914400">
                  <a:buFont typeface="Arial"/>
                  <a:buNone/>
                </a:pPr>
                <a:r>
                  <a:rPr lang="en-AU" sz="16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WG/ADT meetings</a:t>
                </a:r>
              </a:p>
            </p:txBody>
          </p:sp>
          <p:sp>
            <p:nvSpPr>
              <p:cNvPr id="68" name="Content Placeholder 1"/>
              <p:cNvSpPr txBox="1">
                <a:spLocks/>
              </p:cNvSpPr>
              <p:nvPr/>
            </p:nvSpPr>
            <p:spPr>
              <a:xfrm>
                <a:off x="7309037" y="4419600"/>
                <a:ext cx="1893863" cy="685800"/>
              </a:xfrm>
              <a:prstGeom prst="rect">
                <a:avLst/>
              </a:prstGeom>
            </p:spPr>
            <p:txBody>
              <a:bodyPr/>
              <a:lstStyle>
                <a:lvl1pPr marL="342900" indent="-342900">
                  <a:spcBef>
                    <a:spcPts val="500"/>
                  </a:spcBef>
                  <a:buSzPct val="100000"/>
                  <a:buFont typeface="Arial"/>
                  <a:buChar char="•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1pPr>
                <a:lvl2pPr marL="768927" indent="-311727">
                  <a:spcBef>
                    <a:spcPts val="500"/>
                  </a:spcBef>
                  <a:buSzPct val="100000"/>
                  <a:buFont typeface="Courier New" panose="02070309020205020404" pitchFamily="49" charset="0"/>
                  <a:buChar char="o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2pPr>
                <a:lvl3pPr marL="1188719" indent="-274319">
                  <a:spcBef>
                    <a:spcPts val="500"/>
                  </a:spcBef>
                  <a:buSzPct val="100000"/>
                  <a:buFont typeface="Wingdings" panose="05000000000000000000" pitchFamily="2" charset="2"/>
                  <a:buChar char="§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3pPr>
                <a:lvl4pPr marL="1676400" indent="-304800">
                  <a:spcBef>
                    <a:spcPts val="500"/>
                  </a:spcBef>
                  <a:buSzPct val="100000"/>
                  <a:buFont typeface="Arial"/>
                  <a:buChar char="▪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4pPr>
                <a:lvl5pPr marL="2171700" indent="-342900">
                  <a:spcBef>
                    <a:spcPts val="500"/>
                  </a:spcBef>
                  <a:buSzPct val="100000"/>
                  <a:buFont typeface="Arial"/>
                  <a:buChar char="•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5pPr>
                <a:lvl6pPr indent="22860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6pPr>
                <a:lvl7pPr indent="27432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7pPr>
                <a:lvl8pPr indent="32004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8pPr>
                <a:lvl9pPr indent="36576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9pPr>
              </a:lstStyle>
              <a:p>
                <a:pPr marL="0" indent="0" defTabSz="914400">
                  <a:buNone/>
                </a:pPr>
                <a:r>
                  <a:rPr lang="en-AU" sz="1200" b="1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WGClimate-10</a:t>
                </a:r>
                <a:r>
                  <a:rPr lang="en-AU" sz="12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, Marrakech 19-22 March</a:t>
                </a:r>
              </a:p>
              <a:p>
                <a:pPr marL="0" indent="0" defTabSz="914400">
                  <a:buFont typeface="Arial"/>
                  <a:buNone/>
                </a:pPr>
                <a:r>
                  <a:rPr lang="en-AU" sz="1200" b="1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WGCapD-8</a:t>
                </a:r>
                <a:r>
                  <a:rPr lang="en-AU" sz="12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, Dehradun &amp; </a:t>
                </a:r>
              </a:p>
              <a:p>
                <a:pPr marL="0" indent="0" defTabSz="914400">
                  <a:buFont typeface="Arial"/>
                  <a:buNone/>
                </a:pPr>
                <a:r>
                  <a:rPr lang="en-AU" sz="1200" b="1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WGDisasters-11,</a:t>
                </a:r>
                <a:r>
                  <a:rPr lang="en-AU" sz="12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Athens, </a:t>
                </a:r>
              </a:p>
              <a:p>
                <a:pPr marL="0" indent="0" defTabSz="914400">
                  <a:buNone/>
                </a:pPr>
                <a:r>
                  <a:rPr lang="en-AU" sz="12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4</a:t>
                </a:r>
                <a:r>
                  <a:rPr lang="en-AU" sz="1200" baseline="300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th</a:t>
                </a:r>
                <a:r>
                  <a:rPr lang="en-AU" sz="12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-8</a:t>
                </a:r>
                <a:r>
                  <a:rPr lang="en-AU" sz="1200" baseline="300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th</a:t>
                </a:r>
                <a:r>
                  <a:rPr lang="en-AU" sz="12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March</a:t>
                </a: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451614" y="1464773"/>
            <a:ext cx="2391163" cy="973627"/>
            <a:chOff x="5765946" y="5771833"/>
            <a:chExt cx="2228404" cy="973627"/>
          </a:xfrm>
        </p:grpSpPr>
        <p:sp>
          <p:nvSpPr>
            <p:cNvPr id="70" name="Content Placeholder 1"/>
            <p:cNvSpPr txBox="1">
              <a:spLocks/>
            </p:cNvSpPr>
            <p:nvPr/>
          </p:nvSpPr>
          <p:spPr>
            <a:xfrm>
              <a:off x="5860618" y="5771833"/>
              <a:ext cx="2133732" cy="97362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4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Living Planet Symposium</a:t>
              </a:r>
            </a:p>
            <a:p>
              <a:pPr marL="0" indent="0" defTabSz="914400">
                <a:buFont typeface="Arial"/>
                <a:buNone/>
              </a:pPr>
              <a:r>
                <a:rPr lang="en-AU" sz="14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      Milan, 13</a:t>
              </a:r>
              <a:r>
                <a:rPr lang="en-AU" sz="1400" baseline="300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th – </a:t>
              </a:r>
              <a:r>
                <a:rPr lang="en-AU" sz="14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17</a:t>
              </a:r>
              <a:r>
                <a:rPr lang="en-AU" sz="1400" baseline="300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4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May</a:t>
              </a:r>
            </a:p>
          </p:txBody>
        </p:sp>
        <p:sp>
          <p:nvSpPr>
            <p:cNvPr id="71" name="Right Arrow 70"/>
            <p:cNvSpPr/>
            <p:nvPr/>
          </p:nvSpPr>
          <p:spPr>
            <a:xfrm rot="8519941">
              <a:off x="5765946" y="608816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20285" y="1212075"/>
            <a:ext cx="6650604" cy="5472000"/>
            <a:chOff x="1920285" y="1212075"/>
            <a:chExt cx="6650604" cy="5472000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8692385">
              <a:off x="1920285" y="1212075"/>
              <a:ext cx="5472000" cy="5472000"/>
            </a:xfrm>
            <a:prstGeom prst="arc">
              <a:avLst>
                <a:gd name="adj1" fmla="val 15345258"/>
                <a:gd name="adj2" fmla="val 15630606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2" name="Content Placeholder 1"/>
            <p:cNvSpPr txBox="1">
              <a:spLocks/>
            </p:cNvSpPr>
            <p:nvPr/>
          </p:nvSpPr>
          <p:spPr>
            <a:xfrm>
              <a:off x="6400800" y="5943600"/>
              <a:ext cx="2170089" cy="315019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None/>
              </a:pPr>
              <a:r>
                <a:rPr lang="en-AU" sz="1100" b="1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LSI-VC-7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Hanoi, 14</a:t>
              </a:r>
              <a:r>
                <a:rPr lang="en-AU" sz="1100" baseline="300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-15</a:t>
              </a:r>
              <a:r>
                <a:rPr lang="en-AU" sz="1100" baseline="300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Feb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26447" y="4953000"/>
            <a:ext cx="1936553" cy="967276"/>
            <a:chOff x="6826447" y="4953000"/>
            <a:chExt cx="1936553" cy="967276"/>
          </a:xfrm>
          <a:solidFill>
            <a:schemeClr val="bg1"/>
          </a:solidFill>
        </p:grpSpPr>
        <p:sp>
          <p:nvSpPr>
            <p:cNvPr id="62" name="Content Placeholder 1"/>
            <p:cNvSpPr txBox="1">
              <a:spLocks/>
            </p:cNvSpPr>
            <p:nvPr/>
          </p:nvSpPr>
          <p:spPr>
            <a:xfrm>
              <a:off x="7166818" y="4953000"/>
              <a:ext cx="1596182" cy="967276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Update CEOS Work plan</a:t>
              </a:r>
            </a:p>
          </p:txBody>
        </p:sp>
        <p:sp>
          <p:nvSpPr>
            <p:cNvPr id="73" name="Right Arrow 72"/>
            <p:cNvSpPr/>
            <p:nvPr/>
          </p:nvSpPr>
          <p:spPr>
            <a:xfrm rot="12672400">
              <a:off x="6826447" y="5024678"/>
              <a:ext cx="361800" cy="304800"/>
            </a:xfrm>
            <a:prstGeom prst="rightArrow">
              <a:avLst/>
            </a:prstGeom>
            <a:grpFill/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951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362200"/>
            <a:ext cx="8153400" cy="4419600"/>
          </a:xfrm>
        </p:spPr>
        <p:txBody>
          <a:bodyPr/>
          <a:lstStyle/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CEOS is GEO’s “space arm” coordinating the provision of space data to the Global Earth Observation System of Systems</a:t>
            </a:r>
          </a:p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CEOS seeks to benefit from GEO’s “convening power”</a:t>
            </a:r>
          </a:p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Strong institutional relationship on all levels</a:t>
            </a:r>
          </a:p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Annual bilateral meeting arranged with GEO Secretariat to align work </a:t>
            </a:r>
          </a:p>
          <a:p>
            <a:pPr marL="0" indent="0">
              <a:buNone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CEOS Climate work feeds into the UN Framework Convention on Climate Change through the Subsidiary Body for Scientific and Technical Advice (SBSTA)</a:t>
            </a:r>
          </a:p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SBSTA is one of two SBs which supports the work of the COP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Institutional relationships</a:t>
            </a:r>
          </a:p>
        </p:txBody>
      </p:sp>
      <p:pic>
        <p:nvPicPr>
          <p:cNvPr id="1028" name="Picture 4" descr="http://www.earthobservations.org/images/logos/geo_logo_al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857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arthobservations.org/images/logos/geoss_logo_w_words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2527043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fc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137160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nfcc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1402"/>
            <a:ext cx="2286000" cy="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unfcc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43" y="4261402"/>
            <a:ext cx="965235" cy="10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unfcc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02" y="4502572"/>
            <a:ext cx="192024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12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5257800"/>
          </a:xfrm>
        </p:spPr>
        <p:txBody>
          <a:bodyPr/>
          <a:lstStyle/>
          <a:p>
            <a:pPr marL="0" indent="0"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UN International Strategy for</a:t>
            </a:r>
          </a:p>
          <a:p>
            <a:pPr marL="0" indent="0"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Disaster Reduction – Sendai framework</a:t>
            </a:r>
          </a:p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CEOS contribution through activities from the WG on Disasters, since 2011 in order to promote &amp; enhance the use of EO data in all phases of Disaster Risk Management, with focus on Disaster Risk Reduction.</a:t>
            </a:r>
          </a:p>
          <a:p>
            <a:pPr lvl="1"/>
            <a:r>
              <a:rPr lang="en-AU" dirty="0">
                <a:latin typeface="Calibri" charset="0"/>
                <a:ea typeface="Calibri" charset="0"/>
                <a:cs typeface="Calibri" charset="0"/>
              </a:rPr>
              <a:t>Use of EO satellite data is recognized as key for DRR in</a:t>
            </a:r>
            <a:r>
              <a:rPr lang="en-A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“</a:t>
            </a:r>
            <a:r>
              <a:rPr lang="en-GB" i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Sendai Framework for Disaster Risk Reduction 2015-2030</a:t>
            </a:r>
            <a:r>
              <a:rPr lang="en-GB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  <a:endParaRPr lang="en-AU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Several activities with strong involvement of user communities and major non-space stakeholders e.g. World Bank GFDRR.</a:t>
            </a:r>
          </a:p>
          <a:p>
            <a:endParaRPr lang="en-AU" sz="9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UN Sustainable Development Goals</a:t>
            </a:r>
          </a:p>
          <a:p>
            <a:r>
              <a:rPr lang="en-A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EO can support several of the 17 SDG goals (2, 6, 11, 14 and 15) and associated targets and indicators.</a:t>
            </a:r>
          </a:p>
          <a:p>
            <a:pPr lvl="1"/>
            <a:r>
              <a:rPr lang="en-A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On indicators, cooperation with UN agencies </a:t>
            </a:r>
          </a:p>
          <a:p>
            <a:pPr marL="494608" lvl="1" indent="0">
              <a:buNone/>
            </a:pPr>
            <a:r>
              <a:rPr lang="en-A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    and National Statistical Agencies</a:t>
            </a:r>
          </a:p>
          <a:p>
            <a:r>
              <a:rPr lang="en-A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Dedicated CEOS Ad Hoc Team on SDG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Institutional relationships</a:t>
            </a:r>
          </a:p>
        </p:txBody>
      </p:sp>
      <p:pic>
        <p:nvPicPr>
          <p:cNvPr id="1028" name="Picture 4" descr="Image result for sendai framewor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83" y="1168101"/>
            <a:ext cx="2693233" cy="9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dg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1" y="5388379"/>
            <a:ext cx="2803529" cy="13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99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On-screen Show (4:3)</PresentationFormat>
  <Paragraphs>197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MS Mincho</vt:lpstr>
      <vt:lpstr>Arial</vt:lpstr>
      <vt:lpstr>Arial Bold</vt:lpstr>
      <vt:lpstr>Avenir Roman</vt:lpstr>
      <vt:lpstr>Calibri</vt:lpstr>
      <vt:lpstr>Cambria</vt:lpstr>
      <vt:lpstr>Courier New</vt:lpstr>
      <vt:lpstr>Droid Serif</vt:lpstr>
      <vt:lpstr>Helvetica</vt:lpstr>
      <vt:lpstr>Proxima Nova Regular</vt:lpstr>
      <vt:lpstr>Times New Roman</vt:lpstr>
      <vt:lpstr>Wingdings</vt:lpstr>
      <vt:lpstr>Default</vt:lpstr>
      <vt:lpstr>CEOS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Lauren CG</cp:lastModifiedBy>
  <cp:revision>91</cp:revision>
  <dcterms:modified xsi:type="dcterms:W3CDTF">2019-03-05T13:54:58Z</dcterms:modified>
</cp:coreProperties>
</file>