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71" r:id="rId4"/>
    <p:sldId id="272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lds, Lauren M. (LARC-E3)[DEVELOP]" initials="LCG" lastIdx="1" clrIdx="0">
    <p:extLst>
      <p:ext uri="{19B8F6BF-5375-455C-9EA6-DF929625EA0E}">
        <p15:presenceInfo xmlns:p15="http://schemas.microsoft.com/office/powerpoint/2012/main" userId="Childs, Lauren M. (LARC-E3)[DEVELOP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E36"/>
    <a:srgbClr val="D28C52"/>
    <a:srgbClr val="6F8E30"/>
    <a:srgbClr val="253B60"/>
    <a:srgbClr val="223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539" autoAdjust="0"/>
  </p:normalViewPr>
  <p:slideViewPr>
    <p:cSldViewPr>
      <p:cViewPr varScale="1">
        <p:scale>
          <a:sx n="73" d="100"/>
          <a:sy n="73" d="100"/>
        </p:scale>
        <p:origin x="78" y="672"/>
      </p:cViewPr>
      <p:guideLst>
        <p:guide orient="horz" pos="43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 b="1" i="1" dirty="0"/>
              <a:t>max total of five slides </a:t>
            </a:r>
            <a:r>
              <a:rPr lang="en-US" dirty="0"/>
              <a:t>to address these points in your final presentation</a:t>
            </a:r>
          </a:p>
          <a:p>
            <a:r>
              <a:rPr lang="en-US" dirty="0"/>
              <a:t>Suggestion - 1 slide each to address</a:t>
            </a:r>
          </a:p>
          <a:p>
            <a:pPr lvl="1"/>
            <a:r>
              <a:rPr lang="en-US" dirty="0"/>
              <a:t>Linkages to CEOS Work Plan (e.g. action numbers), open SIT and Plenary actions</a:t>
            </a:r>
          </a:p>
          <a:p>
            <a:pPr lvl="2"/>
            <a:r>
              <a:rPr lang="en-US" dirty="0"/>
              <a:t>Indication of required decisions and discussion points</a:t>
            </a:r>
          </a:p>
          <a:p>
            <a:pPr lvl="1"/>
            <a:r>
              <a:rPr lang="en-US" dirty="0"/>
              <a:t>Team Achievements and Planned Outcomes </a:t>
            </a:r>
            <a:r>
              <a:rPr lang="en-US" i="1" dirty="0"/>
              <a:t>[See slide 9]</a:t>
            </a:r>
            <a:endParaRPr lang="en-US" dirty="0"/>
          </a:p>
          <a:p>
            <a:pPr lvl="1"/>
            <a:r>
              <a:rPr lang="en-US" dirty="0"/>
              <a:t>Synergies amongst teams (e.g. VC-VC, VC-WG, WG-VC, WG-WG, other) </a:t>
            </a:r>
            <a:r>
              <a:rPr lang="en-US" i="1" dirty="0"/>
              <a:t>[See slide 10]</a:t>
            </a:r>
            <a:endParaRPr lang="en-US" dirty="0"/>
          </a:p>
          <a:p>
            <a:pPr lvl="1"/>
            <a:r>
              <a:rPr lang="en-US" dirty="0"/>
              <a:t>Sustainable commitment </a:t>
            </a:r>
            <a:r>
              <a:rPr lang="en-US" i="1" dirty="0"/>
              <a:t>[See slide 11]</a:t>
            </a:r>
          </a:p>
          <a:p>
            <a:pPr lvl="1"/>
            <a:r>
              <a:rPr lang="en-AU" dirty="0"/>
              <a:t>Proactive Consideration of Plenary and SIT TWS deliverables and discussion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76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 b="1" i="1" dirty="0"/>
              <a:t>max total of five slides </a:t>
            </a:r>
            <a:r>
              <a:rPr lang="en-US" dirty="0"/>
              <a:t>to address these points in your final presentation</a:t>
            </a:r>
          </a:p>
          <a:p>
            <a:r>
              <a:rPr lang="en-US" dirty="0"/>
              <a:t>Suggestion - 1 slide each to address</a:t>
            </a:r>
          </a:p>
          <a:p>
            <a:pPr lvl="1"/>
            <a:r>
              <a:rPr lang="en-US" dirty="0"/>
              <a:t>Linkages to CEOS Work Plan (e.g. action numbers), open SIT and Plenary actions</a:t>
            </a:r>
          </a:p>
          <a:p>
            <a:pPr lvl="2"/>
            <a:r>
              <a:rPr lang="en-US" dirty="0"/>
              <a:t>Indication of required decisions and discussion points</a:t>
            </a:r>
          </a:p>
          <a:p>
            <a:pPr lvl="1"/>
            <a:r>
              <a:rPr lang="en-US" dirty="0"/>
              <a:t>Team Achievements and Planned Outcomes </a:t>
            </a:r>
            <a:r>
              <a:rPr lang="en-US" i="1" dirty="0"/>
              <a:t>[See slide 9]</a:t>
            </a:r>
            <a:endParaRPr lang="en-US" dirty="0"/>
          </a:p>
          <a:p>
            <a:pPr lvl="1"/>
            <a:r>
              <a:rPr lang="en-US" dirty="0"/>
              <a:t>Synergies amongst teams (e.g. VC-VC, VC-WG, WG-VC, WG-WG, other) </a:t>
            </a:r>
            <a:r>
              <a:rPr lang="en-US" i="1" dirty="0"/>
              <a:t>[See slide 10]</a:t>
            </a:r>
            <a:endParaRPr lang="en-US" dirty="0"/>
          </a:p>
          <a:p>
            <a:pPr lvl="1"/>
            <a:r>
              <a:rPr lang="en-US" dirty="0"/>
              <a:t>Sustainable commitment </a:t>
            </a:r>
            <a:r>
              <a:rPr lang="en-US" i="1" dirty="0"/>
              <a:t>[See slide 11]</a:t>
            </a:r>
          </a:p>
          <a:p>
            <a:pPr lvl="1"/>
            <a:r>
              <a:rPr lang="en-AU" dirty="0"/>
              <a:t>Proactive Consideration of Plenary and SIT TWS deliverables and discussion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7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 latinLnBrk="0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JcACxxVDhPUaqgcdxCn3p6M97toh5y-atKkNkqum-o/edit#gid=4653774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304800" y="1445269"/>
            <a:ext cx="86106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</a:rPr>
              <a:t>Discussion on Lessons Learned from WGCapD 2018 Deliverables &amp; Plan for 2019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6" y="2686173"/>
            <a:ext cx="8322733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Nancy D.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Searby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National Aeronautics and Space Administration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936519-5E3F-E741-9693-A18DF42ADE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524000"/>
            <a:ext cx="8001000" cy="4800600"/>
          </a:xfrm>
        </p:spPr>
        <p:txBody>
          <a:bodyPr/>
          <a:lstStyle/>
          <a:p>
            <a:r>
              <a:rPr lang="en-US" dirty="0"/>
              <a:t>Completed 3 deliverables</a:t>
            </a:r>
          </a:p>
          <a:p>
            <a:pPr lvl="1"/>
            <a:r>
              <a:rPr lang="en-US" dirty="0"/>
              <a:t>CB-20 </a:t>
            </a:r>
            <a:r>
              <a:rPr lang="en-US" dirty="0" err="1"/>
              <a:t>AmeriGEOSS</a:t>
            </a:r>
            <a:r>
              <a:rPr lang="en-US" dirty="0"/>
              <a:t> Week in person training</a:t>
            </a:r>
          </a:p>
          <a:p>
            <a:pPr lvl="1"/>
            <a:r>
              <a:rPr lang="en-US" dirty="0"/>
              <a:t>CB-26 </a:t>
            </a:r>
            <a:r>
              <a:rPr lang="en-US" dirty="0" err="1"/>
              <a:t>AfriGEOSS</a:t>
            </a:r>
            <a:r>
              <a:rPr lang="en-US" dirty="0"/>
              <a:t> Symposium in person training</a:t>
            </a:r>
          </a:p>
          <a:p>
            <a:pPr lvl="1"/>
            <a:r>
              <a:rPr lang="en-US" dirty="0"/>
              <a:t>CB-19 SDG Awareness webinar</a:t>
            </a:r>
          </a:p>
          <a:p>
            <a:endParaRPr lang="en-US" dirty="0"/>
          </a:p>
          <a:p>
            <a:r>
              <a:rPr lang="en-US" dirty="0"/>
              <a:t>Lessons learned</a:t>
            </a:r>
          </a:p>
          <a:p>
            <a:pPr lvl="1"/>
            <a:r>
              <a:rPr lang="en-US" dirty="0"/>
              <a:t>Needed improved outreach and possible funding of participants to improve attendance at </a:t>
            </a:r>
            <a:r>
              <a:rPr lang="en-US" dirty="0" err="1"/>
              <a:t>AmeriGEOSS</a:t>
            </a:r>
            <a:r>
              <a:rPr lang="en-US" dirty="0"/>
              <a:t> Week training</a:t>
            </a:r>
          </a:p>
          <a:p>
            <a:pPr lvl="1"/>
            <a:r>
              <a:rPr lang="en-US" dirty="0"/>
              <a:t>Good participation in SDG awareness webinar; not much response to post-webinar survey</a:t>
            </a:r>
          </a:p>
          <a:p>
            <a:pPr lvl="1"/>
            <a:r>
              <a:rPr lang="en-US" dirty="0"/>
              <a:t>Other?</a:t>
            </a:r>
          </a:p>
          <a:p>
            <a:pPr lvl="1"/>
            <a:r>
              <a:rPr lang="en-US" dirty="0"/>
              <a:t>Our workplan has a lot of deliverables in 2019 – can we do it?</a:t>
            </a:r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F288D-310B-3F4B-A703-E793552002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52400"/>
            <a:ext cx="5029200" cy="533400"/>
          </a:xfrm>
        </p:spPr>
        <p:txBody>
          <a:bodyPr/>
          <a:lstStyle/>
          <a:p>
            <a:pPr algn="ctr"/>
            <a:r>
              <a:rPr lang="en-US" sz="2800" dirty="0"/>
              <a:t>2018 Accomplishments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10703720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/>
              <a:t>CEOS Work Plan 2019-2021v0 – </a:t>
            </a:r>
            <a:r>
              <a:rPr lang="en-US" dirty="0" err="1"/>
              <a:t>WGCapD’s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17</a:t>
            </a:r>
            <a:r>
              <a:rPr lang="en-US" dirty="0"/>
              <a:t> deliverables, </a:t>
            </a:r>
            <a:r>
              <a:rPr lang="en-US" dirty="0">
                <a:solidFill>
                  <a:srgbClr val="00B050"/>
                </a:solidFill>
              </a:rPr>
              <a:t>13 in 2019, </a:t>
            </a:r>
            <a:r>
              <a:rPr lang="en-US" dirty="0">
                <a:solidFill>
                  <a:srgbClr val="00B0F0"/>
                </a:solidFill>
              </a:rPr>
              <a:t>4 in 2020; </a:t>
            </a:r>
            <a:r>
              <a:rPr lang="en-US" dirty="0">
                <a:solidFill>
                  <a:srgbClr val="C00000"/>
                </a:solidFill>
              </a:rPr>
              <a:t>* new this year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Global activities</a:t>
            </a:r>
            <a:r>
              <a:rPr lang="en-US" dirty="0"/>
              <a:t> </a:t>
            </a:r>
          </a:p>
          <a:p>
            <a:pPr lvl="2"/>
            <a:r>
              <a:rPr lang="en-US" sz="1800" dirty="0"/>
              <a:t>CB-28, 30, 31: MOOCs on Radar Backscatter (</a:t>
            </a:r>
            <a:r>
              <a:rPr lang="en-US" sz="1800" dirty="0">
                <a:solidFill>
                  <a:srgbClr val="00B050"/>
                </a:solidFill>
              </a:rPr>
              <a:t>Q1</a:t>
            </a:r>
            <a:r>
              <a:rPr lang="en-US" sz="1800" dirty="0"/>
              <a:t>), SAR applications (</a:t>
            </a:r>
            <a:r>
              <a:rPr lang="en-US" sz="1800" dirty="0">
                <a:solidFill>
                  <a:srgbClr val="00B050"/>
                </a:solidFill>
              </a:rPr>
              <a:t>Q1</a:t>
            </a:r>
            <a:r>
              <a:rPr lang="en-US" sz="1800" dirty="0"/>
              <a:t>), LCLUC (</a:t>
            </a:r>
            <a:r>
              <a:rPr lang="en-US" sz="1800" dirty="0">
                <a:solidFill>
                  <a:srgbClr val="00B050"/>
                </a:solidFill>
              </a:rPr>
              <a:t>Q4</a:t>
            </a:r>
            <a:r>
              <a:rPr lang="en-US" sz="1800" dirty="0"/>
              <a:t>)</a:t>
            </a:r>
          </a:p>
          <a:p>
            <a:pPr lvl="2"/>
            <a:r>
              <a:rPr lang="en-US" sz="1800" dirty="0"/>
              <a:t>CB-29: Webinar series on multiple topics, e.g. GEOGLAM, </a:t>
            </a:r>
            <a:r>
              <a:rPr lang="en-US" sz="1800" dirty="0">
                <a:solidFill>
                  <a:schemeClr val="tx2"/>
                </a:solidFill>
              </a:rPr>
              <a:t>Hyperspectral Remote Sensing and </a:t>
            </a:r>
            <a:r>
              <a:rPr lang="en-US" sz="1800" dirty="0"/>
              <a:t>disasters (</a:t>
            </a:r>
            <a:r>
              <a:rPr lang="en-US" sz="1800" dirty="0">
                <a:solidFill>
                  <a:srgbClr val="00B050"/>
                </a:solidFill>
              </a:rPr>
              <a:t>Q3</a:t>
            </a:r>
            <a:r>
              <a:rPr lang="en-US" sz="1800" dirty="0"/>
              <a:t>), LCLUC (</a:t>
            </a:r>
            <a:r>
              <a:rPr lang="en-US" sz="1800" dirty="0">
                <a:solidFill>
                  <a:srgbClr val="00B0F0"/>
                </a:solidFill>
              </a:rPr>
              <a:t>Q3 2020</a:t>
            </a:r>
            <a:r>
              <a:rPr lang="en-US" sz="1800" dirty="0"/>
              <a:t>)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Regional activities – training in GEO regions</a:t>
            </a:r>
          </a:p>
          <a:p>
            <a:pPr lvl="2"/>
            <a:r>
              <a:rPr lang="en-US" sz="1800" dirty="0"/>
              <a:t>CB-35, 36: </a:t>
            </a:r>
            <a:r>
              <a:rPr lang="en-US" sz="1800" dirty="0" err="1"/>
              <a:t>AmeriGEOSS</a:t>
            </a:r>
            <a:r>
              <a:rPr lang="en-US" sz="1800" dirty="0"/>
              <a:t> (Aug 19-23) (</a:t>
            </a:r>
            <a:r>
              <a:rPr lang="en-US" sz="1800" dirty="0">
                <a:solidFill>
                  <a:srgbClr val="00B050"/>
                </a:solidFill>
              </a:rPr>
              <a:t>Q3</a:t>
            </a:r>
            <a:r>
              <a:rPr lang="en-US" sz="1800" dirty="0"/>
              <a:t>), </a:t>
            </a:r>
            <a:r>
              <a:rPr lang="en-US" sz="1800" dirty="0" err="1"/>
              <a:t>AfriGEOSS</a:t>
            </a:r>
            <a:r>
              <a:rPr lang="en-US" sz="1800"/>
              <a:t> (Aug 13-16) (</a:t>
            </a:r>
            <a:r>
              <a:rPr lang="en-US" sz="1800" dirty="0">
                <a:solidFill>
                  <a:srgbClr val="00B050"/>
                </a:solidFill>
              </a:rPr>
              <a:t>Q3</a:t>
            </a:r>
            <a:r>
              <a:rPr lang="en-US" sz="1800" dirty="0"/>
              <a:t>)</a:t>
            </a:r>
          </a:p>
          <a:p>
            <a:pPr lvl="2"/>
            <a:r>
              <a:rPr lang="en-US" sz="1800" dirty="0"/>
              <a:t>CB-27: AOGEOSS </a:t>
            </a:r>
            <a:r>
              <a:rPr lang="en-US" sz="1800" dirty="0">
                <a:solidFill>
                  <a:srgbClr val="00B0F0"/>
                </a:solidFill>
              </a:rPr>
              <a:t>(Q4 2020)</a:t>
            </a:r>
          </a:p>
          <a:p>
            <a:pPr lvl="2"/>
            <a:r>
              <a:rPr lang="en-US" sz="1800" dirty="0"/>
              <a:t>CB-32: Regional hands-on training in land cover land use change (</a:t>
            </a:r>
            <a:r>
              <a:rPr lang="en-US" sz="1800" dirty="0">
                <a:solidFill>
                  <a:srgbClr val="00B050"/>
                </a:solidFill>
              </a:rPr>
              <a:t>Q4</a:t>
            </a:r>
            <a:r>
              <a:rPr lang="en-US" sz="1800" dirty="0"/>
              <a:t>)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*</a:t>
            </a:r>
            <a:r>
              <a:rPr lang="en-US" b="1" dirty="0">
                <a:solidFill>
                  <a:srgbClr val="00B050"/>
                </a:solidFill>
              </a:rPr>
              <a:t>National in-person training</a:t>
            </a:r>
          </a:p>
          <a:p>
            <a:pPr lvl="2"/>
            <a:r>
              <a:rPr lang="en-US" sz="1800" dirty="0"/>
              <a:t>CB-33: SAR and EO data training for VSNC Chair initiative (</a:t>
            </a:r>
            <a:r>
              <a:rPr lang="en-US" sz="1800" dirty="0">
                <a:solidFill>
                  <a:srgbClr val="00B050"/>
                </a:solidFill>
              </a:rPr>
              <a:t>Q3</a:t>
            </a:r>
            <a:r>
              <a:rPr lang="en-US" sz="1800" dirty="0"/>
              <a:t>)</a:t>
            </a:r>
          </a:p>
          <a:p>
            <a:pPr lvl="2"/>
            <a:r>
              <a:rPr lang="en-US" sz="1800" dirty="0"/>
              <a:t>CB-39: hands-on training on forest monitoring and Orfeo Tool Box for AEM (</a:t>
            </a:r>
            <a:r>
              <a:rPr lang="en-US" sz="1800" dirty="0">
                <a:solidFill>
                  <a:srgbClr val="00B050"/>
                </a:solidFill>
              </a:rPr>
              <a:t>Q1</a:t>
            </a:r>
            <a:r>
              <a:rPr lang="en-US" sz="1800" dirty="0"/>
              <a:t>)</a:t>
            </a:r>
          </a:p>
          <a:p>
            <a:pPr lvl="2"/>
            <a:r>
              <a:rPr lang="en-US" sz="1800" dirty="0"/>
              <a:t>CB-40: hands-on training on flood monitoring for Vietnam School of Earth Observation (</a:t>
            </a:r>
            <a:r>
              <a:rPr lang="en-US" sz="1800" dirty="0">
                <a:solidFill>
                  <a:srgbClr val="00B050"/>
                </a:solidFill>
              </a:rPr>
              <a:t>Q3</a:t>
            </a:r>
            <a:r>
              <a:rPr lang="en-US" sz="1800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pPr algn="ctr"/>
            <a:r>
              <a:rPr lang="en-US" sz="2800" dirty="0"/>
              <a:t>Overview of </a:t>
            </a:r>
            <a:r>
              <a:rPr lang="en-US" sz="2800" dirty="0" err="1"/>
              <a:t>WGCapD</a:t>
            </a:r>
            <a:r>
              <a:rPr lang="en-US" sz="2800" dirty="0"/>
              <a:t> Work Plan</a:t>
            </a:r>
          </a:p>
        </p:txBody>
      </p:sp>
    </p:spTree>
    <p:extLst>
      <p:ext uri="{BB962C8B-B14F-4D97-AF65-F5344CB8AC3E}">
        <p14:creationId xmlns:p14="http://schemas.microsoft.com/office/powerpoint/2010/main" val="219965936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/>
              <a:t>CEOS Work Plan 2019-2021v0 – </a:t>
            </a:r>
            <a:r>
              <a:rPr lang="en-US" dirty="0" err="1"/>
              <a:t>WGCapD’s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17</a:t>
            </a:r>
            <a:r>
              <a:rPr lang="en-US" dirty="0"/>
              <a:t> deliverables, </a:t>
            </a:r>
            <a:r>
              <a:rPr lang="en-US" dirty="0">
                <a:solidFill>
                  <a:srgbClr val="00B050"/>
                </a:solidFill>
              </a:rPr>
              <a:t>13 in 2019, </a:t>
            </a:r>
            <a:r>
              <a:rPr lang="en-US" dirty="0">
                <a:solidFill>
                  <a:srgbClr val="00B0F0"/>
                </a:solidFill>
              </a:rPr>
              <a:t>4 in 2020; </a:t>
            </a:r>
            <a:r>
              <a:rPr lang="en-US" dirty="0">
                <a:solidFill>
                  <a:srgbClr val="C00000"/>
                </a:solidFill>
              </a:rPr>
              <a:t>* new this year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CB infrastructure </a:t>
            </a:r>
          </a:p>
          <a:p>
            <a:pPr lvl="2"/>
            <a:r>
              <a:rPr lang="en-US" dirty="0"/>
              <a:t>CB-21: portal-based access to CB and training resources </a:t>
            </a:r>
            <a:r>
              <a:rPr lang="en-US" dirty="0">
                <a:solidFill>
                  <a:srgbClr val="00B0F0"/>
                </a:solidFill>
              </a:rPr>
              <a:t>(Q4 2020)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* </a:t>
            </a:r>
            <a:r>
              <a:rPr lang="en-US" b="1" dirty="0">
                <a:solidFill>
                  <a:srgbClr val="00B050"/>
                </a:solidFill>
              </a:rPr>
              <a:t>CB training materials </a:t>
            </a:r>
          </a:p>
          <a:p>
            <a:pPr lvl="2"/>
            <a:r>
              <a:rPr lang="en-US" dirty="0"/>
              <a:t>CB-38: hyperspectral training resources on line </a:t>
            </a:r>
            <a:r>
              <a:rPr lang="en-US" dirty="0">
                <a:solidFill>
                  <a:srgbClr val="00B0F0"/>
                </a:solidFill>
              </a:rPr>
              <a:t>(Q2 2020)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WG collaborations</a:t>
            </a:r>
          </a:p>
          <a:p>
            <a:pPr lvl="2"/>
            <a:r>
              <a:rPr lang="en-US" dirty="0"/>
              <a:t>CB-41: with SDG AHT, promote use of EO for SDG’s (</a:t>
            </a:r>
            <a:r>
              <a:rPr lang="en-US" dirty="0">
                <a:solidFill>
                  <a:srgbClr val="00B050"/>
                </a:solidFill>
              </a:rPr>
              <a:t>Q3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Hands-on with </a:t>
            </a:r>
            <a:r>
              <a:rPr lang="en-US" dirty="0" err="1"/>
              <a:t>AmeriGEO</a:t>
            </a:r>
            <a:r>
              <a:rPr lang="en-US" dirty="0"/>
              <a:t> Week on SDG 6.6.1/6.3.2 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FDA-5: FDA´s awareness building and outreach (</a:t>
            </a:r>
            <a:r>
              <a:rPr lang="en-US" dirty="0">
                <a:solidFill>
                  <a:srgbClr val="00B050"/>
                </a:solidFill>
              </a:rPr>
              <a:t>Q3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Broader CB collaborations</a:t>
            </a:r>
          </a:p>
          <a:p>
            <a:pPr lvl="2"/>
            <a:r>
              <a:rPr lang="en-US" dirty="0"/>
              <a:t>CB-37: white paper describing how CB networks, e.g. UN’s, can work together with </a:t>
            </a:r>
            <a:r>
              <a:rPr lang="en-US" dirty="0" err="1"/>
              <a:t>WGCapD</a:t>
            </a:r>
            <a:r>
              <a:rPr lang="en-US" dirty="0"/>
              <a:t> (</a:t>
            </a:r>
            <a:r>
              <a:rPr lang="en-US" dirty="0">
                <a:solidFill>
                  <a:srgbClr val="00B050"/>
                </a:solidFill>
              </a:rPr>
              <a:t>Q2</a:t>
            </a:r>
            <a:r>
              <a:rPr lang="en-US" dirty="0"/>
              <a:t>)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3"/>
              </a:rPr>
              <a:t>https://docs.google.com/spreadsheets/d/1dJcACxxVDhPUaqgcdxCn3p6M97toh5y-atKkNkqum-o/edit#gid=465377402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pPr algn="ctr"/>
            <a:r>
              <a:rPr lang="en-US" sz="2800" dirty="0"/>
              <a:t>Overview of </a:t>
            </a:r>
            <a:r>
              <a:rPr lang="en-US" sz="2800" dirty="0" err="1"/>
              <a:t>WGCapD</a:t>
            </a:r>
            <a:r>
              <a:rPr lang="en-US" sz="2800" dirty="0"/>
              <a:t> Work Plan, cont’d</a:t>
            </a:r>
          </a:p>
        </p:txBody>
      </p:sp>
    </p:spTree>
    <p:extLst>
      <p:ext uri="{BB962C8B-B14F-4D97-AF65-F5344CB8AC3E}">
        <p14:creationId xmlns:p14="http://schemas.microsoft.com/office/powerpoint/2010/main" val="41254723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9052</TotalTime>
  <Words>583</Words>
  <Application>Microsoft Office PowerPoint</Application>
  <PresentationFormat>On-screen Show (4:3)</PresentationFormat>
  <Paragraphs>70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Discussion on Lessons Learned from WGCapD 2018 Deliverables &amp; Plan for 2019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Lauren CG</cp:lastModifiedBy>
  <cp:revision>48</cp:revision>
  <dcterms:modified xsi:type="dcterms:W3CDTF">2019-03-05T13:35:36Z</dcterms:modified>
</cp:coreProperties>
</file>