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63" r:id="rId3"/>
  </p:sldMasterIdLst>
  <p:notesMasterIdLst>
    <p:notesMasterId r:id="rId19"/>
  </p:notesMasterIdLst>
  <p:sldIdLst>
    <p:sldId id="271" r:id="rId4"/>
    <p:sldId id="263" r:id="rId5"/>
    <p:sldId id="275" r:id="rId6"/>
    <p:sldId id="277" r:id="rId7"/>
    <p:sldId id="272" r:id="rId8"/>
    <p:sldId id="276" r:id="rId9"/>
    <p:sldId id="273" r:id="rId10"/>
    <p:sldId id="274" r:id="rId11"/>
    <p:sldId id="279" r:id="rId12"/>
    <p:sldId id="281" r:id="rId13"/>
    <p:sldId id="282" r:id="rId14"/>
    <p:sldId id="283" r:id="rId15"/>
    <p:sldId id="284" r:id="rId16"/>
    <p:sldId id="280" r:id="rId17"/>
    <p:sldId id="278" r:id="rId18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C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5154" autoAdjust="0"/>
  </p:normalViewPr>
  <p:slideViewPr>
    <p:cSldViewPr>
      <p:cViewPr varScale="1">
        <p:scale>
          <a:sx n="66" d="100"/>
          <a:sy n="66" d="100"/>
        </p:scale>
        <p:origin x="12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5503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50 days composite S2&amp;L8</a:t>
            </a:r>
          </a:p>
          <a:p>
            <a:endParaRPr lang="en-US" dirty="0" smtClean="0"/>
          </a:p>
          <a:p>
            <a:r>
              <a:rPr lang="en-US" dirty="0" smtClean="0"/>
              <a:t>Based on open source Sen2Agri processing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95738" y="8870950"/>
            <a:ext cx="3014662" cy="415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DF57D7-2670-4E78-96DD-D9B22805124F}" type="slidenum">
              <a:rPr lang="en-US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032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LAI masked by crop type – here cotton, one of the biggest cash crops of Mali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95738" y="8870950"/>
            <a:ext cx="3014662" cy="415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DF57D7-2670-4E78-96DD-D9B22805124F}" type="slidenum">
              <a:rPr lang="en-US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63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WFP Household surveys</a:t>
            </a:r>
            <a:r>
              <a:rPr lang="en-US" baseline="0" dirty="0" smtClean="0">
                <a:solidFill>
                  <a:srgbClr val="FFFFFF"/>
                </a:solidFill>
              </a:rPr>
              <a:t> - </a:t>
            </a:r>
            <a:r>
              <a:rPr lang="en-US" b="1" dirty="0" smtClean="0">
                <a:solidFill>
                  <a:srgbClr val="FFFFFF"/>
                </a:solidFill>
              </a:rPr>
              <a:t>Thousands of samples</a:t>
            </a:r>
          </a:p>
          <a:p>
            <a:pPr algn="l"/>
            <a:r>
              <a:rPr lang="en-US" b="1" dirty="0" smtClean="0">
                <a:solidFill>
                  <a:srgbClr val="FFFFFF"/>
                </a:solidFill>
              </a:rPr>
              <a:t>Operational context – direct field data integration helps to deliver timely</a:t>
            </a:r>
          </a:p>
          <a:p>
            <a:pPr defTabSz="685715" fontAlgn="auto">
              <a:spcBef>
                <a:spcPts val="0"/>
              </a:spcBef>
              <a:spcAft>
                <a:spcPts val="45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Integration of crop type data collection in WFP teams collecting household data across the country in mid November (FSNMS). </a:t>
            </a:r>
          </a:p>
          <a:p>
            <a:pPr defTabSz="685715" fontAlgn="auto">
              <a:spcBef>
                <a:spcPts val="0"/>
              </a:spcBef>
              <a:spcAft>
                <a:spcPts val="45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400+ villages visited, data collection to take place as households are interviewed.</a:t>
            </a:r>
          </a:p>
          <a:p>
            <a:pPr defTabSz="685715" fontAlgn="auto">
              <a:spcBef>
                <a:spcPts val="0"/>
              </a:spcBef>
              <a:spcAft>
                <a:spcPts val="45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Potential to capture several hundred samples</a:t>
            </a: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95738" y="8870950"/>
            <a:ext cx="3014662" cy="415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DF57D7-2670-4E78-96DD-D9B22805124F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9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29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28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30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29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28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3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075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7" y="1666880"/>
            <a:ext cx="4968875" cy="43243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6"/>
            <a:ext cx="2846388" cy="4324351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8" y="270684"/>
            <a:ext cx="7174846" cy="430881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47290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99"/>
            <a:ext cx="5932800" cy="307771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6"/>
            <a:ext cx="5932488" cy="3390901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6"/>
            <a:ext cx="5932800" cy="61912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1833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90" y="438315"/>
            <a:ext cx="6868745" cy="46165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715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6" y="2572257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6429376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defTabSz="914400" rtl="0" fontAlgn="base">
              <a:spcBef>
                <a:spcPct val="50000"/>
              </a:spcBef>
              <a:spcAft>
                <a:spcPct val="0"/>
              </a:spcAft>
            </a:pPr>
            <a:endParaRPr lang="en-GB" sz="800" kern="1200" dirty="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3000" y="-1143001"/>
            <a:ext cx="68580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/>
          <a:stretch/>
        </p:blipFill>
        <p:spPr>
          <a:xfrm>
            <a:off x="7787917" y="208265"/>
            <a:ext cx="1210456" cy="624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6165865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 defTabSz="914400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>
                <a:solidFill>
                  <a:srgbClr val="FFFFFF">
                    <a:lumMod val="85000"/>
                  </a:srgbClr>
                </a:solidFill>
                <a:latin typeface="Verdana" pitchFamily="34" charset="0"/>
                <a:ea typeface="+mn-ea"/>
                <a:cs typeface="+mn-cs"/>
              </a:rPr>
              <a:t>ESA UNCLASSIFIED - For Official Use</a:t>
            </a:r>
            <a:endParaRPr lang="en-GB" sz="800" kern="1200" dirty="0">
              <a:solidFill>
                <a:srgbClr val="FFFFFF">
                  <a:lumMod val="85000"/>
                </a:srgbClr>
              </a:solidFill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71653" y="6541071"/>
            <a:ext cx="6436141" cy="148692"/>
            <a:chOff x="171652" y="6621093"/>
            <a:chExt cx="6436141" cy="111519"/>
          </a:xfrm>
        </p:grpSpPr>
        <p:pic>
          <p:nvPicPr>
            <p:cNvPr id="12" name="Picture 11" descr="at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be.png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ca.png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ch.png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cz.png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de.png"/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dk.png"/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ee.png"/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es.png"/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fi.png"/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fr.png"/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gr.png"/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hu.png"/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ie.png"/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it.png"/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lu.png"/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nl.png"/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no.png"/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pl.png"/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pt.png"/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ro.png"/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se.png"/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uk.png"/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434"/>
          <a:stretch/>
        </p:blipFill>
        <p:spPr>
          <a:xfrm>
            <a:off x="7789119" y="6532560"/>
            <a:ext cx="1196912" cy="192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3" y="6385584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6877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795343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3296484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796295"/>
            <a:ext cx="77890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6591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889376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33137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7"/>
            <a:ext cx="3898900" cy="381635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2"/>
            <a:ext cx="3898900" cy="381635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270681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86907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270681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61030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00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1666877"/>
            <a:ext cx="4968875" cy="43243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2"/>
            <a:ext cx="2846388" cy="43243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270681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29681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9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5"/>
            <a:ext cx="5932488" cy="339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2"/>
            <a:ext cx="5932800" cy="6191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0505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87" y="438308"/>
            <a:ext cx="6868745" cy="4616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444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64728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1_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2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1162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5"/>
            <a:ext cx="7948800" cy="421969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9" y="2572260"/>
            <a:ext cx="7947025" cy="58476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6429376"/>
            <a:ext cx="5016500" cy="21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7" rIns="91434" bIns="45717">
            <a:spAutoFit/>
          </a:bodyPr>
          <a:lstStyle/>
          <a:p>
            <a:pPr algn="l" defTabSz="914400" rtl="0" fontAlgn="base">
              <a:spcBef>
                <a:spcPct val="50000"/>
              </a:spcBef>
              <a:spcAft>
                <a:spcPct val="0"/>
              </a:spcAft>
            </a:pPr>
            <a:endParaRPr lang="en-GB" sz="800" kern="1200" dirty="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3003" y="-1143001"/>
            <a:ext cx="68580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/>
          <a:stretch/>
        </p:blipFill>
        <p:spPr>
          <a:xfrm>
            <a:off x="7787919" y="208265"/>
            <a:ext cx="1210456" cy="624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5" y="6165871"/>
            <a:ext cx="5016500" cy="21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5717" rIns="91434" bIns="45717" anchor="b">
            <a:spAutoFit/>
          </a:bodyPr>
          <a:lstStyle/>
          <a:p>
            <a:pPr algn="l" defTabSz="914400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>
                <a:solidFill>
                  <a:srgbClr val="FFFFFF">
                    <a:lumMod val="85000"/>
                  </a:srgbClr>
                </a:solidFill>
                <a:latin typeface="Verdana" pitchFamily="34" charset="0"/>
                <a:ea typeface="+mn-ea"/>
                <a:cs typeface="+mn-cs"/>
              </a:rPr>
              <a:t>ESA UNCLASSIFIED - For Official Use</a:t>
            </a:r>
            <a:endParaRPr lang="en-GB" sz="800" kern="1200" dirty="0">
              <a:solidFill>
                <a:srgbClr val="FFFFFF">
                  <a:lumMod val="85000"/>
                </a:srgbClr>
              </a:solidFill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71656" y="6541071"/>
            <a:ext cx="6436141" cy="148692"/>
            <a:chOff x="171652" y="6621093"/>
            <a:chExt cx="6436141" cy="111519"/>
          </a:xfrm>
        </p:grpSpPr>
        <p:pic>
          <p:nvPicPr>
            <p:cNvPr id="12" name="Picture 11" descr="at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be.png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ca.png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ch.png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cz.png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de.png"/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dk.png"/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ee.png"/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es.png"/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fi.png"/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fr.png"/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gr.png"/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hu.png"/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ie.png"/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it.png"/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lu.png"/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nl.png"/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no.png"/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pl.png"/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pt.png"/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ro.png"/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se.png"/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uk.png"/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434"/>
          <a:stretch/>
        </p:blipFill>
        <p:spPr>
          <a:xfrm>
            <a:off x="7789120" y="6532560"/>
            <a:ext cx="1196912" cy="192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3" y="6385584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09359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6780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3296488"/>
            <a:ext cx="7789050" cy="1323433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796297"/>
            <a:ext cx="77890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6" indent="0">
              <a:buNone/>
              <a:defRPr sz="1800"/>
            </a:lvl2pPr>
            <a:lvl3pPr marL="914333" indent="0">
              <a:buNone/>
              <a:defRPr sz="1600"/>
            </a:lvl3pPr>
            <a:lvl4pPr marL="1371498" indent="0">
              <a:buNone/>
              <a:defRPr sz="1400"/>
            </a:lvl4pPr>
            <a:lvl5pPr marL="1828664" indent="0">
              <a:buNone/>
              <a:defRPr sz="1400"/>
            </a:lvl5pPr>
            <a:lvl6pPr marL="2285829" indent="0">
              <a:buNone/>
              <a:defRPr sz="1400"/>
            </a:lvl6pPr>
            <a:lvl7pPr marL="2742995" indent="0">
              <a:buNone/>
              <a:defRPr sz="1400"/>
            </a:lvl7pPr>
            <a:lvl8pPr marL="3200160" indent="0">
              <a:buNone/>
              <a:defRPr sz="1400"/>
            </a:lvl8pPr>
            <a:lvl9pPr marL="3657326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1703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673225"/>
            <a:ext cx="3889376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86671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66875"/>
            <a:ext cx="3896416" cy="49532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81"/>
            <a:ext cx="3898900" cy="381635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6"/>
            <a:ext cx="3898900" cy="381635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8" y="270684"/>
            <a:ext cx="7174846" cy="430881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0964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270684"/>
            <a:ext cx="7174846" cy="43088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32226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jpeg"/><Relationship Id="rId18" Type="http://schemas.openxmlformats.org/officeDocument/2006/relationships/image" Target="../media/image9.png"/><Relationship Id="rId26" Type="http://schemas.openxmlformats.org/officeDocument/2006/relationships/image" Target="../media/image17.png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12.png"/><Relationship Id="rId34" Type="http://schemas.openxmlformats.org/officeDocument/2006/relationships/image" Target="../media/image25.png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5" Type="http://schemas.openxmlformats.org/officeDocument/2006/relationships/image" Target="../media/image16.png"/><Relationship Id="rId33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24" Type="http://schemas.openxmlformats.org/officeDocument/2006/relationships/image" Target="../media/image15.png"/><Relationship Id="rId32" Type="http://schemas.openxmlformats.org/officeDocument/2006/relationships/image" Target="../media/image23.png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6.png"/><Relationship Id="rId23" Type="http://schemas.openxmlformats.org/officeDocument/2006/relationships/image" Target="../media/image14.png"/><Relationship Id="rId28" Type="http://schemas.openxmlformats.org/officeDocument/2006/relationships/image" Target="../media/image19.png"/><Relationship Id="rId36" Type="http://schemas.openxmlformats.org/officeDocument/2006/relationships/image" Target="../media/image27.png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10.png"/><Relationship Id="rId31" Type="http://schemas.openxmlformats.org/officeDocument/2006/relationships/image" Target="../media/image22.pn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5.png"/><Relationship Id="rId22" Type="http://schemas.openxmlformats.org/officeDocument/2006/relationships/image" Target="../media/image13.png"/><Relationship Id="rId27" Type="http://schemas.openxmlformats.org/officeDocument/2006/relationships/image" Target="../media/image18.png"/><Relationship Id="rId30" Type="http://schemas.openxmlformats.org/officeDocument/2006/relationships/image" Target="../media/image21.png"/><Relationship Id="rId35" Type="http://schemas.openxmlformats.org/officeDocument/2006/relationships/image" Target="../media/image26.png"/><Relationship Id="rId8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png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969600"/>
            <a:ext cx="8748000" cy="50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447363"/>
            <a:ext cx="5016500" cy="21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7" rIns="91434" bIns="45717">
            <a:spAutoFit/>
          </a:bodyPr>
          <a:lstStyle/>
          <a:p>
            <a:pPr algn="l" defTabSz="914400" rtl="0" fontAlgn="base">
              <a:spcBef>
                <a:spcPct val="50000"/>
              </a:spcBef>
              <a:spcAft>
                <a:spcPct val="0"/>
              </a:spcAft>
            </a:pPr>
            <a:endParaRPr lang="en-GB" sz="800" kern="1200" dirty="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270684"/>
            <a:ext cx="7174846" cy="43088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23122"/>
          <a:stretch/>
        </p:blipFill>
        <p:spPr>
          <a:xfrm>
            <a:off x="7787919" y="207247"/>
            <a:ext cx="1210456" cy="672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69054"/>
            <a:ext cx="9144000" cy="488951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65601" y="6100801"/>
            <a:ext cx="5016500" cy="21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5717" rIns="91434" bIns="45717">
            <a:spAutoFit/>
          </a:bodyPr>
          <a:lstStyle/>
          <a:p>
            <a:pPr algn="l" defTabSz="914400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 pitchFamily="34" charset="0"/>
                <a:ea typeface="+mn-ea"/>
                <a:cs typeface="+mn-cs"/>
              </a:rPr>
              <a:t>ESA UNCLASSIFIED - For Official Use</a:t>
            </a:r>
            <a:endParaRPr lang="en-GB" sz="800" kern="1200" dirty="0">
              <a:solidFill>
                <a:srgbClr val="000000">
                  <a:lumMod val="75000"/>
                  <a:lumOff val="25000"/>
                </a:srgbClr>
              </a:solidFill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71656" y="6541071"/>
            <a:ext cx="6436141" cy="148692"/>
            <a:chOff x="171652" y="6621093"/>
            <a:chExt cx="6436141" cy="111519"/>
          </a:xfrm>
        </p:grpSpPr>
        <p:pic>
          <p:nvPicPr>
            <p:cNvPr id="16" name="Picture 15" descr="at.png"/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be.png"/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ca.png"/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ch.png"/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cz.png"/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de.png"/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dk.png"/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ee.png"/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es.png"/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fi.png"/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fr.png"/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gr.png"/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hu.png"/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ie.png"/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it.png"/>
            <p:cNvPicPr>
              <a:picLocks noChangeAspect="1"/>
            </p:cNvPicPr>
            <p:nvPr userDrawn="1"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lu.png"/>
            <p:cNvPicPr>
              <a:picLocks noChangeAspect="1"/>
            </p:cNvPicPr>
            <p:nvPr userDrawn="1"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nl.png"/>
            <p:cNvPicPr>
              <a:picLocks noChangeAspect="1"/>
            </p:cNvPicPr>
            <p:nvPr userDrawn="1"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no.png"/>
            <p:cNvPicPr>
              <a:picLocks noChangeAspect="1"/>
            </p:cNvPicPr>
            <p:nvPr userDrawn="1"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pl.png"/>
            <p:cNvPicPr>
              <a:picLocks noChangeAspect="1"/>
            </p:cNvPicPr>
            <p:nvPr userDrawn="1"/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" name="Picture 34" descr="pt.png"/>
            <p:cNvPicPr>
              <a:picLocks noChangeAspect="1"/>
            </p:cNvPicPr>
            <p:nvPr userDrawn="1"/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 descr="ro.png"/>
            <p:cNvPicPr>
              <a:picLocks noChangeAspect="1"/>
            </p:cNvPicPr>
            <p:nvPr userDrawn="1"/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se.png"/>
            <p:cNvPicPr>
              <a:picLocks noChangeAspect="1"/>
            </p:cNvPicPr>
            <p:nvPr userDrawn="1"/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uk.png"/>
            <p:cNvPicPr>
              <a:picLocks noChangeAspect="1"/>
            </p:cNvPicPr>
            <p:nvPr userDrawn="1"/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6107605"/>
            <a:ext cx="4520474" cy="19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0" bIns="45717"/>
          <a:lstStyle/>
          <a:p>
            <a:pPr algn="r" defTabSz="914400" rtl="0" fontAlgn="base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  <a:latin typeface="Verdana" pitchFamily="34" charset="0"/>
                <a:ea typeface="+mn-ea"/>
                <a:cs typeface="+mn-cs"/>
              </a:rPr>
              <a:t>ESA | 01/01/2016 | Slide  </a:t>
            </a:r>
            <a:fld id="{71EAD4F2-866B-304A-9A50-FC7592816342}" type="slidenum">
              <a:rPr lang="en-GB" sz="800" kern="1200" noProof="1" smtClean="0">
                <a:solidFill>
                  <a:srgbClr val="4D4F53"/>
                </a:solidFill>
                <a:latin typeface="Verdana" pitchFamily="34" charset="0"/>
                <a:ea typeface="+mn-ea"/>
                <a:cs typeface="+mn-cs"/>
              </a:rPr>
              <a:pPr algn="r" defTabSz="914400" rtl="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36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166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333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49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664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87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94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49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05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60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539" indent="-419069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6704" indent="-419069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3871" indent="-419069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037" indent="-419069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969600"/>
            <a:ext cx="8748000" cy="50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447363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defTabSz="914400" rtl="0" fontAlgn="base">
              <a:spcBef>
                <a:spcPct val="50000"/>
              </a:spcBef>
              <a:spcAft>
                <a:spcPct val="0"/>
              </a:spcAft>
            </a:pPr>
            <a:endParaRPr lang="en-GB" sz="800" kern="1200" dirty="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270681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23122"/>
          <a:stretch/>
        </p:blipFill>
        <p:spPr>
          <a:xfrm>
            <a:off x="7787917" y="207247"/>
            <a:ext cx="1210456" cy="672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69050"/>
            <a:ext cx="9144000" cy="488951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65600" y="6100801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l" defTabSz="914400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 pitchFamily="34" charset="0"/>
                <a:ea typeface="+mn-ea"/>
                <a:cs typeface="+mn-cs"/>
              </a:rPr>
              <a:t>ESA UNCLASSIFIED - For Official Use</a:t>
            </a:r>
            <a:endParaRPr lang="en-GB" sz="800" kern="1200" dirty="0">
              <a:solidFill>
                <a:srgbClr val="000000">
                  <a:lumMod val="75000"/>
                  <a:lumOff val="25000"/>
                </a:srgbClr>
              </a:solidFill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71653" y="6541071"/>
            <a:ext cx="6436141" cy="148692"/>
            <a:chOff x="171652" y="6621093"/>
            <a:chExt cx="6436141" cy="111519"/>
          </a:xfrm>
        </p:grpSpPr>
        <p:pic>
          <p:nvPicPr>
            <p:cNvPr id="16" name="Picture 15" descr="at.png"/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be.png"/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ca.png"/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ch.png"/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cz.png"/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de.png"/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dk.png"/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ee.png"/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es.png"/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fi.png"/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fr.png"/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gr.png"/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hu.png"/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ie.png"/>
            <p:cNvPicPr>
              <a:picLocks noChangeAspect="1"/>
            </p:cNvPicPr>
            <p:nvPr userDrawn="1"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it.png"/>
            <p:cNvPicPr>
              <a:picLocks noChangeAspect="1"/>
            </p:cNvPicPr>
            <p:nvPr userDrawn="1"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lu.png"/>
            <p:cNvPicPr>
              <a:picLocks noChangeAspect="1"/>
            </p:cNvPicPr>
            <p:nvPr userDrawn="1"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nl.png"/>
            <p:cNvPicPr>
              <a:picLocks noChangeAspect="1"/>
            </p:cNvPicPr>
            <p:nvPr userDrawn="1"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no.png"/>
            <p:cNvPicPr>
              <a:picLocks noChangeAspect="1"/>
            </p:cNvPicPr>
            <p:nvPr userDrawn="1"/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pl.png"/>
            <p:cNvPicPr>
              <a:picLocks noChangeAspect="1"/>
            </p:cNvPicPr>
            <p:nvPr userDrawn="1"/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" name="Picture 34" descr="pt.png"/>
            <p:cNvPicPr>
              <a:picLocks noChangeAspect="1"/>
            </p:cNvPicPr>
            <p:nvPr userDrawn="1"/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 descr="ro.png"/>
            <p:cNvPicPr>
              <a:picLocks noChangeAspect="1"/>
            </p:cNvPicPr>
            <p:nvPr userDrawn="1"/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se.png"/>
            <p:cNvPicPr>
              <a:picLocks noChangeAspect="1"/>
            </p:cNvPicPr>
            <p:nvPr userDrawn="1"/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uk.png"/>
            <p:cNvPicPr>
              <a:picLocks noChangeAspect="1"/>
            </p:cNvPicPr>
            <p:nvPr userDrawn="1"/>
          </p:nvPicPr>
          <p:blipFill>
            <a:blip r:embed="rId3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6107603"/>
            <a:ext cx="4520474" cy="19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 defTabSz="914400" rtl="0" fontAlgn="base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  <a:latin typeface="Verdana" pitchFamily="34" charset="0"/>
                <a:ea typeface="+mn-ea"/>
                <a:cs typeface="+mn-cs"/>
              </a:rPr>
              <a:t>ESA | 01/01/2016 | Slide  </a:t>
            </a:r>
            <a:fld id="{71EAD4F2-866B-304A-9A50-FC7592816342}" type="slidenum">
              <a:rPr lang="en-GB" sz="800" kern="1200" noProof="1" smtClean="0">
                <a:solidFill>
                  <a:srgbClr val="4D4F53"/>
                </a:solidFill>
                <a:latin typeface="Verdana" pitchFamily="34" charset="0"/>
                <a:ea typeface="+mn-ea"/>
                <a:cs typeface="+mn-cs"/>
              </a:rPr>
              <a:pPr algn="r" defTabSz="914400" rtl="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74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png"/><Relationship Id="rId10" Type="http://schemas.openxmlformats.org/officeDocument/2006/relationships/image" Target="../media/image46.emf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6.emf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a-sen2agri.org/resources/technical-documents/" TargetMode="External"/><Relationship Id="rId7" Type="http://schemas.openxmlformats.org/officeDocument/2006/relationships/image" Target="../media/image58.png"/><Relationship Id="rId2" Type="http://schemas.openxmlformats.org/officeDocument/2006/relationships/hyperlink" Target="http://www.esa-sen2agri.org/resources/software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6.emf"/><Relationship Id="rId4" Type="http://schemas.openxmlformats.org/officeDocument/2006/relationships/hyperlink" Target="http://www.esa-sen2agri.org/on-line-trainings-in-march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6.emf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1.jpeg"/><Relationship Id="rId11" Type="http://schemas.openxmlformats.org/officeDocument/2006/relationships/image" Target="../media/image66.png"/><Relationship Id="rId5" Type="http://schemas.openxmlformats.org/officeDocument/2006/relationships/image" Target="../media/image60.jpeg"/><Relationship Id="rId10" Type="http://schemas.openxmlformats.org/officeDocument/2006/relationships/image" Target="../media/image65.png"/><Relationship Id="rId4" Type="http://schemas.openxmlformats.org/officeDocument/2006/relationships/image" Target="../media/image59.jpeg"/><Relationship Id="rId9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a-sen2agri.org/on-line-trainings-in-march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457200" y="2514600"/>
            <a:ext cx="60198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b="1" dirty="0" smtClean="0">
                <a:solidFill>
                  <a:srgbClr val="FFFFFF"/>
                </a:solidFill>
              </a:rPr>
              <a:t>Agriculture Monitoring</a:t>
            </a:r>
            <a:endParaRPr sz="3600" b="1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57200" y="4011611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Alyssa Whitcraft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Item </a:t>
            </a:r>
            <a:r>
              <a:rPr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#</a:t>
            </a:r>
            <a:r>
              <a:rPr lang="en-US"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31</a:t>
            </a:r>
            <a:endParaRPr lang="en-US"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7</a:t>
            </a:r>
            <a:r>
              <a:rPr lang="en-US" sz="1600" baseline="30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Working Group for Capacity Building and Data Democracy (WGCapD) Annual Meeting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INPE São José dos Campos</a:t>
            </a:r>
            <a:r>
              <a:rPr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Brazil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6-8</a:t>
            </a:r>
            <a:r>
              <a:rPr lang="en-US" sz="1600" baseline="30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March, 2018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457200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</a:p>
        </p:txBody>
      </p:sp>
    </p:spTree>
    <p:extLst>
      <p:ext uri="{BB962C8B-B14F-4D97-AF65-F5344CB8AC3E}">
        <p14:creationId xmlns:p14="http://schemas.microsoft.com/office/powerpoint/2010/main" val="1767281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25400" y="1671824"/>
            <a:ext cx="6604000" cy="4278126"/>
            <a:chOff x="22870" y="1239198"/>
            <a:chExt cx="9173716" cy="5942810"/>
          </a:xfrm>
        </p:grpSpPr>
        <p:sp>
          <p:nvSpPr>
            <p:cNvPr id="56" name="Rectangle 55"/>
            <p:cNvSpPr/>
            <p:nvPr/>
          </p:nvSpPr>
          <p:spPr>
            <a:xfrm>
              <a:off x="22870" y="1239198"/>
              <a:ext cx="9121130" cy="5942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0" fontAlgn="base">
                <a:spcBef>
                  <a:spcPct val="0"/>
                </a:spcBef>
                <a:spcAft>
                  <a:spcPct val="0"/>
                </a:spcAft>
              </a:pPr>
              <a:endParaRPr lang="fr-BE" kern="1200">
                <a:solidFill>
                  <a:srgbClr val="FFFFFF"/>
                </a:solidFill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86" y="1239198"/>
              <a:ext cx="9144000" cy="56977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0836" y="1753549"/>
            <a:ext cx="1314629" cy="1181689"/>
          </a:xfrm>
          <a:prstGeom prst="rect">
            <a:avLst/>
          </a:prstGeom>
        </p:spPr>
      </p:pic>
      <p:pic>
        <p:nvPicPr>
          <p:cNvPr id="63" name="Imag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0" y="3839107"/>
            <a:ext cx="3714750" cy="2465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osterCropMaskMali_withoutBackground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464"/>
            <a:ext cx="7112000" cy="503128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7" y="5530850"/>
            <a:ext cx="402295" cy="4064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849" y="5520203"/>
            <a:ext cx="911147" cy="40013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01" y="5435617"/>
            <a:ext cx="463185" cy="476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633" y="943612"/>
            <a:ext cx="6002216" cy="830997"/>
          </a:xfrm>
        </p:spPr>
        <p:txBody>
          <a:bodyPr/>
          <a:lstStyle/>
          <a:p>
            <a:r>
              <a:rPr lang="en-US" dirty="0" smtClean="0"/>
              <a:t>Mali: Food Insecure Country </a:t>
            </a:r>
            <a:br>
              <a:rPr lang="en-US" dirty="0" smtClean="0"/>
            </a:br>
            <a:r>
              <a:rPr lang="en-US" dirty="0"/>
              <a:t>N</a:t>
            </a:r>
            <a:r>
              <a:rPr lang="en-US" b="0" dirty="0" smtClean="0"/>
              <a:t>ational </a:t>
            </a:r>
            <a:r>
              <a:rPr lang="en-US" dirty="0"/>
              <a:t>S</a:t>
            </a:r>
            <a:r>
              <a:rPr lang="en-US" b="0" dirty="0" smtClean="0"/>
              <a:t>tatistics</a:t>
            </a:r>
            <a:endParaRPr lang="en-US" b="0" dirty="0"/>
          </a:p>
        </p:txBody>
      </p:sp>
      <p:pic>
        <p:nvPicPr>
          <p:cNvPr id="64" name="Picture 63" descr="sentinel2_agriculture_logo.pd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364" y="335039"/>
            <a:ext cx="2751664" cy="1965474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335688" y="3030190"/>
            <a:ext cx="28083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fr-BE" b="1" kern="1200" dirty="0" smtClean="0">
                <a:solidFill>
                  <a:srgbClr val="4D4F53"/>
                </a:solidFill>
                <a:latin typeface="Verdana" pitchFamily="34" charset="0"/>
                <a:ea typeface="+mn-ea"/>
                <a:cs typeface="+mn-cs"/>
              </a:rPr>
              <a:t>November 2016</a:t>
            </a:r>
          </a:p>
          <a:p>
            <a:pPr algn="ctr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fr-BE" sz="1400" kern="1200" dirty="0">
                <a:solidFill>
                  <a:srgbClr val="4D4F53"/>
                </a:solidFill>
                <a:latin typeface="Verdana" pitchFamily="34" charset="0"/>
                <a:ea typeface="+mn-ea"/>
                <a:cs typeface="+mn-cs"/>
              </a:rPr>
              <a:t>5/10/2016-25/11/2016</a:t>
            </a:r>
          </a:p>
        </p:txBody>
      </p:sp>
      <p:pic>
        <p:nvPicPr>
          <p:cNvPr id="14" name="Picture 13" descr="DSC_0046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4643445"/>
            <a:ext cx="1422398" cy="90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1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904" y="1064776"/>
            <a:ext cx="5476631" cy="461665"/>
          </a:xfrm>
        </p:spPr>
        <p:txBody>
          <a:bodyPr/>
          <a:lstStyle/>
          <a:p>
            <a:r>
              <a:rPr lang="en-US" dirty="0" smtClean="0"/>
              <a:t>Growth Monitoring at Field Scale</a:t>
            </a:r>
            <a:endParaRPr lang="en-US" dirty="0"/>
          </a:p>
        </p:txBody>
      </p:sp>
      <p:pic>
        <p:nvPicPr>
          <p:cNvPr id="3" name="Picture 2" descr="sentinel2_agriculture_logo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364" y="335039"/>
            <a:ext cx="2751664" cy="1965474"/>
          </a:xfrm>
          <a:prstGeom prst="rect">
            <a:avLst/>
          </a:prstGeom>
        </p:spPr>
      </p:pic>
      <p:cxnSp>
        <p:nvCxnSpPr>
          <p:cNvPr id="4" name="Connecteur droit avec flèche 25"/>
          <p:cNvCxnSpPr/>
          <p:nvPr/>
        </p:nvCxnSpPr>
        <p:spPr>
          <a:xfrm>
            <a:off x="6527800" y="2271184"/>
            <a:ext cx="2463800" cy="169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ZoneTexte 27"/>
          <p:cNvSpPr txBox="1"/>
          <p:nvPr/>
        </p:nvSpPr>
        <p:spPr>
          <a:xfrm>
            <a:off x="6385285" y="1822451"/>
            <a:ext cx="1568296" cy="369326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algn="l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fr-BE" kern="1200" dirty="0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17/07/2016</a:t>
            </a:r>
            <a:endParaRPr lang="en-US" kern="1200" dirty="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ZoneTexte 28"/>
          <p:cNvSpPr txBox="1"/>
          <p:nvPr/>
        </p:nvSpPr>
        <p:spPr>
          <a:xfrm>
            <a:off x="6648406" y="2376449"/>
            <a:ext cx="1568296" cy="369326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algn="l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fr-BE" kern="1200" dirty="0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26/08/2016</a:t>
            </a:r>
            <a:endParaRPr lang="en-US" kern="1200" dirty="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cxnSp>
        <p:nvCxnSpPr>
          <p:cNvPr id="7" name="Connecteur droit 30"/>
          <p:cNvCxnSpPr>
            <a:stCxn id="5" idx="2"/>
          </p:cNvCxnSpPr>
          <p:nvPr/>
        </p:nvCxnSpPr>
        <p:spPr>
          <a:xfrm flipH="1">
            <a:off x="7035465" y="2191778"/>
            <a:ext cx="133969" cy="8787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31"/>
          <p:cNvCxnSpPr>
            <a:endCxn id="6" idx="0"/>
          </p:cNvCxnSpPr>
          <p:nvPr/>
        </p:nvCxnSpPr>
        <p:spPr>
          <a:xfrm>
            <a:off x="7304816" y="2301693"/>
            <a:ext cx="127739" cy="747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33"/>
          <p:cNvSpPr txBox="1"/>
          <p:nvPr/>
        </p:nvSpPr>
        <p:spPr>
          <a:xfrm>
            <a:off x="6907480" y="1822451"/>
            <a:ext cx="1568296" cy="369326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algn="l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fr-BE" kern="1200" dirty="0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05/09/2016</a:t>
            </a:r>
            <a:endParaRPr lang="en-US" kern="1200" dirty="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cxnSp>
        <p:nvCxnSpPr>
          <p:cNvPr id="10" name="Connecteur droit 34"/>
          <p:cNvCxnSpPr>
            <a:stCxn id="9" idx="2"/>
          </p:cNvCxnSpPr>
          <p:nvPr/>
        </p:nvCxnSpPr>
        <p:spPr>
          <a:xfrm flipH="1">
            <a:off x="7557660" y="2191778"/>
            <a:ext cx="133968" cy="8787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35"/>
          <p:cNvSpPr txBox="1"/>
          <p:nvPr/>
        </p:nvSpPr>
        <p:spPr>
          <a:xfrm>
            <a:off x="7150495" y="2376449"/>
            <a:ext cx="1568296" cy="369326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algn="l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fr-BE" kern="1200" dirty="0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05/10/2016</a:t>
            </a:r>
            <a:endParaRPr lang="en-US" kern="1200" dirty="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cxnSp>
        <p:nvCxnSpPr>
          <p:cNvPr id="12" name="Connecteur droit 36"/>
          <p:cNvCxnSpPr>
            <a:endCxn id="11" idx="0"/>
          </p:cNvCxnSpPr>
          <p:nvPr/>
        </p:nvCxnSpPr>
        <p:spPr>
          <a:xfrm>
            <a:off x="7806909" y="2301693"/>
            <a:ext cx="127735" cy="747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37"/>
          <p:cNvSpPr txBox="1"/>
          <p:nvPr/>
        </p:nvSpPr>
        <p:spPr>
          <a:xfrm>
            <a:off x="7413019" y="1808876"/>
            <a:ext cx="1568296" cy="369326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algn="l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fr-BE" kern="1200" dirty="0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25/10/2016</a:t>
            </a:r>
            <a:endParaRPr lang="en-US" kern="1200" dirty="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cxnSp>
        <p:nvCxnSpPr>
          <p:cNvPr id="14" name="Connecteur droit 38"/>
          <p:cNvCxnSpPr>
            <a:stCxn id="13" idx="2"/>
          </p:cNvCxnSpPr>
          <p:nvPr/>
        </p:nvCxnSpPr>
        <p:spPr>
          <a:xfrm flipH="1">
            <a:off x="8063203" y="2178202"/>
            <a:ext cx="133965" cy="878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39"/>
          <p:cNvSpPr txBox="1"/>
          <p:nvPr/>
        </p:nvSpPr>
        <p:spPr>
          <a:xfrm>
            <a:off x="7691245" y="2376449"/>
            <a:ext cx="1568296" cy="369326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algn="l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fr-BE" kern="1200" dirty="0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15/11/2016</a:t>
            </a:r>
            <a:endParaRPr lang="en-US" kern="1200" dirty="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cxnSp>
        <p:nvCxnSpPr>
          <p:cNvPr id="16" name="Connecteur droit 40"/>
          <p:cNvCxnSpPr>
            <a:endCxn id="15" idx="0"/>
          </p:cNvCxnSpPr>
          <p:nvPr/>
        </p:nvCxnSpPr>
        <p:spPr>
          <a:xfrm>
            <a:off x="8347661" y="2301693"/>
            <a:ext cx="127733" cy="747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41"/>
          <p:cNvPicPr>
            <a:picLocks noChangeAspect="1"/>
          </p:cNvPicPr>
          <p:nvPr/>
        </p:nvPicPr>
        <p:blipFill rotWithShape="1">
          <a:blip r:embed="rId4"/>
          <a:srcRect l="10584" t="24356" r="38509" b="14752"/>
          <a:stretch/>
        </p:blipFill>
        <p:spPr>
          <a:xfrm>
            <a:off x="5342471" y="1843621"/>
            <a:ext cx="397933" cy="1524001"/>
          </a:xfrm>
          <a:prstGeom prst="rect">
            <a:avLst/>
          </a:prstGeom>
        </p:spPr>
      </p:pic>
      <p:sp>
        <p:nvSpPr>
          <p:cNvPr id="18" name="ZoneTexte 42"/>
          <p:cNvSpPr txBox="1"/>
          <p:nvPr/>
        </p:nvSpPr>
        <p:spPr>
          <a:xfrm>
            <a:off x="5739733" y="3101738"/>
            <a:ext cx="331404" cy="369326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algn="l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fr-BE" kern="1200" dirty="0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0</a:t>
            </a:r>
            <a:endParaRPr lang="en-US" kern="1200" dirty="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9" name="ZoneTexte 43"/>
          <p:cNvSpPr txBox="1"/>
          <p:nvPr/>
        </p:nvSpPr>
        <p:spPr>
          <a:xfrm>
            <a:off x="5739733" y="2776271"/>
            <a:ext cx="331404" cy="369326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algn="l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fr-BE" kern="1200" dirty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1</a:t>
            </a:r>
            <a:endParaRPr lang="en-US" kern="1200" dirty="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0" name="ZoneTexte 44"/>
          <p:cNvSpPr txBox="1"/>
          <p:nvPr/>
        </p:nvSpPr>
        <p:spPr>
          <a:xfrm>
            <a:off x="5739733" y="2412707"/>
            <a:ext cx="331404" cy="369326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algn="l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fr-BE" kern="1200" dirty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2</a:t>
            </a:r>
            <a:endParaRPr lang="en-US" kern="1200" dirty="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1" name="ZoneTexte 45"/>
          <p:cNvSpPr txBox="1"/>
          <p:nvPr/>
        </p:nvSpPr>
        <p:spPr>
          <a:xfrm>
            <a:off x="5739733" y="2049143"/>
            <a:ext cx="331404" cy="369326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algn="l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fr-BE" kern="1200" dirty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3</a:t>
            </a:r>
            <a:endParaRPr lang="en-US" kern="1200" dirty="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2" name="ZoneTexte 46"/>
          <p:cNvSpPr txBox="1"/>
          <p:nvPr/>
        </p:nvSpPr>
        <p:spPr>
          <a:xfrm>
            <a:off x="5739733" y="1685576"/>
            <a:ext cx="331404" cy="369326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algn="l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fr-BE" kern="1200" dirty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4</a:t>
            </a:r>
            <a:endParaRPr lang="en-US" kern="1200" dirty="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2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" y="1708153"/>
            <a:ext cx="5157927" cy="4292600"/>
          </a:xfrm>
          <a:prstGeom prst="rect">
            <a:avLst/>
          </a:prstGeom>
        </p:spPr>
      </p:pic>
      <p:pic>
        <p:nvPicPr>
          <p:cNvPr id="24" name="Imag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" y="1708153"/>
            <a:ext cx="5157927" cy="4292600"/>
          </a:xfrm>
          <a:prstGeom prst="rect">
            <a:avLst/>
          </a:prstGeom>
        </p:spPr>
      </p:pic>
      <p:pic>
        <p:nvPicPr>
          <p:cNvPr id="25" name="Imag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" y="1708153"/>
            <a:ext cx="5157927" cy="4292600"/>
          </a:xfrm>
          <a:prstGeom prst="rect">
            <a:avLst/>
          </a:prstGeom>
        </p:spPr>
      </p:pic>
      <p:pic>
        <p:nvPicPr>
          <p:cNvPr id="26" name="Imag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" y="1708153"/>
            <a:ext cx="5157927" cy="429260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" y="1708153"/>
            <a:ext cx="5157927" cy="4292600"/>
          </a:xfrm>
          <a:prstGeom prst="rect">
            <a:avLst/>
          </a:prstGeom>
        </p:spPr>
      </p:pic>
      <p:pic>
        <p:nvPicPr>
          <p:cNvPr id="28" name="Imag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" y="1708153"/>
            <a:ext cx="5157927" cy="4292600"/>
          </a:xfrm>
          <a:prstGeom prst="rect">
            <a:avLst/>
          </a:prstGeom>
        </p:spPr>
      </p:pic>
      <p:grpSp>
        <p:nvGrpSpPr>
          <p:cNvPr id="29" name="Groupe 13"/>
          <p:cNvGrpSpPr/>
          <p:nvPr/>
        </p:nvGrpSpPr>
        <p:grpSpPr>
          <a:xfrm>
            <a:off x="5604936" y="3079218"/>
            <a:ext cx="3539067" cy="2470551"/>
            <a:chOff x="4572000" y="3572276"/>
            <a:chExt cx="4314825" cy="3038475"/>
          </a:xfrm>
        </p:grpSpPr>
        <p:pic>
          <p:nvPicPr>
            <p:cNvPr id="30" name="Image 3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72000" y="3572276"/>
              <a:ext cx="4314825" cy="3038475"/>
            </a:xfrm>
            <a:prstGeom prst="rect">
              <a:avLst/>
            </a:prstGeom>
          </p:spPr>
        </p:pic>
        <p:sp>
          <p:nvSpPr>
            <p:cNvPr id="31" name="ZoneTexte 4"/>
            <p:cNvSpPr txBox="1"/>
            <p:nvPr/>
          </p:nvSpPr>
          <p:spPr>
            <a:xfrm>
              <a:off x="6849533" y="5664200"/>
              <a:ext cx="1086536" cy="4163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1600" kern="120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Koutiala</a:t>
              </a:r>
              <a:endParaRPr lang="en-US" sz="16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143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467" y="1006401"/>
            <a:ext cx="5658465" cy="430887"/>
          </a:xfrm>
        </p:spPr>
        <p:txBody>
          <a:bodyPr/>
          <a:lstStyle/>
          <a:p>
            <a:r>
              <a:rPr lang="en-US" dirty="0" smtClean="0"/>
              <a:t>Sen2Agri Goes 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1508250"/>
            <a:ext cx="8748000" cy="22065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Sen2Agri processing system available as open source</a:t>
            </a:r>
          </a:p>
          <a:p>
            <a:pPr>
              <a:buFont typeface="Arial"/>
              <a:buChar char="•"/>
            </a:pPr>
            <a:r>
              <a:rPr lang="en-US" dirty="0" smtClean="0"/>
              <a:t>OS license </a:t>
            </a:r>
            <a:r>
              <a:rPr lang="en-US" dirty="0"/>
              <a:t>- GNU GPLv3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Sen2Agri Version 1.7 is published on Sen2Agri website:</a:t>
            </a:r>
          </a:p>
          <a:p>
            <a:pPr indent="0"/>
            <a:r>
              <a:rPr lang="en-US" dirty="0" smtClean="0"/>
              <a:t>	 </a:t>
            </a:r>
            <a:r>
              <a:rPr lang="en-US" dirty="0">
                <a:hlinkClick r:id="rId2"/>
              </a:rPr>
              <a:t>http://www.esa-sen2agri.org/resources/software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pPr indent="0"/>
            <a:r>
              <a:rPr lang="en-US" dirty="0"/>
              <a:t>	</a:t>
            </a:r>
            <a:r>
              <a:rPr lang="en-US" dirty="0">
                <a:hlinkClick r:id="rId3"/>
              </a:rPr>
              <a:t>http://www.esa-sen2agri.org/resources/technical-documents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pPr>
              <a:buFont typeface="Arial"/>
              <a:buChar char="•"/>
            </a:pPr>
            <a:r>
              <a:rPr lang="en-US" dirty="0" smtClean="0"/>
              <a:t>Ongoing Online trainings – Next on the 15</a:t>
            </a:r>
            <a:r>
              <a:rPr lang="en-US" baseline="30000" dirty="0" smtClean="0"/>
              <a:t>th</a:t>
            </a:r>
            <a:r>
              <a:rPr lang="en-US" dirty="0" smtClean="0"/>
              <a:t> of March</a:t>
            </a:r>
          </a:p>
          <a:p>
            <a:pPr lvl="1">
              <a:buFont typeface="Arial"/>
              <a:buChar char="•"/>
            </a:pPr>
            <a:r>
              <a:rPr lang="en-US" dirty="0"/>
              <a:t> </a:t>
            </a:r>
            <a:r>
              <a:rPr lang="en-US" dirty="0" smtClean="0"/>
              <a:t>Registration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http://www.esa-sen2agri.org/on-line-trainings-in-march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5" name="Picture 4" descr="sentinel2_agriculture_logo.p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769" y="419471"/>
            <a:ext cx="2233836" cy="1595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1543051"/>
            <a:ext cx="1538624" cy="764474"/>
          </a:xfrm>
          <a:prstGeom prst="rect">
            <a:avLst/>
          </a:prstGeom>
        </p:spPr>
      </p:pic>
      <p:pic>
        <p:nvPicPr>
          <p:cNvPr id="7" name="Picture 6" descr="Screen Shot 2018-03-06 at 18.11.2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3968940"/>
            <a:ext cx="4800600" cy="20318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203098">
            <a:off x="2184400" y="4629150"/>
            <a:ext cx="2267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422 DOWNLOADS</a:t>
            </a:r>
            <a:endParaRPr lang="en-US" kern="1200" dirty="0">
              <a:solidFill>
                <a:srgbClr val="FF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99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entinel2_agriculture_logo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082" y="995136"/>
            <a:ext cx="4256618" cy="3040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867" y="950473"/>
            <a:ext cx="6062133" cy="461665"/>
          </a:xfrm>
        </p:spPr>
        <p:txBody>
          <a:bodyPr/>
          <a:lstStyle/>
          <a:p>
            <a:r>
              <a:rPr lang="en-US" dirty="0" smtClean="0"/>
              <a:t>Sen2Agri in the Cloud</a:t>
            </a:r>
            <a:endParaRPr lang="en-US" dirty="0"/>
          </a:p>
        </p:txBody>
      </p:sp>
      <p:sp>
        <p:nvSpPr>
          <p:cNvPr id="3" name="Cloud 2"/>
          <p:cNvSpPr/>
          <p:nvPr/>
        </p:nvSpPr>
        <p:spPr>
          <a:xfrm>
            <a:off x="3200400" y="3079751"/>
            <a:ext cx="2870200" cy="1371601"/>
          </a:xfrm>
          <a:prstGeom prst="cloud">
            <a:avLst/>
          </a:prstGeom>
          <a:solidFill>
            <a:srgbClr val="108BF2"/>
          </a:solidFill>
          <a:ln>
            <a:solidFill>
              <a:srgbClr val="6699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1200" dirty="0">
                <a:solidFill>
                  <a:srgbClr val="FFFFFF"/>
                </a:solidFill>
              </a:rPr>
              <a:t>Cloud Technology</a:t>
            </a:r>
          </a:p>
          <a:p>
            <a:pPr algn="ctr" defTabSz="9144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1200" dirty="0">
                <a:solidFill>
                  <a:srgbClr val="FFFFFF"/>
                </a:solidFill>
              </a:rPr>
              <a:t>(IPT / EODC DIAS)</a:t>
            </a:r>
          </a:p>
        </p:txBody>
      </p:sp>
      <p:pic>
        <p:nvPicPr>
          <p:cNvPr id="4" name="Picture 6" descr="Sentinel2-01-LR 052008"/>
          <p:cNvPicPr>
            <a:picLocks noChangeAspect="1" noChangeArrowheads="1"/>
          </p:cNvPicPr>
          <p:nvPr/>
        </p:nvPicPr>
        <p:blipFill rotWithShape="1">
          <a:blip r:embed="rId4"/>
          <a:srcRect l="17036" t="8624" r="9860" b="14575"/>
          <a:stretch/>
        </p:blipFill>
        <p:spPr bwMode="auto">
          <a:xfrm>
            <a:off x="447676" y="2043114"/>
            <a:ext cx="1619071" cy="1150937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643861"/>
            <a:ext cx="1403350" cy="38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93700" y="3460750"/>
            <a:ext cx="17780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 dirty="0" smtClean="0">
                <a:solidFill>
                  <a:srgbClr val="FFFFFF"/>
                </a:solidFill>
              </a:rPr>
              <a:t>In-situ Data</a:t>
            </a:r>
          </a:p>
          <a:p>
            <a:pPr algn="ctr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 dirty="0" err="1" smtClean="0">
                <a:solidFill>
                  <a:srgbClr val="FFFFFF"/>
                </a:solidFill>
              </a:rPr>
              <a:t>GeoODK</a:t>
            </a:r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805148">
            <a:off x="4559196" y="1931745"/>
            <a:ext cx="126113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1300" kern="120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Open Source</a:t>
            </a: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6286500" y="3271434"/>
            <a:ext cx="2857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defTabSz="91440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800" kern="1200" dirty="0">
                <a:solidFill>
                  <a:srgbClr val="0070C0"/>
                </a:solidFill>
                <a:latin typeface="Verdana"/>
                <a:cs typeface="Verdana"/>
              </a:rPr>
              <a:t>C</a:t>
            </a:r>
            <a:r>
              <a:rPr lang="en-US" sz="1800" kern="1200" dirty="0" err="1">
                <a:solidFill>
                  <a:srgbClr val="0070C0"/>
                </a:solidFill>
                <a:latin typeface="Verdana"/>
                <a:cs typeface="Verdana"/>
              </a:rPr>
              <a:t>ontinuous</a:t>
            </a:r>
            <a:r>
              <a:rPr lang="en-US" sz="1800" kern="1200" dirty="0">
                <a:solidFill>
                  <a:srgbClr val="0070C0"/>
                </a:solidFill>
                <a:latin typeface="Verdana"/>
                <a:cs typeface="Verdana"/>
              </a:rPr>
              <a:t> Monitoring</a:t>
            </a: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6439460" y="2522136"/>
            <a:ext cx="26084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defTabSz="91440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kern="1200" dirty="0">
                <a:solidFill>
                  <a:srgbClr val="0070C0"/>
                </a:solidFill>
                <a:latin typeface="Verdana"/>
                <a:cs typeface="Verdana"/>
              </a:rPr>
              <a:t>Close to the Data</a:t>
            </a:r>
          </a:p>
          <a:p>
            <a:pPr algn="ctr" defTabSz="91440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kern="1200" dirty="0">
                <a:solidFill>
                  <a:srgbClr val="0070C0"/>
                </a:solidFill>
                <a:latin typeface="Verdana"/>
                <a:cs typeface="Verdana"/>
              </a:rPr>
              <a:t>(reduced bandwidth)</a:t>
            </a: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6991133" y="2009909"/>
            <a:ext cx="17336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defTabSz="91440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kern="1200" dirty="0">
                <a:solidFill>
                  <a:srgbClr val="0070C0"/>
                </a:solidFill>
                <a:latin typeface="Verdana"/>
                <a:cs typeface="Verdana"/>
              </a:rPr>
              <a:t>Fully scalable</a:t>
            </a:r>
          </a:p>
        </p:txBody>
      </p:sp>
      <p:pic>
        <p:nvPicPr>
          <p:cNvPr id="19" name="Picture 18" descr="sentinel2_agriculture_logo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769" y="419471"/>
            <a:ext cx="2233836" cy="159559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438743" y="4311650"/>
            <a:ext cx="2409359" cy="1222513"/>
            <a:chOff x="2622825" y="2916127"/>
            <a:chExt cx="4070468" cy="201104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85" t="17754" r="18563" b="9138"/>
            <a:stretch/>
          </p:blipFill>
          <p:spPr>
            <a:xfrm>
              <a:off x="3124200" y="3022600"/>
              <a:ext cx="3124200" cy="18288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2916127"/>
              <a:ext cx="1765300" cy="48904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622825" y="4066478"/>
              <a:ext cx="4070468" cy="860690"/>
            </a:xfrm>
            <a:prstGeom prst="rect">
              <a:avLst/>
            </a:prstGeom>
            <a:noFill/>
          </p:spPr>
          <p:txBody>
            <a:bodyPr wrap="square" lIns="91434" tIns="45717" rIns="91434" bIns="45717" rtlCol="0">
              <a:spAutoFit/>
            </a:bodyPr>
            <a:lstStyle/>
            <a:p>
              <a:pPr algn="ctr" defTabSz="91440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kern="1200" dirty="0">
                  <a:solidFill>
                    <a:srgbClr val="FFFFFF"/>
                  </a:solidFill>
                  <a:latin typeface="Verdana" pitchFamily="34" charset="0"/>
                  <a:ea typeface="+mn-ea"/>
                  <a:cs typeface="+mn-cs"/>
                </a:rPr>
                <a:t>WFP </a:t>
              </a:r>
              <a:br>
                <a:rPr lang="en-US" sz="1400" kern="1200" dirty="0">
                  <a:solidFill>
                    <a:srgbClr val="FFFFFF"/>
                  </a:solidFill>
                  <a:latin typeface="Verdana" pitchFamily="34" charset="0"/>
                  <a:ea typeface="+mn-ea"/>
                  <a:cs typeface="+mn-cs"/>
                </a:rPr>
              </a:br>
              <a:r>
                <a:rPr lang="en-US" sz="1400" kern="1200" dirty="0">
                  <a:solidFill>
                    <a:srgbClr val="FFFFFF"/>
                  </a:solidFill>
                  <a:latin typeface="Verdana" pitchFamily="34" charset="0"/>
                  <a:ea typeface="+mn-ea"/>
                  <a:cs typeface="+mn-cs"/>
                </a:rPr>
                <a:t>Household surveys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03200" y="4057650"/>
            <a:ext cx="1356720" cy="1391337"/>
            <a:chOff x="1043875" y="905415"/>
            <a:chExt cx="3216627" cy="3415245"/>
          </a:xfrm>
        </p:grpSpPr>
        <p:grpSp>
          <p:nvGrpSpPr>
            <p:cNvPr id="25" name="Group 24"/>
            <p:cNvGrpSpPr/>
            <p:nvPr/>
          </p:nvGrpSpPr>
          <p:grpSpPr>
            <a:xfrm rot="20667452">
              <a:off x="1043875" y="905415"/>
              <a:ext cx="1682614" cy="3415245"/>
              <a:chOff x="2175240" y="927262"/>
              <a:chExt cx="1682614" cy="3415245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8"/>
              <a:srcRect l="2952" r="6008"/>
              <a:stretch/>
            </p:blipFill>
            <p:spPr>
              <a:xfrm>
                <a:off x="2175240" y="927262"/>
                <a:ext cx="1682614" cy="341524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600000">
                <a:off x="2305152" y="1259553"/>
                <a:ext cx="1453759" cy="2701579"/>
              </a:xfrm>
              <a:prstGeom prst="rect">
                <a:avLst/>
              </a:prstGeom>
              <a:ln w="3175">
                <a:solidFill>
                  <a:schemeClr val="accent1"/>
                </a:solidFill>
              </a:ln>
            </p:spPr>
          </p:pic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375054">
              <a:off x="2654267" y="1382831"/>
              <a:ext cx="1606235" cy="248786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30" name="TextBox 18"/>
          <p:cNvSpPr txBox="1">
            <a:spLocks noChangeArrowheads="1"/>
          </p:cNvSpPr>
          <p:nvPr/>
        </p:nvSpPr>
        <p:spPr bwMode="auto">
          <a:xfrm>
            <a:off x="6299200" y="3690535"/>
            <a:ext cx="2857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defTabSz="91440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kern="1200" dirty="0">
                <a:solidFill>
                  <a:srgbClr val="0070C0"/>
                </a:solidFill>
                <a:latin typeface="Verdana"/>
                <a:cs typeface="Verdana"/>
              </a:rPr>
              <a:t>Operational context</a:t>
            </a:r>
            <a:br>
              <a:rPr lang="en-US" sz="1800" kern="1200" dirty="0">
                <a:solidFill>
                  <a:srgbClr val="0070C0"/>
                </a:solidFill>
                <a:latin typeface="Verdana"/>
                <a:cs typeface="Verdana"/>
              </a:rPr>
            </a:br>
            <a:r>
              <a:rPr lang="en-US" sz="1800" kern="1200" dirty="0">
                <a:solidFill>
                  <a:srgbClr val="0070C0"/>
                </a:solidFill>
                <a:latin typeface="Verdana"/>
                <a:cs typeface="Verdana"/>
              </a:rPr>
              <a:t>(e.g. timeliness)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540500" y="4298950"/>
            <a:ext cx="2247900" cy="1701800"/>
            <a:chOff x="6540500" y="3441700"/>
            <a:chExt cx="2247900" cy="1701800"/>
          </a:xfrm>
        </p:grpSpPr>
        <p:pic>
          <p:nvPicPr>
            <p:cNvPr id="31" name="Content Placeholder 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540500" y="3472639"/>
              <a:ext cx="2247900" cy="167086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819900" y="3441700"/>
              <a:ext cx="16792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kern="1200" dirty="0" smtClean="0">
                  <a:solidFill>
                    <a:srgbClr val="FFFFFF"/>
                  </a:solidFill>
                  <a:latin typeface="Verdana" pitchFamily="34" charset="0"/>
                  <a:ea typeface="+mn-ea"/>
                  <a:cs typeface="+mn-cs"/>
                </a:rPr>
                <a:t>South Sudan</a:t>
              </a:r>
            </a:p>
            <a:p>
              <a:pPr algn="l" defTabSz="91440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kern="1200" dirty="0" smtClean="0">
                  <a:solidFill>
                    <a:srgbClr val="FFFFFF"/>
                  </a:solidFill>
                  <a:latin typeface="Verdana" pitchFamily="34" charset="0"/>
                  <a:ea typeface="+mn-ea"/>
                  <a:cs typeface="+mn-cs"/>
                </a:rPr>
                <a:t>(Sept. 2017)</a:t>
              </a:r>
              <a:endParaRPr lang="en-US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663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8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Supplemental 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492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" t="15942" r="5050" b="15095"/>
          <a:stretch/>
        </p:blipFill>
        <p:spPr>
          <a:xfrm>
            <a:off x="304800" y="1219200"/>
            <a:ext cx="8458200" cy="553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358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28600" y="1371600"/>
            <a:ext cx="86868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Global </a:t>
            </a:r>
            <a:r>
              <a:rPr lang="en-US" b="1" dirty="0" err="1" smtClean="0"/>
              <a:t>Programme</a:t>
            </a:r>
            <a:r>
              <a:rPr lang="en-US" b="1" dirty="0" smtClean="0"/>
              <a:t> = </a:t>
            </a:r>
            <a:r>
              <a:rPr lang="en-US" b="1" u="sng" dirty="0" smtClean="0"/>
              <a:t>GEOGLAM</a:t>
            </a:r>
          </a:p>
          <a:p>
            <a:pPr marL="0" indent="0">
              <a:buNone/>
            </a:pPr>
            <a:r>
              <a:rPr lang="en-US" b="1" dirty="0" smtClean="0"/>
              <a:t>Regional Networks</a:t>
            </a:r>
            <a:endParaRPr lang="en-US" b="1" dirty="0"/>
          </a:p>
          <a:p>
            <a:pPr indent="-231775"/>
            <a:r>
              <a:rPr lang="en-US" sz="1800" dirty="0" smtClean="0"/>
              <a:t>GEOGLAM Latinoamérica, </a:t>
            </a:r>
            <a:r>
              <a:rPr lang="en-US" sz="1800" dirty="0" err="1" smtClean="0"/>
              <a:t>AmeriGEOSS</a:t>
            </a:r>
            <a:r>
              <a:rPr lang="en-US" sz="1800" dirty="0" smtClean="0"/>
              <a:t> Food Security &amp; Sustainable Agriculture</a:t>
            </a:r>
          </a:p>
          <a:p>
            <a:pPr indent="-231775"/>
            <a:r>
              <a:rPr lang="en-US" sz="1800" dirty="0" smtClean="0"/>
              <a:t>Asia-</a:t>
            </a:r>
            <a:r>
              <a:rPr lang="en-US" sz="1800" dirty="0" err="1" smtClean="0"/>
              <a:t>RiCE</a:t>
            </a:r>
            <a:endParaRPr lang="en-US" sz="1800" dirty="0" smtClean="0"/>
          </a:p>
          <a:p>
            <a:pPr indent="-231775"/>
            <a:r>
              <a:rPr lang="en-US" sz="1800" dirty="0" err="1" smtClean="0"/>
              <a:t>AfriGAM</a:t>
            </a:r>
            <a:endParaRPr lang="en-US" sz="1800" dirty="0" smtClean="0"/>
          </a:p>
          <a:p>
            <a:pPr indent="-231775"/>
            <a:r>
              <a:rPr lang="en-US" sz="1800" dirty="0" err="1" smtClean="0"/>
              <a:t>EuroGEOGLAM</a:t>
            </a:r>
            <a:r>
              <a:rPr lang="en-US" sz="1800" dirty="0" smtClean="0"/>
              <a:t>/</a:t>
            </a:r>
            <a:r>
              <a:rPr lang="en-US" sz="1800" dirty="0" err="1" smtClean="0"/>
              <a:t>EuroGEOSS</a:t>
            </a:r>
            <a:endParaRPr lang="en-US" sz="1800" dirty="0"/>
          </a:p>
          <a:p>
            <a:pPr marL="0" indent="0">
              <a:buNone/>
            </a:pPr>
            <a:r>
              <a:rPr lang="en-US" b="1" dirty="0" smtClean="0"/>
              <a:t>Some Contributing Funded Activities </a:t>
            </a:r>
            <a:endParaRPr lang="en-US" b="1" dirty="0"/>
          </a:p>
          <a:p>
            <a:pPr indent="-231775"/>
            <a:r>
              <a:rPr lang="en-US" dirty="0" smtClean="0"/>
              <a:t>NASA Earth Observations for Food Security and Agriculture </a:t>
            </a:r>
          </a:p>
          <a:p>
            <a:pPr indent="-231775"/>
            <a:r>
              <a:rPr lang="en-US" dirty="0" smtClean="0"/>
              <a:t>ESA Sentinel-2 for Agriculture</a:t>
            </a:r>
          </a:p>
          <a:p>
            <a:pPr indent="-231775"/>
            <a:r>
              <a:rPr lang="en-US" dirty="0"/>
              <a:t>China Digital Belt &amp; Road Initiative </a:t>
            </a:r>
            <a:endParaRPr lang="en-US" dirty="0" smtClean="0"/>
          </a:p>
          <a:p>
            <a:pPr indent="-231775"/>
            <a:r>
              <a:rPr lang="en-US" dirty="0" smtClean="0"/>
              <a:t>EC H2020 “</a:t>
            </a:r>
            <a:r>
              <a:rPr lang="en-US" dirty="0" err="1" smtClean="0"/>
              <a:t>AfriCultuReS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b="1" dirty="0" smtClean="0"/>
              <a:t>Related Networks &amp; Actors</a:t>
            </a:r>
            <a:endParaRPr lang="en-US" b="1" dirty="0"/>
          </a:p>
          <a:p>
            <a:pPr indent="-231775"/>
            <a:r>
              <a:rPr lang="en-US" dirty="0" smtClean="0"/>
              <a:t>AMIS, GODAN, </a:t>
            </a:r>
            <a:r>
              <a:rPr lang="en-US" dirty="0" err="1" smtClean="0"/>
              <a:t>AgMIP</a:t>
            </a:r>
            <a:r>
              <a:rPr lang="en-US" dirty="0" smtClean="0"/>
              <a:t>, IICA</a:t>
            </a:r>
          </a:p>
          <a:p>
            <a:pPr indent="-231775"/>
            <a:r>
              <a:rPr lang="en-US" dirty="0" smtClean="0"/>
              <a:t>All of the national, regional, and global monitoring organizations  </a:t>
            </a:r>
            <a:endParaRPr lang="en-US" dirty="0"/>
          </a:p>
          <a:p>
            <a:pPr marL="111125" indent="0">
              <a:buNone/>
            </a:pPr>
            <a:endParaRPr lang="en-US" dirty="0"/>
          </a:p>
          <a:p>
            <a:pPr indent="-231775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228600"/>
            <a:ext cx="5867400" cy="533400"/>
          </a:xfrm>
        </p:spPr>
        <p:txBody>
          <a:bodyPr anchor="ctr"/>
          <a:lstStyle/>
          <a:p>
            <a:r>
              <a:rPr lang="en-US" sz="3200" dirty="0" smtClean="0">
                <a:solidFill>
                  <a:srgbClr val="FFFFFF"/>
                </a:solidFill>
              </a:rPr>
              <a:t>Many Activities Worldwide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928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2057400" y="169333"/>
            <a:ext cx="5486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 b="0" i="0" u="none" strike="noStrike" cap="none" dirty="0" smtClean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Workflow Diagram 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for </a:t>
            </a:r>
            <a:r>
              <a:rPr lang="en-US" sz="2400" b="0" i="0" u="none" strike="noStrike" cap="none" dirty="0" smtClean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GEOGLAM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i="1" dirty="0" smtClean="0"/>
              <a:t>(reminder)</a:t>
            </a:r>
            <a:endParaRPr sz="2400" b="0" i="1" u="none" strike="noStrike" cap="none"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1" name="Shape 31"/>
          <p:cNvPicPr preferRelativeResize="0"/>
          <p:nvPr/>
        </p:nvPicPr>
        <p:blipFill rotWithShape="1">
          <a:blip r:embed="rId3">
            <a:alphaModFix/>
          </a:blip>
          <a:srcRect l="5282" r="7042"/>
          <a:stretch/>
        </p:blipFill>
        <p:spPr>
          <a:xfrm>
            <a:off x="0" y="1447800"/>
            <a:ext cx="63246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/>
          <p:nvPr/>
        </p:nvSpPr>
        <p:spPr>
          <a:xfrm rot="-9442330">
            <a:off x="4183114" y="3706807"/>
            <a:ext cx="1993153" cy="109886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 cap="flat" cmpd="sng">
            <a:solidFill>
              <a:srgbClr val="FF9A00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Font typeface="Arial"/>
              <a:buNone/>
            </a:pPr>
            <a:endParaRPr sz="1800" b="0" i="0" u="none" strike="noStrike" cap="none">
              <a:solidFill>
                <a:srgbClr val="002569"/>
              </a:solidFill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096000" y="1219200"/>
            <a:ext cx="28956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A flow from </a:t>
            </a:r>
            <a:r>
              <a:rPr lang="en-US" sz="1800" b="1" i="0" u="none" strike="noStrike" cap="none" dirty="0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r>
              <a:rPr lang="en-US" sz="1800" b="0" i="0" u="none" strike="noStrike" cap="none" dirty="0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 through </a:t>
            </a:r>
            <a:r>
              <a:rPr lang="en-US" sz="1800" b="1" i="0" u="none" strike="noStrike" cap="none" dirty="0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methods</a:t>
            </a:r>
            <a:r>
              <a:rPr lang="en-US" sz="1800" b="0" i="0" u="none" strike="noStrike" cap="none" dirty="0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en-US" sz="1800" b="1" i="0" u="none" strike="noStrike" cap="none" dirty="0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information</a:t>
            </a:r>
            <a:r>
              <a:rPr lang="en-US" sz="1800" b="0" i="0" u="none" strike="noStrike" cap="none" dirty="0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en-US" sz="1800" b="1" i="0" u="none" strike="noStrike" cap="none" dirty="0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decisions </a:t>
            </a:r>
            <a:endParaRPr dirty="0"/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 b="0" i="1" u="none" strike="noStrike" cap="none" dirty="0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BUT</a:t>
            </a:r>
            <a:r>
              <a:rPr lang="en-US" sz="1800" b="0" i="0" u="none" strike="noStrike" cap="none" dirty="0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800" b="1" i="0" u="none" strike="noStrike" cap="none" dirty="0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decisions</a:t>
            </a:r>
            <a:r>
              <a:rPr lang="en-US" sz="1800" b="0" i="0" u="none" strike="noStrike" cap="none" dirty="0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 at the bottom drive all </a:t>
            </a:r>
            <a:r>
              <a:rPr lang="en-US" sz="1800" b="1" i="0" u="none" strike="noStrike" cap="none" dirty="0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information</a:t>
            </a:r>
            <a:r>
              <a:rPr lang="en-US" sz="1800" b="0" i="0" u="none" strike="noStrike" cap="none" dirty="0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0" u="none" strike="noStrike" cap="none" dirty="0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methods</a:t>
            </a:r>
            <a:r>
              <a:rPr lang="en-US" sz="1800" b="0" i="0" u="none" strike="noStrike" cap="none" dirty="0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lang="en-US" sz="1800" b="1" i="0" u="none" strike="noStrike" cap="none" dirty="0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r>
              <a:rPr lang="en-US" sz="1800" b="0" i="0" u="none" strike="noStrike" cap="none" dirty="0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 needs!</a:t>
            </a:r>
            <a:endParaRPr dirty="0"/>
          </a:p>
          <a:p>
            <a:pPr marL="342900" marR="0" lvl="0" indent="-228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Capacity development</a:t>
            </a:r>
            <a:r>
              <a:rPr lang="en-US" sz="1800" b="0" i="0" u="none" strike="noStrike" cap="none" dirty="0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en-US" sz="1800" b="0" i="0" u="none" strike="noStrike" cap="none" dirty="0" smtClean="0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positioned </a:t>
            </a:r>
            <a:r>
              <a:rPr lang="en-US" sz="1800" b="0" i="0" u="none" strike="noStrike" cap="none" dirty="0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as CRITICAL step to operational monitoring [</a:t>
            </a:r>
            <a:r>
              <a:rPr lang="en-US" sz="1800" b="1" i="0" u="none" strike="noStrike" cap="none" dirty="0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our goal</a:t>
            </a:r>
            <a:r>
              <a:rPr lang="en-US" sz="1800" b="0" i="0" u="none" strike="noStrike" cap="none" dirty="0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 dirty="0"/>
          </a:p>
          <a:p>
            <a: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Font typeface="Courier New"/>
              <a:buNone/>
            </a:pPr>
            <a:r>
              <a:rPr lang="en-US" sz="1800" b="0" i="0" u="sng" strike="noStrike" cap="none" dirty="0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34" name="Shape 34"/>
          <p:cNvSpPr/>
          <p:nvPr/>
        </p:nvSpPr>
        <p:spPr>
          <a:xfrm>
            <a:off x="8735327" y="1371600"/>
            <a:ext cx="3429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95959"/>
          </a:solidFill>
          <a:ln w="25400" cap="flat" cmpd="sng">
            <a:solidFill>
              <a:srgbClr val="595959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Font typeface="Arial"/>
              <a:buNone/>
            </a:pPr>
            <a:endParaRPr sz="1800" b="0" i="0" u="none" strike="noStrike" cap="none">
              <a:solidFill>
                <a:srgbClr val="002569"/>
              </a:solidFill>
            </a:endParaRPr>
          </a:p>
        </p:txBody>
      </p:sp>
      <p:sp>
        <p:nvSpPr>
          <p:cNvPr id="35" name="Shape 35"/>
          <p:cNvSpPr/>
          <p:nvPr/>
        </p:nvSpPr>
        <p:spPr>
          <a:xfrm>
            <a:off x="8735327" y="2756073"/>
            <a:ext cx="342900" cy="1219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595959"/>
          </a:solidFill>
          <a:ln w="25400" cap="flat" cmpd="sng">
            <a:solidFill>
              <a:srgbClr val="595959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Font typeface="Arial"/>
              <a:buNone/>
            </a:pPr>
            <a:endParaRPr sz="1800" b="0" i="0" u="none" strike="noStrike" cap="none">
              <a:solidFill>
                <a:srgbClr val="002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95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GEOGLAM – Global Level</a:t>
            </a:r>
          </a:p>
          <a:p>
            <a:r>
              <a:rPr lang="en-US" sz="2000" dirty="0" smtClean="0"/>
              <a:t>Governance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51435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43000" y="4038600"/>
            <a:ext cx="1219200" cy="990600"/>
          </a:xfrm>
          <a:prstGeom prst="ellipse">
            <a:avLst/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8" name="Oval 7"/>
          <p:cNvSpPr/>
          <p:nvPr/>
        </p:nvSpPr>
        <p:spPr>
          <a:xfrm>
            <a:off x="3372173" y="4038600"/>
            <a:ext cx="1219200" cy="990600"/>
          </a:xfrm>
          <a:prstGeom prst="ellipse">
            <a:avLst/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9" name="Oval 8"/>
          <p:cNvSpPr/>
          <p:nvPr/>
        </p:nvSpPr>
        <p:spPr>
          <a:xfrm>
            <a:off x="1715146" y="4648200"/>
            <a:ext cx="1219200" cy="990600"/>
          </a:xfrm>
          <a:prstGeom prst="ellipse">
            <a:avLst/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914842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153400" cy="5029200"/>
          </a:xfrm>
        </p:spPr>
        <p:txBody>
          <a:bodyPr/>
          <a:lstStyle/>
          <a:p>
            <a:r>
              <a:rPr lang="en-US" b="1" dirty="0" smtClean="0"/>
              <a:t>New Director</a:t>
            </a:r>
            <a:r>
              <a:rPr lang="en-US" dirty="0" smtClean="0"/>
              <a:t>: Ian Jarvis (formerly AAFC)</a:t>
            </a:r>
          </a:p>
          <a:p>
            <a:pPr lvl="1"/>
            <a:r>
              <a:rPr lang="en-US" dirty="0" smtClean="0"/>
              <a:t>2 year term with German support </a:t>
            </a:r>
          </a:p>
          <a:p>
            <a:r>
              <a:rPr lang="en-US" b="1" dirty="0" smtClean="0"/>
              <a:t>New working area</a:t>
            </a:r>
            <a:r>
              <a:rPr lang="en-US" dirty="0" smtClean="0"/>
              <a:t>: Knowledge Management System &amp; ICT – RADI-China Leadership (Xin Zhang)</a:t>
            </a:r>
          </a:p>
          <a:p>
            <a:r>
              <a:rPr lang="en-US" b="1" dirty="0" smtClean="0"/>
              <a:t>New leadership</a:t>
            </a:r>
            <a:r>
              <a:rPr lang="en-US" dirty="0" smtClean="0"/>
              <a:t>: Capacity Development – ITC-NL (Andy Nelson) </a:t>
            </a:r>
          </a:p>
          <a:p>
            <a:r>
              <a:rPr lang="en-US" b="1" dirty="0" smtClean="0"/>
              <a:t>Renewed</a:t>
            </a:r>
            <a:r>
              <a:rPr lang="en-US" dirty="0" smtClean="0"/>
              <a:t> </a:t>
            </a:r>
            <a:r>
              <a:rPr lang="en-US" b="1" dirty="0" smtClean="0"/>
              <a:t>focus</a:t>
            </a:r>
            <a:r>
              <a:rPr lang="en-US" dirty="0" smtClean="0"/>
              <a:t>: User Requirements (17-18 April 2018, EC JRC)</a:t>
            </a:r>
          </a:p>
          <a:p>
            <a:pPr lvl="1"/>
            <a:r>
              <a:rPr lang="en-US" dirty="0" smtClean="0"/>
              <a:t>Information Need</a:t>
            </a:r>
          </a:p>
          <a:p>
            <a:pPr marL="457200" lvl="1" indent="0">
              <a:buNone/>
            </a:pPr>
            <a:r>
              <a:rPr lang="en-US" dirty="0" smtClean="0"/>
              <a:t>Reporting chain</a:t>
            </a:r>
          </a:p>
          <a:p>
            <a:pPr lvl="1"/>
            <a:r>
              <a:rPr lang="en-US" dirty="0" smtClean="0"/>
              <a:t>Variables</a:t>
            </a:r>
          </a:p>
          <a:p>
            <a:pPr lvl="1"/>
            <a:r>
              <a:rPr lang="en-US" dirty="0" smtClean="0"/>
              <a:t>EO specifics</a:t>
            </a:r>
          </a:p>
          <a:p>
            <a:pPr lvl="1"/>
            <a:r>
              <a:rPr lang="en-US" dirty="0" smtClean="0"/>
              <a:t>Discovery, Access</a:t>
            </a:r>
          </a:p>
          <a:p>
            <a:pPr lvl="1"/>
            <a:r>
              <a:rPr lang="en-US" dirty="0" smtClean="0"/>
              <a:t>Visualization</a:t>
            </a:r>
          </a:p>
          <a:p>
            <a:pPr lvl="1"/>
            <a:r>
              <a:rPr lang="en-US" dirty="0" smtClean="0"/>
              <a:t>Utilization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GEOGLAM – Global Level</a:t>
            </a:r>
          </a:p>
          <a:p>
            <a:r>
              <a:rPr lang="en-US" sz="2000" dirty="0" smtClean="0"/>
              <a:t>Program-wide News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353" y="3505201"/>
            <a:ext cx="5772647" cy="335280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467532" y="3514242"/>
            <a:ext cx="457200" cy="2476115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767564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Focus remains on developing institutional capacity alongside individual capacity </a:t>
            </a:r>
          </a:p>
          <a:p>
            <a:pPr lvl="1"/>
            <a:r>
              <a:rPr lang="en-US" dirty="0" smtClean="0"/>
              <a:t>The holistic requirements assessment supports this</a:t>
            </a:r>
          </a:p>
          <a:p>
            <a:r>
              <a:rPr lang="en-US" dirty="0" smtClean="0"/>
              <a:t>Outcomes of April 2018 GEOGLAM User Requirements meeting include “implementation priorities” for operationalization and technology transfer</a:t>
            </a:r>
          </a:p>
          <a:p>
            <a:pPr lvl="1"/>
            <a:r>
              <a:rPr lang="en-US" dirty="0" smtClean="0"/>
              <a:t>“End-to-end” </a:t>
            </a:r>
            <a:r>
              <a:rPr lang="en-US" dirty="0" smtClean="0">
                <a:sym typeface="Wingdings" panose="05000000000000000000" pitchFamily="2" charset="2"/>
              </a:rPr>
              <a:t> needs assessment, research gaps, data services, feedback to CEOS on acquisition, services (e.g. Data Cube, ARD), and training requirements.</a:t>
            </a:r>
            <a:endParaRPr lang="en-US" dirty="0" smtClean="0"/>
          </a:p>
          <a:p>
            <a:r>
              <a:rPr lang="en-US" dirty="0" smtClean="0"/>
              <a:t>The avenue for capacity development is via regional networks </a:t>
            </a:r>
          </a:p>
          <a:p>
            <a:pPr lvl="1"/>
            <a:r>
              <a:rPr lang="en-US" dirty="0" smtClean="0"/>
              <a:t>Asia-</a:t>
            </a:r>
            <a:r>
              <a:rPr lang="en-US" dirty="0" err="1" smtClean="0"/>
              <a:t>RiCE</a:t>
            </a:r>
            <a:r>
              <a:rPr lang="en-US" dirty="0" smtClean="0"/>
              <a:t>, </a:t>
            </a:r>
            <a:r>
              <a:rPr lang="en-US" dirty="0" err="1" smtClean="0"/>
              <a:t>AfriGAM</a:t>
            </a:r>
            <a:r>
              <a:rPr lang="en-US" dirty="0" smtClean="0"/>
              <a:t>, </a:t>
            </a:r>
            <a:r>
              <a:rPr lang="en-US" dirty="0" err="1" smtClean="0"/>
              <a:t>AmeriGEOSS</a:t>
            </a:r>
            <a:r>
              <a:rPr lang="en-US" dirty="0" smtClean="0"/>
              <a:t>/G-LA</a:t>
            </a:r>
          </a:p>
          <a:p>
            <a:r>
              <a:rPr lang="en-US" dirty="0" smtClean="0"/>
              <a:t>A new Capacity Development lead </a:t>
            </a:r>
            <a:r>
              <a:rPr lang="en-US" dirty="0" smtClean="0">
                <a:sym typeface="Wingdings" panose="05000000000000000000" pitchFamily="2" charset="2"/>
              </a:rPr>
              <a:t> ITC Netherlands (Andy Nelson)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GEOGLAM – Global Level</a:t>
            </a:r>
          </a:p>
          <a:p>
            <a:r>
              <a:rPr lang="en-US" sz="2000" dirty="0" smtClean="0"/>
              <a:t>Capacity Development Update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59708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153400" cy="4724400"/>
          </a:xfrm>
        </p:spPr>
        <p:txBody>
          <a:bodyPr/>
          <a:lstStyle/>
          <a:p>
            <a:r>
              <a:rPr lang="en-US" dirty="0" smtClean="0"/>
              <a:t>We now have funding for GEOGLAM Latinoamérica and </a:t>
            </a:r>
            <a:r>
              <a:rPr lang="en-US" dirty="0" err="1" smtClean="0"/>
              <a:t>AmeriGEOSS</a:t>
            </a:r>
            <a:r>
              <a:rPr lang="en-US" dirty="0" smtClean="0"/>
              <a:t> Food Security &amp; Sustainable Agriculture WG development, coordination, and implementation (thanks, NASA!)</a:t>
            </a:r>
          </a:p>
          <a:p>
            <a:pPr lvl="1"/>
            <a:r>
              <a:rPr lang="en-US" sz="1800" dirty="0" smtClean="0"/>
              <a:t>PI on NASA Project </a:t>
            </a:r>
            <a:r>
              <a:rPr lang="en-US" sz="1800" dirty="0" smtClean="0">
                <a:sym typeface="Wingdings" panose="05000000000000000000" pitchFamily="2" charset="2"/>
              </a:rPr>
              <a:t> Alyssa Whitcraft (UMD)</a:t>
            </a:r>
            <a:endParaRPr lang="en-US" sz="1800" dirty="0" smtClean="0"/>
          </a:p>
          <a:p>
            <a:pPr lvl="2"/>
            <a:r>
              <a:rPr lang="en-US" sz="1800" dirty="0" smtClean="0"/>
              <a:t>G-LA Coordinator &amp; FSSA WG Lead: Alyssa Whitcraft (UMD)</a:t>
            </a:r>
          </a:p>
          <a:p>
            <a:pPr lvl="1"/>
            <a:r>
              <a:rPr lang="en-US" sz="1800" dirty="0"/>
              <a:t>G-LA Lead: Carlos Di Bella (INTA</a:t>
            </a:r>
            <a:r>
              <a:rPr lang="en-US" sz="1800" dirty="0" smtClean="0"/>
              <a:t>)</a:t>
            </a:r>
          </a:p>
          <a:p>
            <a:pPr marL="457200" lvl="1" indent="0">
              <a:buNone/>
            </a:pPr>
            <a:r>
              <a:rPr lang="en-US" sz="1800" i="1" dirty="0" smtClean="0"/>
              <a:t>Proposed joint working group, or “co-community” </a:t>
            </a:r>
          </a:p>
          <a:p>
            <a:r>
              <a:rPr lang="en-US" dirty="0" smtClean="0"/>
              <a:t>4 Activities Particularly Relevant to CEOS WG </a:t>
            </a:r>
            <a:r>
              <a:rPr lang="en-US" dirty="0" err="1" smtClean="0"/>
              <a:t>CapD</a:t>
            </a:r>
            <a:r>
              <a:rPr lang="en-US" dirty="0" smtClean="0"/>
              <a:t>:</a:t>
            </a:r>
          </a:p>
          <a:p>
            <a:pPr marL="1303019" lvl="2" indent="-457200">
              <a:buAutoNum type="arabicPeriod"/>
            </a:pPr>
            <a:r>
              <a:rPr lang="en-US" sz="1800" dirty="0" smtClean="0"/>
              <a:t>Americas Ag </a:t>
            </a:r>
            <a:r>
              <a:rPr lang="en-US" sz="1800" dirty="0" err="1" smtClean="0"/>
              <a:t>CoP</a:t>
            </a:r>
            <a:r>
              <a:rPr lang="en-US" sz="1800" dirty="0" smtClean="0"/>
              <a:t> Growth; All things WG-related </a:t>
            </a:r>
            <a:endParaRPr lang="en-US" sz="1800" dirty="0"/>
          </a:p>
          <a:p>
            <a:pPr marL="1303019" lvl="2" indent="-457200">
              <a:buAutoNum type="arabicPeriod"/>
            </a:pPr>
            <a:r>
              <a:rPr lang="en-US" sz="1800" dirty="0"/>
              <a:t>Stakeholder Identification and Multi-level, Repeated Needs </a:t>
            </a:r>
            <a:r>
              <a:rPr lang="en-US" sz="1800" dirty="0" smtClean="0"/>
              <a:t>Assessment (parallel activity with GEOGLAM, EOFSAC)</a:t>
            </a:r>
            <a:endParaRPr lang="en-US" sz="1800" dirty="0"/>
          </a:p>
          <a:p>
            <a:pPr marL="1303019" lvl="2" indent="-457200">
              <a:buAutoNum type="arabicPeriod"/>
            </a:pPr>
            <a:r>
              <a:rPr lang="en-US" sz="1800" dirty="0"/>
              <a:t>Linking with Related Working Groups and Activities </a:t>
            </a:r>
            <a:r>
              <a:rPr lang="en-US" sz="1800" dirty="0" smtClean="0"/>
              <a:t>(e.g. CEOS </a:t>
            </a:r>
            <a:r>
              <a:rPr lang="en-US" sz="1800" dirty="0" err="1" smtClean="0"/>
              <a:t>WGCapD</a:t>
            </a:r>
            <a:r>
              <a:rPr lang="en-US" sz="1800" dirty="0" smtClean="0"/>
              <a:t>, GEO CB WG, GEOGLAM </a:t>
            </a:r>
            <a:r>
              <a:rPr lang="en-US" sz="1800" dirty="0" err="1" smtClean="0"/>
              <a:t>CapDev</a:t>
            </a:r>
            <a:r>
              <a:rPr lang="en-US" sz="1800" dirty="0" smtClean="0"/>
              <a:t>)</a:t>
            </a:r>
          </a:p>
          <a:p>
            <a:pPr marL="1303019" lvl="2" indent="-457200">
              <a:buAutoNum type="arabicPeriod"/>
            </a:pPr>
            <a:r>
              <a:rPr lang="en-US" sz="1800" dirty="0" smtClean="0"/>
              <a:t>Comprehensive Capacity Development Plan</a:t>
            </a:r>
          </a:p>
          <a:p>
            <a:pPr marL="1790700" lvl="3" indent="-457200"/>
            <a:r>
              <a:rPr lang="en-US" sz="1600" dirty="0" err="1" smtClean="0"/>
              <a:t>Hilcea</a:t>
            </a:r>
            <a:r>
              <a:rPr lang="en-US" sz="1600" dirty="0"/>
              <a:t> </a:t>
            </a:r>
            <a:r>
              <a:rPr lang="en-US" sz="1600" dirty="0" smtClean="0"/>
              <a:t>Ferreira (INPE)</a:t>
            </a:r>
          </a:p>
          <a:p>
            <a:pPr marL="1790700" lvl="3" indent="-457200"/>
            <a:r>
              <a:rPr lang="en-US" sz="1600" dirty="0" smtClean="0"/>
              <a:t>Anyone welcome to participate from </a:t>
            </a:r>
            <a:r>
              <a:rPr lang="en-US" sz="1600" dirty="0" err="1" smtClean="0"/>
              <a:t>WGCapD</a:t>
            </a:r>
            <a:r>
              <a:rPr lang="en-US" sz="1600" dirty="0" smtClean="0"/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</a:t>
            </a:r>
            <a:endParaRPr lang="en-US" sz="1600" dirty="0"/>
          </a:p>
          <a:p>
            <a:endParaRPr lang="en-US" sz="1800" dirty="0" smtClean="0"/>
          </a:p>
          <a:p>
            <a:pPr lvl="1"/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GEOGLAM Latinoamérica &amp; </a:t>
            </a:r>
            <a:r>
              <a:rPr lang="en-US" dirty="0" err="1" smtClean="0"/>
              <a:t>AmeriGEOSS</a:t>
            </a:r>
            <a:r>
              <a:rPr lang="en-US" dirty="0" smtClean="0"/>
              <a:t> – Regional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9395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219200"/>
            <a:ext cx="6248400" cy="5105400"/>
          </a:xfrm>
        </p:spPr>
        <p:txBody>
          <a:bodyPr/>
          <a:lstStyle/>
          <a:p>
            <a:r>
              <a:rPr lang="en-US" sz="1600" dirty="0" smtClean="0"/>
              <a:t>New 5 year NASA program located at UMD </a:t>
            </a:r>
            <a:endParaRPr lang="en-US" sz="1800" dirty="0" smtClean="0"/>
          </a:p>
          <a:p>
            <a:pPr lvl="1"/>
            <a:r>
              <a:rPr lang="en-US" sz="1400" dirty="0" smtClean="0"/>
              <a:t>PI: Inbal Becker-Reshef; Funded by NASA Applied Sciences Division </a:t>
            </a:r>
          </a:p>
          <a:p>
            <a:r>
              <a:rPr lang="en-US" sz="1600" dirty="0" smtClean="0"/>
              <a:t>Over 40 partners from around the world</a:t>
            </a:r>
          </a:p>
          <a:p>
            <a:pPr lvl="1"/>
            <a:r>
              <a:rPr lang="en-US" sz="1400" dirty="0" smtClean="0"/>
              <a:t>Governmental, Intergovernmental, Nongovernmental Organizations </a:t>
            </a:r>
          </a:p>
          <a:p>
            <a:pPr lvl="1"/>
            <a:r>
              <a:rPr lang="en-US" sz="1400" dirty="0" smtClean="0"/>
              <a:t>Public, Research, For-Profit, Humanitarian, Defense Sectors</a:t>
            </a:r>
          </a:p>
          <a:p>
            <a:r>
              <a:rPr lang="en-US" sz="1600" dirty="0" smtClean="0"/>
              <a:t>Sample activities:</a:t>
            </a:r>
          </a:p>
          <a:p>
            <a:pPr lvl="1"/>
            <a:r>
              <a:rPr lang="en-US" sz="1400" dirty="0" smtClean="0"/>
              <a:t>Research: quantitative estimation of agricultural, environmental variables; yield gap; socioeconomic valuation of EO</a:t>
            </a:r>
          </a:p>
          <a:p>
            <a:pPr lvl="1"/>
            <a:r>
              <a:rPr lang="en-US" sz="1400" dirty="0" smtClean="0"/>
              <a:t>Needs Assessment: stakeholder needs guide activities </a:t>
            </a:r>
          </a:p>
          <a:p>
            <a:pPr lvl="1"/>
            <a:r>
              <a:rPr lang="en-US" sz="1400" dirty="0" smtClean="0"/>
              <a:t>Capacity development: heavy research-to-operations emphasis</a:t>
            </a:r>
          </a:p>
          <a:p>
            <a:pPr lvl="1"/>
            <a:r>
              <a:rPr lang="en-US" sz="1400" dirty="0" smtClean="0"/>
              <a:t>Outreach &amp; Communication: esp. new, un-targeted communities</a:t>
            </a:r>
          </a:p>
          <a:p>
            <a:pPr lvl="1"/>
            <a:r>
              <a:rPr lang="en-US" sz="1400" dirty="0" smtClean="0"/>
              <a:t>Analysis/Visualization Tool </a:t>
            </a:r>
            <a:r>
              <a:rPr lang="en-US" sz="1400" dirty="0" smtClean="0">
                <a:sym typeface="Wingdings" panose="05000000000000000000" pitchFamily="2" charset="2"/>
              </a:rPr>
              <a:t> “EOFSAC Portal”</a:t>
            </a:r>
            <a:endParaRPr lang="en-US" sz="1600" dirty="0" smtClean="0"/>
          </a:p>
          <a:p>
            <a:pPr lvl="1"/>
            <a:r>
              <a:rPr lang="en-US" sz="1400" dirty="0" smtClean="0"/>
              <a:t>GEOGLAM Coordination: Crop Monitor, CEOS Ad Hoc WG on GEOGLAM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76200"/>
            <a:ext cx="4953000" cy="533400"/>
          </a:xfrm>
        </p:spPr>
        <p:txBody>
          <a:bodyPr/>
          <a:lstStyle/>
          <a:p>
            <a:r>
              <a:rPr lang="en-US" sz="2000" dirty="0" smtClean="0"/>
              <a:t>NASA EOFSAC </a:t>
            </a:r>
          </a:p>
          <a:p>
            <a:r>
              <a:rPr lang="en-US" sz="1800" dirty="0"/>
              <a:t>Earth Observations for Food Security &amp; Agriculture Consortium</a:t>
            </a:r>
          </a:p>
          <a:p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" b="76667"/>
          <a:stretch/>
        </p:blipFill>
        <p:spPr>
          <a:xfrm>
            <a:off x="0" y="5791200"/>
            <a:ext cx="9144000" cy="1066800"/>
          </a:xfrm>
          <a:prstGeom prst="rect">
            <a:avLst/>
          </a:prstGeom>
        </p:spPr>
      </p:pic>
      <p:pic>
        <p:nvPicPr>
          <p:cNvPr id="10" name="Picture 8" descr="Fly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3048000"/>
            <a:ext cx="2917910" cy="250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nasa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1299" y="5938938"/>
            <a:ext cx="932112" cy="77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383" y="5911616"/>
            <a:ext cx="798645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457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Training at UMD this week (5-9 Mar 2018) – Crop Mask Generation</a:t>
            </a:r>
          </a:p>
          <a:p>
            <a:pPr lvl="1"/>
            <a:r>
              <a:rPr lang="en-US" dirty="0" smtClean="0"/>
              <a:t>Argentina (</a:t>
            </a:r>
            <a:r>
              <a:rPr lang="en-US" dirty="0" err="1" smtClean="0"/>
              <a:t>MAGyP</a:t>
            </a:r>
            <a:r>
              <a:rPr lang="en-US" dirty="0" smtClean="0"/>
              <a:t>), Brazil (CONAB), Chile (</a:t>
            </a:r>
            <a:r>
              <a:rPr lang="en-US" dirty="0" err="1" smtClean="0"/>
              <a:t>MinAg</a:t>
            </a:r>
            <a:r>
              <a:rPr lang="en-US" dirty="0" smtClean="0"/>
              <a:t>-INIA), Brazil (CONAB), Mexico (SIAP) </a:t>
            </a:r>
          </a:p>
          <a:p>
            <a:pPr lvl="1"/>
            <a:r>
              <a:rPr lang="en-US" dirty="0" smtClean="0"/>
              <a:t>Led by Matt Hansen under EOFSAC</a:t>
            </a:r>
          </a:p>
          <a:p>
            <a:r>
              <a:rPr lang="en-US" dirty="0" smtClean="0"/>
              <a:t>15 March 2018 </a:t>
            </a:r>
            <a:r>
              <a:rPr lang="en-US" dirty="0" smtClean="0">
                <a:sym typeface="Wingdings" panose="05000000000000000000" pitchFamily="2" charset="2"/>
              </a:rPr>
              <a:t> Sen2Agri Webinar </a:t>
            </a:r>
            <a:r>
              <a:rPr lang="en-US" dirty="0">
                <a:sym typeface="Wingdings" panose="05000000000000000000" pitchFamily="2" charset="2"/>
              </a:rPr>
              <a:t>(introductory) - </a:t>
            </a:r>
            <a:r>
              <a:rPr lang="en-US" dirty="0">
                <a:sym typeface="Wingdings" panose="05000000000000000000" pitchFamily="2" charset="2"/>
                <a:hlinkClick r:id="rId2"/>
              </a:rPr>
              <a:t>http://www.esa-sen2agri.org/on-line-trainings-in-march</a:t>
            </a:r>
            <a:r>
              <a:rPr lang="en-US" dirty="0" smtClean="0">
                <a:sym typeface="Wingdings" panose="05000000000000000000" pitchFamily="2" charset="2"/>
                <a:hlinkClick r:id="rId2"/>
              </a:rPr>
              <a:t>/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dirty="0" smtClean="0"/>
              <a:t>In the Americas: </a:t>
            </a:r>
          </a:p>
          <a:p>
            <a:pPr lvl="1"/>
            <a:r>
              <a:rPr lang="en-US" dirty="0" smtClean="0"/>
              <a:t>IICA (Inter-American </a:t>
            </a:r>
            <a:r>
              <a:rPr lang="en-US" dirty="0"/>
              <a:t>Institute for Cooperation on </a:t>
            </a:r>
            <a:r>
              <a:rPr lang="en-US" dirty="0" smtClean="0"/>
              <a:t>Agriculture)</a:t>
            </a:r>
          </a:p>
          <a:p>
            <a:pPr lvl="2"/>
            <a:r>
              <a:rPr lang="en-US" dirty="0" err="1" smtClean="0"/>
              <a:t>AgriPerfiles</a:t>
            </a:r>
            <a:r>
              <a:rPr lang="en-US" dirty="0" smtClean="0"/>
              <a:t> (link to CB Web Portal)</a:t>
            </a:r>
          </a:p>
          <a:p>
            <a:pPr lvl="1"/>
            <a:r>
              <a:rPr lang="en-US" dirty="0" smtClean="0"/>
              <a:t>Matching funding for other funded activities (IICA, </a:t>
            </a:r>
            <a:r>
              <a:rPr lang="en-US" dirty="0" err="1" smtClean="0"/>
              <a:t>Fontagro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Procisur</a:t>
            </a:r>
            <a:r>
              <a:rPr lang="en-US" dirty="0" smtClean="0"/>
              <a:t>, </a:t>
            </a:r>
            <a:r>
              <a:rPr lang="en-US" dirty="0" err="1" smtClean="0"/>
              <a:t>Procinorte</a:t>
            </a:r>
            <a:endParaRPr lang="en-US" dirty="0" smtClean="0"/>
          </a:p>
          <a:p>
            <a:r>
              <a:rPr lang="en-US" dirty="0" smtClean="0"/>
              <a:t>Scoping interaction with </a:t>
            </a:r>
            <a:r>
              <a:rPr lang="en-US" dirty="0" err="1" smtClean="0"/>
              <a:t>AgriCultuReS</a:t>
            </a:r>
            <a:r>
              <a:rPr lang="en-US" dirty="0" smtClean="0"/>
              <a:t> (African network)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Other Activities &amp; Interactions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261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3.xml><?xml version="1.0" encoding="utf-8"?>
<a:theme xmlns:a="http://schemas.openxmlformats.org/drawingml/2006/main" name="2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4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16633</TotalTime>
  <Words>844</Words>
  <Application>Microsoft Office PowerPoint</Application>
  <PresentationFormat>On-screen Show (4:3)</PresentationFormat>
  <Paragraphs>145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ＭＳ Ｐゴシック</vt:lpstr>
      <vt:lpstr>Arial</vt:lpstr>
      <vt:lpstr>Arial Bold</vt:lpstr>
      <vt:lpstr>Avenir Roman</vt:lpstr>
      <vt:lpstr>Calibri</vt:lpstr>
      <vt:lpstr>Courier New</vt:lpstr>
      <vt:lpstr>Droid Serif</vt:lpstr>
      <vt:lpstr>Noto Sans Symbols</vt:lpstr>
      <vt:lpstr>Proxima Nova</vt:lpstr>
      <vt:lpstr>Proxima Nova Regular</vt:lpstr>
      <vt:lpstr>Times New Roman</vt:lpstr>
      <vt:lpstr>Verdana</vt:lpstr>
      <vt:lpstr>Wingdings</vt:lpstr>
      <vt:lpstr>Default</vt:lpstr>
      <vt:lpstr>NEW ESA Presentation 16-9</vt:lpstr>
      <vt:lpstr>2_NEW ESA Presentation 16-9</vt:lpstr>
      <vt:lpstr>Agriculture Monitoring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Mali: Food Insecure Country  National Statistics</vt:lpstr>
      <vt:lpstr>Growth Monitoring at Field Scale</vt:lpstr>
      <vt:lpstr>Sen2Agri Goes Public</vt:lpstr>
      <vt:lpstr>Sen2Agri in the Cloud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Alyssa Whitcraft</cp:lastModifiedBy>
  <cp:revision>95</cp:revision>
  <dcterms:modified xsi:type="dcterms:W3CDTF">2018-03-06T20:33:17Z</dcterms:modified>
</cp:coreProperties>
</file>