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0" r:id="rId3"/>
    <p:sldId id="264" r:id="rId4"/>
    <p:sldId id="261" r:id="rId5"/>
    <p:sldId id="268" r:id="rId6"/>
    <p:sldId id="269" r:id="rId7"/>
    <p:sldId id="270" r:id="rId8"/>
    <p:sldId id="274" r:id="rId9"/>
    <p:sldId id="271" r:id="rId10"/>
    <p:sldId id="272" r:id="rId11"/>
    <p:sldId id="262" r:id="rId12"/>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cea Ferreira" initials="HF" lastIdx="1" clrIdx="0">
    <p:extLst>
      <p:ext uri="{19B8F6BF-5375-455C-9EA6-DF929625EA0E}">
        <p15:presenceInfo xmlns:p15="http://schemas.microsoft.com/office/powerpoint/2012/main" userId="Hilcea Ferrei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E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9228" autoAdjust="0"/>
  </p:normalViewPr>
  <p:slideViewPr>
    <p:cSldViewPr>
      <p:cViewPr varScale="1">
        <p:scale>
          <a:sx n="53" d="100"/>
          <a:sy n="53" d="100"/>
        </p:scale>
        <p:origin x="96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3.7308888755950197E-2"/>
          <c:y val="0.23400138826415201"/>
          <c:w val="0.45638038081238802"/>
          <c:h val="0.69125118520220397"/>
        </c:manualLayout>
      </c:layout>
      <c:pieChart>
        <c:varyColors val="1"/>
        <c:ser>
          <c:idx val="0"/>
          <c:order val="0"/>
          <c:cat>
            <c:strRef>
              <c:f>Sheet1!$A$16:$A$18</c:f>
              <c:strCache>
                <c:ptCount val="3"/>
                <c:pt idx="0">
                  <c:v>Remote sensing, GIS, Geography</c:v>
                </c:pt>
                <c:pt idx="1">
                  <c:v>Health (Epidemiology, Medicine)</c:v>
                </c:pt>
                <c:pt idx="2">
                  <c:v>Other (policy, modelers, …)</c:v>
                </c:pt>
              </c:strCache>
            </c:strRef>
          </c:cat>
          <c:val>
            <c:numRef>
              <c:f>Sheet1!$B$16:$B$18</c:f>
              <c:numCache>
                <c:formatCode>General</c:formatCode>
                <c:ptCount val="3"/>
                <c:pt idx="0">
                  <c:v>21</c:v>
                </c:pt>
                <c:pt idx="1">
                  <c:v>10</c:v>
                </c:pt>
                <c:pt idx="2">
                  <c:v>5</c:v>
                </c:pt>
              </c:numCache>
            </c:numRef>
          </c:val>
          <c:extLst>
            <c:ext xmlns:c16="http://schemas.microsoft.com/office/drawing/2014/chart" uri="{C3380CC4-5D6E-409C-BE32-E72D297353CC}">
              <c16:uniqueId val="{00000000-95BB-4C8B-A8AD-13361F7A82CC}"/>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2004747260224815"/>
          <c:y val="0.15841719908997942"/>
          <c:w val="0.47995252739775185"/>
          <c:h val="0.78110483748116"/>
        </c:manualLayout>
      </c:layout>
      <c:overlay val="0"/>
      <c:txPr>
        <a:bodyPr/>
        <a:lstStyle/>
        <a:p>
          <a:pPr>
            <a:defRPr sz="1400"/>
          </a:pPr>
          <a:endParaRPr lang="pt-BR"/>
        </a:p>
      </c:txPr>
    </c:legend>
    <c:plotVisOnly val="1"/>
    <c:dispBlanksAs val="gap"/>
    <c:showDLblsOverMax val="0"/>
  </c:chart>
  <c:txPr>
    <a:bodyPr/>
    <a:lstStyle/>
    <a:p>
      <a:pPr>
        <a:defRPr sz="1800"/>
      </a:pPr>
      <a:endParaRPr lang="pt-B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eos.org/ourwork/workinggroups/wgcapd/"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earthobservations.org/geoss_he.shtml" TargetMode="External"/><Relationship Id="rId4" Type="http://schemas.openxmlformats.org/officeDocument/2006/relationships/hyperlink" Target="https://sustainabledevelopment.un.org/sdg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eos.org/ourwork/workinggroups/wgcapd/"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earthobservations.org/geoss_he.shtml" TargetMode="External"/><Relationship Id="rId4" Type="http://schemas.openxmlformats.org/officeDocument/2006/relationships/hyperlink" Target="https://sustainabledevelopment.un.org/sdg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lnSpc>
                <a:spcPct val="150000"/>
              </a:lnSpc>
              <a:defRPr>
                <a:solidFill>
                  <a:srgbClr val="000000"/>
                </a:solidFill>
              </a:defRPr>
            </a:pPr>
            <a:r>
              <a:rPr lang="en-CA" sz="2400" dirty="0">
                <a:solidFill>
                  <a:srgbClr val="FFFFFF"/>
                </a:solidFill>
                <a:latin typeface="Arial Bold"/>
                <a:ea typeface="Arial Bold"/>
                <a:cs typeface="Arial Bold"/>
                <a:sym typeface="Arial Bold"/>
              </a:rPr>
              <a:t>Name</a:t>
            </a:r>
          </a:p>
          <a:p>
            <a:pPr lvl="0" defTabSz="914400">
              <a:lnSpc>
                <a:spcPct val="150000"/>
              </a:lnSpc>
              <a:defRPr>
                <a:solidFill>
                  <a:srgbClr val="000000"/>
                </a:solidFill>
              </a:defRPr>
            </a:pPr>
            <a:r>
              <a:rPr lang="en-CA" sz="2400" dirty="0">
                <a:solidFill>
                  <a:srgbClr val="FFFFFF"/>
                </a:solidFill>
                <a:latin typeface="Arial Bold"/>
                <a:ea typeface="Arial Bold"/>
                <a:cs typeface="Arial Bold"/>
                <a:sym typeface="Arial Bold"/>
              </a:rPr>
              <a:t>Agenda Item #</a:t>
            </a:r>
          </a:p>
          <a:p>
            <a:pPr lvl="0" defTabSz="914400">
              <a:lnSpc>
                <a:spcPct val="150000"/>
              </a:lnSpc>
              <a:defRPr>
                <a:solidFill>
                  <a:srgbClr val="000000"/>
                </a:solidFill>
              </a:defRPr>
            </a:pPr>
            <a:r>
              <a:rPr lang="en-CA" sz="2400" dirty="0">
                <a:solidFill>
                  <a:srgbClr val="FFFFFF"/>
                </a:solidFill>
                <a:latin typeface="Arial Bold"/>
                <a:ea typeface="Arial Bold"/>
                <a:cs typeface="Arial Bold"/>
                <a:sym typeface="Arial Bold"/>
              </a:rPr>
              <a:t>CEOS 7</a:t>
            </a:r>
            <a:r>
              <a:rPr lang="en-CA" sz="2400" baseline="30000" dirty="0">
                <a:solidFill>
                  <a:srgbClr val="FFFFFF"/>
                </a:solidFill>
                <a:latin typeface="Arial Bold"/>
                <a:ea typeface="Arial Bold"/>
                <a:cs typeface="Arial Bold"/>
                <a:sym typeface="Arial Bold"/>
              </a:rPr>
              <a:t>th</a:t>
            </a:r>
            <a:r>
              <a:rPr lang="en-CA" sz="2400" dirty="0">
                <a:solidFill>
                  <a:srgbClr val="FFFFFF"/>
                </a:solidFill>
                <a:latin typeface="Arial Bold"/>
                <a:ea typeface="Arial Bold"/>
                <a:cs typeface="Arial Bold"/>
                <a:sym typeface="Arial Bold"/>
              </a:rPr>
              <a:t> Working Group for Capacity Building and Data Democracy (</a:t>
            </a:r>
            <a:r>
              <a:rPr lang="en-CA" sz="2400" dirty="0" err="1">
                <a:solidFill>
                  <a:srgbClr val="FFFFFF"/>
                </a:solidFill>
                <a:latin typeface="Arial Bold"/>
                <a:ea typeface="Arial Bold"/>
                <a:cs typeface="Arial Bold"/>
                <a:sym typeface="Arial Bold"/>
              </a:rPr>
              <a:t>WGCapD</a:t>
            </a:r>
            <a:r>
              <a:rPr lang="en-CA" sz="2400" dirty="0">
                <a:solidFill>
                  <a:srgbClr val="FFFFFF"/>
                </a:solidFill>
                <a:latin typeface="Arial Bold"/>
                <a:ea typeface="Arial Bold"/>
                <a:cs typeface="Arial Bold"/>
                <a:sym typeface="Arial Bold"/>
              </a:rPr>
              <a:t>) Annual Meeting</a:t>
            </a:r>
          </a:p>
          <a:p>
            <a:pPr lvl="0" defTabSz="914400">
              <a:lnSpc>
                <a:spcPct val="150000"/>
              </a:lnSpc>
              <a:defRPr>
                <a:solidFill>
                  <a:srgbClr val="000000"/>
                </a:solidFill>
              </a:defRPr>
            </a:pPr>
            <a:r>
              <a:rPr lang="en-CA" sz="2400" dirty="0">
                <a:solidFill>
                  <a:srgbClr val="FFFFFF"/>
                </a:solidFill>
                <a:latin typeface="Arial Bold"/>
                <a:ea typeface="Arial Bold"/>
                <a:cs typeface="Arial Bold"/>
                <a:sym typeface="Arial Bold"/>
              </a:rPr>
              <a:t>INPE São José dos Campos, Brazil</a:t>
            </a:r>
          </a:p>
          <a:p>
            <a:pPr lvl="0" defTabSz="914400">
              <a:lnSpc>
                <a:spcPct val="150000"/>
              </a:lnSpc>
              <a:defRPr>
                <a:solidFill>
                  <a:srgbClr val="000000"/>
                </a:solidFill>
              </a:defRPr>
            </a:pPr>
            <a:r>
              <a:rPr lang="en-CA" sz="2400" dirty="0">
                <a:solidFill>
                  <a:srgbClr val="FFFFFF"/>
                </a:solidFill>
                <a:latin typeface="Arial Bold"/>
                <a:ea typeface="Arial Bold"/>
                <a:cs typeface="Arial Bold"/>
                <a:sym typeface="Arial Bold"/>
              </a:rPr>
              <a:t>6-8</a:t>
            </a:r>
            <a:r>
              <a:rPr lang="en-CA" sz="2400" baseline="30000" dirty="0">
                <a:solidFill>
                  <a:srgbClr val="FFFFFF"/>
                </a:solidFill>
                <a:latin typeface="Arial Bold"/>
                <a:ea typeface="Arial Bold"/>
                <a:cs typeface="Arial Bold"/>
                <a:sym typeface="Arial Bold"/>
              </a:rPr>
              <a:t>th</a:t>
            </a:r>
            <a:r>
              <a:rPr lang="en-CA" sz="2400" dirty="0">
                <a:solidFill>
                  <a:srgbClr val="FFFFFF"/>
                </a:solidFill>
                <a:latin typeface="Arial Bold"/>
                <a:ea typeface="Arial Bold"/>
                <a:cs typeface="Arial Bold"/>
                <a:sym typeface="Arial Bold"/>
              </a:rPr>
              <a:t> March, 2018</a:t>
            </a:r>
          </a:p>
          <a:p>
            <a:endParaRPr lang="en-CA" dirty="0"/>
          </a:p>
        </p:txBody>
      </p:sp>
    </p:spTree>
    <p:extLst>
      <p:ext uri="{BB962C8B-B14F-4D97-AF65-F5344CB8AC3E}">
        <p14:creationId xmlns:p14="http://schemas.microsoft.com/office/powerpoint/2010/main" val="4247968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en-US" dirty="0"/>
              <a:t>The workshop presentations and discussion group findings will constitute an important element in the preparation of a report that CSA and PHAC is preparing. The report on One Earth – One Health Potential EO contribution to Public Health Practices, will also include references and summaries of previous work, current orientation and opportunities activities. It will outline potential avenues for project activities in the near future to increase the use of EO in public health, identify potential applications in collaborative research, and foster communication with the public. While the report will obviously focus on the Canadian context, it will also outline in concert with colleagues from abroad the urgent need for international cooperation and coordination in order to make effective use of various EO tools and capacities. The report could orient decision makers in public health and in EO for their future actions. </a:t>
            </a:r>
          </a:p>
          <a:p>
            <a:endParaRPr lang="en-US" dirty="0"/>
          </a:p>
        </p:txBody>
      </p:sp>
    </p:spTree>
    <p:extLst>
      <p:ext uri="{BB962C8B-B14F-4D97-AF65-F5344CB8AC3E}">
        <p14:creationId xmlns:p14="http://schemas.microsoft.com/office/powerpoint/2010/main" val="2044148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2400" b="1" u="none" strike="noStrike" dirty="0">
                <a:effectLst/>
                <a:latin typeface="+mn-lt"/>
                <a:ea typeface="+mn-ea"/>
                <a:cs typeface="+mn-cs"/>
                <a:sym typeface="Avenir Roman"/>
              </a:rPr>
              <a:t> </a:t>
            </a:r>
            <a:endParaRPr lang="en-US" sz="2400" dirty="0">
              <a:effectLst/>
              <a:latin typeface="+mn-lt"/>
              <a:ea typeface="+mn-ea"/>
              <a:cs typeface="+mn-cs"/>
              <a:sym typeface="Avenir Roman"/>
            </a:endParaRPr>
          </a:p>
          <a:p>
            <a:r>
              <a:rPr lang="en-CA" sz="2400" b="1" u="sng" dirty="0">
                <a:effectLst/>
                <a:latin typeface="+mn-lt"/>
                <a:ea typeface="+mn-ea"/>
                <a:cs typeface="+mn-cs"/>
                <a:sym typeface="Avenir Roman"/>
              </a:rPr>
              <a:t>GRIP project: “</a:t>
            </a:r>
            <a:r>
              <a:rPr lang="en-US" sz="2400" b="1" u="sng" dirty="0">
                <a:effectLst/>
                <a:latin typeface="+mn-lt"/>
                <a:ea typeface="+mn-ea"/>
                <a:cs typeface="+mn-cs"/>
                <a:sym typeface="Avenir Roman"/>
              </a:rPr>
              <a:t>Assessing the public health risks of microbial contamination in recreational waters by satellite imagery”:</a:t>
            </a:r>
            <a:r>
              <a:rPr lang="en-US" sz="2400" b="1" dirty="0">
                <a:effectLst/>
                <a:latin typeface="+mn-lt"/>
                <a:ea typeface="+mn-ea"/>
                <a:cs typeface="+mn-cs"/>
                <a:sym typeface="Avenir Roman"/>
              </a:rPr>
              <a:t>  </a:t>
            </a:r>
            <a:r>
              <a:rPr lang="en-CA" sz="2400" dirty="0">
                <a:effectLst/>
                <a:latin typeface="+mn-lt"/>
                <a:ea typeface="+mn-ea"/>
                <a:cs typeface="+mn-cs"/>
                <a:sym typeface="Avenir Roman"/>
              </a:rPr>
              <a:t>Objective: To assess the added value of using satellite imagery as part of monitoring and managing microbial risks associated with recreational waters in Canada.</a:t>
            </a:r>
            <a:r>
              <a:rPr lang="en-CA" sz="2400" b="1" u="sng" dirty="0">
                <a:effectLst/>
                <a:latin typeface="+mn-lt"/>
                <a:ea typeface="+mn-ea"/>
                <a:cs typeface="+mn-cs"/>
                <a:sym typeface="Avenir Roman"/>
              </a:rPr>
              <a:t> </a:t>
            </a:r>
            <a:r>
              <a:rPr lang="en-CA" sz="2400" dirty="0">
                <a:effectLst/>
                <a:latin typeface="+mn-lt"/>
                <a:ea typeface="+mn-ea"/>
                <a:cs typeface="+mn-cs"/>
                <a:sym typeface="Avenir Roman"/>
              </a:rPr>
              <a:t>Methods: Satellite images were used to calculate five environmental indices that may affect the risk of contamination of recreational waters: agricultural land, urban areas (impervious surfaces), forest and wetlands. Statistical models including these indices were then compared with the average contamination level of beaches in southern Quebec, Canada. Various satellite sensors, including Radarsat-2, were compared against criteria of accuracy and performance.</a:t>
            </a:r>
            <a:r>
              <a:rPr lang="en-CA" sz="2400" b="1" u="sng" dirty="0">
                <a:effectLst/>
                <a:latin typeface="+mn-lt"/>
                <a:ea typeface="+mn-ea"/>
                <a:cs typeface="+mn-cs"/>
                <a:sym typeface="Avenir Roman"/>
              </a:rPr>
              <a:t> </a:t>
            </a:r>
            <a:r>
              <a:rPr lang="en-CA" sz="2400" dirty="0">
                <a:effectLst/>
                <a:latin typeface="+mn-lt"/>
                <a:ea typeface="+mn-ea"/>
                <a:cs typeface="+mn-cs"/>
                <a:sym typeface="Avenir Roman"/>
              </a:rPr>
              <a:t>Outcomes: Satellite imagery classification performed well for the study area. Two of the variables were significantly associated with higher coliform levels: agricultural land and urban areas. In the context of this assessment, the Landsat-5 sensor offered the best cost-benefit ratio.</a:t>
            </a:r>
            <a:r>
              <a:rPr lang="en-CA" sz="2400" b="1" u="sng" dirty="0">
                <a:effectLst/>
                <a:latin typeface="+mn-lt"/>
                <a:ea typeface="+mn-ea"/>
                <a:cs typeface="+mn-cs"/>
                <a:sym typeface="Avenir Roman"/>
              </a:rPr>
              <a:t> </a:t>
            </a:r>
            <a:r>
              <a:rPr lang="en-CA" sz="2400" dirty="0">
                <a:effectLst/>
                <a:latin typeface="+mn-lt"/>
                <a:ea typeface="+mn-ea"/>
                <a:cs typeface="+mn-cs"/>
                <a:sym typeface="Avenir Roman"/>
              </a:rPr>
              <a:t>Conclusion: Satellite imagery can be used to identify environmental factors associated with a higher risk of fecal contamination of recreational waters in Canada and may supplement current monitoring and risk assessment efforts.</a:t>
            </a:r>
          </a:p>
          <a:p>
            <a:r>
              <a:rPr lang="en-CA" sz="2400" b="1" u="sng" dirty="0">
                <a:effectLst/>
                <a:latin typeface="+mn-lt"/>
                <a:ea typeface="+mn-ea"/>
                <a:cs typeface="+mn-cs"/>
                <a:sym typeface="Avenir Roman"/>
              </a:rPr>
              <a:t>International: </a:t>
            </a:r>
            <a:r>
              <a:rPr lang="en-CA" sz="2400" dirty="0">
                <a:effectLst/>
                <a:latin typeface="+mn-lt"/>
                <a:ea typeface="+mn-ea"/>
                <a:cs typeface="+mn-cs"/>
                <a:sym typeface="Avenir Roman"/>
              </a:rPr>
              <a:t>see next slide for detail</a:t>
            </a:r>
            <a:endParaRPr lang="en-US" sz="2400" dirty="0">
              <a:effectLst/>
              <a:latin typeface="+mn-lt"/>
              <a:ea typeface="+mn-ea"/>
              <a:cs typeface="+mn-cs"/>
              <a:sym typeface="Avenir Roman"/>
            </a:endParaRPr>
          </a:p>
          <a:p>
            <a:endParaRPr lang="en-US" dirty="0"/>
          </a:p>
        </p:txBody>
      </p:sp>
    </p:spTree>
    <p:extLst>
      <p:ext uri="{BB962C8B-B14F-4D97-AF65-F5344CB8AC3E}">
        <p14:creationId xmlns:p14="http://schemas.microsoft.com/office/powerpoint/2010/main" val="3659941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2400" b="1" u="none" strike="noStrike" dirty="0">
                <a:effectLst/>
                <a:latin typeface="+mn-lt"/>
                <a:ea typeface="+mn-ea"/>
                <a:cs typeface="+mn-cs"/>
                <a:sym typeface="Avenir Roman"/>
              </a:rPr>
              <a:t> </a:t>
            </a:r>
            <a:endParaRPr lang="en-US" sz="2400" dirty="0">
              <a:effectLst/>
              <a:latin typeface="+mn-lt"/>
              <a:ea typeface="+mn-ea"/>
              <a:cs typeface="+mn-cs"/>
              <a:sym typeface="Avenir Roman"/>
            </a:endParaRPr>
          </a:p>
          <a:p>
            <a:r>
              <a:rPr lang="en-US" sz="2400" b="1" u="sng" dirty="0">
                <a:effectLst/>
                <a:latin typeface="+mn-lt"/>
                <a:ea typeface="+mn-ea"/>
                <a:cs typeface="+mn-cs"/>
                <a:sym typeface="Avenir Roman"/>
              </a:rPr>
              <a:t>UN-COPUOS and Space and Global Health: </a:t>
            </a:r>
            <a:endParaRPr lang="en-US" sz="2400" dirty="0">
              <a:effectLst/>
              <a:latin typeface="+mn-lt"/>
              <a:ea typeface="+mn-ea"/>
              <a:cs typeface="+mn-cs"/>
              <a:sym typeface="Avenir Roman"/>
            </a:endParaRPr>
          </a:p>
          <a:p>
            <a:r>
              <a:rPr lang="en-CA" sz="2400" dirty="0">
                <a:effectLst/>
                <a:latin typeface="+mn-lt"/>
                <a:ea typeface="+mn-ea"/>
                <a:cs typeface="+mn-cs"/>
                <a:sym typeface="Avenir Roman"/>
              </a:rPr>
              <a:t>A focused expert group on Space and Global Health under the leadership of Canada (PHAC and CSA) was established with the endorsement of the Scientific and Technical Subcommittee (STSC) of the UN-COPUOS. The focused expert group reviews and analyses current uses of space (technology, applications, practices and initiatives) in support of global health needs in order to: identify gaps; propose recommendations; and provide orientation for the future work of the STSC. The selected areas in which UN entities (WHO, international space agencies and other state members) focus on the use of space science and technology for public health are various (Tele-epidemiology, E-health, Tele-Health and Telemedicine) and the science is applied to many topics such as climate, air pollution, water quality and vector-borne diseases as well as pandemic, emergencies and health related to space.  Space and Global health and the thematic of public health will be a pillar in the 2018 “UNISPACE+50” theme of the COPUOS. </a:t>
            </a:r>
          </a:p>
          <a:p>
            <a:endParaRPr lang="en-CA" sz="2400" dirty="0">
              <a:effectLst/>
              <a:latin typeface="+mn-lt"/>
              <a:ea typeface="+mn-ea"/>
              <a:cs typeface="+mn-cs"/>
              <a:sym typeface="Avenir Roman"/>
            </a:endParaRPr>
          </a:p>
          <a:p>
            <a:r>
              <a:rPr lang="en-US" sz="2400" b="1" u="sng" dirty="0">
                <a:effectLst/>
                <a:latin typeface="+mn-lt"/>
                <a:ea typeface="+mn-ea"/>
                <a:cs typeface="+mn-cs"/>
                <a:sym typeface="Avenir Roman"/>
              </a:rPr>
              <a:t>CSA EOAU / GRIP &amp; PHAC joint initiatives (2009-2017)</a:t>
            </a:r>
            <a:endParaRPr lang="en-US" sz="2400" dirty="0">
              <a:effectLst/>
              <a:latin typeface="+mn-lt"/>
              <a:ea typeface="+mn-ea"/>
              <a:cs typeface="+mn-cs"/>
              <a:sym typeface="Avenir Roman"/>
            </a:endParaRPr>
          </a:p>
          <a:p>
            <a:r>
              <a:rPr lang="en-US" sz="2400" dirty="0">
                <a:effectLst/>
                <a:latin typeface="+mn-lt"/>
                <a:ea typeface="+mn-ea"/>
                <a:cs typeface="+mn-cs"/>
                <a:sym typeface="Avenir Roman"/>
              </a:rPr>
              <a:t> </a:t>
            </a:r>
          </a:p>
          <a:p>
            <a:r>
              <a:rPr lang="en-US" sz="2400" dirty="0">
                <a:effectLst/>
                <a:latin typeface="+mn-lt"/>
                <a:ea typeface="+mn-ea"/>
                <a:cs typeface="+mn-cs"/>
                <a:sym typeface="Avenir Roman"/>
              </a:rPr>
              <a:t>Since 2009, the CSA Government Related Initiatives Program (GRIP) team has been working in close partnership with the Public Health Agency of Canada’s (PHAC) Infectious Diseases Prevention and Control Branch medical geographers to</a:t>
            </a:r>
            <a:r>
              <a:rPr lang="en-CA" sz="2400" dirty="0">
                <a:effectLst/>
                <a:latin typeface="+mn-lt"/>
                <a:ea typeface="+mn-ea"/>
                <a:cs typeface="+mn-cs"/>
                <a:sym typeface="Avenir Roman"/>
              </a:rPr>
              <a:t> foster the development and use of Earth Observation (EO) based solutions in support of PHAC mandates and Canadian public health benefits. Evidence-based knowledge is required for the management of key public health issues. However, obtaining the necessary data on environmental health determinants can constitute a major challenge due to the potentially large territory to cover. Critical information on population or environmental determinants of health may be derived from EO images, particularly in regard to the impact of natural or man-made ecosystem changes. Operationally, EO images have demonstrated their usefulness in the prevention and control of persistent and new diseases. </a:t>
            </a:r>
          </a:p>
          <a:p>
            <a:endParaRPr lang="en-CA" sz="2400" dirty="0">
              <a:effectLst/>
              <a:latin typeface="+mn-lt"/>
              <a:ea typeface="+mn-ea"/>
              <a:cs typeface="+mn-cs"/>
              <a:sym typeface="Avenir Roman"/>
            </a:endParaRPr>
          </a:p>
          <a:p>
            <a:pPr marL="0" marR="0" indent="0" defTabSz="457200" eaLnBrk="1" fontAlgn="auto" latinLnBrk="0" hangingPunct="1">
              <a:lnSpc>
                <a:spcPct val="125000"/>
              </a:lnSpc>
              <a:spcBef>
                <a:spcPts val="0"/>
              </a:spcBef>
              <a:spcAft>
                <a:spcPts val="0"/>
              </a:spcAft>
              <a:buClrTx/>
              <a:buSzTx/>
              <a:buFontTx/>
              <a:buNone/>
              <a:tabLst/>
              <a:defRPr/>
            </a:pPr>
            <a:r>
              <a:rPr lang="en-CA" sz="2400" b="1" u="sng" dirty="0">
                <a:effectLst/>
                <a:latin typeface="+mn-lt"/>
                <a:ea typeface="+mn-ea"/>
                <a:cs typeface="+mn-cs"/>
                <a:sym typeface="Avenir Roman"/>
              </a:rPr>
              <a:t>Tele-Epidemiology and Public Health” during the ESA Living Planet Symposium (May 9 2016, Prague): </a:t>
            </a:r>
            <a:r>
              <a:rPr lang="en-CA" sz="2400" dirty="0">
                <a:effectLst/>
                <a:latin typeface="+mn-lt"/>
                <a:ea typeface="+mn-ea"/>
                <a:cs typeface="+mn-cs"/>
                <a:sym typeface="Avenir Roman"/>
              </a:rPr>
              <a:t>CSA (Space U.) have co-organizing, with Public Health Agency of Canada (PHAC), the Centre National </a:t>
            </a:r>
            <a:r>
              <a:rPr lang="en-CA" sz="2400" dirty="0" err="1">
                <a:effectLst/>
                <a:latin typeface="+mn-lt"/>
                <a:ea typeface="+mn-ea"/>
                <a:cs typeface="+mn-cs"/>
                <a:sym typeface="Avenir Roman"/>
              </a:rPr>
              <a:t>d’Études</a:t>
            </a:r>
            <a:r>
              <a:rPr lang="en-CA" sz="2400" dirty="0">
                <a:effectLst/>
                <a:latin typeface="+mn-lt"/>
                <a:ea typeface="+mn-ea"/>
                <a:cs typeface="+mn-cs"/>
                <a:sym typeface="Avenir Roman"/>
              </a:rPr>
              <a:t> </a:t>
            </a:r>
            <a:r>
              <a:rPr lang="en-CA" sz="2400" dirty="0" err="1">
                <a:effectLst/>
                <a:latin typeface="+mn-lt"/>
                <a:ea typeface="+mn-ea"/>
                <a:cs typeface="+mn-cs"/>
                <a:sym typeface="Avenir Roman"/>
              </a:rPr>
              <a:t>Spatiales</a:t>
            </a:r>
            <a:r>
              <a:rPr lang="en-CA" sz="2400" dirty="0">
                <a:effectLst/>
                <a:latin typeface="+mn-lt"/>
                <a:ea typeface="+mn-ea"/>
                <a:cs typeface="+mn-cs"/>
                <a:sym typeface="Avenir Roman"/>
              </a:rPr>
              <a:t> (CNES) and the European Space Agency (ESA) a thematic session called “</a:t>
            </a:r>
            <a:r>
              <a:rPr lang="en-CA" sz="2400" i="1" dirty="0">
                <a:effectLst/>
                <a:latin typeface="+mn-lt"/>
                <a:ea typeface="+mn-ea"/>
                <a:cs typeface="+mn-cs"/>
                <a:sym typeface="Avenir Roman"/>
              </a:rPr>
              <a:t>Tele-Epidemiology and Public Health</a:t>
            </a:r>
            <a:r>
              <a:rPr lang="en-CA" sz="2400" dirty="0">
                <a:effectLst/>
                <a:latin typeface="+mn-lt"/>
                <a:ea typeface="+mn-ea"/>
                <a:cs typeface="+mn-cs"/>
                <a:sym typeface="Avenir Roman"/>
              </a:rPr>
              <a:t>” during the ESA Living Planet Symposium (May 9 2016, Prague). The objective of this special session was to bring together Canadian and European leaders and experts in Earth Observation (EO) to present, discuss, establish and strengthen collaborations and partnerships on applications, products and services related to public health issues with a focus on infectious diseases. It will also be an opportunity for multiple organizations (e.g. CNES, IRD, PHAC) active in </a:t>
            </a:r>
            <a:r>
              <a:rPr lang="en-CA" sz="2400" dirty="0" err="1">
                <a:effectLst/>
                <a:latin typeface="+mn-lt"/>
                <a:ea typeface="+mn-ea"/>
                <a:cs typeface="+mn-cs"/>
                <a:sym typeface="Avenir Roman"/>
              </a:rPr>
              <a:t>tele</a:t>
            </a:r>
            <a:r>
              <a:rPr lang="en-CA" sz="2400" dirty="0">
                <a:effectLst/>
                <a:latin typeface="+mn-lt"/>
                <a:ea typeface="+mn-ea"/>
                <a:cs typeface="+mn-cs"/>
                <a:sym typeface="Avenir Roman"/>
              </a:rPr>
              <a:t>-epidemiology and public health to connect with space experts and existing EO networks (academia, industry, </a:t>
            </a:r>
            <a:r>
              <a:rPr lang="en-CA" sz="2400" dirty="0" err="1">
                <a:effectLst/>
                <a:latin typeface="+mn-lt"/>
                <a:ea typeface="+mn-ea"/>
                <a:cs typeface="+mn-cs"/>
                <a:sym typeface="Avenir Roman"/>
              </a:rPr>
              <a:t>gov.</a:t>
            </a:r>
            <a:r>
              <a:rPr lang="en-CA" sz="2400" dirty="0">
                <a:effectLst/>
                <a:latin typeface="+mn-lt"/>
                <a:ea typeface="+mn-ea"/>
                <a:cs typeface="+mn-cs"/>
                <a:sym typeface="Avenir Roman"/>
              </a:rPr>
              <a:t>). This event is directly aligned and in support of the Sustainable Development Goals (i.e. </a:t>
            </a:r>
            <a:r>
              <a:rPr lang="en-CA" sz="2400" i="1" dirty="0">
                <a:effectLst/>
                <a:latin typeface="+mn-lt"/>
                <a:ea typeface="+mn-ea"/>
                <a:cs typeface="+mn-cs"/>
                <a:sym typeface="Avenir Roman"/>
              </a:rPr>
              <a:t>Targets 3: Ensure Healthy Lives and Promote Well-Being for All Ages</a:t>
            </a:r>
            <a:r>
              <a:rPr lang="en-CA" sz="2400" dirty="0">
                <a:effectLst/>
                <a:latin typeface="+mn-lt"/>
                <a:ea typeface="+mn-ea"/>
                <a:cs typeface="+mn-cs"/>
                <a:sym typeface="Avenir Roman"/>
              </a:rPr>
              <a:t>) and to the GEO strategic objectives and Societal Benefit Areas (SBAs) related to public health. This event gave high visibility to PHAC and CSA EO programs, EO applications projects and supported missions (Radarsat-2, RCM, etc.) and highlights the CSA support in this emerging field of technology (i.e. </a:t>
            </a:r>
            <a:r>
              <a:rPr lang="en-CA" sz="2400" dirty="0" err="1">
                <a:effectLst/>
                <a:latin typeface="+mn-lt"/>
                <a:ea typeface="+mn-ea"/>
                <a:cs typeface="+mn-cs"/>
                <a:sym typeface="Avenir Roman"/>
              </a:rPr>
              <a:t>tele</a:t>
            </a:r>
            <a:r>
              <a:rPr lang="en-CA" sz="2400" dirty="0">
                <a:effectLst/>
                <a:latin typeface="+mn-lt"/>
                <a:ea typeface="+mn-ea"/>
                <a:cs typeface="+mn-cs"/>
                <a:sym typeface="Avenir Roman"/>
              </a:rPr>
              <a:t>-epidemiology, EO &amp; health).</a:t>
            </a:r>
            <a:endParaRPr lang="en-US" sz="2400" dirty="0">
              <a:effectLst/>
              <a:latin typeface="+mn-lt"/>
              <a:ea typeface="+mn-ea"/>
              <a:cs typeface="+mn-cs"/>
              <a:sym typeface="Avenir Roman"/>
            </a:endParaRPr>
          </a:p>
          <a:p>
            <a:endParaRPr lang="en-US" sz="2400" dirty="0">
              <a:effectLst/>
              <a:latin typeface="+mn-lt"/>
              <a:ea typeface="+mn-ea"/>
              <a:cs typeface="+mn-cs"/>
              <a:sym typeface="Avenir Roman"/>
            </a:endParaRPr>
          </a:p>
          <a:p>
            <a:endParaRPr lang="en-US" sz="2400" dirty="0">
              <a:effectLst/>
              <a:latin typeface="+mn-lt"/>
              <a:ea typeface="+mn-ea"/>
              <a:cs typeface="+mn-cs"/>
              <a:sym typeface="Avenir Roman"/>
            </a:endParaRPr>
          </a:p>
          <a:p>
            <a:endParaRPr lang="en-US" dirty="0"/>
          </a:p>
        </p:txBody>
      </p:sp>
    </p:spTree>
    <p:extLst>
      <p:ext uri="{BB962C8B-B14F-4D97-AF65-F5344CB8AC3E}">
        <p14:creationId xmlns:p14="http://schemas.microsoft.com/office/powerpoint/2010/main" val="2991355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r>
              <a:rPr lang="en-CA" sz="2400" b="1" u="sng" dirty="0">
                <a:effectLst/>
                <a:latin typeface="+mn-lt"/>
                <a:ea typeface="+mn-ea"/>
                <a:cs typeface="+mn-cs"/>
                <a:sym typeface="Avenir Roman"/>
              </a:rPr>
              <a:t>Workshop on Earth Observation and Public Health Applications</a:t>
            </a:r>
            <a:r>
              <a:rPr lang="en-CA" sz="2400" dirty="0">
                <a:effectLst/>
                <a:latin typeface="+mn-lt"/>
                <a:ea typeface="+mn-ea"/>
                <a:cs typeface="+mn-cs"/>
                <a:sym typeface="Avenir Roman"/>
              </a:rPr>
              <a:t> (June 22 2017, Montréal): following the success of the Prague workshop in May 2016, PHAC, CSA and CNES are organizing a workshop with the Canadian health community as part of the 2017 EO Summit in Montreal. PHAC and CSA are presently developing the preliminary program.</a:t>
            </a:r>
          </a:p>
          <a:p>
            <a:r>
              <a:rPr lang="en-CA" sz="2400" b="1" u="sng" dirty="0">
                <a:effectLst/>
                <a:latin typeface="+mn-lt"/>
                <a:ea typeface="+mn-ea"/>
                <a:cs typeface="+mn-cs"/>
                <a:sym typeface="Avenir Roman"/>
              </a:rPr>
              <a:t>PHAC User Need Assessment in Earth Observation (2016-2017)</a:t>
            </a:r>
            <a:endParaRPr lang="en-US" sz="2400" dirty="0">
              <a:effectLst/>
              <a:latin typeface="+mn-lt"/>
              <a:ea typeface="+mn-ea"/>
              <a:cs typeface="+mn-cs"/>
              <a:sym typeface="Avenir Roman"/>
            </a:endParaRPr>
          </a:p>
          <a:p>
            <a:r>
              <a:rPr lang="en-CA" sz="2400" dirty="0">
                <a:effectLst/>
                <a:latin typeface="+mn-lt"/>
                <a:ea typeface="+mn-ea"/>
                <a:cs typeface="+mn-cs"/>
                <a:sym typeface="Avenir Roman"/>
              </a:rPr>
              <a:t>PHAC and CSA GRIP teams are presently in discussion to conduct a user need assessment study. This will lead to the development of the 1</a:t>
            </a:r>
            <a:r>
              <a:rPr lang="en-CA" sz="2400" baseline="30000" dirty="0">
                <a:effectLst/>
                <a:latin typeface="+mn-lt"/>
                <a:ea typeface="+mn-ea"/>
                <a:cs typeface="+mn-cs"/>
                <a:sym typeface="Avenir Roman"/>
              </a:rPr>
              <a:t>st</a:t>
            </a:r>
            <a:r>
              <a:rPr lang="en-CA" sz="2400" dirty="0">
                <a:effectLst/>
                <a:latin typeface="+mn-lt"/>
                <a:ea typeface="+mn-ea"/>
                <a:cs typeface="+mn-cs"/>
                <a:sym typeface="Avenir Roman"/>
              </a:rPr>
              <a:t> EO Strategy for PHAC. </a:t>
            </a:r>
          </a:p>
          <a:p>
            <a:endParaRPr lang="fr-CA" sz="2400" dirty="0">
              <a:effectLst/>
              <a:latin typeface="+mn-lt"/>
              <a:ea typeface="+mn-ea"/>
              <a:cs typeface="+mn-cs"/>
              <a:sym typeface="Avenir Roman"/>
            </a:endParaRPr>
          </a:p>
          <a:p>
            <a:r>
              <a:rPr lang="en-US" sz="2400" b="1" dirty="0">
                <a:effectLst/>
                <a:latin typeface="+mn-lt"/>
                <a:ea typeface="+mn-ea"/>
                <a:cs typeface="+mn-cs"/>
                <a:sym typeface="Avenir Roman"/>
              </a:rPr>
              <a:t>DESCRIPTION</a:t>
            </a:r>
            <a:endParaRPr lang="en-CA" sz="2400" b="1" dirty="0">
              <a:effectLst/>
              <a:latin typeface="+mn-lt"/>
              <a:ea typeface="+mn-ea"/>
              <a:cs typeface="+mn-cs"/>
              <a:sym typeface="Avenir Roman"/>
            </a:endParaRPr>
          </a:p>
          <a:p>
            <a:r>
              <a:rPr lang="en-US" sz="2400" dirty="0">
                <a:effectLst/>
                <a:latin typeface="+mn-lt"/>
                <a:ea typeface="+mn-ea"/>
                <a:cs typeface="+mn-cs"/>
                <a:sym typeface="Avenir Roman"/>
              </a:rPr>
              <a:t> </a:t>
            </a:r>
            <a:endParaRPr lang="en-CA" sz="2400" dirty="0">
              <a:effectLst/>
              <a:latin typeface="+mn-lt"/>
              <a:ea typeface="+mn-ea"/>
              <a:cs typeface="+mn-cs"/>
              <a:sym typeface="Avenir Roman"/>
            </a:endParaRPr>
          </a:p>
          <a:p>
            <a:r>
              <a:rPr lang="en-US" sz="2400" dirty="0">
                <a:effectLst/>
                <a:latin typeface="+mn-lt"/>
                <a:ea typeface="+mn-ea"/>
                <a:cs typeface="+mn-cs"/>
                <a:sym typeface="Avenir Roman"/>
              </a:rPr>
              <a:t>Infectious diseases and chronic conditions are issues of concern for public health. The development of evidence-based knowledge is essential for the management of these issues. Research needs to clarify the mechanisms at work and identify factors that foster the appearance, spread and persistence of diseases. These factors may be environmental, climatic, demographic, socio-economic or behavioral. In this context, integrated approaches focusing on One Health and </a:t>
            </a:r>
            <a:r>
              <a:rPr lang="en-US" sz="2400" dirty="0" err="1">
                <a:effectLst/>
                <a:latin typeface="+mn-lt"/>
                <a:ea typeface="+mn-ea"/>
                <a:cs typeface="+mn-cs"/>
                <a:sym typeface="Avenir Roman"/>
              </a:rPr>
              <a:t>EcoHealth</a:t>
            </a:r>
            <a:r>
              <a:rPr lang="en-US" sz="2400" dirty="0">
                <a:effectLst/>
                <a:latin typeface="+mn-lt"/>
                <a:ea typeface="+mn-ea"/>
                <a:cs typeface="+mn-cs"/>
                <a:sym typeface="Avenir Roman"/>
              </a:rPr>
              <a:t> concepts have to be developed to investigate the close and complex relations between the environment, ecosystems and etiological agents responsible for disease in human, animal and plant populations. Some drivers such as forest density, presence of wetlands, agricultural areas, climate and urban areas can be identified from space, but not without efficient methods and relevant partnerships to turn remote sensing into a tool suitable for the characterization, mapping and monitoring of risk factors.</a:t>
            </a:r>
            <a:endParaRPr lang="en-CA" sz="2400" dirty="0">
              <a:effectLst/>
              <a:latin typeface="+mn-lt"/>
              <a:ea typeface="+mn-ea"/>
              <a:cs typeface="+mn-cs"/>
              <a:sym typeface="Avenir Roman"/>
            </a:endParaRPr>
          </a:p>
          <a:p>
            <a:r>
              <a:rPr lang="en-US" sz="2400" dirty="0">
                <a:effectLst/>
                <a:latin typeface="+mn-lt"/>
                <a:ea typeface="+mn-ea"/>
                <a:cs typeface="+mn-cs"/>
                <a:sym typeface="Avenir Roman"/>
              </a:rPr>
              <a:t>This workshop is an invitation to the large remote sensing community to seek the potential contribution from EO to address public health issues with their own field of expertise (technology, applications, methods).The workshop will unfold in three parts. The first part will entail presentations by the national and international communities on current EO applications, tools &amp; solutions for public health issues. The second part will allow participants to discuss different scenarios related to five public health themes (vector, water &amp; air borne diseases, vulnerable human populations, and emergency management). An expert in the field will facilitate the discussion for each scenario and help the participants answer a list of pre-established questions. The third part will be a discussion that will help inform a report regarding the potential new contribution of space-based EO to public health. </a:t>
            </a:r>
            <a:endParaRPr lang="en-CA" sz="2400" dirty="0">
              <a:effectLst/>
              <a:latin typeface="+mn-lt"/>
              <a:ea typeface="+mn-ea"/>
              <a:cs typeface="+mn-cs"/>
              <a:sym typeface="Avenir Roman"/>
            </a:endParaRPr>
          </a:p>
          <a:p>
            <a:r>
              <a:rPr lang="en-US" sz="2400" dirty="0">
                <a:effectLst/>
                <a:latin typeface="+mn-lt"/>
                <a:ea typeface="+mn-ea"/>
                <a:cs typeface="+mn-cs"/>
                <a:sym typeface="Avenir Roman"/>
              </a:rPr>
              <a:t>The workshop will take place during the EO Summit 2017 in Montreal, Canada. This event is co-lead by the Canadian Space Agency and the Public Health Agency of Canada in partnership with the Centre National </a:t>
            </a:r>
            <a:r>
              <a:rPr lang="en-US" sz="2400" dirty="0" err="1">
                <a:effectLst/>
                <a:latin typeface="+mn-lt"/>
                <a:ea typeface="+mn-ea"/>
                <a:cs typeface="+mn-cs"/>
                <a:sym typeface="Avenir Roman"/>
              </a:rPr>
              <a:t>d’Études</a:t>
            </a:r>
            <a:r>
              <a:rPr lang="en-US" sz="2400" dirty="0">
                <a:effectLst/>
                <a:latin typeface="+mn-lt"/>
                <a:ea typeface="+mn-ea"/>
                <a:cs typeface="+mn-cs"/>
                <a:sym typeface="Avenir Roman"/>
              </a:rPr>
              <a:t> </a:t>
            </a:r>
            <a:r>
              <a:rPr lang="en-US" sz="2400" dirty="0" err="1">
                <a:effectLst/>
                <a:latin typeface="+mn-lt"/>
                <a:ea typeface="+mn-ea"/>
                <a:cs typeface="+mn-cs"/>
                <a:sym typeface="Avenir Roman"/>
              </a:rPr>
              <a:t>Spatiales</a:t>
            </a:r>
            <a:r>
              <a:rPr lang="en-US" sz="2400" dirty="0">
                <a:effectLst/>
                <a:latin typeface="+mn-lt"/>
                <a:ea typeface="+mn-ea"/>
                <a:cs typeface="+mn-cs"/>
                <a:sym typeface="Avenir Roman"/>
              </a:rPr>
              <a:t> (CNES, France), the </a:t>
            </a:r>
            <a:r>
              <a:rPr lang="en-US" sz="2400" u="sng" dirty="0">
                <a:effectLst/>
                <a:latin typeface="+mn-lt"/>
                <a:ea typeface="+mn-ea"/>
                <a:cs typeface="+mn-cs"/>
                <a:sym typeface="Avenir Roman"/>
                <a:hlinkClick r:id="rId3"/>
              </a:rPr>
              <a:t>CEOS Working Group on Capacity Building &amp; Data Democracy (</a:t>
            </a:r>
            <a:r>
              <a:rPr lang="en-US" sz="2400" u="sng" dirty="0" err="1">
                <a:effectLst/>
                <a:latin typeface="+mn-lt"/>
                <a:ea typeface="+mn-ea"/>
                <a:cs typeface="+mn-cs"/>
                <a:sym typeface="Avenir Roman"/>
                <a:hlinkClick r:id="rId3"/>
              </a:rPr>
              <a:t>WGCapD</a:t>
            </a:r>
            <a:r>
              <a:rPr lang="en-US" sz="2400" u="sng" dirty="0">
                <a:effectLst/>
                <a:latin typeface="+mn-lt"/>
                <a:ea typeface="+mn-ea"/>
                <a:cs typeface="+mn-cs"/>
                <a:sym typeface="Avenir Roman"/>
                <a:hlinkClick r:id="rId3"/>
              </a:rPr>
              <a:t>)</a:t>
            </a:r>
            <a:r>
              <a:rPr lang="en-US" sz="2400" dirty="0">
                <a:effectLst/>
                <a:latin typeface="+mn-lt"/>
                <a:ea typeface="+mn-ea"/>
                <a:cs typeface="+mn-cs"/>
                <a:sym typeface="Avenir Roman"/>
              </a:rPr>
              <a:t>, the department of Applied </a:t>
            </a:r>
            <a:r>
              <a:rPr lang="en-US" sz="2400" dirty="0" err="1">
                <a:effectLst/>
                <a:latin typeface="+mn-lt"/>
                <a:ea typeface="+mn-ea"/>
                <a:cs typeface="+mn-cs"/>
                <a:sym typeface="Avenir Roman"/>
              </a:rPr>
              <a:t>Geomatics</a:t>
            </a:r>
            <a:r>
              <a:rPr lang="en-US" sz="2400" dirty="0">
                <a:effectLst/>
                <a:latin typeface="+mn-lt"/>
                <a:ea typeface="+mn-ea"/>
                <a:cs typeface="+mn-cs"/>
                <a:sym typeface="Avenir Roman"/>
              </a:rPr>
              <a:t> from </a:t>
            </a:r>
            <a:r>
              <a:rPr lang="en-US" sz="2400" dirty="0" err="1">
                <a:effectLst/>
                <a:latin typeface="+mn-lt"/>
                <a:ea typeface="+mn-ea"/>
                <a:cs typeface="+mn-cs"/>
                <a:sym typeface="Avenir Roman"/>
              </a:rPr>
              <a:t>Université</a:t>
            </a:r>
            <a:r>
              <a:rPr lang="en-US" sz="2400" dirty="0">
                <a:effectLst/>
                <a:latin typeface="+mn-lt"/>
                <a:ea typeface="+mn-ea"/>
                <a:cs typeface="+mn-cs"/>
                <a:sym typeface="Avenir Roman"/>
              </a:rPr>
              <a:t> de </a:t>
            </a:r>
            <a:r>
              <a:rPr lang="en-US" sz="2400" dirty="0" err="1">
                <a:effectLst/>
                <a:latin typeface="+mn-lt"/>
                <a:ea typeface="+mn-ea"/>
                <a:cs typeface="+mn-cs"/>
                <a:sym typeface="Avenir Roman"/>
              </a:rPr>
              <a:t>Sherbrooke</a:t>
            </a:r>
            <a:r>
              <a:rPr lang="en-US" sz="2400" dirty="0">
                <a:effectLst/>
                <a:latin typeface="+mn-lt"/>
                <a:ea typeface="+mn-ea"/>
                <a:cs typeface="+mn-cs"/>
                <a:sym typeface="Avenir Roman"/>
              </a:rPr>
              <a:t> (Canada), the </a:t>
            </a:r>
            <a:r>
              <a:rPr lang="en-US" sz="2400" dirty="0" err="1">
                <a:effectLst/>
                <a:latin typeface="+mn-lt"/>
                <a:ea typeface="+mn-ea"/>
                <a:cs typeface="+mn-cs"/>
                <a:sym typeface="Avenir Roman"/>
              </a:rPr>
              <a:t>Institut</a:t>
            </a:r>
            <a:r>
              <a:rPr lang="en-US" sz="2400" dirty="0">
                <a:effectLst/>
                <a:latin typeface="+mn-lt"/>
                <a:ea typeface="+mn-ea"/>
                <a:cs typeface="+mn-cs"/>
                <a:sym typeface="Avenir Roman"/>
              </a:rPr>
              <a:t> de </a:t>
            </a:r>
            <a:r>
              <a:rPr lang="en-US" sz="2400" dirty="0" err="1">
                <a:effectLst/>
                <a:latin typeface="+mn-lt"/>
                <a:ea typeface="+mn-ea"/>
                <a:cs typeface="+mn-cs"/>
                <a:sym typeface="Avenir Roman"/>
              </a:rPr>
              <a:t>recherche</a:t>
            </a:r>
            <a:r>
              <a:rPr lang="en-US" sz="2400" dirty="0">
                <a:effectLst/>
                <a:latin typeface="+mn-lt"/>
                <a:ea typeface="+mn-ea"/>
                <a:cs typeface="+mn-cs"/>
                <a:sym typeface="Avenir Roman"/>
              </a:rPr>
              <a:t> pour le </a:t>
            </a:r>
            <a:r>
              <a:rPr lang="en-US" sz="2400" dirty="0" err="1">
                <a:effectLst/>
                <a:latin typeface="+mn-lt"/>
                <a:ea typeface="+mn-ea"/>
                <a:cs typeface="+mn-cs"/>
                <a:sym typeface="Avenir Roman"/>
              </a:rPr>
              <a:t>développement</a:t>
            </a:r>
            <a:r>
              <a:rPr lang="en-US" sz="2400" dirty="0">
                <a:effectLst/>
                <a:latin typeface="+mn-lt"/>
                <a:ea typeface="+mn-ea"/>
                <a:cs typeface="+mn-cs"/>
                <a:sym typeface="Avenir Roman"/>
              </a:rPr>
              <a:t> (IRD, France), and </a:t>
            </a:r>
            <a:r>
              <a:rPr lang="en-US" sz="2400" dirty="0" err="1">
                <a:effectLst/>
                <a:latin typeface="+mn-lt"/>
                <a:ea typeface="+mn-ea"/>
                <a:cs typeface="+mn-cs"/>
                <a:sym typeface="Avenir Roman"/>
              </a:rPr>
              <a:t>VetAgro</a:t>
            </a:r>
            <a:r>
              <a:rPr lang="en-US" sz="2400" dirty="0">
                <a:effectLst/>
                <a:latin typeface="+mn-lt"/>
                <a:ea typeface="+mn-ea"/>
                <a:cs typeface="+mn-cs"/>
                <a:sym typeface="Avenir Roman"/>
              </a:rPr>
              <a:t> Sup (France) with the participation of GEO (Group on Earth Observation) and UN-COPUOS Space and Global Health expert team. This event is directly aligned and in support of the </a:t>
            </a:r>
            <a:r>
              <a:rPr lang="en-US" sz="2400" u="sng" dirty="0">
                <a:effectLst/>
                <a:latin typeface="+mn-lt"/>
                <a:ea typeface="+mn-ea"/>
                <a:cs typeface="+mn-cs"/>
                <a:sym typeface="Avenir Roman"/>
                <a:hlinkClick r:id="rId4"/>
              </a:rPr>
              <a:t>Sustainable Development Goals</a:t>
            </a:r>
            <a:r>
              <a:rPr lang="en-US" sz="2400" dirty="0">
                <a:effectLst/>
                <a:latin typeface="+mn-lt"/>
                <a:ea typeface="+mn-ea"/>
                <a:cs typeface="+mn-cs"/>
                <a:sym typeface="Avenir Roman"/>
              </a:rPr>
              <a:t> (i.e. Goal 3: Ensure Healthy Lives and Promote Well-Being for All Ages) and to the </a:t>
            </a:r>
            <a:r>
              <a:rPr lang="en-US" sz="2400" u="sng" dirty="0">
                <a:effectLst/>
                <a:latin typeface="+mn-lt"/>
                <a:ea typeface="+mn-ea"/>
                <a:cs typeface="+mn-cs"/>
                <a:sym typeface="Avenir Roman"/>
                <a:hlinkClick r:id="rId5"/>
              </a:rPr>
              <a:t>GEO</a:t>
            </a:r>
            <a:r>
              <a:rPr lang="en-US" sz="2400" dirty="0">
                <a:effectLst/>
                <a:latin typeface="+mn-lt"/>
                <a:ea typeface="+mn-ea"/>
                <a:cs typeface="+mn-cs"/>
                <a:sym typeface="Avenir Roman"/>
              </a:rPr>
              <a:t> strategic objectives and Societal Benefit Areas (SBAs) related to public health. </a:t>
            </a:r>
            <a:endParaRPr lang="en-CA" sz="2400" dirty="0">
              <a:effectLst/>
              <a:latin typeface="+mn-lt"/>
              <a:ea typeface="+mn-ea"/>
              <a:cs typeface="+mn-cs"/>
              <a:sym typeface="Avenir Roman"/>
            </a:endParaRPr>
          </a:p>
          <a:p>
            <a:r>
              <a:rPr lang="en-US" sz="2400" b="1" dirty="0">
                <a:effectLst/>
                <a:latin typeface="+mn-lt"/>
                <a:ea typeface="+mn-ea"/>
                <a:cs typeface="+mn-cs"/>
                <a:sym typeface="Avenir Roman"/>
              </a:rPr>
              <a:t> </a:t>
            </a:r>
            <a:endParaRPr lang="en-CA" sz="2400" b="1" dirty="0">
              <a:effectLst/>
              <a:latin typeface="+mn-lt"/>
              <a:ea typeface="+mn-ea"/>
              <a:cs typeface="+mn-cs"/>
              <a:sym typeface="Avenir Roman"/>
            </a:endParaRPr>
          </a:p>
          <a:p>
            <a:r>
              <a:rPr lang="en-US" sz="2400" b="1" dirty="0">
                <a:effectLst/>
                <a:latin typeface="+mn-lt"/>
                <a:ea typeface="+mn-ea"/>
                <a:cs typeface="+mn-cs"/>
                <a:sym typeface="Avenir Roman"/>
              </a:rPr>
              <a:t>OBJECTIVES</a:t>
            </a:r>
            <a:endParaRPr lang="en-CA" sz="2400" b="1" dirty="0">
              <a:effectLst/>
              <a:latin typeface="+mn-lt"/>
              <a:ea typeface="+mn-ea"/>
              <a:cs typeface="+mn-cs"/>
              <a:sym typeface="Avenir Roman"/>
            </a:endParaRPr>
          </a:p>
          <a:p>
            <a:r>
              <a:rPr lang="en-US" sz="2400" dirty="0">
                <a:effectLst/>
                <a:latin typeface="+mn-lt"/>
                <a:ea typeface="+mn-ea"/>
                <a:cs typeface="+mn-cs"/>
                <a:sym typeface="Avenir Roman"/>
              </a:rPr>
              <a:t> </a:t>
            </a:r>
            <a:endParaRPr lang="en-CA" sz="2400" dirty="0">
              <a:effectLst/>
              <a:latin typeface="+mn-lt"/>
              <a:ea typeface="+mn-ea"/>
              <a:cs typeface="+mn-cs"/>
              <a:sym typeface="Avenir Roman"/>
            </a:endParaRPr>
          </a:p>
          <a:p>
            <a:pPr lvl="0"/>
            <a:r>
              <a:rPr lang="en-CA" sz="2400" dirty="0">
                <a:effectLst/>
                <a:latin typeface="+mn-lt"/>
                <a:ea typeface="+mn-ea"/>
                <a:cs typeface="+mn-cs"/>
                <a:sym typeface="Avenir Roman"/>
              </a:rPr>
              <a:t>To better understand the links between environment, climate, society and public health in the Earth observation context.</a:t>
            </a:r>
          </a:p>
          <a:p>
            <a:r>
              <a:rPr lang="en-CA" sz="2400" dirty="0">
                <a:effectLst/>
                <a:latin typeface="+mn-lt"/>
                <a:ea typeface="+mn-ea"/>
                <a:cs typeface="+mn-cs"/>
                <a:sym typeface="Avenir Roman"/>
              </a:rPr>
              <a:t> </a:t>
            </a:r>
          </a:p>
          <a:p>
            <a:pPr lvl="0"/>
            <a:r>
              <a:rPr lang="en-CA" sz="2400" dirty="0">
                <a:effectLst/>
                <a:latin typeface="+mn-lt"/>
                <a:ea typeface="+mn-ea"/>
                <a:cs typeface="+mn-cs"/>
                <a:sym typeface="Avenir Roman"/>
              </a:rPr>
              <a:t>To demonstrate the relevance of existing applications derived from satellite EO in the public health sector. </a:t>
            </a:r>
          </a:p>
          <a:p>
            <a:r>
              <a:rPr lang="en-CA" sz="2400" dirty="0">
                <a:effectLst/>
                <a:latin typeface="+mn-lt"/>
                <a:ea typeface="+mn-ea"/>
                <a:cs typeface="+mn-cs"/>
                <a:sym typeface="Avenir Roman"/>
              </a:rPr>
              <a:t> </a:t>
            </a:r>
          </a:p>
          <a:p>
            <a:pPr lvl="0"/>
            <a:r>
              <a:rPr lang="en-CA" sz="2400" dirty="0">
                <a:effectLst/>
                <a:latin typeface="+mn-lt"/>
                <a:ea typeface="+mn-ea"/>
                <a:cs typeface="+mn-cs"/>
                <a:sym typeface="Avenir Roman"/>
              </a:rPr>
              <a:t>To identify existing or potential data, indicators, methods and technologies developed from EO that can support the public health sector.</a:t>
            </a:r>
          </a:p>
          <a:p>
            <a:r>
              <a:rPr lang="en-CA" sz="2400" dirty="0">
                <a:effectLst/>
                <a:latin typeface="+mn-lt"/>
                <a:ea typeface="+mn-ea"/>
                <a:cs typeface="+mn-cs"/>
                <a:sym typeface="Avenir Roman"/>
              </a:rPr>
              <a:t> </a:t>
            </a:r>
          </a:p>
          <a:p>
            <a:pPr lvl="0"/>
            <a:r>
              <a:rPr lang="en-CA" sz="2400" dirty="0">
                <a:effectLst/>
                <a:latin typeface="+mn-lt"/>
                <a:ea typeface="+mn-ea"/>
                <a:cs typeface="+mn-cs"/>
                <a:sym typeface="Avenir Roman"/>
              </a:rPr>
              <a:t>To bring together leaders and experts in EO and public health to explore, discuss, establish or strengthen collaborations and partnerships on novel EO applications, products and services to support public health.</a:t>
            </a:r>
          </a:p>
          <a:p>
            <a:r>
              <a:rPr lang="en-CA" sz="2400" dirty="0">
                <a:effectLst/>
                <a:latin typeface="+mn-lt"/>
                <a:ea typeface="+mn-ea"/>
                <a:cs typeface="+mn-cs"/>
                <a:sym typeface="Avenir Roman"/>
              </a:rPr>
              <a:t> </a:t>
            </a:r>
          </a:p>
          <a:p>
            <a:endParaRPr lang="en-US" sz="2400" dirty="0">
              <a:effectLst/>
              <a:latin typeface="+mn-lt"/>
              <a:ea typeface="+mn-ea"/>
              <a:cs typeface="+mn-cs"/>
              <a:sym typeface="Avenir Roman"/>
            </a:endParaRPr>
          </a:p>
          <a:p>
            <a:pPr marL="0" marR="0" indent="0" defTabSz="457200" eaLnBrk="1" fontAlgn="auto" latinLnBrk="0" hangingPunct="1">
              <a:lnSpc>
                <a:spcPct val="125000"/>
              </a:lnSpc>
              <a:spcBef>
                <a:spcPts val="0"/>
              </a:spcBef>
              <a:spcAft>
                <a:spcPts val="0"/>
              </a:spcAft>
              <a:buClrTx/>
              <a:buSzTx/>
              <a:buFontTx/>
              <a:buNone/>
              <a:tabLst/>
              <a:defRPr/>
            </a:pPr>
            <a:endParaRPr lang="en-US" sz="2400" dirty="0">
              <a:effectLst/>
              <a:latin typeface="+mn-lt"/>
              <a:ea typeface="+mn-ea"/>
              <a:cs typeface="+mn-cs"/>
              <a:sym typeface="Avenir Roman"/>
            </a:endParaRPr>
          </a:p>
          <a:p>
            <a:endParaRPr lang="en-US" dirty="0"/>
          </a:p>
        </p:txBody>
      </p:sp>
    </p:spTree>
    <p:extLst>
      <p:ext uri="{BB962C8B-B14F-4D97-AF65-F5344CB8AC3E}">
        <p14:creationId xmlns:p14="http://schemas.microsoft.com/office/powerpoint/2010/main" val="3929287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r>
              <a:rPr lang="en-CA" sz="2400" b="1" u="sng" dirty="0">
                <a:effectLst/>
                <a:latin typeface="+mn-lt"/>
                <a:ea typeface="+mn-ea"/>
                <a:cs typeface="+mn-cs"/>
                <a:sym typeface="Avenir Roman"/>
              </a:rPr>
              <a:t>Workshop on Earth Observation and Public Health Applications</a:t>
            </a:r>
            <a:r>
              <a:rPr lang="en-CA" sz="2400" dirty="0">
                <a:effectLst/>
                <a:latin typeface="+mn-lt"/>
                <a:ea typeface="+mn-ea"/>
                <a:cs typeface="+mn-cs"/>
                <a:sym typeface="Avenir Roman"/>
              </a:rPr>
              <a:t> (June 22 2017, Montréal): following the success of the Prague workshop in May 2016, PHAC, CSA and CNES are organizing a workshop with the Canadian health community as part of the 2017 EO Summit in Montreal. PHAC and CSA are presently developing the preliminary program.</a:t>
            </a:r>
          </a:p>
          <a:p>
            <a:r>
              <a:rPr lang="en-CA" sz="2400" b="1" u="sng" dirty="0">
                <a:effectLst/>
                <a:latin typeface="+mn-lt"/>
                <a:ea typeface="+mn-ea"/>
                <a:cs typeface="+mn-cs"/>
                <a:sym typeface="Avenir Roman"/>
              </a:rPr>
              <a:t>PHAC User Need Assessment in Earth Observation (2016-2017)</a:t>
            </a:r>
            <a:endParaRPr lang="en-US" sz="2400" dirty="0">
              <a:effectLst/>
              <a:latin typeface="+mn-lt"/>
              <a:ea typeface="+mn-ea"/>
              <a:cs typeface="+mn-cs"/>
              <a:sym typeface="Avenir Roman"/>
            </a:endParaRPr>
          </a:p>
          <a:p>
            <a:r>
              <a:rPr lang="en-CA" sz="2400" dirty="0">
                <a:effectLst/>
                <a:latin typeface="+mn-lt"/>
                <a:ea typeface="+mn-ea"/>
                <a:cs typeface="+mn-cs"/>
                <a:sym typeface="Avenir Roman"/>
              </a:rPr>
              <a:t>PHAC and CSA GRIP teams are presently in discussion to conduct a user need assessment study. This will lead to the development of the 1</a:t>
            </a:r>
            <a:r>
              <a:rPr lang="en-CA" sz="2400" baseline="30000" dirty="0">
                <a:effectLst/>
                <a:latin typeface="+mn-lt"/>
                <a:ea typeface="+mn-ea"/>
                <a:cs typeface="+mn-cs"/>
                <a:sym typeface="Avenir Roman"/>
              </a:rPr>
              <a:t>st</a:t>
            </a:r>
            <a:r>
              <a:rPr lang="en-CA" sz="2400" dirty="0">
                <a:effectLst/>
                <a:latin typeface="+mn-lt"/>
                <a:ea typeface="+mn-ea"/>
                <a:cs typeface="+mn-cs"/>
                <a:sym typeface="Avenir Roman"/>
              </a:rPr>
              <a:t> EO Strategy for PHAC. </a:t>
            </a:r>
          </a:p>
          <a:p>
            <a:endParaRPr lang="fr-CA" sz="2400" dirty="0">
              <a:effectLst/>
              <a:latin typeface="+mn-lt"/>
              <a:ea typeface="+mn-ea"/>
              <a:cs typeface="+mn-cs"/>
              <a:sym typeface="Avenir Roman"/>
            </a:endParaRPr>
          </a:p>
          <a:p>
            <a:r>
              <a:rPr lang="en-US" sz="2400" b="1" dirty="0">
                <a:effectLst/>
                <a:latin typeface="+mn-lt"/>
                <a:ea typeface="+mn-ea"/>
                <a:cs typeface="+mn-cs"/>
                <a:sym typeface="Avenir Roman"/>
              </a:rPr>
              <a:t>DESCRIPTION</a:t>
            </a:r>
            <a:endParaRPr lang="en-CA" sz="2400" b="1" dirty="0">
              <a:effectLst/>
              <a:latin typeface="+mn-lt"/>
              <a:ea typeface="+mn-ea"/>
              <a:cs typeface="+mn-cs"/>
              <a:sym typeface="Avenir Roman"/>
            </a:endParaRPr>
          </a:p>
          <a:p>
            <a:r>
              <a:rPr lang="en-US" sz="2400" dirty="0">
                <a:effectLst/>
                <a:latin typeface="+mn-lt"/>
                <a:ea typeface="+mn-ea"/>
                <a:cs typeface="+mn-cs"/>
                <a:sym typeface="Avenir Roman"/>
              </a:rPr>
              <a:t> </a:t>
            </a:r>
            <a:endParaRPr lang="en-CA" sz="2400" dirty="0">
              <a:effectLst/>
              <a:latin typeface="+mn-lt"/>
              <a:ea typeface="+mn-ea"/>
              <a:cs typeface="+mn-cs"/>
              <a:sym typeface="Avenir Roman"/>
            </a:endParaRPr>
          </a:p>
          <a:p>
            <a:r>
              <a:rPr lang="en-US" sz="2400" dirty="0">
                <a:effectLst/>
                <a:latin typeface="+mn-lt"/>
                <a:ea typeface="+mn-ea"/>
                <a:cs typeface="+mn-cs"/>
                <a:sym typeface="Avenir Roman"/>
              </a:rPr>
              <a:t>Infectious diseases and chronic conditions are issues of concern for public health. The development of evidence-based knowledge is essential for the management of these issues. Research needs to clarify the mechanisms at work and identify factors that foster the appearance, spread and persistence of diseases. These factors may be environmental, climatic, demographic, socio-economic or behavioral. In this context, integrated approaches focusing on One Health and </a:t>
            </a:r>
            <a:r>
              <a:rPr lang="en-US" sz="2400" dirty="0" err="1">
                <a:effectLst/>
                <a:latin typeface="+mn-lt"/>
                <a:ea typeface="+mn-ea"/>
                <a:cs typeface="+mn-cs"/>
                <a:sym typeface="Avenir Roman"/>
              </a:rPr>
              <a:t>EcoHealth</a:t>
            </a:r>
            <a:r>
              <a:rPr lang="en-US" sz="2400" dirty="0">
                <a:effectLst/>
                <a:latin typeface="+mn-lt"/>
                <a:ea typeface="+mn-ea"/>
                <a:cs typeface="+mn-cs"/>
                <a:sym typeface="Avenir Roman"/>
              </a:rPr>
              <a:t> concepts have to be developed to investigate the close and complex relations between the environment, ecosystems and etiological agents responsible for disease in human, animal and plant populations. Some drivers such as forest density, presence of wetlands, agricultural areas, climate and urban areas can be identified from space, but not without efficient methods and relevant partnerships to turn remote sensing into a tool suitable for the characterization, mapping and monitoring of risk factors.</a:t>
            </a:r>
            <a:endParaRPr lang="en-CA" sz="2400" dirty="0">
              <a:effectLst/>
              <a:latin typeface="+mn-lt"/>
              <a:ea typeface="+mn-ea"/>
              <a:cs typeface="+mn-cs"/>
              <a:sym typeface="Avenir Roman"/>
            </a:endParaRPr>
          </a:p>
          <a:p>
            <a:r>
              <a:rPr lang="en-US" sz="2400" dirty="0">
                <a:effectLst/>
                <a:latin typeface="+mn-lt"/>
                <a:ea typeface="+mn-ea"/>
                <a:cs typeface="+mn-cs"/>
                <a:sym typeface="Avenir Roman"/>
              </a:rPr>
              <a:t>This workshop is an invitation to the large remote sensing community to seek the potential contribution from EO to address public health issues with their own field of expertise (technology, applications, methods).The workshop will unfold in three parts. The first part will entail presentations by the national and international communities on current EO applications, tools &amp; solutions for public health issues. The second part will allow participants to discuss different scenarios related to five public health themes (vector, water &amp; air borne diseases, vulnerable human populations, and emergency management). An expert in the field will facilitate the discussion for each scenario and help the participants answer a list of pre-established questions. The third part will be a discussion that will help inform a report regarding the potential new contribution of space-based EO to public health. </a:t>
            </a:r>
            <a:endParaRPr lang="en-CA" sz="2400" dirty="0">
              <a:effectLst/>
              <a:latin typeface="+mn-lt"/>
              <a:ea typeface="+mn-ea"/>
              <a:cs typeface="+mn-cs"/>
              <a:sym typeface="Avenir Roman"/>
            </a:endParaRPr>
          </a:p>
          <a:p>
            <a:r>
              <a:rPr lang="en-US" sz="2400" dirty="0">
                <a:effectLst/>
                <a:latin typeface="+mn-lt"/>
                <a:ea typeface="+mn-ea"/>
                <a:cs typeface="+mn-cs"/>
                <a:sym typeface="Avenir Roman"/>
              </a:rPr>
              <a:t>The workshop will take place during the EO Summit 2017 in Montreal, Canada. This event is co-lead by the Canadian Space Agency and the Public Health Agency of Canada in partnership with the Centre National </a:t>
            </a:r>
            <a:r>
              <a:rPr lang="en-US" sz="2400" dirty="0" err="1">
                <a:effectLst/>
                <a:latin typeface="+mn-lt"/>
                <a:ea typeface="+mn-ea"/>
                <a:cs typeface="+mn-cs"/>
                <a:sym typeface="Avenir Roman"/>
              </a:rPr>
              <a:t>d’Études</a:t>
            </a:r>
            <a:r>
              <a:rPr lang="en-US" sz="2400" dirty="0">
                <a:effectLst/>
                <a:latin typeface="+mn-lt"/>
                <a:ea typeface="+mn-ea"/>
                <a:cs typeface="+mn-cs"/>
                <a:sym typeface="Avenir Roman"/>
              </a:rPr>
              <a:t> </a:t>
            </a:r>
            <a:r>
              <a:rPr lang="en-US" sz="2400" dirty="0" err="1">
                <a:effectLst/>
                <a:latin typeface="+mn-lt"/>
                <a:ea typeface="+mn-ea"/>
                <a:cs typeface="+mn-cs"/>
                <a:sym typeface="Avenir Roman"/>
              </a:rPr>
              <a:t>Spatiales</a:t>
            </a:r>
            <a:r>
              <a:rPr lang="en-US" sz="2400" dirty="0">
                <a:effectLst/>
                <a:latin typeface="+mn-lt"/>
                <a:ea typeface="+mn-ea"/>
                <a:cs typeface="+mn-cs"/>
                <a:sym typeface="Avenir Roman"/>
              </a:rPr>
              <a:t> (CNES, France), the </a:t>
            </a:r>
            <a:r>
              <a:rPr lang="en-US" sz="2400" u="sng" dirty="0">
                <a:effectLst/>
                <a:latin typeface="+mn-lt"/>
                <a:ea typeface="+mn-ea"/>
                <a:cs typeface="+mn-cs"/>
                <a:sym typeface="Avenir Roman"/>
                <a:hlinkClick r:id="rId3"/>
              </a:rPr>
              <a:t>CEOS Working Group on Capacity Building &amp; Data Democracy (</a:t>
            </a:r>
            <a:r>
              <a:rPr lang="en-US" sz="2400" u="sng" dirty="0" err="1">
                <a:effectLst/>
                <a:latin typeface="+mn-lt"/>
                <a:ea typeface="+mn-ea"/>
                <a:cs typeface="+mn-cs"/>
                <a:sym typeface="Avenir Roman"/>
                <a:hlinkClick r:id="rId3"/>
              </a:rPr>
              <a:t>WGCapD</a:t>
            </a:r>
            <a:r>
              <a:rPr lang="en-US" sz="2400" u="sng" dirty="0">
                <a:effectLst/>
                <a:latin typeface="+mn-lt"/>
                <a:ea typeface="+mn-ea"/>
                <a:cs typeface="+mn-cs"/>
                <a:sym typeface="Avenir Roman"/>
                <a:hlinkClick r:id="rId3"/>
              </a:rPr>
              <a:t>)</a:t>
            </a:r>
            <a:r>
              <a:rPr lang="en-US" sz="2400" dirty="0">
                <a:effectLst/>
                <a:latin typeface="+mn-lt"/>
                <a:ea typeface="+mn-ea"/>
                <a:cs typeface="+mn-cs"/>
                <a:sym typeface="Avenir Roman"/>
              </a:rPr>
              <a:t>, the department of Applied </a:t>
            </a:r>
            <a:r>
              <a:rPr lang="en-US" sz="2400" dirty="0" err="1">
                <a:effectLst/>
                <a:latin typeface="+mn-lt"/>
                <a:ea typeface="+mn-ea"/>
                <a:cs typeface="+mn-cs"/>
                <a:sym typeface="Avenir Roman"/>
              </a:rPr>
              <a:t>Geomatics</a:t>
            </a:r>
            <a:r>
              <a:rPr lang="en-US" sz="2400" dirty="0">
                <a:effectLst/>
                <a:latin typeface="+mn-lt"/>
                <a:ea typeface="+mn-ea"/>
                <a:cs typeface="+mn-cs"/>
                <a:sym typeface="Avenir Roman"/>
              </a:rPr>
              <a:t> from </a:t>
            </a:r>
            <a:r>
              <a:rPr lang="en-US" sz="2400" dirty="0" err="1">
                <a:effectLst/>
                <a:latin typeface="+mn-lt"/>
                <a:ea typeface="+mn-ea"/>
                <a:cs typeface="+mn-cs"/>
                <a:sym typeface="Avenir Roman"/>
              </a:rPr>
              <a:t>Université</a:t>
            </a:r>
            <a:r>
              <a:rPr lang="en-US" sz="2400" dirty="0">
                <a:effectLst/>
                <a:latin typeface="+mn-lt"/>
                <a:ea typeface="+mn-ea"/>
                <a:cs typeface="+mn-cs"/>
                <a:sym typeface="Avenir Roman"/>
              </a:rPr>
              <a:t> de </a:t>
            </a:r>
            <a:r>
              <a:rPr lang="en-US" sz="2400" dirty="0" err="1">
                <a:effectLst/>
                <a:latin typeface="+mn-lt"/>
                <a:ea typeface="+mn-ea"/>
                <a:cs typeface="+mn-cs"/>
                <a:sym typeface="Avenir Roman"/>
              </a:rPr>
              <a:t>Sherbrooke</a:t>
            </a:r>
            <a:r>
              <a:rPr lang="en-US" sz="2400" dirty="0">
                <a:effectLst/>
                <a:latin typeface="+mn-lt"/>
                <a:ea typeface="+mn-ea"/>
                <a:cs typeface="+mn-cs"/>
                <a:sym typeface="Avenir Roman"/>
              </a:rPr>
              <a:t> (Canada), the </a:t>
            </a:r>
            <a:r>
              <a:rPr lang="en-US" sz="2400" dirty="0" err="1">
                <a:effectLst/>
                <a:latin typeface="+mn-lt"/>
                <a:ea typeface="+mn-ea"/>
                <a:cs typeface="+mn-cs"/>
                <a:sym typeface="Avenir Roman"/>
              </a:rPr>
              <a:t>Institut</a:t>
            </a:r>
            <a:r>
              <a:rPr lang="en-US" sz="2400" dirty="0">
                <a:effectLst/>
                <a:latin typeface="+mn-lt"/>
                <a:ea typeface="+mn-ea"/>
                <a:cs typeface="+mn-cs"/>
                <a:sym typeface="Avenir Roman"/>
              </a:rPr>
              <a:t> de </a:t>
            </a:r>
            <a:r>
              <a:rPr lang="en-US" sz="2400" dirty="0" err="1">
                <a:effectLst/>
                <a:latin typeface="+mn-lt"/>
                <a:ea typeface="+mn-ea"/>
                <a:cs typeface="+mn-cs"/>
                <a:sym typeface="Avenir Roman"/>
              </a:rPr>
              <a:t>recherche</a:t>
            </a:r>
            <a:r>
              <a:rPr lang="en-US" sz="2400" dirty="0">
                <a:effectLst/>
                <a:latin typeface="+mn-lt"/>
                <a:ea typeface="+mn-ea"/>
                <a:cs typeface="+mn-cs"/>
                <a:sym typeface="Avenir Roman"/>
              </a:rPr>
              <a:t> pour le </a:t>
            </a:r>
            <a:r>
              <a:rPr lang="en-US" sz="2400" dirty="0" err="1">
                <a:effectLst/>
                <a:latin typeface="+mn-lt"/>
                <a:ea typeface="+mn-ea"/>
                <a:cs typeface="+mn-cs"/>
                <a:sym typeface="Avenir Roman"/>
              </a:rPr>
              <a:t>développement</a:t>
            </a:r>
            <a:r>
              <a:rPr lang="en-US" sz="2400" dirty="0">
                <a:effectLst/>
                <a:latin typeface="+mn-lt"/>
                <a:ea typeface="+mn-ea"/>
                <a:cs typeface="+mn-cs"/>
                <a:sym typeface="Avenir Roman"/>
              </a:rPr>
              <a:t> (IRD, France), and </a:t>
            </a:r>
            <a:r>
              <a:rPr lang="en-US" sz="2400" dirty="0" err="1">
                <a:effectLst/>
                <a:latin typeface="+mn-lt"/>
                <a:ea typeface="+mn-ea"/>
                <a:cs typeface="+mn-cs"/>
                <a:sym typeface="Avenir Roman"/>
              </a:rPr>
              <a:t>VetAgro</a:t>
            </a:r>
            <a:r>
              <a:rPr lang="en-US" sz="2400" dirty="0">
                <a:effectLst/>
                <a:latin typeface="+mn-lt"/>
                <a:ea typeface="+mn-ea"/>
                <a:cs typeface="+mn-cs"/>
                <a:sym typeface="Avenir Roman"/>
              </a:rPr>
              <a:t> Sup (France) with the participation of GEO (Group on Earth Observation) and UN-COPUOS Space and Global Health expert team. This event is directly aligned and in support of the </a:t>
            </a:r>
            <a:r>
              <a:rPr lang="en-US" sz="2400" u="sng" dirty="0">
                <a:effectLst/>
                <a:latin typeface="+mn-lt"/>
                <a:ea typeface="+mn-ea"/>
                <a:cs typeface="+mn-cs"/>
                <a:sym typeface="Avenir Roman"/>
                <a:hlinkClick r:id="rId4"/>
              </a:rPr>
              <a:t>Sustainable Development Goals</a:t>
            </a:r>
            <a:r>
              <a:rPr lang="en-US" sz="2400" dirty="0">
                <a:effectLst/>
                <a:latin typeface="+mn-lt"/>
                <a:ea typeface="+mn-ea"/>
                <a:cs typeface="+mn-cs"/>
                <a:sym typeface="Avenir Roman"/>
              </a:rPr>
              <a:t> (i.e. Goal 3: Ensure Healthy Lives and Promote Well-Being for All Ages) and to the </a:t>
            </a:r>
            <a:r>
              <a:rPr lang="en-US" sz="2400" u="sng" dirty="0">
                <a:effectLst/>
                <a:latin typeface="+mn-lt"/>
                <a:ea typeface="+mn-ea"/>
                <a:cs typeface="+mn-cs"/>
                <a:sym typeface="Avenir Roman"/>
                <a:hlinkClick r:id="rId5"/>
              </a:rPr>
              <a:t>GEO</a:t>
            </a:r>
            <a:r>
              <a:rPr lang="en-US" sz="2400" dirty="0">
                <a:effectLst/>
                <a:latin typeface="+mn-lt"/>
                <a:ea typeface="+mn-ea"/>
                <a:cs typeface="+mn-cs"/>
                <a:sym typeface="Avenir Roman"/>
              </a:rPr>
              <a:t> strategic objectives and Societal Benefit Areas (SBAs) related to public health. </a:t>
            </a:r>
            <a:endParaRPr lang="en-CA" sz="2400" dirty="0">
              <a:effectLst/>
              <a:latin typeface="+mn-lt"/>
              <a:ea typeface="+mn-ea"/>
              <a:cs typeface="+mn-cs"/>
              <a:sym typeface="Avenir Roman"/>
            </a:endParaRPr>
          </a:p>
          <a:p>
            <a:r>
              <a:rPr lang="en-US" sz="2400" b="1" dirty="0">
                <a:effectLst/>
                <a:latin typeface="+mn-lt"/>
                <a:ea typeface="+mn-ea"/>
                <a:cs typeface="+mn-cs"/>
                <a:sym typeface="Avenir Roman"/>
              </a:rPr>
              <a:t> </a:t>
            </a:r>
            <a:endParaRPr lang="en-CA" sz="2400" b="1" dirty="0">
              <a:effectLst/>
              <a:latin typeface="+mn-lt"/>
              <a:ea typeface="+mn-ea"/>
              <a:cs typeface="+mn-cs"/>
              <a:sym typeface="Avenir Roman"/>
            </a:endParaRPr>
          </a:p>
          <a:p>
            <a:r>
              <a:rPr lang="en-US" sz="2400" b="1" dirty="0">
                <a:effectLst/>
                <a:latin typeface="+mn-lt"/>
                <a:ea typeface="+mn-ea"/>
                <a:cs typeface="+mn-cs"/>
                <a:sym typeface="Avenir Roman"/>
              </a:rPr>
              <a:t>OBJECTIVES</a:t>
            </a:r>
            <a:endParaRPr lang="en-CA" sz="2400" b="1" dirty="0">
              <a:effectLst/>
              <a:latin typeface="+mn-lt"/>
              <a:ea typeface="+mn-ea"/>
              <a:cs typeface="+mn-cs"/>
              <a:sym typeface="Avenir Roman"/>
            </a:endParaRPr>
          </a:p>
          <a:p>
            <a:r>
              <a:rPr lang="en-US" sz="2400" dirty="0">
                <a:effectLst/>
                <a:latin typeface="+mn-lt"/>
                <a:ea typeface="+mn-ea"/>
                <a:cs typeface="+mn-cs"/>
                <a:sym typeface="Avenir Roman"/>
              </a:rPr>
              <a:t> </a:t>
            </a:r>
            <a:endParaRPr lang="en-CA" sz="2400" dirty="0">
              <a:effectLst/>
              <a:latin typeface="+mn-lt"/>
              <a:ea typeface="+mn-ea"/>
              <a:cs typeface="+mn-cs"/>
              <a:sym typeface="Avenir Roman"/>
            </a:endParaRPr>
          </a:p>
          <a:p>
            <a:pPr lvl="0"/>
            <a:r>
              <a:rPr lang="en-CA" sz="2400" dirty="0">
                <a:effectLst/>
                <a:latin typeface="+mn-lt"/>
                <a:ea typeface="+mn-ea"/>
                <a:cs typeface="+mn-cs"/>
                <a:sym typeface="Avenir Roman"/>
              </a:rPr>
              <a:t>To better understand the links between environment, climate, society and public health in the Earth observation context.</a:t>
            </a:r>
          </a:p>
          <a:p>
            <a:r>
              <a:rPr lang="en-CA" sz="2400" dirty="0">
                <a:effectLst/>
                <a:latin typeface="+mn-lt"/>
                <a:ea typeface="+mn-ea"/>
                <a:cs typeface="+mn-cs"/>
                <a:sym typeface="Avenir Roman"/>
              </a:rPr>
              <a:t> </a:t>
            </a:r>
          </a:p>
          <a:p>
            <a:pPr lvl="0"/>
            <a:r>
              <a:rPr lang="en-CA" sz="2400" dirty="0">
                <a:effectLst/>
                <a:latin typeface="+mn-lt"/>
                <a:ea typeface="+mn-ea"/>
                <a:cs typeface="+mn-cs"/>
                <a:sym typeface="Avenir Roman"/>
              </a:rPr>
              <a:t>To demonstrate the relevance of existing applications derived from satellite EO in the public health sector. </a:t>
            </a:r>
          </a:p>
          <a:p>
            <a:r>
              <a:rPr lang="en-CA" sz="2400" dirty="0">
                <a:effectLst/>
                <a:latin typeface="+mn-lt"/>
                <a:ea typeface="+mn-ea"/>
                <a:cs typeface="+mn-cs"/>
                <a:sym typeface="Avenir Roman"/>
              </a:rPr>
              <a:t> </a:t>
            </a:r>
          </a:p>
          <a:p>
            <a:pPr lvl="0"/>
            <a:r>
              <a:rPr lang="en-CA" sz="2400" dirty="0">
                <a:effectLst/>
                <a:latin typeface="+mn-lt"/>
                <a:ea typeface="+mn-ea"/>
                <a:cs typeface="+mn-cs"/>
                <a:sym typeface="Avenir Roman"/>
              </a:rPr>
              <a:t>To identify existing or potential data, indicators, methods and technologies developed from EO that can support the public health sector.</a:t>
            </a:r>
          </a:p>
          <a:p>
            <a:r>
              <a:rPr lang="en-CA" sz="2400" dirty="0">
                <a:effectLst/>
                <a:latin typeface="+mn-lt"/>
                <a:ea typeface="+mn-ea"/>
                <a:cs typeface="+mn-cs"/>
                <a:sym typeface="Avenir Roman"/>
              </a:rPr>
              <a:t> </a:t>
            </a:r>
          </a:p>
          <a:p>
            <a:pPr lvl="0"/>
            <a:r>
              <a:rPr lang="en-CA" sz="2400" dirty="0">
                <a:effectLst/>
                <a:latin typeface="+mn-lt"/>
                <a:ea typeface="+mn-ea"/>
                <a:cs typeface="+mn-cs"/>
                <a:sym typeface="Avenir Roman"/>
              </a:rPr>
              <a:t>To bring together leaders and experts in EO and public health to explore, discuss, establish or strengthen collaborations and partnerships on novel EO applications, products and services to support public health.</a:t>
            </a:r>
          </a:p>
          <a:p>
            <a:r>
              <a:rPr lang="en-CA" sz="2400" dirty="0">
                <a:effectLst/>
                <a:latin typeface="+mn-lt"/>
                <a:ea typeface="+mn-ea"/>
                <a:cs typeface="+mn-cs"/>
                <a:sym typeface="Avenir Roman"/>
              </a:rPr>
              <a:t> </a:t>
            </a:r>
          </a:p>
          <a:p>
            <a:endParaRPr lang="en-US" sz="2400" dirty="0">
              <a:effectLst/>
              <a:latin typeface="+mn-lt"/>
              <a:ea typeface="+mn-ea"/>
              <a:cs typeface="+mn-cs"/>
              <a:sym typeface="Avenir Roman"/>
            </a:endParaRPr>
          </a:p>
          <a:p>
            <a:pPr marL="0" marR="0" indent="0" defTabSz="457200" eaLnBrk="1" fontAlgn="auto" latinLnBrk="0" hangingPunct="1">
              <a:lnSpc>
                <a:spcPct val="125000"/>
              </a:lnSpc>
              <a:spcBef>
                <a:spcPts val="0"/>
              </a:spcBef>
              <a:spcAft>
                <a:spcPts val="0"/>
              </a:spcAft>
              <a:buClrTx/>
              <a:buSzTx/>
              <a:buFontTx/>
              <a:buNone/>
              <a:tabLst/>
              <a:defRPr/>
            </a:pPr>
            <a:endParaRPr lang="en-US" sz="2400" dirty="0">
              <a:effectLst/>
              <a:latin typeface="+mn-lt"/>
              <a:ea typeface="+mn-ea"/>
              <a:cs typeface="+mn-cs"/>
              <a:sym typeface="Avenir Roman"/>
            </a:endParaRPr>
          </a:p>
          <a:p>
            <a:endParaRPr lang="en-US" dirty="0"/>
          </a:p>
        </p:txBody>
      </p:sp>
    </p:spTree>
    <p:extLst>
      <p:ext uri="{BB962C8B-B14F-4D97-AF65-F5344CB8AC3E}">
        <p14:creationId xmlns:p14="http://schemas.microsoft.com/office/powerpoint/2010/main" val="262228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en-US" dirty="0"/>
              <a:t>The workshop program had two main components. Following welcoming remarks by CSA and PHAC representatives, the morning session commenced with a series of presentation by national and international experts on pertinent EO and public health issues. The presentations set the stage and provided helpful context for the afternoon activity. The activity engaged workshop participants in scenario-based discussion. </a:t>
            </a:r>
            <a:endParaRPr lang="en-CA" dirty="0"/>
          </a:p>
          <a:p>
            <a:endParaRPr lang="en-US" dirty="0"/>
          </a:p>
        </p:txBody>
      </p:sp>
    </p:spTree>
    <p:extLst>
      <p:ext uri="{BB962C8B-B14F-4D97-AF65-F5344CB8AC3E}">
        <p14:creationId xmlns:p14="http://schemas.microsoft.com/office/powerpoint/2010/main" val="1621701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en-US" dirty="0"/>
              <a:t>The scenario-based discussion focused on group discussions of six high-priority public health issues using a scenario-based approach to meet challenges and realize opportunities involving EO in the public health arena. The expert EO and public health members of the discussion groups identified and documented the specific EO needs and requirements for high priority public health issues as they specifically relate to vulnerable human populations, mosquito-borne diseases, tick-borne diseases, microbial water contamination, air quality and chronic conditions, and pandemics. Governments, academia, industries as well as international organization contribute to this discussion.</a:t>
            </a:r>
            <a:endParaRPr lang="en-CA" dirty="0"/>
          </a:p>
          <a:p>
            <a:endParaRPr lang="en-US" dirty="0"/>
          </a:p>
        </p:txBody>
      </p:sp>
    </p:spTree>
    <p:extLst>
      <p:ext uri="{BB962C8B-B14F-4D97-AF65-F5344CB8AC3E}">
        <p14:creationId xmlns:p14="http://schemas.microsoft.com/office/powerpoint/2010/main" val="173809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importance of our partnership in terms of advertisement and outreach, co-organize </a:t>
            </a:r>
            <a:r>
              <a:rPr lang="en-US" b="1" dirty="0"/>
              <a:t>on-site workshops</a:t>
            </a:r>
            <a:r>
              <a:rPr lang="en-US" dirty="0"/>
              <a:t>, adding a live broadcast element to allow for free online participation for those unable to join these events in-person. </a:t>
            </a:r>
          </a:p>
        </p:txBody>
      </p:sp>
    </p:spTree>
    <p:extLst>
      <p:ext uri="{BB962C8B-B14F-4D97-AF65-F5344CB8AC3E}">
        <p14:creationId xmlns:p14="http://schemas.microsoft.com/office/powerpoint/2010/main" val="2313248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0925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‹nº›</a:t>
            </a:fld>
            <a:endParaRPr/>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Proxima Nova Regular"/>
              </a:defRPr>
            </a:lvl1pPr>
          </a:lstStyle>
          <a:p>
            <a:pPr lvl="0"/>
            <a:r>
              <a:rPr lang="en-US" dirty="0"/>
              <a:t>Title Goes Here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tephanie.brazeau@canada.ca" TargetMode="External"/><Relationship Id="rId2" Type="http://schemas.openxmlformats.org/officeDocument/2006/relationships/hyperlink" Target="mailto:guy.aube@canada.ca" TargetMode="External"/><Relationship Id="rId1" Type="http://schemas.openxmlformats.org/officeDocument/2006/relationships/slideLayout" Target="../slideLayouts/slideLayout2.xml"/><Relationship Id="rId4" Type="http://schemas.openxmlformats.org/officeDocument/2006/relationships/hyperlink" Target="mailto:hilcea@dpi.inpe.br"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J8far-PbSAhWo44MKHcJNCXUQjRwIBw&amp;url=http://kateoffexploring.com/5-things-i-love-about-canada/&amp;psig=AFQjCNE8RkakDd-_KK4ZouSz7Etk9pRX1w&amp;ust=149071286759436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google.ca/url?sa=i&amp;rct=j&amp;q=&amp;esrc=s&amp;source=images&amp;cd=&amp;cad=rja&amp;uact=8&amp;ved=0ahUKEwjd_Mnh__bSAhVLw4MKHTrnCaMQjRwIBw&amp;url=http://www.asc-csa.gc.ca/eng/satellites/radarsat/&amp;bvm=bv.150729734,d.amc&amp;psig=AFQjCNEyYC3KWILj_rUsHQxw7-3i205j6w&amp;ust=1490714857288454"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7835411"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CA" sz="3200" b="1" dirty="0">
                <a:solidFill>
                  <a:srgbClr val="FFFFFF"/>
                </a:solidFill>
              </a:rPr>
              <a:t>Building Awareness: Partnership with </a:t>
            </a:r>
            <a:r>
              <a:rPr lang="en-CA" sz="3200" b="1" dirty="0" err="1">
                <a:solidFill>
                  <a:srgbClr val="FFFFFF"/>
                </a:solidFill>
              </a:rPr>
              <a:t>WGCapD</a:t>
            </a:r>
            <a:r>
              <a:rPr lang="en-CA" sz="3200" b="1" dirty="0">
                <a:solidFill>
                  <a:srgbClr val="FFFFFF"/>
                </a:solidFill>
              </a:rPr>
              <a:t> – Public Health Workshop</a:t>
            </a:r>
            <a:endParaRPr sz="3200" b="1" dirty="0">
              <a:solidFill>
                <a:srgbClr val="FFFFFF"/>
              </a:solidFill>
            </a:endParaRPr>
          </a:p>
        </p:txBody>
      </p:sp>
      <p:sp>
        <p:nvSpPr>
          <p:cNvPr id="11" name="Shape 11"/>
          <p:cNvSpPr/>
          <p:nvPr/>
        </p:nvSpPr>
        <p:spPr>
          <a:xfrm>
            <a:off x="457200" y="4038600"/>
            <a:ext cx="6019800"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CA" dirty="0">
                <a:solidFill>
                  <a:srgbClr val="FFFFFF"/>
                </a:solidFill>
                <a:latin typeface="Arial Bold"/>
                <a:ea typeface="Arial Bold"/>
                <a:cs typeface="Arial Bold"/>
                <a:sym typeface="Arial Bold"/>
              </a:rPr>
              <a:t>Guy Aube, Canadian Space Agency </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dirty="0">
                <a:solidFill>
                  <a:srgbClr val="FFFFFF"/>
                </a:solidFill>
                <a:latin typeface="Arial Bold"/>
                <a:ea typeface="Arial Bold"/>
                <a:cs typeface="Arial Bold"/>
                <a:sym typeface="Arial Bold"/>
              </a:rPr>
              <a:t>Agenda Item #</a:t>
            </a:r>
            <a:r>
              <a:rPr lang="en-CA" dirty="0">
                <a:solidFill>
                  <a:srgbClr val="FFFFFF"/>
                </a:solidFill>
                <a:latin typeface="Arial Bold"/>
                <a:ea typeface="Arial Bold"/>
                <a:cs typeface="Arial Bold"/>
                <a:sym typeface="Arial Bold"/>
              </a:rPr>
              <a:t> </a:t>
            </a:r>
          </a:p>
          <a:p>
            <a:pPr lvl="0" defTabSz="914400">
              <a:lnSpc>
                <a:spcPct val="150000"/>
              </a:lnSpc>
              <a:defRPr>
                <a:solidFill>
                  <a:srgbClr val="000000"/>
                </a:solidFill>
              </a:defRPr>
            </a:pPr>
            <a:r>
              <a:rPr dirty="0">
                <a:solidFill>
                  <a:srgbClr val="FFFFFF"/>
                </a:solidFill>
                <a:latin typeface="Arial Bold"/>
                <a:ea typeface="Arial Bold"/>
                <a:cs typeface="Arial Bold"/>
                <a:sym typeface="Arial Bold"/>
              </a:rPr>
              <a:t>CEOS </a:t>
            </a:r>
            <a:r>
              <a:rPr lang="en-US" dirty="0">
                <a:solidFill>
                  <a:srgbClr val="FFFFFF"/>
                </a:solidFill>
                <a:latin typeface="Arial Bold"/>
                <a:ea typeface="Arial Bold"/>
                <a:cs typeface="Arial Bold"/>
                <a:sym typeface="Arial Bold"/>
              </a:rPr>
              <a:t>7</a:t>
            </a:r>
            <a:r>
              <a:rPr lang="en-US" baseline="30000" dirty="0">
                <a:solidFill>
                  <a:srgbClr val="FFFFFF"/>
                </a:solidFill>
                <a:latin typeface="Arial Bold"/>
                <a:ea typeface="Arial Bold"/>
                <a:cs typeface="Arial Bold"/>
                <a:sym typeface="Arial Bold"/>
              </a:rPr>
              <a:t>th</a:t>
            </a:r>
            <a:r>
              <a:rPr lang="en-US" dirty="0">
                <a:solidFill>
                  <a:srgbClr val="FFFFFF"/>
                </a:solidFill>
                <a:latin typeface="Arial Bold"/>
                <a:ea typeface="Arial Bold"/>
                <a:cs typeface="Arial Bold"/>
                <a:sym typeface="Arial Bold"/>
              </a:rPr>
              <a:t> Working Group for Capacity Building &amp; Data Democracy (</a:t>
            </a:r>
            <a:r>
              <a:rPr lang="en-US" dirty="0" err="1">
                <a:solidFill>
                  <a:srgbClr val="FFFFFF"/>
                </a:solidFill>
                <a:latin typeface="Arial Bold"/>
                <a:ea typeface="Arial Bold"/>
                <a:cs typeface="Arial Bold"/>
                <a:sym typeface="Arial Bold"/>
              </a:rPr>
              <a:t>WGCapD</a:t>
            </a:r>
            <a:r>
              <a:rPr lang="en-US" dirty="0">
                <a:solidFill>
                  <a:srgbClr val="FFFFFF"/>
                </a:solidFill>
                <a:latin typeface="Arial Bold"/>
                <a:ea typeface="Arial Bold"/>
                <a:cs typeface="Arial Bold"/>
                <a:sym typeface="Arial Bold"/>
              </a:rPr>
              <a:t>) Annual Meeting</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CA" dirty="0">
                <a:solidFill>
                  <a:srgbClr val="FFFFFF"/>
                </a:solidFill>
                <a:latin typeface="Arial Bold"/>
                <a:ea typeface="Arial Bold"/>
                <a:cs typeface="Arial Bold"/>
                <a:sym typeface="Arial Bold"/>
              </a:rPr>
              <a:t>INPE São José dos Campos</a:t>
            </a:r>
            <a:r>
              <a:rPr dirty="0">
                <a:solidFill>
                  <a:srgbClr val="FFFFFF"/>
                </a:solidFill>
                <a:latin typeface="Arial Bold"/>
                <a:ea typeface="Arial Bold"/>
                <a:cs typeface="Arial Bold"/>
                <a:sym typeface="Arial Bold"/>
              </a:rPr>
              <a:t>, </a:t>
            </a:r>
            <a:r>
              <a:rPr lang="fr-CA" dirty="0" err="1">
                <a:solidFill>
                  <a:srgbClr val="FFFFFF"/>
                </a:solidFill>
                <a:latin typeface="Arial Bold"/>
                <a:ea typeface="Arial Bold"/>
                <a:cs typeface="Arial Bold"/>
                <a:sym typeface="Arial Bold"/>
              </a:rPr>
              <a:t>Brazil</a:t>
            </a:r>
            <a:endParaRPr lang="fr-CA"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6-8</a:t>
            </a:r>
            <a:r>
              <a:rPr baseline="30000" dirty="0">
                <a:solidFill>
                  <a:srgbClr val="FFFFFF"/>
                </a:solidFill>
                <a:latin typeface="Arial Bold"/>
                <a:ea typeface="Arial Bold"/>
                <a:cs typeface="Arial Bold"/>
                <a:sym typeface="Arial Bold"/>
              </a:rPr>
              <a:t>th</a:t>
            </a:r>
            <a:r>
              <a:rPr lang="fr-CA" dirty="0">
                <a:solidFill>
                  <a:srgbClr val="FFFFFF"/>
                </a:solidFill>
                <a:latin typeface="Arial Bold"/>
                <a:ea typeface="Arial Bold"/>
                <a:cs typeface="Arial Bold"/>
                <a:sym typeface="Arial Bold"/>
              </a:rPr>
              <a:t> </a:t>
            </a:r>
            <a:r>
              <a:rPr lang="en-US" dirty="0">
                <a:solidFill>
                  <a:srgbClr val="FFFFFF"/>
                </a:solidFill>
                <a:latin typeface="Arial Bold"/>
                <a:ea typeface="Arial Bold"/>
                <a:cs typeface="Arial Bold"/>
                <a:sym typeface="Arial Bold"/>
              </a:rPr>
              <a:t>March, 2018</a:t>
            </a:r>
            <a:endParaRPr dirty="0">
              <a:solidFill>
                <a:srgbClr val="FFFFFF"/>
              </a:solidFill>
              <a:latin typeface="Arial Bold"/>
              <a:ea typeface="Arial Bold"/>
              <a:cs typeface="Arial Bold"/>
              <a:sym typeface="Arial Bold"/>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NOAA"/>
          <p:cNvSpPr>
            <a:spLocks noChangeAspect="1" noChangeArrowheads="1"/>
          </p:cNvSpPr>
          <p:nvPr/>
        </p:nvSpPr>
        <p:spPr bwMode="auto">
          <a:xfrm>
            <a:off x="0" y="-136525"/>
            <a:ext cx="1162050"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7" descr="Image result for NASA"/>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Title 1"/>
          <p:cNvSpPr txBox="1">
            <a:spLocks/>
          </p:cNvSpPr>
          <p:nvPr/>
        </p:nvSpPr>
        <p:spPr>
          <a:xfrm>
            <a:off x="484695" y="1295400"/>
            <a:ext cx="8229600" cy="1143000"/>
          </a:xfrm>
          <a:prstGeom prst="rect">
            <a:avLst/>
          </a:prstGeom>
        </p:spPr>
        <p:txBody>
          <a:bodyPr>
            <a:normAutofit fontScale="90000" lnSpcReduction="20000"/>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fr-CA" sz="3100" dirty="0">
                <a:solidFill>
                  <a:schemeClr val="tx2"/>
                </a:solidFill>
              </a:rPr>
              <a:t>Report (</a:t>
            </a:r>
            <a:r>
              <a:rPr lang="fr-CA" sz="3100" dirty="0" err="1">
                <a:solidFill>
                  <a:schemeClr val="tx2"/>
                </a:solidFill>
              </a:rPr>
              <a:t>forthcoming</a:t>
            </a:r>
            <a:r>
              <a:rPr lang="fr-CA" sz="3100" dirty="0">
                <a:solidFill>
                  <a:schemeClr val="tx2"/>
                </a:solidFill>
              </a:rPr>
              <a:t>):</a:t>
            </a:r>
            <a:br>
              <a:rPr lang="fr-CA" sz="3100" dirty="0">
                <a:solidFill>
                  <a:schemeClr val="tx2"/>
                </a:solidFill>
              </a:rPr>
            </a:br>
            <a:r>
              <a:rPr lang="fr-CA" sz="3100" dirty="0">
                <a:solidFill>
                  <a:schemeClr val="tx2"/>
                </a:solidFill>
              </a:rPr>
              <a:t>« </a:t>
            </a:r>
            <a:r>
              <a:rPr lang="fr-CA" sz="3100" b="1" i="1" dirty="0" err="1">
                <a:solidFill>
                  <a:schemeClr val="tx2"/>
                </a:solidFill>
              </a:rPr>
              <a:t>Potential</a:t>
            </a:r>
            <a:r>
              <a:rPr lang="fr-CA" sz="3100" b="1" i="1" dirty="0">
                <a:solidFill>
                  <a:schemeClr val="tx2"/>
                </a:solidFill>
              </a:rPr>
              <a:t> EO Contribution to </a:t>
            </a:r>
          </a:p>
          <a:p>
            <a:pPr algn="ctr" defTabSz="914400"/>
            <a:r>
              <a:rPr lang="fr-CA" sz="3100" b="1" i="1" dirty="0">
                <a:solidFill>
                  <a:schemeClr val="tx2"/>
                </a:solidFill>
              </a:rPr>
              <a:t>Public </a:t>
            </a:r>
            <a:r>
              <a:rPr lang="fr-CA" sz="3100" b="1" i="1" dirty="0" err="1">
                <a:solidFill>
                  <a:schemeClr val="tx2"/>
                </a:solidFill>
              </a:rPr>
              <a:t>Health</a:t>
            </a:r>
            <a:r>
              <a:rPr lang="fr-CA" sz="3100" b="1" i="1" dirty="0">
                <a:solidFill>
                  <a:schemeClr val="tx2"/>
                </a:solidFill>
              </a:rPr>
              <a:t> Practices</a:t>
            </a:r>
            <a:r>
              <a:rPr lang="fr-CA" sz="3100" dirty="0">
                <a:solidFill>
                  <a:schemeClr val="tx2"/>
                </a:solidFill>
              </a:rPr>
              <a:t>  »</a:t>
            </a:r>
            <a:endParaRPr lang="en-US" sz="3100" dirty="0">
              <a:solidFill>
                <a:schemeClr val="tx2"/>
              </a:solidFill>
            </a:endParaRPr>
          </a:p>
        </p:txBody>
      </p:sp>
      <p:sp>
        <p:nvSpPr>
          <p:cNvPr id="9" name="Content Placeholder 2"/>
          <p:cNvSpPr>
            <a:spLocks noGrp="1"/>
          </p:cNvSpPr>
          <p:nvPr>
            <p:ph idx="4294967295"/>
          </p:nvPr>
        </p:nvSpPr>
        <p:spPr>
          <a:xfrm>
            <a:off x="395536" y="2478353"/>
            <a:ext cx="8519864" cy="4227247"/>
          </a:xfrm>
          <a:prstGeom prst="rect">
            <a:avLst/>
          </a:prstGeom>
        </p:spPr>
        <p:txBody>
          <a:bodyPr>
            <a:normAutofit fontScale="92500" lnSpcReduction="20000"/>
          </a:bodyPr>
          <a:lstStyle/>
          <a:p>
            <a:pPr marL="0" indent="0">
              <a:lnSpc>
                <a:spcPct val="120000"/>
              </a:lnSpc>
              <a:buNone/>
            </a:pPr>
            <a:r>
              <a:rPr lang="en-CA" sz="2600" b="1" dirty="0">
                <a:solidFill>
                  <a:schemeClr val="tx2"/>
                </a:solidFill>
              </a:rPr>
              <a:t> Content</a:t>
            </a:r>
          </a:p>
          <a:p>
            <a:pPr lvl="1">
              <a:lnSpc>
                <a:spcPct val="120000"/>
              </a:lnSpc>
            </a:pPr>
            <a:r>
              <a:rPr lang="en-CA" sz="2600" dirty="0">
                <a:solidFill>
                  <a:schemeClr val="tx2"/>
                </a:solidFill>
              </a:rPr>
              <a:t> Current EO applications in the public health sector</a:t>
            </a:r>
          </a:p>
          <a:p>
            <a:pPr lvl="1">
              <a:lnSpc>
                <a:spcPct val="120000"/>
              </a:lnSpc>
            </a:pPr>
            <a:r>
              <a:rPr lang="en-CA" sz="2600" dirty="0">
                <a:solidFill>
                  <a:schemeClr val="tx2"/>
                </a:solidFill>
              </a:rPr>
              <a:t> EO advantages &amp; benefits </a:t>
            </a:r>
            <a:r>
              <a:rPr lang="en-CA" sz="2600" i="1" dirty="0">
                <a:solidFill>
                  <a:schemeClr val="tx2"/>
                </a:solidFill>
              </a:rPr>
              <a:t>viz. </a:t>
            </a:r>
            <a:r>
              <a:rPr lang="en-CA" sz="2600" dirty="0">
                <a:solidFill>
                  <a:schemeClr val="tx2"/>
                </a:solidFill>
              </a:rPr>
              <a:t>public health priorities</a:t>
            </a:r>
          </a:p>
          <a:p>
            <a:pPr lvl="1">
              <a:lnSpc>
                <a:spcPct val="120000"/>
              </a:lnSpc>
            </a:pPr>
            <a:r>
              <a:rPr lang="en-CA" sz="2600" dirty="0">
                <a:solidFill>
                  <a:schemeClr val="tx2"/>
                </a:solidFill>
              </a:rPr>
              <a:t> Trends &amp; potential for EO &amp; public health applications</a:t>
            </a:r>
          </a:p>
          <a:p>
            <a:pPr lvl="1">
              <a:lnSpc>
                <a:spcPct val="120000"/>
              </a:lnSpc>
            </a:pPr>
            <a:r>
              <a:rPr lang="en-CA" sz="2600" dirty="0">
                <a:solidFill>
                  <a:schemeClr val="tx2"/>
                </a:solidFill>
              </a:rPr>
              <a:t> Challenges &amp; need for specific EO actions </a:t>
            </a:r>
            <a:r>
              <a:rPr lang="en-CA" sz="2600" i="1" dirty="0">
                <a:solidFill>
                  <a:schemeClr val="tx2"/>
                </a:solidFill>
              </a:rPr>
              <a:t>viz. </a:t>
            </a:r>
            <a:r>
              <a:rPr lang="en-CA" sz="2600" dirty="0">
                <a:solidFill>
                  <a:schemeClr val="tx2"/>
                </a:solidFill>
              </a:rPr>
              <a:t>public health</a:t>
            </a:r>
          </a:p>
          <a:p>
            <a:pPr lvl="1">
              <a:lnSpc>
                <a:spcPct val="120000"/>
              </a:lnSpc>
            </a:pPr>
            <a:r>
              <a:rPr lang="en-CA" sz="2600" dirty="0">
                <a:solidFill>
                  <a:schemeClr val="tx2"/>
                </a:solidFill>
              </a:rPr>
              <a:t> Options, solutions &amp; actions to improve applications, products and services. </a:t>
            </a:r>
          </a:p>
          <a:p>
            <a:pPr marL="0" indent="0">
              <a:lnSpc>
                <a:spcPct val="120000"/>
              </a:lnSpc>
              <a:buNone/>
            </a:pPr>
            <a:r>
              <a:rPr lang="en-CA" sz="2600" b="1" dirty="0">
                <a:solidFill>
                  <a:schemeClr val="tx2"/>
                </a:solidFill>
              </a:rPr>
              <a:t>The report relies on input from organizations &amp; researchers engaged in EO and Public Health. </a:t>
            </a:r>
          </a:p>
          <a:p>
            <a:pPr marL="0" indent="0">
              <a:buNone/>
            </a:pPr>
            <a:endParaRPr lang="en-US" dirty="0"/>
          </a:p>
        </p:txBody>
      </p:sp>
      <p:sp>
        <p:nvSpPr>
          <p:cNvPr id="10" name="Shape 3">
            <a:extLst>
              <a:ext uri="{FF2B5EF4-FFF2-40B4-BE49-F238E27FC236}">
                <a16:creationId xmlns:a16="http://schemas.microsoft.com/office/drawing/2014/main" id="{3A3FDA27-E917-46C9-8D52-966F73CD3CF3}"/>
              </a:ext>
            </a:extLst>
          </p:cNvPr>
          <p:cNvSpPr/>
          <p:nvPr/>
        </p:nvSpPr>
        <p:spPr>
          <a:xfrm>
            <a:off x="2130871" y="304800"/>
            <a:ext cx="4650929" cy="69249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914400">
              <a:defRPr>
                <a:solidFill>
                  <a:srgbClr val="000000"/>
                </a:solidFill>
              </a:defRPr>
            </a:pPr>
            <a:r>
              <a:rPr lang="en-US" sz="1500" dirty="0">
                <a:solidFill>
                  <a:srgbClr val="FFFFFF"/>
                </a:solidFill>
                <a:latin typeface="Proxima Nova Regular"/>
                <a:ea typeface="Proxima Nova Regular"/>
                <a:cs typeface="Proxima Nova Regular"/>
                <a:sym typeface="Proxima Nova Regular"/>
              </a:rPr>
              <a:t>WGCapD-7 Annual Meeting </a:t>
            </a:r>
            <a:r>
              <a:rPr sz="1500" dirty="0">
                <a:solidFill>
                  <a:srgbClr val="FFFFFF"/>
                </a:solidFill>
                <a:latin typeface="Proxima Nova Regular"/>
                <a:ea typeface="Proxima Nova Regular"/>
                <a:cs typeface="Proxima Nova Regular"/>
                <a:sym typeface="Proxima Nova Regular"/>
              </a:rPr>
              <a:t>201</a:t>
            </a:r>
            <a:r>
              <a:rPr lang="en-US" sz="1500" dirty="0">
                <a:solidFill>
                  <a:srgbClr val="FFFFFF"/>
                </a:solidFill>
                <a:latin typeface="Proxima Nova Regular"/>
                <a:ea typeface="Proxima Nova Regular"/>
                <a:cs typeface="Proxima Nova Regular"/>
                <a:sym typeface="Proxima Nova Regular"/>
              </a:rPr>
              <a:t>8</a:t>
            </a:r>
            <a:endParaRPr sz="15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pt-BR" sz="1500" dirty="0">
                <a:solidFill>
                  <a:srgbClr val="FFFFFF"/>
                </a:solidFill>
                <a:latin typeface="Proxima Nova Regular"/>
                <a:ea typeface="Proxima Nova Regular"/>
                <a:cs typeface="Proxima Nova Regular"/>
                <a:sym typeface="Proxima Nova Regular"/>
              </a:rPr>
              <a:t>INPE, São José dos Campos, </a:t>
            </a:r>
            <a:r>
              <a:rPr lang="pt-BR" sz="1500" dirty="0" err="1">
                <a:solidFill>
                  <a:srgbClr val="FFFFFF"/>
                </a:solidFill>
                <a:latin typeface="Proxima Nova Regular"/>
                <a:ea typeface="Proxima Nova Regular"/>
                <a:cs typeface="Proxima Nova Regular"/>
                <a:sym typeface="Proxima Nova Regular"/>
              </a:rPr>
              <a:t>Brazil</a:t>
            </a:r>
            <a:br>
              <a:rPr sz="1500" dirty="0">
                <a:solidFill>
                  <a:srgbClr val="FFFFFF"/>
                </a:solidFill>
                <a:latin typeface="Proxima Nova Regular"/>
                <a:ea typeface="Proxima Nova Regular"/>
                <a:cs typeface="Proxima Nova Regular"/>
                <a:sym typeface="Proxima Nova Regular"/>
              </a:rPr>
            </a:br>
            <a:r>
              <a:rPr lang="pt-BR" sz="1500" dirty="0">
                <a:solidFill>
                  <a:srgbClr val="FFFFFF"/>
                </a:solidFill>
                <a:latin typeface="Proxima Nova Regular"/>
                <a:ea typeface="Proxima Nova Regular"/>
                <a:cs typeface="Proxima Nova Regular"/>
                <a:sym typeface="Proxima Nova Regular"/>
              </a:rPr>
              <a:t>6-8 </a:t>
            </a:r>
            <a:r>
              <a:rPr lang="en-US" sz="1500" dirty="0">
                <a:solidFill>
                  <a:srgbClr val="FFFFFF"/>
                </a:solidFill>
                <a:latin typeface="Proxima Nova Regular"/>
                <a:ea typeface="Proxima Nova Regular"/>
                <a:cs typeface="Proxima Nova Regular"/>
                <a:sym typeface="Proxima Nova Regular"/>
              </a:rPr>
              <a:t>March </a:t>
            </a:r>
            <a:r>
              <a:rPr sz="1500" dirty="0">
                <a:solidFill>
                  <a:srgbClr val="FFFFFF"/>
                </a:solidFill>
                <a:latin typeface="Proxima Nova Regular"/>
                <a:ea typeface="Proxima Nova Regular"/>
                <a:cs typeface="Proxima Nova Regular"/>
                <a:sym typeface="Proxima Nova Regular"/>
              </a:rPr>
              <a:t>201</a:t>
            </a:r>
            <a:r>
              <a:rPr lang="en-US" sz="1500" dirty="0">
                <a:solidFill>
                  <a:srgbClr val="FFFFFF"/>
                </a:solidFill>
                <a:latin typeface="Proxima Nova Regular"/>
                <a:ea typeface="Proxima Nova Regular"/>
                <a:cs typeface="Proxima Nova Regular"/>
                <a:sym typeface="Proxima Nova Regular"/>
              </a:rPr>
              <a:t>8</a:t>
            </a:r>
            <a:endParaRPr sz="1500" dirty="0">
              <a:solidFill>
                <a:srgbClr val="FFFFFF"/>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200555643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47086"/>
            <a:ext cx="7162800" cy="4893647"/>
          </a:xfrm>
          <a:prstGeom prst="rect">
            <a:avLst/>
          </a:prstGeom>
        </p:spPr>
        <p:txBody>
          <a:bodyPr wrap="square">
            <a:spAutoFit/>
          </a:bodyPr>
          <a:lstStyle/>
          <a:p>
            <a:pPr lvl="0" defTabSz="914400">
              <a:lnSpc>
                <a:spcPct val="150000"/>
              </a:lnSpc>
              <a:defRPr>
                <a:solidFill>
                  <a:srgbClr val="000000"/>
                </a:solidFill>
              </a:defRPr>
            </a:pPr>
            <a:r>
              <a:rPr lang="en-CA" sz="3200" dirty="0">
                <a:solidFill>
                  <a:srgbClr val="92D050"/>
                </a:solidFill>
                <a:latin typeface="Arial Bold"/>
                <a:ea typeface="Arial Bold"/>
                <a:cs typeface="Arial Bold"/>
                <a:sym typeface="Arial Bold"/>
              </a:rPr>
              <a:t>Thank you!</a:t>
            </a:r>
            <a:endParaRPr lang="en-CA" sz="2400" dirty="0">
              <a:solidFill>
                <a:srgbClr val="92D050"/>
              </a:solidFill>
              <a:latin typeface="Arial Bold"/>
              <a:ea typeface="Arial Bold"/>
              <a:cs typeface="Arial Bold"/>
              <a:sym typeface="Arial Bold"/>
            </a:endParaRPr>
          </a:p>
          <a:p>
            <a:pPr lvl="0" defTabSz="914400">
              <a:lnSpc>
                <a:spcPct val="150000"/>
              </a:lnSpc>
              <a:defRPr>
                <a:solidFill>
                  <a:srgbClr val="000000"/>
                </a:solidFill>
              </a:defRPr>
            </a:pPr>
            <a:endParaRPr lang="en-CA" sz="1600" u="sng" dirty="0">
              <a:solidFill>
                <a:srgbClr val="92D050"/>
              </a:solidFill>
              <a:latin typeface="Arial Bold"/>
              <a:ea typeface="Arial Bold"/>
              <a:cs typeface="Arial Bold"/>
              <a:sym typeface="Arial Bold"/>
            </a:endParaRPr>
          </a:p>
          <a:p>
            <a:pPr lvl="0" algn="ctr" defTabSz="914400">
              <a:lnSpc>
                <a:spcPct val="150000"/>
              </a:lnSpc>
              <a:defRPr>
                <a:solidFill>
                  <a:srgbClr val="000000"/>
                </a:solidFill>
              </a:defRPr>
            </a:pPr>
            <a:r>
              <a:rPr lang="en-CA" sz="2000" dirty="0">
                <a:solidFill>
                  <a:schemeClr val="tx1"/>
                </a:solidFill>
                <a:latin typeface="Arial Bold"/>
                <a:ea typeface="Arial Bold"/>
                <a:cs typeface="Arial Bold"/>
                <a:sym typeface="Arial Bold"/>
              </a:rPr>
              <a:t>Guy Aube, CSA</a:t>
            </a:r>
          </a:p>
          <a:p>
            <a:pPr lvl="0" algn="ctr" defTabSz="914400">
              <a:lnSpc>
                <a:spcPct val="150000"/>
              </a:lnSpc>
              <a:defRPr>
                <a:solidFill>
                  <a:srgbClr val="000000"/>
                </a:solidFill>
              </a:defRPr>
            </a:pPr>
            <a:r>
              <a:rPr lang="en-CA" sz="2000" dirty="0">
                <a:solidFill>
                  <a:srgbClr val="92D050"/>
                </a:solidFill>
                <a:latin typeface="Arial Bold"/>
                <a:ea typeface="Arial Bold"/>
                <a:cs typeface="Arial Bold"/>
                <a:sym typeface="Arial Bold"/>
                <a:hlinkClick r:id="rId2"/>
              </a:rPr>
              <a:t>guy.aube@canada.ca</a:t>
            </a:r>
            <a:r>
              <a:rPr lang="en-CA" sz="2000" dirty="0">
                <a:solidFill>
                  <a:srgbClr val="92D050"/>
                </a:solidFill>
                <a:latin typeface="Arial Bold"/>
                <a:ea typeface="Arial Bold"/>
                <a:cs typeface="Arial Bold"/>
                <a:sym typeface="Arial Bold"/>
              </a:rPr>
              <a:t> </a:t>
            </a:r>
          </a:p>
          <a:p>
            <a:pPr algn="ctr" defTabSz="914400">
              <a:lnSpc>
                <a:spcPct val="150000"/>
              </a:lnSpc>
              <a:defRPr>
                <a:solidFill>
                  <a:srgbClr val="000000"/>
                </a:solidFill>
              </a:defRPr>
            </a:pPr>
            <a:endParaRPr lang="fr-CA" sz="2000" dirty="0">
              <a:solidFill>
                <a:schemeClr val="tx1"/>
              </a:solidFill>
              <a:latin typeface="Arial Bold"/>
              <a:ea typeface="Arial Bold"/>
              <a:cs typeface="Arial Bold"/>
              <a:sym typeface="Arial Bold"/>
            </a:endParaRPr>
          </a:p>
          <a:p>
            <a:pPr algn="ctr" defTabSz="914400">
              <a:lnSpc>
                <a:spcPct val="150000"/>
              </a:lnSpc>
              <a:defRPr>
                <a:solidFill>
                  <a:srgbClr val="000000"/>
                </a:solidFill>
              </a:defRPr>
            </a:pPr>
            <a:r>
              <a:rPr lang="fr-CA" sz="2000" dirty="0">
                <a:solidFill>
                  <a:schemeClr val="tx1"/>
                </a:solidFill>
                <a:latin typeface="Arial Bold"/>
                <a:ea typeface="Arial Bold"/>
                <a:cs typeface="Arial Bold"/>
                <a:sym typeface="Arial Bold"/>
              </a:rPr>
              <a:t>Stéphanie Brazeau, PHAC</a:t>
            </a:r>
          </a:p>
          <a:p>
            <a:pPr algn="ctr" defTabSz="914400">
              <a:lnSpc>
                <a:spcPct val="150000"/>
              </a:lnSpc>
              <a:defRPr>
                <a:solidFill>
                  <a:srgbClr val="000000"/>
                </a:solidFill>
              </a:defRPr>
            </a:pPr>
            <a:r>
              <a:rPr lang="fr-CA" sz="2000" dirty="0">
                <a:solidFill>
                  <a:schemeClr val="tx1"/>
                </a:solidFill>
                <a:latin typeface="Arial Bold"/>
                <a:ea typeface="Arial Bold"/>
                <a:cs typeface="Arial Bold"/>
                <a:sym typeface="Arial Bold"/>
                <a:hlinkClick r:id="rId3"/>
              </a:rPr>
              <a:t>Stephanie.brazeau@canada.ca</a:t>
            </a:r>
            <a:r>
              <a:rPr lang="fr-CA" sz="2000" dirty="0">
                <a:solidFill>
                  <a:schemeClr val="tx1"/>
                </a:solidFill>
                <a:latin typeface="Arial Bold"/>
                <a:ea typeface="Arial Bold"/>
                <a:cs typeface="Arial Bold"/>
                <a:sym typeface="Arial Bold"/>
              </a:rPr>
              <a:t> </a:t>
            </a:r>
          </a:p>
          <a:p>
            <a:pPr algn="ctr" defTabSz="914400">
              <a:lnSpc>
                <a:spcPct val="150000"/>
              </a:lnSpc>
              <a:defRPr>
                <a:solidFill>
                  <a:srgbClr val="000000"/>
                </a:solidFill>
              </a:defRPr>
            </a:pPr>
            <a:endParaRPr lang="en-CA" sz="2000" dirty="0">
              <a:solidFill>
                <a:schemeClr val="tx1"/>
              </a:solidFill>
              <a:latin typeface="Arial Bold"/>
              <a:ea typeface="Arial Bold"/>
              <a:cs typeface="Arial Bold"/>
              <a:sym typeface="Arial Bold"/>
            </a:endParaRPr>
          </a:p>
          <a:p>
            <a:pPr algn="ctr" defTabSz="914400">
              <a:lnSpc>
                <a:spcPct val="150000"/>
              </a:lnSpc>
              <a:defRPr>
                <a:solidFill>
                  <a:srgbClr val="000000"/>
                </a:solidFill>
              </a:defRPr>
            </a:pPr>
            <a:r>
              <a:rPr lang="en-CA" sz="2000" dirty="0">
                <a:solidFill>
                  <a:schemeClr val="tx1"/>
                </a:solidFill>
                <a:latin typeface="Arial Bold"/>
                <a:ea typeface="Arial Bold"/>
                <a:cs typeface="Arial Bold"/>
                <a:sym typeface="Arial Bold"/>
              </a:rPr>
              <a:t>Hilcea Ferreira, INPE</a:t>
            </a:r>
          </a:p>
          <a:p>
            <a:pPr lvl="0" algn="ctr" defTabSz="914400">
              <a:lnSpc>
                <a:spcPct val="150000"/>
              </a:lnSpc>
              <a:defRPr>
                <a:solidFill>
                  <a:srgbClr val="000000"/>
                </a:solidFill>
              </a:defRPr>
            </a:pPr>
            <a:r>
              <a:rPr lang="en-CA" sz="2000" dirty="0">
                <a:solidFill>
                  <a:srgbClr val="92D050"/>
                </a:solidFill>
                <a:latin typeface="Arial Bold"/>
                <a:ea typeface="Arial Bold"/>
                <a:cs typeface="Arial Bold"/>
                <a:sym typeface="Arial Bold"/>
                <a:hlinkClick r:id="rId4"/>
              </a:rPr>
              <a:t>hilcea@dpi.inpe.br</a:t>
            </a:r>
            <a:r>
              <a:rPr lang="en-CA" sz="2000" dirty="0">
                <a:solidFill>
                  <a:srgbClr val="92D050"/>
                </a:solidFill>
                <a:latin typeface="Arial Bold"/>
                <a:ea typeface="Arial Bold"/>
                <a:cs typeface="Arial Bold"/>
                <a:sym typeface="Arial Bold"/>
              </a:rPr>
              <a:t> </a:t>
            </a:r>
            <a:endParaRPr lang="en-CA" sz="1600" dirty="0">
              <a:solidFill>
                <a:srgbClr val="92D050"/>
              </a:solidFill>
              <a:latin typeface="Arial Bold"/>
              <a:ea typeface="Arial Bold"/>
              <a:cs typeface="Arial Bold"/>
              <a:sym typeface="Arial Bold"/>
            </a:endParaRPr>
          </a:p>
        </p:txBody>
      </p:sp>
      <p:sp>
        <p:nvSpPr>
          <p:cNvPr id="9" name="Shape 3">
            <a:extLst>
              <a:ext uri="{FF2B5EF4-FFF2-40B4-BE49-F238E27FC236}">
                <a16:creationId xmlns:a16="http://schemas.microsoft.com/office/drawing/2014/main" id="{FD54FD67-4871-4332-A34E-E9BCFC19946B}"/>
              </a:ext>
            </a:extLst>
          </p:cNvPr>
          <p:cNvSpPr/>
          <p:nvPr/>
        </p:nvSpPr>
        <p:spPr>
          <a:xfrm>
            <a:off x="2133600" y="289549"/>
            <a:ext cx="4650929" cy="69249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914400">
              <a:defRPr>
                <a:solidFill>
                  <a:srgbClr val="000000"/>
                </a:solidFill>
              </a:defRPr>
            </a:pPr>
            <a:r>
              <a:rPr lang="en-US" sz="1500" dirty="0">
                <a:solidFill>
                  <a:srgbClr val="FFFFFF"/>
                </a:solidFill>
                <a:latin typeface="Proxima Nova Regular"/>
                <a:ea typeface="Proxima Nova Regular"/>
                <a:cs typeface="Proxima Nova Regular"/>
                <a:sym typeface="Proxima Nova Regular"/>
              </a:rPr>
              <a:t>WGCapD-7 Annual Meeting </a:t>
            </a:r>
            <a:r>
              <a:rPr sz="1500" dirty="0">
                <a:solidFill>
                  <a:srgbClr val="FFFFFF"/>
                </a:solidFill>
                <a:latin typeface="Proxima Nova Regular"/>
                <a:ea typeface="Proxima Nova Regular"/>
                <a:cs typeface="Proxima Nova Regular"/>
                <a:sym typeface="Proxima Nova Regular"/>
              </a:rPr>
              <a:t>201</a:t>
            </a:r>
            <a:r>
              <a:rPr lang="en-US" sz="1500" dirty="0">
                <a:solidFill>
                  <a:srgbClr val="FFFFFF"/>
                </a:solidFill>
                <a:latin typeface="Proxima Nova Regular"/>
                <a:ea typeface="Proxima Nova Regular"/>
                <a:cs typeface="Proxima Nova Regular"/>
                <a:sym typeface="Proxima Nova Regular"/>
              </a:rPr>
              <a:t>8</a:t>
            </a:r>
            <a:endParaRPr sz="15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pt-BR" sz="1500" dirty="0">
                <a:solidFill>
                  <a:srgbClr val="FFFFFF"/>
                </a:solidFill>
                <a:latin typeface="Proxima Nova Regular"/>
                <a:ea typeface="Proxima Nova Regular"/>
                <a:cs typeface="Proxima Nova Regular"/>
                <a:sym typeface="Proxima Nova Regular"/>
              </a:rPr>
              <a:t>INPE, São José dos Campos, </a:t>
            </a:r>
            <a:r>
              <a:rPr lang="pt-BR" sz="1500" dirty="0" err="1">
                <a:solidFill>
                  <a:srgbClr val="FFFFFF"/>
                </a:solidFill>
                <a:latin typeface="Proxima Nova Regular"/>
                <a:ea typeface="Proxima Nova Regular"/>
                <a:cs typeface="Proxima Nova Regular"/>
                <a:sym typeface="Proxima Nova Regular"/>
              </a:rPr>
              <a:t>Brazil</a:t>
            </a:r>
            <a:br>
              <a:rPr sz="1500" dirty="0">
                <a:solidFill>
                  <a:srgbClr val="FFFFFF"/>
                </a:solidFill>
                <a:latin typeface="Proxima Nova Regular"/>
                <a:ea typeface="Proxima Nova Regular"/>
                <a:cs typeface="Proxima Nova Regular"/>
                <a:sym typeface="Proxima Nova Regular"/>
              </a:rPr>
            </a:br>
            <a:r>
              <a:rPr lang="pt-BR" sz="1500" dirty="0">
                <a:solidFill>
                  <a:srgbClr val="FFFFFF"/>
                </a:solidFill>
                <a:latin typeface="Proxima Nova Regular"/>
                <a:ea typeface="Proxima Nova Regular"/>
                <a:cs typeface="Proxima Nova Regular"/>
                <a:sym typeface="Proxima Nova Regular"/>
              </a:rPr>
              <a:t>6-8 </a:t>
            </a:r>
            <a:r>
              <a:rPr lang="en-US" sz="1500" dirty="0">
                <a:solidFill>
                  <a:srgbClr val="FFFFFF"/>
                </a:solidFill>
                <a:latin typeface="Proxima Nova Regular"/>
                <a:ea typeface="Proxima Nova Regular"/>
                <a:cs typeface="Proxima Nova Regular"/>
                <a:sym typeface="Proxima Nova Regular"/>
              </a:rPr>
              <a:t>March </a:t>
            </a:r>
            <a:r>
              <a:rPr sz="1500" dirty="0">
                <a:solidFill>
                  <a:srgbClr val="FFFFFF"/>
                </a:solidFill>
                <a:latin typeface="Proxima Nova Regular"/>
                <a:ea typeface="Proxima Nova Regular"/>
                <a:cs typeface="Proxima Nova Regular"/>
                <a:sym typeface="Proxima Nova Regular"/>
              </a:rPr>
              <a:t>201</a:t>
            </a:r>
            <a:r>
              <a:rPr lang="en-US" sz="1500" dirty="0">
                <a:solidFill>
                  <a:srgbClr val="FFFFFF"/>
                </a:solidFill>
                <a:latin typeface="Proxima Nova Regular"/>
                <a:ea typeface="Proxima Nova Regular"/>
                <a:cs typeface="Proxima Nova Regular"/>
                <a:sym typeface="Proxima Nova Regular"/>
              </a:rPr>
              <a:t>8</a:t>
            </a:r>
            <a:endParaRPr sz="1500" dirty="0">
              <a:solidFill>
                <a:srgbClr val="FFFFFF"/>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402389314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130871" y="221903"/>
            <a:ext cx="4650929" cy="69249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914400">
              <a:defRPr>
                <a:solidFill>
                  <a:srgbClr val="000000"/>
                </a:solidFill>
              </a:defRPr>
            </a:pPr>
            <a:r>
              <a:rPr lang="en-US" sz="1500" dirty="0">
                <a:solidFill>
                  <a:srgbClr val="FFFFFF"/>
                </a:solidFill>
                <a:latin typeface="Proxima Nova Regular"/>
                <a:ea typeface="Proxima Nova Regular"/>
                <a:cs typeface="Proxima Nova Regular"/>
                <a:sym typeface="Proxima Nova Regular"/>
              </a:rPr>
              <a:t>WGCapD-7 Annual Meeting </a:t>
            </a:r>
            <a:r>
              <a:rPr sz="1500" dirty="0">
                <a:solidFill>
                  <a:srgbClr val="FFFFFF"/>
                </a:solidFill>
                <a:latin typeface="Proxima Nova Regular"/>
                <a:ea typeface="Proxima Nova Regular"/>
                <a:cs typeface="Proxima Nova Regular"/>
                <a:sym typeface="Proxima Nova Regular"/>
              </a:rPr>
              <a:t>201</a:t>
            </a:r>
            <a:r>
              <a:rPr lang="en-US" sz="1500" dirty="0">
                <a:solidFill>
                  <a:srgbClr val="FFFFFF"/>
                </a:solidFill>
                <a:latin typeface="Proxima Nova Regular"/>
                <a:ea typeface="Proxima Nova Regular"/>
                <a:cs typeface="Proxima Nova Regular"/>
                <a:sym typeface="Proxima Nova Regular"/>
              </a:rPr>
              <a:t>8</a:t>
            </a:r>
            <a:endParaRPr sz="15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pt-BR" sz="1500" dirty="0">
                <a:solidFill>
                  <a:srgbClr val="FFFFFF"/>
                </a:solidFill>
                <a:latin typeface="Proxima Nova Regular"/>
                <a:ea typeface="Proxima Nova Regular"/>
                <a:cs typeface="Proxima Nova Regular"/>
                <a:sym typeface="Proxima Nova Regular"/>
              </a:rPr>
              <a:t>INPE, São José dos Campos, </a:t>
            </a:r>
            <a:r>
              <a:rPr lang="pt-BR" sz="1500" dirty="0" err="1">
                <a:solidFill>
                  <a:srgbClr val="FFFFFF"/>
                </a:solidFill>
                <a:latin typeface="Proxima Nova Regular"/>
                <a:ea typeface="Proxima Nova Regular"/>
                <a:cs typeface="Proxima Nova Regular"/>
                <a:sym typeface="Proxima Nova Regular"/>
              </a:rPr>
              <a:t>Brazil</a:t>
            </a:r>
            <a:br>
              <a:rPr sz="1500" dirty="0">
                <a:solidFill>
                  <a:srgbClr val="FFFFFF"/>
                </a:solidFill>
                <a:latin typeface="Proxima Nova Regular"/>
                <a:ea typeface="Proxima Nova Regular"/>
                <a:cs typeface="Proxima Nova Regular"/>
                <a:sym typeface="Proxima Nova Regular"/>
              </a:rPr>
            </a:br>
            <a:r>
              <a:rPr lang="pt-BR" sz="1500" dirty="0">
                <a:solidFill>
                  <a:srgbClr val="FFFFFF"/>
                </a:solidFill>
                <a:latin typeface="Proxima Nova Regular"/>
                <a:ea typeface="Proxima Nova Regular"/>
                <a:cs typeface="Proxima Nova Regular"/>
                <a:sym typeface="Proxima Nova Regular"/>
              </a:rPr>
              <a:t>6-8 </a:t>
            </a:r>
            <a:r>
              <a:rPr lang="en-US" sz="1500" dirty="0">
                <a:solidFill>
                  <a:srgbClr val="FFFFFF"/>
                </a:solidFill>
                <a:latin typeface="Proxima Nova Regular"/>
                <a:ea typeface="Proxima Nova Regular"/>
                <a:cs typeface="Proxima Nova Regular"/>
                <a:sym typeface="Proxima Nova Regular"/>
              </a:rPr>
              <a:t>March </a:t>
            </a:r>
            <a:r>
              <a:rPr sz="1500" dirty="0">
                <a:solidFill>
                  <a:srgbClr val="FFFFFF"/>
                </a:solidFill>
                <a:latin typeface="Proxima Nova Regular"/>
                <a:ea typeface="Proxima Nova Regular"/>
                <a:cs typeface="Proxima Nova Regular"/>
                <a:sym typeface="Proxima Nova Regular"/>
              </a:rPr>
              <a:t>201</a:t>
            </a:r>
            <a:r>
              <a:rPr lang="en-US" sz="1500" dirty="0">
                <a:solidFill>
                  <a:srgbClr val="FFFFFF"/>
                </a:solidFill>
                <a:latin typeface="Proxima Nova Regular"/>
                <a:ea typeface="Proxima Nova Regular"/>
                <a:cs typeface="Proxima Nova Regular"/>
                <a:sym typeface="Proxima Nova Regular"/>
              </a:rPr>
              <a:t>8</a:t>
            </a:r>
            <a:endParaRPr sz="1500" dirty="0">
              <a:solidFill>
                <a:srgbClr val="FFFFFF"/>
              </a:solidFill>
              <a:latin typeface="Proxima Nova Regular"/>
              <a:ea typeface="Proxima Nova Regular"/>
              <a:cs typeface="Proxima Nova Regular"/>
              <a:sym typeface="Proxima Nova Regular"/>
            </a:endParaRPr>
          </a:p>
        </p:txBody>
      </p:sp>
      <p:sp>
        <p:nvSpPr>
          <p:cNvPr id="3" name="Content Placeholder 2"/>
          <p:cNvSpPr>
            <a:spLocks noGrp="1"/>
          </p:cNvSpPr>
          <p:nvPr>
            <p:ph sz="quarter" idx="10"/>
          </p:nvPr>
        </p:nvSpPr>
        <p:spPr>
          <a:xfrm>
            <a:off x="381000" y="2362200"/>
            <a:ext cx="4953000" cy="4495800"/>
          </a:xfrm>
        </p:spPr>
        <p:txBody>
          <a:bodyPr/>
          <a:lstStyle/>
          <a:p>
            <a:pPr marL="0" indent="0">
              <a:buNone/>
            </a:pPr>
            <a:r>
              <a:rPr lang="en-US" sz="2400" b="1" dirty="0">
                <a:solidFill>
                  <a:schemeClr val="tx2"/>
                </a:solidFill>
              </a:rPr>
              <a:t>CSA’s Earth Observation (EO) capacity building activities with federal departments in Canada</a:t>
            </a:r>
          </a:p>
          <a:p>
            <a:pPr marL="0" indent="0">
              <a:buNone/>
            </a:pPr>
            <a:endParaRPr lang="en-US" sz="2400" dirty="0">
              <a:solidFill>
                <a:schemeClr val="tx2"/>
              </a:solidFill>
            </a:endParaRPr>
          </a:p>
          <a:p>
            <a:r>
              <a:rPr lang="en-US" sz="2400" dirty="0">
                <a:solidFill>
                  <a:schemeClr val="tx2"/>
                </a:solidFill>
              </a:rPr>
              <a:t>Support to governement organizations, incl. Public Health Agency Canada (PHAC)</a:t>
            </a:r>
          </a:p>
          <a:p>
            <a:r>
              <a:rPr lang="en-US" sz="2400" dirty="0">
                <a:solidFill>
                  <a:schemeClr val="tx2"/>
                </a:solidFill>
              </a:rPr>
              <a:t>EO applications development program, with industry and government departments</a:t>
            </a:r>
          </a:p>
        </p:txBody>
      </p:sp>
      <p:sp>
        <p:nvSpPr>
          <p:cNvPr id="4" name="TextBox 3"/>
          <p:cNvSpPr txBox="1"/>
          <p:nvPr/>
        </p:nvSpPr>
        <p:spPr>
          <a:xfrm>
            <a:off x="381000" y="1548827"/>
            <a:ext cx="7950251"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3200" dirty="0"/>
              <a:t>Canadian Space Agency:  </a:t>
            </a:r>
            <a:r>
              <a:rPr lang="en-US" sz="3200" dirty="0">
                <a:solidFill>
                  <a:srgbClr val="FF0000"/>
                </a:solidFill>
              </a:rPr>
              <a:t>2017</a:t>
            </a:r>
            <a:r>
              <a:rPr lang="en-US" sz="3200" dirty="0"/>
              <a:t> Summary</a:t>
            </a:r>
            <a:endParaRPr kumimoji="0" lang="en-US" sz="3200" b="0" i="0" u="none" strike="noStrike" cap="none" spc="0" normalizeH="0" baseline="0" dirty="0">
              <a:ln>
                <a:noFill/>
              </a:ln>
              <a:solidFill>
                <a:srgbClr val="002569"/>
              </a:solidFill>
              <a:effectLst/>
              <a:uFillTx/>
            </a:endParaRPr>
          </a:p>
        </p:txBody>
      </p:sp>
      <p:pic>
        <p:nvPicPr>
          <p:cNvPr id="4098" name="Picture 2" descr="Image result for Radarsat-2 mosaic canad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4038600"/>
            <a:ext cx="3450823" cy="2514600"/>
          </a:xfrm>
          <a:prstGeom prst="rect">
            <a:avLst/>
          </a:prstGeom>
          <a:noFill/>
          <a:ln w="19050">
            <a:solidFill>
              <a:schemeClr val="tx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Image result for Radarsat Constellatio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2362200"/>
            <a:ext cx="3450823" cy="1523999"/>
          </a:xfrm>
          <a:prstGeom prst="rect">
            <a:avLst/>
          </a:prstGeom>
          <a:noFill/>
          <a:ln w="19050">
            <a:solidFill>
              <a:schemeClr val="tx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78269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33400" y="2438400"/>
            <a:ext cx="4572000" cy="4197697"/>
          </a:xfrm>
        </p:spPr>
        <p:txBody>
          <a:bodyPr/>
          <a:lstStyle/>
          <a:p>
            <a:pPr marL="0" indent="0">
              <a:buNone/>
            </a:pPr>
            <a:r>
              <a:rPr lang="en-US" b="1" dirty="0"/>
              <a:t>Focus on </a:t>
            </a:r>
            <a:r>
              <a:rPr lang="en-US" b="1" dirty="0" err="1"/>
              <a:t>WGCapD</a:t>
            </a:r>
            <a:r>
              <a:rPr lang="en-US" b="1" dirty="0"/>
              <a:t> and related  Health Theme – Past Activities</a:t>
            </a:r>
          </a:p>
          <a:p>
            <a:endParaRPr lang="en-US" dirty="0"/>
          </a:p>
          <a:p>
            <a:r>
              <a:rPr lang="en-US" sz="2200" dirty="0"/>
              <a:t>EO and Tele-epidemiology review for UN-Committee on the Peaceful Uses of Outer Space</a:t>
            </a:r>
          </a:p>
          <a:p>
            <a:endParaRPr lang="en-US" sz="2200" dirty="0"/>
          </a:p>
          <a:p>
            <a:r>
              <a:rPr lang="en-US" sz="2200" dirty="0"/>
              <a:t>Joint Project with Public Health Agency Canada (PHAC) on environmental health determinants </a:t>
            </a:r>
          </a:p>
          <a:p>
            <a:endParaRPr lang="en-US" dirty="0"/>
          </a:p>
        </p:txBody>
      </p:sp>
      <p:pic>
        <p:nvPicPr>
          <p:cNvPr id="6" name="Picture 5" descr="new front page tele-epi rp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4222" y="2590800"/>
            <a:ext cx="3851178" cy="3276600"/>
          </a:xfrm>
          <a:prstGeom prst="rect">
            <a:avLst/>
          </a:prstGeom>
          <a:ln w="19050">
            <a:solidFill>
              <a:schemeClr val="tx1"/>
            </a:solidFill>
          </a:ln>
          <a:effectLst>
            <a:outerShdw blurRad="50800" dist="38100" dir="5400000" algn="t" rotWithShape="0">
              <a:prstClr val="black">
                <a:alpha val="40000"/>
              </a:prstClr>
            </a:outerShdw>
          </a:effectLst>
        </p:spPr>
      </p:pic>
      <p:sp>
        <p:nvSpPr>
          <p:cNvPr id="7" name="TextBox 6"/>
          <p:cNvSpPr txBox="1"/>
          <p:nvPr/>
        </p:nvSpPr>
        <p:spPr>
          <a:xfrm>
            <a:off x="381000" y="1548827"/>
            <a:ext cx="7722625"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3200" dirty="0"/>
              <a:t>Canadian Space Agency:  2017 Summary</a:t>
            </a:r>
            <a:endParaRPr kumimoji="0" lang="en-US" sz="3200" b="0" i="0" u="none" strike="noStrike" cap="none" spc="0" normalizeH="0" baseline="0" dirty="0">
              <a:ln>
                <a:noFill/>
              </a:ln>
              <a:solidFill>
                <a:srgbClr val="002569"/>
              </a:solidFill>
              <a:effectLst/>
              <a:uFillTx/>
            </a:endParaRPr>
          </a:p>
        </p:txBody>
      </p:sp>
      <p:sp>
        <p:nvSpPr>
          <p:cNvPr id="8" name="Shape 3">
            <a:extLst>
              <a:ext uri="{FF2B5EF4-FFF2-40B4-BE49-F238E27FC236}">
                <a16:creationId xmlns:a16="http://schemas.microsoft.com/office/drawing/2014/main" id="{AC169612-339E-4237-A62E-05DFB7B409AE}"/>
              </a:ext>
            </a:extLst>
          </p:cNvPr>
          <p:cNvSpPr/>
          <p:nvPr/>
        </p:nvSpPr>
        <p:spPr>
          <a:xfrm>
            <a:off x="2130871" y="221903"/>
            <a:ext cx="4650929" cy="69249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914400">
              <a:defRPr>
                <a:solidFill>
                  <a:srgbClr val="000000"/>
                </a:solidFill>
              </a:defRPr>
            </a:pPr>
            <a:r>
              <a:rPr lang="en-US" sz="1500" dirty="0">
                <a:solidFill>
                  <a:srgbClr val="FFFFFF"/>
                </a:solidFill>
                <a:latin typeface="Proxima Nova Regular"/>
                <a:ea typeface="Proxima Nova Regular"/>
                <a:cs typeface="Proxima Nova Regular"/>
                <a:sym typeface="Proxima Nova Regular"/>
              </a:rPr>
              <a:t>WGCapD-7 Annual Meeting </a:t>
            </a:r>
            <a:r>
              <a:rPr sz="1500" dirty="0">
                <a:solidFill>
                  <a:srgbClr val="FFFFFF"/>
                </a:solidFill>
                <a:latin typeface="Proxima Nova Regular"/>
                <a:ea typeface="Proxima Nova Regular"/>
                <a:cs typeface="Proxima Nova Regular"/>
                <a:sym typeface="Proxima Nova Regular"/>
              </a:rPr>
              <a:t>201</a:t>
            </a:r>
            <a:r>
              <a:rPr lang="en-US" sz="1500" dirty="0">
                <a:solidFill>
                  <a:srgbClr val="FFFFFF"/>
                </a:solidFill>
                <a:latin typeface="Proxima Nova Regular"/>
                <a:ea typeface="Proxima Nova Regular"/>
                <a:cs typeface="Proxima Nova Regular"/>
                <a:sym typeface="Proxima Nova Regular"/>
              </a:rPr>
              <a:t>8</a:t>
            </a:r>
            <a:endParaRPr sz="15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pt-BR" sz="1500" dirty="0">
                <a:solidFill>
                  <a:srgbClr val="FFFFFF"/>
                </a:solidFill>
                <a:latin typeface="Proxima Nova Regular"/>
                <a:ea typeface="Proxima Nova Regular"/>
                <a:cs typeface="Proxima Nova Regular"/>
                <a:sym typeface="Proxima Nova Regular"/>
              </a:rPr>
              <a:t>INPE, São José dos Campos, </a:t>
            </a:r>
            <a:r>
              <a:rPr lang="pt-BR" sz="1500" dirty="0" err="1">
                <a:solidFill>
                  <a:srgbClr val="FFFFFF"/>
                </a:solidFill>
                <a:latin typeface="Proxima Nova Regular"/>
                <a:ea typeface="Proxima Nova Regular"/>
                <a:cs typeface="Proxima Nova Regular"/>
                <a:sym typeface="Proxima Nova Regular"/>
              </a:rPr>
              <a:t>Brazil</a:t>
            </a:r>
            <a:br>
              <a:rPr sz="1500" dirty="0">
                <a:solidFill>
                  <a:srgbClr val="FFFFFF"/>
                </a:solidFill>
                <a:latin typeface="Proxima Nova Regular"/>
                <a:ea typeface="Proxima Nova Regular"/>
                <a:cs typeface="Proxima Nova Regular"/>
                <a:sym typeface="Proxima Nova Regular"/>
              </a:rPr>
            </a:br>
            <a:r>
              <a:rPr lang="pt-BR" sz="1500" dirty="0">
                <a:solidFill>
                  <a:srgbClr val="FFFFFF"/>
                </a:solidFill>
                <a:latin typeface="Proxima Nova Regular"/>
                <a:ea typeface="Proxima Nova Regular"/>
                <a:cs typeface="Proxima Nova Regular"/>
                <a:sym typeface="Proxima Nova Regular"/>
              </a:rPr>
              <a:t>6-8 </a:t>
            </a:r>
            <a:r>
              <a:rPr lang="en-US" sz="1500" dirty="0">
                <a:solidFill>
                  <a:srgbClr val="FFFFFF"/>
                </a:solidFill>
                <a:latin typeface="Proxima Nova Regular"/>
                <a:ea typeface="Proxima Nova Regular"/>
                <a:cs typeface="Proxima Nova Regular"/>
                <a:sym typeface="Proxima Nova Regular"/>
              </a:rPr>
              <a:t>March </a:t>
            </a:r>
            <a:r>
              <a:rPr sz="1500" dirty="0">
                <a:solidFill>
                  <a:srgbClr val="FFFFFF"/>
                </a:solidFill>
                <a:latin typeface="Proxima Nova Regular"/>
                <a:ea typeface="Proxima Nova Regular"/>
                <a:cs typeface="Proxima Nova Regular"/>
                <a:sym typeface="Proxima Nova Regular"/>
              </a:rPr>
              <a:t>201</a:t>
            </a:r>
            <a:r>
              <a:rPr lang="en-US" sz="1500" dirty="0">
                <a:solidFill>
                  <a:srgbClr val="FFFFFF"/>
                </a:solidFill>
                <a:latin typeface="Proxima Nova Regular"/>
                <a:ea typeface="Proxima Nova Regular"/>
                <a:cs typeface="Proxima Nova Regular"/>
                <a:sym typeface="Proxima Nova Regular"/>
              </a:rPr>
              <a:t>8</a:t>
            </a:r>
            <a:endParaRPr sz="1500" dirty="0">
              <a:solidFill>
                <a:srgbClr val="FFFFFF"/>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79695718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752600"/>
            <a:ext cx="4724400" cy="4724400"/>
          </a:xfrm>
        </p:spPr>
        <p:txBody>
          <a:bodyPr/>
          <a:lstStyle/>
          <a:p>
            <a:pPr marL="0" indent="0">
              <a:buNone/>
            </a:pPr>
            <a:r>
              <a:rPr lang="en-US" b="1" dirty="0"/>
              <a:t>WGCapD workshop in Canada     (with international experts)</a:t>
            </a:r>
          </a:p>
          <a:p>
            <a:r>
              <a:rPr lang="en-US" i="1" dirty="0"/>
              <a:t>One Earth – One Health:  </a:t>
            </a:r>
            <a:r>
              <a:rPr lang="en-US" sz="1800" i="1" dirty="0"/>
              <a:t>Contribution of Satellite Earth Observation to Public Health Practices</a:t>
            </a:r>
          </a:p>
          <a:p>
            <a:r>
              <a:rPr lang="en-US" sz="1800" dirty="0"/>
              <a:t>Expand on several scenarios of EO applications in public health, </a:t>
            </a:r>
            <a:r>
              <a:rPr lang="en-US" sz="1800" i="1" dirty="0"/>
              <a:t>e.g. </a:t>
            </a:r>
            <a:r>
              <a:rPr lang="en-US" sz="1800" dirty="0"/>
              <a:t>vector-borne diseases, vulnerable populations, health emergencies </a:t>
            </a:r>
          </a:p>
          <a:p>
            <a:r>
              <a:rPr lang="en-US" sz="1800" dirty="0"/>
              <a:t>Report &amp; recommendations on EO-related strategies for Public Health Agency</a:t>
            </a:r>
          </a:p>
        </p:txBody>
      </p:sp>
      <p:sp>
        <p:nvSpPr>
          <p:cNvPr id="4" name="TextBox 3"/>
          <p:cNvSpPr txBox="1"/>
          <p:nvPr/>
        </p:nvSpPr>
        <p:spPr>
          <a:xfrm>
            <a:off x="441223" y="1167827"/>
            <a:ext cx="7155162"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3200" dirty="0"/>
              <a:t>Canadian Space Agency: 2017 Activity</a:t>
            </a:r>
            <a:endParaRPr kumimoji="0" lang="en-US" sz="3200" b="0" i="0" u="none" strike="noStrike" cap="none" spc="0" normalizeH="0" baseline="0" dirty="0">
              <a:ln>
                <a:noFill/>
              </a:ln>
              <a:solidFill>
                <a:srgbClr val="002569"/>
              </a:solidFill>
              <a:effectLst/>
              <a:uFillTx/>
            </a:endParaRPr>
          </a:p>
        </p:txBody>
      </p:sp>
      <p:pic>
        <p:nvPicPr>
          <p:cNvPr id="5" name="Picture 4" descr="wksp poster 1Earth-1Health 201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830049"/>
            <a:ext cx="3962400" cy="4927357"/>
          </a:xfrm>
          <a:prstGeom prst="rect">
            <a:avLst/>
          </a:prstGeom>
          <a:ln w="19050">
            <a:solidFill>
              <a:schemeClr val="tx1"/>
            </a:solidFill>
          </a:ln>
          <a:effectLst>
            <a:outerShdw blurRad="50800" dist="38100" dir="5400000" algn="t" rotWithShape="0">
              <a:prstClr val="black">
                <a:alpha val="40000"/>
              </a:prstClr>
            </a:outerShdw>
          </a:effectLst>
        </p:spPr>
      </p:pic>
      <p:sp>
        <p:nvSpPr>
          <p:cNvPr id="3" name="AutoShape 2" descr="Image result for NOAA"/>
          <p:cNvSpPr>
            <a:spLocks noChangeAspect="1" noChangeArrowheads="1"/>
          </p:cNvSpPr>
          <p:nvPr/>
        </p:nvSpPr>
        <p:spPr bwMode="auto">
          <a:xfrm>
            <a:off x="0" y="-136525"/>
            <a:ext cx="1162050"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3587" y="6488599"/>
            <a:ext cx="293201" cy="293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6550407"/>
            <a:ext cx="762000" cy="23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7000" y="6629400"/>
            <a:ext cx="554001" cy="12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7" descr="Image result for NASA"/>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8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6600" y="6515100"/>
            <a:ext cx="5334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00331" y="6269182"/>
            <a:ext cx="762000" cy="207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828800" y="5553670"/>
            <a:ext cx="3303578" cy="923330"/>
          </a:xfrm>
          <a:prstGeom prst="rect">
            <a:avLst/>
          </a:prstGeom>
        </p:spPr>
        <p:txBody>
          <a:bodyPr wrap="square">
            <a:spAutoFit/>
          </a:bodyPr>
          <a:lstStyle/>
          <a:p>
            <a:r>
              <a:rPr lang="en-CA" dirty="0">
                <a:solidFill>
                  <a:srgbClr val="0070C0"/>
                </a:solidFill>
              </a:rPr>
              <a:t>http://ceos.org/meetings/wgcapd-one-earth-one-health-workshop/</a:t>
            </a:r>
          </a:p>
        </p:txBody>
      </p:sp>
      <p:pic>
        <p:nvPicPr>
          <p:cNvPr id="307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0" y="5410200"/>
            <a:ext cx="1774844" cy="1371600"/>
          </a:xfrm>
          <a:prstGeom prst="rect">
            <a:avLst/>
          </a:prstGeom>
          <a:noFill/>
          <a:ln w="19050">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5" name="Shape 3">
            <a:extLst>
              <a:ext uri="{FF2B5EF4-FFF2-40B4-BE49-F238E27FC236}">
                <a16:creationId xmlns:a16="http://schemas.microsoft.com/office/drawing/2014/main" id="{F74D23B5-4472-4EB6-8755-89C5ADDA599E}"/>
              </a:ext>
            </a:extLst>
          </p:cNvPr>
          <p:cNvSpPr/>
          <p:nvPr/>
        </p:nvSpPr>
        <p:spPr>
          <a:xfrm>
            <a:off x="2130871" y="221903"/>
            <a:ext cx="4650929" cy="69249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914400">
              <a:defRPr>
                <a:solidFill>
                  <a:srgbClr val="000000"/>
                </a:solidFill>
              </a:defRPr>
            </a:pPr>
            <a:r>
              <a:rPr lang="en-US" sz="1500" dirty="0">
                <a:solidFill>
                  <a:srgbClr val="FFFFFF"/>
                </a:solidFill>
                <a:latin typeface="Proxima Nova Regular"/>
                <a:ea typeface="Proxima Nova Regular"/>
                <a:cs typeface="Proxima Nova Regular"/>
                <a:sym typeface="Proxima Nova Regular"/>
              </a:rPr>
              <a:t>WGCapD-7 Annual Meeting </a:t>
            </a:r>
            <a:r>
              <a:rPr sz="1500" dirty="0">
                <a:solidFill>
                  <a:srgbClr val="FFFFFF"/>
                </a:solidFill>
                <a:latin typeface="Proxima Nova Regular"/>
                <a:ea typeface="Proxima Nova Regular"/>
                <a:cs typeface="Proxima Nova Regular"/>
                <a:sym typeface="Proxima Nova Regular"/>
              </a:rPr>
              <a:t>201</a:t>
            </a:r>
            <a:r>
              <a:rPr lang="en-US" sz="1500" dirty="0">
                <a:solidFill>
                  <a:srgbClr val="FFFFFF"/>
                </a:solidFill>
                <a:latin typeface="Proxima Nova Regular"/>
                <a:ea typeface="Proxima Nova Regular"/>
                <a:cs typeface="Proxima Nova Regular"/>
                <a:sym typeface="Proxima Nova Regular"/>
              </a:rPr>
              <a:t>8</a:t>
            </a:r>
            <a:endParaRPr sz="15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pt-BR" sz="1500" dirty="0">
                <a:solidFill>
                  <a:srgbClr val="FFFFFF"/>
                </a:solidFill>
                <a:latin typeface="Proxima Nova Regular"/>
                <a:ea typeface="Proxima Nova Regular"/>
                <a:cs typeface="Proxima Nova Regular"/>
                <a:sym typeface="Proxima Nova Regular"/>
              </a:rPr>
              <a:t>INPE, São José dos Campos, </a:t>
            </a:r>
            <a:r>
              <a:rPr lang="pt-BR" sz="1500" dirty="0" err="1">
                <a:solidFill>
                  <a:srgbClr val="FFFFFF"/>
                </a:solidFill>
                <a:latin typeface="Proxima Nova Regular"/>
                <a:ea typeface="Proxima Nova Regular"/>
                <a:cs typeface="Proxima Nova Regular"/>
                <a:sym typeface="Proxima Nova Regular"/>
              </a:rPr>
              <a:t>Brazil</a:t>
            </a:r>
            <a:br>
              <a:rPr sz="1500" dirty="0">
                <a:solidFill>
                  <a:srgbClr val="FFFFFF"/>
                </a:solidFill>
                <a:latin typeface="Proxima Nova Regular"/>
                <a:ea typeface="Proxima Nova Regular"/>
                <a:cs typeface="Proxima Nova Regular"/>
                <a:sym typeface="Proxima Nova Regular"/>
              </a:rPr>
            </a:br>
            <a:r>
              <a:rPr lang="pt-BR" sz="1500" dirty="0">
                <a:solidFill>
                  <a:srgbClr val="FFFFFF"/>
                </a:solidFill>
                <a:latin typeface="Proxima Nova Regular"/>
                <a:ea typeface="Proxima Nova Regular"/>
                <a:cs typeface="Proxima Nova Regular"/>
                <a:sym typeface="Proxima Nova Regular"/>
              </a:rPr>
              <a:t>6-8 </a:t>
            </a:r>
            <a:r>
              <a:rPr lang="en-US" sz="1500" dirty="0">
                <a:solidFill>
                  <a:srgbClr val="FFFFFF"/>
                </a:solidFill>
                <a:latin typeface="Proxima Nova Regular"/>
                <a:ea typeface="Proxima Nova Regular"/>
                <a:cs typeface="Proxima Nova Regular"/>
                <a:sym typeface="Proxima Nova Regular"/>
              </a:rPr>
              <a:t>March </a:t>
            </a:r>
            <a:r>
              <a:rPr sz="1500" dirty="0">
                <a:solidFill>
                  <a:srgbClr val="FFFFFF"/>
                </a:solidFill>
                <a:latin typeface="Proxima Nova Regular"/>
                <a:ea typeface="Proxima Nova Regular"/>
                <a:cs typeface="Proxima Nova Regular"/>
                <a:sym typeface="Proxima Nova Regular"/>
              </a:rPr>
              <a:t>201</a:t>
            </a:r>
            <a:r>
              <a:rPr lang="en-US" sz="1500" dirty="0">
                <a:solidFill>
                  <a:srgbClr val="FFFFFF"/>
                </a:solidFill>
                <a:latin typeface="Proxima Nova Regular"/>
                <a:ea typeface="Proxima Nova Regular"/>
                <a:cs typeface="Proxima Nova Regular"/>
                <a:sym typeface="Proxima Nova Regular"/>
              </a:rPr>
              <a:t>8</a:t>
            </a:r>
            <a:endParaRPr sz="1500" dirty="0">
              <a:solidFill>
                <a:srgbClr val="FFFFFF"/>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419422609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752600"/>
            <a:ext cx="4724400" cy="4724400"/>
          </a:xfrm>
        </p:spPr>
        <p:txBody>
          <a:bodyPr/>
          <a:lstStyle/>
          <a:p>
            <a:pPr marL="0" indent="0">
              <a:buNone/>
            </a:pPr>
            <a:r>
              <a:rPr lang="en-US" b="1" dirty="0" err="1"/>
              <a:t>WGCapD</a:t>
            </a:r>
            <a:r>
              <a:rPr lang="en-US" b="1" dirty="0"/>
              <a:t> workshop in Canada</a:t>
            </a:r>
          </a:p>
          <a:p>
            <a:pPr marL="0" indent="0">
              <a:buNone/>
            </a:pPr>
            <a:endParaRPr lang="en-US" sz="1800" b="1" dirty="0"/>
          </a:p>
          <a:p>
            <a:pPr marL="0" lvl="0" indent="0">
              <a:buNone/>
            </a:pPr>
            <a:r>
              <a:rPr lang="en-CA" sz="1600" b="1" dirty="0">
                <a:solidFill>
                  <a:schemeClr val="tx2"/>
                </a:solidFill>
              </a:rPr>
              <a:t>Objectives</a:t>
            </a:r>
          </a:p>
          <a:p>
            <a:pPr marL="0" lvl="0" indent="0">
              <a:buNone/>
            </a:pPr>
            <a:endParaRPr lang="en-CA" sz="1100" dirty="0">
              <a:solidFill>
                <a:schemeClr val="tx2"/>
              </a:solidFill>
            </a:endParaRPr>
          </a:p>
          <a:p>
            <a:pPr lvl="0"/>
            <a:r>
              <a:rPr lang="en-CA" sz="1800" dirty="0">
                <a:solidFill>
                  <a:schemeClr val="tx2"/>
                </a:solidFill>
              </a:rPr>
              <a:t>Better understanding of EO links between environment, climate, society and public health</a:t>
            </a:r>
          </a:p>
          <a:p>
            <a:pPr lvl="0"/>
            <a:r>
              <a:rPr lang="en-CA" sz="1800" dirty="0">
                <a:solidFill>
                  <a:schemeClr val="tx2"/>
                </a:solidFill>
              </a:rPr>
              <a:t>Demonstrate applications derived from satellite EO data analysis</a:t>
            </a:r>
          </a:p>
          <a:p>
            <a:pPr lvl="0"/>
            <a:r>
              <a:rPr lang="en-CA" sz="1800" dirty="0">
                <a:solidFill>
                  <a:schemeClr val="tx2"/>
                </a:solidFill>
              </a:rPr>
              <a:t>Identify existing or potential EO data, indicators, methods in support of  public health</a:t>
            </a:r>
          </a:p>
          <a:p>
            <a:pPr lvl="0"/>
            <a:r>
              <a:rPr lang="en-CA" sz="1800" dirty="0">
                <a:solidFill>
                  <a:schemeClr val="tx2"/>
                </a:solidFill>
              </a:rPr>
              <a:t>Bring together leaders and experts in EO and public health to strengthen collaboration</a:t>
            </a:r>
          </a:p>
          <a:p>
            <a:pPr marL="0" indent="0">
              <a:buNone/>
            </a:pPr>
            <a:endParaRPr lang="en-US" sz="1800" dirty="0"/>
          </a:p>
        </p:txBody>
      </p:sp>
      <p:sp>
        <p:nvSpPr>
          <p:cNvPr id="4" name="TextBox 3"/>
          <p:cNvSpPr txBox="1"/>
          <p:nvPr/>
        </p:nvSpPr>
        <p:spPr>
          <a:xfrm>
            <a:off x="441223" y="1167827"/>
            <a:ext cx="7483577"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3200" dirty="0"/>
              <a:t>Canadian Space Agency: 2017 Activities</a:t>
            </a:r>
            <a:endParaRPr kumimoji="0" lang="en-US" sz="3200" b="0" i="0" u="none" strike="noStrike" cap="none" spc="0" normalizeH="0" baseline="0" dirty="0">
              <a:ln>
                <a:noFill/>
              </a:ln>
              <a:solidFill>
                <a:srgbClr val="002569"/>
              </a:solidFill>
              <a:effectLst/>
              <a:uFillTx/>
            </a:endParaRPr>
          </a:p>
        </p:txBody>
      </p:sp>
      <p:pic>
        <p:nvPicPr>
          <p:cNvPr id="5" name="Picture 4" descr="wksp poster 1Earth-1Health 201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830049"/>
            <a:ext cx="3962400" cy="4927357"/>
          </a:xfrm>
          <a:prstGeom prst="rect">
            <a:avLst/>
          </a:prstGeom>
          <a:ln w="19050">
            <a:solidFill>
              <a:schemeClr val="tx1"/>
            </a:solidFill>
          </a:ln>
          <a:effectLst>
            <a:outerShdw blurRad="50800" dist="38100" dir="5400000" algn="t" rotWithShape="0">
              <a:prstClr val="black">
                <a:alpha val="40000"/>
              </a:prstClr>
            </a:outerShdw>
          </a:effectLst>
        </p:spPr>
      </p:pic>
      <p:sp>
        <p:nvSpPr>
          <p:cNvPr id="3" name="AutoShape 2" descr="Image result for NOAA"/>
          <p:cNvSpPr>
            <a:spLocks noChangeAspect="1" noChangeArrowheads="1"/>
          </p:cNvSpPr>
          <p:nvPr/>
        </p:nvSpPr>
        <p:spPr bwMode="auto">
          <a:xfrm>
            <a:off x="0" y="-136525"/>
            <a:ext cx="1162050"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3587" y="6488599"/>
            <a:ext cx="293201" cy="293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6550407"/>
            <a:ext cx="762000" cy="23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7000" y="6629400"/>
            <a:ext cx="554001" cy="12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7" descr="Image result for NASA"/>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8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6600" y="6515100"/>
            <a:ext cx="5334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00331" y="6269182"/>
            <a:ext cx="762000" cy="207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hape 3">
            <a:extLst>
              <a:ext uri="{FF2B5EF4-FFF2-40B4-BE49-F238E27FC236}">
                <a16:creationId xmlns:a16="http://schemas.microsoft.com/office/drawing/2014/main" id="{E21B4999-23C8-4BA4-B283-27D259E69FA3}"/>
              </a:ext>
            </a:extLst>
          </p:cNvPr>
          <p:cNvSpPr/>
          <p:nvPr/>
        </p:nvSpPr>
        <p:spPr>
          <a:xfrm>
            <a:off x="2130871" y="221903"/>
            <a:ext cx="4650929" cy="69249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914400">
              <a:defRPr>
                <a:solidFill>
                  <a:srgbClr val="000000"/>
                </a:solidFill>
              </a:defRPr>
            </a:pPr>
            <a:r>
              <a:rPr lang="en-US" sz="1500" dirty="0">
                <a:solidFill>
                  <a:srgbClr val="FFFFFF"/>
                </a:solidFill>
                <a:latin typeface="Proxima Nova Regular"/>
                <a:ea typeface="Proxima Nova Regular"/>
                <a:cs typeface="Proxima Nova Regular"/>
                <a:sym typeface="Proxima Nova Regular"/>
              </a:rPr>
              <a:t>WGCapD-7 Annual Meeting </a:t>
            </a:r>
            <a:r>
              <a:rPr sz="1500" dirty="0">
                <a:solidFill>
                  <a:srgbClr val="FFFFFF"/>
                </a:solidFill>
                <a:latin typeface="Proxima Nova Regular"/>
                <a:ea typeface="Proxima Nova Regular"/>
                <a:cs typeface="Proxima Nova Regular"/>
                <a:sym typeface="Proxima Nova Regular"/>
              </a:rPr>
              <a:t>201</a:t>
            </a:r>
            <a:r>
              <a:rPr lang="en-US" sz="1500" dirty="0">
                <a:solidFill>
                  <a:srgbClr val="FFFFFF"/>
                </a:solidFill>
                <a:latin typeface="Proxima Nova Regular"/>
                <a:ea typeface="Proxima Nova Regular"/>
                <a:cs typeface="Proxima Nova Regular"/>
                <a:sym typeface="Proxima Nova Regular"/>
              </a:rPr>
              <a:t>8</a:t>
            </a:r>
            <a:endParaRPr sz="15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pt-BR" sz="1500" dirty="0">
                <a:solidFill>
                  <a:srgbClr val="FFFFFF"/>
                </a:solidFill>
                <a:latin typeface="Proxima Nova Regular"/>
                <a:ea typeface="Proxima Nova Regular"/>
                <a:cs typeface="Proxima Nova Regular"/>
                <a:sym typeface="Proxima Nova Regular"/>
              </a:rPr>
              <a:t>INPE, São José dos Campos, </a:t>
            </a:r>
            <a:r>
              <a:rPr lang="pt-BR" sz="1500" dirty="0" err="1">
                <a:solidFill>
                  <a:srgbClr val="FFFFFF"/>
                </a:solidFill>
                <a:latin typeface="Proxima Nova Regular"/>
                <a:ea typeface="Proxima Nova Regular"/>
                <a:cs typeface="Proxima Nova Regular"/>
                <a:sym typeface="Proxima Nova Regular"/>
              </a:rPr>
              <a:t>Brazil</a:t>
            </a:r>
            <a:br>
              <a:rPr sz="1500" dirty="0">
                <a:solidFill>
                  <a:srgbClr val="FFFFFF"/>
                </a:solidFill>
                <a:latin typeface="Proxima Nova Regular"/>
                <a:ea typeface="Proxima Nova Regular"/>
                <a:cs typeface="Proxima Nova Regular"/>
                <a:sym typeface="Proxima Nova Regular"/>
              </a:rPr>
            </a:br>
            <a:r>
              <a:rPr lang="pt-BR" sz="1500" dirty="0">
                <a:solidFill>
                  <a:srgbClr val="FFFFFF"/>
                </a:solidFill>
                <a:latin typeface="Proxima Nova Regular"/>
                <a:ea typeface="Proxima Nova Regular"/>
                <a:cs typeface="Proxima Nova Regular"/>
                <a:sym typeface="Proxima Nova Regular"/>
              </a:rPr>
              <a:t>6-8 </a:t>
            </a:r>
            <a:r>
              <a:rPr lang="en-US" sz="1500" dirty="0">
                <a:solidFill>
                  <a:srgbClr val="FFFFFF"/>
                </a:solidFill>
                <a:latin typeface="Proxima Nova Regular"/>
                <a:ea typeface="Proxima Nova Regular"/>
                <a:cs typeface="Proxima Nova Regular"/>
                <a:sym typeface="Proxima Nova Regular"/>
              </a:rPr>
              <a:t>March </a:t>
            </a:r>
            <a:r>
              <a:rPr sz="1500" dirty="0">
                <a:solidFill>
                  <a:srgbClr val="FFFFFF"/>
                </a:solidFill>
                <a:latin typeface="Proxima Nova Regular"/>
                <a:ea typeface="Proxima Nova Regular"/>
                <a:cs typeface="Proxima Nova Regular"/>
                <a:sym typeface="Proxima Nova Regular"/>
              </a:rPr>
              <a:t>201</a:t>
            </a:r>
            <a:r>
              <a:rPr lang="en-US" sz="1500" dirty="0">
                <a:solidFill>
                  <a:srgbClr val="FFFFFF"/>
                </a:solidFill>
                <a:latin typeface="Proxima Nova Regular"/>
                <a:ea typeface="Proxima Nova Regular"/>
                <a:cs typeface="Proxima Nova Regular"/>
                <a:sym typeface="Proxima Nova Regular"/>
              </a:rPr>
              <a:t>8</a:t>
            </a:r>
            <a:endParaRPr sz="1500" dirty="0">
              <a:solidFill>
                <a:srgbClr val="FFFFFF"/>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155264150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NOAA"/>
          <p:cNvSpPr>
            <a:spLocks noChangeAspect="1" noChangeArrowheads="1"/>
          </p:cNvSpPr>
          <p:nvPr/>
        </p:nvSpPr>
        <p:spPr bwMode="auto">
          <a:xfrm>
            <a:off x="0" y="-136525"/>
            <a:ext cx="1162050"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7" descr="Image result for NASA"/>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Title 1"/>
          <p:cNvSpPr txBox="1">
            <a:spLocks/>
          </p:cNvSpPr>
          <p:nvPr/>
        </p:nvSpPr>
        <p:spPr>
          <a:xfrm>
            <a:off x="-575252" y="1143000"/>
            <a:ext cx="8229600" cy="1143000"/>
          </a:xfrm>
          <a:prstGeom prst="rect">
            <a:avLst/>
          </a:prstGeom>
        </p:spPr>
        <p:txBody>
          <a:bodyPr>
            <a:norm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r>
              <a:rPr lang="fr-CA" dirty="0">
                <a:solidFill>
                  <a:schemeClr val="tx2"/>
                </a:solidFill>
              </a:rPr>
              <a:t>International Expert Perspectives</a:t>
            </a:r>
            <a:endParaRPr lang="en-US" dirty="0">
              <a:solidFill>
                <a:schemeClr val="tx2"/>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4237" y="1805037"/>
            <a:ext cx="2233563" cy="2690763"/>
          </a:xfrm>
          <a:prstGeom prst="rect">
            <a:avLst/>
          </a:prstGeom>
        </p:spPr>
      </p:pic>
      <p:sp>
        <p:nvSpPr>
          <p:cNvPr id="18" name="Content Placeholder 9"/>
          <p:cNvSpPr>
            <a:spLocks noGrp="1"/>
          </p:cNvSpPr>
          <p:nvPr>
            <p:ph idx="4294967295"/>
          </p:nvPr>
        </p:nvSpPr>
        <p:spPr>
          <a:xfrm>
            <a:off x="20542" y="1874837"/>
            <a:ext cx="6813694" cy="4525963"/>
          </a:xfrm>
          <a:prstGeom prst="rect">
            <a:avLst/>
          </a:prstGeom>
        </p:spPr>
        <p:txBody>
          <a:bodyPr>
            <a:noAutofit/>
          </a:bodyPr>
          <a:lstStyle/>
          <a:p>
            <a:pPr marL="0" indent="0">
              <a:buNone/>
            </a:pPr>
            <a:r>
              <a:rPr lang="en-US" sz="1600" b="1" i="1" dirty="0">
                <a:solidFill>
                  <a:schemeClr val="tx2"/>
                </a:solidFill>
              </a:rPr>
              <a:t>Session 1: Context and Scientific Opportunities</a:t>
            </a:r>
            <a:endParaRPr lang="en-US" sz="1600" b="1" dirty="0">
              <a:solidFill>
                <a:schemeClr val="tx2"/>
              </a:solidFill>
            </a:endParaRPr>
          </a:p>
          <a:p>
            <a:r>
              <a:rPr lang="en-US" sz="1300" b="1" dirty="0">
                <a:solidFill>
                  <a:schemeClr val="tx2"/>
                </a:solidFill>
              </a:rPr>
              <a:t>Tele-epidemiology: Which contribution for Earth observation satellite data?  </a:t>
            </a:r>
            <a:r>
              <a:rPr lang="en-US" sz="1300" i="1" dirty="0">
                <a:solidFill>
                  <a:schemeClr val="tx2"/>
                </a:solidFill>
              </a:rPr>
              <a:t>by Cécile </a:t>
            </a:r>
            <a:r>
              <a:rPr lang="en-US" sz="1300" i="1" dirty="0" err="1">
                <a:solidFill>
                  <a:schemeClr val="tx2"/>
                </a:solidFill>
              </a:rPr>
              <a:t>Vignolles</a:t>
            </a:r>
            <a:r>
              <a:rPr lang="en-US" sz="1300" i="1" dirty="0">
                <a:solidFill>
                  <a:schemeClr val="tx2"/>
                </a:solidFill>
              </a:rPr>
              <a:t> (CNES)</a:t>
            </a:r>
            <a:endParaRPr lang="en-US" sz="1300" dirty="0">
              <a:solidFill>
                <a:schemeClr val="tx2"/>
              </a:solidFill>
            </a:endParaRPr>
          </a:p>
          <a:p>
            <a:r>
              <a:rPr lang="en-US" sz="1300" b="1" dirty="0">
                <a:solidFill>
                  <a:schemeClr val="tx2"/>
                </a:solidFill>
              </a:rPr>
              <a:t>Satellite Earth observation data in advancing health-related SDG 3 targets: A conceptual framework</a:t>
            </a:r>
            <a:r>
              <a:rPr lang="en-US" sz="1300" dirty="0">
                <a:solidFill>
                  <a:schemeClr val="tx2"/>
                </a:solidFill>
              </a:rPr>
              <a:t> </a:t>
            </a:r>
            <a:r>
              <a:rPr lang="en-US" sz="1300" i="1" dirty="0">
                <a:solidFill>
                  <a:schemeClr val="tx2"/>
                </a:solidFill>
              </a:rPr>
              <a:t>by Ramesh S. Krishnamurthy (WHO) </a:t>
            </a:r>
            <a:endParaRPr lang="en-US" sz="1300" dirty="0">
              <a:solidFill>
                <a:schemeClr val="tx2"/>
              </a:solidFill>
            </a:endParaRPr>
          </a:p>
          <a:p>
            <a:r>
              <a:rPr lang="en-US" sz="1300" b="1" dirty="0">
                <a:solidFill>
                  <a:schemeClr val="tx2"/>
                </a:solidFill>
              </a:rPr>
              <a:t>Getting ahead of the curve: Using Earth observations to predict health risks  </a:t>
            </a:r>
            <a:r>
              <a:rPr lang="en-US" sz="1300" i="1" dirty="0">
                <a:solidFill>
                  <a:schemeClr val="tx2"/>
                </a:solidFill>
              </a:rPr>
              <a:t>by </a:t>
            </a:r>
            <a:r>
              <a:rPr lang="en-US" sz="1300" i="1" dirty="0" err="1">
                <a:solidFill>
                  <a:schemeClr val="tx2"/>
                </a:solidFill>
              </a:rPr>
              <a:t>Juli</a:t>
            </a:r>
            <a:r>
              <a:rPr lang="en-US" sz="1300" i="1" dirty="0">
                <a:solidFill>
                  <a:schemeClr val="tx2"/>
                </a:solidFill>
              </a:rPr>
              <a:t> </a:t>
            </a:r>
            <a:r>
              <a:rPr lang="en-US" sz="1300" i="1" dirty="0" err="1">
                <a:solidFill>
                  <a:schemeClr val="tx2"/>
                </a:solidFill>
              </a:rPr>
              <a:t>Trtanj</a:t>
            </a:r>
            <a:r>
              <a:rPr lang="en-US" sz="1300" i="1" dirty="0">
                <a:solidFill>
                  <a:schemeClr val="tx2"/>
                </a:solidFill>
              </a:rPr>
              <a:t> (NOAA)</a:t>
            </a:r>
            <a:endParaRPr lang="en-US" sz="1300" dirty="0">
              <a:solidFill>
                <a:schemeClr val="tx2"/>
              </a:solidFill>
            </a:endParaRPr>
          </a:p>
          <a:p>
            <a:r>
              <a:rPr lang="en-US" sz="1300" b="1" dirty="0">
                <a:solidFill>
                  <a:schemeClr val="tx2"/>
                </a:solidFill>
              </a:rPr>
              <a:t>Earth observations for health and air quality </a:t>
            </a:r>
            <a:r>
              <a:rPr lang="en-US" sz="1300" i="1" dirty="0">
                <a:solidFill>
                  <a:schemeClr val="tx2"/>
                </a:solidFill>
              </a:rPr>
              <a:t>by John Haynes (NASA) </a:t>
            </a:r>
            <a:endParaRPr lang="en-US" sz="1300" dirty="0">
              <a:solidFill>
                <a:schemeClr val="tx2"/>
              </a:solidFill>
            </a:endParaRPr>
          </a:p>
          <a:p>
            <a:pPr marL="0" indent="0">
              <a:buNone/>
            </a:pPr>
            <a:endParaRPr lang="en-US" sz="1300" b="1" i="1" dirty="0">
              <a:solidFill>
                <a:schemeClr val="tx2"/>
              </a:solidFill>
            </a:endParaRPr>
          </a:p>
          <a:p>
            <a:pPr marL="0" indent="0">
              <a:buNone/>
            </a:pPr>
            <a:r>
              <a:rPr lang="en-US" sz="1600" b="1" i="1" dirty="0">
                <a:solidFill>
                  <a:schemeClr val="tx2"/>
                </a:solidFill>
              </a:rPr>
              <a:t>Session 2: Challenges for Science and Development of Applications</a:t>
            </a:r>
          </a:p>
          <a:p>
            <a:r>
              <a:rPr lang="en-US" sz="1300" b="1" dirty="0">
                <a:solidFill>
                  <a:schemeClr val="tx2"/>
                </a:solidFill>
              </a:rPr>
              <a:t>SDG interactions, focus on health and opportunities for ecosystem/land cover analysis using Earth observations  </a:t>
            </a:r>
            <a:r>
              <a:rPr lang="en-US" sz="1300" i="1" dirty="0">
                <a:solidFill>
                  <a:schemeClr val="tx2"/>
                </a:solidFill>
              </a:rPr>
              <a:t>by William Sonntag and Steven Ramage (GEO-Secretariat)</a:t>
            </a:r>
            <a:endParaRPr lang="en-US" sz="1300" dirty="0">
              <a:solidFill>
                <a:schemeClr val="tx2"/>
              </a:solidFill>
            </a:endParaRPr>
          </a:p>
          <a:p>
            <a:r>
              <a:rPr lang="en-US" sz="1300" b="1" dirty="0">
                <a:solidFill>
                  <a:schemeClr val="tx2"/>
                </a:solidFill>
              </a:rPr>
              <a:t>Climate change and mosquito-borne diseases in the Americas: Toward dynamical modelling and prediction at local scale using Earth observation </a:t>
            </a:r>
            <a:r>
              <a:rPr lang="en-US" sz="1300" i="1" dirty="0">
                <a:solidFill>
                  <a:schemeClr val="tx2"/>
                </a:solidFill>
              </a:rPr>
              <a:t>by Thibault </a:t>
            </a:r>
            <a:r>
              <a:rPr lang="en-US" sz="1300" i="1" dirty="0" err="1">
                <a:solidFill>
                  <a:schemeClr val="tx2"/>
                </a:solidFill>
              </a:rPr>
              <a:t>Catry</a:t>
            </a:r>
            <a:r>
              <a:rPr lang="en-US" sz="1300" i="1" dirty="0">
                <a:solidFill>
                  <a:schemeClr val="tx2"/>
                </a:solidFill>
              </a:rPr>
              <a:t> (ESPACE-DEV)  and Serge Olivier </a:t>
            </a:r>
            <a:r>
              <a:rPr lang="en-US" sz="1300" i="1" dirty="0" err="1">
                <a:solidFill>
                  <a:schemeClr val="tx2"/>
                </a:solidFill>
              </a:rPr>
              <a:t>Kotchi</a:t>
            </a:r>
            <a:r>
              <a:rPr lang="en-US" sz="1300" i="1" dirty="0">
                <a:solidFill>
                  <a:schemeClr val="tx2"/>
                </a:solidFill>
              </a:rPr>
              <a:t> (PHAC)</a:t>
            </a:r>
            <a:r>
              <a:rPr lang="en-US" sz="1300" dirty="0">
                <a:solidFill>
                  <a:schemeClr val="tx2"/>
                </a:solidFill>
              </a:rPr>
              <a:t> </a:t>
            </a:r>
          </a:p>
          <a:p>
            <a:r>
              <a:rPr lang="en-US" sz="1300" b="1" dirty="0">
                <a:solidFill>
                  <a:schemeClr val="tx2"/>
                </a:solidFill>
              </a:rPr>
              <a:t>Integrating EO-based data into vulnerability assessments: Case study and reflection on urban health research </a:t>
            </a:r>
            <a:r>
              <a:rPr lang="en-US" sz="1300" i="1" dirty="0">
                <a:solidFill>
                  <a:schemeClr val="tx2"/>
                </a:solidFill>
              </a:rPr>
              <a:t>by Marion </a:t>
            </a:r>
            <a:r>
              <a:rPr lang="en-US" sz="1300" i="1" dirty="0" err="1">
                <a:solidFill>
                  <a:schemeClr val="tx2"/>
                </a:solidFill>
              </a:rPr>
              <a:t>Borderon</a:t>
            </a:r>
            <a:r>
              <a:rPr lang="en-US" sz="1300" i="1" dirty="0">
                <a:solidFill>
                  <a:schemeClr val="tx2"/>
                </a:solidFill>
              </a:rPr>
              <a:t> (University of Vienna)</a:t>
            </a:r>
            <a:endParaRPr lang="en-US" sz="1300" dirty="0">
              <a:solidFill>
                <a:schemeClr val="tx2"/>
              </a:solidFill>
            </a:endParaRPr>
          </a:p>
          <a:p>
            <a:r>
              <a:rPr lang="en-US" sz="1300" b="1" dirty="0">
                <a:solidFill>
                  <a:schemeClr val="tx2"/>
                </a:solidFill>
              </a:rPr>
              <a:t>Healthy societies and healthy ecosystems: An integrated monitoring approach for biodiversity and human health</a:t>
            </a:r>
            <a:r>
              <a:rPr lang="en-US" sz="1300" dirty="0">
                <a:solidFill>
                  <a:schemeClr val="tx2"/>
                </a:solidFill>
              </a:rPr>
              <a:t>  </a:t>
            </a:r>
            <a:r>
              <a:rPr lang="en-US" sz="1300" i="1" dirty="0">
                <a:solidFill>
                  <a:schemeClr val="tx2"/>
                </a:solidFill>
              </a:rPr>
              <a:t>by Michael J. Gill (GEO-BON) </a:t>
            </a:r>
            <a:endParaRPr lang="en-US" sz="1300" dirty="0">
              <a:solidFill>
                <a:schemeClr val="tx2"/>
              </a:solidFill>
            </a:endParaRPr>
          </a:p>
          <a:p>
            <a:pPr marL="0" indent="0">
              <a:buNone/>
            </a:pPr>
            <a:endParaRPr lang="en-US" sz="1300" dirty="0">
              <a:solidFill>
                <a:schemeClr val="tx2"/>
              </a:solidFill>
            </a:endParaRPr>
          </a:p>
        </p:txBody>
      </p:sp>
      <p:sp>
        <p:nvSpPr>
          <p:cNvPr id="27" name="TextBox 26"/>
          <p:cNvSpPr txBox="1"/>
          <p:nvPr/>
        </p:nvSpPr>
        <p:spPr>
          <a:xfrm>
            <a:off x="7086839" y="4495800"/>
            <a:ext cx="1728358" cy="461665"/>
          </a:xfrm>
          <a:prstGeom prst="rect">
            <a:avLst/>
          </a:prstGeom>
          <a:noFill/>
        </p:spPr>
        <p:txBody>
          <a:bodyPr wrap="none" rtlCol="0">
            <a:spAutoFit/>
          </a:bodyPr>
          <a:lstStyle/>
          <a:p>
            <a:pPr algn="ctr"/>
            <a:r>
              <a:rPr lang="fr-CA" sz="1200" dirty="0"/>
              <a:t>Éric Laliberté DG, </a:t>
            </a:r>
          </a:p>
          <a:p>
            <a:pPr algn="ctr"/>
            <a:r>
              <a:rPr lang="fr-CA" sz="1200" dirty="0" err="1"/>
              <a:t>Space</a:t>
            </a:r>
            <a:r>
              <a:rPr lang="fr-CA" sz="1200" dirty="0"/>
              <a:t> </a:t>
            </a:r>
            <a:r>
              <a:rPr lang="fr-CA" sz="1200" dirty="0" err="1"/>
              <a:t>Utilization</a:t>
            </a:r>
            <a:r>
              <a:rPr lang="fr-CA" sz="1200" dirty="0"/>
              <a:t>, CSA</a:t>
            </a:r>
            <a:endParaRPr lang="en-US" sz="1200" dirty="0"/>
          </a:p>
        </p:txBody>
      </p:sp>
      <p:sp>
        <p:nvSpPr>
          <p:cNvPr id="9" name="Shape 3">
            <a:extLst>
              <a:ext uri="{FF2B5EF4-FFF2-40B4-BE49-F238E27FC236}">
                <a16:creationId xmlns:a16="http://schemas.microsoft.com/office/drawing/2014/main" id="{BEBA18C7-E32D-483F-8A52-60C80F1FDED2}"/>
              </a:ext>
            </a:extLst>
          </p:cNvPr>
          <p:cNvSpPr/>
          <p:nvPr/>
        </p:nvSpPr>
        <p:spPr>
          <a:xfrm>
            <a:off x="2130871" y="221903"/>
            <a:ext cx="4650929" cy="69249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914400">
              <a:defRPr>
                <a:solidFill>
                  <a:srgbClr val="000000"/>
                </a:solidFill>
              </a:defRPr>
            </a:pPr>
            <a:r>
              <a:rPr lang="en-US" sz="1500" dirty="0">
                <a:solidFill>
                  <a:srgbClr val="FFFFFF"/>
                </a:solidFill>
                <a:latin typeface="Proxima Nova Regular"/>
                <a:ea typeface="Proxima Nova Regular"/>
                <a:cs typeface="Proxima Nova Regular"/>
                <a:sym typeface="Proxima Nova Regular"/>
              </a:rPr>
              <a:t>WGCapD-7 Annual Meeting </a:t>
            </a:r>
            <a:r>
              <a:rPr sz="1500" dirty="0">
                <a:solidFill>
                  <a:srgbClr val="FFFFFF"/>
                </a:solidFill>
                <a:latin typeface="Proxima Nova Regular"/>
                <a:ea typeface="Proxima Nova Regular"/>
                <a:cs typeface="Proxima Nova Regular"/>
                <a:sym typeface="Proxima Nova Regular"/>
              </a:rPr>
              <a:t>201</a:t>
            </a:r>
            <a:r>
              <a:rPr lang="en-US" sz="1500" dirty="0">
                <a:solidFill>
                  <a:srgbClr val="FFFFFF"/>
                </a:solidFill>
                <a:latin typeface="Proxima Nova Regular"/>
                <a:ea typeface="Proxima Nova Regular"/>
                <a:cs typeface="Proxima Nova Regular"/>
                <a:sym typeface="Proxima Nova Regular"/>
              </a:rPr>
              <a:t>8</a:t>
            </a:r>
            <a:endParaRPr sz="15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pt-BR" sz="1500" dirty="0">
                <a:solidFill>
                  <a:srgbClr val="FFFFFF"/>
                </a:solidFill>
                <a:latin typeface="Proxima Nova Regular"/>
                <a:ea typeface="Proxima Nova Regular"/>
                <a:cs typeface="Proxima Nova Regular"/>
                <a:sym typeface="Proxima Nova Regular"/>
              </a:rPr>
              <a:t>INPE, São José dos Campos, </a:t>
            </a:r>
            <a:r>
              <a:rPr lang="pt-BR" sz="1500" dirty="0" err="1">
                <a:solidFill>
                  <a:srgbClr val="FFFFFF"/>
                </a:solidFill>
                <a:latin typeface="Proxima Nova Regular"/>
                <a:ea typeface="Proxima Nova Regular"/>
                <a:cs typeface="Proxima Nova Regular"/>
                <a:sym typeface="Proxima Nova Regular"/>
              </a:rPr>
              <a:t>Brazil</a:t>
            </a:r>
            <a:br>
              <a:rPr sz="1500" dirty="0">
                <a:solidFill>
                  <a:srgbClr val="FFFFFF"/>
                </a:solidFill>
                <a:latin typeface="Proxima Nova Regular"/>
                <a:ea typeface="Proxima Nova Regular"/>
                <a:cs typeface="Proxima Nova Regular"/>
                <a:sym typeface="Proxima Nova Regular"/>
              </a:rPr>
            </a:br>
            <a:r>
              <a:rPr lang="pt-BR" sz="1500" dirty="0">
                <a:solidFill>
                  <a:srgbClr val="FFFFFF"/>
                </a:solidFill>
                <a:latin typeface="Proxima Nova Regular"/>
                <a:ea typeface="Proxima Nova Regular"/>
                <a:cs typeface="Proxima Nova Regular"/>
                <a:sym typeface="Proxima Nova Regular"/>
              </a:rPr>
              <a:t>6-8 </a:t>
            </a:r>
            <a:r>
              <a:rPr lang="en-US" sz="1500" dirty="0">
                <a:solidFill>
                  <a:srgbClr val="FFFFFF"/>
                </a:solidFill>
                <a:latin typeface="Proxima Nova Regular"/>
                <a:ea typeface="Proxima Nova Regular"/>
                <a:cs typeface="Proxima Nova Regular"/>
                <a:sym typeface="Proxima Nova Regular"/>
              </a:rPr>
              <a:t>March </a:t>
            </a:r>
            <a:r>
              <a:rPr sz="1500" dirty="0">
                <a:solidFill>
                  <a:srgbClr val="FFFFFF"/>
                </a:solidFill>
                <a:latin typeface="Proxima Nova Regular"/>
                <a:ea typeface="Proxima Nova Regular"/>
                <a:cs typeface="Proxima Nova Regular"/>
                <a:sym typeface="Proxima Nova Regular"/>
              </a:rPr>
              <a:t>201</a:t>
            </a:r>
            <a:r>
              <a:rPr lang="en-US" sz="1500" dirty="0">
                <a:solidFill>
                  <a:srgbClr val="FFFFFF"/>
                </a:solidFill>
                <a:latin typeface="Proxima Nova Regular"/>
                <a:ea typeface="Proxima Nova Regular"/>
                <a:cs typeface="Proxima Nova Regular"/>
                <a:sym typeface="Proxima Nova Regular"/>
              </a:rPr>
              <a:t>8</a:t>
            </a:r>
            <a:endParaRPr sz="1500" dirty="0">
              <a:solidFill>
                <a:srgbClr val="FFFFFF"/>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364142473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NOAA"/>
          <p:cNvSpPr>
            <a:spLocks noChangeAspect="1" noChangeArrowheads="1"/>
          </p:cNvSpPr>
          <p:nvPr/>
        </p:nvSpPr>
        <p:spPr bwMode="auto">
          <a:xfrm>
            <a:off x="0" y="-136525"/>
            <a:ext cx="1162050"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7" descr="Image result for NASA"/>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Title 1"/>
          <p:cNvSpPr txBox="1">
            <a:spLocks/>
          </p:cNvSpPr>
          <p:nvPr/>
        </p:nvSpPr>
        <p:spPr>
          <a:xfrm>
            <a:off x="-762000" y="1143000"/>
            <a:ext cx="8229600" cy="1143000"/>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r>
              <a:rPr lang="fr-CA">
                <a:solidFill>
                  <a:schemeClr val="tx2"/>
                </a:solidFill>
              </a:rPr>
              <a:t>Scenario-based Discussion</a:t>
            </a:r>
            <a:endParaRPr lang="en-US" dirty="0">
              <a:solidFill>
                <a:schemeClr val="tx2"/>
              </a:solidFill>
            </a:endParaRPr>
          </a:p>
        </p:txBody>
      </p:sp>
      <p:sp>
        <p:nvSpPr>
          <p:cNvPr id="10" name="Content Placeholder 2"/>
          <p:cNvSpPr>
            <a:spLocks noGrp="1"/>
          </p:cNvSpPr>
          <p:nvPr>
            <p:ph idx="4294967295"/>
          </p:nvPr>
        </p:nvSpPr>
        <p:spPr>
          <a:xfrm>
            <a:off x="457200" y="1768538"/>
            <a:ext cx="4824033" cy="4525963"/>
          </a:xfrm>
          <a:prstGeom prst="rect">
            <a:avLst/>
          </a:prstGeom>
        </p:spPr>
        <p:txBody>
          <a:bodyPr>
            <a:normAutofit fontScale="85000" lnSpcReduction="10000"/>
          </a:bodyPr>
          <a:lstStyle/>
          <a:p>
            <a:pPr marL="0" indent="0">
              <a:buNone/>
            </a:pPr>
            <a:r>
              <a:rPr lang="fr-CA" dirty="0">
                <a:solidFill>
                  <a:schemeClr val="tx2"/>
                </a:solidFill>
              </a:rPr>
              <a:t>Scenarios</a:t>
            </a:r>
          </a:p>
          <a:p>
            <a:pPr marL="0" indent="0">
              <a:buNone/>
            </a:pPr>
            <a:endParaRPr lang="fr-CA" sz="1700" b="1" dirty="0">
              <a:solidFill>
                <a:schemeClr val="tx2"/>
              </a:solidFill>
            </a:endParaRPr>
          </a:p>
          <a:p>
            <a:pPr marL="457200" lvl="0" indent="-457200">
              <a:spcBef>
                <a:spcPts val="0"/>
              </a:spcBef>
              <a:buFont typeface="+mj-lt"/>
              <a:buAutoNum type="arabicPeriod"/>
            </a:pPr>
            <a:r>
              <a:rPr lang="en-US" sz="2600" b="1" dirty="0">
                <a:solidFill>
                  <a:schemeClr val="tx2"/>
                </a:solidFill>
              </a:rPr>
              <a:t>Vulnerable human populations</a:t>
            </a:r>
          </a:p>
          <a:p>
            <a:pPr marL="457200" lvl="0" indent="-457200">
              <a:spcBef>
                <a:spcPts val="0"/>
              </a:spcBef>
              <a:buFont typeface="+mj-lt"/>
              <a:buAutoNum type="arabicPeriod"/>
            </a:pPr>
            <a:r>
              <a:rPr lang="en-US" sz="2600" b="1" dirty="0">
                <a:solidFill>
                  <a:schemeClr val="tx2"/>
                </a:solidFill>
              </a:rPr>
              <a:t>Mosquito-borne diseases</a:t>
            </a:r>
          </a:p>
          <a:p>
            <a:pPr marL="457200" lvl="0" indent="-457200">
              <a:spcBef>
                <a:spcPts val="0"/>
              </a:spcBef>
              <a:buFont typeface="+mj-lt"/>
              <a:buAutoNum type="arabicPeriod"/>
            </a:pPr>
            <a:r>
              <a:rPr lang="en-US" sz="2600" b="1" dirty="0">
                <a:solidFill>
                  <a:schemeClr val="tx2"/>
                </a:solidFill>
              </a:rPr>
              <a:t>Tick-borne diseases</a:t>
            </a:r>
          </a:p>
          <a:p>
            <a:pPr marL="457200" lvl="0" indent="-457200">
              <a:spcBef>
                <a:spcPts val="0"/>
              </a:spcBef>
              <a:buFont typeface="+mj-lt"/>
              <a:buAutoNum type="arabicPeriod"/>
            </a:pPr>
            <a:r>
              <a:rPr lang="en-US" sz="2600" b="1" dirty="0">
                <a:solidFill>
                  <a:schemeClr val="tx2"/>
                </a:solidFill>
              </a:rPr>
              <a:t>Microbial water contamination</a:t>
            </a:r>
          </a:p>
          <a:p>
            <a:pPr marL="457200" lvl="0" indent="-457200">
              <a:spcBef>
                <a:spcPts val="0"/>
              </a:spcBef>
              <a:buFont typeface="+mj-lt"/>
              <a:buAutoNum type="arabicPeriod"/>
            </a:pPr>
            <a:r>
              <a:rPr lang="en-US" sz="2600" b="1" dirty="0">
                <a:solidFill>
                  <a:schemeClr val="tx2"/>
                </a:solidFill>
              </a:rPr>
              <a:t>Air quality and chronic conditions</a:t>
            </a:r>
          </a:p>
          <a:p>
            <a:pPr marL="457200" lvl="0" indent="-457200">
              <a:spcBef>
                <a:spcPts val="0"/>
              </a:spcBef>
              <a:buFont typeface="+mj-lt"/>
              <a:buAutoNum type="arabicPeriod"/>
            </a:pPr>
            <a:r>
              <a:rPr lang="en-US" sz="2600" b="1" dirty="0">
                <a:solidFill>
                  <a:schemeClr val="tx2"/>
                </a:solidFill>
              </a:rPr>
              <a:t>Pandemic</a:t>
            </a:r>
          </a:p>
          <a:p>
            <a:pPr marL="0" indent="0">
              <a:buNone/>
            </a:pPr>
            <a:endParaRPr lang="en-US" sz="2800" dirty="0">
              <a:solidFill>
                <a:schemeClr val="tx2"/>
              </a:solidFill>
            </a:endParaRPr>
          </a:p>
          <a:p>
            <a:pPr marL="0" indent="0">
              <a:buNone/>
            </a:pPr>
            <a:r>
              <a:rPr lang="en-US" sz="2600" dirty="0">
                <a:solidFill>
                  <a:schemeClr val="tx2"/>
                </a:solidFill>
              </a:rPr>
              <a:t>Participants from Government organizations, academia, industries and international organizations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1752600"/>
            <a:ext cx="2545437" cy="2545437"/>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val="1685585944"/>
              </p:ext>
            </p:extLst>
          </p:nvPr>
        </p:nvGraphicFramePr>
        <p:xfrm>
          <a:off x="4924630" y="4389425"/>
          <a:ext cx="3990770" cy="2545437"/>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5724128" y="4461434"/>
            <a:ext cx="2022348" cy="369332"/>
          </a:xfrm>
          <a:prstGeom prst="rect">
            <a:avLst/>
          </a:prstGeom>
          <a:noFill/>
        </p:spPr>
        <p:txBody>
          <a:bodyPr wrap="none" rtlCol="0">
            <a:spAutoFit/>
          </a:bodyPr>
          <a:lstStyle/>
          <a:p>
            <a:r>
              <a:rPr lang="fr-CA" dirty="0"/>
              <a:t>Experts distribution</a:t>
            </a:r>
            <a:endParaRPr lang="en-US" dirty="0"/>
          </a:p>
        </p:txBody>
      </p:sp>
      <p:sp>
        <p:nvSpPr>
          <p:cNvPr id="14" name="Shape 3">
            <a:extLst>
              <a:ext uri="{FF2B5EF4-FFF2-40B4-BE49-F238E27FC236}">
                <a16:creationId xmlns:a16="http://schemas.microsoft.com/office/drawing/2014/main" id="{C4694D5D-362B-45CA-92FA-22FEEF655260}"/>
              </a:ext>
            </a:extLst>
          </p:cNvPr>
          <p:cNvSpPr/>
          <p:nvPr/>
        </p:nvSpPr>
        <p:spPr>
          <a:xfrm>
            <a:off x="2130871" y="221903"/>
            <a:ext cx="4650929" cy="69249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914400">
              <a:defRPr>
                <a:solidFill>
                  <a:srgbClr val="000000"/>
                </a:solidFill>
              </a:defRPr>
            </a:pPr>
            <a:r>
              <a:rPr lang="en-US" sz="1500" dirty="0">
                <a:solidFill>
                  <a:srgbClr val="FFFFFF"/>
                </a:solidFill>
                <a:latin typeface="Proxima Nova Regular"/>
                <a:ea typeface="Proxima Nova Regular"/>
                <a:cs typeface="Proxima Nova Regular"/>
                <a:sym typeface="Proxima Nova Regular"/>
              </a:rPr>
              <a:t>WGCapD-7 Annual Meeting </a:t>
            </a:r>
            <a:r>
              <a:rPr sz="1500" dirty="0">
                <a:solidFill>
                  <a:srgbClr val="FFFFFF"/>
                </a:solidFill>
                <a:latin typeface="Proxima Nova Regular"/>
                <a:ea typeface="Proxima Nova Regular"/>
                <a:cs typeface="Proxima Nova Regular"/>
                <a:sym typeface="Proxima Nova Regular"/>
              </a:rPr>
              <a:t>201</a:t>
            </a:r>
            <a:r>
              <a:rPr lang="en-US" sz="1500" dirty="0">
                <a:solidFill>
                  <a:srgbClr val="FFFFFF"/>
                </a:solidFill>
                <a:latin typeface="Proxima Nova Regular"/>
                <a:ea typeface="Proxima Nova Regular"/>
                <a:cs typeface="Proxima Nova Regular"/>
                <a:sym typeface="Proxima Nova Regular"/>
              </a:rPr>
              <a:t>8</a:t>
            </a:r>
            <a:endParaRPr sz="15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pt-BR" sz="1500" dirty="0">
                <a:solidFill>
                  <a:srgbClr val="FFFFFF"/>
                </a:solidFill>
                <a:latin typeface="Proxima Nova Regular"/>
                <a:ea typeface="Proxima Nova Regular"/>
                <a:cs typeface="Proxima Nova Regular"/>
                <a:sym typeface="Proxima Nova Regular"/>
              </a:rPr>
              <a:t>INPE, São José dos Campos, </a:t>
            </a:r>
            <a:r>
              <a:rPr lang="pt-BR" sz="1500" dirty="0" err="1">
                <a:solidFill>
                  <a:srgbClr val="FFFFFF"/>
                </a:solidFill>
                <a:latin typeface="Proxima Nova Regular"/>
                <a:ea typeface="Proxima Nova Regular"/>
                <a:cs typeface="Proxima Nova Regular"/>
                <a:sym typeface="Proxima Nova Regular"/>
              </a:rPr>
              <a:t>Brazil</a:t>
            </a:r>
            <a:br>
              <a:rPr sz="1500" dirty="0">
                <a:solidFill>
                  <a:srgbClr val="FFFFFF"/>
                </a:solidFill>
                <a:latin typeface="Proxima Nova Regular"/>
                <a:ea typeface="Proxima Nova Regular"/>
                <a:cs typeface="Proxima Nova Regular"/>
                <a:sym typeface="Proxima Nova Regular"/>
              </a:rPr>
            </a:br>
            <a:r>
              <a:rPr lang="pt-BR" sz="1500" dirty="0">
                <a:solidFill>
                  <a:srgbClr val="FFFFFF"/>
                </a:solidFill>
                <a:latin typeface="Proxima Nova Regular"/>
                <a:ea typeface="Proxima Nova Regular"/>
                <a:cs typeface="Proxima Nova Regular"/>
                <a:sym typeface="Proxima Nova Regular"/>
              </a:rPr>
              <a:t>6-8 </a:t>
            </a:r>
            <a:r>
              <a:rPr lang="en-US" sz="1500" dirty="0">
                <a:solidFill>
                  <a:srgbClr val="FFFFFF"/>
                </a:solidFill>
                <a:latin typeface="Proxima Nova Regular"/>
                <a:ea typeface="Proxima Nova Regular"/>
                <a:cs typeface="Proxima Nova Regular"/>
                <a:sym typeface="Proxima Nova Regular"/>
              </a:rPr>
              <a:t>March </a:t>
            </a:r>
            <a:r>
              <a:rPr sz="1500" dirty="0">
                <a:solidFill>
                  <a:srgbClr val="FFFFFF"/>
                </a:solidFill>
                <a:latin typeface="Proxima Nova Regular"/>
                <a:ea typeface="Proxima Nova Regular"/>
                <a:cs typeface="Proxima Nova Regular"/>
                <a:sym typeface="Proxima Nova Regular"/>
              </a:rPr>
              <a:t>201</a:t>
            </a:r>
            <a:r>
              <a:rPr lang="en-US" sz="1500" dirty="0">
                <a:solidFill>
                  <a:srgbClr val="FFFFFF"/>
                </a:solidFill>
                <a:latin typeface="Proxima Nova Regular"/>
                <a:ea typeface="Proxima Nova Regular"/>
                <a:cs typeface="Proxima Nova Regular"/>
                <a:sym typeface="Proxima Nova Regular"/>
              </a:rPr>
              <a:t>8</a:t>
            </a:r>
            <a:endParaRPr sz="1500" dirty="0">
              <a:solidFill>
                <a:srgbClr val="FFFFFF"/>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25617422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NOAA"/>
          <p:cNvSpPr>
            <a:spLocks noChangeAspect="1" noChangeArrowheads="1"/>
          </p:cNvSpPr>
          <p:nvPr/>
        </p:nvSpPr>
        <p:spPr bwMode="auto">
          <a:xfrm>
            <a:off x="0" y="-136525"/>
            <a:ext cx="1162050"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7" descr="Image result for NASA"/>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Shape 3">
            <a:extLst>
              <a:ext uri="{FF2B5EF4-FFF2-40B4-BE49-F238E27FC236}">
                <a16:creationId xmlns:a16="http://schemas.microsoft.com/office/drawing/2014/main" id="{C4694D5D-362B-45CA-92FA-22FEEF655260}"/>
              </a:ext>
            </a:extLst>
          </p:cNvPr>
          <p:cNvSpPr/>
          <p:nvPr/>
        </p:nvSpPr>
        <p:spPr>
          <a:xfrm>
            <a:off x="2130871" y="221903"/>
            <a:ext cx="4650929" cy="69249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914400">
              <a:defRPr>
                <a:solidFill>
                  <a:srgbClr val="000000"/>
                </a:solidFill>
              </a:defRPr>
            </a:pPr>
            <a:r>
              <a:rPr lang="en-US" sz="1500" dirty="0">
                <a:solidFill>
                  <a:srgbClr val="FFFFFF"/>
                </a:solidFill>
                <a:latin typeface="Proxima Nova Regular"/>
                <a:ea typeface="Proxima Nova Regular"/>
                <a:cs typeface="Proxima Nova Regular"/>
                <a:sym typeface="Proxima Nova Regular"/>
              </a:rPr>
              <a:t>WGCapD-7 Annual Meeting </a:t>
            </a:r>
            <a:r>
              <a:rPr sz="1500" dirty="0">
                <a:solidFill>
                  <a:srgbClr val="FFFFFF"/>
                </a:solidFill>
                <a:latin typeface="Proxima Nova Regular"/>
                <a:ea typeface="Proxima Nova Regular"/>
                <a:cs typeface="Proxima Nova Regular"/>
                <a:sym typeface="Proxima Nova Regular"/>
              </a:rPr>
              <a:t>201</a:t>
            </a:r>
            <a:r>
              <a:rPr lang="en-US" sz="1500" dirty="0">
                <a:solidFill>
                  <a:srgbClr val="FFFFFF"/>
                </a:solidFill>
                <a:latin typeface="Proxima Nova Regular"/>
                <a:ea typeface="Proxima Nova Regular"/>
                <a:cs typeface="Proxima Nova Regular"/>
                <a:sym typeface="Proxima Nova Regular"/>
              </a:rPr>
              <a:t>8</a:t>
            </a:r>
            <a:endParaRPr sz="15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pt-BR" sz="1500" dirty="0">
                <a:solidFill>
                  <a:srgbClr val="FFFFFF"/>
                </a:solidFill>
                <a:latin typeface="Proxima Nova Regular"/>
                <a:ea typeface="Proxima Nova Regular"/>
                <a:cs typeface="Proxima Nova Regular"/>
                <a:sym typeface="Proxima Nova Regular"/>
              </a:rPr>
              <a:t>INPE, São José dos Campos, </a:t>
            </a:r>
            <a:r>
              <a:rPr lang="pt-BR" sz="1500" dirty="0" err="1">
                <a:solidFill>
                  <a:srgbClr val="FFFFFF"/>
                </a:solidFill>
                <a:latin typeface="Proxima Nova Regular"/>
                <a:ea typeface="Proxima Nova Regular"/>
                <a:cs typeface="Proxima Nova Regular"/>
                <a:sym typeface="Proxima Nova Regular"/>
              </a:rPr>
              <a:t>Brazil</a:t>
            </a:r>
            <a:br>
              <a:rPr sz="1500" dirty="0">
                <a:solidFill>
                  <a:srgbClr val="FFFFFF"/>
                </a:solidFill>
                <a:latin typeface="Proxima Nova Regular"/>
                <a:ea typeface="Proxima Nova Regular"/>
                <a:cs typeface="Proxima Nova Regular"/>
                <a:sym typeface="Proxima Nova Regular"/>
              </a:rPr>
            </a:br>
            <a:r>
              <a:rPr lang="pt-BR" sz="1500" dirty="0">
                <a:solidFill>
                  <a:srgbClr val="FFFFFF"/>
                </a:solidFill>
                <a:latin typeface="Proxima Nova Regular"/>
                <a:ea typeface="Proxima Nova Regular"/>
                <a:cs typeface="Proxima Nova Regular"/>
                <a:sym typeface="Proxima Nova Regular"/>
              </a:rPr>
              <a:t>6-8 </a:t>
            </a:r>
            <a:r>
              <a:rPr lang="en-US" sz="1500" dirty="0">
                <a:solidFill>
                  <a:srgbClr val="FFFFFF"/>
                </a:solidFill>
                <a:latin typeface="Proxima Nova Regular"/>
                <a:ea typeface="Proxima Nova Regular"/>
                <a:cs typeface="Proxima Nova Regular"/>
                <a:sym typeface="Proxima Nova Regular"/>
              </a:rPr>
              <a:t>March </a:t>
            </a:r>
            <a:r>
              <a:rPr sz="1500" dirty="0">
                <a:solidFill>
                  <a:srgbClr val="FFFFFF"/>
                </a:solidFill>
                <a:latin typeface="Proxima Nova Regular"/>
                <a:ea typeface="Proxima Nova Regular"/>
                <a:cs typeface="Proxima Nova Regular"/>
                <a:sym typeface="Proxima Nova Regular"/>
              </a:rPr>
              <a:t>201</a:t>
            </a:r>
            <a:r>
              <a:rPr lang="en-US" sz="1500" dirty="0">
                <a:solidFill>
                  <a:srgbClr val="FFFFFF"/>
                </a:solidFill>
                <a:latin typeface="Proxima Nova Regular"/>
                <a:ea typeface="Proxima Nova Regular"/>
                <a:cs typeface="Proxima Nova Regular"/>
                <a:sym typeface="Proxima Nova Regular"/>
              </a:rPr>
              <a:t>8</a:t>
            </a:r>
            <a:endParaRPr sz="1500" dirty="0">
              <a:solidFill>
                <a:srgbClr val="FFFFFF"/>
              </a:solidFill>
              <a:latin typeface="Proxima Nova Regular"/>
              <a:ea typeface="Proxima Nova Regular"/>
              <a:cs typeface="Proxima Nova Regular"/>
              <a:sym typeface="Proxima Nova Regular"/>
            </a:endParaRPr>
          </a:p>
        </p:txBody>
      </p:sp>
      <p:pic>
        <p:nvPicPr>
          <p:cNvPr id="2" name="Imagem 1">
            <a:extLst>
              <a:ext uri="{FF2B5EF4-FFF2-40B4-BE49-F238E27FC236}">
                <a16:creationId xmlns:a16="http://schemas.microsoft.com/office/drawing/2014/main" id="{1967F58A-DDC1-4E36-8ACC-99CAEC15B7B3}"/>
              </a:ext>
            </a:extLst>
          </p:cNvPr>
          <p:cNvPicPr>
            <a:picLocks noChangeAspect="1"/>
          </p:cNvPicPr>
          <p:nvPr/>
        </p:nvPicPr>
        <p:blipFill>
          <a:blip r:embed="rId3"/>
          <a:stretch>
            <a:fillRect/>
          </a:stretch>
        </p:blipFill>
        <p:spPr>
          <a:xfrm>
            <a:off x="4796979" y="1206000"/>
            <a:ext cx="4042221" cy="5652000"/>
          </a:xfrm>
          <a:prstGeom prst="rect">
            <a:avLst/>
          </a:prstGeom>
        </p:spPr>
      </p:pic>
      <p:sp>
        <p:nvSpPr>
          <p:cNvPr id="4" name="CaixaDeTexto 3">
            <a:extLst>
              <a:ext uri="{FF2B5EF4-FFF2-40B4-BE49-F238E27FC236}">
                <a16:creationId xmlns:a16="http://schemas.microsoft.com/office/drawing/2014/main" id="{B26DAD5F-2E3F-4D5E-8519-F54E7278F9D3}"/>
              </a:ext>
            </a:extLst>
          </p:cNvPr>
          <p:cNvSpPr txBox="1"/>
          <p:nvPr/>
        </p:nvSpPr>
        <p:spPr>
          <a:xfrm>
            <a:off x="419100" y="1997840"/>
            <a:ext cx="4152899" cy="31700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rtl="0" latinLnBrk="1" hangingPunct="0"/>
            <a:r>
              <a:rPr lang="en-US" sz="2000" b="1" dirty="0">
                <a:latin typeface="Arial" panose="020B0604020202020204" pitchFamily="34" charset="0"/>
                <a:cs typeface="Arial" panose="020B0604020202020204" pitchFamily="34" charset="0"/>
              </a:rPr>
              <a:t>WGCapD collaborating with </a:t>
            </a:r>
          </a:p>
          <a:p>
            <a:pPr algn="ctr" rtl="0" latinLnBrk="1" hangingPunct="0"/>
            <a:r>
              <a:rPr lang="en-US" sz="2000" b="1" dirty="0">
                <a:latin typeface="Arial" panose="020B0604020202020204" pitchFamily="34" charset="0"/>
                <a:cs typeface="Arial" panose="020B0604020202020204" pitchFamily="34" charset="0"/>
              </a:rPr>
              <a:t>on-site workshops</a:t>
            </a:r>
          </a:p>
          <a:p>
            <a:pPr algn="l" rtl="0" latinLnBrk="1" hangingPunct="0"/>
            <a:endParaRPr lang="en-US" sz="2000" dirty="0">
              <a:latin typeface="Arial" panose="020B0604020202020204" pitchFamily="34" charset="0"/>
              <a:cs typeface="Arial" panose="020B0604020202020204" pitchFamily="34" charset="0"/>
            </a:endParaRPr>
          </a:p>
          <a:p>
            <a:pPr algn="l" rtl="0" latinLnBrk="1" hangingPunct="0"/>
            <a:r>
              <a:rPr lang="en-US" sz="2000" dirty="0">
                <a:latin typeface="Arial" panose="020B0604020202020204" pitchFamily="34" charset="0"/>
                <a:cs typeface="Arial" panose="020B0604020202020204" pitchFamily="34" charset="0"/>
              </a:rPr>
              <a:t>Adding a live broadcast element to allow for free online participation for those unable to join these events in-person. </a:t>
            </a:r>
          </a:p>
          <a:p>
            <a:pPr algn="l" rtl="0" latinLnBrk="1" hangingPunct="0"/>
            <a:endParaRPr kumimoji="0" lang="pt-BR" sz="2000" b="0" i="0" u="none" strike="noStrike" cap="none" spc="0" normalizeH="0" baseline="0" dirty="0">
              <a:ln>
                <a:noFill/>
              </a:ln>
              <a:solidFill>
                <a:srgbClr val="002569"/>
              </a:solidFill>
              <a:effectLst/>
              <a:uFillTx/>
              <a:latin typeface="Arial Black" panose="020B0A04020102020204" pitchFamily="34" charset="0"/>
            </a:endParaRPr>
          </a:p>
          <a:p>
            <a:pPr algn="l" rtl="0" latinLnBrk="1" hangingPunct="0"/>
            <a:r>
              <a:rPr lang="en-US" sz="2000" dirty="0">
                <a:latin typeface="Arial" panose="020B0604020202020204" pitchFamily="34" charset="0"/>
                <a:cs typeface="Arial" panose="020B0604020202020204" pitchFamily="34" charset="0"/>
              </a:rPr>
              <a:t>Presentations are publicly available at </a:t>
            </a:r>
            <a:r>
              <a:rPr lang="en-US" sz="2000" b="1" dirty="0" err="1">
                <a:latin typeface="Arial" panose="020B0604020202020204" pitchFamily="34" charset="0"/>
                <a:cs typeface="Arial" panose="020B0604020202020204" pitchFamily="34" charset="0"/>
              </a:rPr>
              <a:t>WGCapD´s</a:t>
            </a:r>
            <a:r>
              <a:rPr lang="en-US" sz="2000" b="1" dirty="0">
                <a:latin typeface="Arial" panose="020B0604020202020204" pitchFamily="34" charset="0"/>
                <a:cs typeface="Arial" panose="020B0604020202020204" pitchFamily="34" charset="0"/>
              </a:rPr>
              <a:t> Learning Center</a:t>
            </a:r>
            <a:endParaRPr kumimoji="0" lang="pt-BR" sz="2000" b="0" i="0" u="none" strike="noStrike" cap="none" spc="0" normalizeH="0" baseline="0" dirty="0">
              <a:ln>
                <a:noFill/>
              </a:ln>
              <a:solidFill>
                <a:srgbClr val="002569"/>
              </a:solidFill>
              <a:effectLst/>
              <a:uFillTx/>
              <a:latin typeface="Arial Black" panose="020B0A04020102020204" pitchFamily="34" charset="0"/>
            </a:endParaRPr>
          </a:p>
        </p:txBody>
      </p:sp>
      <p:sp>
        <p:nvSpPr>
          <p:cNvPr id="5" name="CaixaDeTexto 4">
            <a:extLst>
              <a:ext uri="{FF2B5EF4-FFF2-40B4-BE49-F238E27FC236}">
                <a16:creationId xmlns:a16="http://schemas.microsoft.com/office/drawing/2014/main" id="{2B891F7E-83D1-4C00-AF75-267A9670EC89}"/>
              </a:ext>
            </a:extLst>
          </p:cNvPr>
          <p:cNvSpPr txBox="1"/>
          <p:nvPr/>
        </p:nvSpPr>
        <p:spPr>
          <a:xfrm>
            <a:off x="148779" y="5487747"/>
            <a:ext cx="4648200" cy="10156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sz="1600" b="1" dirty="0">
                <a:solidFill>
                  <a:srgbClr val="FF0000"/>
                </a:solidFill>
                <a:latin typeface="Arial" panose="020B0604020202020204" pitchFamily="34" charset="0"/>
                <a:cs typeface="Arial" panose="020B0604020202020204" pitchFamily="34" charset="0"/>
              </a:rPr>
              <a:t>http://learningcenter.obt.inpe.br/doku.php?id=workshop-montreal</a:t>
            </a:r>
          </a:p>
          <a:p>
            <a:pPr marL="0" marR="0" indent="0" algn="l" defTabSz="457200" rtl="0" fontAlgn="auto" latinLnBrk="1" hangingPunct="0">
              <a:lnSpc>
                <a:spcPct val="100000"/>
              </a:lnSpc>
              <a:spcBef>
                <a:spcPts val="0"/>
              </a:spcBef>
              <a:spcAft>
                <a:spcPts val="0"/>
              </a:spcAft>
              <a:buClrTx/>
              <a:buSzTx/>
              <a:buFontTx/>
              <a:buNone/>
              <a:tabLst/>
            </a:pPr>
            <a:endParaRPr kumimoji="0" lang="pt-BR" sz="2800" b="0" i="0" u="none" strike="noStrike" cap="none" spc="0" normalizeH="0" baseline="0" dirty="0">
              <a:ln>
                <a:noFill/>
              </a:ln>
              <a:solidFill>
                <a:srgbClr val="FF0000"/>
              </a:solidFill>
              <a:effectLst/>
              <a:uFillTx/>
            </a:endParaRPr>
          </a:p>
        </p:txBody>
      </p:sp>
    </p:spTree>
    <p:extLst>
      <p:ext uri="{BB962C8B-B14F-4D97-AF65-F5344CB8AC3E}">
        <p14:creationId xmlns:p14="http://schemas.microsoft.com/office/powerpoint/2010/main" val="84321507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NOAA"/>
          <p:cNvSpPr>
            <a:spLocks noChangeAspect="1" noChangeArrowheads="1"/>
          </p:cNvSpPr>
          <p:nvPr/>
        </p:nvSpPr>
        <p:spPr bwMode="auto">
          <a:xfrm>
            <a:off x="0" y="-136525"/>
            <a:ext cx="1162050"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7" descr="Image result for NASA"/>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Title 1"/>
          <p:cNvSpPr txBox="1">
            <a:spLocks/>
          </p:cNvSpPr>
          <p:nvPr/>
        </p:nvSpPr>
        <p:spPr>
          <a:xfrm>
            <a:off x="457200" y="1348334"/>
            <a:ext cx="8229600" cy="1143000"/>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fr-CA" sz="3600" dirty="0">
                <a:solidFill>
                  <a:schemeClr val="tx2"/>
                </a:solidFill>
              </a:rPr>
              <a:t>Workshop </a:t>
            </a:r>
            <a:r>
              <a:rPr lang="fr-CA" sz="3600" dirty="0" err="1">
                <a:solidFill>
                  <a:schemeClr val="tx2"/>
                </a:solidFill>
              </a:rPr>
              <a:t>Results</a:t>
            </a:r>
            <a:endParaRPr lang="en-CA" sz="3600" dirty="0">
              <a:solidFill>
                <a:schemeClr val="tx2"/>
              </a:solidFill>
            </a:endParaRPr>
          </a:p>
        </p:txBody>
      </p:sp>
      <p:sp>
        <p:nvSpPr>
          <p:cNvPr id="15" name="Content Placeholder 2"/>
          <p:cNvSpPr>
            <a:spLocks noGrp="1"/>
          </p:cNvSpPr>
          <p:nvPr>
            <p:ph idx="4294967295"/>
          </p:nvPr>
        </p:nvSpPr>
        <p:spPr>
          <a:xfrm>
            <a:off x="395536" y="2133600"/>
            <a:ext cx="8507288" cy="4896544"/>
          </a:xfrm>
          <a:prstGeom prst="rect">
            <a:avLst/>
          </a:prstGeom>
        </p:spPr>
        <p:txBody>
          <a:bodyPr>
            <a:noAutofit/>
          </a:bodyPr>
          <a:lstStyle/>
          <a:p>
            <a:pPr>
              <a:lnSpc>
                <a:spcPct val="120000"/>
              </a:lnSpc>
            </a:pPr>
            <a:r>
              <a:rPr lang="en-CA" sz="1800" b="1" dirty="0">
                <a:solidFill>
                  <a:schemeClr val="tx2"/>
                </a:solidFill>
              </a:rPr>
              <a:t>Key issues </a:t>
            </a:r>
          </a:p>
          <a:p>
            <a:pPr lvl="1">
              <a:lnSpc>
                <a:spcPct val="120000"/>
              </a:lnSpc>
            </a:pPr>
            <a:r>
              <a:rPr lang="en-CA" sz="1800" dirty="0">
                <a:solidFill>
                  <a:schemeClr val="tx2"/>
                </a:solidFill>
              </a:rPr>
              <a:t>Requirements for new and archived EO data and products</a:t>
            </a:r>
          </a:p>
          <a:p>
            <a:pPr lvl="1">
              <a:lnSpc>
                <a:spcPct val="120000"/>
              </a:lnSpc>
            </a:pPr>
            <a:r>
              <a:rPr lang="en-CA" sz="1800" dirty="0">
                <a:solidFill>
                  <a:schemeClr val="tx2"/>
                </a:solidFill>
              </a:rPr>
              <a:t>Development of innovative platform for data sharing</a:t>
            </a:r>
          </a:p>
          <a:p>
            <a:pPr lvl="1">
              <a:lnSpc>
                <a:spcPct val="120000"/>
              </a:lnSpc>
            </a:pPr>
            <a:r>
              <a:rPr lang="en-CA" sz="1800" dirty="0" err="1">
                <a:solidFill>
                  <a:schemeClr val="tx2"/>
                </a:solidFill>
              </a:rPr>
              <a:t>Spatio</a:t>
            </a:r>
            <a:r>
              <a:rPr lang="en-CA" sz="1800" dirty="0">
                <a:solidFill>
                  <a:schemeClr val="tx2"/>
                </a:solidFill>
              </a:rPr>
              <a:t>-temporal challenges of data acquisitions</a:t>
            </a:r>
          </a:p>
          <a:p>
            <a:pPr lvl="1">
              <a:lnSpc>
                <a:spcPct val="120000"/>
              </a:lnSpc>
            </a:pPr>
            <a:r>
              <a:rPr lang="en-CA" sz="1800" dirty="0">
                <a:solidFill>
                  <a:schemeClr val="tx2"/>
                </a:solidFill>
              </a:rPr>
              <a:t>Concurrent ground observations and </a:t>
            </a:r>
            <a:r>
              <a:rPr lang="en-CA" sz="1800" i="1" dirty="0">
                <a:solidFill>
                  <a:schemeClr val="tx2"/>
                </a:solidFill>
              </a:rPr>
              <a:t>in situ </a:t>
            </a:r>
            <a:r>
              <a:rPr lang="en-CA" sz="1800" dirty="0">
                <a:solidFill>
                  <a:schemeClr val="tx2"/>
                </a:solidFill>
              </a:rPr>
              <a:t>measurements</a:t>
            </a:r>
          </a:p>
          <a:p>
            <a:pPr lvl="1">
              <a:lnSpc>
                <a:spcPct val="120000"/>
              </a:lnSpc>
            </a:pPr>
            <a:r>
              <a:rPr lang="en-CA" sz="1800" dirty="0">
                <a:solidFill>
                  <a:schemeClr val="tx2"/>
                </a:solidFill>
              </a:rPr>
              <a:t>Calibration and validation datasets</a:t>
            </a:r>
          </a:p>
          <a:p>
            <a:pPr lvl="1">
              <a:lnSpc>
                <a:spcPct val="120000"/>
              </a:lnSpc>
            </a:pPr>
            <a:r>
              <a:rPr lang="en-CA" sz="1800" dirty="0">
                <a:solidFill>
                  <a:schemeClr val="tx2"/>
                </a:solidFill>
              </a:rPr>
              <a:t>Management and coordination of joint EO and PH activities</a:t>
            </a:r>
          </a:p>
          <a:p>
            <a:pPr>
              <a:lnSpc>
                <a:spcPct val="120000"/>
              </a:lnSpc>
            </a:pPr>
            <a:r>
              <a:rPr lang="en-CA" sz="1800" b="1" dirty="0">
                <a:solidFill>
                  <a:schemeClr val="tx2"/>
                </a:solidFill>
              </a:rPr>
              <a:t>Lots of commonalities and potential, but also lots of development needed and questions to solve</a:t>
            </a:r>
          </a:p>
          <a:p>
            <a:pPr>
              <a:lnSpc>
                <a:spcPct val="120000"/>
              </a:lnSpc>
            </a:pPr>
            <a:r>
              <a:rPr lang="en-CA" sz="1800" b="1" dirty="0">
                <a:solidFill>
                  <a:schemeClr val="tx2"/>
                </a:solidFill>
              </a:rPr>
              <a:t>Goal:  community of practice willing and able to address public health issues with the help of EO technologies </a:t>
            </a:r>
          </a:p>
        </p:txBody>
      </p:sp>
      <p:sp>
        <p:nvSpPr>
          <p:cNvPr id="8" name="Shape 3">
            <a:extLst>
              <a:ext uri="{FF2B5EF4-FFF2-40B4-BE49-F238E27FC236}">
                <a16:creationId xmlns:a16="http://schemas.microsoft.com/office/drawing/2014/main" id="{2CB05DD1-1A25-42DD-957C-A514F28EFF8B}"/>
              </a:ext>
            </a:extLst>
          </p:cNvPr>
          <p:cNvSpPr/>
          <p:nvPr/>
        </p:nvSpPr>
        <p:spPr>
          <a:xfrm>
            <a:off x="2130871" y="221903"/>
            <a:ext cx="4650929" cy="69249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914400">
              <a:defRPr>
                <a:solidFill>
                  <a:srgbClr val="000000"/>
                </a:solidFill>
              </a:defRPr>
            </a:pPr>
            <a:r>
              <a:rPr lang="en-US" sz="1500" dirty="0">
                <a:solidFill>
                  <a:srgbClr val="FFFFFF"/>
                </a:solidFill>
                <a:latin typeface="Proxima Nova Regular"/>
                <a:ea typeface="Proxima Nova Regular"/>
                <a:cs typeface="Proxima Nova Regular"/>
                <a:sym typeface="Proxima Nova Regular"/>
              </a:rPr>
              <a:t>WGCapD-7 Annual Meeting </a:t>
            </a:r>
            <a:r>
              <a:rPr sz="1500" dirty="0">
                <a:solidFill>
                  <a:srgbClr val="FFFFFF"/>
                </a:solidFill>
                <a:latin typeface="Proxima Nova Regular"/>
                <a:ea typeface="Proxima Nova Regular"/>
                <a:cs typeface="Proxima Nova Regular"/>
                <a:sym typeface="Proxima Nova Regular"/>
              </a:rPr>
              <a:t>201</a:t>
            </a:r>
            <a:r>
              <a:rPr lang="en-US" sz="1500" dirty="0">
                <a:solidFill>
                  <a:srgbClr val="FFFFFF"/>
                </a:solidFill>
                <a:latin typeface="Proxima Nova Regular"/>
                <a:ea typeface="Proxima Nova Regular"/>
                <a:cs typeface="Proxima Nova Regular"/>
                <a:sym typeface="Proxima Nova Regular"/>
              </a:rPr>
              <a:t>8</a:t>
            </a:r>
            <a:endParaRPr sz="15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pt-BR" sz="1500" dirty="0">
                <a:solidFill>
                  <a:srgbClr val="FFFFFF"/>
                </a:solidFill>
                <a:latin typeface="Proxima Nova Regular"/>
                <a:ea typeface="Proxima Nova Regular"/>
                <a:cs typeface="Proxima Nova Regular"/>
                <a:sym typeface="Proxima Nova Regular"/>
              </a:rPr>
              <a:t>INPE, São José dos Campos, </a:t>
            </a:r>
            <a:r>
              <a:rPr lang="pt-BR" sz="1500" dirty="0" err="1">
                <a:solidFill>
                  <a:srgbClr val="FFFFFF"/>
                </a:solidFill>
                <a:latin typeface="Proxima Nova Regular"/>
                <a:ea typeface="Proxima Nova Regular"/>
                <a:cs typeface="Proxima Nova Regular"/>
                <a:sym typeface="Proxima Nova Regular"/>
              </a:rPr>
              <a:t>Brazil</a:t>
            </a:r>
            <a:br>
              <a:rPr sz="1500" dirty="0">
                <a:solidFill>
                  <a:srgbClr val="FFFFFF"/>
                </a:solidFill>
                <a:latin typeface="Proxima Nova Regular"/>
                <a:ea typeface="Proxima Nova Regular"/>
                <a:cs typeface="Proxima Nova Regular"/>
                <a:sym typeface="Proxima Nova Regular"/>
              </a:rPr>
            </a:br>
            <a:r>
              <a:rPr lang="pt-BR" sz="1500" dirty="0">
                <a:solidFill>
                  <a:srgbClr val="FFFFFF"/>
                </a:solidFill>
                <a:latin typeface="Proxima Nova Regular"/>
                <a:ea typeface="Proxima Nova Regular"/>
                <a:cs typeface="Proxima Nova Regular"/>
                <a:sym typeface="Proxima Nova Regular"/>
              </a:rPr>
              <a:t>6-8 </a:t>
            </a:r>
            <a:r>
              <a:rPr lang="en-US" sz="1500" dirty="0">
                <a:solidFill>
                  <a:srgbClr val="FFFFFF"/>
                </a:solidFill>
                <a:latin typeface="Proxima Nova Regular"/>
                <a:ea typeface="Proxima Nova Regular"/>
                <a:cs typeface="Proxima Nova Regular"/>
                <a:sym typeface="Proxima Nova Regular"/>
              </a:rPr>
              <a:t>March </a:t>
            </a:r>
            <a:r>
              <a:rPr sz="1500" dirty="0">
                <a:solidFill>
                  <a:srgbClr val="FFFFFF"/>
                </a:solidFill>
                <a:latin typeface="Proxima Nova Regular"/>
                <a:ea typeface="Proxima Nova Regular"/>
                <a:cs typeface="Proxima Nova Regular"/>
                <a:sym typeface="Proxima Nova Regular"/>
              </a:rPr>
              <a:t>201</a:t>
            </a:r>
            <a:r>
              <a:rPr lang="en-US" sz="1500" dirty="0">
                <a:solidFill>
                  <a:srgbClr val="FFFFFF"/>
                </a:solidFill>
                <a:latin typeface="Proxima Nova Regular"/>
                <a:ea typeface="Proxima Nova Regular"/>
                <a:cs typeface="Proxima Nova Regular"/>
                <a:sym typeface="Proxima Nova Regular"/>
              </a:rPr>
              <a:t>8</a:t>
            </a:r>
            <a:endParaRPr sz="1500" dirty="0">
              <a:solidFill>
                <a:srgbClr val="FFFFFF"/>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464265641"/>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10084</TotalTime>
  <Words>1422</Words>
  <Application>Microsoft Office PowerPoint</Application>
  <PresentationFormat>Apresentação na tela (4:3)</PresentationFormat>
  <Paragraphs>179</Paragraphs>
  <Slides>11</Slides>
  <Notes>10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11</vt:i4>
      </vt:variant>
    </vt:vector>
  </HeadingPairs>
  <TitlesOfParts>
    <vt:vector size="21" baseType="lpstr">
      <vt:lpstr>Arial</vt:lpstr>
      <vt:lpstr>Arial Black</vt:lpstr>
      <vt:lpstr>Arial Bold</vt:lpstr>
      <vt:lpstr>Avenir Roman</vt:lpstr>
      <vt:lpstr>Calibri</vt:lpstr>
      <vt:lpstr>Courier New</vt:lpstr>
      <vt:lpstr>Droid Serif</vt:lpstr>
      <vt:lpstr>Proxima Nova Regular</vt:lpstr>
      <vt:lpstr>Wingdings</vt:lpstr>
      <vt:lpstr>Default</vt:lpstr>
      <vt:lpstr>Building Awareness: Partnership with WGCapD – Public Health Workshop</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Hilcea Ferreira</cp:lastModifiedBy>
  <cp:revision>95</cp:revision>
  <dcterms:modified xsi:type="dcterms:W3CDTF">2018-03-07T12:23:02Z</dcterms:modified>
</cp:coreProperties>
</file>