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5" r:id="rId3"/>
    <p:sldId id="274" r:id="rId4"/>
    <p:sldId id="269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B4"/>
    <a:srgbClr val="004F9F"/>
    <a:srgbClr val="CF007F"/>
    <a:srgbClr val="951B81"/>
    <a:srgbClr val="E18800"/>
    <a:srgbClr val="ECC500"/>
    <a:srgbClr val="E30613"/>
    <a:srgbClr val="009641"/>
    <a:srgbClr val="7DC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349" autoAdjust="0"/>
  </p:normalViewPr>
  <p:slideViewPr>
    <p:cSldViewPr>
      <p:cViewPr>
        <p:scale>
          <a:sx n="125" d="100"/>
          <a:sy n="125" d="100"/>
        </p:scale>
        <p:origin x="704" y="-10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</a:rPr>
              <a:t>Capacity Building Activities </a:t>
            </a:r>
            <a:r>
              <a:rPr lang="en-US" sz="3200" b="1" dirty="0" smtClean="0">
                <a:solidFill>
                  <a:srgbClr val="FFFFFF"/>
                </a:solidFill>
              </a:rPr>
              <a:t>at CRECTEALC 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Name   </a:t>
            </a:r>
            <a:r>
              <a:rPr lang="en-US" sz="160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Sergio Camacho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</a:t>
            </a:r>
            <a:r>
              <a:rPr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s-MX" sz="16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30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and Data Democracy (WGCapD)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 Capacity Building Initiatives</a:t>
            </a:r>
            <a:endParaRPr lang="en-US" sz="1800" b="1" dirty="0"/>
          </a:p>
          <a:p>
            <a:pPr indent="-231775"/>
            <a:r>
              <a:rPr lang="en-US" sz="1800" dirty="0"/>
              <a:t>Remote Sensing, Geographic Information Systems</a:t>
            </a:r>
          </a:p>
          <a:p>
            <a:pPr indent="-231775"/>
            <a:r>
              <a:rPr lang="en-US" sz="1800" dirty="0"/>
              <a:t>Disasters (Floods, Drought</a:t>
            </a:r>
            <a:r>
              <a:rPr lang="en-US" sz="1800" dirty="0" smtClean="0"/>
              <a:t>), Natural Resources, Environment</a:t>
            </a:r>
            <a:endParaRPr lang="en-US" sz="1800" dirty="0"/>
          </a:p>
          <a:p>
            <a:pPr indent="-231775"/>
            <a:r>
              <a:rPr lang="en-US" sz="1800" dirty="0"/>
              <a:t>Hands-on use of EO tools</a:t>
            </a:r>
          </a:p>
          <a:p>
            <a:pPr indent="-231775"/>
            <a:r>
              <a:rPr lang="en-US" sz="1800" dirty="0"/>
              <a:t>Space policy</a:t>
            </a:r>
          </a:p>
          <a:p>
            <a:pPr indent="-231775"/>
            <a:r>
              <a:rPr lang="en-US" sz="1800" dirty="0"/>
              <a:t>GNSS</a:t>
            </a:r>
          </a:p>
          <a:p>
            <a:pPr marL="0" indent="0">
              <a:buNone/>
            </a:pPr>
            <a:r>
              <a:rPr lang="en-US" b="1" dirty="0" smtClean="0"/>
              <a:t>Tools </a:t>
            </a:r>
            <a:r>
              <a:rPr lang="en-US" b="1" dirty="0"/>
              <a:t>and Methods applied</a:t>
            </a:r>
          </a:p>
          <a:p>
            <a:pPr indent="-231775"/>
            <a:r>
              <a:rPr lang="en-US" sz="1800" dirty="0" smtClean="0"/>
              <a:t>Face-to-face </a:t>
            </a:r>
            <a:r>
              <a:rPr lang="en-US" sz="1800" dirty="0"/>
              <a:t>Courses and Workshops,</a:t>
            </a:r>
          </a:p>
          <a:p>
            <a:pPr indent="-231775"/>
            <a:r>
              <a:rPr lang="en-US" sz="1800" dirty="0"/>
              <a:t>Use Learning Platform (Moodle)</a:t>
            </a:r>
          </a:p>
          <a:p>
            <a:pPr indent="-231775"/>
            <a:r>
              <a:rPr lang="en-US" sz="1800" dirty="0"/>
              <a:t>Videoconferences</a:t>
            </a:r>
          </a:p>
          <a:p>
            <a:pPr indent="-231775"/>
            <a:r>
              <a:rPr lang="en-US" sz="1800" dirty="0" smtClean="0"/>
              <a:t>Invited </a:t>
            </a:r>
            <a:r>
              <a:rPr lang="en-US" sz="1800" dirty="0"/>
              <a:t>teachers and instructors (national / international)</a:t>
            </a:r>
          </a:p>
          <a:p>
            <a:pPr marL="111125" indent="0">
              <a:buNone/>
            </a:pPr>
            <a:r>
              <a:rPr lang="en-US" b="1" dirty="0" smtClean="0"/>
              <a:t>Best </a:t>
            </a:r>
            <a:r>
              <a:rPr lang="en-US" b="1" dirty="0"/>
              <a:t>Practices</a:t>
            </a:r>
          </a:p>
          <a:p>
            <a:pPr indent="-231775"/>
            <a:r>
              <a:rPr lang="en-US" sz="1800" dirty="0" smtClean="0"/>
              <a:t>Share data bases, </a:t>
            </a:r>
            <a:r>
              <a:rPr lang="en-US" sz="1800" dirty="0"/>
              <a:t>learning material and tutorials</a:t>
            </a:r>
          </a:p>
          <a:p>
            <a:pPr indent="-231775"/>
            <a:r>
              <a:rPr lang="en-US" sz="1800" dirty="0" smtClean="0"/>
              <a:t>Course and workshop evaluation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r>
              <a:rPr lang="en-US"/>
              <a:t>Regional</a:t>
            </a:r>
            <a:r>
              <a:rPr lang="en-US" dirty="0"/>
              <a:t>, Thematic Areas and Strategies  </a:t>
            </a:r>
          </a:p>
        </p:txBody>
      </p:sp>
    </p:spTree>
    <p:extLst>
      <p:ext uri="{BB962C8B-B14F-4D97-AF65-F5344CB8AC3E}">
        <p14:creationId xmlns:p14="http://schemas.microsoft.com/office/powerpoint/2010/main" val="333466201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95400"/>
            <a:ext cx="4191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Americas: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solidFill>
                  <a:srgbClr val="E30613"/>
                </a:solidFill>
              </a:rPr>
              <a:t>Disaster Resilience: </a:t>
            </a:r>
            <a:r>
              <a:rPr lang="en-US" sz="1600" dirty="0" smtClean="0">
                <a:latin typeface="Calibri"/>
                <a:ea typeface="Calibri"/>
                <a:cs typeface="Times New Roman"/>
              </a:rPr>
              <a:t>Workshop on Earth </a:t>
            </a:r>
            <a:r>
              <a:rPr lang="en-US" sz="1600" dirty="0">
                <a:latin typeface="Calibri"/>
                <a:ea typeface="Calibri"/>
                <a:cs typeface="Times New Roman"/>
              </a:rPr>
              <a:t>Observation for Disaster Risk Reduction </a:t>
            </a:r>
            <a:r>
              <a:rPr lang="en-US" sz="1600" dirty="0" smtClean="0">
                <a:latin typeface="Calibri"/>
                <a:ea typeface="Calibri"/>
                <a:cs typeface="Times New Roman"/>
              </a:rPr>
              <a:t>– Droughts</a:t>
            </a:r>
            <a:r>
              <a:rPr lang="en-US" sz="1600" dirty="0">
                <a:latin typeface="Calibri"/>
                <a:ea typeface="Calibri"/>
                <a:cs typeface="Times New Roman"/>
              </a:rPr>
              <a:t>, </a:t>
            </a:r>
            <a:r>
              <a:rPr lang="en-US" sz="1600" dirty="0" err="1" smtClean="0">
                <a:latin typeface="Calibri"/>
                <a:ea typeface="Calibri"/>
                <a:cs typeface="Times New Roman"/>
              </a:rPr>
              <a:t>Tonantzintla</a:t>
            </a:r>
            <a:r>
              <a:rPr lang="en-US" sz="1600" dirty="0" smtClean="0">
                <a:latin typeface="Calibri"/>
                <a:ea typeface="Calibri"/>
                <a:cs typeface="Times New Roman"/>
              </a:rPr>
              <a:t>, Puebla, 5 </a:t>
            </a:r>
            <a:r>
              <a:rPr lang="en-US" sz="1600" dirty="0">
                <a:latin typeface="Calibri"/>
                <a:ea typeface="Calibri"/>
                <a:cs typeface="Times New Roman"/>
              </a:rPr>
              <a:t>– 18 </a:t>
            </a:r>
            <a:r>
              <a:rPr lang="en-US" sz="1600" dirty="0" smtClean="0">
                <a:latin typeface="Calibri"/>
                <a:ea typeface="Calibri"/>
                <a:cs typeface="Times New Roman"/>
              </a:rPr>
              <a:t>October. </a:t>
            </a:r>
            <a:r>
              <a:rPr lang="en-US" sz="1600" dirty="0">
                <a:latin typeface="Calibri"/>
                <a:ea typeface="Calibri"/>
                <a:cs typeface="Times New Roman"/>
              </a:rPr>
              <a:t>2018</a:t>
            </a:r>
            <a:endParaRPr lang="es-MX" sz="1600" dirty="0">
              <a:latin typeface="Calibri"/>
              <a:ea typeface="Calibri"/>
              <a:cs typeface="Times New Roman"/>
            </a:endParaRPr>
          </a:p>
          <a:p>
            <a:pPr marL="111125" indent="0">
              <a:buNone/>
            </a:pPr>
            <a:endParaRPr lang="en-US" sz="1600" b="1" dirty="0"/>
          </a:p>
          <a:p>
            <a:pPr marL="111125" indent="0">
              <a:buNone/>
            </a:pPr>
            <a:r>
              <a:rPr lang="en-US" sz="1800" b="1" dirty="0"/>
              <a:t>2019 &amp; 2020 Plans:</a:t>
            </a:r>
          </a:p>
          <a:p>
            <a:pPr marL="396875" indent="-285750"/>
            <a:r>
              <a:rPr lang="en-US" sz="1600" dirty="0" smtClean="0"/>
              <a:t>Project: Disaster </a:t>
            </a:r>
            <a:r>
              <a:rPr lang="en-US" sz="1600" dirty="0"/>
              <a:t>simulator to support prevention and mitigation action </a:t>
            </a:r>
            <a:r>
              <a:rPr lang="en-US" sz="1600" dirty="0" smtClean="0"/>
              <a:t>plans (PAIGH)</a:t>
            </a:r>
            <a:endParaRPr lang="en-US" sz="1600" dirty="0"/>
          </a:p>
          <a:p>
            <a:pPr marL="396875" indent="-285750"/>
            <a:r>
              <a:rPr lang="en-US" sz="1600" dirty="0" smtClean="0"/>
              <a:t>Multi-hazard early warning system (UN-SPIDER)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Activities By Region &amp; Theme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074482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SDG-Related Activities</a:t>
            </a:r>
            <a:endParaRPr lang="en-US" sz="2000" dirty="0"/>
          </a:p>
        </p:txBody>
      </p:sp>
      <p:sp>
        <p:nvSpPr>
          <p:cNvPr id="7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indent="-231775"/>
            <a:r>
              <a:rPr lang="en-US" sz="1800" dirty="0" smtClean="0"/>
              <a:t>Follow-up to UNISPACE+50 Thematic </a:t>
            </a:r>
            <a:r>
              <a:rPr lang="en-US" sz="1800" dirty="0"/>
              <a:t>Priorities 6, &amp; 7 (International cooperation towards low-emission and resilient societies </a:t>
            </a:r>
            <a:r>
              <a:rPr lang="en-US" sz="1800" dirty="0" smtClean="0"/>
              <a:t>&amp; Capacity-building </a:t>
            </a:r>
            <a:r>
              <a:rPr lang="en-US" sz="1800" dirty="0"/>
              <a:t>for the twenty-first </a:t>
            </a:r>
            <a:r>
              <a:rPr lang="en-US" sz="1800" dirty="0" smtClean="0"/>
              <a:t>century)</a:t>
            </a:r>
          </a:p>
          <a:p>
            <a:pPr indent="-231775"/>
            <a:r>
              <a:rPr lang="en-US" sz="1800" dirty="0" smtClean="0"/>
              <a:t>Follow-up to </a:t>
            </a:r>
            <a:r>
              <a:rPr lang="en-US" sz="1800" dirty="0"/>
              <a:t>Space Agenda 2030 </a:t>
            </a:r>
            <a:r>
              <a:rPr lang="en-US" sz="1800" dirty="0" smtClean="0"/>
              <a:t>(in accordance with UN </a:t>
            </a:r>
            <a:r>
              <a:rPr lang="en-US" sz="1800" smtClean="0"/>
              <a:t>resolution in 2018 on </a:t>
            </a:r>
            <a:r>
              <a:rPr lang="en-US" sz="1800" dirty="0" smtClean="0"/>
              <a:t>UNISPACE+50)</a:t>
            </a:r>
          </a:p>
          <a:p>
            <a:pPr indent="-231775"/>
            <a:r>
              <a:rPr lang="en-US" sz="1800" dirty="0" smtClean="0"/>
              <a:t>Student projects of the 9-month Remote Sensing &amp; GIS Course </a:t>
            </a:r>
            <a:r>
              <a:rPr lang="en-US" sz="1800" dirty="0"/>
              <a:t>related </a:t>
            </a:r>
            <a:r>
              <a:rPr lang="en-US" sz="1800" dirty="0" smtClean="0"/>
              <a:t>to:</a:t>
            </a:r>
          </a:p>
          <a:p>
            <a:pPr lvl="1" indent="-231775"/>
            <a:r>
              <a:rPr lang="en-US" sz="1800" dirty="0" smtClean="0"/>
              <a:t>Food </a:t>
            </a:r>
            <a:r>
              <a:rPr lang="en-US" sz="1800" dirty="0"/>
              <a:t>Security &amp; Sustainable </a:t>
            </a:r>
            <a:r>
              <a:rPr lang="en-US" sz="1800" dirty="0" smtClean="0"/>
              <a:t>Agriculture</a:t>
            </a:r>
          </a:p>
          <a:p>
            <a:pPr lvl="1" indent="-231775"/>
            <a:r>
              <a:rPr lang="en-US" sz="1800" dirty="0" smtClean="0"/>
              <a:t>Water </a:t>
            </a:r>
            <a:r>
              <a:rPr lang="en-US" sz="1800" dirty="0"/>
              <a:t>Resources </a:t>
            </a:r>
            <a:r>
              <a:rPr lang="en-US" sz="1800" dirty="0" smtClean="0"/>
              <a:t>Management</a:t>
            </a:r>
            <a:endParaRPr lang="en-US" sz="1800" dirty="0"/>
          </a:p>
          <a:p>
            <a:pPr lvl="1" indent="-231775"/>
            <a:r>
              <a:rPr lang="en-US" sz="1800" dirty="0"/>
              <a:t>Biodiversity &amp; Ecosystem </a:t>
            </a:r>
            <a:r>
              <a:rPr lang="en-US" sz="1800" dirty="0" smtClean="0"/>
              <a:t>Sustainability</a:t>
            </a:r>
          </a:p>
          <a:p>
            <a:pPr lvl="1" indent="-231775"/>
            <a:r>
              <a:rPr lang="en-US" sz="1800" dirty="0" smtClean="0"/>
              <a:t>Disaster Resilience</a:t>
            </a:r>
            <a:endParaRPr lang="en-US" sz="1800" dirty="0"/>
          </a:p>
          <a:p>
            <a:pPr lvl="1" indent="-231775"/>
            <a:endParaRPr lang="en-US" sz="1800" dirty="0"/>
          </a:p>
          <a:p>
            <a:pPr indent="-231775"/>
            <a:endParaRPr lang="en-US" sz="1800" dirty="0" smtClean="0"/>
          </a:p>
          <a:p>
            <a:pPr indent="-231775"/>
            <a:endParaRPr lang="en-US" sz="1800" dirty="0"/>
          </a:p>
          <a:p>
            <a:pPr indent="-231775"/>
            <a:endParaRPr lang="en-US" sz="1800" dirty="0"/>
          </a:p>
          <a:p>
            <a:pPr indent="-231775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321469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9711</TotalTime>
  <Words>250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Times New Roman</vt:lpstr>
      <vt:lpstr>Wingdings</vt:lpstr>
      <vt:lpstr>Default</vt:lpstr>
      <vt:lpstr>Capacity Building Activities at CRECTEALC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83</cp:revision>
  <dcterms:modified xsi:type="dcterms:W3CDTF">2018-03-05T21:15:02Z</dcterms:modified>
</cp:coreProperties>
</file>