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  <p:sldMasterId id="2147483665" r:id="rId4"/>
    <p:sldMasterId id="2147483667" r:id="rId5"/>
    <p:sldMasterId id="2147483669" r:id="rId6"/>
  </p:sldMasterIdLst>
  <p:notesMasterIdLst>
    <p:notesMasterId r:id="rId17"/>
  </p:notesMasterIdLst>
  <p:sldIdLst>
    <p:sldId id="271" r:id="rId7"/>
    <p:sldId id="272" r:id="rId8"/>
    <p:sldId id="274" r:id="rId9"/>
    <p:sldId id="263" r:id="rId10"/>
    <p:sldId id="275" r:id="rId11"/>
    <p:sldId id="273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sony\Desktop\webinar%20on%20SAR\Webinar%20Analysis\full_report_till_8ses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sony\Desktop\webinar%20on%20SAR\Webinar%20Analysis\full_report_till_8ses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Occupation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full_report_till_8session!$L$820:$L$822</c:f>
              <c:strCache>
                <c:ptCount val="3"/>
                <c:pt idx="0">
                  <c:v>Students</c:v>
                </c:pt>
                <c:pt idx="1">
                  <c:v>Professionals</c:v>
                </c:pt>
                <c:pt idx="2">
                  <c:v>Others</c:v>
                </c:pt>
              </c:strCache>
            </c:strRef>
          </c:cat>
          <c:val>
            <c:numRef>
              <c:f>full_report_till_8session!$M$820:$M$822</c:f>
              <c:numCache>
                <c:formatCode>0.00%</c:formatCode>
                <c:ptCount val="3"/>
                <c:pt idx="0">
                  <c:v>0.289</c:v>
                </c:pt>
                <c:pt idx="1">
                  <c:v>0.669</c:v>
                </c:pt>
                <c:pt idx="2">
                  <c:v>0.042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Mail/ Female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full_report_till_8session!$H$807:$H$808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full_report_till_8session!$I$807:$I$808</c:f>
              <c:numCache>
                <c:formatCode>0.00%</c:formatCode>
                <c:ptCount val="2"/>
                <c:pt idx="0">
                  <c:v>0.329</c:v>
                </c:pt>
                <c:pt idx="1">
                  <c:v>0.671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7216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C2AE2E6C-5843-4BFE-8D93-65ADB3A019C0}" type="slidenum">
              <a:rPr lang="en-US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3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74638"/>
            <a:ext cx="6286500" cy="509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IN" kern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IN" kern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027D69F7-3ABD-4C07-9387-472A74961928}" type="slidenum">
              <a:rPr lang="en-IN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3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7DC55A8D-EB1C-4773-ADDB-68C6281F3054}" type="slidenum">
              <a:rPr lang="en-US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0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E61C1621-7FFF-4F3E-B2F2-3A3A4DCDF1B5}" type="slidenum">
              <a:rPr lang="en-US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1C9-38D4-4347-8120-3746623B40E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06/03/18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FAF9-EED2-461A-8055-0EAAE9A99EC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1C9-38D4-4347-8120-3746623B40E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06/03/18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FAF9-EED2-461A-8055-0EAAE9A99EC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7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1C9-38D4-4347-8120-3746623B40E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06/03/18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FAF9-EED2-461A-8055-0EAAE9A99EC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97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1C9-38D4-4347-8120-3746623B40E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06/03/18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FAF9-EED2-461A-8055-0EAAE9A99EC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6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457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4E48-2516-4FB3-A5D4-4671D1B374B8}" type="slidenum">
              <a:rPr lang="pt-BR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947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Humnst777 BT" pitchFamily="34" charset="0"/>
              </a:defRPr>
            </a:lvl1pPr>
            <a:lvl2pPr>
              <a:defRPr baseline="0">
                <a:latin typeface="Humnst777 BT" pitchFamily="34" charset="0"/>
              </a:defRPr>
            </a:lvl2pPr>
            <a:lvl3pPr>
              <a:defRPr>
                <a:latin typeface="Humnst777 BT" pitchFamily="34" charset="0"/>
              </a:defRPr>
            </a:lvl3pPr>
            <a:lvl4pPr>
              <a:defRPr baseline="0">
                <a:latin typeface="Humnst777 BT" pitchFamily="34" charset="0"/>
              </a:defRPr>
            </a:lvl4pPr>
            <a:lvl5pPr>
              <a:defRPr>
                <a:latin typeface="Humnst777 BT" pitchFamily="34" charset="0"/>
              </a:defRPr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 dirty="0"/>
          </a:p>
        </p:txBody>
      </p:sp>
      <p:sp>
        <p:nvSpPr>
          <p:cNvPr id="7" name="Espaço Reservado para Título 3"/>
          <p:cNvSpPr>
            <a:spLocks noGrp="1"/>
          </p:cNvSpPr>
          <p:nvPr>
            <p:ph type="title"/>
          </p:nvPr>
        </p:nvSpPr>
        <p:spPr>
          <a:xfrm>
            <a:off x="2781300" y="274638"/>
            <a:ext cx="6286500" cy="5095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92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EABB2D17-D1E0-4121-93F5-A491867D2FC8}" type="slidenum">
              <a:rPr lang="en-US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1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74638"/>
            <a:ext cx="6286500" cy="5095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FE8851EE-ADAA-47D6-BC84-3E1BE55FE56F}" type="slidenum">
              <a:rPr lang="en-US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6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74638"/>
            <a:ext cx="6286500" cy="5095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9DCF4459-45B4-4B4E-8898-2A0EB3722CC0}" type="slidenum">
              <a:rPr lang="en-US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6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74638"/>
            <a:ext cx="6286500" cy="5095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lIns="91440" rIns="91440"/>
          <a:lstStyle>
            <a:lvl1pPr>
              <a:defRPr/>
            </a:lvl1pPr>
          </a:lstStyle>
          <a:p>
            <a:pPr>
              <a:defRPr/>
            </a:pPr>
            <a:fld id="{4F60A053-0817-4CC6-98DB-DB5BDA701ACC}" type="slidenum">
              <a:rPr lang="en-US">
                <a:solidFill>
                  <a:srgbClr val="00256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sldNum" sz="quarter" idx="2"/>
          </p:nvPr>
        </p:nvSpPr>
        <p:spPr bwMode="auto">
          <a:xfrm>
            <a:off x="7239000" y="6546850"/>
            <a:ext cx="1905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spcBef>
                <a:spcPts val="600"/>
              </a:spcBef>
              <a:defRPr sz="1000"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8F44918E-9082-4B31-90B2-62806AC25604}" type="slidenum">
              <a:rPr lang="pt-BR" kern="1200"/>
              <a:pPr rtl="0" fontAlgn="base">
                <a:spcAft>
                  <a:spcPct val="0"/>
                </a:spcAft>
                <a:defRPr/>
              </a:pPr>
              <a:t>‹#›</a:t>
            </a:fld>
            <a:endParaRPr lang="pt-BR" kern="1200"/>
          </a:p>
        </p:txBody>
      </p:sp>
    </p:spTree>
    <p:extLst>
      <p:ext uri="{BB962C8B-B14F-4D97-AF65-F5344CB8AC3E}">
        <p14:creationId xmlns:p14="http://schemas.microsoft.com/office/powerpoint/2010/main" val="4579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1pPr>
      <a:lvl2pPr marL="768350" indent="-31115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2pPr>
      <a:lvl3pPr marL="1187450" indent="-27305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3pPr>
      <a:lvl4pPr marL="1676400" indent="-3048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4pPr>
      <a:lvl5pPr marL="2171700" indent="-3429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panose="020B0704020202020204" pitchFamily="34" charset="0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625251C9-38D4-4347-8120-3746623B40E3}" type="datetimeFigureOut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06/03/18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30D4FAF9-EED2-461A-8055-0EAAE9A99ECE}" type="slidenum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6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625251C9-38D4-4347-8120-3746623B40E3}" type="datetimeFigureOut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06/03/18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30D4FAF9-EED2-461A-8055-0EAAE9A99ECE}" type="slidenum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5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625251C9-38D4-4347-8120-3746623B40E3}" type="datetimeFigureOut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06/03/18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30D4FAF9-EED2-461A-8055-0EAAE9A99ECE}" type="slidenum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6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625251C9-38D4-4347-8120-3746623B40E3}" type="datetimeFigureOut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06/03/18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30D4FAF9-EED2-461A-8055-0EAAE9A99ECE}" type="slidenum">
              <a:rPr lang="en-IN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rtl="0"/>
              <a:t>‹#›</a:t>
            </a:fld>
            <a:endParaRPr lang="en-IN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1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slide" Target="slide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7696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Webinars – New Proposals for 2018-2020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IN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A. Senthil Kumar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IN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30</a:t>
            </a:r>
            <a:endParaRPr lang="en-US"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6728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330074"/>
              </p:ext>
            </p:extLst>
          </p:nvPr>
        </p:nvGraphicFramePr>
        <p:xfrm>
          <a:off x="0" y="0"/>
          <a:ext cx="9144000" cy="1325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Session (SS-09: GEOGLAM)</a:t>
                      </a:r>
                      <a:endParaRPr lang="en-IN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on Earth Observations Global Agricultural Monitoring Initiative: Asian Experience</a:t>
                      </a:r>
                      <a:endParaRPr lang="en-IN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Chair: Dr. RR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Navalgund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ISRO, India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17236"/>
              </p:ext>
            </p:extLst>
          </p:nvPr>
        </p:nvGraphicFramePr>
        <p:xfrm>
          <a:off x="470019" y="1519082"/>
          <a:ext cx="8374878" cy="5284089"/>
        </p:xfrm>
        <a:graphic>
          <a:graphicData uri="http://schemas.openxmlformats.org/drawingml/2006/table">
            <a:tbl>
              <a:tblPr firstRow="1" firstCol="1" bandRow="1"/>
              <a:tblGrid>
                <a:gridCol w="801659"/>
                <a:gridCol w="3384883"/>
                <a:gridCol w="726420"/>
                <a:gridCol w="3461916"/>
              </a:tblGrid>
              <a:tr h="127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Title &amp; Authors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ID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Title &amp; Authors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113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Monitoring of rice in small paddy fields using multi-temporal sentinel-1 data -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RITCHE NUEVO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Ronaldo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Saludes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Moises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Dorado, Nathaniel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Bantayan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Cebu Technological University / University of the Philippines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1033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Comparison of different data sources for regional cropland mapping across agricultural systems of different GEOGLAM JECAM sites -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MIAO ZHANG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Plotinkov Dmitry, de Abelleyra Diego, Verón Santiago, Wu Bingfang,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Institute of Remote Sensing and Digital Earth, CAS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194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Preliminary Report: An Interdisciplinary Approach to Evaluating Regional Methane Emissions from Rice Production in the Mekong Delta -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HIRONORI ARAI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Wataru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Takeuchi, Kei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Oyoshi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Lam Dao Nguyen, Towa Tachibana, Kazuyuki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Inubushi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Institute of Industrial Science, University of Tokyo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1363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Comparison of global cropland information as well as crop area estimation in south Asian countries using IRS data -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SUJAY DUTTA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Space Applications Centre, ISRO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276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Determination of planting crops using satellite data at Shonai Plain in Japan -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GENYA SAITO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Kuniaki Uto, Kei Oyoshi, Yutaka Kaneko, Yosei Mizukami, Kazufumi Kobayashi, Yuka Sasaki, Jun Sato, Kunio Oda,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Tokyo Institute of Technology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1409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Use of Remote Sensing for Agricultural Monitoring in India -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SS RAY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MNCFC, New Delhi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484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Developing regional wheat yield forecasting framework by assimilating remote sensing derived LAI and weather forecast into crop model -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RAJKUMAR DHAKAR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VK Sehgal, Debasish Chakraborty, SB Roy, A Srivastava, Prateek Sharma, Joydeep Mukherjee, RN Sahoo, SN Kumar,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ICAR-IARI, New Delhi 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1636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GEOGLAM Asia rice team as well as Japan's activity using my ALOS-2 -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SHIN-ICHI SOBUE, JAXA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3824" marR="53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lowchart: Stored Data 4">
            <a:hlinkClick r:id="rId2" action="ppaction://hlinksldjump"/>
          </p:cNvPr>
          <p:cNvSpPr/>
          <p:nvPr/>
        </p:nvSpPr>
        <p:spPr>
          <a:xfrm>
            <a:off x="8610600" y="6553200"/>
            <a:ext cx="609600" cy="304800"/>
          </a:xfrm>
          <a:prstGeom prst="flowChartOnlineStorag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13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1204244" y="0"/>
            <a:ext cx="7099419" cy="509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IN" sz="1800" dirty="0"/>
              <a:t>Webinar Series: SAR Data Processing and </a:t>
            </a:r>
            <a:r>
              <a:rPr lang="en-IN" sz="1800" dirty="0" smtClean="0"/>
              <a:t>Applications</a:t>
            </a:r>
            <a:br>
              <a:rPr lang="en-IN" sz="1800" dirty="0" smtClean="0"/>
            </a:br>
            <a:r>
              <a:rPr lang="en-IN" sz="18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en-IN" sz="18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June 9,  2017 </a:t>
            </a:r>
            <a:br>
              <a:rPr lang="en-IN" sz="18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800" dirty="0" smtClean="0"/>
              <a:t/>
            </a:r>
            <a:br>
              <a:rPr lang="en-IN" sz="1800" dirty="0" smtClean="0"/>
            </a:br>
            <a:r>
              <a:rPr lang="en-IN" sz="1800" dirty="0"/>
              <a:t/>
            </a:r>
            <a:br>
              <a:rPr lang="en-IN" sz="1800" dirty="0"/>
            </a:br>
            <a:endParaRPr lang="en-IN" sz="1800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1295" y="713013"/>
            <a:ext cx="5584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/>
            <a:r>
              <a:rPr lang="en-IN" b="1" kern="1200" dirty="0">
                <a:solidFill>
                  <a:srgbClr val="FFFF00"/>
                </a:solidFill>
                <a:latin typeface="Avenir Roman"/>
              </a:rPr>
              <a:t>Total No. Of Participants: 252 from 53 Countries</a:t>
            </a:r>
            <a:endParaRPr lang="en-IN" kern="1200" dirty="0">
              <a:solidFill>
                <a:srgbClr val="FFFF00"/>
              </a:solidFill>
              <a:latin typeface="Avenir Roman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" b="24903"/>
          <a:stretch/>
        </p:blipFill>
        <p:spPr>
          <a:xfrm>
            <a:off x="201307" y="1193440"/>
            <a:ext cx="8604651" cy="3383471"/>
          </a:xfrm>
          <a:ln>
            <a:solidFill>
              <a:schemeClr val="accent1"/>
            </a:solidFill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65745" y="4688006"/>
          <a:ext cx="4037887" cy="213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4910095" y="4667468"/>
          <a:ext cx="3729704" cy="210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304800" y="4038600"/>
            <a:ext cx="1219200" cy="381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Speakers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1776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100" r="20264" b="81937"/>
          <a:stretch/>
        </p:blipFill>
        <p:spPr>
          <a:xfrm>
            <a:off x="729060" y="1309129"/>
            <a:ext cx="2775857" cy="4709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90825" y="1885447"/>
            <a:ext cx="3780954" cy="2741818"/>
            <a:chOff x="7052213" y="2764606"/>
            <a:chExt cx="5041272" cy="3655757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331075" y="2764606"/>
              <a:ext cx="4762410" cy="3655757"/>
              <a:chOff x="6962775" y="2771139"/>
              <a:chExt cx="5229225" cy="401409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2775" y="2771139"/>
                <a:ext cx="5229225" cy="395287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859485" y="3597615"/>
                <a:ext cx="306614" cy="43932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IN" sz="135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926286" y="3079582"/>
                <a:ext cx="199667" cy="3843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IN" sz="135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684906" y="4300238"/>
                <a:ext cx="306614" cy="43932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IN" sz="135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590972" y="6345908"/>
                <a:ext cx="306614" cy="43932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IN" sz="135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2213" y="3893893"/>
              <a:ext cx="990600" cy="160972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32285"/>
          <a:stretch/>
        </p:blipFill>
        <p:spPr>
          <a:xfrm>
            <a:off x="4428215" y="1309129"/>
            <a:ext cx="3518563" cy="576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0368" y="2072899"/>
            <a:ext cx="394815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N" sz="1600" dirty="0" smtClean="0">
                <a:solidFill>
                  <a:srgbClr val="002569"/>
                </a:solidFill>
              </a:rPr>
              <a:t>Practical Hands on may be included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N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More</a:t>
            </a:r>
            <a:r>
              <a:rPr kumimoji="0" lang="en-IN" sz="16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Case studies and demos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N" sz="1600" baseline="0" dirty="0" smtClean="0">
                <a:solidFill>
                  <a:srgbClr val="002569"/>
                </a:solidFill>
              </a:rPr>
              <a:t>More</a:t>
            </a:r>
            <a:r>
              <a:rPr lang="en-IN" sz="1600" dirty="0" smtClean="0">
                <a:solidFill>
                  <a:srgbClr val="002569"/>
                </a:solidFill>
              </a:rPr>
              <a:t> Interactions with Lectures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N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Question Paper may be given immediately after each</a:t>
            </a:r>
            <a:r>
              <a:rPr kumimoji="0" lang="en-IN" sz="16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webinar</a:t>
            </a:r>
            <a:endParaRPr kumimoji="0" lang="en-IN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b="21544"/>
          <a:stretch/>
        </p:blipFill>
        <p:spPr>
          <a:xfrm>
            <a:off x="4511095" y="3667308"/>
            <a:ext cx="4303091" cy="858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2860" y="4585477"/>
            <a:ext cx="720325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UAV Technology &amp; its 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LIDAR </a:t>
            </a:r>
            <a:r>
              <a:rPr lang="en-IN" dirty="0"/>
              <a:t>Technology &amp; its 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Hyperspectral</a:t>
            </a:r>
            <a:r>
              <a:rPr lang="en-IN" dirty="0"/>
              <a:t> remote sensing and its applications in various </a:t>
            </a:r>
            <a:r>
              <a:rPr lang="en-IN" dirty="0" smtClean="0"/>
              <a:t>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Natural Resources Management(hydrology, forest, agriculture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2569"/>
                </a:solidFill>
              </a:rPr>
              <a:t>Urban Mapping, monitoring and planning</a:t>
            </a:r>
            <a:endParaRPr kumimoji="0" lang="en-IN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2569"/>
                </a:solidFill>
              </a:rPr>
              <a:t>Disaster monitoring and damage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Air</a:t>
            </a:r>
            <a:r>
              <a:rPr kumimoji="0" lang="en-IN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Quality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aseline="0" dirty="0" smtClean="0">
                <a:solidFill>
                  <a:srgbClr val="002569"/>
                </a:solidFill>
              </a:rPr>
              <a:t>Advances</a:t>
            </a:r>
            <a:r>
              <a:rPr lang="en-IN" dirty="0" smtClean="0">
                <a:solidFill>
                  <a:srgbClr val="002569"/>
                </a:solidFill>
              </a:rPr>
              <a:t> in RS&amp;GIS</a:t>
            </a: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57400" y="228600"/>
            <a:ext cx="5867400" cy="5334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 panose="020B0704020202020204" pitchFamily="34" charset="0"/>
              </a:defRPr>
            </a:lvl1pPr>
            <a:lvl2pPr marL="768350" indent="-3111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 panose="020B0704020202020204" pitchFamily="34" charset="0"/>
              </a:defRPr>
            </a:lvl2pPr>
            <a:lvl3pPr marL="1187450" indent="-2730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 panose="020B0704020202020204" pitchFamily="34" charset="0"/>
              </a:defRPr>
            </a:lvl3pPr>
            <a:lvl4pPr marL="1676400" indent="-3048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 panose="020B0704020202020204" pitchFamily="34" charset="0"/>
              </a:defRPr>
            </a:lvl4pPr>
            <a:lvl5pPr marL="2171700" indent="-3429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 panose="020B0704020202020204" pitchFamily="34" charset="0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Lessons Learnt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63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GEOGLAM Activities @ ACRS 2017 </a:t>
            </a:r>
          </a:p>
          <a:p>
            <a:pPr lvl="1"/>
            <a:r>
              <a:rPr lang="en-US" b="1" dirty="0" smtClean="0"/>
              <a:t>One-day Tutorial on Agricultural Monitoring (Oct.22, 2016)</a:t>
            </a:r>
          </a:p>
          <a:p>
            <a:pPr lvl="2"/>
            <a:r>
              <a:rPr lang="en-US" dirty="0" smtClean="0"/>
              <a:t>35 participants from 11 countries read more</a:t>
            </a:r>
          </a:p>
          <a:p>
            <a:pPr marL="914400" lvl="2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Special Sessions on ASIAN GEOGLAM </a:t>
            </a:r>
          </a:p>
          <a:p>
            <a:pPr lvl="2"/>
            <a:r>
              <a:rPr lang="en-US" b="1" dirty="0" smtClean="0"/>
              <a:t>JAXA-ISRO Sessions on </a:t>
            </a:r>
          </a:p>
          <a:p>
            <a:pPr lvl="3"/>
            <a:r>
              <a:rPr lang="en-US" dirty="0"/>
              <a:t>Crop productivity derived from EO satellites</a:t>
            </a:r>
          </a:p>
          <a:p>
            <a:pPr lvl="3"/>
            <a:r>
              <a:rPr lang="en-US" dirty="0"/>
              <a:t>Agro-met Information derived from EO </a:t>
            </a:r>
            <a:r>
              <a:rPr lang="en-US" dirty="0" smtClean="0"/>
              <a:t>Satellites</a:t>
            </a:r>
            <a:endParaRPr lang="en-IN" dirty="0" smtClean="0">
              <a:latin typeface="Calibri" panose="020F0502020204030204" pitchFamily="34" charset="0"/>
            </a:endParaRPr>
          </a:p>
          <a:p>
            <a:pPr marL="1371600" lvl="3" indent="0">
              <a:buNone/>
            </a:pPr>
            <a:endParaRPr lang="en-US" b="1" dirty="0" smtClean="0"/>
          </a:p>
          <a:p>
            <a:pPr lvl="2"/>
            <a:r>
              <a:rPr lang="en-US" b="1" dirty="0" smtClean="0"/>
              <a:t>GEOGLAM Initiative – Asian Experience</a:t>
            </a:r>
          </a:p>
          <a:p>
            <a:pPr lvl="2"/>
            <a:endParaRPr lang="en-US" b="1" dirty="0"/>
          </a:p>
          <a:p>
            <a:pPr indent="-231775"/>
            <a:endParaRPr lang="en-US" sz="1800" dirty="0"/>
          </a:p>
          <a:p>
            <a:pPr indent="-231775"/>
            <a:endParaRPr lang="en-US" dirty="0"/>
          </a:p>
          <a:p>
            <a:pPr indent="-231775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867400" cy="533400"/>
          </a:xfrm>
        </p:spPr>
        <p:txBody>
          <a:bodyPr anchor="ctr"/>
          <a:lstStyle/>
          <a:p>
            <a:r>
              <a:rPr lang="en-US" sz="3200" dirty="0" smtClean="0">
                <a:solidFill>
                  <a:srgbClr val="FFFFFF"/>
                </a:solidFill>
              </a:rPr>
              <a:t>Asian-GEOGLAM Initiatives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Pentagon 3">
            <a:hlinkClick r:id="rId2" action="ppaction://hlinksldjump"/>
          </p:cNvPr>
          <p:cNvSpPr/>
          <p:nvPr/>
        </p:nvSpPr>
        <p:spPr>
          <a:xfrm>
            <a:off x="8534400" y="6400800"/>
            <a:ext cx="609600" cy="381000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039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Topics</a:t>
            </a:r>
            <a:endParaRPr lang="en-US" b="1" dirty="0"/>
          </a:p>
          <a:p>
            <a:pPr indent="-231775"/>
            <a:r>
              <a:rPr lang="en-US" b="1" dirty="0" smtClean="0"/>
              <a:t>SAR Imaging Sensors – Present and future Missions</a:t>
            </a:r>
          </a:p>
          <a:p>
            <a:pPr marL="111125" indent="0">
              <a:buNone/>
            </a:pPr>
            <a:endParaRPr lang="en-US" b="1" dirty="0" smtClean="0"/>
          </a:p>
          <a:p>
            <a:pPr indent="-231775"/>
            <a:r>
              <a:rPr lang="en-US" b="1" dirty="0" smtClean="0"/>
              <a:t>UNOOSA (CSSTEAP) approved AP Disaster Risk Reduction – CEOS/GEO Support </a:t>
            </a:r>
          </a:p>
          <a:p>
            <a:pPr marL="111125" indent="0">
              <a:buNone/>
            </a:pPr>
            <a:endParaRPr lang="en-US" b="1" dirty="0" smtClean="0"/>
          </a:p>
          <a:p>
            <a:pPr indent="-231775"/>
            <a:r>
              <a:rPr lang="en-US" b="1" dirty="0" smtClean="0"/>
              <a:t>Asian GEOGLAM </a:t>
            </a:r>
          </a:p>
          <a:p>
            <a:pPr indent="-231775"/>
            <a:endParaRPr lang="en-US" b="1" dirty="0"/>
          </a:p>
          <a:p>
            <a:pPr indent="-231775"/>
            <a:r>
              <a:rPr lang="en-US" b="1" dirty="0" smtClean="0"/>
              <a:t>Duration: Once in a week (no: 8 ? TBD)</a:t>
            </a:r>
          </a:p>
          <a:p>
            <a:pPr indent="-231775"/>
            <a:endParaRPr lang="en-US" b="1" dirty="0"/>
          </a:p>
          <a:p>
            <a:pPr indent="-231775"/>
            <a:r>
              <a:rPr lang="en-US" b="1" dirty="0" smtClean="0"/>
              <a:t>Mode: </a:t>
            </a:r>
            <a:r>
              <a:rPr lang="en-US" b="1" dirty="0" err="1" smtClean="0"/>
              <a:t>GotoWebinar</a:t>
            </a:r>
            <a:endParaRPr lang="en-US" b="1" dirty="0" smtClean="0"/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endParaRPr lang="en-US" dirty="0"/>
          </a:p>
          <a:p>
            <a:pPr indent="-231775"/>
            <a:endParaRPr lang="en-US" dirty="0"/>
          </a:p>
          <a:p>
            <a:pPr indent="-231775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867400" cy="5334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Proposals of Topics for Continuing Webinar Series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1900" y="6396337"/>
            <a:ext cx="15621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 you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270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610526" y="0"/>
            <a:ext cx="6286500" cy="5095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IN" sz="1800" dirty="0"/>
              <a:t>Webinar Series: SAR Data Processing and Applications</a:t>
            </a:r>
            <a:br>
              <a:rPr lang="en-IN" sz="1800" dirty="0"/>
            </a:br>
            <a:r>
              <a:rPr lang="en-IN" sz="18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17 – June 9,  2017</a:t>
            </a:r>
            <a:endParaRPr lang="en-IN" sz="1800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1438" y="653192"/>
            <a:ext cx="5584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/>
            <a:r>
              <a:rPr lang="en-IN" b="1" kern="1200" dirty="0">
                <a:solidFill>
                  <a:srgbClr val="FFFF00"/>
                </a:solidFill>
                <a:latin typeface="Avenir Roman"/>
              </a:rPr>
              <a:t>Total No. Of Participants: 252 from 53 Countries</a:t>
            </a:r>
            <a:endParaRPr lang="en-IN" kern="1200" dirty="0">
              <a:solidFill>
                <a:srgbClr val="FFFF00"/>
              </a:solidFill>
              <a:latin typeface="Avenir Roma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05355"/>
              </p:ext>
            </p:extLst>
          </p:nvPr>
        </p:nvGraphicFramePr>
        <p:xfrm>
          <a:off x="228601" y="1178352"/>
          <a:ext cx="8686798" cy="552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2286000"/>
                <a:gridCol w="2937101"/>
                <a:gridCol w="1376142"/>
                <a:gridCol w="1173156"/>
              </a:tblGrid>
              <a:tr h="557803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Webinar</a:t>
                      </a:r>
                      <a:r>
                        <a:rPr lang="en-IN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</a:t>
                      </a:r>
                      <a:endParaRPr lang="en-IN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Webinar</a:t>
                      </a:r>
                      <a:r>
                        <a:rPr lang="en-IN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Topic</a:t>
                      </a:r>
                      <a:endParaRPr lang="en-IN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Instructors</a:t>
                      </a:r>
                      <a:endParaRPr lang="en-IN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Participants</a:t>
                      </a:r>
                      <a:endParaRPr lang="en-IN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Countries</a:t>
                      </a:r>
                      <a:endParaRPr lang="en-IN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537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W1</a:t>
                      </a:r>
                      <a:endParaRPr lang="en-IN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 of SAR Remote Sensing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Shashi Kumar   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537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W2</a:t>
                      </a:r>
                      <a:endParaRPr lang="en-IN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Data Format, SAR Missions and data access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Magdalena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Fitrzyk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537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W3</a:t>
                      </a:r>
                      <a:endParaRPr lang="en-IN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data processing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Shashi Kumar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537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W4</a:t>
                      </a:r>
                      <a:endParaRPr lang="en-IN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Basics of SAR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Polarimetry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Interferometry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Shashi Kumar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687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W5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Remote Sensing for Geological Applications 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RS Chatterjee    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47445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W6</a:t>
                      </a:r>
                      <a:endParaRPr lang="en-IN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Remote Sensing for Forest, crop and soil moisture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Heather McNairy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Agrifood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 </a:t>
                      </a:r>
                    </a:p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Hitendra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Padaliya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362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W7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Applications </a:t>
                      </a:r>
                      <a:r>
                        <a:rPr lang="en-US" sz="1400" b="0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Snow and Glacier Studies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Praveen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Thakur      </a:t>
                      </a:r>
                      <a:r>
                        <a:rPr lang="en-IN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4539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W8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data for Flood Mapping </a:t>
                      </a:r>
                      <a:endParaRPr lang="en-I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Chris Stewart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  ESA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Erika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Podest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 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</a:t>
                      </a:r>
                      <a:endPara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lowchart: Stored Data 1">
            <a:hlinkClick r:id="rId2" action="ppaction://hlinksldjump"/>
          </p:cNvPr>
          <p:cNvSpPr/>
          <p:nvPr/>
        </p:nvSpPr>
        <p:spPr>
          <a:xfrm>
            <a:off x="8610600" y="6553200"/>
            <a:ext cx="609600" cy="304800"/>
          </a:xfrm>
          <a:prstGeom prst="flowChartOnlineStorag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0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Image result for AARS Remote Sen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28" y="107675"/>
            <a:ext cx="7318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" descr="Image result for Indian Society of Remote Sen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45" y="152734"/>
            <a:ext cx="62547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 descr="Image result for geogl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8" y="105711"/>
            <a:ext cx="2392363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5" descr="Image result for ISP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60" y="152733"/>
            <a:ext cx="846138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14151" b="9433"/>
          <a:stretch>
            <a:fillRect/>
          </a:stretch>
        </p:blipFill>
        <p:spPr bwMode="auto">
          <a:xfrm>
            <a:off x="6876424" y="220201"/>
            <a:ext cx="8763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71671" y="21955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4400" rtl="0"/>
            <a:endParaRPr lang="en-IN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71671" y="63118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4400" rtl="0"/>
            <a:endParaRPr lang="en-IN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988" y="961191"/>
            <a:ext cx="70887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/>
            <a:r>
              <a:rPr lang="en-US" sz="1600" b="1" kern="1200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Mangal" panose="00000400000000000000" pitchFamily="2"/>
              </a:rPr>
              <a:t>One day ISRS-ACRS –GEOGLAM-ISPRS WG III/10 </a:t>
            </a:r>
            <a:endParaRPr lang="en-IN" sz="1200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algn="ctr" defTabSz="914400" rtl="0"/>
            <a:r>
              <a:rPr lang="en-US" sz="1600" b="1" kern="1200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Mangal" panose="00000400000000000000" pitchFamily="2"/>
              </a:rPr>
              <a:t>Pre-Symposium Tutorial on Agricultural Monitoring</a:t>
            </a:r>
            <a:endParaRPr lang="en-IN" sz="1200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algn="ctr" defTabSz="914400" rtl="0"/>
            <a:r>
              <a:rPr lang="en-US" sz="1400" b="1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22</a:t>
            </a:r>
            <a:r>
              <a:rPr lang="en-US" sz="1400" b="1" kern="1200" baseline="30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nd</a:t>
            </a:r>
            <a:r>
              <a:rPr lang="en-US" sz="1400" b="1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October, 2016 (Sunday)- New Delhi, INDIA</a:t>
            </a:r>
            <a:endParaRPr lang="en-IN" sz="1200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6240"/>
              </p:ext>
            </p:extLst>
          </p:nvPr>
        </p:nvGraphicFramePr>
        <p:xfrm>
          <a:off x="511964" y="2022696"/>
          <a:ext cx="7725689" cy="4786430"/>
        </p:xfrm>
        <a:graphic>
          <a:graphicData uri="http://schemas.openxmlformats.org/drawingml/2006/table">
            <a:tbl>
              <a:tblPr firstRow="1" firstCol="1" bandRow="1"/>
              <a:tblGrid>
                <a:gridCol w="1611939"/>
                <a:gridCol w="3194834"/>
                <a:gridCol w="2918916"/>
              </a:tblGrid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Time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Programme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Guest/Speaker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09:00-09:30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Registration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09:30-10:00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Inaugural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Chief Guest &amp; Guest of Honour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10:00-10:15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Tea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10:15-10:30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Overview of GEOGLAM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GEOGLAM Sectt (Christina Justice)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10:30-11:00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Global Programme: CropWatch of China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CAS, Beijing (Zhang Miao)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11:00-11:30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Regional Programme: AsiaRice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JAXA (Shin-ichi Sobue)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11:30-12:00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National Programme: FASAL/NPSTA of India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MNCFC (S. S. Ray)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12:00-12:30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Indian EO Programme to support Agricultural Monitoring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SAC (ISRO), Ahmedabad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12:30-13:30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Lunch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13:30-14:15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Demo: UAV Data Analysis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NESAC (ISRO), Shillong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14:15-15:00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Demo: Bhuvan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NRSC (ISRO), Hyderabad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15:00-15:45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Demo: MOSDAC &amp; VEDAS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SAC (ISRO), Ahmedabad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15:45-16:30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Demo: Object based Analysis of High Resolution Data (LISS IV + Cartosat) for Orchards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IIRS/MNCFC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16:30-17:00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Valedictory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President ISRS,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Chair, ACRS 2017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1082" y="1698422"/>
            <a:ext cx="333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IN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35 participants from 11 Countries</a:t>
            </a:r>
            <a:endParaRPr lang="en-IN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190417"/>
              </p:ext>
            </p:extLst>
          </p:nvPr>
        </p:nvGraphicFramePr>
        <p:xfrm>
          <a:off x="-76200" y="-15239"/>
          <a:ext cx="9220200" cy="1371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0207"/>
                <a:gridCol w="5339993"/>
              </a:tblGrid>
              <a:tr h="9829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Special Session (SS-02: JAXA-ISRO-1</a:t>
                      </a:r>
                      <a:r>
                        <a:rPr lang="en-US" sz="3200" dirty="0" smtClean="0">
                          <a:effectLst/>
                        </a:rPr>
                        <a:t>)</a:t>
                      </a: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IN" sz="3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Crop productivity derived from EO satellites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Chair: Dr. Shin-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ichi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Sobue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, JAXA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Co-Chair: Dr. KR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Manjunath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, ISRO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72652"/>
              </p:ext>
            </p:extLst>
          </p:nvPr>
        </p:nvGraphicFramePr>
        <p:xfrm>
          <a:off x="285127" y="1752600"/>
          <a:ext cx="8421346" cy="28701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18494"/>
                <a:gridCol w="3302852"/>
              </a:tblGrid>
              <a:tr h="179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Title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Speaker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GEOGLAM Asia rice team as well as Japan's activity using ALOS-2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Shin-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ichi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Sobue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JAXA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SAFE for Agriculture Application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Masahiko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Honzawa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, JAXA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Rice crop nutrient monitoring - from Drones to EO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Mr. Sasanka Madawalagama, AIT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Agricultural and horticultural assessment using EO satellites: Indian Experiences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Prakash Chauhan, ISRO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Agricultural and agro-met services from VEDAS and MOSDAC portals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Shashikant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A Sharma, ISRO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Geospatial technology for crop productivity: technique development through education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NR Patel, ISRO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49951"/>
              </p:ext>
            </p:extLst>
          </p:nvPr>
        </p:nvGraphicFramePr>
        <p:xfrm>
          <a:off x="162370" y="1932827"/>
          <a:ext cx="8699618" cy="26092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10828"/>
                <a:gridCol w="3088790"/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Title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Speaker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JASMIN and FAO-AMIS/OUTLOOK  - Agro-Meteorological Information system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Shiro Ochi, JAXA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Satellite based Agro-Meteorology Information Services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Tsugito Nagano, RESTEC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Remote sensing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for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agrometeorology: Indian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xperiences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Bimal K Bhattacharya, ISRO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Bhuvan perpective for agro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met services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Mr. Vinod Bothale, ISRO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Satellite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observations 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for agro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-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met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eorological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services: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apacity building initiatives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Dr. NR Patel, ISRO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Discussion for Future GEOGLAM activities in ASIA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 and closing remarks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angal" panose="00000400000000000000" pitchFamily="2"/>
                        </a:rPr>
                        <a:t>Chair / Co-Chair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062933"/>
              </p:ext>
            </p:extLst>
          </p:nvPr>
        </p:nvGraphicFramePr>
        <p:xfrm>
          <a:off x="-76200" y="-15239"/>
          <a:ext cx="9220200" cy="134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0207"/>
                <a:gridCol w="5339993"/>
              </a:tblGrid>
              <a:tr h="9829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Special Session (SS-02: </a:t>
                      </a:r>
                      <a:r>
                        <a:rPr lang="en-US" sz="3200" dirty="0" smtClean="0">
                          <a:effectLst/>
                        </a:rPr>
                        <a:t>JAXA-ISRO-2)</a:t>
                      </a: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IN" sz="3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Agro-met information derived from EO satellites</a:t>
                      </a:r>
                      <a:endParaRPr lang="en-IN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Chair: Dr. Shin-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ichi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Sobue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, JAXA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Co-Chair: Dr. KR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Manjunath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, ISRO</a:t>
                      </a:r>
                      <a:endParaRPr lang="en-IN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9394</TotalTime>
  <Words>1106</Words>
  <Application>Microsoft Macintosh PowerPoint</Application>
  <PresentationFormat>On-screen Show (4:3)</PresentationFormat>
  <Paragraphs>210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Arial Bold</vt:lpstr>
      <vt:lpstr>Avenir Roman</vt:lpstr>
      <vt:lpstr>Bookman Old Style</vt:lpstr>
      <vt:lpstr>Calibri</vt:lpstr>
      <vt:lpstr>Calibri Light</vt:lpstr>
      <vt:lpstr>Courier New</vt:lpstr>
      <vt:lpstr>Droid Serif</vt:lpstr>
      <vt:lpstr>Humnst777 BT</vt:lpstr>
      <vt:lpstr>Mangal</vt:lpstr>
      <vt:lpstr>ＭＳ Ｐゴシック</vt:lpstr>
      <vt:lpstr>Proxima Nova Regular</vt:lpstr>
      <vt:lpstr>Wingdings</vt:lpstr>
      <vt:lpstr>Default</vt:lpstr>
      <vt:lpstr>1_Default</vt:lpstr>
      <vt:lpstr>Office Theme</vt:lpstr>
      <vt:lpstr>1_Office Theme</vt:lpstr>
      <vt:lpstr>2_Office Theme</vt:lpstr>
      <vt:lpstr>3_Office Theme</vt:lpstr>
      <vt:lpstr>Webinars – New Proposals for 2018-2020</vt:lpstr>
      <vt:lpstr>Webinar Series: SAR Data Processing and Applications April 17 – June 9,  2017    </vt:lpstr>
      <vt:lpstr>PowerPoint Presentation</vt:lpstr>
      <vt:lpstr>PowerPoint Presentation</vt:lpstr>
      <vt:lpstr>PowerPoint Presentation</vt:lpstr>
      <vt:lpstr>Webinar Series: SAR Data Processing and Applications April 17 – June 9,  2017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75</cp:revision>
  <dcterms:modified xsi:type="dcterms:W3CDTF">2018-03-06T12:06:16Z</dcterms:modified>
</cp:coreProperties>
</file>