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9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2"/>
    <p:restoredTop sz="95204" autoAdjust="0"/>
  </p:normalViewPr>
  <p:slideViewPr>
    <p:cSldViewPr>
      <p:cViewPr varScale="1">
        <p:scale>
          <a:sx n="91" d="100"/>
          <a:sy n="91" d="100"/>
        </p:scale>
        <p:origin x="16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46C0-CA80-D540-9543-95BC48ADE4EB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70BF-DEA6-4542-8BF8-38A30F318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lcluc.hq.nasa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me.hu/lcluc_training.html?&amp;L=4" TargetMode="External"/><Relationship Id="rId4" Type="http://schemas.openxmlformats.org/officeDocument/2006/relationships/hyperlink" Target="https://web.natur.cuni.cz/gis/lucc/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natur.cuni.cz/gis/t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0" dirty="0">
                <a:solidFill>
                  <a:schemeClr val="bg1"/>
                </a:solidFill>
              </a:rPr>
              <a:t>Land Cover Land Use Change (LCLUC) training initiatives 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Nancy </a:t>
            </a:r>
            <a:r>
              <a:rPr lang="en-US" sz="160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Searby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/NASA, Francesco </a:t>
            </a:r>
            <a:r>
              <a:rPr lang="en-US" sz="160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Sarti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/ESA, </a:t>
            </a:r>
            <a:r>
              <a:rPr lang="en-US" sz="160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Garik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Gutman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/NASA, and Krishna </a:t>
            </a:r>
            <a:r>
              <a:rPr lang="en-US" sz="160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Vadrevu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/NASA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#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67281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798513"/>
            <a:ext cx="795338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 eaLnBrk="1" hangingPunct="1"/>
            <a:fld id="{4F38A9CA-BA12-AF47-836A-690AD9509211}" type="slidenum">
              <a:rPr lang="en-US" altLang="x-none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altLang="x-non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2512" y="475817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x-none" sz="4400" dirty="0">
                <a:latin typeface="Calibri" charset="0"/>
              </a:rPr>
              <a:t/>
            </a:r>
            <a:br>
              <a:rPr lang="en-US" altLang="x-none" sz="4400" dirty="0">
                <a:latin typeface="Calibri" charset="0"/>
              </a:rPr>
            </a:br>
            <a:r>
              <a:rPr lang="en-US" altLang="x-none" sz="2800" dirty="0">
                <a:solidFill>
                  <a:schemeClr val="bg1"/>
                </a:solidFill>
                <a:latin typeface="Calibri" charset="0"/>
              </a:rPr>
              <a:t>Land-Cover/Land-Use Change Program</a:t>
            </a:r>
            <a:r>
              <a:rPr lang="en-US" altLang="x-none" sz="4400" dirty="0">
                <a:latin typeface="Calibri" charset="0"/>
              </a:rPr>
              <a:t/>
            </a:r>
            <a:br>
              <a:rPr lang="en-US" altLang="x-none" sz="4400" dirty="0">
                <a:latin typeface="Calibri" charset="0"/>
              </a:rPr>
            </a:br>
            <a:r>
              <a:rPr lang="en-US" altLang="x-none" sz="4400" dirty="0">
                <a:latin typeface="Calibri" charset="0"/>
              </a:rPr>
              <a:t/>
            </a:r>
            <a:br>
              <a:rPr lang="en-US" altLang="x-none" sz="4400" dirty="0">
                <a:latin typeface="Calibri" charset="0"/>
              </a:rPr>
            </a:br>
            <a:endParaRPr lang="en-US" altLang="x-none" sz="4400" dirty="0">
              <a:latin typeface="Calibri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1828799"/>
            <a:ext cx="8818563" cy="48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x-none" sz="2000" dirty="0">
                <a:latin typeface="Arial" charset="0"/>
              </a:rPr>
              <a:t>LCLUC is an interdisciplinary scientific theme within NASA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Arial" charset="0"/>
              </a:rPr>
              <a:t>s Earth Science program. The ultimate vision of this program is </a:t>
            </a:r>
            <a:r>
              <a:rPr lang="en-US" altLang="ja-JP" sz="2000" b="1" i="1" dirty="0">
                <a:latin typeface="Arial" charset="0"/>
              </a:rPr>
              <a:t>to develop</a:t>
            </a:r>
            <a:r>
              <a:rPr lang="en-US" altLang="ja-JP" sz="2000" dirty="0">
                <a:latin typeface="Arial" charset="0"/>
              </a:rPr>
              <a:t> </a:t>
            </a:r>
            <a:r>
              <a:rPr lang="en-US" altLang="ja-JP" sz="2000" b="1" i="1" dirty="0">
                <a:latin typeface="Arial" charset="0"/>
              </a:rPr>
              <a:t>the capability for periodic global inventories of land use and land cover from space</a:t>
            </a:r>
            <a:r>
              <a:rPr lang="en-US" altLang="ja-JP" sz="2000" b="1" dirty="0">
                <a:latin typeface="Arial" charset="0"/>
              </a:rPr>
              <a:t>, </a:t>
            </a:r>
            <a:r>
              <a:rPr lang="en-US" altLang="ja-JP" sz="2000" b="1" i="1" dirty="0">
                <a:latin typeface="Arial" charset="0"/>
              </a:rPr>
              <a:t>to develop the scientific understanding and models necessary to simulate the processes taking place, and to evaluate the consequences of observed and predicted changes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altLang="ja-JP" sz="2000" b="1" i="1" dirty="0">
              <a:latin typeface="Arial" charset="0"/>
            </a:endParaRPr>
          </a:p>
          <a:p>
            <a:pPr marL="342900" indent="-342900" eaLnBrk="1" hangingPunct="1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endParaRPr lang="en-US" altLang="ja-JP" sz="2000" b="1" i="1" dirty="0">
              <a:latin typeface="Arial" charset="0"/>
            </a:endParaRPr>
          </a:p>
          <a:p>
            <a:pPr marL="342900" indent="-342900" eaLnBrk="1" hangingPunct="1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endParaRPr lang="en-US" altLang="ja-JP" sz="2000" b="1" i="1" dirty="0">
              <a:latin typeface="Arial" charset="0"/>
            </a:endParaRPr>
          </a:p>
          <a:p>
            <a:pPr marL="342900" indent="-342900" eaLnBrk="1" hangingPunct="1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endParaRPr lang="en-US" altLang="ja-JP" sz="2000" b="1" i="1" dirty="0">
              <a:latin typeface="Arial" charset="0"/>
            </a:endParaRPr>
          </a:p>
          <a:p>
            <a:pPr marL="342900" indent="-342900" eaLnBrk="1" hangingPunct="1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altLang="ja-JP" sz="2000" b="1" i="1" dirty="0">
                <a:latin typeface="Arial" charset="0"/>
              </a:rPr>
              <a:t>LCLUC program at NASA HQ supports GOFC-GOLD initiative</a:t>
            </a:r>
          </a:p>
          <a:p>
            <a:pPr marL="1143000" lvl="1" eaLnBrk="1" hangingPunct="1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altLang="ja-JP" sz="2000" b="1" i="1" dirty="0">
                <a:latin typeface="Arial" charset="0"/>
              </a:rPr>
              <a:t>Through a grant to START</a:t>
            </a:r>
          </a:p>
          <a:p>
            <a:pPr marL="1143000" lvl="1" eaLnBrk="1" hangingPunct="1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altLang="ja-JP" sz="2000" b="1" i="1" dirty="0">
                <a:latin typeface="Arial" charset="0"/>
              </a:rPr>
              <a:t>Through Program Manager involvement in all activities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altLang="ja-JP" sz="2000" b="1" i="1" dirty="0">
              <a:latin typeface="Arial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altLang="ja-JP" sz="2000" b="1" i="1" dirty="0">
              <a:latin typeface="Arial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altLang="ja-JP" sz="2000" b="1" i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endParaRPr lang="en-US" altLang="x-none" sz="2000" dirty="0">
              <a:latin typeface="Arial" charset="0"/>
            </a:endParaRPr>
          </a:p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x-none" dirty="0">
                <a:latin typeface="Arial" charset="0"/>
              </a:rPr>
              <a:t>									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229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7029" y="3942168"/>
            <a:ext cx="4528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x-none" sz="3600" dirty="0">
                <a:hlinkClick r:id="rId4"/>
              </a:rPr>
              <a:t>http://lcluc.hq.nasa.gov</a:t>
            </a:r>
            <a:endParaRPr lang="en-US" altLang="x-none" sz="3600" dirty="0"/>
          </a:p>
        </p:txBody>
      </p:sp>
    </p:spTree>
    <p:extLst>
      <p:ext uri="{BB962C8B-B14F-4D97-AF65-F5344CB8AC3E}">
        <p14:creationId xmlns:p14="http://schemas.microsoft.com/office/powerpoint/2010/main" val="127460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7238" y="1214209"/>
            <a:ext cx="8875129" cy="54854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LCLUC is a </a:t>
            </a:r>
            <a:r>
              <a:rPr lang="en-US" sz="2400" u="sng" dirty="0">
                <a:latin typeface="Arial"/>
                <a:cs typeface="Arial"/>
              </a:rPr>
              <a:t>global program</a:t>
            </a:r>
            <a:r>
              <a:rPr lang="en-US" sz="2400" dirty="0">
                <a:latin typeface="Arial"/>
                <a:cs typeface="Arial"/>
              </a:rPr>
              <a:t> supported through regional partnerships to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enhance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Regional scientists’ access to NASA assets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NASA scientists access to national data and facilitate field data collection 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LCLUC is a </a:t>
            </a:r>
            <a:r>
              <a:rPr lang="en-US" sz="2400" u="sng" dirty="0">
                <a:latin typeface="Arial"/>
                <a:cs typeface="Arial"/>
              </a:rPr>
              <a:t>catalyst for regional science initiatives </a:t>
            </a:r>
            <a:r>
              <a:rPr lang="en-US" sz="2400" dirty="0">
                <a:latin typeface="Arial"/>
                <a:cs typeface="Arial"/>
              </a:rPr>
              <a:t>through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Networks by leveraging national/local knowledge and resources and strengthening NASA research projects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Workshops focused on societal priorities and policy-relevant land-use science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LCLUC is a </a:t>
            </a:r>
            <a:r>
              <a:rPr lang="en-US" sz="2400" u="sng" dirty="0">
                <a:latin typeface="Arial"/>
                <a:cs typeface="Arial"/>
              </a:rPr>
              <a:t>promoter of regional capacity building</a:t>
            </a:r>
            <a:r>
              <a:rPr lang="en-US" sz="2400" dirty="0">
                <a:latin typeface="Arial"/>
                <a:cs typeface="Arial"/>
              </a:rPr>
              <a:t> through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NASA data-use training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International data sharing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5" name="Picture 3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8" y="9908"/>
            <a:ext cx="8875130" cy="71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9666E4C-4CB5-4445-9823-7FD6CC8B8A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66813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x-none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</a:rPr>
              <a:t>Global Observation of Forests and Land-cover Dynamics: </a:t>
            </a:r>
            <a:r>
              <a:rPr lang="en-US" dirty="0">
                <a:latin typeface="+mn-lt"/>
              </a:rPr>
              <a:t>GOFC-GOLD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566" y="1209813"/>
            <a:ext cx="8585883" cy="5583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Coordinated international effort to ensure space-and ground-based forest cover and other land-cover observations for the global monitoring of terrestrial resources and studies of global change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Network of participants implementing coordinated research, demonstration and operational projects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Vision to share data, information and knowledge, leading to informed actions and decision support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Long-term process of building an improved match between observations, data products and users’ needs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Implementation Teams (IT) 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</a:rPr>
              <a:t>Land Cover Characteristics and Change 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</a:rPr>
              <a:t>Fire Monitoring and Mapping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</a:rPr>
              <a:t>Working Groups (WG)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</a:rPr>
              <a:t>Working Group on Reducing Emissions from Deforestation and Forest Degradation (REDD)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</a:rPr>
              <a:t>Group on Biomass Monitoring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ヒラギノ角ゴ Pro W3" charset="-128"/>
              </a:rPr>
              <a:t>Regional Networks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</a:pPr>
            <a:endParaRPr lang="en-US" altLang="x-none" sz="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charset="-128"/>
            </a:endParaRP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Interface between IT and regional data users</a:t>
            </a:r>
            <a:endParaRPr lang="en-US" altLang="x-none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ヒラギノ角ゴ Pro W3" charset="-128"/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9984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454" y="27709"/>
            <a:ext cx="8963546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GOFC-GOLD </a:t>
            </a:r>
            <a:br>
              <a:rPr lang="en-US" sz="3600" dirty="0"/>
            </a:br>
            <a:r>
              <a:rPr lang="en-US" sz="3600" dirty="0"/>
              <a:t>Regional Networks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63848" y="1125408"/>
            <a:ext cx="7229960" cy="3650170"/>
            <a:chOff x="117088" y="1369248"/>
            <a:chExt cx="7229960" cy="365017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2" t="27541" r="600" b="20341"/>
            <a:stretch>
              <a:fillRect/>
            </a:stretch>
          </p:blipFill>
          <p:spPr bwMode="auto">
            <a:xfrm>
              <a:off x="117088" y="1369248"/>
              <a:ext cx="7229960" cy="36501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4282615" y="3128103"/>
              <a:ext cx="420607" cy="51386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31759" y="2757727"/>
              <a:ext cx="886598" cy="69753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57901" y="2897273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011306" y="2438399"/>
              <a:ext cx="742226" cy="68970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13648" y="3321558"/>
              <a:ext cx="432112" cy="59395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78245" y="2942125"/>
              <a:ext cx="526239" cy="37605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03814" y="2727200"/>
              <a:ext cx="574431" cy="37605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192684" y="2110288"/>
              <a:ext cx="179862" cy="21471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05337" y="2176463"/>
              <a:ext cx="162495" cy="18047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40923" y="2783251"/>
              <a:ext cx="142870" cy="28149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02254" y="2575214"/>
              <a:ext cx="1698617" cy="187486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3404" y="2063758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9724" y="2597158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2144" y="3328678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95023" y="2671005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4861" y="2949124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34906" y="3198859"/>
              <a:ext cx="760758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69259" y="3612103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5655" y="2126885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43470" y="2791543"/>
              <a:ext cx="677173" cy="307777"/>
            </a:xfrm>
            <a:prstGeom prst="rect">
              <a:avLst/>
            </a:prstGeom>
            <a:noFill/>
            <a:ln w="2857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01039" y="4929916"/>
            <a:ext cx="7229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Currently active GOFC-GOLD regional networks. 1.Southeast Asia Regional Research and Information Network (SEARRIN); 2. South Asia Regional Information Network (SARIN); 3. South Central European Regional International Network (SCERIN); 4. Red </a:t>
            </a:r>
            <a:r>
              <a:rPr lang="en-US" sz="1400" dirty="0" err="1"/>
              <a:t>Latinoamerica</a:t>
            </a:r>
            <a:r>
              <a:rPr lang="en-US" sz="1400" dirty="0"/>
              <a:t> de </a:t>
            </a:r>
            <a:r>
              <a:rPr lang="en-US" sz="1400" dirty="0" err="1"/>
              <a:t>Teledeteccion</a:t>
            </a:r>
            <a:r>
              <a:rPr lang="en-US" sz="1400" dirty="0"/>
              <a:t> e </a:t>
            </a:r>
            <a:r>
              <a:rPr lang="en-US" sz="1400" dirty="0" err="1"/>
              <a:t>Incendios</a:t>
            </a:r>
            <a:r>
              <a:rPr lang="en-US" sz="1400" dirty="0"/>
              <a:t> </a:t>
            </a:r>
            <a:r>
              <a:rPr lang="en-US" sz="1400" dirty="0" err="1"/>
              <a:t>Forestales</a:t>
            </a:r>
            <a:r>
              <a:rPr lang="en-US" sz="1400" dirty="0"/>
              <a:t> (</a:t>
            </a:r>
            <a:r>
              <a:rPr lang="en-US" sz="1400" dirty="0" err="1"/>
              <a:t>RedLaTIF</a:t>
            </a:r>
            <a:r>
              <a:rPr lang="en-US" sz="1400" dirty="0"/>
              <a:t>); 5. West African Regional Network (WARN); 6. </a:t>
            </a:r>
            <a:r>
              <a:rPr lang="en-US" sz="1400" dirty="0" err="1"/>
              <a:t>Observatoire</a:t>
            </a:r>
            <a:r>
              <a:rPr lang="en-US" sz="1400" dirty="0"/>
              <a:t> </a:t>
            </a:r>
            <a:r>
              <a:rPr lang="en-US" sz="1400" dirty="0" err="1"/>
              <a:t>Satellital</a:t>
            </a:r>
            <a:r>
              <a:rPr lang="en-US" sz="1400" dirty="0"/>
              <a:t> des </a:t>
            </a:r>
            <a:r>
              <a:rPr lang="en-US" sz="1400" dirty="0" err="1"/>
              <a:t>Forets</a:t>
            </a:r>
            <a:r>
              <a:rPr lang="en-US" sz="1400" dirty="0"/>
              <a:t> </a:t>
            </a:r>
            <a:r>
              <a:rPr lang="en-US" sz="1400" dirty="0" err="1"/>
              <a:t>d’Afrique</a:t>
            </a:r>
            <a:r>
              <a:rPr lang="en-US" sz="1400" dirty="0"/>
              <a:t> Central (OSFAC); 7. </a:t>
            </a:r>
            <a:r>
              <a:rPr lang="en-US" sz="1400" dirty="0" err="1"/>
              <a:t>Miombo</a:t>
            </a:r>
            <a:r>
              <a:rPr lang="en-US" sz="1400" dirty="0"/>
              <a:t> Network (MIOMBO); 8. Southern Africa Fire Network (SAFNET); 9.Caucasus Regional Information Network (</a:t>
            </a:r>
            <a:r>
              <a:rPr lang="en-US" sz="1400" dirty="0" err="1"/>
              <a:t>CaucRIN</a:t>
            </a:r>
            <a:r>
              <a:rPr lang="en-US" sz="1400" dirty="0"/>
              <a:t>); 10.Mekong Regional Information Network (</a:t>
            </a:r>
            <a:r>
              <a:rPr lang="en-US" sz="1400" dirty="0" err="1"/>
              <a:t>MekRIN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477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57150"/>
            <a:ext cx="6324600" cy="85725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GOFC-GOLD Regional Networks, Activities and Priorities </a:t>
            </a:r>
            <a:br>
              <a:rPr lang="en-US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+mn-lt"/>
                <a:ea typeface="ＭＳ Ｐゴシック" charset="0"/>
                <a:cs typeface="ＭＳ Ｐゴシック" charset="0"/>
              </a:rPr>
              <a:t>at the Networks Summit: Tbilisi, Georgia, </a:t>
            </a:r>
            <a:br>
              <a:rPr lang="en-US" sz="20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September 13-16</a:t>
            </a:r>
            <a:r>
              <a:rPr lang="en-US" sz="1400" baseline="30000" dirty="0">
                <a:latin typeface="+mn-lt"/>
                <a:ea typeface="ＭＳ Ｐゴシック" charset="0"/>
                <a:cs typeface="ＭＳ Ｐゴシック" charset="0"/>
              </a:rPr>
              <a:t>th</a:t>
            </a: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, 2017 </a:t>
            </a:r>
            <a:br>
              <a:rPr lang="en-US" sz="14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(see Earth Observer, Jan-Feb, 2018)</a:t>
            </a:r>
            <a:endParaRPr lang="en-US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330" t="10873" r="59932" b="6770"/>
          <a:stretch/>
        </p:blipFill>
        <p:spPr>
          <a:xfrm>
            <a:off x="882354" y="1390815"/>
            <a:ext cx="7019000" cy="54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3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4" y="220206"/>
            <a:ext cx="9144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Trans-Atlantic Training (TAT) Initiative</a:t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37982" y="1288212"/>
            <a:ext cx="5324617" cy="541738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 Unicode MS" charset="0"/>
                <a:ea typeface="ＭＳ Ｐゴシック" charset="0"/>
                <a:cs typeface="ＭＳ Ｐゴシック" charset="0"/>
              </a:rPr>
              <a:t>NASA-ESA regular training sessions in Eastern Europe for students and post-docs, open for any early career satellite data users and stakeholders</a:t>
            </a:r>
          </a:p>
          <a:p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Five TAT sessions by now</a:t>
            </a:r>
          </a:p>
          <a:p>
            <a:pPr lvl="1"/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June 2013 in Prague, Czech Rep.</a:t>
            </a:r>
          </a:p>
          <a:p>
            <a:pPr lvl="1"/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June 2014 in Krakow, Poland</a:t>
            </a:r>
          </a:p>
          <a:p>
            <a:pPr lvl="1"/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April 2015 in Prague, Czech Rep.</a:t>
            </a:r>
          </a:p>
          <a:p>
            <a:pPr lvl="1"/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July 2016 in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Zvolen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Slovakia</a:t>
            </a:r>
          </a:p>
          <a:p>
            <a:pPr lvl="1"/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June 2017 in Pecs, Hungary</a:t>
            </a:r>
          </a:p>
          <a:p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1600" baseline="30000" dirty="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: planned for June 2018 in Zagreb, Croatia</a:t>
            </a:r>
          </a:p>
          <a:p>
            <a:r>
              <a:rPr lang="en-US" sz="1600" dirty="0"/>
              <a:t>As a rule, TAT is conducted in conjunction  with the GOFC-GOLD South-Central East European Regional Information Network (SCERIN) workshops</a:t>
            </a:r>
          </a:p>
          <a:p>
            <a:r>
              <a:rPr lang="en-US" sz="1600" dirty="0"/>
              <a:t>Co-funded by NASA and ESA</a:t>
            </a:r>
          </a:p>
          <a:p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Various, state-of-the-art remote sensing methods and applications over land</a:t>
            </a:r>
          </a:p>
          <a:p>
            <a:pPr lvl="1"/>
            <a:r>
              <a:rPr lang="en-US" sz="1350" dirty="0">
                <a:latin typeface="Arial" charset="0"/>
                <a:ea typeface="ＭＳ Ｐゴシック" charset="0"/>
                <a:cs typeface="ＭＳ Ｐゴシック" charset="0"/>
              </a:rPr>
              <a:t>Forestry, Agriculture, Urban</a:t>
            </a:r>
          </a:p>
          <a:p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Lectures and hands-on practical exercises from NASA and ESA optical and microwave experts</a:t>
            </a:r>
          </a:p>
          <a:p>
            <a:endParaRPr lang="en-US" sz="1400" dirty="0"/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48" y="2066819"/>
            <a:ext cx="3521252" cy="2640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148" y="4871848"/>
            <a:ext cx="35212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TAT-2015 in Prague: Introductory lecture by G. </a:t>
            </a:r>
            <a:r>
              <a:rPr lang="en-US" sz="1350" dirty="0" err="1"/>
              <a:t>Gutman</a:t>
            </a:r>
            <a:r>
              <a:rPr lang="en-US" sz="1350" dirty="0"/>
              <a:t> on the current NASA space assets for studying land surface processes</a:t>
            </a:r>
          </a:p>
        </p:txBody>
      </p:sp>
    </p:spTree>
    <p:extLst>
      <p:ext uri="{BB962C8B-B14F-4D97-AF65-F5344CB8AC3E}">
        <p14:creationId xmlns:p14="http://schemas.microsoft.com/office/powerpoint/2010/main" val="356406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1600200" y="18871"/>
            <a:ext cx="6172200" cy="1177373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Capacity Building in the frame of International Cooperation with other space agencies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AutoShape 12" descr="data:image/jpeg;base64,/9j/4AAQSkZJRgABAQAAAQABAAD/2wCEAAkGBhQSERUUEhQUFRQWGBcWFRUWFxQdFxcXFBgYFRQYFBUYHCYeGBkjHBQUHy8gIycpLCwsFR4xNTAqNSYrLCkBCQoKDgwOGg8PGiolHyQqLiw0LDAvLSwwLC4vLC0sLC8sLCwpLywsLCwsLSosNCwsLCwsLC0sMCwsLCwsLCwsLP/AABEIALUBFgMBIgACEQEDEQH/xAAcAAAABwEBAAAAAAAAAAAAAAAAAQMEBQYHAgj/xABKEAACAQIEAwUEBQcJBgcAAAABAgMAEQQFEiETMUEGIlFhcTKBkbEHFKHB0SMkQnN0srMzUmJydcPh8PEVJYKSk8UWNVNUg6LS/8QAGwEAAQUBAQAAAAAAAAAAAAAAAAIDBAUGAQf/xAA5EQABAwIDBAgEBAYDAAAAAAABAAIDBBEFITESQVFhEyJxgZGhscEGFDLRM0Lh8BUjJDRSgnKSwv/aAAwDAQACEQMRAD8Aw2jCnnblzoVrnZXH5dgsJHhsRiYycUpbHKkfFusilYI1nRrRtHfWeZDHpQhZFR2p9nmWjD4iSJZElVGIWSNlZHXmrKykjcEbdDcdK1LJIsJ+arpyz6uYMPxHf6i0olYD6zxuLOkqgHV7IJ8BQhY/ahatP7Ktl4w0SSyYSOR8VOpkkw0M35MCPhcTW4aKMm9m3G5vaxNFCMOPrzYWHLuL9bQRR4qTCFFwxSQtwmeThnvaN0Y87UIWY0K03FYXCPikVhgEkky2cOI3gGHXGETCKzhjEj2EdjfnTTLcpw0CZemJODaQ45jMVmw8g+r2hA4zoxAS+vZj40IWe0Kv3bPPsuaKeGCJTLxRwpEw+HiWNEZtVpInYyqwsBcedQnYXL8O+I4mMkiTDwjiMsjfyrXtHGEF3cFratINlB8q6hVwV0K0fFy4OHHQTYf/AGfNhsW0Szo6KVw7qwWfRHLZoYzcsrEDYkfo1Ve2WZpLipBHHho445JEjOHRVVkDkIxK7PsB3qU3VChFFCtF7JJAMFAVXAM5ln+snEfUzMqgR8DhpiZYxYnX1tTmODCriMx4Ay6SQNh/q4mMCwWbfEcISScPbb2WPltUgOIyskrM65JrT+FhDisAcQuXq5ixX1pYWg4AIWT6vr0MYw3s23ve3lUfg4MskwOBhmKQ4h1mLYlCDocTuI0xkY30MmmzcwAOYp5z7gLllQRR1qSxYMT5gcOuXsRioRCJmw3DGHIfinDiV1jY3C8j4cqrP0jRQjERcAwENCpcQCEKr6mBDCGR49dgL6W6ilxOJNkFVM0VXjKFy5suijxVkmknmH1iMgywALHwzLEN3hJLeex09amHwuETF40Yf/Z8jJh8N9W4rQfV2k/JCcqXYIWtxDub399Je/khZfahWh5vj8PB9RmngwDyh5xiYcNwGRoDwwmoRMyh7NIVNwbgeFI5nkuBVosHh58O/HlM0uMcpaHDi/Ci1NyfRqZlFiWKr5UB/JFlRBTiMVdu3OCy+WATYCXDhoW4bRJrRpITtDIRKAZJRYhyt/aB6bx/0dFxjAY58PhjocGbEFQqKw0kpqIvJ3u6AfHoDVhTSdUutoub1VsQhHMEeopEwkC+k28bG3xrVPpAzEMuFVsRFNHFiN3bEQzYiQHSWkZYbrFDZSAtyb8+dS8ed4gZlM8+PwrZaWxNovreFYGJlk4SiJW1HmllAvUCpkLiHWXQFiixk8gT6A0SxkmwUk9RbetMyvM8QMqwKYDGYfDyKcT9YRsTh4nJaW8RYSMC3dvY+FNe1PbGXD5nK+CliaSXDwwSSoUYcQpHxGSRTp1a19rlzqGXEpSoLREDdSPUGkSN60D6Se0zvHBgjP8AWTAOJPPqDB53G6xsNtCAlRbmSaz7rUiZxLBcLg1Xqjs1jpxhMshgaJNeBWRmkieT+STCooULLHa/HJJJPIVJZpiMdDBLLx8K3DjeS31WYX0KWtf63te1RHZZrRZV/Zrf9vqa7SyfmeJ/UTfwmqhmq+jkDOxPNZcXSGcyzJhy0+JjDWDRCK+H1EAkhneSQtYWYKNN9Nje+yPZvtDJLi5ElMgUQQ6A8TopbU6vICyhbyN7Khj3UFt9QW0xxBkUMARZdiAeQ250qYweg+Hhyqem1VewObNNETK0hlMcMkl3V0DSq2rSQoMbXRrxckGm1tRoqtUcQW9gBc3NgBcnmT4nzoUIXh+hQoUIQo70VChCOhQtRUIR0KFHalWQioUdqFq6GlCKjBoWroClsYSVwo70L0YFC1TQ0pKO9c3rq1C1Lc02XEK6BogKO1PxgjNcXJNFXRFc2ph7TddQvQvQtR2rmyUIA04Q7UgBTiNasKUFCSlO1IaqeT4VgNxTQrUStjdtApVi3IrmgTXVq5IqtcwhdSinak770qo2pMjepE7SWNKSNV6e7OtaHKf7Nb/t9SfaGX80xP6ib+E1Q+TNaDKf7Ob5YCnmfS/muI/UTfwmrzrF5iyuDf8AirKFl4ie1Pc6En1U/WeHey8Hh/WdOqx/lNPW3s32vXGSy6cWv8qLwkT6+Jfjl4dHG1bXtr0aNtOvppq2QewvoPlSlbVQFWex8kbmaSJnCNotE3FLC2smSQyb8WS41Dpw1vvehVmoUIXhyhQoUIQoUKFCEdChQrqEKMULU4weFMjhRzJp1kbnusEAEmwXEGGZ/ZBPpSs2WSL7SkVrXYHskrsRyVFuTbck7fiafdoOwzxI7j8pGN77agP6Q6jzpp1fRRVPyshN8s91zuV43CmfQ+Sz+G5YaRXS1MdoMq4TAr7LX91RAFTzAWPsqaeJ0LzG/UI6FCulQnlT7WJhFRU/jyeUi+mm02FZfaBHrTzonW0TjontF3AgJIV1RAV0KUxqaXBoq6Nc0w8ZrqFAUKApFs11dxoSQBzNX/IuxTMgIQk/Gqh2eg14hB53+Fek8ihWOCNVG5UE286p8bxiTDYmCH6nE68ArrDmMZGZnNub2HqSsszPsiyL3geXK1ULP8q4RBAIB91q9Q4sDTuL+NYz9KeWKpYqLAWYe/nULBcflrZflKjMkEg9gU2o2KuFxLbOaL37FllcmuyK5NXLwVml2tcnnSi0medPzj+WFwar0rljWw+U/wBnN8sBS2eP+a4j9TN/DamuDP5tlP8AZ5+WAoZ2/wCbT/qZv4bV5rjLb4g3/VXlI28F+1WHOcZIMMTiDHAQBwdGMlVXax2eUQIVIG6qLhzsacdnsW4lmE0ztdcMV4uhdLSqxKKgAC3I9nc36mrDB7C+g+VKVulSqo9icXIzzK0omVUhPEWWSQNMxmE5OtQYHIWInDjaO62tqNxVuoUIXhyhQoUIQoUKOuoQFCjAowKWGkriIVPdkIdUpHkLe81BgVYuy8BVi/ja3xvU6liftEjcD6Kdhw2qlnat47MYYLApisNVy229wbW8rffU43eRl1eR25351EdnxaGMnqNR9TUhhZQ2o+HmflXjM0jjM8nPMq3nF3uPP3WJ9ucnMSOp5qbj0v8Agaz4Vpf0kZnqaQjodI9Nh91ZrXsNE6WSkifN9RCgYybzNJ12RfzQqy9iso48hsCxFrAedVutM+hTaaUgXsBb1O1q7X1DqSlknbq0fp7qHQW6dpIva58lYYezOhbvHpvYWtc+Q9TY1G552TDxteMr4E+PStXEbmxKjc7bjn91NMzQtG6yKLW2sb7ivNY8brI5elLjrvJstL870nUeAQdV5amjKsVPMG1c3qW7VQacVIP6VRJr1gO2gHN0Nj4rIzM6ORzOBIRE0VHaipo3um0L0VHQpFiV1O8qxnClR/Ai/p1r0l2czASQRmM3FgNq80QYVnNlUsfAAmt0+h3J5o8NJxbjvAqh5hSPDpWa+KKUS0rX36zTkON9fC1/FWtFI4Mcwjq6356efsrmCwvy8edZB9L+arqWIG7Wu3kL3FbNwd7BLGsa+l/sZIuJEsas4kW7AC+m23w2rNfDLAK3acdGm3C/Dwv3qVJI7o3BmpHlvWW3oiaWlgK7EEetJWrfvY4aqi0XaGuCd67WuTzpyYERhcGq9GRtbC5R/Z5/dwNIZxL+bz/qZf4bV27WwmUfsB/dwNMs2k/N5v1Uv8NqwGLNvWg9i01A29N4q+ZlmUpw5JWXDOqgookwuqWwJIBJYWUDURsSOVN+zWcyyTRmSXUJUxZZLKFU4bExQwlBYMupHYkMTc+Fqs7YRJI1WRFdbKbMoIuORsetdDAR6mfQmpipZtK6mKbIWNrkjpflWyWbVd7E4yYqUxEhllEcEjOssckZEocdxkiSxLROStmFilmNzYVZMPhETVoRV1MWbSoGpm5s1ubGw350KELxDQoUKEIUdFQoQuq6FcilsPAXYKouTyAqTECTZctfII4ItTADqau+U4DRYdBzJpXs92SWLS8lmbw6D8TU7jcFZdQsADuPs++lfxSGJ/ywObsr7r6WWswvDzAOklHWOnJaVkKh8MhXcW28x1rrMG4ULsFsbfPb76qn0dZ+AWw7t/Sjv/8AYffVr7T41UwkzG266RfqW22868zrMNdBWGnOpOXME5fZNSscyo2ToT6lZJneAEhNhcb/AG1n2ZYIxuR06VomFbfqQefgPCnuYZNHN3GUHYXPUE77GvR3Yg2hDaebMAfVwtxCnYhh4qm3GThvWSWq4/Rj2gGHxQRvZlIW/g36N/LeoDMsjePEtAAWYNZQBuQdwbehq7dm/o/VAr4g3ckWQE2XzJHM0vE56UUrhO7qvGVsyd4I9b6LM0VNMZuqPpNjfTmFtP1gFV38+VM89l0RtILna6j/AFpfCTFVFrEWHOks3N4mJ8Pma8eDgSL55jyVnG20g4XXnjP8kxTSPLJGe8Se7uPsqDkw7L7QI9Rat5wzDUwIvp+wD79wKa5xlMWIQoyrvfewuPAg16LT/E7bhk0VhxB0HZ+qJ8Ia9xc1xuc81hZor0vjcOY3ZDzUkH3Gm961Mhss2QQbFdItyAOtaR2X+jVDY4kktYNoGwF+hPWql2JwYkxaX9lLu3ovL7bVr+WS6nLeNyPcNqzWN4jLTsDIDYkXv5C3DQq+wyiY9hleL7gn+AymHDxExRLt+iALk+BNOMixEsLmVuTDeMdR438RSeExN2kB5avmKbQzc7m1qwnSylxc43dlmcyrjo7tLDofRXqPNoinE1AKOZPTyPnVC7R5rJJNxVUtGbBbdF6X9efvpmcUDIVYalG+m5AJ8SBzqRTMgVNgAPC1THTPbbbbca201GSTBRindtDP2H3Udjez0Ey/lVUk+QuPfWYdsuyq4fvxElD0PS/nWkzSln8iQPtqHz7CiSKRD5kfdV5g1RM2URyPJYdx3XyBHCxsnKqibPGbjrWyWTLXJO9KOliR4Ul1rWzXDQ0rEjVehcW1sHk/7Af3cFUZmkn5Cb9VJ+41P8ya2Cyf9hP7mCqGzOT8hL+qk/casXiTL1YPYtZhrb0nitVxeaStCNCz4dhYIGSBnmYqdKRgO4AuLsSBYXN1ALBPJ82xP1zhTjZ45324ZiBglhjUQMDrPdm7/E5MO7YDeaxWUwzogmijkC2Kh1BsSLEi/LajiyWBWLrDGGOklgqgkr7NzbpWpWUTbs3i5ZIn4zKzrNNGWRSikRyFVspZiNgObH1o6kYYFS4VQtyWNgBdmN2Jt1J3JoUIXiCjoqFCEdCio66hGtWvsHhgZHc81AA9/wDpVUFXHsPsG3tqO1/L/WpDG7UbhyKscLaHVTb8z5K7iXp4j4j8RSmGbiLIjbnSfs/yKZBrEeRuV+9fEeVLmUQnWd7g7eIIsvxrMyUoA2W/Ufp43B9xZbYhNZsAqaXiLKwNwb3N/Kn2eZ7LiUijkGlV3Yj9JuVz4bfOu+zeVGfUSR5X6Xp/iMkVkJU7rswPjyP20qbEY6eobHP1nMJ628X9bc96Zc6PbG1qPdRLMqxnTyBX328acYCS1mbn7R9T/r9lR7waeW6338PUVMYbBAG+zX3H80DxPjUat6NkNg6+0Sb792R57066wCergo1kaQoOIwHe6kAcvKuy63S3K4pw2mRRv/nxFRAbRIqnxH2VnWbU2pJIHkPsojBe6ssOciFdLqWUHusLXF97G9RuZdoDMyqoKoDffmT4nyFNMTibkr0IHxFR7SWvXYYAcyM1yOlYDtkZp1xtnb+c32A3osNOFXUTa+wv5C3zv8Kbue6g8d/sNSEOG1lVtsANvQb/AOfKpEga1vW3nyGXspDrAZrPs87HtPiXkQ2Vzq+ze321XMy7LyxC9rjfl5VvqdlGCg7BrL9hLcvfTfOeyBZD7IBJJA8COXx+daCm+JQ0tjmYNkAC+d8t6o5aaimJsbEk533rHewUdjK/kF+8/dWk5PJ7B8D9hql5Zgfq4deutvhew+VXHJobqp6VK+I4mtha8byM+4qypITDStY7X7p8j6ZHH877qSmffyakcwxHfJHjTJ5ydveKyUVO5/W5KS1l80pxLSn0HypTi25AH301uS9/K32UmXNWRpukLbHcE7ZORKSygCxvemOYS95vMU/yhNUgv05/KmubYYKze+p1BsRVvRO1t53ugEbVlmPaHC6JSRybf39aiBzq4doMLrQnqu4++qeedbOvYQQ7isRiMHQ1DgNDmt9zg/mOT/sJ/cwVQOYv+Rl/VyfuGprPj+Y5N+xH9zB1Xcwf8jL+rk/cNZqekMkm2tBhf9n4raMVn5MOqEmMrpB+sYbEguWBCRxI3DLuxFu6Tbw3pTKcfiHxDrIYtCxqzKqMGjkkIKx8Xisr6VDXIUX1IRbcU9xmTRzrHxA103VkkljYErpNmiZTuCRa9LxZai6tIILMrsQz3ZlVIwWN7nuxoCDsbb3qyWQUN2S7QyYkNxAnsQyDSrpbja7qA7HioNG069yS50+yaKpfLsmigvwl06rDcs1lW+hF1E6Y1udKCyrqNgLmhQheKaFdaa60+dOCMlcuk6O1KWFALTggJRdcAVduzOGHAXnrJJAAvcX6jpVPAq6ZJJaFbbbdOZqwggLGktOaucFAdUE8vcKwxQiw1o6Hxt3f8Kc4/C8RQF3IBa3jYU1wkh0kg725Akn8KksrxAQrJY90gkW6cm+yspWulhkEwNy05a2zHPO3eVrzcC4Ux2ayeVoXKWuSNz0sD4e6rM3Z02YAi8ibqTtqA2a/Su8oKaRwmupuRsRzPKx8OXuqQ4wVt2UevOsRNUGaZz5BmXdn70WdqKiQvNslQc/7JPHEX1qN9/O/hUdhsK/DUF1A8Dff1/Crn2zYcIKbkuRptysCCxPuqmYiO425Dqb/AHVb09XJJEInH8xtkCdLK2pJHyx7TuKloJdrEg36jx6WpvmcPdDX3VvfY+furjIkVtQO/UaSff8AMVNT4JeG439m/wAN6rpHfKz24H1/Rdc4Meq5I3WkWN66bbak771YxsUsBOBuy+VWHJbccAj9HV679PhVZjO9W7KYLxJJ+kpKn0Jvaq+t6re63uolWbM7claYnLA3UgeNJ41yBYja3Om8mIVU3YC/iaZZnmSrh3fUCEViTfbYE8/dUEPL2hoBufv2LPNj61911VMH2ehlRyw34kh1DY7sT8K5xOHXD2RWJNg2/QEkD5Gm/wBG2dfWYH1Hvq7av+I6hby3I91S+fwjh6uoIF/I1b1T6iOqdSTuJAOl8r7rforqGcSOFj1Sq/ipbmmpk7woYhtr+FNZHvvWnw+hBZnzCswpCdzrFuWxollUHfkfDpSEE97CunF+QJpv5UNcIpBawtcG3eUJbCT3bRH+kfsFT5yBJUDsx3HKq/k8qqx1HSb9duVXbA2aIEHbf51RYy99NUAxXFvzbzzuolS8ssQsf+knAiHh6LgNe4vzIqida0L6XH78SdQCfiaz6tjRyyS0cTpCTlv7T7LI4kb1Lu70W59pGtgMm/Yj/DwdVfHSfkpP6j/umrJ2sNsvyb9j/u8JVQxcn5N/6j/umrOCHaj2loML/sz3resdnJkiAibEwybBFMGl5XKnSqcdCukWuzW2G5K86S7MZ1LJMyzs4YnEBV0w8FhhZxAzQMp4otddQl5l7rYAipzFZTDOirPFHKosQJERgDa1wGBsa7jymFWLCKIM2gswRATwxaO5tc6RsPDpVesgoXsZ2hbF/WS59iYBFKMhSNoYnRW1AEtcuTfe5ttsKFWJIQCxAALG7EAXY2C3bxNlUX8FHhQoQvEFFQo6EIGlEG1BYvOlVQcr1YU9O+9zZJJRBa0b6P4oXjGuzMptpY7DzI61Q4sICQL1ccow6wqqAC5I1N1N6lV9LJJTOja7ZJ3jXmrvBYXmUv3WsVrMCRFbJo9Ft8hUXmGSgAsgF/C9hbrv0qHyuCS9wDa/PlYeI8am8esrx2G562Iua8ilgdTT7IkBF9futBsGN2TlK9k4HWG7gi57gP8ANIHI/GrAyC9yoJ8bCqblOezYeNY5Y9S6tjqGpR4W8PU1PYTtBG50ElH6K4sT6dD7qZqInNkc4Zg55Zj3VXUwyF5fbLkmvavAO68W9ljVj8vwqqYbCM7hJAQCLqQLg9fQVO9pc5Mkhw4No47GT+kwsQCfAG3vFRRxhNtN7KLFvG+5tUtt4o7DUi9zu4W/enlYUgkbEAe7kEnNlzYeWJl70ZfS5UcgwIGq3TVp3q0xxrpIa+4I+NV7BYokken4feKmsHjAdjz+YqFWSPkDdrUb+O9cna/eVV8ZgCjab+l/xpoUtzq74/LROlr6XHst4eXpVKx2GkSTQ473pz87+FWeHy/MjZLgCFLp5xILHVBOdT2XY8RwksbDV+F/xqGTDhCAxuSLjw8PupLHRu4ATZADqbzPQDqfxpRgZUSCMus3ilyNEgsVpsmHVlsAHWwI5EH0qH7Q4GE4SZZbLEVII8+gFutwKgcr7R/VFCgmRLCwY2APWx3I9KYZ/mn1tTqbSP0FHsqep6Xv50xT4e75hj7kM2h1gOfDiqplFIH2J6vH9FUOwjyYLGhXB4M91Vv0bg9256Hp761HPYdWHe3gD8N6peVKxUq22k/HwIqay/PW0srd5QNyT05G3jVrjcbpKvp4xmwi+eufV77KQyj6H8M5A6eyrquTXLd3nXXdDEX2vt426UnNOyXHtL51r23Lg1g1ztpfsOl1aJGacoLruKUizlrd1aYy4oWI5X6Hl7jSD4kgADb76tHUEU7QJWAnmmXSBpzKkmx7Me+bD0rRchAXDLY3G/21kqkseprQ8jxIiwijwBYi/vNZP4somsp4mx5da2yNExNeVmQ3rKPpGzLi46QDklkHu5/aTVZDb04zTFcSaR/5zE/E01FWLB0bRG3QADwFliZ39JK53Erb+2J/3dkv7H/d4SqZin7j/wBVv3TVw7bH/d2S/sf91hKpGJfuP/Vb901e0bb09+1aLDpLUhHavRWMz7XDfDyMjLpFmw82qRmB0JGsgS5JU3IvYAk2G9J5BmeJM5TFhkZhM0ceiPQUilVNSSK7MbLJF7YW+u45VMYzKIsQiCVA2ndTdgQSLGxUg7g2oQZDAjl1jUMSCSL9Dfbfa5AJt7RFzc1RLLqK7K53LN/KlTqw+GxIsttP1ri3j57qvCFidzqN6FTOAymKDVwkVNRubeXIDwUXNlGwubDeioQvFFChRihCOu4mN6TN6UhBBvapMN+kFr2uuFSmXgmVb+NXjJoOJOgPK9z6Lv8AhVHy9jxU9RWh9mkszP5aR79z91WWMT9BRyPGtiB2nJabBPwn24+ytkjaBYbL5dP8KZrOb7MfdS0WI1bE7cj9xpnJCVNeQMaMwdVdtG4pxIXI5g+oFM5ZWAAZbgctzceh8PKn8J1DekjGfUU5FIGHMBKBso7Bw6pWZ2NmJPjUzOwC7cv89KbRR+FPBcqRalVdQZnhztwA8El5zCRwWIQyILtcsBuNtzan2NIjkAPn9n+tRmFxIWRCwtpZSfHYg1MZ8g1E357g+u4qLKAHjLVMvylA3EJ1g8Xva96bZ9NrZEFr2ZifI7W+dRkWL2B6jamWJzEnEq3lb7aVTUTnyEt3NJ8Aktp7P2kxxGIJCG+4JU/MffTzDN7S9CL1H5gti/8AWDD33Bp3BJYg+VaKsjb8uxzBrf2I8L2U62SZvyKmuMMhPuo5pO83nSmXtzq4kL4qRzwMzY+NrpSVR9KmmUeJKxE+IIHvJpxmDWU0hFh9Sxjx+Q3NM0jGCDpZfzOB/wCoJQkMwS0tud1Hu2rmXDbcr+prvEsTOQOYU399N8UxAsL1oaXbMcTQfyj0QCmrLzBG1dyzgoq29m+/lSOgnz8hTxcARYyXUeAG/v8ACrOV0bS3bOYzA36WyHekaoZXhjquSAKmsfi9MT6SbBWJ+FRiy6BdbW+00GxuqGUsdyCAPWs9iFNJUzNmObQQAO0jl7rjxZp7FljHeiFG43olrrhYrztbT27P+7cl/ZP7rCVRJ37jf1W+Rq7fSE1styT9kP8ACwlZ/NJ3W/qt8jWhoB/TeKt6aXZht2r07is/JhLQdzRpucRh8UuokEIkSOsZkdmAUaSSCRsSQCrgc3mOJEUqooeIyhQGDR6WjXSZCdMxPEJOgDh6QDfWrF5jMmjnWPiawU7ylJJY2BKlT3omU8iR76KHIIVk4gD6/EyymwJDOFBayhmVSwAGogFr1nFUJj2R7QNiouI5S7LHIECSxuiyrqCssu7qLECZbK5DWA0m4qQyzJIcPfhKRcKu7O1lS+hF1k6Y11NZBZRqNgLmjoQvPWGwuEtYQRe9QfnTk4bDAfyMI/8AjT8KqkGZeddzZrtzq2fgUbnXDneJWybWUuxewVmU4f8A9KL/AKafhXGIxkQG0cf/ACJ+FVRcyPjRS5jfrS2YFA120ST3lNnEae1w30UricUjEdxLjkQoBB9RViyNLRD+lc/cPlVCw8xZwOpNvjWjYTCOkYNiF2FQfiMMjpWxNIFz6J6hn6cudoFJYRveR16+hFIYjGkyFbbAD7b/AIV1hG3+dLjBqSSBdj52t4bV5wCxjnbYvllyNx+qnmwNyk9fIDkOfrXEkjXsLkUqMIy/pJ72FNEMmrZh7t6VHGHXIIsOKAQdEodYINrVI4XFE81v6Vxg16FWY+V706kRwNo3Hraokrg7KwTT3A5FJDAjVcfA+fhS+PR3QAAsy93YeA60nh5mOwXT6XvUzk8mghWHME36XHjUd73Agnco8ryzrakKm5rhJ44mcJuAbA9T0v4b1WMhxryxh5D3yzH0s1gB8K1rNcLxVIJ7rAg289qx7svB+TkTduFKy/bcH51r/h6rjkikDwARv7dPdEVQXzNB3g5c8va6tOO76a+uwYeBB++kT09KWXFo8RBBRrWubWNvP3UzZu6N+VP00L9nonC1nHLkRlY9qsWopUsQelAXDCw260od1866w7XFjzqW+VzYTtC9uqRy4pS4xCaq6OJEMV/0yCqjw33PypXg232tUVicRrNtNz0sdvdRRsFXaLWNpufPL78lw5pPAIS58xzpTEwsTbn0FcZUCJLHwNS0Udrt15Dx91WddWfLTk5aC3abjwQNE2wuE0uq82JFwOQpeaLvEtyHKikbgjUT3rXPqdgPiRSzx3W53PT1qkmqnukbITkerfec87cB7Ll81FYtb78vAVE5gpCMfI2FS80mnnuflVe7RT2hbz2+NbClcWsvuATFW/Yhe7kVUJYmHMEeoNcKaGs+JohVO9wJuLrz9bB9JLWyzJP2U/wsJWcyS91vQ/I1oP0otbK8j/ZT/BwtZm0mx9D8qv6FwFN4pYl2RZetJu06GEvhXgm4YBkvLYKLG26qxLEiwFL5fnUjz8N4ggaMyrZiXQBlULOukBGbUxUAn+SfwpXMsnGIWK8kiFCHUoV9rSRch1ZTa9wbXB3Fc4HIOFI7rNMdba2VjEQSSDz4esiyhQC2y2AsALZxIXOT5y8sksciIrR6LmNy69/V3GJVbSLoBItazrvvR0tl2SrCztqkdnCrqkbUwSMsY0vYXCmSQ3a7HWbk0KELx4k1qJp70z4hoGSrw4kLZXSc9E64tAy0010eum/4gbb1yxT/AAM9nBtfy+VegOwWW8XL42cd86rX8FYhfsrzzliM80aJ7TMqj1YgffXqHs3EcPhkgszFR7drdfCsv8T1sMtNHE49bavzsAdPEK1onPbE7ZO8JPG5NGkbO6KLKSSNuQv0rLezeZjEFg1r6yT/AFWNxb7RWg/SLnBiwWI8CmkEdC9ltf8A4jWCdncfIMQvC5k7joR1vVfgNCyaknJNnEhrSdxAue43Cnx1skUjA7Pa/Y81ukYWO2iJfhcmu5Lsbs2gfzU0j/mY7A1U8T2gm/QvsLbDbz3qGxmPmc2dz6chTFL8NVE52nvaO+58Fd/Lm9yr+ufxQiwe3kHP22rn/wAXqTbit72uKz1Mrdjzv76eQ4FVsG3PW3KrCT4coowQZXOdwA9kClYTchaVluYJIAwZCevIH7akW5XNZ5gsJEdhqv5VJTNKI9KSNa1rP8gb1j6mgjEuwx5Gf5hb7qPJSDa6pSPa3th9UWfSNVrBPDW2xPp1rOewWZ96ZGPeezjzIvqt8b057WSScKRXG+3PnsRVIwmKaNw6mxU3H+PlW7gwqKliDMjtAEkZ3/eqrayf5WqYRoB65FahO4va5I8KLDSDe5t5WO1NsBjNcSvpI1D/AF3pwNRso2B51elo6PZBy45fbVaVrg5ocNCulDcrXHQ7Cu443vcEX8Da/wAas+U5Cpj1MN/0fPzNR+e5aI+Ww6VnWY5FPP0DRqbXIv5XSBK0u2QofEYgkWvYjnt1qNmmJ5sb11LiWvcbHrbkaCkuD3fU9BWup4GwN0AHclE3yT/s+hkclt7D51YBBYVB9lXtJINraR8Qf8TUpisxCm1YfHI5psQMcYvkLAcLJDbnJVvtpiCphjB9uRbnxsR+P2VMyYi3LnVe7W4hWkhLbMsiabeovepGTE6l5G/iKuKegLoImyDT34pmG/TSX5eiZY1iTVc7Uz91U8Tf4f61YAha58KpufzapiP5th+NaGpcI4NkdigYvLswEf5Ze6jaMV00l+g91ciqIgDRZFa/9JmAllyvJOFHJJbC76EZrXhwtr6Qbcj8Kzb/AGDiv/b4j/pS/wD5r1N2Txyw5PhJHvpTCYdjpBJsIk/zc2A5kgAmpLBZ8sr6Ujm03ZRKUOjWl9an9JSCrDvKBdbXuRd9lQ9jdkaLlkxxfaMNCWw00WpNIIaORyzMDojRAVJZiCOvLlXGR9oJpZlWRYwsgxVkUHVG2Dnjw7AvqIk1Fy2wW1rd7nUxmWTxz6eIGuhJUpJIjAkFTZo2U7gkWvScGQQo5dVIY731ybXIZtI1WXWwDPa2si7ajvUddUd2Zz2aZ5Y500uiQuRw5E0mUyhoxrJ4oUw7SqdLXNgLbipXLsnig1cJdOq17ljYLfSi6idKLc2QWVdRsBc0KELxTR0VChCFChQoQpnsdLpxsDc9Lqd/X/GvSgO1ChWQ+KGgdC7f1vZXFD+Ge37LOPpexjcOOEbI41t5kOVX4WJ99NeznZyKCMMAGYjckb/HwoUKtXfyMEgMeRcc7b83K2o2NMznEZgC3LVSf11rWFgPQVB43MCSQVWhQqzwGmic5zi3MK5tbROsgUMxB5AcqWxMKhuQNChTFU5wxRzATaw9Eb07wsxXl9m1SI3FChWUrQBITzTb1RvpFNoxbqQD6c6ztDuKFCtnQkmmhvw/9FZPGD/UdwW3ZHgRwF1d7UAbEbD0qRTIkIuLjyoUKxlfVTNqZLOP1H1Wme9w0KmcCmlFUcgAKie2DEKijkxIOw6WoUKiYT1q+O/EnyJUeL8YKt4TJUJuxJHhy+NSk+DUIQoAFuQo6FXFfW1ElRZzzYEWG7wU8nNUmLFFMRIo5aRb3mnZxBY773FChXp4Y13XIztr3JimcSHX/wAj6qLz/EaljuBcSJv151JLiCG2+FChXRG0EttlZJiJ6d/+vuk8aeo2NUDEyFnYnmST9tChUGt/CYFS44eswdqSoxQoVUrPL2J2D/8AK8D+y4f+ElFlUMkeIeIOnC1yzEaDrJmYyFdeu1g0v83koHnQoUIU/QoUKEIUKFChC//Z"/>
          <p:cNvSpPr>
            <a:spLocks noChangeAspect="1" noChangeArrowheads="1"/>
          </p:cNvSpPr>
          <p:nvPr/>
        </p:nvSpPr>
        <p:spPr bwMode="auto">
          <a:xfrm>
            <a:off x="143608" y="-1096963"/>
            <a:ext cx="324436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4" descr="data:image/jpeg;base64,/9j/4AAQSkZJRgABAQAAAQABAAD/2wCEAAkGBhQSERUUEhQUFRQWGBcWFRUWFxQdFxcXFBgYFRQYFBUYHCYeGBkjHBQUHy8gIycpLCwsFR4xNTAqNSYrLCkBCQoKDgwOGg8PGiolHyQqLiw0LDAvLSwwLC4vLC0sLC8sLCwpLywsLCwsLSosNCwsLCwsLC0sMCwsLCwsLCwsLP/AABEIALUBFgMBIgACEQEDEQH/xAAcAAAABwEBAAAAAAAAAAAAAAAAAQMEBQYHAgj/xABKEAACAQIEAwUEBQcJBgcAAAABAgMAEQQFEiETMUEGIlFhcTKBkbEHFKHB0SMkQnN0srMzUmJydcPh8PEVJYKSk8UWNVNUg6LS/8QAGwEAAQUBAQAAAAAAAAAAAAAAAAIDBAUGAQf/xAA5EQABAwIDBAgEBAYDAAAAAAABAAIDBBEFITESQVFhEyJxgZGhscEGFDLRM0Lh8BUjJDRSgnKSwv/aAAwDAQACEQMRAD8Aw2jCnnblzoVrnZXH5dgsJHhsRiYycUpbHKkfFusilYI1nRrRtHfWeZDHpQhZFR2p9nmWjD4iSJZElVGIWSNlZHXmrKykjcEbdDcdK1LJIsJ+arpyz6uYMPxHf6i0olYD6zxuLOkqgHV7IJ8BQhY/ahatP7Ktl4w0SSyYSOR8VOpkkw0M35MCPhcTW4aKMm9m3G5vaxNFCMOPrzYWHLuL9bQRR4qTCFFwxSQtwmeThnvaN0Y87UIWY0K03FYXCPikVhgEkky2cOI3gGHXGETCKzhjEj2EdjfnTTLcpw0CZemJODaQ45jMVmw8g+r2hA4zoxAS+vZj40IWe0Kv3bPPsuaKeGCJTLxRwpEw+HiWNEZtVpInYyqwsBcedQnYXL8O+I4mMkiTDwjiMsjfyrXtHGEF3cFratINlB8q6hVwV0K0fFy4OHHQTYf/AGfNhsW0Szo6KVw7qwWfRHLZoYzcsrEDYkfo1Ve2WZpLipBHHho445JEjOHRVVkDkIxK7PsB3qU3VChFFCtF7JJAMFAVXAM5ln+snEfUzMqgR8DhpiZYxYnX1tTmODCriMx4Ay6SQNh/q4mMCwWbfEcISScPbb2WPltUgOIyskrM65JrT+FhDisAcQuXq5ixX1pYWg4AIWT6vr0MYw3s23ve3lUfg4MskwOBhmKQ4h1mLYlCDocTuI0xkY30MmmzcwAOYp5z7gLllQRR1qSxYMT5gcOuXsRioRCJmw3DGHIfinDiV1jY3C8j4cqrP0jRQjERcAwENCpcQCEKr6mBDCGR49dgL6W6ilxOJNkFVM0VXjKFy5suijxVkmknmH1iMgywALHwzLEN3hJLeex09amHwuETF40Yf/Z8jJh8N9W4rQfV2k/JCcqXYIWtxDub399Je/khZfahWh5vj8PB9RmngwDyh5xiYcNwGRoDwwmoRMyh7NIVNwbgeFI5nkuBVosHh58O/HlM0uMcpaHDi/Ci1NyfRqZlFiWKr5UB/JFlRBTiMVdu3OCy+WATYCXDhoW4bRJrRpITtDIRKAZJRYhyt/aB6bx/0dFxjAY58PhjocGbEFQqKw0kpqIvJ3u6AfHoDVhTSdUutoub1VsQhHMEeopEwkC+k28bG3xrVPpAzEMuFVsRFNHFiN3bEQzYiQHSWkZYbrFDZSAtyb8+dS8ed4gZlM8+PwrZaWxNovreFYGJlk4SiJW1HmllAvUCpkLiHWXQFiixk8gT6A0SxkmwUk9RbetMyvM8QMqwKYDGYfDyKcT9YRsTh4nJaW8RYSMC3dvY+FNe1PbGXD5nK+CliaSXDwwSSoUYcQpHxGSRTp1a19rlzqGXEpSoLREDdSPUGkSN60D6Se0zvHBgjP8AWTAOJPPqDB53G6xsNtCAlRbmSaz7rUiZxLBcLg1Xqjs1jpxhMshgaJNeBWRmkieT+STCooULLHa/HJJJPIVJZpiMdDBLLx8K3DjeS31WYX0KWtf63te1RHZZrRZV/Zrf9vqa7SyfmeJ/UTfwmqhmq+jkDOxPNZcXSGcyzJhy0+JjDWDRCK+H1EAkhneSQtYWYKNN9Nje+yPZvtDJLi5ElMgUQQ6A8TopbU6vICyhbyN7Khj3UFt9QW0xxBkUMARZdiAeQ250qYweg+Hhyqem1VewObNNETK0hlMcMkl3V0DSq2rSQoMbXRrxckGm1tRoqtUcQW9gBc3NgBcnmT4nzoUIXh+hQoUIQo70VChCOhQtRUIR0KFHalWQioUdqFq6GlCKjBoWroClsYSVwo70L0YFC1TQ0pKO9c3rq1C1Lc02XEK6BogKO1PxgjNcXJNFXRFc2ph7TddQvQvQtR2rmyUIA04Q7UgBTiNasKUFCSlO1IaqeT4VgNxTQrUStjdtApVi3IrmgTXVq5IqtcwhdSinak770qo2pMjepE7SWNKSNV6e7OtaHKf7Nb/t9SfaGX80xP6ib+E1Q+TNaDKf7Ob5YCnmfS/muI/UTfwmrzrF5iyuDf8AirKFl4ie1Pc6En1U/WeHey8Hh/WdOqx/lNPW3s32vXGSy6cWv8qLwkT6+Jfjl4dHG1bXtr0aNtOvppq2QewvoPlSlbVQFWex8kbmaSJnCNotE3FLC2smSQyb8WS41Dpw1vvehVmoUIXhyhQoUIQoUKFCEdChQrqEKMULU4weFMjhRzJp1kbnusEAEmwXEGGZ/ZBPpSs2WSL7SkVrXYHskrsRyVFuTbck7fiafdoOwzxI7j8pGN77agP6Q6jzpp1fRRVPyshN8s91zuV43CmfQ+Sz+G5YaRXS1MdoMq4TAr7LX91RAFTzAWPsqaeJ0LzG/UI6FCulQnlT7WJhFRU/jyeUi+mm02FZfaBHrTzonW0TjontF3AgJIV1RAV0KUxqaXBoq6Nc0w8ZrqFAUKApFs11dxoSQBzNX/IuxTMgIQk/Gqh2eg14hB53+Fek8ihWOCNVG5UE286p8bxiTDYmCH6nE68ArrDmMZGZnNub2HqSsszPsiyL3geXK1ULP8q4RBAIB91q9Q4sDTuL+NYz9KeWKpYqLAWYe/nULBcflrZflKjMkEg9gU2o2KuFxLbOaL37FllcmuyK5NXLwVml2tcnnSi0medPzj+WFwar0rljWw+U/wBnN8sBS2eP+a4j9TN/DamuDP5tlP8AZ5+WAoZ2/wCbT/qZv4bV5rjLb4g3/VXlI28F+1WHOcZIMMTiDHAQBwdGMlVXax2eUQIVIG6qLhzsacdnsW4lmE0ztdcMV4uhdLSqxKKgAC3I9nc36mrDB7C+g+VKVulSqo9icXIzzK0omVUhPEWWSQNMxmE5OtQYHIWInDjaO62tqNxVuoUIXhyhQoUIQoUKOuoQFCjAowKWGkriIVPdkIdUpHkLe81BgVYuy8BVi/ja3xvU6liftEjcD6Kdhw2qlnat47MYYLApisNVy229wbW8rffU43eRl1eR25351EdnxaGMnqNR9TUhhZQ2o+HmflXjM0jjM8nPMq3nF3uPP3WJ9ucnMSOp5qbj0v8Agaz4Vpf0kZnqaQjodI9Nh91ZrXsNE6WSkifN9RCgYybzNJ12RfzQqy9iso48hsCxFrAedVutM+hTaaUgXsBb1O1q7X1DqSlknbq0fp7qHQW6dpIva58lYYezOhbvHpvYWtc+Q9TY1G552TDxteMr4E+PStXEbmxKjc7bjn91NMzQtG6yKLW2sb7ivNY8brI5elLjrvJstL870nUeAQdV5amjKsVPMG1c3qW7VQacVIP6VRJr1gO2gHN0Nj4rIzM6ORzOBIRE0VHaipo3um0L0VHQpFiV1O8qxnClR/Ai/p1r0l2czASQRmM3FgNq80QYVnNlUsfAAmt0+h3J5o8NJxbjvAqh5hSPDpWa+KKUS0rX36zTkON9fC1/FWtFI4Mcwjq6356efsrmCwvy8edZB9L+arqWIG7Wu3kL3FbNwd7BLGsa+l/sZIuJEsas4kW7AC+m23w2rNfDLAK3acdGm3C/Dwv3qVJI7o3BmpHlvWW3oiaWlgK7EEetJWrfvY4aqi0XaGuCd67WuTzpyYERhcGq9GRtbC5R/Z5/dwNIZxL+bz/qZf4bV27WwmUfsB/dwNMs2k/N5v1Uv8NqwGLNvWg9i01A29N4q+ZlmUpw5JWXDOqgookwuqWwJIBJYWUDURsSOVN+zWcyyTRmSXUJUxZZLKFU4bExQwlBYMupHYkMTc+Fqs7YRJI1WRFdbKbMoIuORsetdDAR6mfQmpipZtK6mKbIWNrkjpflWyWbVd7E4yYqUxEhllEcEjOssckZEocdxkiSxLROStmFilmNzYVZMPhETVoRV1MWbSoGpm5s1ubGw350KELxDQoUKEIUdFQoQuq6FcilsPAXYKouTyAqTECTZctfII4ItTADqau+U4DRYdBzJpXs92SWLS8lmbw6D8TU7jcFZdQsADuPs++lfxSGJ/ywObsr7r6WWswvDzAOklHWOnJaVkKh8MhXcW28x1rrMG4ULsFsbfPb76qn0dZ+AWw7t/Sjv/8AYffVr7T41UwkzG266RfqW22868zrMNdBWGnOpOXME5fZNSscyo2ToT6lZJneAEhNhcb/AG1n2ZYIxuR06VomFbfqQefgPCnuYZNHN3GUHYXPUE77GvR3Yg2hDaebMAfVwtxCnYhh4qm3GThvWSWq4/Rj2gGHxQRvZlIW/g36N/LeoDMsjePEtAAWYNZQBuQdwbehq7dm/o/VAr4g3ckWQE2XzJHM0vE56UUrhO7qvGVsyd4I9b6LM0VNMZuqPpNjfTmFtP1gFV38+VM89l0RtILna6j/AFpfCTFVFrEWHOks3N4mJ8Pma8eDgSL55jyVnG20g4XXnjP8kxTSPLJGe8Se7uPsqDkw7L7QI9Rat5wzDUwIvp+wD79wKa5xlMWIQoyrvfewuPAg16LT/E7bhk0VhxB0HZ+qJ8Ia9xc1xuc81hZor0vjcOY3ZDzUkH3Gm961Mhss2QQbFdItyAOtaR2X+jVDY4kktYNoGwF+hPWql2JwYkxaX9lLu3ovL7bVr+WS6nLeNyPcNqzWN4jLTsDIDYkXv5C3DQq+wyiY9hleL7gn+AymHDxExRLt+iALk+BNOMixEsLmVuTDeMdR438RSeExN2kB5avmKbQzc7m1qwnSylxc43dlmcyrjo7tLDofRXqPNoinE1AKOZPTyPnVC7R5rJJNxVUtGbBbdF6X9efvpmcUDIVYalG+m5AJ8SBzqRTMgVNgAPC1THTPbbbbca201GSTBRindtDP2H3Udjez0Ey/lVUk+QuPfWYdsuyq4fvxElD0PS/nWkzSln8iQPtqHz7CiSKRD5kfdV5g1RM2URyPJYdx3XyBHCxsnKqibPGbjrWyWTLXJO9KOliR4Ul1rWzXDQ0rEjVehcW1sHk/7Af3cFUZmkn5Cb9VJ+41P8ya2Cyf9hP7mCqGzOT8hL+qk/casXiTL1YPYtZhrb0nitVxeaStCNCz4dhYIGSBnmYqdKRgO4AuLsSBYXN1ALBPJ82xP1zhTjZ45324ZiBglhjUQMDrPdm7/E5MO7YDeaxWUwzogmijkC2Kh1BsSLEi/LajiyWBWLrDGGOklgqgkr7NzbpWpWUTbs3i5ZIn4zKzrNNGWRSikRyFVspZiNgObH1o6kYYFS4VQtyWNgBdmN2Jt1J3JoUIXiCjoqFCEdCio66hGtWvsHhgZHc81AA9/wDpVUFXHsPsG3tqO1/L/WpDG7UbhyKscLaHVTb8z5K7iXp4j4j8RSmGbiLIjbnSfs/yKZBrEeRuV+9fEeVLmUQnWd7g7eIIsvxrMyUoA2W/Ufp43B9xZbYhNZsAqaXiLKwNwb3N/Kn2eZ7LiUijkGlV3Yj9JuVz4bfOu+zeVGfUSR5X6Xp/iMkVkJU7rswPjyP20qbEY6eobHP1nMJ628X9bc96Zc6PbG1qPdRLMqxnTyBX328acYCS1mbn7R9T/r9lR7waeW6338PUVMYbBAG+zX3H80DxPjUat6NkNg6+0Sb792R57066wCergo1kaQoOIwHe6kAcvKuy63S3K4pw2mRRv/nxFRAbRIqnxH2VnWbU2pJIHkPsojBe6ssOciFdLqWUHusLXF97G9RuZdoDMyqoKoDffmT4nyFNMTibkr0IHxFR7SWvXYYAcyM1yOlYDtkZp1xtnb+c32A3osNOFXUTa+wv5C3zv8Kbue6g8d/sNSEOG1lVtsANvQb/AOfKpEga1vW3nyGXspDrAZrPs87HtPiXkQ2Vzq+ze321XMy7LyxC9rjfl5VvqdlGCg7BrL9hLcvfTfOeyBZD7IBJJA8COXx+daCm+JQ0tjmYNkAC+d8t6o5aaimJsbEk533rHewUdjK/kF+8/dWk5PJ7B8D9hql5Zgfq4deutvhew+VXHJobqp6VK+I4mtha8byM+4qypITDStY7X7p8j6ZHH877qSmffyakcwxHfJHjTJ5ydveKyUVO5/W5KS1l80pxLSn0HypTi25AH301uS9/K32UmXNWRpukLbHcE7ZORKSygCxvemOYS95vMU/yhNUgv05/KmubYYKze+p1BsRVvRO1t53ugEbVlmPaHC6JSRybf39aiBzq4doMLrQnqu4++qeedbOvYQQ7isRiMHQ1DgNDmt9zg/mOT/sJ/cwVQOYv+Rl/VyfuGprPj+Y5N+xH9zB1Xcwf8jL+rk/cNZqekMkm2tBhf9n4raMVn5MOqEmMrpB+sYbEguWBCRxI3DLuxFu6Tbw3pTKcfiHxDrIYtCxqzKqMGjkkIKx8Xisr6VDXIUX1IRbcU9xmTRzrHxA103VkkljYErpNmiZTuCRa9LxZai6tIILMrsQz3ZlVIwWN7nuxoCDsbb3qyWQUN2S7QyYkNxAnsQyDSrpbja7qA7HioNG069yS50+yaKpfLsmigvwl06rDcs1lW+hF1E6Y1udKCyrqNgLmhQheKaFdaa60+dOCMlcuk6O1KWFALTggJRdcAVduzOGHAXnrJJAAvcX6jpVPAq6ZJJaFbbbdOZqwggLGktOaucFAdUE8vcKwxQiw1o6Hxt3f8Kc4/C8RQF3IBa3jYU1wkh0kg725Akn8KksrxAQrJY90gkW6cm+yspWulhkEwNy05a2zHPO3eVrzcC4Ux2ayeVoXKWuSNz0sD4e6rM3Z02YAi8ibqTtqA2a/Su8oKaRwmupuRsRzPKx8OXuqQ4wVt2UevOsRNUGaZz5BmXdn70WdqKiQvNslQc/7JPHEX1qN9/O/hUdhsK/DUF1A8Dff1/Crn2zYcIKbkuRptysCCxPuqmYiO425Dqb/AHVb09XJJEInH8xtkCdLK2pJHyx7TuKloJdrEg36jx6WpvmcPdDX3VvfY+furjIkVtQO/UaSff8AMVNT4JeG439m/wAN6rpHfKz24H1/Rdc4Meq5I3WkWN66bbak771YxsUsBOBuy+VWHJbccAj9HV679PhVZjO9W7KYLxJJ+kpKn0Jvaq+t6re63uolWbM7claYnLA3UgeNJ41yBYja3Om8mIVU3YC/iaZZnmSrh3fUCEViTfbYE8/dUEPL2hoBufv2LPNj61911VMH2ehlRyw34kh1DY7sT8K5xOHXD2RWJNg2/QEkD5Gm/wBG2dfWYH1Hvq7av+I6hby3I91S+fwjh6uoIF/I1b1T6iOqdSTuJAOl8r7rforqGcSOFj1Sq/ipbmmpk7woYhtr+FNZHvvWnw+hBZnzCswpCdzrFuWxollUHfkfDpSEE97CunF+QJpv5UNcIpBawtcG3eUJbCT3bRH+kfsFT5yBJUDsx3HKq/k8qqx1HSb9duVXbA2aIEHbf51RYy99NUAxXFvzbzzuolS8ssQsf+knAiHh6LgNe4vzIqida0L6XH78SdQCfiaz6tjRyyS0cTpCTlv7T7LI4kb1Lu70W59pGtgMm/Yj/DwdVfHSfkpP6j/umrJ2sNsvyb9j/u8JVQxcn5N/6j/umrOCHaj2loML/sz3resdnJkiAibEwybBFMGl5XKnSqcdCukWuzW2G5K86S7MZ1LJMyzs4YnEBV0w8FhhZxAzQMp4otddQl5l7rYAipzFZTDOirPFHKosQJERgDa1wGBsa7jymFWLCKIM2gswRATwxaO5tc6RsPDpVesgoXsZ2hbF/WS59iYBFKMhSNoYnRW1AEtcuTfe5ttsKFWJIQCxAALG7EAXY2C3bxNlUX8FHhQoQvEFFQo6EIGlEG1BYvOlVQcr1YU9O+9zZJJRBa0b6P4oXjGuzMptpY7DzI61Q4sICQL1ccow6wqqAC5I1N1N6lV9LJJTOja7ZJ3jXmrvBYXmUv3WsVrMCRFbJo9Ft8hUXmGSgAsgF/C9hbrv0qHyuCS9wDa/PlYeI8am8esrx2G562Iua8ilgdTT7IkBF9futBsGN2TlK9k4HWG7gi57gP8ANIHI/GrAyC9yoJ8bCqblOezYeNY5Y9S6tjqGpR4W8PU1PYTtBG50ElH6K4sT6dD7qZqInNkc4Zg55Zj3VXUwyF5fbLkmvavAO68W9ljVj8vwqqYbCM7hJAQCLqQLg9fQVO9pc5Mkhw4No47GT+kwsQCfAG3vFRRxhNtN7KLFvG+5tUtt4o7DUi9zu4W/enlYUgkbEAe7kEnNlzYeWJl70ZfS5UcgwIGq3TVp3q0xxrpIa+4I+NV7BYokken4feKmsHjAdjz+YqFWSPkDdrUb+O9cna/eVV8ZgCjab+l/xpoUtzq74/LROlr6XHst4eXpVKx2GkSTQ473pz87+FWeHy/MjZLgCFLp5xILHVBOdT2XY8RwksbDV+F/xqGTDhCAxuSLjw8PupLHRu4ATZADqbzPQDqfxpRgZUSCMus3ilyNEgsVpsmHVlsAHWwI5EH0qH7Q4GE4SZZbLEVII8+gFutwKgcr7R/VFCgmRLCwY2APWx3I9KYZ/mn1tTqbSP0FHsqep6Xv50xT4e75hj7kM2h1gOfDiqplFIH2J6vH9FUOwjyYLGhXB4M91Vv0bg9256Hp761HPYdWHe3gD8N6peVKxUq22k/HwIqay/PW0srd5QNyT05G3jVrjcbpKvp4xmwi+eufV77KQyj6H8M5A6eyrquTXLd3nXXdDEX2vt426UnNOyXHtL51r23Lg1g1ztpfsOl1aJGacoLruKUizlrd1aYy4oWI5X6Hl7jSD4kgADb76tHUEU7QJWAnmmXSBpzKkmx7Me+bD0rRchAXDLY3G/21kqkseprQ8jxIiwijwBYi/vNZP4somsp4mx5da2yNExNeVmQ3rKPpGzLi46QDklkHu5/aTVZDb04zTFcSaR/5zE/E01FWLB0bRG3QADwFliZ39JK53Erb+2J/3dkv7H/d4SqZin7j/wBVv3TVw7bH/d2S/sf91hKpGJfuP/Vb901e0bb09+1aLDpLUhHavRWMz7XDfDyMjLpFmw82qRmB0JGsgS5JU3IvYAk2G9J5BmeJM5TFhkZhM0ceiPQUilVNSSK7MbLJF7YW+u45VMYzKIsQiCVA2ndTdgQSLGxUg7g2oQZDAjl1jUMSCSL9Dfbfa5AJt7RFzc1RLLqK7K53LN/KlTqw+GxIsttP1ri3j57qvCFidzqN6FTOAymKDVwkVNRubeXIDwUXNlGwubDeioQvFFChRihCOu4mN6TN6UhBBvapMN+kFr2uuFSmXgmVb+NXjJoOJOgPK9z6Lv8AhVHy9jxU9RWh9mkszP5aR79z91WWMT9BRyPGtiB2nJabBPwn24+ytkjaBYbL5dP8KZrOb7MfdS0WI1bE7cj9xpnJCVNeQMaMwdVdtG4pxIXI5g+oFM5ZWAAZbgctzceh8PKn8J1DekjGfUU5FIGHMBKBso7Bw6pWZ2NmJPjUzOwC7cv89KbRR+FPBcqRalVdQZnhztwA8El5zCRwWIQyILtcsBuNtzan2NIjkAPn9n+tRmFxIWRCwtpZSfHYg1MZ8g1E357g+u4qLKAHjLVMvylA3EJ1g8Xva96bZ9NrZEFr2ZifI7W+dRkWL2B6jamWJzEnEq3lb7aVTUTnyEt3NJ8Aktp7P2kxxGIJCG+4JU/MffTzDN7S9CL1H5gti/8AWDD33Bp3BJYg+VaKsjb8uxzBrf2I8L2U62SZvyKmuMMhPuo5pO83nSmXtzq4kL4qRzwMzY+NrpSVR9KmmUeJKxE+IIHvJpxmDWU0hFh9Sxjx+Q3NM0jGCDpZfzOB/wCoJQkMwS0tud1Hu2rmXDbcr+prvEsTOQOYU399N8UxAsL1oaXbMcTQfyj0QCmrLzBG1dyzgoq29m+/lSOgnz8hTxcARYyXUeAG/v8ACrOV0bS3bOYzA36WyHekaoZXhjquSAKmsfi9MT6SbBWJ+FRiy6BdbW+00GxuqGUsdyCAPWs9iFNJUzNmObQQAO0jl7rjxZp7FljHeiFG43olrrhYrztbT27P+7cl/ZP7rCVRJ37jf1W+Rq7fSE1styT9kP8ACwlZ/NJ3W/qt8jWhoB/TeKt6aXZht2r07is/JhLQdzRpucRh8UuokEIkSOsZkdmAUaSSCRsSQCrgc3mOJEUqooeIyhQGDR6WjXSZCdMxPEJOgDh6QDfWrF5jMmjnWPiawU7ylJJY2BKlT3omU8iR76KHIIVk4gD6/EyymwJDOFBayhmVSwAGogFr1nFUJj2R7QNiouI5S7LHIECSxuiyrqCssu7qLECZbK5DWA0m4qQyzJIcPfhKRcKu7O1lS+hF1k6Y11NZBZRqNgLmjoQvPWGwuEtYQRe9QfnTk4bDAfyMI/8AjT8KqkGZeddzZrtzq2fgUbnXDneJWybWUuxewVmU4f8A9KL/AKafhXGIxkQG0cf/ACJ+FVRcyPjRS5jfrS2YFA120ST3lNnEae1w30UricUjEdxLjkQoBB9RViyNLRD+lc/cPlVCw8xZwOpNvjWjYTCOkYNiF2FQfiMMjpWxNIFz6J6hn6cudoFJYRveR16+hFIYjGkyFbbAD7b/AIV1hG3+dLjBqSSBdj52t4bV5wCxjnbYvllyNx+qnmwNyk9fIDkOfrXEkjXsLkUqMIy/pJ72FNEMmrZh7t6VHGHXIIsOKAQdEodYINrVI4XFE81v6Vxg16FWY+V706kRwNo3Hraokrg7KwTT3A5FJDAjVcfA+fhS+PR3QAAsy93YeA60nh5mOwXT6XvUzk8mghWHME36XHjUd73Agnco8ryzrakKm5rhJ44mcJuAbA9T0v4b1WMhxryxh5D3yzH0s1gB8K1rNcLxVIJ7rAg289qx7svB+TkTduFKy/bcH51r/h6rjkikDwARv7dPdEVQXzNB3g5c8va6tOO76a+uwYeBB++kT09KWXFo8RBBRrWubWNvP3UzZu6N+VP00L9nonC1nHLkRlY9qsWopUsQelAXDCw260od1866w7XFjzqW+VzYTtC9uqRy4pS4xCaq6OJEMV/0yCqjw33PypXg232tUVicRrNtNz0sdvdRRsFXaLWNpufPL78lw5pPAIS58xzpTEwsTbn0FcZUCJLHwNS0Udrt15Dx91WddWfLTk5aC3abjwQNE2wuE0uq82JFwOQpeaLvEtyHKikbgjUT3rXPqdgPiRSzx3W53PT1qkmqnukbITkerfec87cB7Ll81FYtb78vAVE5gpCMfI2FS80mnnuflVe7RT2hbz2+NbClcWsvuATFW/Yhe7kVUJYmHMEeoNcKaGs+JohVO9wJuLrz9bB9JLWyzJP2U/wsJWcyS91vQ/I1oP0otbK8j/ZT/BwtZm0mx9D8qv6FwFN4pYl2RZetJu06GEvhXgm4YBkvLYKLG26qxLEiwFL5fnUjz8N4ggaMyrZiXQBlULOukBGbUxUAn+SfwpXMsnGIWK8kiFCHUoV9rSRch1ZTa9wbXB3Fc4HIOFI7rNMdba2VjEQSSDz4esiyhQC2y2AsALZxIXOT5y8sksciIrR6LmNy69/V3GJVbSLoBItazrvvR0tl2SrCztqkdnCrqkbUwSMsY0vYXCmSQ3a7HWbk0KELx4k1qJp70z4hoGSrw4kLZXSc9E64tAy0010eum/4gbb1yxT/AAM9nBtfy+VegOwWW8XL42cd86rX8FYhfsrzzliM80aJ7TMqj1YgffXqHs3EcPhkgszFR7drdfCsv8T1sMtNHE49bavzsAdPEK1onPbE7ZO8JPG5NGkbO6KLKSSNuQv0rLezeZjEFg1r6yT/AFWNxb7RWg/SLnBiwWI8CmkEdC9ltf8A4jWCdncfIMQvC5k7joR1vVfgNCyaknJNnEhrSdxAue43Cnx1skUjA7Pa/Y81ukYWO2iJfhcmu5Lsbs2gfzU0j/mY7A1U8T2gm/QvsLbDbz3qGxmPmc2dz6chTFL8NVE52nvaO+58Fd/Lm9yr+ufxQiwe3kHP22rn/wAXqTbit72uKz1Mrdjzv76eQ4FVsG3PW3KrCT4coowQZXOdwA9kClYTchaVluYJIAwZCevIH7akW5XNZ5gsJEdhqv5VJTNKI9KSNa1rP8gb1j6mgjEuwx5Gf5hb7qPJSDa6pSPa3th9UWfSNVrBPDW2xPp1rOewWZ96ZGPeezjzIvqt8b057WSScKRXG+3PnsRVIwmKaNw6mxU3H+PlW7gwqKliDMjtAEkZ3/eqrayf5WqYRoB65FahO4va5I8KLDSDe5t5WO1NsBjNcSvpI1D/AF3pwNRso2B51elo6PZBy45fbVaVrg5ocNCulDcrXHQ7Cu443vcEX8Da/wAas+U5Cpj1MN/0fPzNR+e5aI+Ww6VnWY5FPP0DRqbXIv5XSBK0u2QofEYgkWvYjnt1qNmmJ5sb11LiWvcbHrbkaCkuD3fU9BWup4GwN0AHclE3yT/s+hkclt7D51YBBYVB9lXtJINraR8Qf8TUpisxCm1YfHI5psQMcYvkLAcLJDbnJVvtpiCphjB9uRbnxsR+P2VMyYi3LnVe7W4hWkhLbMsiabeovepGTE6l5G/iKuKegLoImyDT34pmG/TSX5eiZY1iTVc7Uz91U8Tf4f61YAha58KpufzapiP5th+NaGpcI4NkdigYvLswEf5Ze6jaMV00l+g91ciqIgDRZFa/9JmAllyvJOFHJJbC76EZrXhwtr6Qbcj8Kzb/AGDiv/b4j/pS/wD5r1N2Txyw5PhJHvpTCYdjpBJsIk/zc2A5kgAmpLBZ8sr6Ujm03ZRKUOjWl9an9JSCrDvKBdbXuRd9lQ9jdkaLlkxxfaMNCWw00WpNIIaORyzMDojRAVJZiCOvLlXGR9oJpZlWRYwsgxVkUHVG2Dnjw7AvqIk1Fy2wW1rd7nUxmWTxz6eIGuhJUpJIjAkFTZo2U7gkWvScGQQo5dVIY731ybXIZtI1WXWwDPa2si7ajvUddUd2Zz2aZ5Y500uiQuRw5E0mUyhoxrJ4oUw7SqdLXNgLbipXLsnig1cJdOq17ljYLfSi6idKLc2QWVdRsBc0KELxTR0VChCFChQoQpnsdLpxsDc9Lqd/X/GvSgO1ChWQ+KGgdC7f1vZXFD+Ge37LOPpexjcOOEbI41t5kOVX4WJ99NeznZyKCMMAGYjckb/HwoUKtXfyMEgMeRcc7b83K2o2NMznEZgC3LVSf11rWFgPQVB43MCSQVWhQqzwGmic5zi3MK5tbROsgUMxB5AcqWxMKhuQNChTFU5wxRzATaw9Eb07wsxXl9m1SI3FChWUrQBITzTb1RvpFNoxbqQD6c6ztDuKFCtnQkmmhvw/9FZPGD/UdwW3ZHgRwF1d7UAbEbD0qRTIkIuLjyoUKxlfVTNqZLOP1H1Wme9w0KmcCmlFUcgAKie2DEKijkxIOw6WoUKiYT1q+O/EnyJUeL8YKt4TJUJuxJHhy+NSk+DUIQoAFuQo6FXFfW1ElRZzzYEWG7wU8nNUmLFFMRIo5aRb3mnZxBY773FChXp4Y13XIztr3JimcSHX/wAj6qLz/EaljuBcSJv151JLiCG2+FChXRG0EttlZJiJ6d/+vuk8aeo2NUDEyFnYnmST9tChUGt/CYFS44eswdqSoxQoVUrPL2J2D/8AK8D+y4f+ElFlUMkeIeIOnC1yzEaDrJmYyFdeu1g0v83koHnQoUIU/QoUKEIUKFChC//Z"/>
          <p:cNvSpPr>
            <a:spLocks noChangeAspect="1" noChangeArrowheads="1"/>
          </p:cNvSpPr>
          <p:nvPr/>
        </p:nvSpPr>
        <p:spPr bwMode="auto">
          <a:xfrm>
            <a:off x="284285" y="-944563"/>
            <a:ext cx="324436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6838" y="1266167"/>
            <a:ext cx="8645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defTabSz="914400">
              <a:buNone/>
            </a:pPr>
            <a:r>
              <a:rPr lang="en-GB" dirty="0">
                <a:solidFill>
                  <a:srgbClr val="0000FF"/>
                </a:solidFill>
              </a:rPr>
              <a:t>ESA Cooperation with NASA </a:t>
            </a:r>
            <a:r>
              <a:rPr lang="en-GB" dirty="0"/>
              <a:t>(Trans-Atlantic Training on Land Cover Land Use Change LCLUC in Baltic Countries and Eastern Europe). Every year, we run a joint training event with about 50-60 participants in a new country. ESA speakers cover more SAR and the new SENTINELS, whereas NASA speakers cover more NASA EO missions applications </a:t>
            </a:r>
          </a:p>
          <a:p>
            <a:pPr marL="0" indent="0" algn="just" defTabSz="91440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just" defTabSz="914400">
              <a:buNone/>
            </a:pPr>
            <a:r>
              <a:rPr lang="en-GB" dirty="0">
                <a:solidFill>
                  <a:schemeClr val="tx1"/>
                </a:solidFill>
              </a:rPr>
              <a:t>Last </a:t>
            </a:r>
            <a:r>
              <a:rPr lang="en-US" dirty="0">
                <a:solidFill>
                  <a:schemeClr val="tx1"/>
                </a:solidFill>
              </a:rPr>
              <a:t>TAT training event  in Hungary, June 2017</a:t>
            </a:r>
          </a:p>
          <a:p>
            <a:pPr algn="just" defTabSz="914400"/>
            <a:r>
              <a:rPr lang="en-US" dirty="0">
                <a:solidFill>
                  <a:schemeClr val="tx1"/>
                </a:solidFill>
              </a:rPr>
              <a:t>Next TAT training event  in Croatia, May-June 2018</a:t>
            </a:r>
          </a:p>
          <a:p>
            <a:pPr marL="0" indent="0" algn="just" defTabSz="914400">
              <a:buNone/>
            </a:pPr>
            <a:endParaRPr lang="en-US" dirty="0"/>
          </a:p>
          <a:p>
            <a:pPr marL="0" indent="0" algn="just" defTabSz="914400">
              <a:buNone/>
            </a:pPr>
            <a:r>
              <a:rPr lang="en-US" dirty="0"/>
              <a:t>Some links: </a:t>
            </a:r>
          </a:p>
          <a:p>
            <a:pPr marL="0" indent="0" algn="just" defTabSz="914400">
              <a:buNone/>
            </a:pPr>
            <a:r>
              <a:rPr lang="en-US" dirty="0">
                <a:hlinkClick r:id="rId2"/>
              </a:rPr>
              <a:t>http://web.natur.cuni.cz/gis/tat/</a:t>
            </a:r>
            <a:r>
              <a:rPr lang="en-US" dirty="0"/>
              <a:t>  </a:t>
            </a:r>
          </a:p>
          <a:p>
            <a:pPr marL="0" indent="0" algn="just" defTabSz="914400">
              <a:buNone/>
            </a:pPr>
            <a:r>
              <a:rPr lang="en-US" u="sng" dirty="0">
                <a:solidFill>
                  <a:srgbClr val="0000FF"/>
                </a:solidFill>
                <a:hlinkClick r:id="rId3"/>
              </a:rPr>
              <a:t>http://www.nyme.hu/lcluc_training.html?&amp;L=4</a:t>
            </a:r>
            <a:endParaRPr lang="en-US" u="sng" dirty="0">
              <a:solidFill>
                <a:srgbClr val="0000FF"/>
              </a:solidFill>
            </a:endParaRPr>
          </a:p>
          <a:p>
            <a:pPr lvl="3" indent="0" algn="just" defTabSz="914400"/>
            <a:r>
              <a:rPr lang="en-US" dirty="0">
                <a:hlinkClick r:id="rId4"/>
              </a:rPr>
              <a:t>https://web.natur.cuni.cz/gis/lucc/</a:t>
            </a:r>
            <a:r>
              <a:rPr lang="en-US" dirty="0"/>
              <a:t> </a:t>
            </a:r>
            <a:endParaRPr lang="pt-BR" dirty="0"/>
          </a:p>
          <a:p>
            <a:endParaRPr lang="en-GB" dirty="0"/>
          </a:p>
        </p:txBody>
      </p:sp>
      <p:pic>
        <p:nvPicPr>
          <p:cNvPr id="59396" name="Picture 4" descr="Ú&amp;ccaron;astníci setkání SCERIN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8692" y="4038600"/>
            <a:ext cx="4098275" cy="26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9238" y="5243691"/>
            <a:ext cx="4170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defTabSz="914400">
              <a:buNone/>
            </a:pPr>
            <a:r>
              <a:rPr lang="en-GB" dirty="0">
                <a:solidFill>
                  <a:schemeClr val="tx1"/>
                </a:solidFill>
              </a:rPr>
              <a:t>This model could be enlarged to future CEOS events in Asia, as proposed by G. </a:t>
            </a:r>
            <a:r>
              <a:rPr lang="en-GB" dirty="0" err="1">
                <a:solidFill>
                  <a:schemeClr val="tx1"/>
                </a:solidFill>
              </a:rPr>
              <a:t>Gutman</a:t>
            </a:r>
            <a:r>
              <a:rPr lang="en-GB" dirty="0">
                <a:solidFill>
                  <a:schemeClr val="tx1"/>
                </a:solidFill>
              </a:rPr>
              <a:t>, NASA LCLUC programme manager</a:t>
            </a:r>
          </a:p>
          <a:p>
            <a:pPr marL="0" indent="0" algn="just" defTabSz="91440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58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9340</TotalTime>
  <Words>693</Words>
  <Application>Microsoft Macintosh PowerPoint</Application>
  <PresentationFormat>On-screen Show (4:3)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Arial Unicode MS</vt:lpstr>
      <vt:lpstr>Avenir Roman</vt:lpstr>
      <vt:lpstr>Calibri</vt:lpstr>
      <vt:lpstr>Droid Serif</vt:lpstr>
      <vt:lpstr>ＭＳ Ｐゴシック</vt:lpstr>
      <vt:lpstr>Times New Roman</vt:lpstr>
      <vt:lpstr>ヒラギノ角ゴ Pro W3</vt:lpstr>
      <vt:lpstr>Default</vt:lpstr>
      <vt:lpstr>Land Cover Land Use Change (LCLUC) training initiatives </vt:lpstr>
      <vt:lpstr>PowerPoint Presentation</vt:lpstr>
      <vt:lpstr>PowerPoint Presentation</vt:lpstr>
      <vt:lpstr>Global Observation of Forests and Land-cover Dynamics: GOFC-GOLD</vt:lpstr>
      <vt:lpstr>GOFC-GOLD  Regional Networks </vt:lpstr>
      <vt:lpstr>GOFC-GOLD Regional Networks, Activities and Priorities  at the Networks Summit: Tbilisi, Georgia,  September 13-16th, 2017  (see Earth Observer, Jan-Feb, 2018)</vt:lpstr>
      <vt:lpstr>Trans-Atlantic Training (TAT) Initiative </vt:lpstr>
      <vt:lpstr>Capacity Building in the frame of International Cooperation with other space agencies 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76</cp:revision>
  <dcterms:modified xsi:type="dcterms:W3CDTF">2018-03-06T12:02:40Z</dcterms:modified>
</cp:coreProperties>
</file>