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6" r:id="rId3"/>
    <p:sldId id="275" r:id="rId4"/>
    <p:sldId id="277" r:id="rId5"/>
    <p:sldId id="273" r:id="rId6"/>
    <p:sldId id="274" r:id="rId7"/>
    <p:sldId id="269" r:id="rId8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CB4"/>
    <a:srgbClr val="004F9F"/>
    <a:srgbClr val="CF007F"/>
    <a:srgbClr val="951B81"/>
    <a:srgbClr val="E18800"/>
    <a:srgbClr val="ECC500"/>
    <a:srgbClr val="E30613"/>
    <a:srgbClr val="009641"/>
    <a:srgbClr val="7DCE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6349" autoAdjust="0"/>
  </p:normalViewPr>
  <p:slideViewPr>
    <p:cSldViewPr>
      <p:cViewPr>
        <p:scale>
          <a:sx n="69" d="100"/>
          <a:sy n="69" d="100"/>
        </p:scale>
        <p:origin x="2344" y="7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Proxima Nova Regular"/>
              </a:defRPr>
            </a:lvl1pPr>
          </a:lstStyle>
          <a:p>
            <a:pPr lvl="0"/>
            <a:r>
              <a:rPr lang="en-US" dirty="0"/>
              <a:t>Title Goes Here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457200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2800" b="1" dirty="0">
                <a:solidFill>
                  <a:srgbClr val="FFFFFF"/>
                </a:solidFill>
              </a:rPr>
              <a:t>Capacity Building Activities at </a:t>
            </a:r>
            <a:r>
              <a:rPr lang="en-US" sz="2800" b="1" dirty="0" smtClean="0">
                <a:solidFill>
                  <a:srgbClr val="FFFFFF"/>
                </a:solidFill>
              </a:rPr>
              <a:t>GFOI </a:t>
            </a:r>
            <a:r>
              <a:rPr lang="en-US" sz="2800" b="1" dirty="0" err="1" smtClean="0">
                <a:solidFill>
                  <a:srgbClr val="FFFFFF"/>
                </a:solidFill>
              </a:rPr>
              <a:t>SilvaCarbon</a:t>
            </a:r>
            <a:endParaRPr sz="2800" b="1" dirty="0">
              <a:solidFill>
                <a:srgbClr val="FFFFFF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457200" y="4011611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sz="16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Name: Sylvia Wilson</a:t>
            </a:r>
            <a:endParaRPr sz="1600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Agenda Item </a:t>
            </a:r>
            <a:r>
              <a:rPr sz="16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#</a:t>
            </a:r>
            <a:r>
              <a:rPr lang="en-US" sz="16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27</a:t>
            </a:r>
            <a:endParaRPr lang="en-US" sz="1600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CEOS </a:t>
            </a:r>
            <a:r>
              <a:rPr lang="en-US"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7</a:t>
            </a:r>
            <a:r>
              <a:rPr lang="en-US" sz="1600" baseline="300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Working Group for Capacity Building and Data Democracy (WGCapD) Annual Meeting</a:t>
            </a:r>
            <a:endParaRPr sz="1600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INPE São José dos Campos</a:t>
            </a:r>
            <a:r>
              <a:rPr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, </a:t>
            </a:r>
            <a:r>
              <a:rPr lang="en-US"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Brazil</a:t>
            </a:r>
            <a:endParaRPr sz="1600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6-8</a:t>
            </a:r>
            <a:r>
              <a:rPr lang="en-US" sz="1600" baseline="300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March, 2018</a:t>
            </a:r>
            <a:endParaRPr sz="1600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457200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457200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295400"/>
            <a:ext cx="8610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General Capacity Building </a:t>
            </a:r>
            <a:r>
              <a:rPr lang="en-US" b="1" dirty="0" smtClean="0"/>
              <a:t>Initiatives</a:t>
            </a:r>
          </a:p>
          <a:p>
            <a:pPr marL="0" indent="0">
              <a:buNone/>
            </a:pPr>
            <a:endParaRPr lang="en-US" b="1" dirty="0"/>
          </a:p>
          <a:p>
            <a:pPr indent="-231775"/>
            <a:r>
              <a:rPr lang="en-US" dirty="0" smtClean="0"/>
              <a:t>National Strategies</a:t>
            </a:r>
          </a:p>
          <a:p>
            <a:pPr indent="-231775"/>
            <a:r>
              <a:rPr lang="en-US" dirty="0" smtClean="0"/>
              <a:t>Priority Needs Assessment</a:t>
            </a:r>
          </a:p>
          <a:p>
            <a:pPr indent="-231775"/>
            <a:r>
              <a:rPr lang="en-US" dirty="0" smtClean="0"/>
              <a:t>Targeted Assistance</a:t>
            </a:r>
          </a:p>
          <a:p>
            <a:pPr indent="-231775"/>
            <a:r>
              <a:rPr lang="en-US" dirty="0" smtClean="0"/>
              <a:t>Methods and Guidance Document (MGD)</a:t>
            </a:r>
          </a:p>
          <a:p>
            <a:pPr indent="-231775"/>
            <a:r>
              <a:rPr lang="en-US" dirty="0" smtClean="0"/>
              <a:t>Design and Implementation</a:t>
            </a:r>
          </a:p>
          <a:p>
            <a:pPr indent="-231775"/>
            <a:r>
              <a:rPr lang="en-US" dirty="0" smtClean="0"/>
              <a:t>Indicators</a:t>
            </a:r>
          </a:p>
          <a:p>
            <a:pPr indent="-231775"/>
            <a:r>
              <a:rPr lang="en-US" dirty="0" smtClean="0"/>
              <a:t>Academia</a:t>
            </a:r>
          </a:p>
          <a:p>
            <a:pPr indent="-231775"/>
            <a:r>
              <a:rPr lang="en-US" dirty="0" smtClean="0"/>
              <a:t>Harmonized Work Planning</a:t>
            </a:r>
          </a:p>
          <a:p>
            <a:pPr indent="-231775"/>
            <a:r>
              <a:rPr lang="en-US" dirty="0" smtClean="0"/>
              <a:t>Operational Products and Tools</a:t>
            </a:r>
          </a:p>
          <a:p>
            <a:pPr indent="-231775"/>
            <a:r>
              <a:rPr lang="en-US" dirty="0" smtClean="0"/>
              <a:t>Communicate Gaps to R&amp;D</a:t>
            </a:r>
          </a:p>
          <a:p>
            <a:pPr indent="-231775"/>
            <a:r>
              <a:rPr lang="en-US" dirty="0" smtClean="0"/>
              <a:t>Promote Existing Solutions</a:t>
            </a:r>
          </a:p>
          <a:p>
            <a:pPr indent="-231775"/>
            <a:r>
              <a:rPr lang="en-US" dirty="0" smtClean="0"/>
              <a:t>Follow Up</a:t>
            </a:r>
          </a:p>
          <a:p>
            <a:pPr indent="-231775"/>
            <a:endParaRPr lang="en-US" dirty="0"/>
          </a:p>
          <a:p>
            <a:pPr indent="-231775"/>
            <a:endParaRPr lang="en-US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1905000" y="304800"/>
            <a:ext cx="5867400" cy="838200"/>
          </a:xfrm>
        </p:spPr>
        <p:txBody>
          <a:bodyPr anchor="ctr"/>
          <a:lstStyle/>
          <a:p>
            <a:pPr algn="ctr"/>
            <a:r>
              <a:rPr lang="en-US" dirty="0" smtClean="0"/>
              <a:t>GFOI’s </a:t>
            </a:r>
            <a:r>
              <a:rPr lang="en-US" dirty="0" err="1" smtClean="0"/>
              <a:t>SilvaCarbon</a:t>
            </a:r>
            <a:endParaRPr lang="en-US" dirty="0"/>
          </a:p>
          <a:p>
            <a:r>
              <a:rPr lang="en-US" dirty="0" smtClean="0"/>
              <a:t>Capacity Building Best Practices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58709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295400"/>
            <a:ext cx="86106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General Capacity Building </a:t>
            </a:r>
            <a:r>
              <a:rPr lang="en-US" b="1" dirty="0" smtClean="0"/>
              <a:t>Initiatives (USGS/USFS)</a:t>
            </a:r>
          </a:p>
          <a:p>
            <a:pPr marL="0" indent="0">
              <a:buNone/>
            </a:pPr>
            <a:endParaRPr lang="en-US" b="1" dirty="0"/>
          </a:p>
          <a:p>
            <a:pPr indent="-231775"/>
            <a:r>
              <a:rPr lang="en-US" dirty="0" smtClean="0"/>
              <a:t>Remote sensing capacity transfer to produce accurate activity data for reporting to REDD+ and the GHG inventory</a:t>
            </a:r>
          </a:p>
          <a:p>
            <a:pPr indent="-231775"/>
            <a:r>
              <a:rPr lang="en-US" dirty="0" smtClean="0"/>
              <a:t>Development of emission factors, by assisting with the implementation of National Forest Inventories, and/or by using permanent plot data</a:t>
            </a:r>
          </a:p>
          <a:p>
            <a:pPr indent="-231775"/>
            <a:r>
              <a:rPr lang="en-US" dirty="0" smtClean="0"/>
              <a:t>Integration of both (activity data and emission factors)</a:t>
            </a:r>
            <a:endParaRPr lang="en-US" dirty="0"/>
          </a:p>
          <a:p>
            <a:pPr indent="-231775"/>
            <a:endParaRPr lang="en-US" dirty="0"/>
          </a:p>
          <a:p>
            <a:pPr marL="0" indent="0">
              <a:buNone/>
            </a:pPr>
            <a:r>
              <a:rPr lang="en-US" b="1" dirty="0" smtClean="0"/>
              <a:t>Tools </a:t>
            </a:r>
            <a:r>
              <a:rPr lang="en-US" b="1" dirty="0"/>
              <a:t>and Methods applied</a:t>
            </a:r>
          </a:p>
          <a:p>
            <a:pPr indent="-231775"/>
            <a:r>
              <a:rPr lang="en-US" sz="1800" dirty="0" err="1" smtClean="0"/>
              <a:t>SilvaCarbon</a:t>
            </a:r>
            <a:r>
              <a:rPr lang="en-US" sz="1800" dirty="0" smtClean="0"/>
              <a:t> – leveraging expertise with University of Maryland lab of </a:t>
            </a:r>
            <a:r>
              <a:rPr lang="en-US" sz="1800" dirty="0" err="1" smtClean="0"/>
              <a:t>Professon</a:t>
            </a:r>
            <a:r>
              <a:rPr lang="en-US" sz="1800" dirty="0" smtClean="0"/>
              <a:t> Matthew Hansen to use the GLAD system. Currently implemented in 12 countries.</a:t>
            </a:r>
          </a:p>
          <a:p>
            <a:pPr indent="-231775"/>
            <a:r>
              <a:rPr lang="en-US" sz="1800" dirty="0" err="1" smtClean="0"/>
              <a:t>SilvaCarbon</a:t>
            </a:r>
            <a:r>
              <a:rPr lang="en-US" sz="1800" dirty="0" smtClean="0"/>
              <a:t> – Lidar Assisted National Forest Inventory.</a:t>
            </a:r>
          </a:p>
          <a:p>
            <a:pPr indent="-231775"/>
            <a:r>
              <a:rPr lang="en-US" sz="1800" dirty="0" smtClean="0"/>
              <a:t>GFOI – Using the SEPAL platform developed by FAO that use open source tools to map forest cover change. Using the data cube developed by Australia, and implemented by NASA. </a:t>
            </a:r>
          </a:p>
          <a:p>
            <a:pPr indent="-231775"/>
            <a:endParaRPr lang="en-US" sz="1800" dirty="0" smtClean="0"/>
          </a:p>
          <a:p>
            <a:pPr indent="-231775"/>
            <a:endParaRPr lang="en-US" sz="1800" dirty="0"/>
          </a:p>
          <a:p>
            <a:pPr indent="-231775"/>
            <a:endParaRPr lang="en-US" sz="1800" dirty="0"/>
          </a:p>
          <a:p>
            <a:pPr marL="111125" indent="0">
              <a:buNone/>
            </a:pPr>
            <a:endParaRPr lang="en-US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1905000" y="304800"/>
            <a:ext cx="5867400" cy="533400"/>
          </a:xfrm>
        </p:spPr>
        <p:txBody>
          <a:bodyPr anchor="ctr"/>
          <a:lstStyle/>
          <a:p>
            <a:pPr algn="ctr"/>
            <a:r>
              <a:rPr lang="en-US" dirty="0"/>
              <a:t>Agency Competencies</a:t>
            </a:r>
          </a:p>
          <a:p>
            <a:r>
              <a:rPr lang="en-US"/>
              <a:t>Regional</a:t>
            </a:r>
            <a:r>
              <a:rPr lang="en-US" dirty="0"/>
              <a:t>, Thematic Areas and Strategies  </a:t>
            </a:r>
          </a:p>
        </p:txBody>
      </p:sp>
    </p:spTree>
    <p:extLst>
      <p:ext uri="{BB962C8B-B14F-4D97-AF65-F5344CB8AC3E}">
        <p14:creationId xmlns:p14="http://schemas.microsoft.com/office/powerpoint/2010/main" val="333466201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295400"/>
            <a:ext cx="8610600" cy="5257800"/>
          </a:xfrm>
        </p:spPr>
        <p:txBody>
          <a:bodyPr>
            <a:normAutofit/>
          </a:bodyPr>
          <a:lstStyle/>
          <a:p>
            <a:pPr marL="111125" indent="0">
              <a:buNone/>
            </a:pPr>
            <a:endParaRPr lang="en-US" dirty="0"/>
          </a:p>
          <a:p>
            <a:pPr marL="111125" indent="0">
              <a:buNone/>
            </a:pPr>
            <a:r>
              <a:rPr lang="en-US" b="1" dirty="0"/>
              <a:t>Best </a:t>
            </a:r>
            <a:r>
              <a:rPr lang="en-US" b="1" dirty="0" smtClean="0"/>
              <a:t>Practices</a:t>
            </a:r>
          </a:p>
          <a:p>
            <a:pPr marL="111125" indent="0">
              <a:buNone/>
            </a:pPr>
            <a:endParaRPr lang="en-US" b="1" dirty="0"/>
          </a:p>
          <a:p>
            <a:pPr indent="-231775"/>
            <a:r>
              <a:rPr lang="en-US" sz="1800" dirty="0" smtClean="0"/>
              <a:t>Using the Methods and Guidance Document to frame capacity transfer.</a:t>
            </a:r>
          </a:p>
          <a:p>
            <a:pPr indent="-231775"/>
            <a:r>
              <a:rPr lang="en-US" sz="1800" dirty="0" smtClean="0"/>
              <a:t>Collaborating with regional initiatives like SERVIR, GOFC GOLD – Greater impact and we are able to reach other countries outside of </a:t>
            </a:r>
            <a:r>
              <a:rPr lang="en-US" sz="1800" dirty="0" err="1" smtClean="0"/>
              <a:t>SilvaCarbon</a:t>
            </a:r>
            <a:r>
              <a:rPr lang="en-US" sz="1800" dirty="0" smtClean="0"/>
              <a:t>.</a:t>
            </a:r>
          </a:p>
          <a:p>
            <a:pPr indent="-231775"/>
            <a:r>
              <a:rPr lang="en-US" sz="1800" dirty="0" smtClean="0"/>
              <a:t>Collaboration with other GFOI donors.</a:t>
            </a:r>
          </a:p>
          <a:p>
            <a:pPr indent="-231775"/>
            <a:r>
              <a:rPr lang="en-US" sz="1800" dirty="0" smtClean="0"/>
              <a:t>Using the platform REDD Compass that Australia </a:t>
            </a:r>
            <a:r>
              <a:rPr lang="en-US" sz="1800" dirty="0" err="1" smtClean="0"/>
              <a:t>gov</a:t>
            </a:r>
            <a:r>
              <a:rPr lang="en-US" sz="1800" dirty="0" smtClean="0"/>
              <a:t> developed as a contribution to GFOI to track progress in countries. </a:t>
            </a:r>
          </a:p>
          <a:p>
            <a:pPr indent="-231775"/>
            <a:r>
              <a:rPr lang="en-US" sz="1800" dirty="0" smtClean="0"/>
              <a:t>Partnering with the World Bank to ensure capacity transfer is align with the Readiness Preparation Proposal (RPP) that countries submit to the Forest Carbon </a:t>
            </a:r>
            <a:r>
              <a:rPr lang="en-US" sz="1800" dirty="0" err="1" smtClean="0"/>
              <a:t>Partership</a:t>
            </a:r>
            <a:r>
              <a:rPr lang="en-US" sz="1800" dirty="0" smtClean="0"/>
              <a:t> Facility (FCPF).</a:t>
            </a:r>
          </a:p>
          <a:p>
            <a:pPr marL="111125" indent="0">
              <a:buNone/>
            </a:pPr>
            <a:endParaRPr lang="en-US" sz="1800" dirty="0" smtClean="0"/>
          </a:p>
          <a:p>
            <a:pPr indent="-231775"/>
            <a:endParaRPr lang="en-US" sz="1800" dirty="0"/>
          </a:p>
          <a:p>
            <a:pPr indent="-231775"/>
            <a:endParaRPr lang="en-US" sz="1800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1905000" y="304800"/>
            <a:ext cx="5867400" cy="533400"/>
          </a:xfrm>
        </p:spPr>
        <p:txBody>
          <a:bodyPr anchor="ctr"/>
          <a:lstStyle/>
          <a:p>
            <a:pPr algn="ctr"/>
            <a:r>
              <a:rPr lang="en-US" dirty="0"/>
              <a:t>Agency Competencies</a:t>
            </a:r>
          </a:p>
          <a:p>
            <a:r>
              <a:rPr lang="en-US"/>
              <a:t>Regional</a:t>
            </a:r>
            <a:r>
              <a:rPr lang="en-US" dirty="0"/>
              <a:t>, Thematic Areas and Strategies  </a:t>
            </a:r>
          </a:p>
        </p:txBody>
      </p:sp>
    </p:spTree>
    <p:extLst>
      <p:ext uri="{BB962C8B-B14F-4D97-AF65-F5344CB8AC3E}">
        <p14:creationId xmlns:p14="http://schemas.microsoft.com/office/powerpoint/2010/main" val="301272712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295400"/>
            <a:ext cx="41910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SE Asia : </a:t>
            </a:r>
            <a:endParaRPr lang="en-US" b="1" dirty="0"/>
          </a:p>
          <a:p>
            <a:pPr marL="0" indent="0">
              <a:buNone/>
            </a:pPr>
            <a:r>
              <a:rPr lang="en-US" sz="1600" b="1" dirty="0" err="1"/>
              <a:t>SilvaCarbon</a:t>
            </a:r>
            <a:r>
              <a:rPr lang="en-US" sz="1600" b="1" dirty="0"/>
              <a:t> </a:t>
            </a:r>
            <a:r>
              <a:rPr lang="en-US" sz="1600" b="1" dirty="0" err="1"/>
              <a:t>workplan</a:t>
            </a:r>
            <a:r>
              <a:rPr lang="en-US" sz="1600" b="1" dirty="0"/>
              <a:t> for 2018/2019</a:t>
            </a:r>
          </a:p>
          <a:p>
            <a:pPr marL="339725" indent="-230188"/>
            <a:r>
              <a:rPr lang="en-US" sz="1600" dirty="0">
                <a:solidFill>
                  <a:srgbClr val="009641"/>
                </a:solidFill>
              </a:rPr>
              <a:t>Biodiversity &amp; Ecosystem Sustainability Activity 1: GFOI </a:t>
            </a:r>
            <a:r>
              <a:rPr lang="en-US" sz="1600" dirty="0" smtClean="0">
                <a:solidFill>
                  <a:srgbClr val="009641"/>
                </a:solidFill>
              </a:rPr>
              <a:t>Regional workshop in the use of LiDAR for assisted NFI - Nepal/ May</a:t>
            </a:r>
            <a:endParaRPr lang="en-US" sz="1600" dirty="0">
              <a:solidFill>
                <a:srgbClr val="009641"/>
              </a:solidFill>
            </a:endParaRPr>
          </a:p>
          <a:p>
            <a:pPr marL="339725" indent="-230188"/>
            <a:r>
              <a:rPr lang="en-US" sz="1600" dirty="0">
                <a:solidFill>
                  <a:srgbClr val="009641"/>
                </a:solidFill>
              </a:rPr>
              <a:t>Activity 2: REDD Compass Training  – </a:t>
            </a:r>
            <a:r>
              <a:rPr lang="en-US" sz="1600" dirty="0" smtClean="0">
                <a:solidFill>
                  <a:srgbClr val="009641"/>
                </a:solidFill>
              </a:rPr>
              <a:t>SERVIR Hub in Thailand / September</a:t>
            </a:r>
            <a:endParaRPr lang="en-US" sz="1600" dirty="0">
              <a:solidFill>
                <a:srgbClr val="009641"/>
              </a:solidFill>
            </a:endParaRPr>
          </a:p>
          <a:p>
            <a:pPr marL="339725" indent="-230188"/>
            <a:r>
              <a:rPr lang="en-US" sz="1600" dirty="0">
                <a:solidFill>
                  <a:srgbClr val="009641"/>
                </a:solidFill>
              </a:rPr>
              <a:t>Activity </a:t>
            </a:r>
            <a:r>
              <a:rPr lang="en-US" sz="1600" dirty="0" smtClean="0">
                <a:solidFill>
                  <a:srgbClr val="009641"/>
                </a:solidFill>
              </a:rPr>
              <a:t>3: Exchange of experiences among countries using GLAD system/ </a:t>
            </a:r>
            <a:r>
              <a:rPr lang="en-US" sz="1600" dirty="0" err="1" smtClean="0">
                <a:solidFill>
                  <a:srgbClr val="009641"/>
                </a:solidFill>
              </a:rPr>
              <a:t>Vientianne</a:t>
            </a:r>
            <a:r>
              <a:rPr lang="en-US" sz="1600" dirty="0" smtClean="0">
                <a:solidFill>
                  <a:srgbClr val="009641"/>
                </a:solidFill>
              </a:rPr>
              <a:t>, Laos/August</a:t>
            </a:r>
            <a:endParaRPr lang="en-US" sz="1600" dirty="0">
              <a:solidFill>
                <a:srgbClr val="00964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1905000" y="304800"/>
            <a:ext cx="5867400" cy="533400"/>
          </a:xfrm>
        </p:spPr>
        <p:txBody>
          <a:bodyPr anchor="ctr"/>
          <a:lstStyle/>
          <a:p>
            <a:r>
              <a:rPr lang="en-US" sz="1800" dirty="0"/>
              <a:t>Capacity Building Expected Activities</a:t>
            </a:r>
          </a:p>
          <a:p>
            <a:r>
              <a:rPr lang="en-US" dirty="0"/>
              <a:t>Activities By Region &amp; Theme</a:t>
            </a:r>
            <a:endParaRPr lang="en-US" sz="2000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4701309" y="1246909"/>
            <a:ext cx="4214091" cy="530629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indent="0" defTabSz="914400">
              <a:buFont typeface="Arial"/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5907880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295400"/>
            <a:ext cx="41910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Americas: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err="1" smtClean="0"/>
              <a:t>SilvaCarbon</a:t>
            </a:r>
            <a:r>
              <a:rPr lang="en-US" b="1" dirty="0" smtClean="0"/>
              <a:t> </a:t>
            </a:r>
            <a:r>
              <a:rPr lang="en-US" b="1" dirty="0" err="1" smtClean="0"/>
              <a:t>workplan</a:t>
            </a:r>
            <a:r>
              <a:rPr lang="en-US" b="1" dirty="0" smtClean="0"/>
              <a:t> for 2018/2019</a:t>
            </a:r>
            <a:endParaRPr lang="en-US" b="1" dirty="0"/>
          </a:p>
          <a:p>
            <a:pPr marL="339725" indent="-230188"/>
            <a:r>
              <a:rPr lang="en-US" sz="1600" dirty="0">
                <a:solidFill>
                  <a:srgbClr val="009641"/>
                </a:solidFill>
              </a:rPr>
              <a:t>Biodiversity &amp; Ecosystem Sustainability Activity </a:t>
            </a:r>
            <a:r>
              <a:rPr lang="en-US" sz="1600" dirty="0" smtClean="0">
                <a:solidFill>
                  <a:srgbClr val="009641"/>
                </a:solidFill>
              </a:rPr>
              <a:t>1: GFOI Global Summit </a:t>
            </a:r>
            <a:r>
              <a:rPr lang="en-US" sz="1600" dirty="0">
                <a:solidFill>
                  <a:srgbClr val="009641"/>
                </a:solidFill>
              </a:rPr>
              <a:t>– </a:t>
            </a:r>
            <a:r>
              <a:rPr lang="en-US" sz="1600" dirty="0" smtClean="0">
                <a:solidFill>
                  <a:srgbClr val="009641"/>
                </a:solidFill>
              </a:rPr>
              <a:t>Bogota, Colombia / March 12-16</a:t>
            </a:r>
          </a:p>
          <a:p>
            <a:pPr marL="339725" indent="-230188"/>
            <a:r>
              <a:rPr lang="en-US" sz="1600" dirty="0">
                <a:solidFill>
                  <a:srgbClr val="009641"/>
                </a:solidFill>
              </a:rPr>
              <a:t>Activity 2: REDD Compass Training  – </a:t>
            </a:r>
            <a:r>
              <a:rPr lang="en-US" sz="1600" dirty="0" smtClean="0">
                <a:solidFill>
                  <a:srgbClr val="009641"/>
                </a:solidFill>
              </a:rPr>
              <a:t>Argentina University/ </a:t>
            </a:r>
            <a:r>
              <a:rPr lang="en-US" sz="1600" dirty="0">
                <a:solidFill>
                  <a:srgbClr val="009641"/>
                </a:solidFill>
              </a:rPr>
              <a:t>End of </a:t>
            </a:r>
            <a:r>
              <a:rPr lang="en-US" sz="1600" dirty="0" smtClean="0">
                <a:solidFill>
                  <a:srgbClr val="009641"/>
                </a:solidFill>
              </a:rPr>
              <a:t>August, with GOFC GOLD</a:t>
            </a:r>
            <a:endParaRPr lang="en-US" sz="1600" dirty="0">
              <a:solidFill>
                <a:srgbClr val="009641"/>
              </a:solidFill>
            </a:endParaRPr>
          </a:p>
          <a:p>
            <a:pPr marL="339725" indent="-230188"/>
            <a:r>
              <a:rPr lang="en-US" sz="1600" dirty="0">
                <a:solidFill>
                  <a:srgbClr val="009641"/>
                </a:solidFill>
              </a:rPr>
              <a:t>Activity 3: Regional workshop on </a:t>
            </a:r>
            <a:r>
              <a:rPr lang="en-US" sz="1600" dirty="0" smtClean="0">
                <a:solidFill>
                  <a:srgbClr val="009641"/>
                </a:solidFill>
              </a:rPr>
              <a:t>community based monitoring– Iquitos, Peru/ </a:t>
            </a:r>
            <a:r>
              <a:rPr lang="en-US" sz="1600" dirty="0">
                <a:solidFill>
                  <a:srgbClr val="009641"/>
                </a:solidFill>
              </a:rPr>
              <a:t>July</a:t>
            </a:r>
          </a:p>
          <a:p>
            <a:pPr marL="339725" indent="-230188"/>
            <a:r>
              <a:rPr lang="en-US" sz="1600" dirty="0">
                <a:solidFill>
                  <a:srgbClr val="009641"/>
                </a:solidFill>
              </a:rPr>
              <a:t>Activity 4: </a:t>
            </a:r>
            <a:r>
              <a:rPr lang="en-US" sz="1600" dirty="0" smtClean="0">
                <a:solidFill>
                  <a:srgbClr val="009641"/>
                </a:solidFill>
              </a:rPr>
              <a:t>Regional GFOI workshop on restoration practices – Mexico/September</a:t>
            </a:r>
            <a:endParaRPr lang="en-US" sz="1600" dirty="0">
              <a:solidFill>
                <a:srgbClr val="009641"/>
              </a:solidFill>
            </a:endParaRPr>
          </a:p>
          <a:p>
            <a:pPr marL="339725" indent="-230188"/>
            <a:endParaRPr lang="en-US" sz="1600" dirty="0">
              <a:solidFill>
                <a:srgbClr val="00964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1905000" y="304800"/>
            <a:ext cx="5867400" cy="533400"/>
          </a:xfrm>
        </p:spPr>
        <p:txBody>
          <a:bodyPr anchor="ctr"/>
          <a:lstStyle/>
          <a:p>
            <a:r>
              <a:rPr lang="en-US" sz="1800" dirty="0"/>
              <a:t>Capacity Building Activities</a:t>
            </a:r>
          </a:p>
          <a:p>
            <a:r>
              <a:rPr lang="en-US" dirty="0"/>
              <a:t>Activities By Region &amp; Theme</a:t>
            </a:r>
            <a:endParaRPr lang="en-US" sz="2000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4724400" y="1295400"/>
            <a:ext cx="4191000" cy="52578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indent="0" defTabSz="914400">
              <a:buFont typeface="Arial"/>
              <a:buNone/>
            </a:pPr>
            <a:r>
              <a:rPr lang="en-US" b="1" dirty="0"/>
              <a:t>Africa</a:t>
            </a:r>
            <a:r>
              <a:rPr lang="en-US" b="1" dirty="0" smtClean="0"/>
              <a:t>:</a:t>
            </a:r>
          </a:p>
          <a:p>
            <a:pPr marL="0" indent="0" defTabSz="914400">
              <a:buNone/>
            </a:pPr>
            <a:r>
              <a:rPr lang="en-US" b="1" dirty="0" err="1"/>
              <a:t>SilvaCarbon</a:t>
            </a:r>
            <a:r>
              <a:rPr lang="en-US" b="1" dirty="0"/>
              <a:t> </a:t>
            </a:r>
            <a:r>
              <a:rPr lang="en-US" b="1" dirty="0" err="1"/>
              <a:t>workplan</a:t>
            </a:r>
            <a:r>
              <a:rPr lang="en-US" b="1" dirty="0"/>
              <a:t> for 2018/2019</a:t>
            </a:r>
          </a:p>
          <a:p>
            <a:pPr marL="339725" indent="-230188"/>
            <a:r>
              <a:rPr lang="en-US" sz="1600" dirty="0" smtClean="0">
                <a:solidFill>
                  <a:srgbClr val="009641"/>
                </a:solidFill>
              </a:rPr>
              <a:t>Biodiversity </a:t>
            </a:r>
            <a:r>
              <a:rPr lang="en-US" sz="1600" dirty="0">
                <a:solidFill>
                  <a:srgbClr val="009641"/>
                </a:solidFill>
              </a:rPr>
              <a:t>&amp; Ecosystem Sustainability </a:t>
            </a:r>
            <a:endParaRPr lang="en-US" sz="1600" dirty="0" smtClean="0">
              <a:solidFill>
                <a:srgbClr val="009641"/>
              </a:solidFill>
            </a:endParaRPr>
          </a:p>
          <a:p>
            <a:pPr marL="339725" indent="-230188"/>
            <a:r>
              <a:rPr lang="en-US" sz="1600" dirty="0" smtClean="0">
                <a:solidFill>
                  <a:srgbClr val="009641"/>
                </a:solidFill>
              </a:rPr>
              <a:t>Activity 1: Regional training at regional </a:t>
            </a:r>
            <a:r>
              <a:rPr lang="en-US" sz="1600" dirty="0" err="1" smtClean="0">
                <a:solidFill>
                  <a:srgbClr val="009641"/>
                </a:solidFill>
              </a:rPr>
              <a:t>Servir</a:t>
            </a:r>
            <a:r>
              <a:rPr lang="en-US" sz="1600" dirty="0" smtClean="0">
                <a:solidFill>
                  <a:srgbClr val="009641"/>
                </a:solidFill>
              </a:rPr>
              <a:t> Hub in the use of time sync for remote sensing sampling  </a:t>
            </a:r>
            <a:r>
              <a:rPr lang="en-US" sz="1600" dirty="0">
                <a:solidFill>
                  <a:srgbClr val="009641"/>
                </a:solidFill>
              </a:rPr>
              <a:t>– </a:t>
            </a:r>
            <a:r>
              <a:rPr lang="en-US" sz="1600" dirty="0" smtClean="0">
                <a:solidFill>
                  <a:srgbClr val="009641"/>
                </a:solidFill>
              </a:rPr>
              <a:t>Nairobi, Kenya/March 18-23</a:t>
            </a:r>
          </a:p>
          <a:p>
            <a:pPr marL="339725" indent="-230188"/>
            <a:r>
              <a:rPr lang="en-US" sz="1600" dirty="0">
                <a:solidFill>
                  <a:srgbClr val="009641"/>
                </a:solidFill>
              </a:rPr>
              <a:t>Activity </a:t>
            </a:r>
            <a:r>
              <a:rPr lang="en-US" sz="1600" dirty="0" smtClean="0">
                <a:solidFill>
                  <a:srgbClr val="009641"/>
                </a:solidFill>
              </a:rPr>
              <a:t>2: </a:t>
            </a:r>
            <a:r>
              <a:rPr lang="en-US" sz="1600" dirty="0">
                <a:solidFill>
                  <a:srgbClr val="009641"/>
                </a:solidFill>
              </a:rPr>
              <a:t>REDD Compass Training  – </a:t>
            </a:r>
            <a:r>
              <a:rPr lang="en-US" sz="1600" dirty="0" err="1">
                <a:solidFill>
                  <a:srgbClr val="009641"/>
                </a:solidFill>
              </a:rPr>
              <a:t>Yaounde</a:t>
            </a:r>
            <a:r>
              <a:rPr lang="en-US" sz="1600" dirty="0">
                <a:solidFill>
                  <a:srgbClr val="009641"/>
                </a:solidFill>
              </a:rPr>
              <a:t>, Cameroon / End of April</a:t>
            </a:r>
          </a:p>
          <a:p>
            <a:pPr marL="339725" indent="-230188"/>
            <a:r>
              <a:rPr lang="en-US" sz="1600" dirty="0" smtClean="0">
                <a:solidFill>
                  <a:srgbClr val="009641"/>
                </a:solidFill>
              </a:rPr>
              <a:t>Activity 3: Regional workshop on biomass estimation – Gabon/ July</a:t>
            </a:r>
            <a:endParaRPr lang="en-US" sz="1600" dirty="0">
              <a:solidFill>
                <a:srgbClr val="009641"/>
              </a:solidFill>
            </a:endParaRPr>
          </a:p>
          <a:p>
            <a:pPr marL="339725" indent="-230188"/>
            <a:r>
              <a:rPr lang="en-US" sz="1600" dirty="0">
                <a:solidFill>
                  <a:srgbClr val="009641"/>
                </a:solidFill>
              </a:rPr>
              <a:t>Activity </a:t>
            </a:r>
            <a:r>
              <a:rPr lang="en-US" sz="1600" dirty="0" smtClean="0">
                <a:solidFill>
                  <a:srgbClr val="009641"/>
                </a:solidFill>
              </a:rPr>
              <a:t>4: Exchange of experiences, Africa countries using GLAD system  </a:t>
            </a:r>
            <a:r>
              <a:rPr lang="en-US" sz="1600" dirty="0">
                <a:solidFill>
                  <a:srgbClr val="009641"/>
                </a:solidFill>
              </a:rPr>
              <a:t>– </a:t>
            </a:r>
            <a:r>
              <a:rPr lang="en-US" sz="1600" dirty="0" smtClean="0">
                <a:solidFill>
                  <a:srgbClr val="009641"/>
                </a:solidFill>
              </a:rPr>
              <a:t>Brazzaville, ROC/ September</a:t>
            </a:r>
            <a:endParaRPr lang="en-US" sz="1600" dirty="0">
              <a:solidFill>
                <a:srgbClr val="009641"/>
              </a:solidFill>
            </a:endParaRPr>
          </a:p>
          <a:p>
            <a:pPr marL="339725" indent="-230188"/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650744824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1905000" y="304800"/>
            <a:ext cx="5867400" cy="533400"/>
          </a:xfrm>
        </p:spPr>
        <p:txBody>
          <a:bodyPr anchor="ctr"/>
          <a:lstStyle/>
          <a:p>
            <a:r>
              <a:rPr lang="en-US" sz="1800" dirty="0"/>
              <a:t>Capacity Building Activities</a:t>
            </a:r>
          </a:p>
          <a:p>
            <a:r>
              <a:rPr lang="en-US" dirty="0"/>
              <a:t>SDG-Related Activities</a:t>
            </a:r>
            <a:endParaRPr lang="en-US" sz="2000" dirty="0"/>
          </a:p>
        </p:txBody>
      </p:sp>
      <p:sp>
        <p:nvSpPr>
          <p:cNvPr id="7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371600"/>
            <a:ext cx="8686800" cy="5257800"/>
          </a:xfrm>
        </p:spPr>
        <p:txBody>
          <a:bodyPr>
            <a:normAutofit/>
          </a:bodyPr>
          <a:lstStyle/>
          <a:p>
            <a:pPr marL="111125" indent="0">
              <a:buNone/>
            </a:pPr>
            <a:r>
              <a:rPr lang="en-US" sz="3600" dirty="0" smtClean="0"/>
              <a:t>Thanks!</a:t>
            </a:r>
          </a:p>
          <a:p>
            <a:pPr indent="-231775"/>
            <a:endParaRPr lang="en-US" sz="3600" dirty="0"/>
          </a:p>
          <a:p>
            <a:pPr marL="111125" indent="0">
              <a:buNone/>
            </a:pPr>
            <a:r>
              <a:rPr lang="en-US" sz="3600" dirty="0" smtClean="0"/>
              <a:t>Sylvia Wilson</a:t>
            </a:r>
          </a:p>
          <a:p>
            <a:pPr marL="111125" indent="0">
              <a:buNone/>
            </a:pPr>
            <a:r>
              <a:rPr lang="en-US" sz="3600" dirty="0"/>
              <a:t>s</a:t>
            </a:r>
            <a:r>
              <a:rPr lang="en-US" sz="3600" dirty="0" smtClean="0"/>
              <a:t>nwilson@usgs.gov</a:t>
            </a:r>
          </a:p>
          <a:p>
            <a:pPr marL="111125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3214698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9475</TotalTime>
  <Words>554</Words>
  <Application>Microsoft Macintosh PowerPoint</Application>
  <PresentationFormat>On-screen Show (4:3)</PresentationFormat>
  <Paragraphs>79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 Bold</vt:lpstr>
      <vt:lpstr>Avenir Roman</vt:lpstr>
      <vt:lpstr>Calibri</vt:lpstr>
      <vt:lpstr>Courier New</vt:lpstr>
      <vt:lpstr>Droid Serif</vt:lpstr>
      <vt:lpstr>Proxima Nova Regular</vt:lpstr>
      <vt:lpstr>Wingdings</vt:lpstr>
      <vt:lpstr>Arial</vt:lpstr>
      <vt:lpstr>Default</vt:lpstr>
      <vt:lpstr>Capacity Building Activities at GFOI SilvaCarbon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Microsoft Office User</cp:lastModifiedBy>
  <cp:revision>80</cp:revision>
  <dcterms:modified xsi:type="dcterms:W3CDTF">2018-03-07T11:34:53Z</dcterms:modified>
</cp:coreProperties>
</file>