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1" r:id="rId2"/>
    <p:sldId id="323" r:id="rId3"/>
    <p:sldId id="291" r:id="rId4"/>
    <p:sldId id="359" r:id="rId5"/>
    <p:sldId id="289" r:id="rId6"/>
    <p:sldId id="405" r:id="rId7"/>
    <p:sldId id="354" r:id="rId8"/>
    <p:sldId id="290" r:id="rId9"/>
    <p:sldId id="358" r:id="rId10"/>
    <p:sldId id="404" r:id="rId11"/>
    <p:sldId id="382" r:id="rId12"/>
    <p:sldId id="333" r:id="rId13"/>
    <p:sldId id="334" r:id="rId14"/>
    <p:sldId id="335" r:id="rId15"/>
    <p:sldId id="384" r:id="rId16"/>
    <p:sldId id="305" r:id="rId17"/>
    <p:sldId id="306" r:id="rId18"/>
    <p:sldId id="342" r:id="rId19"/>
    <p:sldId id="355" r:id="rId20"/>
    <p:sldId id="367" r:id="rId21"/>
    <p:sldId id="368" r:id="rId22"/>
    <p:sldId id="369" r:id="rId23"/>
    <p:sldId id="371" r:id="rId24"/>
    <p:sldId id="372" r:id="rId25"/>
    <p:sldId id="373" r:id="rId26"/>
    <p:sldId id="374" r:id="rId27"/>
    <p:sldId id="375" r:id="rId28"/>
    <p:sldId id="376" r:id="rId29"/>
    <p:sldId id="378" r:id="rId30"/>
    <p:sldId id="402" r:id="rId31"/>
    <p:sldId id="399" r:id="rId32"/>
    <p:sldId id="276" r:id="rId33"/>
    <p:sldId id="398" r:id="rId34"/>
    <p:sldId id="339" r:id="rId35"/>
    <p:sldId id="344" r:id="rId36"/>
    <p:sldId id="383" r:id="rId37"/>
    <p:sldId id="345" r:id="rId38"/>
    <p:sldId id="346" r:id="rId39"/>
    <p:sldId id="349" r:id="rId4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7" clrIdx="0"/>
  <p:cmAuthor id="2" name="Marc Paganini" initials="MO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5154" autoAdjust="0"/>
  </p:normalViewPr>
  <p:slideViewPr>
    <p:cSldViewPr>
      <p:cViewPr>
        <p:scale>
          <a:sx n="75" d="100"/>
          <a:sy n="75" d="100"/>
        </p:scale>
        <p:origin x="894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3T10:12:10.735" idx="2">
    <p:pos x="2987" y="2167"/>
    <p:text>Assuming this would be mainly the GEO webpage to be launched soon?</p:text>
    <p:extLst>
      <p:ext uri="{C676402C-5697-4E1C-873F-D02D1690AC5C}">
        <p15:threadingInfo xmlns:p15="http://schemas.microsoft.com/office/powerpoint/2012/main" timeZoneBias="-570"/>
      </p:ext>
    </p:extLst>
  </p:cm>
  <p:cm authorId="2" dt="2017-10-15T21:40:17.720" idx="1">
    <p:pos x="2987" y="2263"/>
    <p:text>yes EO best practices should be publishde on the new GEO Portal on SDGs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D2572-0487-4497-8DBF-998993EBE745}" type="doc">
      <dgm:prSet loTypeId="urn:microsoft.com/office/officeart/2005/8/layout/chart3" loCatId="cycle" qsTypeId="urn:microsoft.com/office/officeart/2005/8/quickstyle/simple1" qsCatId="simple" csTypeId="urn:microsoft.com/office/officeart/2005/8/colors/accent1_4" csCatId="accent1" phldr="1"/>
      <dgm:spPr/>
    </dgm:pt>
    <dgm:pt modelId="{0F84C7D8-3E7B-49C3-84A4-8A1473ABBDFC}">
      <dgm:prSet phldrT="[Text]"/>
      <dgm:spPr/>
      <dgm:t>
        <a:bodyPr/>
        <a:lstStyle/>
        <a:p>
          <a:r>
            <a:rPr lang="en-ZA" dirty="0"/>
            <a:t>Resulting state/health of ecosystems (</a:t>
          </a:r>
          <a:r>
            <a:rPr lang="en-ZA" dirty="0" err="1"/>
            <a:t>6.6.1.d</a:t>
          </a:r>
          <a:r>
            <a:rPr lang="en-ZA" dirty="0"/>
            <a:t>)</a:t>
          </a:r>
        </a:p>
      </dgm:t>
    </dgm:pt>
    <dgm:pt modelId="{A19E942E-56C9-448E-BF61-FBF3735B0326}" type="parTrans" cxnId="{1EEC9F5D-5428-4279-8CE4-128F9B30E3B9}">
      <dgm:prSet/>
      <dgm:spPr/>
      <dgm:t>
        <a:bodyPr/>
        <a:lstStyle/>
        <a:p>
          <a:endParaRPr lang="en-ZA"/>
        </a:p>
      </dgm:t>
    </dgm:pt>
    <dgm:pt modelId="{576D0A48-F627-444C-9FF5-A83F8A7CF33B}" type="sibTrans" cxnId="{1EEC9F5D-5428-4279-8CE4-128F9B30E3B9}">
      <dgm:prSet/>
      <dgm:spPr/>
      <dgm:t>
        <a:bodyPr/>
        <a:lstStyle/>
        <a:p>
          <a:endParaRPr lang="en-ZA"/>
        </a:p>
      </dgm:t>
    </dgm:pt>
    <dgm:pt modelId="{9D07B677-E27E-4836-8D1F-9B0C71400445}">
      <dgm:prSet phldrT="[Text]"/>
      <dgm:spPr/>
      <dgm:t>
        <a:bodyPr/>
        <a:lstStyle/>
        <a:p>
          <a:r>
            <a:rPr lang="en-ZA" dirty="0"/>
            <a:t>Quality of water in ecosystems (</a:t>
          </a:r>
          <a:r>
            <a:rPr lang="en-ZA" dirty="0" err="1"/>
            <a:t>6.6.1.c</a:t>
          </a:r>
          <a:r>
            <a:rPr lang="en-ZA" dirty="0"/>
            <a:t>) = (6.3.2)</a:t>
          </a:r>
        </a:p>
      </dgm:t>
    </dgm:pt>
    <dgm:pt modelId="{8BBD180F-B0D8-4E70-B7ED-B3848208A596}" type="parTrans" cxnId="{866D233F-AC11-42D1-8389-DE3AFC84E376}">
      <dgm:prSet/>
      <dgm:spPr/>
      <dgm:t>
        <a:bodyPr/>
        <a:lstStyle/>
        <a:p>
          <a:endParaRPr lang="en-ZA"/>
        </a:p>
      </dgm:t>
    </dgm:pt>
    <dgm:pt modelId="{B669C72E-EE27-41CA-B501-6D66A73103E7}" type="sibTrans" cxnId="{866D233F-AC11-42D1-8389-DE3AFC84E376}">
      <dgm:prSet/>
      <dgm:spPr/>
      <dgm:t>
        <a:bodyPr/>
        <a:lstStyle/>
        <a:p>
          <a:endParaRPr lang="en-ZA"/>
        </a:p>
      </dgm:t>
    </dgm:pt>
    <dgm:pt modelId="{4A412B25-C70F-47A5-A4D6-0052E7FD9B17}">
      <dgm:prSet/>
      <dgm:spPr/>
      <dgm:t>
        <a:bodyPr/>
        <a:lstStyle/>
        <a:p>
          <a:r>
            <a:rPr lang="en-ZA" dirty="0"/>
            <a:t>Spatial Extent of water-related ecosystems (6.6.1.a)</a:t>
          </a:r>
        </a:p>
      </dgm:t>
    </dgm:pt>
    <dgm:pt modelId="{E881AAC4-850E-4847-81E7-6822A4D0822F}" type="parTrans" cxnId="{C5FB2739-F8F5-4885-9CF2-5BC4FE11A11C}">
      <dgm:prSet/>
      <dgm:spPr/>
      <dgm:t>
        <a:bodyPr/>
        <a:lstStyle/>
        <a:p>
          <a:endParaRPr lang="en-ZA"/>
        </a:p>
      </dgm:t>
    </dgm:pt>
    <dgm:pt modelId="{94258421-E654-4C63-B52C-41580F29F5B0}" type="sibTrans" cxnId="{C5FB2739-F8F5-4885-9CF2-5BC4FE11A11C}">
      <dgm:prSet/>
      <dgm:spPr/>
      <dgm:t>
        <a:bodyPr/>
        <a:lstStyle/>
        <a:p>
          <a:endParaRPr lang="en-ZA"/>
        </a:p>
      </dgm:t>
    </dgm:pt>
    <dgm:pt modelId="{43E5D5C6-ACE5-4C2E-A599-68C93A753072}">
      <dgm:prSet phldrT="[Text]"/>
      <dgm:spPr/>
      <dgm:t>
        <a:bodyPr/>
        <a:lstStyle/>
        <a:p>
          <a:r>
            <a:rPr lang="en-ZA" dirty="0"/>
            <a:t> Quantity of water in ecosystems (</a:t>
          </a:r>
          <a:r>
            <a:rPr lang="en-ZA" dirty="0" err="1"/>
            <a:t>6.6.1.b</a:t>
          </a:r>
          <a:r>
            <a:rPr lang="en-ZA" dirty="0"/>
            <a:t>)</a:t>
          </a:r>
        </a:p>
      </dgm:t>
    </dgm:pt>
    <dgm:pt modelId="{902AA53C-85EA-4940-8FFA-ACE37302E384}" type="parTrans" cxnId="{095D99D2-35C2-452E-A682-DB24C4AFBFDF}">
      <dgm:prSet/>
      <dgm:spPr/>
      <dgm:t>
        <a:bodyPr/>
        <a:lstStyle/>
        <a:p>
          <a:endParaRPr lang="en-ZA"/>
        </a:p>
      </dgm:t>
    </dgm:pt>
    <dgm:pt modelId="{2C1FA072-2C58-41FA-9B9E-BA8139B86550}" type="sibTrans" cxnId="{095D99D2-35C2-452E-A682-DB24C4AFBFDF}">
      <dgm:prSet/>
      <dgm:spPr/>
      <dgm:t>
        <a:bodyPr/>
        <a:lstStyle/>
        <a:p>
          <a:endParaRPr lang="en-ZA"/>
        </a:p>
      </dgm:t>
    </dgm:pt>
    <dgm:pt modelId="{4CB50445-1EFA-4322-88FE-1B9C0C11C258}" type="pres">
      <dgm:prSet presAssocID="{0F8D2572-0487-4497-8DBF-998993EBE745}" presName="compositeShape" presStyleCnt="0">
        <dgm:presLayoutVars>
          <dgm:chMax val="7"/>
          <dgm:dir/>
          <dgm:resizeHandles val="exact"/>
        </dgm:presLayoutVars>
      </dgm:prSet>
      <dgm:spPr/>
    </dgm:pt>
    <dgm:pt modelId="{CD705668-B76F-458C-8D7C-379503275624}" type="pres">
      <dgm:prSet presAssocID="{0F8D2572-0487-4497-8DBF-998993EBE745}" presName="wedge1" presStyleLbl="node1" presStyleIdx="0" presStyleCnt="4" custScaleX="111778" custScaleY="102718" custLinFactNeighborX="-2363" custLinFactNeighborY="1717"/>
      <dgm:spPr/>
      <dgm:t>
        <a:bodyPr/>
        <a:lstStyle/>
        <a:p>
          <a:endParaRPr lang="en-US"/>
        </a:p>
      </dgm:t>
    </dgm:pt>
    <dgm:pt modelId="{97AC91E8-FED1-4380-A4CC-6A5D58FEBFC6}" type="pres">
      <dgm:prSet presAssocID="{0F8D2572-0487-4497-8DBF-998993EBE74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79B64-77DE-4204-B477-87449C01D8D1}" type="pres">
      <dgm:prSet presAssocID="{0F8D2572-0487-4497-8DBF-998993EBE745}" presName="wedge2" presStyleLbl="node1" presStyleIdx="1" presStyleCnt="4"/>
      <dgm:spPr/>
      <dgm:t>
        <a:bodyPr/>
        <a:lstStyle/>
        <a:p>
          <a:endParaRPr lang="en-US"/>
        </a:p>
      </dgm:t>
    </dgm:pt>
    <dgm:pt modelId="{2B309CF5-2176-42FE-A893-867A2114E7C4}" type="pres">
      <dgm:prSet presAssocID="{0F8D2572-0487-4497-8DBF-998993EBE74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6C3EC-BA1A-4028-9C99-B893E15AC439}" type="pres">
      <dgm:prSet presAssocID="{0F8D2572-0487-4497-8DBF-998993EBE745}" presName="wedge3" presStyleLbl="node1" presStyleIdx="2" presStyleCnt="4" custScaleX="98358" custScaleY="98549"/>
      <dgm:spPr/>
      <dgm:t>
        <a:bodyPr/>
        <a:lstStyle/>
        <a:p>
          <a:endParaRPr lang="en-US"/>
        </a:p>
      </dgm:t>
    </dgm:pt>
    <dgm:pt modelId="{CDB3DFD8-3B81-4B4E-985F-D0EDFF1CD4E7}" type="pres">
      <dgm:prSet presAssocID="{0F8D2572-0487-4497-8DBF-998993EBE74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57B1C-DBBF-4F19-B21C-BE97E2AF27FB}" type="pres">
      <dgm:prSet presAssocID="{0F8D2572-0487-4497-8DBF-998993EBE745}" presName="wedge4" presStyleLbl="node1" presStyleIdx="3" presStyleCnt="4"/>
      <dgm:spPr/>
      <dgm:t>
        <a:bodyPr/>
        <a:lstStyle/>
        <a:p>
          <a:endParaRPr lang="en-US"/>
        </a:p>
      </dgm:t>
    </dgm:pt>
    <dgm:pt modelId="{165E2F99-C837-43F3-AF00-7E099A8F5A32}" type="pres">
      <dgm:prSet presAssocID="{0F8D2572-0487-4497-8DBF-998993EBE74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F0E7F5-C62E-44DD-9281-D4D5E102002E}" type="presOf" srcId="{43E5D5C6-ACE5-4C2E-A599-68C93A753072}" destId="{2CB6C3EC-BA1A-4028-9C99-B893E15AC439}" srcOrd="0" destOrd="0" presId="urn:microsoft.com/office/officeart/2005/8/layout/chart3"/>
    <dgm:cxn modelId="{866D233F-AC11-42D1-8389-DE3AFC84E376}" srcId="{0F8D2572-0487-4497-8DBF-998993EBE745}" destId="{9D07B677-E27E-4836-8D1F-9B0C71400445}" srcOrd="3" destOrd="0" parTransId="{8BBD180F-B0D8-4E70-B7ED-B3848208A596}" sibTransId="{B669C72E-EE27-41CA-B501-6D66A73103E7}"/>
    <dgm:cxn modelId="{F8C9C41C-AB15-42C9-9108-049BC696F29F}" type="presOf" srcId="{0F8D2572-0487-4497-8DBF-998993EBE745}" destId="{4CB50445-1EFA-4322-88FE-1B9C0C11C258}" srcOrd="0" destOrd="0" presId="urn:microsoft.com/office/officeart/2005/8/layout/chart3"/>
    <dgm:cxn modelId="{1EEC9F5D-5428-4279-8CE4-128F9B30E3B9}" srcId="{0F8D2572-0487-4497-8DBF-998993EBE745}" destId="{0F84C7D8-3E7B-49C3-84A4-8A1473ABBDFC}" srcOrd="0" destOrd="0" parTransId="{A19E942E-56C9-448E-BF61-FBF3735B0326}" sibTransId="{576D0A48-F627-444C-9FF5-A83F8A7CF33B}"/>
    <dgm:cxn modelId="{F63AB24D-4D3B-4350-9F19-4B37751C2D62}" type="presOf" srcId="{9D07B677-E27E-4836-8D1F-9B0C71400445}" destId="{165E2F99-C837-43F3-AF00-7E099A8F5A32}" srcOrd="1" destOrd="0" presId="urn:microsoft.com/office/officeart/2005/8/layout/chart3"/>
    <dgm:cxn modelId="{F5C30652-24D8-4068-A7B9-90AACDCC96A8}" type="presOf" srcId="{43E5D5C6-ACE5-4C2E-A599-68C93A753072}" destId="{CDB3DFD8-3B81-4B4E-985F-D0EDFF1CD4E7}" srcOrd="1" destOrd="0" presId="urn:microsoft.com/office/officeart/2005/8/layout/chart3"/>
    <dgm:cxn modelId="{C5FB2739-F8F5-4885-9CF2-5BC4FE11A11C}" srcId="{0F8D2572-0487-4497-8DBF-998993EBE745}" destId="{4A412B25-C70F-47A5-A4D6-0052E7FD9B17}" srcOrd="1" destOrd="0" parTransId="{E881AAC4-850E-4847-81E7-6822A4D0822F}" sibTransId="{94258421-E654-4C63-B52C-41580F29F5B0}"/>
    <dgm:cxn modelId="{7DBC0305-19F9-40B6-8C2D-B2682E85684B}" type="presOf" srcId="{4A412B25-C70F-47A5-A4D6-0052E7FD9B17}" destId="{2B309CF5-2176-42FE-A893-867A2114E7C4}" srcOrd="1" destOrd="0" presId="urn:microsoft.com/office/officeart/2005/8/layout/chart3"/>
    <dgm:cxn modelId="{1042178E-CBF8-41D0-AECE-B0E22449EDD1}" type="presOf" srcId="{4A412B25-C70F-47A5-A4D6-0052E7FD9B17}" destId="{62C79B64-77DE-4204-B477-87449C01D8D1}" srcOrd="0" destOrd="0" presId="urn:microsoft.com/office/officeart/2005/8/layout/chart3"/>
    <dgm:cxn modelId="{36DA091A-2CA3-43BD-AF61-C2CB648D317D}" type="presOf" srcId="{9D07B677-E27E-4836-8D1F-9B0C71400445}" destId="{4DE57B1C-DBBF-4F19-B21C-BE97E2AF27FB}" srcOrd="0" destOrd="0" presId="urn:microsoft.com/office/officeart/2005/8/layout/chart3"/>
    <dgm:cxn modelId="{53116765-C747-4254-B909-4ABF25CDB0F6}" type="presOf" srcId="{0F84C7D8-3E7B-49C3-84A4-8A1473ABBDFC}" destId="{CD705668-B76F-458C-8D7C-379503275624}" srcOrd="0" destOrd="0" presId="urn:microsoft.com/office/officeart/2005/8/layout/chart3"/>
    <dgm:cxn modelId="{095D99D2-35C2-452E-A682-DB24C4AFBFDF}" srcId="{0F8D2572-0487-4497-8DBF-998993EBE745}" destId="{43E5D5C6-ACE5-4C2E-A599-68C93A753072}" srcOrd="2" destOrd="0" parTransId="{902AA53C-85EA-4940-8FFA-ACE37302E384}" sibTransId="{2C1FA072-2C58-41FA-9B9E-BA8139B86550}"/>
    <dgm:cxn modelId="{FDE53C63-A239-411C-9DB8-0849B8A296B6}" type="presOf" srcId="{0F84C7D8-3E7B-49C3-84A4-8A1473ABBDFC}" destId="{97AC91E8-FED1-4380-A4CC-6A5D58FEBFC6}" srcOrd="1" destOrd="0" presId="urn:microsoft.com/office/officeart/2005/8/layout/chart3"/>
    <dgm:cxn modelId="{2AC1682F-4781-4648-A265-F077E6BC3EB4}" type="presParOf" srcId="{4CB50445-1EFA-4322-88FE-1B9C0C11C258}" destId="{CD705668-B76F-458C-8D7C-379503275624}" srcOrd="0" destOrd="0" presId="urn:microsoft.com/office/officeart/2005/8/layout/chart3"/>
    <dgm:cxn modelId="{0DE5BAD2-8E0A-4654-A607-44C2D3B2262D}" type="presParOf" srcId="{4CB50445-1EFA-4322-88FE-1B9C0C11C258}" destId="{97AC91E8-FED1-4380-A4CC-6A5D58FEBFC6}" srcOrd="1" destOrd="0" presId="urn:microsoft.com/office/officeart/2005/8/layout/chart3"/>
    <dgm:cxn modelId="{0596021F-6A91-4FD3-86F4-DA56D9EC24F3}" type="presParOf" srcId="{4CB50445-1EFA-4322-88FE-1B9C0C11C258}" destId="{62C79B64-77DE-4204-B477-87449C01D8D1}" srcOrd="2" destOrd="0" presId="urn:microsoft.com/office/officeart/2005/8/layout/chart3"/>
    <dgm:cxn modelId="{1D36193D-6080-4C12-BBC3-3DE616909AA2}" type="presParOf" srcId="{4CB50445-1EFA-4322-88FE-1B9C0C11C258}" destId="{2B309CF5-2176-42FE-A893-867A2114E7C4}" srcOrd="3" destOrd="0" presId="urn:microsoft.com/office/officeart/2005/8/layout/chart3"/>
    <dgm:cxn modelId="{30CCF257-423C-4221-AE59-7D6226DC3ED0}" type="presParOf" srcId="{4CB50445-1EFA-4322-88FE-1B9C0C11C258}" destId="{2CB6C3EC-BA1A-4028-9C99-B893E15AC439}" srcOrd="4" destOrd="0" presId="urn:microsoft.com/office/officeart/2005/8/layout/chart3"/>
    <dgm:cxn modelId="{9689D26A-5EFD-4966-9119-E0BF79531096}" type="presParOf" srcId="{4CB50445-1EFA-4322-88FE-1B9C0C11C258}" destId="{CDB3DFD8-3B81-4B4E-985F-D0EDFF1CD4E7}" srcOrd="5" destOrd="0" presId="urn:microsoft.com/office/officeart/2005/8/layout/chart3"/>
    <dgm:cxn modelId="{8D36426E-B083-4D30-BF51-A3DF1F386C18}" type="presParOf" srcId="{4CB50445-1EFA-4322-88FE-1B9C0C11C258}" destId="{4DE57B1C-DBBF-4F19-B21C-BE97E2AF27FB}" srcOrd="6" destOrd="0" presId="urn:microsoft.com/office/officeart/2005/8/layout/chart3"/>
    <dgm:cxn modelId="{9FD4DD3C-549E-4E81-A0E0-8A37FD50C1AA}" type="presParOf" srcId="{4CB50445-1EFA-4322-88FE-1B9C0C11C258}" destId="{165E2F99-C837-43F3-AF00-7E099A8F5A32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05668-B76F-458C-8D7C-379503275624}">
      <dsp:nvSpPr>
        <dsp:cNvPr id="0" name=""/>
        <dsp:cNvSpPr/>
      </dsp:nvSpPr>
      <dsp:spPr>
        <a:xfrm>
          <a:off x="467147" y="391149"/>
          <a:ext cx="5171645" cy="4752465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/>
            <a:t>Resulting state/health of ecosystems (</a:t>
          </a:r>
          <a:r>
            <a:rPr lang="en-ZA" sz="2000" kern="1200" dirty="0" err="1"/>
            <a:t>6.6.1.d</a:t>
          </a:r>
          <a:r>
            <a:rPr lang="en-ZA" sz="2000" kern="1200" dirty="0"/>
            <a:t>)</a:t>
          </a:r>
        </a:p>
      </dsp:txBody>
      <dsp:txXfrm>
        <a:off x="3112075" y="1270356"/>
        <a:ext cx="1908583" cy="1414424"/>
      </dsp:txXfrm>
    </dsp:sp>
    <dsp:sp modelId="{62C79B64-77DE-4204-B477-87449C01D8D1}">
      <dsp:nvSpPr>
        <dsp:cNvPr id="0" name=""/>
        <dsp:cNvSpPr/>
      </dsp:nvSpPr>
      <dsp:spPr>
        <a:xfrm>
          <a:off x="653961" y="569569"/>
          <a:ext cx="4626711" cy="4626711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/>
            <a:t>Spatial Extent of water-related ecosystems (6.6.1.a)</a:t>
          </a:r>
        </a:p>
      </dsp:txBody>
      <dsp:txXfrm>
        <a:off x="3049937" y="2965544"/>
        <a:ext cx="1707476" cy="1376997"/>
      </dsp:txXfrm>
    </dsp:sp>
    <dsp:sp modelId="{2CB6C3EC-BA1A-4028-9C99-B893E15AC439}">
      <dsp:nvSpPr>
        <dsp:cNvPr id="0" name=""/>
        <dsp:cNvSpPr/>
      </dsp:nvSpPr>
      <dsp:spPr>
        <a:xfrm>
          <a:off x="691946" y="603135"/>
          <a:ext cx="4550740" cy="455957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/>
            <a:t> Quantity of water in ecosystems (</a:t>
          </a:r>
          <a:r>
            <a:rPr lang="en-ZA" sz="2000" kern="1200" dirty="0" err="1"/>
            <a:t>6.6.1.b</a:t>
          </a:r>
          <a:r>
            <a:rPr lang="en-ZA" sz="2000" kern="1200" dirty="0"/>
            <a:t>)</a:t>
          </a:r>
        </a:p>
      </dsp:txBody>
      <dsp:txXfrm>
        <a:off x="1206613" y="2964345"/>
        <a:ext cx="1679440" cy="1357017"/>
      </dsp:txXfrm>
    </dsp:sp>
    <dsp:sp modelId="{4DE57B1C-DBBF-4F19-B21C-BE97E2AF27FB}">
      <dsp:nvSpPr>
        <dsp:cNvPr id="0" name=""/>
        <dsp:cNvSpPr/>
      </dsp:nvSpPr>
      <dsp:spPr>
        <a:xfrm>
          <a:off x="653961" y="569569"/>
          <a:ext cx="4626711" cy="4626711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/>
            <a:t>Quality of water in ecosystems (</a:t>
          </a:r>
          <a:r>
            <a:rPr lang="en-ZA" sz="2000" kern="1200" dirty="0" err="1"/>
            <a:t>6.6.1.c</a:t>
          </a:r>
          <a:r>
            <a:rPr lang="en-ZA" sz="2000" kern="1200" dirty="0"/>
            <a:t>) = (6.3.2)</a:t>
          </a:r>
        </a:p>
      </dsp:txBody>
      <dsp:txXfrm>
        <a:off x="1177220" y="1423307"/>
        <a:ext cx="1707476" cy="1376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8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150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9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7D4BF68-4BEB-461E-AF38-B731B0965F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8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Publications/Governing_Docs/AHT-SDG_Terms-of-Reference-v.4_Mar2017.pdf" TargetMode="External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7391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FFFF"/>
                </a:solidFill>
              </a:rPr>
              <a:t>Sustainable Development Goals  (SDGs)</a:t>
            </a: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59677" y="40386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Eric C. Wood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6728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8923E65-5424-4614-8228-07982EDDB50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47AACB3-D3DF-4B58-8456-6657321F84E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7046" y="1143000"/>
            <a:ext cx="3980708" cy="55206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630C2B-F90C-40E2-9F23-C21934FB3F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GEO Initiative</a:t>
            </a:r>
            <a:endParaRPr lang="en-US" b="1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3B14C04A-83D0-415F-AB3D-2DF4AC17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28454"/>
            <a:ext cx="5715000" cy="4253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Bent Arrow 11"/>
          <p:cNvSpPr/>
          <p:nvPr/>
        </p:nvSpPr>
        <p:spPr>
          <a:xfrm rot="5400000">
            <a:off x="4343400" y="1752600"/>
            <a:ext cx="685800" cy="457200"/>
          </a:xfrm>
          <a:prstGeom prst="ben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9872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B9CAB47-E0FB-4E81-A062-47BB14426C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E022C0-1ADF-4432-A40B-15B8575534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Goals </a:t>
            </a:r>
            <a:r>
              <a:rPr lang="en-US" dirty="0"/>
              <a:t>and Targets where GEO has strong and active communities with adequate resources and potential to deliver tangible outcomes within the 2017–2019 timeframe, namely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400" dirty="0" smtClean="0"/>
              <a:t>SDG </a:t>
            </a:r>
            <a:r>
              <a:rPr lang="en-US" sz="2400" dirty="0"/>
              <a:t>2: zero </a:t>
            </a:r>
            <a:r>
              <a:rPr lang="en-US" sz="2400" dirty="0" smtClean="0"/>
              <a:t>hunger </a:t>
            </a:r>
          </a:p>
          <a:p>
            <a:r>
              <a:rPr lang="en-US" sz="2400" dirty="0" smtClean="0"/>
              <a:t>SDG </a:t>
            </a:r>
            <a:r>
              <a:rPr lang="en-US" sz="2400" dirty="0"/>
              <a:t>6: clean water &amp; </a:t>
            </a:r>
            <a:r>
              <a:rPr lang="en-US" sz="2400" dirty="0" smtClean="0"/>
              <a:t>sanitation</a:t>
            </a:r>
          </a:p>
          <a:p>
            <a:r>
              <a:rPr lang="en-US" sz="2400" dirty="0" smtClean="0"/>
              <a:t>SDG </a:t>
            </a:r>
            <a:r>
              <a:rPr lang="en-US" sz="2400" dirty="0"/>
              <a:t>11: sustainable cities and </a:t>
            </a:r>
            <a:r>
              <a:rPr lang="en-US" sz="2400" dirty="0" smtClean="0"/>
              <a:t>communities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SDG </a:t>
            </a:r>
            <a:r>
              <a:rPr lang="en-US" sz="2400" dirty="0">
                <a:solidFill>
                  <a:srgbClr val="C00000"/>
                </a:solidFill>
              </a:rPr>
              <a:t>13: climate </a:t>
            </a:r>
            <a:r>
              <a:rPr lang="en-US" sz="2400" dirty="0" smtClean="0">
                <a:solidFill>
                  <a:srgbClr val="C00000"/>
                </a:solidFill>
              </a:rPr>
              <a:t>action</a:t>
            </a:r>
          </a:p>
          <a:p>
            <a:r>
              <a:rPr lang="en-US" sz="2400" dirty="0" smtClean="0"/>
              <a:t>SDG </a:t>
            </a:r>
            <a:r>
              <a:rPr lang="en-US" sz="2400" dirty="0"/>
              <a:t>14: life below </a:t>
            </a:r>
            <a:r>
              <a:rPr lang="en-US" sz="2400" dirty="0" smtClean="0"/>
              <a:t>water</a:t>
            </a:r>
          </a:p>
          <a:p>
            <a:r>
              <a:rPr lang="en-US" sz="2400" dirty="0" smtClean="0"/>
              <a:t>SDG </a:t>
            </a:r>
            <a:r>
              <a:rPr lang="en-US" sz="2400" dirty="0"/>
              <a:t>15: life on </a:t>
            </a:r>
            <a:r>
              <a:rPr lang="en-US" sz="2400" dirty="0" smtClean="0"/>
              <a:t>land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B589AB-C1B8-45ED-8CF9-2E30B199157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Goals </a:t>
            </a:r>
            <a:r>
              <a:rPr lang="en-US" b="1" dirty="0" smtClean="0"/>
              <a:t>- GEO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2481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E7801F3-A7AC-4E88-BDC9-F343641F9D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62310" y="1600200"/>
            <a:ext cx="6943180" cy="4724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620000" y="4191000"/>
            <a:ext cx="685800" cy="3810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33400" y="4229100"/>
            <a:ext cx="605110" cy="2667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8CD4EDF-324F-4B23-90B8-A61450B246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GEO Initiative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4360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0400C3A-7E3A-439A-870E-8EB2FB1380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Capacity Building </a:t>
            </a:r>
            <a:endParaRPr lang="en-US" sz="2400" i="1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 portfolio of </a:t>
            </a:r>
            <a:r>
              <a:rPr lang="en-US" sz="2400" b="1" dirty="0">
                <a:solidFill>
                  <a:srgbClr val="C00000"/>
                </a:solidFill>
              </a:rPr>
              <a:t>capacity building </a:t>
            </a:r>
            <a:r>
              <a:rPr lang="en-US" sz="2400" dirty="0"/>
              <a:t>activities </a:t>
            </a:r>
            <a:r>
              <a:rPr lang="en-US" sz="2400" u="sng" dirty="0"/>
              <a:t>provides support to institutions and individuals in the ideation, development, and implementation of methods. </a:t>
            </a:r>
            <a:r>
              <a:rPr lang="en-US" sz="2400" dirty="0"/>
              <a:t>The activities build capabilities directly with the SDG methods and more broadly with accessing and applying Earth observations.  Activities here </a:t>
            </a:r>
            <a:r>
              <a:rPr lang="en-US" sz="2400" u="sng" dirty="0"/>
              <a:t>draw on and contribute to GEO’s established </a:t>
            </a:r>
            <a:r>
              <a:rPr lang="en-US" sz="2400" b="1" dirty="0">
                <a:solidFill>
                  <a:srgbClr val="C00000"/>
                </a:solidFill>
              </a:rPr>
              <a:t>capacity building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activities and expertise, and they may examine inventive approaches, such as social media, to support the testing and refinement of methods by users.  </a:t>
            </a:r>
          </a:p>
          <a:p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8CD4EDF-324F-4B23-90B8-A61450B246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GEO – CB (General)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29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035E2DA-FB2F-469A-9704-F540393D2E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2057400"/>
            <a:ext cx="8763000" cy="4724400"/>
          </a:xfrm>
        </p:spPr>
        <p:txBody>
          <a:bodyPr/>
          <a:lstStyle/>
          <a:p>
            <a:r>
              <a:rPr lang="en-US" sz="2400" dirty="0"/>
              <a:t>This element supports the use of Earth observations for the SDGs in all aspects, such as planning, tracking, and reporting. </a:t>
            </a:r>
            <a:r>
              <a:rPr lang="en-US" sz="2400" u="sng" dirty="0"/>
              <a:t>The portfolio includes virtual and physical activities, such as trainings, webinars, joint projects, applied research, and workshops, among many other successful </a:t>
            </a:r>
            <a:r>
              <a:rPr lang="en-US" sz="2400" b="1" u="sng" dirty="0">
                <a:solidFill>
                  <a:srgbClr val="C00000"/>
                </a:solidFill>
              </a:rPr>
              <a:t>capacity building </a:t>
            </a:r>
            <a:r>
              <a:rPr lang="en-US" sz="2400" dirty="0"/>
              <a:t>practices. The element uses and supports GEO’s efforts to characterize user needs, especially in fostering effective ways to enable sustained uptake of the methods and related data access. </a:t>
            </a:r>
          </a:p>
          <a:p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8CD4EDF-324F-4B23-90B8-A61450B246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GEO – Capacity Building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1447800"/>
            <a:ext cx="41148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Capacity Building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 for SDGs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2278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2547A81D-EBAB-4F9A-8A99-17E22E8675D3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400" dirty="0" smtClean="0"/>
              <a:t>Given the basis of the SDGs in statistical data, this element includes </a:t>
            </a:r>
            <a:r>
              <a:rPr lang="en-US" sz="2400" u="sng" dirty="0" smtClean="0"/>
              <a:t>engagement with the SDG statistical community about Earth observations </a:t>
            </a:r>
            <a:r>
              <a:rPr lang="en-US" sz="2400" dirty="0" smtClean="0"/>
              <a:t>as well as </a:t>
            </a:r>
            <a:r>
              <a:rPr lang="en-US" sz="2400" b="1" dirty="0" smtClean="0">
                <a:solidFill>
                  <a:srgbClr val="C00000"/>
                </a:solidFill>
              </a:rPr>
              <a:t>capacity building </a:t>
            </a:r>
            <a:r>
              <a:rPr lang="en-US" sz="2400" dirty="0" smtClean="0"/>
              <a:t>within GEO and the </a:t>
            </a:r>
            <a:r>
              <a:rPr lang="en-US" sz="2400" u="sng" dirty="0" smtClean="0"/>
              <a:t>Earth observations community about SDG statistical principles and practices. </a:t>
            </a:r>
            <a:endParaRPr lang="en-US" sz="2400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8CD4EDF-324F-4B23-90B8-A61450B24693}"/>
              </a:ext>
            </a:extLst>
          </p:cNvPr>
          <p:cNvSpPr txBox="1">
            <a:spLocks/>
          </p:cNvSpPr>
          <p:nvPr/>
        </p:nvSpPr>
        <p:spPr>
          <a:xfrm>
            <a:off x="5562600" y="93345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286000" y="266700"/>
            <a:ext cx="4953000" cy="533400"/>
          </a:xfrm>
        </p:spPr>
        <p:txBody>
          <a:bodyPr/>
          <a:lstStyle/>
          <a:p>
            <a:r>
              <a:rPr lang="en-US" b="1" dirty="0"/>
              <a:t>GEO – </a:t>
            </a:r>
            <a:r>
              <a:rPr lang="en-US" b="1" dirty="0" smtClean="0"/>
              <a:t>Capacity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64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5365002-0E0C-4582-9648-1A23848ABE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BAA1AE-A0A6-4D47-B1B8-B207577CDD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915400" cy="4724400"/>
          </a:xfrm>
        </p:spPr>
        <p:txBody>
          <a:bodyPr/>
          <a:lstStyle/>
          <a:p>
            <a:r>
              <a:rPr lang="en-US" dirty="0" smtClean="0"/>
              <a:t>EO4SDG </a:t>
            </a:r>
            <a:r>
              <a:rPr lang="en-US" dirty="0"/>
              <a:t>has also become a focal point for coordination across the breadth of the Group on Earth Observations (GEO) Work </a:t>
            </a:r>
            <a:r>
              <a:rPr lang="en-US" dirty="0" err="1"/>
              <a:t>Programme</a:t>
            </a:r>
            <a:r>
              <a:rPr lang="en-US" dirty="0"/>
              <a:t> including relevant Flagships, Initiatives and Community Activities.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particular, the Initiative aims to advance a </a:t>
            </a:r>
            <a:r>
              <a:rPr lang="en-US" dirty="0">
                <a:solidFill>
                  <a:srgbClr val="C00000"/>
                </a:solidFill>
              </a:rPr>
              <a:t>portfolio of national pilot projects</a:t>
            </a:r>
            <a:r>
              <a:rPr lang="en-US" dirty="0"/>
              <a:t> in one or more GEO Member countries focused on integrating EO with national statistics to better measure, monitor and achieve the SDGs.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925E14-AF86-4A61-8B7D-413ABE0948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0"/>
            <a:ext cx="5791200" cy="533400"/>
          </a:xfrm>
        </p:spPr>
        <p:txBody>
          <a:bodyPr/>
          <a:lstStyle/>
          <a:p>
            <a:pPr algn="ctr"/>
            <a:r>
              <a:rPr lang="en-US" b="1" dirty="0"/>
              <a:t>The GEO Earth Observations for the Sustainable Development Goals (EO4SDG) </a:t>
            </a:r>
            <a:r>
              <a:rPr lang="en-US" b="1" dirty="0" smtClean="0"/>
              <a:t>Initiative</a:t>
            </a: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3352800"/>
            <a:ext cx="8877300" cy="3733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  Implementation mechanisms include: </a:t>
            </a:r>
          </a:p>
          <a:p>
            <a:pPr defTabSz="914400"/>
            <a:endParaRPr lang="en-US" dirty="0" smtClean="0"/>
          </a:p>
          <a:p>
            <a:pPr lvl="1" defTabSz="914400"/>
            <a:r>
              <a:rPr lang="en-US" dirty="0" smtClean="0">
                <a:solidFill>
                  <a:srgbClr val="C00000"/>
                </a:solidFill>
              </a:rPr>
              <a:t>capacity building </a:t>
            </a:r>
            <a:r>
              <a:rPr lang="en-US" dirty="0" smtClean="0"/>
              <a:t>activities to help provide support to institutions and individuals in the use of </a:t>
            </a:r>
            <a:r>
              <a:rPr lang="en-US" dirty="0" err="1" smtClean="0"/>
              <a:t>EO</a:t>
            </a:r>
            <a:r>
              <a:rPr lang="en-US" dirty="0" smtClean="0"/>
              <a:t> methods and data to achieve the SDGs; </a:t>
            </a:r>
          </a:p>
          <a:p>
            <a:pPr lvl="1" defTabSz="914400"/>
            <a:r>
              <a:rPr lang="en-US" dirty="0" smtClean="0">
                <a:solidFill>
                  <a:srgbClr val="C00000"/>
                </a:solidFill>
              </a:rPr>
              <a:t>dissemination of data and information products </a:t>
            </a:r>
            <a:r>
              <a:rPr lang="en-US" dirty="0" smtClean="0"/>
              <a:t>to advance the provision, access, discoverability and applicability of </a:t>
            </a:r>
            <a:r>
              <a:rPr lang="en-US" dirty="0" err="1" smtClean="0"/>
              <a:t>EO</a:t>
            </a:r>
            <a:r>
              <a:rPr lang="en-US" dirty="0" smtClean="0"/>
              <a:t> for use with the SDGs; </a:t>
            </a:r>
          </a:p>
          <a:p>
            <a:pPr lvl="1" defTabSz="914400"/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outreach and engagement activities </a:t>
            </a:r>
            <a:r>
              <a:rPr lang="en-US" dirty="0" smtClean="0"/>
              <a:t>to promote the consideration and adoption of </a:t>
            </a:r>
            <a:r>
              <a:rPr lang="en-US" dirty="0" err="1" smtClean="0"/>
              <a:t>EO</a:t>
            </a:r>
            <a:r>
              <a:rPr lang="en-US" dirty="0" smtClean="0"/>
              <a:t> for the SDGs by nations and stakeholders.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71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2B1FF67-0C27-4F80-86E6-96C3A3342B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CDA31A-BCEC-4C40-B46C-AD3DEE0898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Co-Leads</a:t>
            </a:r>
            <a:endParaRPr lang="en-US" dirty="0"/>
          </a:p>
          <a:p>
            <a:pPr lvl="1"/>
            <a:r>
              <a:rPr lang="en-US" dirty="0" smtClean="0"/>
              <a:t>Lawrence </a:t>
            </a:r>
            <a:r>
              <a:rPr lang="en-US" dirty="0" err="1"/>
              <a:t>Friedl</a:t>
            </a:r>
            <a:r>
              <a:rPr lang="en-US" dirty="0"/>
              <a:t>, NASA Earth Science </a:t>
            </a:r>
            <a:r>
              <a:rPr lang="en-US" dirty="0" smtClean="0"/>
              <a:t> (USA)</a:t>
            </a:r>
          </a:p>
          <a:p>
            <a:pPr lvl="1"/>
            <a:r>
              <a:rPr lang="en-US" dirty="0" smtClean="0"/>
              <a:t>Chu </a:t>
            </a:r>
            <a:r>
              <a:rPr lang="en-US" dirty="0"/>
              <a:t>Ishida, </a:t>
            </a:r>
            <a:r>
              <a:rPr lang="en-US" dirty="0" err="1"/>
              <a:t>JAXA</a:t>
            </a:r>
            <a:r>
              <a:rPr lang="en-US" dirty="0"/>
              <a:t> </a:t>
            </a:r>
            <a:r>
              <a:rPr lang="en-US" dirty="0" smtClean="0"/>
              <a:t>(Japan)</a:t>
            </a:r>
          </a:p>
          <a:p>
            <a:pPr lvl="1"/>
            <a:r>
              <a:rPr lang="en-US" dirty="0" smtClean="0"/>
              <a:t>Eduardo </a:t>
            </a:r>
            <a:r>
              <a:rPr lang="en-US" dirty="0"/>
              <a:t>De La Torre, INEGI (Mexico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Technical support:</a:t>
            </a:r>
          </a:p>
          <a:p>
            <a:pPr lvl="1"/>
            <a:r>
              <a:rPr lang="en-US" dirty="0" err="1" smtClean="0"/>
              <a:t>Argyo</a:t>
            </a:r>
            <a:r>
              <a:rPr lang="en-US" dirty="0" smtClean="0"/>
              <a:t> </a:t>
            </a:r>
            <a:r>
              <a:rPr lang="en-US" dirty="0" err="1" smtClean="0"/>
              <a:t>Kavvada</a:t>
            </a:r>
            <a:r>
              <a:rPr lang="en-US" dirty="0" smtClean="0"/>
              <a:t>, NASA Booz Allen Hamilton,  GEO EO4SDG , </a:t>
            </a:r>
            <a:r>
              <a:rPr lang="en-US" dirty="0" smtClean="0">
                <a:solidFill>
                  <a:srgbClr val="0070C0"/>
                </a:solidFill>
              </a:rPr>
              <a:t>CEOS SDG </a:t>
            </a:r>
            <a:r>
              <a:rPr lang="en-US" dirty="0" err="1" smtClean="0">
                <a:solidFill>
                  <a:srgbClr val="0070C0"/>
                </a:solidFill>
              </a:rPr>
              <a:t>AHT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(USA)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A1925E14-AF86-4A61-8B7D-413ABE0948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-762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The GEO Earth Observations for the Sustainable Development Goals (EO4SDG) </a:t>
            </a:r>
            <a:r>
              <a:rPr lang="en-US" b="1" dirty="0" smtClean="0"/>
              <a:t>Initiative</a:t>
            </a:r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430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2819400"/>
            <a:ext cx="49530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CEOS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3125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CD916AE-C164-4906-973A-F146A047DC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37507" y="1600200"/>
            <a:ext cx="7592785" cy="47244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09800" y="152400"/>
            <a:ext cx="48006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0727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 indent="-231775"/>
            <a:endParaRPr lang="en-US" dirty="0"/>
          </a:p>
          <a:p>
            <a:pPr indent="-231775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867400" cy="533400"/>
          </a:xfrm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Sustainable Development Goals  (SDGs)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7252EB-CAD1-46D5-B74C-1B5CCE25A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3"/>
          <a:stretch/>
        </p:blipFill>
        <p:spPr>
          <a:xfrm>
            <a:off x="76200" y="0"/>
            <a:ext cx="867589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44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58406F2-99CC-4A54-BEB4-BACB203C88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20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2A0B93-191D-4155-B386-7BAA74DE7B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5125" y="1219200"/>
            <a:ext cx="8339792" cy="54864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8521" y="2286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8362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2081805-3A6B-4AE4-8912-C322C5873B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21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0A66745-C2B3-424F-9B9D-5F4A5F460F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66025" y="1290320"/>
            <a:ext cx="7025475" cy="54102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02262" y="1524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6018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05084E6-05CB-41BD-AF62-45CE0DBD91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22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195AB6-D7A4-48C1-AE19-59AC2781C0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743666" cy="47244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23933" y="1524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068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F029934-67BF-4DB2-B7A0-8C5F64A61A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23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D4FBA9-2023-4ECF-988E-81D852BDBD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52600" y="1230256"/>
            <a:ext cx="6553200" cy="560234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3047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944AC27-3D0C-4A7F-8531-0B7AACFC84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24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805939-A77A-443B-9DC3-7A839366EE2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8635940" cy="40386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46270" y="1524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5221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ED32262-5B0C-4292-BBB0-A730B5A037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25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ED99E1A-1FCB-4C98-8921-D2BEE507D9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43000" y="1220107"/>
            <a:ext cx="7464669" cy="5545183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9420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5B8CC05-1D75-4278-83A9-B64C56E7AC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26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D4DF42-0251-4A05-86EF-D2B6920AF1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9251" y="1524000"/>
            <a:ext cx="8844749" cy="40386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1524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5103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177D578-1399-4B29-B23F-64307D1ED2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27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BE710C6-4E15-415A-BE06-869502BC30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8270816" cy="517525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8941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FFB1D53-89E2-459C-A797-17670CCC28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28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7C47391-C1EC-4046-8629-6EBA80026B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2399" y="1295400"/>
            <a:ext cx="8902679" cy="50292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27238" y="2286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1132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7097D03-E9C1-44B7-9CDA-85DD1B34DB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29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AF92BA-8AA8-41AE-8B0E-BA5E994CDA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1803" y="1295400"/>
            <a:ext cx="8692055" cy="525145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B763A24F-0B8B-4662-8782-069A41435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762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CEOS and  </a:t>
            </a:r>
            <a:r>
              <a:rPr lang="en-US" b="1" dirty="0" smtClean="0"/>
              <a:t>S</a:t>
            </a:r>
            <a:r>
              <a:rPr lang="en-US" b="1" dirty="0" smtClean="0"/>
              <a:t>pace-based </a:t>
            </a:r>
            <a:r>
              <a:rPr lang="en-US" b="1" dirty="0" err="1" smtClean="0"/>
              <a:t>EO</a:t>
            </a:r>
            <a:r>
              <a:rPr lang="en-US" b="1" dirty="0" smtClean="0"/>
              <a:t> for SDGs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922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61E72D-34EE-42FF-BB6F-BB4452F0BC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7FE8B29-875E-40CD-B121-D9B84B38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62653" cy="50292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Sustainable Development Goals  (SDGs)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0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71600"/>
            <a:ext cx="8610600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>
                <a:solidFill>
                  <a:srgbClr val="00B0F0"/>
                </a:solidFill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AU" sz="1800" b="1" baseline="30000" dirty="0">
                <a:solidFill>
                  <a:srgbClr val="00B0F0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b="1" dirty="0">
                <a:solidFill>
                  <a:srgbClr val="00B0F0"/>
                </a:solidFill>
                <a:latin typeface="+mj-lt"/>
                <a:ea typeface="Arial Bold"/>
                <a:cs typeface="Arial" panose="020B0604020202020204" pitchFamily="34" charset="0"/>
              </a:rPr>
              <a:t> Plenary (Brisbane, 2016) decided the creation of an Ad Hoc Team on SDGs (AHT SDG) </a:t>
            </a:r>
            <a:endParaRPr lang="en-AU" sz="1800" b="1" dirty="0" smtClean="0">
              <a:solidFill>
                <a:srgbClr val="00B0F0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endParaRPr lang="en-AU" sz="1800" dirty="0" smtClean="0">
              <a:solidFill>
                <a:srgbClr val="FF0000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 </a:t>
            </a:r>
            <a:r>
              <a:rPr lang="en-AU" sz="1800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current co-leads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: CSIRO (A. Held), ESA (M. Paganini), USGS (E. Wood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Core team support: Flora </a:t>
            </a:r>
            <a:r>
              <a:rPr lang="en-AU" sz="1800" dirty="0" err="1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Kerblat</a:t>
            </a:r>
            <a:r>
              <a:rPr lang="en-AU" sz="1800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 (CSIRO), Kim Holloway (NASA/CEOS SEO)</a:t>
            </a:r>
            <a:endParaRPr lang="en-AU" sz="1800" dirty="0">
              <a:solidFill>
                <a:srgbClr val="002060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Today </a:t>
            </a:r>
            <a:r>
              <a:rPr lang="en-AU" sz="1800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~30 members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(mailing list) </a:t>
            </a:r>
            <a:endParaRPr lang="en-AU" sz="1800" i="1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endParaRPr lang="en-AU" sz="1800" b="1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SDG main outputs in 2017: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</a:t>
            </a:r>
            <a:r>
              <a:rPr lang="en-AU" sz="1800" dirty="0">
                <a:solidFill>
                  <a:schemeClr val="tx2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  <a:hlinkClick r:id="rId3"/>
              </a:rPr>
              <a:t>Terms of Reference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produced for noting at SIT-32 (Paris, April 2017)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Implementation Plan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AU" sz="1800" i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incl. </a:t>
            </a:r>
            <a:r>
              <a:rPr lang="en-AU" sz="1800" i="1" dirty="0" err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ToR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 produced for information at CEOS 31</a:t>
            </a:r>
            <a:r>
              <a:rPr lang="en-AU" sz="1800" baseline="300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Plenary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Stock of CEOS activities on SDGs (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CEOS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Engagement Compendium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): </a:t>
            </a:r>
            <a:b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online survey, direct emailing, results compiling (</a:t>
            </a:r>
            <a:r>
              <a:rPr lang="en-AU" sz="1800" i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in progress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Finalizing of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CEOS </a:t>
            </a:r>
            <a:r>
              <a:rPr lang="en-AU" sz="1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EO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 Handbook </a:t>
            </a:r>
            <a:r>
              <a:rPr lang="en-AU" sz="18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“2030 Agenda for Sustainable Development and the Sustainable Development Goals”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(ESA lead)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</a:t>
            </a:r>
          </a:p>
          <a:p>
            <a:pPr algn="l" defTabSz="914400"/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Background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34200" y="2590800"/>
            <a:ext cx="2133600" cy="2057400"/>
            <a:chOff x="7162800" y="2667000"/>
            <a:chExt cx="1885236" cy="191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5"/>
            <a:stretch/>
          </p:blipFill>
          <p:spPr>
            <a:xfrm>
              <a:off x="8105983" y="2667000"/>
              <a:ext cx="942053" cy="9538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982" y="3620878"/>
              <a:ext cx="942054" cy="9606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667001"/>
              <a:ext cx="943183" cy="9617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929" y="3620877"/>
              <a:ext cx="942054" cy="960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516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SDG: </a:t>
            </a:r>
            <a:br>
              <a:rPr lang="en-AU" sz="2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81000" y="1219200"/>
            <a:ext cx="838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The AHT SDG will assess, showcase and promote EO contribution </a:t>
            </a:r>
            <a:br>
              <a:rPr lang="en-US" altLang="en-US" sz="2000" dirty="0">
                <a:solidFill>
                  <a:schemeClr val="bg1"/>
                </a:solidFill>
                <a:latin typeface="+mj-lt"/>
              </a:rPr>
            </a:b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to SDG Targets and Indicators</a:t>
            </a:r>
            <a:endParaRPr lang="en-US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078028"/>
            <a:ext cx="8382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kern="1200" dirty="0">
                <a:latin typeface="+mj-lt"/>
                <a:ea typeface="Arial Bold"/>
                <a:cs typeface="Arial" panose="020B0604020202020204" pitchFamily="34" charset="0"/>
              </a:rPr>
              <a:t>CEOS AHT SDG – </a:t>
            </a:r>
            <a:r>
              <a:rPr lang="en-US" sz="2400" b="1" kern="1200" dirty="0" err="1">
                <a:latin typeface="+mj-lt"/>
                <a:ea typeface="Arial Bold"/>
                <a:cs typeface="Arial" panose="020B0604020202020204" pitchFamily="34" charset="0"/>
              </a:rPr>
              <a:t>ToRs</a:t>
            </a:r>
            <a:r>
              <a:rPr lang="en-US" sz="2400" b="1" kern="1200" dirty="0">
                <a:latin typeface="+mj-lt"/>
                <a:ea typeface="Arial Bold"/>
                <a:cs typeface="Arial" panose="020B0604020202020204" pitchFamily="34" charset="0"/>
              </a:rPr>
              <a:t> (summary):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Coordinate the efforts of CEOS agencies and channel CEOS support to the UN process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on SDGs </a:t>
            </a:r>
            <a:r>
              <a:rPr lang="en-US" b="1" kern="1200" dirty="0">
                <a:solidFill>
                  <a:srgbClr val="FF0000"/>
                </a:solidFill>
                <a:latin typeface="+mj-lt"/>
                <a:ea typeface="Arial Bold"/>
                <a:cs typeface="Arial" panose="020B0604020202020204" pitchFamily="34" charset="0"/>
              </a:rPr>
              <a:t>through GEO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(showcases, promotion, etc.).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Provide a forum for sharing/communicating EO best practices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in support to the SDGs in collaboration with GEO.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Analyse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new opportunities for satellite-based EO to support SDG Targets and Indicators 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(methods, data, indicators), in part via enhanced engagement of CEOS agencies within the GEO initiatives and flagships. 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Engage with relevant authoritative SDG stakeholders </a:t>
            </a:r>
            <a:r>
              <a:rPr lang="en-CA" i="1" kern="1200" dirty="0">
                <a:latin typeface="+mj-lt"/>
                <a:ea typeface="Arial Bold"/>
                <a:cs typeface="Arial" panose="020B0604020202020204" pitchFamily="34" charset="0"/>
              </a:rPr>
              <a:t>inside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IAEG-SDGs/UNSD, UN GGIM, WGGI, Custodian agencies) and </a:t>
            </a:r>
            <a:r>
              <a:rPr lang="en-CA" i="1" kern="1200" dirty="0">
                <a:latin typeface="+mj-lt"/>
                <a:ea typeface="Arial Bold"/>
                <a:cs typeface="Arial" panose="020B0604020202020204" pitchFamily="34" charset="0"/>
              </a:rPr>
              <a:t>outside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the UN system 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GPSDD, IISD, WBG, Foundations).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Use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CEOS assets and bodies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sz="2000" b="1" kern="1200" dirty="0" err="1">
                <a:solidFill>
                  <a:srgbClr val="FF0000"/>
                </a:solidFill>
                <a:latin typeface="+mj-lt"/>
                <a:ea typeface="Arial Bold"/>
                <a:cs typeface="Arial" panose="020B0604020202020204" pitchFamily="34" charset="0"/>
              </a:rPr>
              <a:t>WGCapD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AHT FDA, etc.) to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build and strengthen EO capacities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at all levels of the UN SDGs implementation.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8445" y="5410200"/>
            <a:ext cx="605110" cy="2667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03845" y="2362200"/>
            <a:ext cx="605110" cy="2667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08610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610600" cy="4724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/>
              <a:t>Compile &amp; maintain a </a:t>
            </a:r>
            <a:r>
              <a:rPr lang="en-US" sz="2200" b="1" dirty="0"/>
              <a:t>compendium of CEOS Agencies’ engagement on SDGs </a:t>
            </a:r>
            <a:endParaRPr lang="en-US" sz="2200" dirty="0"/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/>
              <a:t>Define a </a:t>
            </a:r>
            <a:r>
              <a:rPr lang="en-US" sz="2200" b="1" dirty="0"/>
              <a:t>coherent, flexible and adaptive CEOS engagement plan </a:t>
            </a:r>
            <a:r>
              <a:rPr lang="en-US" sz="2200" dirty="0"/>
              <a:t>on SDGs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/>
              <a:t>Coordinate </a:t>
            </a:r>
            <a:r>
              <a:rPr lang="en-US" sz="2200" b="1" dirty="0"/>
              <a:t>CEOS support to GEO-led SDG activities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/>
              <a:t>Review and assess the </a:t>
            </a:r>
            <a:r>
              <a:rPr lang="en-US" sz="2200" b="1" dirty="0"/>
              <a:t>contribution of EO to the SDG Targets and Indicators 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/>
              <a:t>Demonstrate, showcase and </a:t>
            </a:r>
            <a:r>
              <a:rPr lang="en-US" sz="2200" b="1" dirty="0"/>
              <a:t>foster the added-value of EO in the SDG monitoring &amp; reporting process 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/>
              <a:t>Facilitate</a:t>
            </a:r>
            <a:r>
              <a:rPr lang="en-US" sz="2200" b="1" dirty="0"/>
              <a:t> uptake of EO by SDG stakeholders </a:t>
            </a:r>
            <a:r>
              <a:rPr lang="en-US" sz="2200" dirty="0"/>
              <a:t>(</a:t>
            </a:r>
            <a:r>
              <a:rPr lang="en-US" sz="2200" dirty="0" err="1"/>
              <a:t>eg</a:t>
            </a:r>
            <a:r>
              <a:rPr lang="en-US" sz="2200" dirty="0"/>
              <a:t>. National Statistics)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/>
              <a:t>Develop </a:t>
            </a:r>
            <a:r>
              <a:rPr lang="en-US" sz="2200" b="1" dirty="0"/>
              <a:t>impactful</a:t>
            </a:r>
            <a:r>
              <a:rPr lang="en-US" sz="2200" dirty="0"/>
              <a:t> </a:t>
            </a:r>
            <a:r>
              <a:rPr lang="en-US" sz="2200" b="1" dirty="0"/>
              <a:t>Communication &amp; Outreach activities </a:t>
            </a:r>
            <a:r>
              <a:rPr lang="en-US" sz="2200" dirty="0"/>
              <a:t>on EO for SDGs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</a:t>
            </a:r>
            <a:r>
              <a:rPr lang="en-AU" sz="24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2017-19 Implementation Plan -   </a:t>
            </a:r>
            <a:r>
              <a:rPr lang="en-A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</a:t>
            </a:r>
            <a:r>
              <a:rPr lang="en-A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elements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54645" y="5410200"/>
            <a:ext cx="605110" cy="2667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0" y="4191000"/>
            <a:ext cx="605110" cy="2667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45921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33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76200"/>
            <a:ext cx="58674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5. Showcase unique added-value of EO to other SDG stakeholders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7630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/>
              <a:t>Objective</a:t>
            </a:r>
            <a:r>
              <a:rPr lang="en-US" sz="1600" dirty="0"/>
              <a:t>: Demonstrate the value of EO for achieving the SDG targets and for reporting on indicators, </a:t>
            </a:r>
            <a:r>
              <a:rPr lang="en-CA" sz="1600" dirty="0"/>
              <a:t>though selected pilots that can lead to wider adoption</a:t>
            </a:r>
            <a:r>
              <a:rPr lang="en-US" sz="1600" dirty="0"/>
              <a:t> by SDG stakeholders.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/>
              <a:t>Why?</a:t>
            </a:r>
            <a:r>
              <a:rPr lang="en-US" sz="1600" i="1" dirty="0"/>
              <a:t> To increase the use of Earth Observations in the overall SDGs landscape (targets and indicators) and by all actors (from global to local levels)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Initiated SDG pilot projects in partnership with GEO (e.g. CEOS/GEO SELIS proposal to the GPSDD-WB Call on “collaborative data innovation for SD” on the use of data cube technology for SDGs).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Compile EO best case practices </a:t>
            </a:r>
            <a:r>
              <a:rPr lang="en-US" sz="1600" dirty="0"/>
              <a:t>for SDGs starting with the 5 SDGs where GEO is the most actively involved:  Zero Hunger (SDG 2), Water and sanitation (SDG 6), Sustainable urbanization (SDG 11), Life below water (SDG 14), Life on land (SDG 15). 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Launch one or two national/regional large-scale SDGs pilot projects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(in partnership with GEO EO4SDG and relevant GEO activities), starting from the methodological guidelines provided by the custodian agencies and engaging with key players (</a:t>
            </a:r>
            <a:r>
              <a:rPr lang="en-US" sz="1600" dirty="0" err="1"/>
              <a:t>incl</a:t>
            </a:r>
            <a:r>
              <a:rPr lang="en-US" sz="1600" dirty="0"/>
              <a:t> NSOs).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Develop EO capacity building/training in countr</a:t>
            </a:r>
            <a:r>
              <a:rPr lang="en-US" sz="1600" kern="1200" dirty="0">
                <a:solidFill>
                  <a:schemeClr val="accent6">
                    <a:lumMod val="75000"/>
                  </a:schemeClr>
                </a:solidFill>
              </a:rPr>
              <a:t>ies</a:t>
            </a:r>
            <a:r>
              <a:rPr lang="en-US" sz="1600" dirty="0"/>
              <a:t>: online courses and webinars on the integration of EO in the SDGs monitoring (in partnership with GEO, custodians and NSOs).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8600" y="6096000"/>
            <a:ext cx="304800" cy="45085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39412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29D8675-9A53-4A95-9E5B-F58C0CDDC2A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81000" y="1295399"/>
            <a:ext cx="1524000" cy="54226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36197-38E0-40E2-A7E2-06E35EB2EC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CEOS </a:t>
            </a:r>
            <a:r>
              <a:rPr lang="en-US" b="1" dirty="0" err="1" smtClean="0"/>
              <a:t>AHT</a:t>
            </a:r>
            <a:r>
              <a:rPr lang="en-US" b="1" dirty="0" smtClean="0"/>
              <a:t> SDG Flyer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51BC0E-14EE-420A-84FB-280E5583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93800"/>
            <a:ext cx="51911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8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8D1E64F-D2CD-413D-AF10-4ADE6DB1274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3926" y="1447800"/>
            <a:ext cx="8897674" cy="4195342"/>
          </a:xfrm>
          <a:prstGeom prst="rect">
            <a:avLst/>
          </a:prstGeom>
          <a:ln w="19050"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4F36197-38E0-40E2-A7E2-06E35EB2EC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Integrated SDG CB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488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8D1E64F-D2CD-413D-AF10-4ADE6DB1274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700" y="1447800"/>
            <a:ext cx="9211682" cy="434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6751AE-B7B9-4EDC-8801-04392C7A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41" y="1371600"/>
            <a:ext cx="2362200" cy="5302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4F36197-38E0-40E2-A7E2-06E35EB2EC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Integrated SDG CB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3449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88D2382-5F00-4498-BF42-898CD57B6E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3869" y="3810000"/>
            <a:ext cx="8940062" cy="2971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4F36197-38E0-40E2-A7E2-06E35EB2EC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Integrated SDG CB</a:t>
            </a:r>
            <a:endParaRPr lang="en-US" b="1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18D1E64F-D2CD-413D-AF10-4ADE6DB12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92" b="36430"/>
          <a:stretch/>
        </p:blipFill>
        <p:spPr>
          <a:xfrm>
            <a:off x="93926" y="1143000"/>
            <a:ext cx="6611674" cy="2667000"/>
          </a:xfrm>
          <a:prstGeom prst="rect">
            <a:avLst/>
          </a:prstGeom>
          <a:ln w="19050"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410200" y="5021262"/>
            <a:ext cx="152400" cy="498475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>
            <a:off x="7848600" y="5021261"/>
            <a:ext cx="152400" cy="498475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49453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09C8246-977A-4CF9-911D-5C943E3A2A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7039" y="1524000"/>
            <a:ext cx="4769745" cy="4419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A5D7A-7AB2-49D4-A466-E6573C9678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sz="2800" b="1" dirty="0" err="1" smtClean="0"/>
              <a:t>AHT</a:t>
            </a:r>
            <a:r>
              <a:rPr lang="en-US" sz="2800" b="1" dirty="0" smtClean="0"/>
              <a:t> SDG</a:t>
            </a:r>
            <a:r>
              <a:rPr lang="en-US" sz="2800" b="1" dirty="0" smtClean="0"/>
              <a:t> Quarterly Updates</a:t>
            </a:r>
            <a:endParaRPr lang="en-US" sz="2800" b="1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C6937D33-176F-4193-849C-EE9D83F0F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84" y="2895600"/>
            <a:ext cx="432172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89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3773EF-70EE-4FD6-855E-A92F257112DE}"/>
              </a:ext>
            </a:extLst>
          </p:cNvPr>
          <p:cNvSpPr txBox="1"/>
          <p:nvPr/>
        </p:nvSpPr>
        <p:spPr>
          <a:xfrm>
            <a:off x="1219200" y="2362200"/>
            <a:ext cx="739140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DISCUSSION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algn="ctr" rtl="0" latinLnBrk="1" hangingPunct="0"/>
            <a:r>
              <a:rPr lang="en-US" sz="4000" dirty="0" smtClean="0"/>
              <a:t>What is the Role for WGCapD ?</a:t>
            </a:r>
            <a:endParaRPr lang="en-US" sz="4000" dirty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562600" cy="533400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Sustainable Development Goals  (SDGs)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39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021A60-7956-4A2F-94C2-D8C00BD624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1E505E-E2D4-443A-B7AD-E196129BCA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62000" y="1212948"/>
            <a:ext cx="8046027" cy="564158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Sustainable Development Goals  (SDGs)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47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4EFE40F-44AD-47A4-9A1A-10314BBFE3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pic>
        <p:nvPicPr>
          <p:cNvPr id="5" name="Content Placeholder 4" descr="SDG_all.jpg">
            <a:extLst>
              <a:ext uri="{FF2B5EF4-FFF2-40B4-BE49-F238E27FC236}">
                <a16:creationId xmlns:a16="http://schemas.microsoft.com/office/drawing/2014/main" xmlns="" id="{84208E77-CA54-4509-A0DC-6178C67F55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07" y="-14996"/>
            <a:ext cx="5706394" cy="6818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1752600"/>
            <a:ext cx="25146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The SDG vs. </a:t>
            </a: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EO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Theme </a:t>
            </a:r>
            <a:r>
              <a:rPr lang="en-US" sz="2400" b="1" dirty="0" err="1" smtClean="0"/>
              <a:t>D</a:t>
            </a: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ecision</a:t>
            </a:r>
            <a:r>
              <a:rPr kumimoji="0" lang="en-US" sz="2400" b="1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Matrix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2290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26CC1E1-0322-4798-A023-DFC28C957A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40363" t="22222" r="-479" b="24910"/>
          <a:stretch/>
        </p:blipFill>
        <p:spPr>
          <a:xfrm>
            <a:off x="990600" y="1371600"/>
            <a:ext cx="8267700" cy="44958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Sustainable Development Goals  (SDGs)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00" y="6186271"/>
            <a:ext cx="6197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The SDG vs. </a:t>
            </a: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EO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Theme </a:t>
            </a:r>
            <a:r>
              <a:rPr lang="en-US" sz="2400" b="1" dirty="0"/>
              <a:t>D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ecisions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Matrix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9039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054C544-2CB4-49EB-8A3D-1D7CC2BE64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612567-4EEB-41AB-B5EB-0378E4888B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38400" y="1397934"/>
            <a:ext cx="5181600" cy="5367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55001D-0C34-455F-9300-C6AAE04F366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SDG Framework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3429000"/>
            <a:ext cx="762000" cy="762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228600" y="1600200"/>
            <a:ext cx="21336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Measuring,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Monitoring and Reporting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63800" y="4876800"/>
            <a:ext cx="762000" cy="762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94359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8E6A9FE-064A-4F01-9D0F-36D6145E48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D4570A-EA9B-4461-913D-4C233396BE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F89FBD-A105-4EF6-ACF2-C9047A7307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33457"/>
            <a:ext cx="7239000" cy="6980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3352800" cy="1015661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Most likely Targets and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Indicators </a:t>
            </a: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EO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can contribute to directly (or indirectly)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1929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Indicator 6.6.1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B7D4BF68-4BEB-461E-AF38-B731B0965F8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644686"/>
              </p:ext>
            </p:extLst>
          </p:nvPr>
        </p:nvGraphicFramePr>
        <p:xfrm>
          <a:off x="3048000" y="1350010"/>
          <a:ext cx="6324600" cy="550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228600"/>
            <a:ext cx="5867400" cy="533400"/>
          </a:xfrm>
          <a:ln/>
        </p:spPr>
        <p:txBody>
          <a:bodyPr anchor="ctr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r>
              <a:rPr lang="en-US" sz="2800" b="1" smtClean="0">
                <a:solidFill>
                  <a:srgbClr val="FFFFFF"/>
                </a:solidFill>
              </a:rPr>
              <a:t>Sustainable Development Goals  (SDGs)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2B195AB6-D7A4-48C1-AE19-59AC2781C0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52" r="63398"/>
          <a:stretch/>
        </p:blipFill>
        <p:spPr>
          <a:xfrm>
            <a:off x="152400" y="1828800"/>
            <a:ext cx="32004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2286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Goal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219200"/>
            <a:ext cx="2286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Sub-indicators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7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10309</TotalTime>
  <Words>1393</Words>
  <Application>Microsoft Office PowerPoint</Application>
  <PresentationFormat>On-screen Show (4:3)</PresentationFormat>
  <Paragraphs>145</Paragraphs>
  <Slides>39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Sustainable Development Goals  (SDGs)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Components of Indicator 6.6.1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Eric Wood</cp:lastModifiedBy>
  <cp:revision>119</cp:revision>
  <dcterms:modified xsi:type="dcterms:W3CDTF">2018-03-06T22:50:13Z</dcterms:modified>
</cp:coreProperties>
</file>