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(null)" ContentType="image/x-emf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  <p:sldMasterId id="2147484002" r:id="rId2"/>
    <p:sldMasterId id="2147484031" r:id="rId3"/>
  </p:sldMasterIdLst>
  <p:notesMasterIdLst>
    <p:notesMasterId r:id="rId17"/>
  </p:notesMasterIdLst>
  <p:handoutMasterIdLst>
    <p:handoutMasterId r:id="rId18"/>
  </p:handoutMasterIdLst>
  <p:sldIdLst>
    <p:sldId id="352" r:id="rId4"/>
    <p:sldId id="404" r:id="rId5"/>
    <p:sldId id="363" r:id="rId6"/>
    <p:sldId id="364" r:id="rId7"/>
    <p:sldId id="358" r:id="rId8"/>
    <p:sldId id="411" r:id="rId9"/>
    <p:sldId id="366" r:id="rId10"/>
    <p:sldId id="407" r:id="rId11"/>
    <p:sldId id="406" r:id="rId12"/>
    <p:sldId id="408" r:id="rId13"/>
    <p:sldId id="409" r:id="rId14"/>
    <p:sldId id="410" r:id="rId15"/>
    <p:sldId id="331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3D91"/>
    <a:srgbClr val="489FDF"/>
    <a:srgbClr val="2A292A"/>
    <a:srgbClr val="434345"/>
    <a:srgbClr val="5D5D60"/>
    <a:srgbClr val="76777B"/>
    <a:srgbClr val="A5A5A5"/>
    <a:srgbClr val="C8C8C8"/>
    <a:srgbClr val="003D4C"/>
    <a:srgbClr val="00A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77" autoAdjust="0"/>
    <p:restoredTop sz="91023" autoAdjust="0"/>
  </p:normalViewPr>
  <p:slideViewPr>
    <p:cSldViewPr snapToGrid="0" snapToObjects="1">
      <p:cViewPr varScale="1">
        <p:scale>
          <a:sx n="88" d="100"/>
          <a:sy n="88" d="100"/>
        </p:scale>
        <p:origin x="109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0A200-6553-B147-90C9-CEF91EFF8297}" type="datetimeFigureOut">
              <a:rPr lang="en-US" smtClean="0">
                <a:latin typeface="Arial"/>
              </a:rPr>
              <a:t>3/6/18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2C01C-8156-EE4C-BC47-869CA09DFB9E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24958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2FC77F81-3125-2240-A858-DAD650E09B57}" type="datetimeFigureOut">
              <a:rPr lang="en-US" smtClean="0"/>
              <a:pPr/>
              <a:t>3/6/18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D55DD9D9-7F94-8C4C-8748-81A0C015A8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4635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Emphasis:</a:t>
            </a:r>
          </a:p>
          <a:p>
            <a:r>
              <a:rPr lang="en-US" dirty="0"/>
              <a:t>The partnership has major contributions</a:t>
            </a:r>
            <a:r>
              <a:rPr lang="en-US" baseline="0" dirty="0"/>
              <a:t> from both parties, enabling the mission. </a:t>
            </a:r>
          </a:p>
          <a:p>
            <a:r>
              <a:rPr lang="en-US" baseline="0" dirty="0"/>
              <a:t>ISRO considers this a science mission and adheres to NASA”s open data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311A6-DCFC-44ED-8260-0C22491E78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53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DD9D9-7F94-8C4C-8748-81A0C015A8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632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912341" y="3221701"/>
            <a:ext cx="7513104" cy="50048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800" b="1" baseline="0">
                <a:solidFill>
                  <a:schemeClr val="tx1"/>
                </a:solidFill>
                <a:latin typeface="+mj-lt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3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912341" y="3722185"/>
            <a:ext cx="7498993" cy="12357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aseline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Click to Add a Presentation Subtitle</a:t>
            </a:r>
          </a:p>
        </p:txBody>
      </p:sp>
      <p:pic>
        <p:nvPicPr>
          <p:cNvPr id="4" name="Picture 3" descr="JPL_RedBlack_rgb_stacked_5in_16060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0" y="1672559"/>
            <a:ext cx="2128446" cy="1241592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909983" y="5649583"/>
            <a:ext cx="7424737" cy="7794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# | Directorate, Division, Section or Group Name, Presented by, Job Title, Date, etc.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909983" y="6459398"/>
            <a:ext cx="7424737" cy="39860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900" baseline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defRPr>
            </a:lvl1pPr>
            <a:lvl2pPr marL="457200" indent="0">
              <a:buNone/>
              <a:defRPr sz="900">
                <a:latin typeface="Arial Narrow"/>
                <a:cs typeface="Arial Narrow"/>
              </a:defRPr>
            </a:lvl2pPr>
            <a:lvl3pPr marL="914400" indent="0">
              <a:buNone/>
              <a:defRPr sz="900">
                <a:latin typeface="Arial Narrow"/>
                <a:cs typeface="Arial Narrow"/>
              </a:defRPr>
            </a:lvl3pPr>
            <a:lvl4pPr marL="1371600" indent="0">
              <a:buNone/>
              <a:defRPr sz="900">
                <a:latin typeface="Arial Narrow"/>
                <a:cs typeface="Arial Narrow"/>
              </a:defRPr>
            </a:lvl4pPr>
            <a:lvl5pPr marL="1828800" indent="0">
              <a:buNone/>
              <a:defRPr sz="90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/>
              <a:t>Proprietary information or required markings can go here.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909983" y="2885929"/>
            <a:ext cx="7515462" cy="33577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600" baseline="0">
                <a:solidFill>
                  <a:schemeClr val="accent1"/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</p:spTree>
    <p:extLst>
      <p:ext uri="{BB962C8B-B14F-4D97-AF65-F5344CB8AC3E}">
        <p14:creationId xmlns:p14="http://schemas.microsoft.com/office/powerpoint/2010/main" val="1834584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9733"/>
            <a:ext cx="8229601" cy="26195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project, mission or org ID (optional)</a:t>
            </a:r>
          </a:p>
        </p:txBody>
      </p:sp>
      <p:sp>
        <p:nvSpPr>
          <p:cNvPr id="13" name="Content Placeholder 14"/>
          <p:cNvSpPr>
            <a:spLocks noGrp="1"/>
          </p:cNvSpPr>
          <p:nvPr>
            <p:ph sz="quarter" idx="21"/>
          </p:nvPr>
        </p:nvSpPr>
        <p:spPr>
          <a:xfrm>
            <a:off x="457200" y="2174875"/>
            <a:ext cx="4038600" cy="395128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4"/>
          <p:cNvSpPr>
            <a:spLocks noGrp="1"/>
          </p:cNvSpPr>
          <p:nvPr>
            <p:ph sz="quarter" idx="22"/>
          </p:nvPr>
        </p:nvSpPr>
        <p:spPr>
          <a:xfrm>
            <a:off x="4648200" y="2174875"/>
            <a:ext cx="4038600" cy="395128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890176"/>
            <a:ext cx="8229601" cy="42600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2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16" descr="JPL_RedBlack_rgb_horz_5in_160601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r="64328"/>
          <a:stretch/>
        </p:blipFill>
        <p:spPr>
          <a:xfrm>
            <a:off x="8409031" y="6502282"/>
            <a:ext cx="561474" cy="3254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17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9733"/>
            <a:ext cx="8229601" cy="26195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project, mission or org ID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890176"/>
            <a:ext cx="8229601" cy="42600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2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575050" y="1596524"/>
            <a:ext cx="5111750" cy="4405898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58573"/>
            <a:ext cx="3008313" cy="324384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457200" y="1596524"/>
            <a:ext cx="3008313" cy="1162049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20" name="Picture 19" descr="JPL_RedBlack_rgb_horz_5in_160601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r="64328"/>
          <a:stretch/>
        </p:blipFill>
        <p:spPr>
          <a:xfrm>
            <a:off x="8409031" y="6502282"/>
            <a:ext cx="561474" cy="3254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586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9733"/>
            <a:ext cx="8229601" cy="26195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project, mission or org ID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890176"/>
            <a:ext cx="8229601" cy="42600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2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90842"/>
            <a:ext cx="5486400" cy="33839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14565"/>
            <a:ext cx="5486400" cy="52154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1792288" y="4974802"/>
            <a:ext cx="5486400" cy="631073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6" name="Picture 15" descr="JPL_RedBlack_rgb_horz_5in_160601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r="64328"/>
          <a:stretch/>
        </p:blipFill>
        <p:spPr>
          <a:xfrm>
            <a:off x="8409031" y="6502282"/>
            <a:ext cx="561474" cy="3254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78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Blac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9734"/>
            <a:ext cx="8229601" cy="2514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project, mission or org ID (optional)</a:t>
            </a:r>
          </a:p>
        </p:txBody>
      </p:sp>
      <p:pic>
        <p:nvPicPr>
          <p:cNvPr id="8" name="Picture 7" descr="JPL_RedBlack_rgb_horz_5in_160601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r="64328"/>
          <a:stretch/>
        </p:blipFill>
        <p:spPr>
          <a:xfrm>
            <a:off x="8409031" y="6502282"/>
            <a:ext cx="561474" cy="32546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1419226"/>
            <a:ext cx="9144000" cy="502919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890176"/>
            <a:ext cx="8229601" cy="42600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2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01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Gray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419226"/>
            <a:ext cx="9144000" cy="50291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9734"/>
            <a:ext cx="8229601" cy="2514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project, mission or org ID (optional)</a:t>
            </a:r>
          </a:p>
        </p:txBody>
      </p:sp>
      <p:pic>
        <p:nvPicPr>
          <p:cNvPr id="8" name="Picture 7" descr="JPL_RedBlack_rgb_horz_5in_160601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r="64328"/>
          <a:stretch/>
        </p:blipFill>
        <p:spPr>
          <a:xfrm>
            <a:off x="8409031" y="6502282"/>
            <a:ext cx="561474" cy="325465"/>
          </a:xfrm>
          <a:prstGeom prst="rect">
            <a:avLst/>
          </a:prstGeom>
        </p:spPr>
      </p:pic>
      <p:sp>
        <p:nvSpPr>
          <p:cNvPr id="9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890176"/>
            <a:ext cx="8229601" cy="42600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2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51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PL_RedBlack_rgb_horz_5in_160601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r="64328"/>
          <a:stretch/>
        </p:blipFill>
        <p:spPr>
          <a:xfrm>
            <a:off x="8409031" y="6502282"/>
            <a:ext cx="561474" cy="3254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25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PL_RedBlack_rgb_horz_5in_160601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r="64328"/>
          <a:stretch/>
        </p:blipFill>
        <p:spPr>
          <a:xfrm>
            <a:off x="8409031" y="6502282"/>
            <a:ext cx="561474" cy="325465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8107" y="2537619"/>
            <a:ext cx="8227786" cy="1782763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itchFamily="34" charset="0"/>
              <a:buNone/>
              <a:tabLst/>
              <a:defRPr sz="4800" baseline="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add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230327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ray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PL_RedBlack_rgb_horz_5in_160601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r="64328"/>
          <a:stretch/>
        </p:blipFill>
        <p:spPr>
          <a:xfrm>
            <a:off x="8409031" y="6502282"/>
            <a:ext cx="561474" cy="325465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8107" y="2537619"/>
            <a:ext cx="8227786" cy="1782763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itchFamily="34" charset="0"/>
              <a:buNone/>
              <a:tabLst/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add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986655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0437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PL_RedBlack_rgb_stacked_5in_16060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57" y="2307166"/>
            <a:ext cx="3846286" cy="224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5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46583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 sz="16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69198" y="4814634"/>
            <a:ext cx="8436135" cy="43018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800" b="1" baseline="0">
                <a:solidFill>
                  <a:srgbClr val="000000"/>
                </a:solidFill>
                <a:latin typeface="+mj-lt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523999"/>
            <a:ext cx="8436135" cy="29063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600" baseline="0">
                <a:solidFill>
                  <a:schemeClr val="accent1"/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369199" y="5853545"/>
            <a:ext cx="6554654" cy="6657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0000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en-US" dirty="0"/>
              <a:t># | Directorate, Division, Section or Group Name, Presented by, Job Title, Date, etc.</a:t>
            </a:r>
          </a:p>
        </p:txBody>
      </p:sp>
      <p:pic>
        <p:nvPicPr>
          <p:cNvPr id="12" name="Picture 11" descr="JPL_RedBlack_rgb_stacked_5in_16060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196" y="5423673"/>
            <a:ext cx="2128446" cy="1241592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69198" y="6458523"/>
            <a:ext cx="6554655" cy="399477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900" baseline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defRPr>
            </a:lvl1pPr>
            <a:lvl2pPr marL="457200" indent="0">
              <a:buNone/>
              <a:defRPr sz="900">
                <a:latin typeface="Arial Narrow"/>
                <a:cs typeface="Arial Narrow"/>
              </a:defRPr>
            </a:lvl2pPr>
            <a:lvl3pPr marL="914400" indent="0">
              <a:buNone/>
              <a:defRPr sz="900">
                <a:latin typeface="Arial Narrow"/>
                <a:cs typeface="Arial Narrow"/>
              </a:defRPr>
            </a:lvl3pPr>
            <a:lvl4pPr marL="1371600" indent="0">
              <a:buNone/>
              <a:defRPr sz="900">
                <a:latin typeface="Arial Narrow"/>
                <a:cs typeface="Arial Narrow"/>
              </a:defRPr>
            </a:lvl4pPr>
            <a:lvl5pPr marL="1828800" indent="0">
              <a:buNone/>
              <a:defRPr sz="90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/>
              <a:t>Proprietary information or required markings can go here.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9" y="5244817"/>
            <a:ext cx="6554654" cy="47018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aseline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Click to Add a 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681930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772B0D60-508A-274C-848A-5DC377B6A4B1}" type="datetimeFigureOut">
              <a:rPr lang="en-US" smtClean="0"/>
              <a:t>3/6/18</a:t>
            </a:fld>
            <a:endParaRPr lang="en-US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3CD967A7-2E81-FF49-869A-EC4B20421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93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078" y="418454"/>
            <a:ext cx="6410325" cy="681927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6108350-BAEE-4A35-B323-676EFE596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62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3CD967A7-2E81-FF49-869A-EC4B20421AF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772B0D60-508A-274C-848A-5DC377B6A4B1}" type="datetimeFigureOut">
              <a:rPr lang="en-US" smtClean="0"/>
              <a:t>3/6/18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65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Title-Only Layout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31636" y="6673996"/>
            <a:ext cx="1112484" cy="1538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Rosen, Project Scientist</a:t>
            </a:r>
          </a:p>
        </p:txBody>
      </p:sp>
    </p:spTree>
    <p:extLst>
      <p:ext uri="{BB962C8B-B14F-4D97-AF65-F5344CB8AC3E}">
        <p14:creationId xmlns:p14="http://schemas.microsoft.com/office/powerpoint/2010/main" val="1296873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912341" y="3221701"/>
            <a:ext cx="7513104" cy="50048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800" b="1" baseline="0">
                <a:solidFill>
                  <a:srgbClr val="FFFFFF"/>
                </a:solidFill>
                <a:latin typeface="+mj-lt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3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912341" y="3722185"/>
            <a:ext cx="7498993" cy="12357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aseline="0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909983" y="5649583"/>
            <a:ext cx="7424737" cy="77946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# | Directorate, Division, Section or Group Name, Presented by, Job Title, Date, etc.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909983" y="6459398"/>
            <a:ext cx="7424737" cy="39860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900" baseline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defRPr>
            </a:lvl1pPr>
            <a:lvl2pPr marL="457200" indent="0">
              <a:buNone/>
              <a:defRPr sz="900">
                <a:latin typeface="Arial Narrow"/>
                <a:cs typeface="Arial Narrow"/>
              </a:defRPr>
            </a:lvl2pPr>
            <a:lvl3pPr marL="914400" indent="0">
              <a:buNone/>
              <a:defRPr sz="900">
                <a:latin typeface="Arial Narrow"/>
                <a:cs typeface="Arial Narrow"/>
              </a:defRPr>
            </a:lvl3pPr>
            <a:lvl4pPr marL="1371600" indent="0">
              <a:buNone/>
              <a:defRPr sz="900">
                <a:latin typeface="Arial Narrow"/>
                <a:cs typeface="Arial Narrow"/>
              </a:defRPr>
            </a:lvl4pPr>
            <a:lvl5pPr marL="1828800" indent="0">
              <a:buNone/>
              <a:defRPr sz="90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/>
              <a:t>Proprietary information or required markings can go here.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909983" y="2885929"/>
            <a:ext cx="7515462" cy="33577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600" baseline="0">
                <a:solidFill>
                  <a:schemeClr val="accent1"/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JPL_RedWhite_rgb_stacked_5in_16060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0" y="1672559"/>
            <a:ext cx="2128446" cy="124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446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46583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69198" y="4814634"/>
            <a:ext cx="8436135" cy="43018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800" b="1" baseline="0">
                <a:solidFill>
                  <a:srgbClr val="FFFFFF"/>
                </a:solidFill>
                <a:latin typeface="+mj-lt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523999"/>
            <a:ext cx="8436135" cy="29063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600" baseline="0">
                <a:solidFill>
                  <a:schemeClr val="accent1"/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369199" y="5853545"/>
            <a:ext cx="6554654" cy="6657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FFFFFF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en-US" dirty="0"/>
              <a:t># | Directorate, Division, Section or Group Name, Presented by, Job Title, Date, etc.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69198" y="6458523"/>
            <a:ext cx="6554655" cy="399477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900" baseline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defRPr>
            </a:lvl1pPr>
            <a:lvl2pPr marL="457200" indent="0">
              <a:buNone/>
              <a:defRPr sz="900">
                <a:latin typeface="Arial Narrow"/>
                <a:cs typeface="Arial Narrow"/>
              </a:defRPr>
            </a:lvl2pPr>
            <a:lvl3pPr marL="914400" indent="0">
              <a:buNone/>
              <a:defRPr sz="900">
                <a:latin typeface="Arial Narrow"/>
                <a:cs typeface="Arial Narrow"/>
              </a:defRPr>
            </a:lvl3pPr>
            <a:lvl4pPr marL="1371600" indent="0">
              <a:buNone/>
              <a:defRPr sz="900">
                <a:latin typeface="Arial Narrow"/>
                <a:cs typeface="Arial Narrow"/>
              </a:defRPr>
            </a:lvl4pPr>
            <a:lvl5pPr marL="1828800" indent="0">
              <a:buNone/>
              <a:defRPr sz="90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/>
              <a:t>Proprietary information or required markings can go here.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9" y="5244817"/>
            <a:ext cx="6554654" cy="47018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aseline="0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Click to Add a Presentation Subtitle</a:t>
            </a:r>
          </a:p>
        </p:txBody>
      </p:sp>
      <p:pic>
        <p:nvPicPr>
          <p:cNvPr id="14" name="Picture 13" descr="JPL_RedWhite_rgb_stacked_5in_16060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196" y="5423673"/>
            <a:ext cx="2128446" cy="124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8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Ve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576455" cy="68580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687786" y="1919101"/>
            <a:ext cx="3347357" cy="88301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rgbClr val="FFFFFF"/>
                </a:solidFill>
                <a:latin typeface="+mj-lt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5687785" y="2783302"/>
            <a:ext cx="3347357" cy="100012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FFFFFF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en-US" dirty="0"/>
              <a:t># | Directorate, Division, Section or Group</a:t>
            </a:r>
          </a:p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687784" y="1015999"/>
            <a:ext cx="3347359" cy="85687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tabLst/>
              <a:defRPr sz="1400" baseline="0">
                <a:solidFill>
                  <a:schemeClr val="accent1"/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Click to Add a Theme, Project or </a:t>
            </a:r>
            <a:br>
              <a:rPr lang="en-US" dirty="0"/>
            </a:br>
            <a:r>
              <a:rPr lang="en-US" dirty="0"/>
              <a:t>Mission Name (optional)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5687786" y="6133629"/>
            <a:ext cx="3347357" cy="72437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ctr">
              <a:buNone/>
              <a:defRPr sz="900" baseline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defRPr>
            </a:lvl1pPr>
            <a:lvl2pPr marL="457200" indent="0">
              <a:buNone/>
              <a:defRPr sz="900">
                <a:latin typeface="Arial Narrow"/>
                <a:cs typeface="Arial Narrow"/>
              </a:defRPr>
            </a:lvl2pPr>
            <a:lvl3pPr marL="914400" indent="0">
              <a:buNone/>
              <a:defRPr sz="900">
                <a:latin typeface="Arial Narrow"/>
                <a:cs typeface="Arial Narrow"/>
              </a:defRPr>
            </a:lvl3pPr>
            <a:lvl4pPr marL="1371600" indent="0">
              <a:buNone/>
              <a:defRPr sz="900">
                <a:latin typeface="Arial Narrow"/>
                <a:cs typeface="Arial Narrow"/>
              </a:defRPr>
            </a:lvl4pPr>
            <a:lvl5pPr marL="1828800" indent="0">
              <a:buNone/>
              <a:defRPr sz="90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/>
              <a:t>Proprietary information or required markings can go here.</a:t>
            </a:r>
          </a:p>
        </p:txBody>
      </p:sp>
      <p:pic>
        <p:nvPicPr>
          <p:cNvPr id="12" name="Picture 11" descr="JPL_RedWhite_rgb_stacked_5in_16060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293" y="5047373"/>
            <a:ext cx="2128446" cy="124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97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9734"/>
            <a:ext cx="8229601" cy="2514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project, mission or org ID (optional)</a:t>
            </a:r>
          </a:p>
        </p:txBody>
      </p:sp>
      <p:pic>
        <p:nvPicPr>
          <p:cNvPr id="7" name="Picture 6" descr="JPL_RedBlack_rgb_horz_5in_160601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r="64328"/>
          <a:stretch/>
        </p:blipFill>
        <p:spPr>
          <a:xfrm>
            <a:off x="8409031" y="6502282"/>
            <a:ext cx="561474" cy="325465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8"/>
          </p:nvPr>
        </p:nvSpPr>
        <p:spPr>
          <a:xfrm>
            <a:off x="457199" y="1600198"/>
            <a:ext cx="8229601" cy="45259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2548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199" y="149733"/>
            <a:ext cx="8229601" cy="26195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project, mission or org ID (optional)</a:t>
            </a:r>
          </a:p>
        </p:txBody>
      </p:sp>
      <p:pic>
        <p:nvPicPr>
          <p:cNvPr id="7" name="Picture 6" descr="JPL_RedBlack_rgb_horz_5in_160601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r="64328"/>
          <a:stretch/>
        </p:blipFill>
        <p:spPr>
          <a:xfrm>
            <a:off x="8409031" y="6502282"/>
            <a:ext cx="561474" cy="32546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631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9734"/>
            <a:ext cx="8229601" cy="2514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project, mission or org ID (optional)</a:t>
            </a:r>
          </a:p>
        </p:txBody>
      </p:sp>
      <p:pic>
        <p:nvPicPr>
          <p:cNvPr id="7" name="Picture 6" descr="JPL_RedBlack_rgb_horz_5in_160601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r="64328"/>
          <a:stretch/>
        </p:blipFill>
        <p:spPr>
          <a:xfrm>
            <a:off x="8409031" y="6502282"/>
            <a:ext cx="561474" cy="325465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8"/>
          </p:nvPr>
        </p:nvSpPr>
        <p:spPr>
          <a:xfrm>
            <a:off x="457199" y="1600198"/>
            <a:ext cx="8229601" cy="45259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787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Ve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576455" cy="68580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 sz="1600">
                <a:solidFill>
                  <a:srgbClr val="00000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687786" y="1919101"/>
            <a:ext cx="3347357" cy="88301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rgbClr val="000000"/>
                </a:solidFill>
                <a:latin typeface="+mj-lt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5687785" y="2783302"/>
            <a:ext cx="3347357" cy="100012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0000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en-US" dirty="0"/>
              <a:t># | Directorate, Division, Section or Group</a:t>
            </a:r>
          </a:p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687784" y="1015999"/>
            <a:ext cx="3347359" cy="85687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tabLst/>
              <a:defRPr sz="1400" baseline="0">
                <a:solidFill>
                  <a:schemeClr val="accent1"/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Click to Add a Theme, Project or </a:t>
            </a:r>
            <a:br>
              <a:rPr lang="en-US" dirty="0"/>
            </a:br>
            <a:r>
              <a:rPr lang="en-US" dirty="0"/>
              <a:t>Mission Name (optional)</a:t>
            </a:r>
          </a:p>
        </p:txBody>
      </p:sp>
      <p:pic>
        <p:nvPicPr>
          <p:cNvPr id="10" name="Picture 9" descr="JPL_RedBlack_rgb_stacked_5in_16060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293" y="5047373"/>
            <a:ext cx="2128446" cy="1241592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5687786" y="6133629"/>
            <a:ext cx="3347357" cy="72437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ctr">
              <a:buNone/>
              <a:defRPr sz="900" baseline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defRPr>
            </a:lvl1pPr>
            <a:lvl2pPr marL="457200" indent="0">
              <a:buNone/>
              <a:defRPr sz="900">
                <a:latin typeface="Arial Narrow"/>
                <a:cs typeface="Arial Narrow"/>
              </a:defRPr>
            </a:lvl2pPr>
            <a:lvl3pPr marL="914400" indent="0">
              <a:buNone/>
              <a:defRPr sz="900">
                <a:latin typeface="Arial Narrow"/>
                <a:cs typeface="Arial Narrow"/>
              </a:defRPr>
            </a:lvl3pPr>
            <a:lvl4pPr marL="1371600" indent="0">
              <a:buNone/>
              <a:defRPr sz="900">
                <a:latin typeface="Arial Narrow"/>
                <a:cs typeface="Arial Narrow"/>
              </a:defRPr>
            </a:lvl4pPr>
            <a:lvl5pPr marL="1828800" indent="0">
              <a:buNone/>
              <a:defRPr sz="90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/>
              <a:t>Proprietary information or required markings can go here.</a:t>
            </a:r>
          </a:p>
        </p:txBody>
      </p:sp>
    </p:spTree>
    <p:extLst>
      <p:ext uri="{BB962C8B-B14F-4D97-AF65-F5344CB8AC3E}">
        <p14:creationId xmlns:p14="http://schemas.microsoft.com/office/powerpoint/2010/main" val="1346538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9733"/>
            <a:ext cx="8229601" cy="26195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project, mission or org ID (optional)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890176"/>
            <a:ext cx="8229601" cy="42600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  <a:latin typeface="+mj-lt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9" name="Picture 8" descr="JPL_RedBlack_rgb_horz_5in_160601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r="64328"/>
          <a:stretch/>
        </p:blipFill>
        <p:spPr>
          <a:xfrm>
            <a:off x="8409031" y="6502282"/>
            <a:ext cx="561474" cy="32546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926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9733"/>
            <a:ext cx="8229601" cy="26195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project, mission or org ID (optional)</a:t>
            </a:r>
          </a:p>
        </p:txBody>
      </p:sp>
      <p:pic>
        <p:nvPicPr>
          <p:cNvPr id="9" name="Picture 8" descr="JPL_RedBlack_rgb_horz_5in_160601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r="64328"/>
          <a:stretch/>
        </p:blipFill>
        <p:spPr>
          <a:xfrm>
            <a:off x="8409031" y="6502282"/>
            <a:ext cx="561474" cy="325465"/>
          </a:xfrm>
          <a:prstGeom prst="rect">
            <a:avLst/>
          </a:prstGeom>
        </p:spPr>
      </p:pic>
      <p:sp>
        <p:nvSpPr>
          <p:cNvPr id="11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890176"/>
            <a:ext cx="8229601" cy="42600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  <a:latin typeface="+mj-lt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026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9733"/>
            <a:ext cx="8229601" cy="26195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project, mission or org ID (optional)</a:t>
            </a:r>
          </a:p>
        </p:txBody>
      </p:sp>
      <p:sp>
        <p:nvSpPr>
          <p:cNvPr id="13" name="Content Placeholder 14"/>
          <p:cNvSpPr>
            <a:spLocks noGrp="1"/>
          </p:cNvSpPr>
          <p:nvPr>
            <p:ph sz="quarter" idx="21"/>
          </p:nvPr>
        </p:nvSpPr>
        <p:spPr>
          <a:xfrm>
            <a:off x="457200" y="1599449"/>
            <a:ext cx="4038600" cy="45267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4"/>
          <p:cNvSpPr>
            <a:spLocks noGrp="1"/>
          </p:cNvSpPr>
          <p:nvPr>
            <p:ph sz="quarter" idx="22"/>
          </p:nvPr>
        </p:nvSpPr>
        <p:spPr>
          <a:xfrm>
            <a:off x="4648200" y="1599449"/>
            <a:ext cx="4038600" cy="45267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890176"/>
            <a:ext cx="8229601" cy="42600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  <a:latin typeface="+mj-lt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6" name="Picture 15" descr="JPL_RedBlack_rgb_horz_5in_160601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r="64328"/>
          <a:stretch/>
        </p:blipFill>
        <p:spPr>
          <a:xfrm>
            <a:off x="8409031" y="6502282"/>
            <a:ext cx="561474" cy="3254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9457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9733"/>
            <a:ext cx="8229601" cy="26195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project, mission or org ID (optional)</a:t>
            </a:r>
          </a:p>
        </p:txBody>
      </p:sp>
      <p:sp>
        <p:nvSpPr>
          <p:cNvPr id="13" name="Content Placeholder 14"/>
          <p:cNvSpPr>
            <a:spLocks noGrp="1"/>
          </p:cNvSpPr>
          <p:nvPr>
            <p:ph sz="quarter" idx="21"/>
          </p:nvPr>
        </p:nvSpPr>
        <p:spPr>
          <a:xfrm>
            <a:off x="457200" y="2174875"/>
            <a:ext cx="4038600" cy="395128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4"/>
          <p:cNvSpPr>
            <a:spLocks noGrp="1"/>
          </p:cNvSpPr>
          <p:nvPr>
            <p:ph sz="quarter" idx="22"/>
          </p:nvPr>
        </p:nvSpPr>
        <p:spPr>
          <a:xfrm>
            <a:off x="4648200" y="2174875"/>
            <a:ext cx="4038600" cy="395128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890176"/>
            <a:ext cx="8229601" cy="42600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  <a:latin typeface="+mj-lt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16" descr="JPL_RedBlack_rgb_horz_5in_160601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r="64328"/>
          <a:stretch/>
        </p:blipFill>
        <p:spPr>
          <a:xfrm>
            <a:off x="8409031" y="6502282"/>
            <a:ext cx="561474" cy="3254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68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9733"/>
            <a:ext cx="8229601" cy="26195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project, mission or org ID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890176"/>
            <a:ext cx="8229601" cy="42600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  <a:latin typeface="+mj-lt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575050" y="1596524"/>
            <a:ext cx="5111750" cy="4405898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58573"/>
            <a:ext cx="3008313" cy="324384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457200" y="1596524"/>
            <a:ext cx="3008313" cy="1162049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20" name="Picture 19" descr="JPL_RedBlack_rgb_horz_5in_160601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r="64328"/>
          <a:stretch/>
        </p:blipFill>
        <p:spPr>
          <a:xfrm>
            <a:off x="8409031" y="6502282"/>
            <a:ext cx="561474" cy="3254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1356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9733"/>
            <a:ext cx="8229601" cy="26195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project, mission or org ID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890176"/>
            <a:ext cx="8229601" cy="42600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  <a:latin typeface="+mj-lt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90842"/>
            <a:ext cx="5486400" cy="33839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14565"/>
            <a:ext cx="5486400" cy="52154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1792288" y="4974802"/>
            <a:ext cx="5486400" cy="631073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6" name="Picture 15" descr="JPL_RedBlack_rgb_horz_5in_160601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r="64328"/>
          <a:stretch/>
        </p:blipFill>
        <p:spPr>
          <a:xfrm>
            <a:off x="8409031" y="6502282"/>
            <a:ext cx="561474" cy="3254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8757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Whit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9734"/>
            <a:ext cx="8229601" cy="2514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project, mission or org ID (optional)</a:t>
            </a:r>
          </a:p>
        </p:txBody>
      </p:sp>
      <p:pic>
        <p:nvPicPr>
          <p:cNvPr id="8" name="Picture 7" descr="JPL_RedBlack_rgb_horz_5in_160601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r="64328"/>
          <a:stretch/>
        </p:blipFill>
        <p:spPr>
          <a:xfrm>
            <a:off x="8409031" y="6502282"/>
            <a:ext cx="561474" cy="32546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1419226"/>
            <a:ext cx="9144000" cy="50291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890176"/>
            <a:ext cx="8229601" cy="42600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  <a:latin typeface="+mj-lt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685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Dar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419226"/>
            <a:ext cx="9144000" cy="502919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9734"/>
            <a:ext cx="8229601" cy="2514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project, mission or org ID (optional)</a:t>
            </a:r>
          </a:p>
        </p:txBody>
      </p:sp>
      <p:pic>
        <p:nvPicPr>
          <p:cNvPr id="8" name="Picture 7" descr="JPL_RedBlack_rgb_horz_5in_160601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r="64328"/>
          <a:stretch/>
        </p:blipFill>
        <p:spPr>
          <a:xfrm>
            <a:off x="8409031" y="6502282"/>
            <a:ext cx="561474" cy="325465"/>
          </a:xfrm>
          <a:prstGeom prst="rect">
            <a:avLst/>
          </a:prstGeom>
        </p:spPr>
      </p:pic>
      <p:sp>
        <p:nvSpPr>
          <p:cNvPr id="9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890176"/>
            <a:ext cx="8229601" cy="42600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200" baseline="0">
                <a:solidFill>
                  <a:srgbClr val="FFFFFF"/>
                </a:solidFill>
                <a:latin typeface="+mj-lt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46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PL_RedBlack_rgb_horz_5in_160601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r="64328"/>
          <a:stretch/>
        </p:blipFill>
        <p:spPr>
          <a:xfrm>
            <a:off x="8409031" y="6502282"/>
            <a:ext cx="561474" cy="3254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981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PL_RedBlack_rgb_horz_5in_160601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r="64328"/>
          <a:stretch/>
        </p:blipFill>
        <p:spPr>
          <a:xfrm>
            <a:off x="8409031" y="6502282"/>
            <a:ext cx="561474" cy="325465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8107" y="2537619"/>
            <a:ext cx="8227786" cy="1782763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itchFamily="34" charset="0"/>
              <a:buNone/>
              <a:tabLst/>
              <a:defRPr sz="4800" baseline="0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add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065455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9734"/>
            <a:ext cx="8229601" cy="2514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project, mission or org ID (optional)</a:t>
            </a:r>
          </a:p>
        </p:txBody>
      </p:sp>
      <p:pic>
        <p:nvPicPr>
          <p:cNvPr id="7" name="Picture 6" descr="JPL_RedBlack_rgb_horz_5in_160601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r="64328"/>
          <a:stretch/>
        </p:blipFill>
        <p:spPr>
          <a:xfrm>
            <a:off x="8409031" y="6502282"/>
            <a:ext cx="561474" cy="325465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8"/>
          </p:nvPr>
        </p:nvSpPr>
        <p:spPr>
          <a:xfrm>
            <a:off x="457199" y="1600198"/>
            <a:ext cx="8229601" cy="45259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659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Dark Gray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PL_RedBlack_rgb_horz_5in_160601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r="64328"/>
          <a:stretch/>
        </p:blipFill>
        <p:spPr>
          <a:xfrm>
            <a:off x="8409031" y="6502282"/>
            <a:ext cx="561474" cy="325465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8107" y="2537619"/>
            <a:ext cx="8227786" cy="1782763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itchFamily="34" charset="0"/>
              <a:buNone/>
              <a:tabLst/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add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6347734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4982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PL_RedWhite_rgb_stacked_5in_16060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55" y="2307166"/>
            <a:ext cx="3846288" cy="224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885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208265"/>
            <a:ext cx="1210456" cy="62400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153780" y="6468842"/>
            <a:ext cx="6436141" cy="148692"/>
            <a:chOff x="171652" y="6621093"/>
            <a:chExt cx="6436141" cy="111519"/>
          </a:xfrm>
        </p:grpSpPr>
        <p:pic>
          <p:nvPicPr>
            <p:cNvPr id="12" name="Picture 11" descr="at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be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ca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ch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cz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de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dk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e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es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fi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fr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g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hu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ie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it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lu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nl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no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p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pt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ro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se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uk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6532800"/>
            <a:ext cx="1196912" cy="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11278"/>
      </p:ext>
    </p:extLst>
  </p:cSld>
  <p:clrMapOvr>
    <a:masterClrMapping/>
  </p:clrMapOvr>
  <p:hf sldNum="0"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07" y="205113"/>
            <a:ext cx="7629314" cy="5745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264" y="1259305"/>
            <a:ext cx="8861472" cy="5199552"/>
          </a:xfrm>
          <a:prstGeom prst="rect">
            <a:avLst/>
          </a:prstGeom>
        </p:spPr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9144000" cy="984739"/>
          </a:xfrm>
          <a:prstGeom prst="rect">
            <a:avLst/>
          </a:prstGeom>
          <a:gradFill>
            <a:gsLst>
              <a:gs pos="0">
                <a:srgbClr val="5B5B5B"/>
              </a:gs>
              <a:gs pos="37000">
                <a:srgbClr val="9F9F9F"/>
              </a:gs>
              <a:gs pos="100000">
                <a:schemeClr val="accent3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6458858"/>
            <a:ext cx="9144000" cy="3991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Fringe</a:t>
            </a:r>
            <a:r>
              <a:rPr lang="it-IT" sz="1400" b="0" cap="none" spc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2017 | </a:t>
            </a:r>
            <a:r>
              <a:rPr lang="it-IT" sz="1400" b="0" cap="none" spc="0" baseline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Aalto</a:t>
            </a:r>
            <a:r>
              <a:rPr lang="it-IT" sz="1400" b="0" cap="none" spc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it-IT" sz="1400" b="0" cap="none" spc="0" baseline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University</a:t>
            </a:r>
            <a:r>
              <a:rPr lang="it-IT" sz="1400" b="0" cap="none" spc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| </a:t>
            </a:r>
            <a:r>
              <a:rPr lang="it-IT" sz="1400" b="0" cap="none" spc="0" baseline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Helsinky</a:t>
            </a:r>
            <a:r>
              <a:rPr lang="it-IT" sz="1400" b="0" cap="none" spc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it-IT" sz="1400" b="0" cap="none" spc="0" baseline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Finland</a:t>
            </a:r>
            <a:endParaRPr lang="en-US" sz="1400" dirty="0">
              <a:ln>
                <a:noFill/>
              </a:ln>
            </a:endParaRPr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233" y="2"/>
            <a:ext cx="737422" cy="914964"/>
          </a:xfrm>
          <a:prstGeom prst="rect">
            <a:avLst/>
          </a:prstGeom>
        </p:spPr>
      </p:pic>
      <p:pic>
        <p:nvPicPr>
          <p:cNvPr id="10" name="Picture 5" descr="Screen Clipping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635" y="91166"/>
            <a:ext cx="1345260" cy="75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224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3296484"/>
            <a:ext cx="7789050" cy="176458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796295"/>
            <a:ext cx="77890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18090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-8128"/>
            <a:ext cx="9137904" cy="686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225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0515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4648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12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199" y="149733"/>
            <a:ext cx="8229601" cy="26195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project, mission or org ID (optional)</a:t>
            </a:r>
          </a:p>
        </p:txBody>
      </p:sp>
      <p:pic>
        <p:nvPicPr>
          <p:cNvPr id="7" name="Picture 6" descr="JPL_RedBlack_rgb_horz_5in_160601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r="64328"/>
          <a:stretch/>
        </p:blipFill>
        <p:spPr>
          <a:xfrm>
            <a:off x="8409031" y="6502282"/>
            <a:ext cx="561474" cy="32546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2007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1666877"/>
            <a:ext cx="4968875" cy="432435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2"/>
            <a:ext cx="2846388" cy="4324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98867"/>
            <a:ext cx="7174846" cy="574516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224888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4966497"/>
            <a:ext cx="5932800" cy="410369"/>
          </a:xfrm>
          <a:prstGeom prst="rect">
            <a:avLst/>
          </a:prstGeo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5"/>
            <a:ext cx="5932488" cy="3390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2"/>
            <a:ext cx="5932800" cy="6191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92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9734"/>
            <a:ext cx="8229601" cy="2514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project, mission or org ID (optional)</a:t>
            </a:r>
          </a:p>
        </p:txBody>
      </p:sp>
      <p:pic>
        <p:nvPicPr>
          <p:cNvPr id="7" name="Picture 6" descr="JPL_RedBlack_rgb_horz_5in_160601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r="64328"/>
          <a:stretch/>
        </p:blipFill>
        <p:spPr>
          <a:xfrm>
            <a:off x="8409031" y="6502282"/>
            <a:ext cx="561474" cy="325465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8"/>
          </p:nvPr>
        </p:nvSpPr>
        <p:spPr>
          <a:xfrm>
            <a:off x="457199" y="1600198"/>
            <a:ext cx="8229601" cy="45259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5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9733"/>
            <a:ext cx="8229601" cy="26195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project, mission or org ID (optional)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890176"/>
            <a:ext cx="8229601" cy="42600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2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9" name="Picture 8" descr="JPL_RedBlack_rgb_horz_5in_160601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r="64328"/>
          <a:stretch/>
        </p:blipFill>
        <p:spPr>
          <a:xfrm>
            <a:off x="8409031" y="6502282"/>
            <a:ext cx="561474" cy="32546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25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9733"/>
            <a:ext cx="8229601" cy="26195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project, mission or org ID (optional)</a:t>
            </a:r>
          </a:p>
        </p:txBody>
      </p:sp>
      <p:pic>
        <p:nvPicPr>
          <p:cNvPr id="9" name="Picture 8" descr="JPL_RedBlack_rgb_horz_5in_160601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r="64328"/>
          <a:stretch/>
        </p:blipFill>
        <p:spPr>
          <a:xfrm>
            <a:off x="8409031" y="6502282"/>
            <a:ext cx="561474" cy="325465"/>
          </a:xfrm>
          <a:prstGeom prst="rect">
            <a:avLst/>
          </a:prstGeom>
        </p:spPr>
      </p:pic>
      <p:sp>
        <p:nvSpPr>
          <p:cNvPr id="11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890176"/>
            <a:ext cx="8229601" cy="42600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2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69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9733"/>
            <a:ext cx="8229601" cy="26195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project, mission or org ID (optional)</a:t>
            </a:r>
          </a:p>
        </p:txBody>
      </p:sp>
      <p:sp>
        <p:nvSpPr>
          <p:cNvPr id="13" name="Content Placeholder 14"/>
          <p:cNvSpPr>
            <a:spLocks noGrp="1"/>
          </p:cNvSpPr>
          <p:nvPr>
            <p:ph sz="quarter" idx="21"/>
          </p:nvPr>
        </p:nvSpPr>
        <p:spPr>
          <a:xfrm>
            <a:off x="457200" y="1599449"/>
            <a:ext cx="4038600" cy="45267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4"/>
          <p:cNvSpPr>
            <a:spLocks noGrp="1"/>
          </p:cNvSpPr>
          <p:nvPr>
            <p:ph sz="quarter" idx="22"/>
          </p:nvPr>
        </p:nvSpPr>
        <p:spPr>
          <a:xfrm>
            <a:off x="4648200" y="1599449"/>
            <a:ext cx="4038600" cy="45267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890176"/>
            <a:ext cx="8229601" cy="42600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2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6" name="Picture 15" descr="JPL_RedBlack_rgb_horz_5in_160601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r="64328"/>
          <a:stretch/>
        </p:blipFill>
        <p:spPr>
          <a:xfrm>
            <a:off x="8409031" y="6502282"/>
            <a:ext cx="561474" cy="3254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19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457200" y="411693"/>
            <a:ext cx="8229600" cy="4784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7200" y="6457847"/>
            <a:ext cx="1320800" cy="400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871186" y="6457847"/>
            <a:ext cx="5401628" cy="400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366000" y="6457847"/>
            <a:ext cx="1022141" cy="400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1" r:id="rId2"/>
    <p:sldLayoutId id="2147483983" r:id="rId3"/>
    <p:sldLayoutId id="2147484001" r:id="rId4"/>
    <p:sldLayoutId id="2147483985" r:id="rId5"/>
    <p:sldLayoutId id="2147483987" r:id="rId6"/>
    <p:sldLayoutId id="2147483986" r:id="rId7"/>
    <p:sldLayoutId id="2147483988" r:id="rId8"/>
    <p:sldLayoutId id="2147483997" r:id="rId9"/>
    <p:sldLayoutId id="2147483998" r:id="rId10"/>
    <p:sldLayoutId id="2147483999" r:id="rId11"/>
    <p:sldLayoutId id="2147484000" r:id="rId12"/>
    <p:sldLayoutId id="2147483989" r:id="rId13"/>
    <p:sldLayoutId id="2147483991" r:id="rId14"/>
    <p:sldLayoutId id="2147483993" r:id="rId15"/>
    <p:sldLayoutId id="2147483994" r:id="rId16"/>
    <p:sldLayoutId id="2147483995" r:id="rId17"/>
    <p:sldLayoutId id="2147483996" r:id="rId18"/>
    <p:sldLayoutId id="2147483984" r:id="rId19"/>
    <p:sldLayoutId id="2147484022" r:id="rId20"/>
    <p:sldLayoutId id="2147484025" r:id="rId21"/>
    <p:sldLayoutId id="2147484028" r:id="rId22"/>
    <p:sldLayoutId id="2147484041" r:id="rId2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 cap="none" spc="0" baseline="0">
          <a:ln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457200" y="411693"/>
            <a:ext cx="8229600" cy="4784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7200" y="6457847"/>
            <a:ext cx="1320800" cy="400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871186" y="6457847"/>
            <a:ext cx="5401628" cy="400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366000" y="6457847"/>
            <a:ext cx="1022141" cy="400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5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  <p:sldLayoutId id="2147484020" r:id="rId18"/>
    <p:sldLayoutId id="2147484021" r:id="rId1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 cap="none" spc="0" baseline="0">
          <a:ln>
            <a:noFill/>
          </a:ln>
          <a:solidFill>
            <a:srgbClr val="FFFFFF"/>
          </a:solidFill>
          <a:effectLst/>
          <a:latin typeface="+mj-lt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2200" kern="1200">
          <a:solidFill>
            <a:srgbClr val="FFFFFF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600" kern="1200">
          <a:solidFill>
            <a:srgbClr val="FFFFFF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400" kern="1200" baseline="0">
          <a:solidFill>
            <a:srgbClr val="FFFFFF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447363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4098" name="Picture 2" descr="C:\Users\uvayryne\Documents\EVENTS\2017 FRINGE\EOGB\PPT-inside.jpg"/>
          <p:cNvPicPr>
            <a:picLocks noChangeAspect="1" noChangeArrowheads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43"/>
          <a:stretch/>
        </p:blipFill>
        <p:spPr bwMode="auto">
          <a:xfrm>
            <a:off x="1" y="0"/>
            <a:ext cx="7119257" cy="689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8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7.jpeg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(null)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8.jpe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jpe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r="2751"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2" r="17162"/>
          <a:stretch>
            <a:fillRect/>
          </a:stretch>
        </p:blipFill>
        <p:spPr/>
      </p:pic>
      <p:pic>
        <p:nvPicPr>
          <p:cNvPr id="16" name="Picture Placeholder 15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5" r="14495"/>
          <a:stretch>
            <a:fillRect/>
          </a:stretch>
        </p:blipFill>
        <p:spPr/>
      </p:pic>
      <p:pic>
        <p:nvPicPr>
          <p:cNvPr id="15" name="Picture Placeholder 14"/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5" r="10005"/>
          <a:stretch>
            <a:fillRect/>
          </a:stretch>
        </p:blipFill>
        <p:spPr/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20065" y="2887709"/>
            <a:ext cx="8275645" cy="129636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The NASA-ISRO SAR (NISAR) Mission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20064" y="3783842"/>
            <a:ext cx="8275645" cy="3075230"/>
          </a:xfr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9688"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latin typeface="Helvetica" charset="0"/>
                <a:ea typeface="ヒラギノ角ゴ Pro W3" charset="0"/>
                <a:cs typeface="ヒラギノ角ゴ Pro W3" charset="0"/>
              </a:rPr>
              <a:t>Paul A Rosen, NISAR Team</a:t>
            </a:r>
          </a:p>
          <a:p>
            <a:pPr marL="39688">
              <a:lnSpc>
                <a:spcPct val="100000"/>
              </a:lnSpc>
              <a:spcBef>
                <a:spcPct val="0"/>
              </a:spcBef>
            </a:pPr>
            <a:r>
              <a:rPr lang="en-US" sz="1800" i="1" dirty="0">
                <a:latin typeface="Helvetica" charset="0"/>
                <a:ea typeface="ヒラギノ角ゴ Pro W3" charset="0"/>
                <a:cs typeface="ヒラギノ角ゴ Pro W3" charset="0"/>
              </a:rPr>
              <a:t>Jet Propulsion Laboratory, California Institute of Technology</a:t>
            </a:r>
          </a:p>
          <a:p>
            <a:pPr marL="39688">
              <a:lnSpc>
                <a:spcPct val="100000"/>
              </a:lnSpc>
              <a:spcBef>
                <a:spcPct val="0"/>
              </a:spcBef>
            </a:pPr>
            <a:endParaRPr lang="en-US" sz="1800" i="1" dirty="0">
              <a:latin typeface="Helvetica" charset="0"/>
              <a:ea typeface="ヒラギノ角ゴ Pro W3" charset="0"/>
              <a:cs typeface="ヒラギノ角ゴ Pro W3" charset="0"/>
            </a:endParaRPr>
          </a:p>
          <a:p>
            <a:pPr marL="39688">
              <a:lnSpc>
                <a:spcPct val="100000"/>
              </a:lnSpc>
              <a:spcBef>
                <a:spcPct val="0"/>
              </a:spcBef>
            </a:pPr>
            <a:endParaRPr lang="en-US" sz="1000" dirty="0">
              <a:latin typeface="Helvetica" charset="0"/>
              <a:ea typeface="ヒラギノ角ゴ Pro W3" charset="0"/>
              <a:cs typeface="ヒラギノ角ゴ Pro W3" charset="0"/>
            </a:endParaRPr>
          </a:p>
          <a:p>
            <a:pPr marL="39688"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latin typeface="Helvetica" charset="0"/>
                <a:ea typeface="ヒラギノ角ゴ Pro W3" charset="0"/>
                <a:cs typeface="ヒラギノ角ゴ Pro W3" charset="0"/>
              </a:rPr>
              <a:t> </a:t>
            </a:r>
            <a:endParaRPr lang="en-US" sz="300" dirty="0">
              <a:latin typeface="Helvetica" charset="0"/>
              <a:ea typeface="ヒラギノ角ゴ Pro W3" charset="0"/>
              <a:cs typeface="ヒラギノ角ゴ Pro W3" charset="0"/>
            </a:endParaRPr>
          </a:p>
          <a:p>
            <a:pPr marL="39688"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latin typeface="Helvetica" charset="0"/>
                <a:ea typeface="ヒラギノ角ゴ Pro W3" charset="0"/>
                <a:cs typeface="ヒラギノ角ゴ Pro W3" charset="0"/>
              </a:rPr>
              <a:t>WGCapD-7 Meeting </a:t>
            </a:r>
          </a:p>
          <a:p>
            <a:pPr marL="39688"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latin typeface="Helvetica" charset="0"/>
                <a:ea typeface="ヒラギノ角ゴ Pro W3" charset="0"/>
              </a:rPr>
              <a:t>São José dos Campos, SP, Brazil</a:t>
            </a:r>
          </a:p>
          <a:p>
            <a:pPr marL="39688"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latin typeface="Helvetica" charset="0"/>
                <a:ea typeface="ヒラギノ角ゴ Pro W3" charset="0"/>
              </a:rPr>
              <a:t>March 6-8. 2018 </a:t>
            </a:r>
            <a:endParaRPr lang="en-US" sz="1800" dirty="0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28628" y="6626008"/>
            <a:ext cx="567746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900" kern="1200" dirty="0">
                <a:latin typeface="Tahoma"/>
                <a:ea typeface="ＭＳ Ｐゴシック" charset="0"/>
                <a:cs typeface="Tahoma"/>
              </a:rPr>
              <a:t>Copyright </a:t>
            </a:r>
            <a:r>
              <a:rPr lang="is-IS" sz="900" kern="1200" dirty="0">
                <a:latin typeface="Tahoma"/>
                <a:ea typeface="ＭＳ Ｐゴシック" charset="0"/>
                <a:cs typeface="Tahoma"/>
              </a:rPr>
              <a:t>2018 </a:t>
            </a:r>
            <a:r>
              <a:rPr lang="en-US" sz="900" kern="1200" dirty="0">
                <a:latin typeface="Tahoma"/>
                <a:ea typeface="ＭＳ Ｐゴシック" charset="0"/>
                <a:cs typeface="Tahoma"/>
              </a:rPr>
              <a:t>California Institute of Technology. Government sponsorship acknowledged.</a:t>
            </a:r>
            <a:endParaRPr lang="en-US" sz="900" dirty="0">
              <a:latin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236" y="5877586"/>
            <a:ext cx="3478251" cy="653580"/>
          </a:xfrm>
          <a:prstGeom prst="rect">
            <a:avLst/>
          </a:prstGeom>
        </p:spPr>
      </p:pic>
      <p:pic>
        <p:nvPicPr>
          <p:cNvPr id="10" name="Picture 12" descr="http://expertjobs.org/wp-content/uploads/2012/09/isro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921" y="4854056"/>
            <a:ext cx="985837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712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6689A-27AE-D941-91EE-F04F8B752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8454"/>
            <a:ext cx="8323943" cy="681927"/>
          </a:xfrm>
        </p:spPr>
        <p:txBody>
          <a:bodyPr/>
          <a:lstStyle/>
          <a:p>
            <a:r>
              <a:rPr lang="en-US" dirty="0"/>
              <a:t>NISAR Utilization Plan to be published Apr 2018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5D192-3948-314B-AF84-994B0D1EC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71" y="1234175"/>
            <a:ext cx="5192486" cy="507365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NASA plan to develop applications users</a:t>
            </a:r>
          </a:p>
          <a:p>
            <a:r>
              <a:rPr lang="en-US" sz="2000" dirty="0"/>
              <a:t>Synergize with ISRO’s UP</a:t>
            </a:r>
          </a:p>
          <a:p>
            <a:r>
              <a:rPr lang="en-US" sz="2000" dirty="0"/>
              <a:t>Workshops to gather user needs </a:t>
            </a:r>
          </a:p>
          <a:p>
            <a:pPr lvl="1"/>
            <a:r>
              <a:rPr lang="en-US" dirty="0"/>
              <a:t>To date</a:t>
            </a:r>
            <a:r>
              <a:rPr lang="en-US" sz="1800" dirty="0"/>
              <a:t>: </a:t>
            </a:r>
          </a:p>
          <a:p>
            <a:pPr lvl="2"/>
            <a:r>
              <a:rPr lang="en-US" sz="2000" dirty="0"/>
              <a:t>Oceans and sea ice</a:t>
            </a:r>
          </a:p>
          <a:p>
            <a:pPr lvl="2"/>
            <a:r>
              <a:rPr lang="en-US" sz="2000" dirty="0"/>
              <a:t>Critical infrastructure</a:t>
            </a:r>
          </a:p>
          <a:p>
            <a:pPr lvl="2"/>
            <a:r>
              <a:rPr lang="en-US" sz="2000" dirty="0"/>
              <a:t>Subsurface Reservoirs </a:t>
            </a:r>
          </a:p>
          <a:p>
            <a:pPr lvl="1"/>
            <a:r>
              <a:rPr lang="en-US" dirty="0"/>
              <a:t>Future: </a:t>
            </a:r>
          </a:p>
          <a:p>
            <a:pPr lvl="2"/>
            <a:r>
              <a:rPr lang="en-US" sz="2000" dirty="0"/>
              <a:t>Forest applications</a:t>
            </a:r>
          </a:p>
          <a:p>
            <a:pPr lvl="2"/>
            <a:r>
              <a:rPr lang="en-US" sz="2000" dirty="0"/>
              <a:t>Agriculture</a:t>
            </a:r>
          </a:p>
          <a:p>
            <a:pPr lvl="2"/>
            <a:r>
              <a:rPr lang="en-US" sz="2000" dirty="0"/>
              <a:t>Urgent Response</a:t>
            </a:r>
          </a:p>
          <a:p>
            <a:r>
              <a:rPr lang="en-US" sz="2400" dirty="0"/>
              <a:t>http:/</a:t>
            </a:r>
            <a:r>
              <a:rPr lang="en-US" sz="2400" dirty="0" err="1"/>
              <a:t>nisar.jpl.nasa.gov</a:t>
            </a:r>
            <a:r>
              <a:rPr lang="en-US" sz="2400" dirty="0"/>
              <a:t>/applications</a:t>
            </a:r>
          </a:p>
          <a:p>
            <a:pPr lvl="1"/>
            <a:endParaRPr lang="en-US" sz="24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925109-AA47-C443-8D1D-B9A57CE0F2D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673850"/>
            <a:ext cx="1112838" cy="153988"/>
          </a:xfrm>
        </p:spPr>
        <p:txBody>
          <a:bodyPr/>
          <a:lstStyle/>
          <a:p>
            <a:r>
              <a:rPr lang="en-US"/>
              <a:t>Rosen, Project Scientist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F8ED81-8858-CA42-A7E9-6CA986A32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890" y="1706114"/>
            <a:ext cx="3659253" cy="47355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20D360-5A1F-F644-B78C-2652EE6992C7}"/>
              </a:ext>
            </a:extLst>
          </p:cNvPr>
          <p:cNvSpPr txBox="1"/>
          <p:nvPr/>
        </p:nvSpPr>
        <p:spPr>
          <a:xfrm>
            <a:off x="8418286" y="2844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024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85CC5-000F-3A46-BB36-89B8417A9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8454"/>
            <a:ext cx="7315203" cy="681927"/>
          </a:xfrm>
        </p:spPr>
        <p:txBody>
          <a:bodyPr/>
          <a:lstStyle/>
          <a:p>
            <a:r>
              <a:rPr lang="en-US" dirty="0"/>
              <a:t>NISAR Utilization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36319-021C-184B-9C7E-3163D2CF2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00381"/>
            <a:ext cx="8229600" cy="535746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Leveraging Applied Sciences, Educational, and Capacity Building investments at NASA</a:t>
            </a:r>
          </a:p>
          <a:p>
            <a:r>
              <a:rPr lang="en-US" sz="2400" dirty="0"/>
              <a:t>To date: </a:t>
            </a:r>
          </a:p>
          <a:p>
            <a:pPr lvl="1"/>
            <a:r>
              <a:rPr lang="en-US" dirty="0"/>
              <a:t>Annual training in SAR and </a:t>
            </a:r>
            <a:r>
              <a:rPr lang="en-US" dirty="0" err="1"/>
              <a:t>InSAR</a:t>
            </a:r>
            <a:endParaRPr lang="en-US" dirty="0"/>
          </a:p>
          <a:p>
            <a:pPr lvl="1"/>
            <a:r>
              <a:rPr lang="en-US" dirty="0"/>
              <a:t>ARSET Training in SAR</a:t>
            </a:r>
          </a:p>
          <a:p>
            <a:pPr lvl="1"/>
            <a:r>
              <a:rPr lang="en-US" dirty="0"/>
              <a:t>NISAR/SMAP soil moisture and agriculture workshop</a:t>
            </a:r>
          </a:p>
          <a:p>
            <a:pPr lvl="1"/>
            <a:r>
              <a:rPr lang="en-US" dirty="0"/>
              <a:t>ARIA rapid response system prototype</a:t>
            </a:r>
          </a:p>
          <a:p>
            <a:pPr lvl="1"/>
            <a:r>
              <a:rPr lang="en-US" dirty="0"/>
              <a:t>ISCE Open-source-for-research SAR processing code</a:t>
            </a:r>
          </a:p>
          <a:p>
            <a:r>
              <a:rPr lang="en-US" sz="2400" dirty="0"/>
              <a:t>Future: </a:t>
            </a:r>
          </a:p>
          <a:p>
            <a:pPr lvl="1"/>
            <a:r>
              <a:rPr lang="en-US" dirty="0"/>
              <a:t>Simulated Products, </a:t>
            </a:r>
          </a:p>
          <a:p>
            <a:pPr lvl="1"/>
            <a:r>
              <a:rPr lang="en-US" dirty="0"/>
              <a:t>GEO CBC </a:t>
            </a:r>
            <a:r>
              <a:rPr lang="en-US" dirty="0" err="1"/>
              <a:t>AmeriGEOSS</a:t>
            </a:r>
            <a:r>
              <a:rPr lang="en-US" dirty="0"/>
              <a:t> (F. Meyer)</a:t>
            </a:r>
          </a:p>
          <a:p>
            <a:pPr lvl="1"/>
            <a:r>
              <a:rPr lang="en-US" dirty="0"/>
              <a:t>NISAR-specific workshops</a:t>
            </a:r>
          </a:p>
          <a:p>
            <a:pPr lvl="1"/>
            <a:r>
              <a:rPr lang="en-US" dirty="0"/>
              <a:t>Envoys</a:t>
            </a:r>
          </a:p>
          <a:p>
            <a:pPr lvl="1"/>
            <a:r>
              <a:rPr lang="en-US" dirty="0"/>
              <a:t>Webinars and workshops jointly with ISRO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9355F-68FE-F642-993D-9FA43BF213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6108350-BAEE-4A35-B323-676EFE596F3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91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C17D2-99C7-4F49-A128-D75293563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8454"/>
            <a:ext cx="7315203" cy="681927"/>
          </a:xfrm>
        </p:spPr>
        <p:txBody>
          <a:bodyPr/>
          <a:lstStyle/>
          <a:p>
            <a:r>
              <a:rPr lang="en-US" dirty="0"/>
              <a:t>NISAR and </a:t>
            </a:r>
            <a:r>
              <a:rPr lang="en-US" dirty="0" err="1"/>
              <a:t>CapD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8EAA3-9615-D44B-ACAE-A14BB0A5F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NISAR has potential to provide a wide range of capabilities in service of </a:t>
            </a:r>
            <a:r>
              <a:rPr lang="en-US" dirty="0" err="1"/>
              <a:t>CapD</a:t>
            </a:r>
            <a:r>
              <a:rPr lang="en-US" dirty="0"/>
              <a:t> initiatives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Synergistic Utilization Plan</a:t>
            </a:r>
          </a:p>
          <a:p>
            <a:r>
              <a:rPr lang="en-US" dirty="0"/>
              <a:t>Remote processing with web client</a:t>
            </a:r>
          </a:p>
          <a:p>
            <a:r>
              <a:rPr lang="en-US" dirty="0"/>
              <a:t>Distance learning and in-person training materials jointly developed by NASA and ISRO for students and teachers</a:t>
            </a:r>
          </a:p>
          <a:p>
            <a:r>
              <a:rPr lang="en-US" dirty="0"/>
              <a:t>Sample data products and scientific workflows</a:t>
            </a:r>
          </a:p>
          <a:p>
            <a:r>
              <a:rPr lang="en-US" dirty="0"/>
              <a:t>Project Envoys able to provide a personal connection to global regions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E1589-3515-5443-96F5-CA9D9A1180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6108350-BAEE-4A35-B323-676EFE596F3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86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981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F7581CD-0455-9147-B204-D0F954FA4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Talk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43BD060-8AB0-F747-B66F-58463971016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NISAR overview</a:t>
            </a:r>
          </a:p>
          <a:p>
            <a:r>
              <a:rPr lang="en-US" dirty="0"/>
              <a:t>Announcement of Opportunity</a:t>
            </a:r>
          </a:p>
          <a:p>
            <a:r>
              <a:rPr lang="en-US" dirty="0"/>
              <a:t>Training, tools and workshops/conferences </a:t>
            </a:r>
          </a:p>
          <a:p>
            <a:r>
              <a:rPr lang="en-US" dirty="0" err="1"/>
              <a:t>CapD</a:t>
            </a:r>
            <a:r>
              <a:rPr lang="en-US" dirty="0"/>
              <a:t> involvement in supporting NISAR in 2018-2020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D9738D0-470C-C24C-ABF0-4796F7FA1B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D967A7-2E81-FF49-869A-EC4B20421AF0}" type="slidenum">
              <a:rPr lang="en-US" smtClean="0"/>
              <a:t>2</a:t>
            </a:fld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836EC19-C9D5-6E46-AEC7-5BD8BB289ED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6CFE469-2A14-8449-AE4B-1746DA3B019F}" type="datetime1">
              <a:rPr lang="en-US" smtClean="0"/>
              <a:t>3/6/18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71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5715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NISAR Mission Overview</a:t>
            </a:r>
            <a:endParaRPr lang="en-US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26216" y="1263621"/>
            <a:ext cx="5829680" cy="51877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rgbClr val="1287D8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marR="0" indent="-225425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300"/>
              </a:spcAft>
              <a:buClr>
                <a:srgbClr val="1287D8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28650" indent="-1666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1287D8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96925" indent="-168275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1287D8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73138" indent="-176213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150"/>
              </a:spcAft>
              <a:buClr>
                <a:srgbClr val="1287D8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sz="1800" dirty="0"/>
              <a:t>Major partnership between US National Aeronautics and Space Administration (NASA) and Indian Space Research </a:t>
            </a:r>
            <a:r>
              <a:rPr lang="en-US" sz="1800" dirty="0" err="1"/>
              <a:t>Organisation</a:t>
            </a:r>
            <a:r>
              <a:rPr lang="en-US" sz="1800" dirty="0"/>
              <a:t> (ISRO)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sz="1800" dirty="0"/>
              <a:t>Baseline launch date: No earlier than December 2020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sz="1800" dirty="0"/>
              <a:t>Dual frequency L- and S-band Synthetic Aperture Radar (SAR)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dirty="0"/>
              <a:t>L-band SAR from NASA and S-band SAR from ISRO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sz="1800" dirty="0"/>
              <a:t>NASA 4 </a:t>
            </a:r>
            <a:r>
              <a:rPr lang="en-US" sz="1800" dirty="0" err="1"/>
              <a:t>Gbps</a:t>
            </a:r>
            <a:r>
              <a:rPr lang="en-US" sz="1800" dirty="0"/>
              <a:t> </a:t>
            </a:r>
            <a:r>
              <a:rPr lang="en-US" sz="1800" dirty="0" err="1"/>
              <a:t>Ka</a:t>
            </a:r>
            <a:r>
              <a:rPr lang="en-US" sz="1800" dirty="0"/>
              <a:t>-band telecom system to polar ground stations (&gt; 26 </a:t>
            </a:r>
            <a:r>
              <a:rPr lang="en-US" sz="1800" dirty="0" err="1"/>
              <a:t>Tbits</a:t>
            </a:r>
            <a:r>
              <a:rPr lang="en-US" sz="1800" dirty="0"/>
              <a:t>/day downlink capability)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sz="1800" dirty="0"/>
              <a:t>ISRO I3K Spacecraft with 2.8 </a:t>
            </a:r>
            <a:r>
              <a:rPr lang="en-US" sz="1800" dirty="0" err="1"/>
              <a:t>Gbps</a:t>
            </a:r>
            <a:r>
              <a:rPr lang="en-US" sz="1800" dirty="0"/>
              <a:t> telecom system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sz="1800" dirty="0"/>
              <a:t>ISRO Geosynchronous Satellite Launch Vehicle (GSLV) Mark-II (4-m fairing)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sz="1800" dirty="0"/>
              <a:t>3 years NASA science operations (5+ years consumables)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sz="1800" i="1" dirty="0"/>
              <a:t>All science data (L- and S-band) will be made available free and open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31562" y="1308417"/>
            <a:ext cx="2618489" cy="5143502"/>
            <a:chOff x="52880" y="931863"/>
            <a:chExt cx="3169409" cy="5717246"/>
          </a:xfrm>
        </p:grpSpPr>
        <p:sp>
          <p:nvSpPr>
            <p:cNvPr id="10" name="Rectangle 9"/>
            <p:cNvSpPr/>
            <p:nvPr/>
          </p:nvSpPr>
          <p:spPr bwMode="auto">
            <a:xfrm>
              <a:off x="567988" y="4725988"/>
              <a:ext cx="2647950" cy="1922462"/>
            </a:xfrm>
            <a:prstGeom prst="rect">
              <a:avLst/>
            </a:prstGeom>
            <a:solidFill>
              <a:srgbClr val="FFEDE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1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7988" y="931863"/>
              <a:ext cx="2647950" cy="1920875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11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ＭＳ Ｐゴシック" charset="-128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74338" y="2811806"/>
              <a:ext cx="2647950" cy="1971814"/>
            </a:xfrm>
            <a:prstGeom prst="rect">
              <a:avLst/>
            </a:prstGeom>
            <a:solidFill>
              <a:srgbClr val="489FD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1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endParaRPr>
            </a:p>
          </p:txBody>
        </p:sp>
        <p:pic>
          <p:nvPicPr>
            <p:cNvPr id="13" name="Picture 38" descr="Insert Y_WAISVel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206" y="2909908"/>
              <a:ext cx="1591184" cy="1195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567988" y="6135946"/>
              <a:ext cx="2627313" cy="513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rIns="45720">
              <a:prstTxWarp prst="textNoShape">
                <a:avLst/>
              </a:prstTxWarp>
              <a:spAutoFit/>
            </a:bodyPr>
            <a:lstStyle/>
            <a:p>
              <a:pPr marL="0" lvl="1" eaLnBrk="0" hangingPunct="0">
                <a:buSzPct val="80000"/>
              </a:pPr>
              <a:r>
                <a:rPr lang="en-US" sz="1200" dirty="0">
                  <a:solidFill>
                    <a:srgbClr val="000000"/>
                  </a:solidFill>
                  <a:latin typeface="Arial Narrow" panose="020B0606020202030204" pitchFamily="34" charset="0"/>
                  <a:ea typeface="ＭＳ Ｐゴシック" charset="-128"/>
                  <a:cs typeface="Arial" panose="020B0604020202020204" pitchFamily="34" charset="0"/>
                </a:rPr>
                <a:t>Surface deformation; geo-hazards; water resource management</a:t>
              </a: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590543" y="4126266"/>
              <a:ext cx="2631746" cy="656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rIns="45720">
              <a:prstTxWarp prst="textNoShape">
                <a:avLst/>
              </a:prstTxWarp>
              <a:spAutoFit/>
            </a:bodyPr>
            <a:lstStyle/>
            <a:p>
              <a:pPr marL="0" lvl="1" eaLnBrk="0" hangingPunct="0">
                <a:lnSpc>
                  <a:spcPct val="90000"/>
                </a:lnSpc>
                <a:buSzPct val="80000"/>
                <a:buFont typeface="Wingdings" charset="2"/>
                <a:buNone/>
              </a:pPr>
              <a:r>
                <a:rPr lang="en-US" sz="1200" dirty="0">
                  <a:solidFill>
                    <a:srgbClr val="000000"/>
                  </a:solidFill>
                  <a:latin typeface="Arial Narrow" panose="020B0606020202030204" pitchFamily="34" charset="0"/>
                  <a:ea typeface="ＭＳ Ｐゴシック" charset="-128"/>
                  <a:cs typeface="Arial" panose="020B0604020202020204" pitchFamily="34" charset="0"/>
                </a:rPr>
                <a:t>Ice velocity, thickness; response of ice sheets to climate change and sea level rise</a:t>
              </a: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567989" y="2246334"/>
              <a:ext cx="2654299" cy="513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8288" rIns="18288">
              <a:prstTxWarp prst="textNoShape">
                <a:avLst/>
              </a:prstTxWarp>
              <a:spAutoFit/>
            </a:bodyPr>
            <a:lstStyle/>
            <a:p>
              <a:pPr marL="45720" lvl="1" eaLnBrk="0" hangingPunct="0">
                <a:buSzPct val="80000"/>
                <a:buFont typeface="Wingdings" charset="2"/>
                <a:buNone/>
              </a:pPr>
              <a:r>
                <a:rPr lang="en-US" sz="1200" dirty="0">
                  <a:solidFill>
                    <a:srgbClr val="000000"/>
                  </a:solidFill>
                  <a:latin typeface="Arial Narrow" panose="020B0606020202030204" pitchFamily="34" charset="0"/>
                  <a:ea typeface="ＭＳ Ｐゴシック" charset="-128"/>
                  <a:cs typeface="Arial" panose="020B0604020202020204" pitchFamily="34" charset="0"/>
                </a:rPr>
                <a:t>Biomass disturbance; effects of changing climate on habitats and CO</a:t>
              </a:r>
              <a:r>
                <a:rPr lang="en-US" sz="1200" baseline="-25000" dirty="0">
                  <a:solidFill>
                    <a:srgbClr val="000000"/>
                  </a:solidFill>
                  <a:latin typeface="Arial Narrow" panose="020B0606020202030204" pitchFamily="34" charset="0"/>
                  <a:ea typeface="ＭＳ Ｐゴシック" charset="-128"/>
                  <a:cs typeface="Arial" panose="020B0604020202020204" pitchFamily="34" charset="0"/>
                </a:rPr>
                <a:t>2</a:t>
              </a:r>
              <a:endParaRPr lang="en-US" sz="1200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charset="-128"/>
                <a:cs typeface="Arial" panose="020B0604020202020204" pitchFamily="34" charset="0"/>
              </a:endParaRPr>
            </a:p>
          </p:txBody>
        </p:sp>
        <p:pic>
          <p:nvPicPr>
            <p:cNvPr id="17" name="Picture 16" descr="haiti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0984" y="4905717"/>
              <a:ext cx="1628100" cy="1223881"/>
            </a:xfrm>
            <a:prstGeom prst="rect">
              <a:avLst/>
            </a:prstGeom>
          </p:spPr>
        </p:pic>
        <p:pic>
          <p:nvPicPr>
            <p:cNvPr id="18" name="Picture 17" descr="Slide1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6371" y="1016610"/>
              <a:ext cx="1612713" cy="120953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2880" y="1338647"/>
              <a:ext cx="1075326" cy="51316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 Narrow" panose="020B0606020202030204" pitchFamily="34" charset="0"/>
                  <a:ea typeface="ＭＳ Ｐゴシック" charset="-128"/>
                  <a:cs typeface="Arial" panose="020B0604020202020204" pitchFamily="34" charset="0"/>
                </a:rPr>
                <a:t>Ecosystem Structure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881" y="3341463"/>
              <a:ext cx="1013209" cy="307898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 Narrow" panose="020B0606020202030204" pitchFamily="34" charset="0"/>
                  <a:ea typeface="ＭＳ Ｐゴシック" charset="-128"/>
                  <a:cs typeface="Arial" panose="020B0604020202020204" pitchFamily="34" charset="0"/>
                </a:rPr>
                <a:t>Cryosphere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881" y="5370556"/>
              <a:ext cx="972463" cy="307898"/>
            </a:xfrm>
            <a:prstGeom prst="rect">
              <a:avLst/>
            </a:prstGeom>
            <a:solidFill>
              <a:srgbClr val="FBB48D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 Narrow" panose="020B0606020202030204" pitchFamily="34" charset="0"/>
                  <a:ea typeface="ＭＳ Ｐゴシック" charset="-128"/>
                  <a:cs typeface="Arial" panose="020B0604020202020204" pitchFamily="34" charset="0"/>
                </a:rPr>
                <a:t>Solid Earth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57132" y="1000639"/>
            <a:ext cx="2187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Mission Science</a:t>
            </a:r>
          </a:p>
        </p:txBody>
      </p:sp>
    </p:spTree>
    <p:extLst>
      <p:ext uri="{BB962C8B-B14F-4D97-AF65-F5344CB8AC3E}">
        <p14:creationId xmlns:p14="http://schemas.microsoft.com/office/powerpoint/2010/main" val="175205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39" y="409157"/>
            <a:ext cx="8229600" cy="694325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cs typeface="Franklin Gothic Heavy"/>
              </a:rPr>
              <a:t>NISAR</a:t>
            </a:r>
            <a:br>
              <a:rPr lang="en-US" dirty="0">
                <a:cs typeface="Franklin Gothic Heavy"/>
              </a:rPr>
            </a:br>
            <a:r>
              <a:rPr lang="en-US" sz="2700" dirty="0">
                <a:cs typeface="Franklin Gothic Heavy"/>
              </a:rPr>
              <a:t>NASA-ISRO SAR Mission</a:t>
            </a:r>
            <a:endParaRPr lang="en-US" dirty="0">
              <a:cs typeface="Franklin Gothic Heavy"/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>
          <a:xfrm>
            <a:off x="134801" y="1910002"/>
            <a:ext cx="4191000" cy="2412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eaLnBrk="1" latinLnBrk="0" hangingPunct="1"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NISAR Uniquely Captures the Earth in Motion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818331"/>
              </p:ext>
            </p:extLst>
          </p:nvPr>
        </p:nvGraphicFramePr>
        <p:xfrm>
          <a:off x="218338" y="1398503"/>
          <a:ext cx="4828663" cy="51249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{9DCAF9ED-07DC-4A11-8D7F-57B35C25682E}</a:tableStyleId>
              </a:tblPr>
              <a:tblGrid>
                <a:gridCol w="2329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8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007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NISAR</a:t>
                      </a:r>
                      <a:r>
                        <a:rPr lang="en-US" sz="1400" dirty="0"/>
                        <a:t> 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Characteristic</a:t>
                      </a:r>
                      <a:r>
                        <a:rPr lang="en-US" sz="14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Enables</a:t>
                      </a:r>
                      <a:r>
                        <a:rPr lang="en-US" sz="1400" dirty="0"/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201">
                <a:tc>
                  <a:txBody>
                    <a:bodyPr/>
                    <a:lstStyle/>
                    <a:p>
                      <a:r>
                        <a:rPr lang="en-US" sz="1400" i="1" kern="0" dirty="0"/>
                        <a:t>L-band (24</a:t>
                      </a:r>
                      <a:r>
                        <a:rPr lang="en-US" sz="1400" i="1" kern="0" baseline="0" dirty="0"/>
                        <a:t> cm wavelength)</a:t>
                      </a:r>
                      <a:endParaRPr lang="en-US" sz="1400" i="1" kern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0" dirty="0"/>
                        <a:t>Low temporal decorrelation and foliage penetration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0" dirty="0"/>
                        <a:t>S-band (12 cm</a:t>
                      </a:r>
                      <a:r>
                        <a:rPr lang="en-US" sz="1400" i="1" kern="0" baseline="0" dirty="0"/>
                        <a:t> wavelength)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0" dirty="0"/>
                        <a:t>Sensitivity to lighter vegetation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2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0" dirty="0"/>
                        <a:t>SweepSAR technique with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0" dirty="0"/>
                        <a:t>Imaging Swath &gt; 240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0" dirty="0"/>
                        <a:t>Global data collection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2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0" dirty="0"/>
                        <a:t>Polarimetry</a:t>
                      </a:r>
                      <a:r>
                        <a:rPr lang="en-US" sz="1400" i="1" kern="0" baseline="0" dirty="0"/>
                        <a:t> (Single/</a:t>
                      </a:r>
                      <a:r>
                        <a:rPr lang="en-US" sz="1400" b="1" i="1" kern="0" baseline="0" dirty="0">
                          <a:solidFill>
                            <a:srgbClr val="00B050"/>
                          </a:solidFill>
                        </a:rPr>
                        <a:t>Dual</a:t>
                      </a:r>
                      <a:r>
                        <a:rPr lang="en-US" sz="1400" i="1" kern="0" baseline="0" dirty="0"/>
                        <a:t>/Quad)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0" dirty="0"/>
                        <a:t>Surface characterization and biomass estimation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9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0" dirty="0"/>
                        <a:t>12-day exact repeat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0" dirty="0"/>
                        <a:t>Rapid Sampling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201">
                <a:tc>
                  <a:txBody>
                    <a:bodyPr/>
                    <a:lstStyle/>
                    <a:p>
                      <a:r>
                        <a:rPr lang="en-US" sz="1400" i="1" kern="0" dirty="0"/>
                        <a:t>3 – 10 meters mode-dependent SAR resolution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/>
                        <a:t>Small-scale</a:t>
                      </a:r>
                      <a:r>
                        <a:rPr lang="en-US" sz="1400" i="1" baseline="0" dirty="0"/>
                        <a:t> </a:t>
                      </a:r>
                      <a:r>
                        <a:rPr lang="en-US" sz="1400" i="1" kern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2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0" dirty="0"/>
                        <a:t>Pointing control &lt; 273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0" dirty="0" err="1"/>
                        <a:t>arcseconds</a:t>
                      </a:r>
                      <a:r>
                        <a:rPr lang="en-US" sz="1400" i="1" kern="0" dirty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0" dirty="0"/>
                        <a:t>Deformation interferometry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4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0" dirty="0"/>
                        <a:t>Orbit control &lt; 500 meters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0" dirty="0"/>
                        <a:t>Deformation interferometry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7569">
                <a:tc>
                  <a:txBody>
                    <a:bodyPr/>
                    <a:lstStyle/>
                    <a:p>
                      <a:r>
                        <a:rPr lang="en-US" sz="1400" b="1" i="1" kern="0" dirty="0">
                          <a:solidFill>
                            <a:srgbClr val="0B3D91"/>
                          </a:solidFill>
                        </a:rPr>
                        <a:t>L</a:t>
                      </a:r>
                      <a:r>
                        <a:rPr lang="en-US" sz="1400" i="1" kern="0" dirty="0"/>
                        <a:t>/</a:t>
                      </a:r>
                      <a:r>
                        <a:rPr lang="en-US" sz="1400" b="1" i="1" kern="0" dirty="0">
                          <a:solidFill>
                            <a:schemeClr val="accent6"/>
                          </a:solidFill>
                        </a:rPr>
                        <a:t>S</a:t>
                      </a:r>
                      <a:r>
                        <a:rPr lang="en-US" sz="1400" i="1" kern="0" dirty="0"/>
                        <a:t>-band &gt; </a:t>
                      </a:r>
                      <a:r>
                        <a:rPr lang="en-US" sz="1400" b="1" i="1" kern="0" dirty="0">
                          <a:solidFill>
                            <a:srgbClr val="0B3D91"/>
                          </a:solidFill>
                        </a:rPr>
                        <a:t>50</a:t>
                      </a:r>
                      <a:r>
                        <a:rPr lang="en-US" sz="1400" b="0" i="1" kern="0" dirty="0">
                          <a:solidFill>
                            <a:schemeClr val="dk1"/>
                          </a:solidFill>
                        </a:rPr>
                        <a:t>/</a:t>
                      </a:r>
                      <a:r>
                        <a:rPr lang="en-US" sz="1400" b="1" i="1" kern="0" dirty="0">
                          <a:solidFill>
                            <a:schemeClr val="accent6"/>
                          </a:solidFill>
                        </a:rPr>
                        <a:t>10</a:t>
                      </a:r>
                      <a:r>
                        <a:rPr lang="en-US" sz="1400" i="1" kern="0" dirty="0"/>
                        <a:t>% observation duty cycle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0" dirty="0"/>
                        <a:t>Complete land/ice coverage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42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0" dirty="0"/>
                        <a:t>Left/Right pointing capability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0" dirty="0"/>
                        <a:t>Polar coverage, north and south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6" name="Pictur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03" y="1398503"/>
            <a:ext cx="3711883" cy="409159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662" y="5743491"/>
            <a:ext cx="1066800" cy="847725"/>
          </a:xfrm>
          <a:prstGeom prst="rect">
            <a:avLst/>
          </a:prstGeom>
          <a:noFill/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http://expertjobs.org/wp-content/uploads/2012/09/isro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5662528"/>
            <a:ext cx="985837" cy="928688"/>
          </a:xfrm>
          <a:prstGeom prst="rect">
            <a:avLst/>
          </a:prstGeom>
          <a:noFill/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47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4530" y="418454"/>
            <a:ext cx="8164819" cy="681927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Atmospheric Windows &amp; Some Current SAR Missions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4651" y="1331260"/>
            <a:ext cx="8274698" cy="4685972"/>
            <a:chOff x="1055212" y="1930080"/>
            <a:chExt cx="6872213" cy="3891743"/>
          </a:xfrm>
        </p:grpSpPr>
        <p:pic>
          <p:nvPicPr>
            <p:cNvPr id="7" name="Picture 6" descr="sentinel-1a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3666" y="2570805"/>
              <a:ext cx="846521" cy="453494"/>
            </a:xfrm>
            <a:prstGeom prst="rect">
              <a:avLst/>
            </a:prstGeom>
          </p:spPr>
        </p:pic>
        <p:pic>
          <p:nvPicPr>
            <p:cNvPr id="8" name="Picture 7" descr="alos-2_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8643" y="2585887"/>
              <a:ext cx="1174037" cy="429526"/>
            </a:xfrm>
            <a:prstGeom prst="rect">
              <a:avLst/>
            </a:prstGeom>
          </p:spPr>
        </p:pic>
        <p:pic>
          <p:nvPicPr>
            <p:cNvPr id="9" name="Picture 8" descr="cosmo-skymed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0017" y="2546417"/>
              <a:ext cx="1034828" cy="486821"/>
            </a:xfrm>
            <a:prstGeom prst="rect">
              <a:avLst/>
            </a:prstGeom>
          </p:spPr>
        </p:pic>
        <p:pic>
          <p:nvPicPr>
            <p:cNvPr id="10" name="Picture 9" descr="radarsat-2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96786" y="2634139"/>
              <a:ext cx="846132" cy="402919"/>
            </a:xfrm>
            <a:prstGeom prst="rect">
              <a:avLst/>
            </a:prstGeom>
          </p:spPr>
        </p:pic>
        <p:pic>
          <p:nvPicPr>
            <p:cNvPr id="11" name="Picture 10" descr="terrasar-x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6437" y="2445156"/>
              <a:ext cx="808591" cy="602767"/>
            </a:xfrm>
            <a:prstGeom prst="rect">
              <a:avLst/>
            </a:prstGeom>
          </p:spPr>
        </p:pic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1358238" y="2966079"/>
              <a:ext cx="937303" cy="27400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/>
                <a:t>TerraSAR-X</a:t>
              </a:r>
            </a:p>
          </p:txBody>
        </p:sp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2260952" y="2966079"/>
              <a:ext cx="1367458" cy="27400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/>
                <a:t>COSMO-SkyMed</a:t>
              </a:r>
            </a:p>
          </p:txBody>
        </p:sp>
        <p:sp>
          <p:nvSpPr>
            <p:cNvPr id="14" name="Subtitle 2"/>
            <p:cNvSpPr txBox="1">
              <a:spLocks/>
            </p:cNvSpPr>
            <p:nvPr/>
          </p:nvSpPr>
          <p:spPr>
            <a:xfrm>
              <a:off x="3499775" y="2966079"/>
              <a:ext cx="1248955" cy="3349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/>
                <a:t>Radarsat-2</a:t>
              </a:r>
            </a:p>
          </p:txBody>
        </p:sp>
        <p:sp>
          <p:nvSpPr>
            <p:cNvPr id="15" name="Subtitle 2"/>
            <p:cNvSpPr txBox="1">
              <a:spLocks/>
            </p:cNvSpPr>
            <p:nvPr/>
          </p:nvSpPr>
          <p:spPr>
            <a:xfrm>
              <a:off x="4476059" y="2966079"/>
              <a:ext cx="1248955" cy="3349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/>
                <a:t>Sentinel-1</a:t>
              </a:r>
            </a:p>
          </p:txBody>
        </p:sp>
        <p:sp>
          <p:nvSpPr>
            <p:cNvPr id="16" name="Subtitle 2"/>
            <p:cNvSpPr txBox="1">
              <a:spLocks/>
            </p:cNvSpPr>
            <p:nvPr/>
          </p:nvSpPr>
          <p:spPr>
            <a:xfrm>
              <a:off x="6630668" y="2966079"/>
              <a:ext cx="1248955" cy="3349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/>
                <a:t>ALOS-2</a:t>
              </a:r>
            </a:p>
          </p:txBody>
        </p:sp>
        <p:pic>
          <p:nvPicPr>
            <p:cNvPr id="17" name="Picture 16" descr="atmosphere_transmission_opacity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5212" y="4395683"/>
              <a:ext cx="6872213" cy="1426140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>
              <a:off x="1453160" y="3291800"/>
              <a:ext cx="2144232" cy="0"/>
            </a:xfrm>
            <a:prstGeom prst="line">
              <a:avLst/>
            </a:prstGeom>
            <a:ln w="1270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628410" y="3289481"/>
              <a:ext cx="1911449" cy="13141"/>
            </a:xfrm>
            <a:prstGeom prst="line">
              <a:avLst/>
            </a:prstGeom>
            <a:ln w="127000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684770" y="3302622"/>
              <a:ext cx="1178049" cy="0"/>
            </a:xfrm>
            <a:prstGeom prst="line">
              <a:avLst/>
            </a:prstGeom>
            <a:ln w="1270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570878" y="3302622"/>
              <a:ext cx="1082874" cy="0"/>
            </a:xfrm>
            <a:prstGeom prst="line">
              <a:avLst/>
            </a:prstGeom>
            <a:ln w="1270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Subtitle 2"/>
            <p:cNvSpPr txBox="1">
              <a:spLocks/>
            </p:cNvSpPr>
            <p:nvPr/>
          </p:nvSpPr>
          <p:spPr>
            <a:xfrm>
              <a:off x="1760733" y="3317532"/>
              <a:ext cx="1483399" cy="67020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/>
                <a:t>X-band</a:t>
              </a:r>
              <a:br>
                <a:rPr lang="en-US" sz="1600" b="1" dirty="0"/>
              </a:br>
              <a:r>
                <a:rPr lang="en-US" sz="1600" b="1" dirty="0"/>
                <a:t>(3 cm)</a:t>
              </a:r>
            </a:p>
          </p:txBody>
        </p:sp>
        <p:sp>
          <p:nvSpPr>
            <p:cNvPr id="23" name="Subtitle 2"/>
            <p:cNvSpPr txBox="1">
              <a:spLocks/>
            </p:cNvSpPr>
            <p:nvPr/>
          </p:nvSpPr>
          <p:spPr>
            <a:xfrm>
              <a:off x="3896845" y="3317532"/>
              <a:ext cx="1363128" cy="67020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/>
                <a:t>C-band</a:t>
              </a:r>
              <a:br>
                <a:rPr lang="en-US" sz="1600" b="1" dirty="0"/>
              </a:br>
              <a:r>
                <a:rPr lang="en-US" sz="1600" b="1" dirty="0"/>
                <a:t>(6 cm)</a:t>
              </a:r>
            </a:p>
          </p:txBody>
        </p:sp>
        <p:sp>
          <p:nvSpPr>
            <p:cNvPr id="24" name="Subtitle 2"/>
            <p:cNvSpPr txBox="1">
              <a:spLocks/>
            </p:cNvSpPr>
            <p:nvPr/>
          </p:nvSpPr>
          <p:spPr>
            <a:xfrm>
              <a:off x="6699638" y="3317532"/>
              <a:ext cx="1140589" cy="67020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/>
                <a:t>L-band</a:t>
              </a:r>
              <a:br>
                <a:rPr lang="en-US" sz="1600" b="1" dirty="0"/>
              </a:br>
              <a:r>
                <a:rPr lang="en-US" sz="1600" b="1" dirty="0"/>
                <a:t>(24 cm)</a:t>
              </a:r>
            </a:p>
          </p:txBody>
        </p:sp>
        <p:sp>
          <p:nvSpPr>
            <p:cNvPr id="25" name="Subtitle 2"/>
            <p:cNvSpPr txBox="1">
              <a:spLocks/>
            </p:cNvSpPr>
            <p:nvPr/>
          </p:nvSpPr>
          <p:spPr>
            <a:xfrm>
              <a:off x="5599432" y="3317532"/>
              <a:ext cx="1031236" cy="67020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/>
                <a:t>S-band</a:t>
              </a:r>
              <a:br>
                <a:rPr lang="en-US" sz="1600" b="1" dirty="0"/>
              </a:br>
              <a:r>
                <a:rPr lang="en-US" sz="1600" b="1" dirty="0"/>
                <a:t>(12 cm)</a:t>
              </a:r>
            </a:p>
          </p:txBody>
        </p:sp>
        <p:sp>
          <p:nvSpPr>
            <p:cNvPr id="26" name="Subtitle 2"/>
            <p:cNvSpPr txBox="1">
              <a:spLocks/>
            </p:cNvSpPr>
            <p:nvPr/>
          </p:nvSpPr>
          <p:spPr>
            <a:xfrm>
              <a:off x="1826890" y="4775702"/>
              <a:ext cx="1658485" cy="33498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dirty="0">
                  <a:solidFill>
                    <a:schemeClr val="bg1"/>
                  </a:solidFill>
                  <a:latin typeface="+mj-lt"/>
                  <a:cs typeface="Myriad Pro Semibold"/>
                </a:rPr>
                <a:t>γ-rays, x-rays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5756452" y="4395683"/>
              <a:ext cx="0" cy="960793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179767" y="4395683"/>
              <a:ext cx="0" cy="960793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453160" y="3843982"/>
              <a:ext cx="4303292" cy="551701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6179767" y="3843982"/>
              <a:ext cx="1682101" cy="551701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453160" y="3693986"/>
              <a:ext cx="0" cy="149995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Subtitle 2"/>
            <p:cNvSpPr txBox="1">
              <a:spLocks/>
            </p:cNvSpPr>
            <p:nvPr/>
          </p:nvSpPr>
          <p:spPr>
            <a:xfrm>
              <a:off x="4229741" y="4767475"/>
              <a:ext cx="1192542" cy="33498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dirty="0">
                  <a:solidFill>
                    <a:schemeClr val="bg1"/>
                  </a:solidFill>
                  <a:latin typeface="+mj-lt"/>
                  <a:cs typeface="Myriad Pro Semibold"/>
                </a:rPr>
                <a:t>infrared</a:t>
              </a:r>
            </a:p>
          </p:txBody>
        </p:sp>
        <p:sp>
          <p:nvSpPr>
            <p:cNvPr id="33" name="Subtitle 2"/>
            <p:cNvSpPr txBox="1">
              <a:spLocks/>
            </p:cNvSpPr>
            <p:nvPr/>
          </p:nvSpPr>
          <p:spPr>
            <a:xfrm>
              <a:off x="5539859" y="4671880"/>
              <a:ext cx="1414789" cy="33498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dirty="0">
                  <a:latin typeface="+mj-lt"/>
                  <a:cs typeface="Myriad Pro Semibold"/>
                </a:rPr>
                <a:t>microwave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7861868" y="3693986"/>
              <a:ext cx="0" cy="149995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Subtitle 2"/>
            <p:cNvSpPr txBox="1">
              <a:spLocks/>
            </p:cNvSpPr>
            <p:nvPr/>
          </p:nvSpPr>
          <p:spPr>
            <a:xfrm>
              <a:off x="3026379" y="4176417"/>
              <a:ext cx="1192542" cy="33498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dirty="0">
                  <a:latin typeface="+mj-lt"/>
                  <a:cs typeface="Myriad Pro Semibold"/>
                </a:rPr>
                <a:t>visible</a:t>
              </a:r>
            </a:p>
          </p:txBody>
        </p:sp>
        <p:pic>
          <p:nvPicPr>
            <p:cNvPr id="36" name="Picture 35" descr="KOMPSAT-5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5380" y="1930080"/>
              <a:ext cx="1078366" cy="532336"/>
            </a:xfrm>
            <a:prstGeom prst="rect">
              <a:avLst/>
            </a:prstGeom>
          </p:spPr>
        </p:pic>
        <p:sp>
          <p:nvSpPr>
            <p:cNvPr id="37" name="Subtitle 2"/>
            <p:cNvSpPr txBox="1">
              <a:spLocks/>
            </p:cNvSpPr>
            <p:nvPr/>
          </p:nvSpPr>
          <p:spPr>
            <a:xfrm>
              <a:off x="2426090" y="2159127"/>
              <a:ext cx="1248955" cy="2536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/>
                <a:t>KOMPSAT-5</a:t>
              </a:r>
            </a:p>
          </p:txBody>
        </p:sp>
        <p:sp>
          <p:nvSpPr>
            <p:cNvPr id="40" name="Subtitle 2"/>
            <p:cNvSpPr txBox="1">
              <a:spLocks/>
            </p:cNvSpPr>
            <p:nvPr/>
          </p:nvSpPr>
          <p:spPr>
            <a:xfrm>
              <a:off x="5565894" y="2980440"/>
              <a:ext cx="1248955" cy="3349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/>
                <a:t>NISAR</a:t>
              </a:r>
            </a:p>
          </p:txBody>
        </p:sp>
        <p:sp>
          <p:nvSpPr>
            <p:cNvPr id="42" name="Subtitle 2"/>
            <p:cNvSpPr txBox="1">
              <a:spLocks/>
            </p:cNvSpPr>
            <p:nvPr/>
          </p:nvSpPr>
          <p:spPr>
            <a:xfrm>
              <a:off x="4603665" y="2216766"/>
              <a:ext cx="1409096" cy="3349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/>
                <a:t>RISAT-1 series</a:t>
              </a: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12"/>
          <a:stretch/>
        </p:blipFill>
        <p:spPr>
          <a:xfrm>
            <a:off x="6403940" y="1072475"/>
            <a:ext cx="1589322" cy="1751871"/>
          </a:xfrm>
          <a:prstGeom prst="rect">
            <a:avLst/>
          </a:prstGeom>
        </p:spPr>
      </p:pic>
      <p:pic>
        <p:nvPicPr>
          <p:cNvPr id="41" name="Picture 2" descr="risatdp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527" y="1534914"/>
            <a:ext cx="1177792" cy="59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771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ED074-F588-0C42-8965-DE5B8F9CC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12" y="392461"/>
            <a:ext cx="8567602" cy="681927"/>
          </a:xfrm>
        </p:spPr>
        <p:txBody>
          <a:bodyPr/>
          <a:lstStyle/>
          <a:p>
            <a:r>
              <a:rPr lang="en-US" dirty="0"/>
              <a:t>NISAR Science – Capturing the Earth in Motion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981B6-2CE7-7845-986D-00ECB578DA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6108350-BAEE-4A35-B323-676EFE596F3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5321C3-B745-164F-AE7C-938EC5D5396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1" t="18704" r="21833" b="29817"/>
          <a:stretch/>
        </p:blipFill>
        <p:spPr bwMode="auto">
          <a:xfrm>
            <a:off x="1551940" y="1277084"/>
            <a:ext cx="5574574" cy="37858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78B4AA-2A65-724D-8BBD-EB8561BA78D4}"/>
              </a:ext>
            </a:extLst>
          </p:cNvPr>
          <p:cNvSpPr txBox="1"/>
          <p:nvPr/>
        </p:nvSpPr>
        <p:spPr>
          <a:xfrm>
            <a:off x="595084" y="5239657"/>
            <a:ext cx="7793057" cy="81279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r>
              <a:rPr lang="en-US" dirty="0"/>
              <a:t>NISAR will image Earth’s dynamic surface over time, providing information </a:t>
            </a:r>
          </a:p>
          <a:p>
            <a:r>
              <a:rPr lang="en-US" dirty="0"/>
              <a:t>on changes in ice sheets and glaciers, the evolution of natural and </a:t>
            </a:r>
          </a:p>
          <a:p>
            <a:r>
              <a:rPr lang="en-US" dirty="0"/>
              <a:t>managed ecosystems, earthquake and volcano deformation, </a:t>
            </a:r>
          </a:p>
          <a:p>
            <a:r>
              <a:rPr lang="en-US" dirty="0"/>
              <a:t>subsidence from groundwater and oil pumping, and the human impact of </a:t>
            </a:r>
          </a:p>
          <a:p>
            <a:r>
              <a:rPr lang="en-US" dirty="0"/>
              <a:t>these and other phenomena. </a:t>
            </a:r>
          </a:p>
        </p:txBody>
      </p:sp>
    </p:spTree>
    <p:extLst>
      <p:ext uri="{BB962C8B-B14F-4D97-AF65-F5344CB8AC3E}">
        <p14:creationId xmlns:p14="http://schemas.microsoft.com/office/powerpoint/2010/main" val="1755801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30729" y="1367452"/>
            <a:ext cx="7727182" cy="38987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8377" y="1476300"/>
            <a:ext cx="7727182" cy="38987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5977" y="1605244"/>
            <a:ext cx="7727182" cy="38987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3577" y="1754284"/>
            <a:ext cx="7727182" cy="38987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1177" y="1873180"/>
            <a:ext cx="7727182" cy="38987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8226" y="574190"/>
            <a:ext cx="8468438" cy="681927"/>
          </a:xfrm>
        </p:spPr>
        <p:txBody>
          <a:bodyPr vert="horz" lIns="0" tIns="0" rIns="0" bIns="0" rtlCol="0" anchor="b" anchorCtr="0">
            <a:normAutofit fontScale="90000"/>
          </a:bodyPr>
          <a:lstStyle/>
          <a:p>
            <a:r>
              <a:rPr lang="en-US" dirty="0"/>
              <a:t>NISAR Systematic Free and Open Observations</a:t>
            </a:r>
            <a:br>
              <a:rPr lang="en-US" dirty="0"/>
            </a:br>
            <a:r>
              <a:rPr lang="en-US" dirty="0"/>
              <a:t>L-band globally – S-band regionally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8" t="15131" r="3006" b="13409"/>
          <a:stretch/>
        </p:blipFill>
        <p:spPr bwMode="auto">
          <a:xfrm>
            <a:off x="190501" y="2074147"/>
            <a:ext cx="7690449" cy="3805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7636607" y="1754284"/>
            <a:ext cx="894304" cy="751942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85106" y="2559148"/>
            <a:ext cx="1771593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Repeated every 12 day cycle for the life of the mission</a:t>
            </a:r>
          </a:p>
          <a:p>
            <a:pPr>
              <a:buNone/>
            </a:pPr>
            <a:endParaRPr lang="en-US" dirty="0">
              <a:latin typeface="Arial"/>
              <a:cs typeface="Arial"/>
            </a:endParaRPr>
          </a:p>
          <a:p>
            <a:pPr>
              <a:buNone/>
            </a:pPr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Planned launch: 2021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22344" y="5716488"/>
            <a:ext cx="1267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chemeClr val="tx1"/>
                </a:solidFill>
              </a:rPr>
              <a:t>C. Ballard, JPL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0407" y="3911242"/>
            <a:ext cx="2188793" cy="1511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No target conflicts: overlapping targets uses union of all modes specified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600" y="6089222"/>
            <a:ext cx="8688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dirty="0">
                <a:latin typeface="+mn-lt"/>
              </a:rPr>
              <a:t>P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ersistent updated measurements of Earth</a:t>
            </a:r>
          </a:p>
          <a:p>
            <a:pPr algn="ctr">
              <a:buNone/>
            </a:pPr>
            <a:r>
              <a:rPr lang="en-US" dirty="0"/>
              <a:t>Global Raw data, Images, Interferometry and Polarimetry Products (50 PB) 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16501" y="4495800"/>
            <a:ext cx="1993899" cy="726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Colors indicate different radar modes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696" y="5534166"/>
            <a:ext cx="5977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conceptual plan – does not reflect current detailed plan</a:t>
            </a:r>
          </a:p>
        </p:txBody>
      </p:sp>
    </p:spTree>
    <p:extLst>
      <p:ext uri="{BB962C8B-B14F-4D97-AF65-F5344CB8AC3E}">
        <p14:creationId xmlns:p14="http://schemas.microsoft.com/office/powerpoint/2010/main" val="983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746"/>
            <a:ext cx="8229600" cy="681927"/>
          </a:xfrm>
        </p:spPr>
        <p:txBody>
          <a:bodyPr>
            <a:normAutofit fontScale="90000"/>
          </a:bodyPr>
          <a:lstStyle/>
          <a:p>
            <a:r>
              <a:rPr lang="en-US" dirty="0"/>
              <a:t>Data Processing and Access Moving to the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023"/>
            <a:ext cx="8229600" cy="1178656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Cloud Processing and distribution allows scalability and localization with users</a:t>
            </a:r>
          </a:p>
          <a:p>
            <a:r>
              <a:rPr lang="en-US" sz="2000" dirty="0"/>
              <a:t>On-demand processing allows users to satisfy their needs without high-capability computing and networks.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5869" y="2728576"/>
            <a:ext cx="3198981" cy="3124822"/>
            <a:chOff x="105869" y="2249604"/>
            <a:chExt cx="3198981" cy="3124822"/>
          </a:xfrm>
        </p:grpSpPr>
        <p:pic>
          <p:nvPicPr>
            <p:cNvPr id="7" name="Picture 6" descr="Screen Shot 2017-03-23 at 6.56.48 P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81"/>
            <a:stretch/>
          </p:blipFill>
          <p:spPr>
            <a:xfrm>
              <a:off x="105869" y="2249604"/>
              <a:ext cx="3198981" cy="27664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929907" y="5097427"/>
              <a:ext cx="13532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Selection of Data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90800" y="3029145"/>
            <a:ext cx="3277509" cy="3930366"/>
            <a:chOff x="2590800" y="2550173"/>
            <a:chExt cx="3277509" cy="3930366"/>
          </a:xfrm>
        </p:grpSpPr>
        <p:pic>
          <p:nvPicPr>
            <p:cNvPr id="8" name="Picture 7" descr="Screen Shot 2017-03-23 at 6.57.24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2550173"/>
              <a:ext cx="3243859" cy="17479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 descr="Screen Shot 2017-03-23 at 6.57.31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4419069"/>
              <a:ext cx="3277509" cy="17643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3139467" y="6203540"/>
              <a:ext cx="19672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Custom On-demand settings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123070" y="2129930"/>
            <a:ext cx="4959722" cy="4448130"/>
            <a:chOff x="4123070" y="1650958"/>
            <a:chExt cx="4959722" cy="4448130"/>
          </a:xfrm>
        </p:grpSpPr>
        <p:pic>
          <p:nvPicPr>
            <p:cNvPr id="10" name="Picture 9" descr="Screen Shot 2017-03-23 at 6.58.18 PM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56"/>
            <a:stretch/>
          </p:blipFill>
          <p:spPr>
            <a:xfrm>
              <a:off x="4123070" y="1951208"/>
              <a:ext cx="4751763" cy="41478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4513913" y="1650958"/>
              <a:ext cx="45688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On-demand Products Generated on and Distributed from Cloud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56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693"/>
            <a:ext cx="8229600" cy="602999"/>
          </a:xfrm>
        </p:spPr>
        <p:txBody>
          <a:bodyPr/>
          <a:lstStyle/>
          <a:p>
            <a:r>
              <a:rPr lang="en-US" dirty="0">
                <a:latin typeface="Franklin Gothic Heavy"/>
                <a:ea typeface="ヒラギノ明朝 ProN W6" charset="0"/>
                <a:cs typeface="Franklin Gothic Heavy"/>
              </a:rPr>
              <a:t>Some NISAR Applications Products</a:t>
            </a:r>
            <a:endParaRPr lang="en-US" dirty="0"/>
          </a:p>
        </p:txBody>
      </p:sp>
      <p:pic>
        <p:nvPicPr>
          <p:cNvPr id="22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48" y="3659461"/>
            <a:ext cx="2848736" cy="240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6" name="Group 38"/>
          <p:cNvGrpSpPr>
            <a:grpSpLocks/>
          </p:cNvGrpSpPr>
          <p:nvPr/>
        </p:nvGrpSpPr>
        <p:grpSpPr bwMode="auto">
          <a:xfrm>
            <a:off x="3504785" y="3568475"/>
            <a:ext cx="5227638" cy="2811189"/>
            <a:chOff x="-694" y="-223"/>
            <a:chExt cx="3293" cy="1996"/>
          </a:xfrm>
        </p:grpSpPr>
        <p:pic>
          <p:nvPicPr>
            <p:cNvPr id="28" name="Picture 2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287" t="15108" r="16524" b="26324"/>
            <a:stretch>
              <a:fillRect/>
            </a:stretch>
          </p:blipFill>
          <p:spPr bwMode="auto">
            <a:xfrm>
              <a:off x="0" y="110"/>
              <a:ext cx="862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9" name="Picture 2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" y="683"/>
              <a:ext cx="1599" cy="1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grpSp>
          <p:nvGrpSpPr>
            <p:cNvPr id="30" name="Group 31"/>
            <p:cNvGrpSpPr>
              <a:grpSpLocks/>
            </p:cNvGrpSpPr>
            <p:nvPr/>
          </p:nvGrpSpPr>
          <p:grpSpPr bwMode="auto">
            <a:xfrm>
              <a:off x="-691" y="682"/>
              <a:ext cx="3118" cy="1091"/>
              <a:chOff x="-2707" y="-503"/>
              <a:chExt cx="3115" cy="1089"/>
            </a:xfrm>
          </p:grpSpPr>
          <p:pic>
            <p:nvPicPr>
              <p:cNvPr id="41" name="Picture 27"/>
              <p:cNvPicPr>
                <a:picLocks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707" y="-503"/>
                <a:ext cx="1623" cy="1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38" name="AutoShape 29"/>
              <p:cNvSpPr>
                <a:spLocks/>
              </p:cNvSpPr>
              <p:nvPr/>
            </p:nvSpPr>
            <p:spPr bwMode="auto">
              <a:xfrm>
                <a:off x="351" y="421"/>
                <a:ext cx="57" cy="61"/>
              </a:xfrm>
              <a:prstGeom prst="star5">
                <a:avLst/>
              </a:prstGeom>
              <a:solidFill>
                <a:schemeClr val="accent1"/>
              </a:solidFill>
              <a:ln w="952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3000" dir="5400000" algn="ctr" rotWithShape="0">
                  <a:schemeClr val="bg2">
                    <a:alpha val="34999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39" name="Rectangle 30"/>
              <p:cNvSpPr>
                <a:spLocks/>
              </p:cNvSpPr>
              <p:nvPr/>
            </p:nvSpPr>
            <p:spPr bwMode="auto">
              <a:xfrm>
                <a:off x="-1804" y="407"/>
                <a:ext cx="704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l"/>
                <a:r>
                  <a:rPr lang="en-US" sz="800" dirty="0">
                    <a:solidFill>
                      <a:srgbClr val="FFFFFF"/>
                    </a:solidFill>
                    <a:latin typeface="Arial Narrow" panose="020B0606020202030204" pitchFamily="34" charset="0"/>
                    <a:ea typeface="ＭＳ Ｐゴシック" charset="0"/>
                    <a:sym typeface="Times New Roman Bold" charset="0"/>
                  </a:rPr>
                  <a:t>DWH rig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 Narrow" panose="020B0606020202030204" pitchFamily="34" charset="0"/>
                    <a:ea typeface="ＭＳ Ｐゴシック" charset="0"/>
                    <a:sym typeface="Times New Roman Bold" charset="0"/>
                  </a:rPr>
                  <a:t>sitex</a:t>
                </a:r>
                <a:endParaRPr lang="en-US" sz="800" dirty="0">
                  <a:solidFill>
                    <a:srgbClr val="FFFFFF"/>
                  </a:solidFill>
                  <a:latin typeface="Arial Narrow" panose="020B0606020202030204" pitchFamily="34" charset="0"/>
                  <a:ea typeface="ＭＳ Ｐゴシック" charset="0"/>
                  <a:sym typeface="Times New Roman Bold" charset="0"/>
                </a:endParaRPr>
              </a:p>
            </p:txBody>
          </p:sp>
        </p:grpSp>
        <p:pic>
          <p:nvPicPr>
            <p:cNvPr id="31" name="Picture 32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" y="-168"/>
              <a:ext cx="1594" cy="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3" name="Picture 37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94" y="-223"/>
              <a:ext cx="1627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45" name="TextBox 44"/>
          <p:cNvSpPr txBox="1"/>
          <p:nvPr/>
        </p:nvSpPr>
        <p:spPr>
          <a:xfrm>
            <a:off x="2006600" y="898060"/>
            <a:ext cx="862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Arial Narrow" panose="020B0606020202030204" pitchFamily="34" charset="0"/>
              </a:rPr>
              <a:t>Volcanoes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816100" y="2879260"/>
            <a:ext cx="886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Landslides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1771" y="6056340"/>
            <a:ext cx="2660345" cy="307777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</a:rPr>
              <a:t>Sea Ice Extent/ Ice and Ship Tracking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531050" y="6058648"/>
            <a:ext cx="93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Arial Narrow" panose="020B0606020202030204" pitchFamily="34" charset="0"/>
              </a:rPr>
              <a:t>Oil Spills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261896" y="4921102"/>
            <a:ext cx="93980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Hurricane</a:t>
            </a: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Winds</a:t>
            </a:r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28880" y="3689698"/>
            <a:ext cx="1434925" cy="277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Tornado Damage</a:t>
            </a:r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9" name="Picture 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6"/>
          <a:stretch/>
        </p:blipFill>
        <p:spPr bwMode="auto">
          <a:xfrm>
            <a:off x="5330968" y="1297067"/>
            <a:ext cx="3336840" cy="203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00330" y="2908442"/>
            <a:ext cx="91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 Narrow" panose="020B0606020202030204" pitchFamily="34" charset="0"/>
              </a:rPr>
              <a:t>Flooding</a:t>
            </a:r>
          </a:p>
        </p:txBody>
      </p:sp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121" y="1030981"/>
            <a:ext cx="288388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89322" y="1183680"/>
            <a:ext cx="2303931" cy="216864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3912840" y="1390344"/>
            <a:ext cx="1184560" cy="267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400" dirty="0">
                <a:solidFill>
                  <a:srgbClr val="FFFFFF"/>
                </a:solidFill>
                <a:latin typeface="Arial Narrow" panose="020B0606020202030204" pitchFamily="34" charset="0"/>
              </a:rPr>
              <a:t>Soil Moisture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633257" y="3685464"/>
            <a:ext cx="1184560" cy="433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400" dirty="0">
                <a:solidFill>
                  <a:srgbClr val="FFFFFF"/>
                </a:solidFill>
                <a:latin typeface="Arial Narrow" panose="020B0606020202030204" pitchFamily="34" charset="0"/>
              </a:rPr>
              <a:t>Volcanic Eruptions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909" y="3214080"/>
            <a:ext cx="13093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Courtesy: S. Saatchi</a:t>
            </a:r>
          </a:p>
        </p:txBody>
      </p:sp>
      <p:sp>
        <p:nvSpPr>
          <p:cNvPr id="63" name="TextBox 62"/>
          <p:cNvSpPr txBox="1"/>
          <p:nvPr/>
        </p:nvSpPr>
        <p:spPr>
          <a:xfrm rot="16200000">
            <a:off x="-288224" y="5129040"/>
            <a:ext cx="12234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Courtesy: R. Kwok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210837" y="3245520"/>
            <a:ext cx="13448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Courtesy: M. </a:t>
            </a:r>
            <a:r>
              <a:rPr lang="en-US" sz="1100" dirty="0" err="1"/>
              <a:t>Lavalle</a:t>
            </a:r>
            <a:endParaRPr lang="en-US" sz="1100" dirty="0"/>
          </a:p>
        </p:txBody>
      </p:sp>
      <p:sp>
        <p:nvSpPr>
          <p:cNvPr id="65" name="TextBox 64"/>
          <p:cNvSpPr txBox="1"/>
          <p:nvPr/>
        </p:nvSpPr>
        <p:spPr>
          <a:xfrm>
            <a:off x="5281239" y="3268320"/>
            <a:ext cx="23102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Courtesy: G. Breckenridge/S. </a:t>
            </a:r>
            <a:r>
              <a:rPr lang="en-US" sz="1100" dirty="0" err="1"/>
              <a:t>Nghiem</a:t>
            </a:r>
            <a:endParaRPr lang="en-US" sz="1100" dirty="0"/>
          </a:p>
        </p:txBody>
      </p:sp>
      <p:sp>
        <p:nvSpPr>
          <p:cNvPr id="66" name="TextBox 65"/>
          <p:cNvSpPr txBox="1"/>
          <p:nvPr/>
        </p:nvSpPr>
        <p:spPr>
          <a:xfrm>
            <a:off x="3472436" y="6306480"/>
            <a:ext cx="12252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Courtesy: C. Jones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182175" y="6303360"/>
            <a:ext cx="13837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Courtesy: G. Bawden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376673" y="3436170"/>
            <a:ext cx="12796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Courtesy: S.-H. Yun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523058" y="4502588"/>
            <a:ext cx="13837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</a:rPr>
              <a:t>Courtesy: G. Bawden</a:t>
            </a:r>
          </a:p>
        </p:txBody>
      </p:sp>
    </p:spTree>
    <p:extLst>
      <p:ext uri="{BB962C8B-B14F-4D97-AF65-F5344CB8AC3E}">
        <p14:creationId xmlns:p14="http://schemas.microsoft.com/office/powerpoint/2010/main" val="382288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PL-WhiteTheme-4x3-vA6">
  <a:themeElements>
    <a:clrScheme name="JPL Colors - Jan 2017">
      <a:dk1>
        <a:sysClr val="windowText" lastClr="000000"/>
      </a:dk1>
      <a:lt1>
        <a:sysClr val="window" lastClr="FFFFFF"/>
      </a:lt1>
      <a:dk2>
        <a:srgbClr val="5D5D60"/>
      </a:dk2>
      <a:lt2>
        <a:srgbClr val="A5A5A5"/>
      </a:lt2>
      <a:accent1>
        <a:srgbClr val="E31937"/>
      </a:accent1>
      <a:accent2>
        <a:srgbClr val="94A8C2"/>
      </a:accent2>
      <a:accent3>
        <a:srgbClr val="617998"/>
      </a:accent3>
      <a:accent4>
        <a:srgbClr val="A4B34C"/>
      </a:accent4>
      <a:accent5>
        <a:srgbClr val="FF6E1E"/>
      </a:accent5>
      <a:accent6>
        <a:srgbClr val="F2A900"/>
      </a:accent6>
      <a:hlink>
        <a:srgbClr val="E31937"/>
      </a:hlink>
      <a:folHlink>
        <a:srgbClr val="E3193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JPL-BlackTheme-4x3-vA6">
  <a:themeElements>
    <a:clrScheme name="JPL Colors - Jan 2017">
      <a:dk1>
        <a:sysClr val="windowText" lastClr="000000"/>
      </a:dk1>
      <a:lt1>
        <a:sysClr val="window" lastClr="FFFFFF"/>
      </a:lt1>
      <a:dk2>
        <a:srgbClr val="5D5D60"/>
      </a:dk2>
      <a:lt2>
        <a:srgbClr val="A5A5A5"/>
      </a:lt2>
      <a:accent1>
        <a:srgbClr val="E31937"/>
      </a:accent1>
      <a:accent2>
        <a:srgbClr val="94A8C2"/>
      </a:accent2>
      <a:accent3>
        <a:srgbClr val="617998"/>
      </a:accent3>
      <a:accent4>
        <a:srgbClr val="A4B34C"/>
      </a:accent4>
      <a:accent5>
        <a:srgbClr val="FF6E1E"/>
      </a:accent5>
      <a:accent6>
        <a:srgbClr val="F2A900"/>
      </a:accent6>
      <a:hlink>
        <a:srgbClr val="E31937"/>
      </a:hlink>
      <a:folHlink>
        <a:srgbClr val="E3193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>
    <a:spDef>
      <a:spPr>
        <a:solidFill>
          <a:schemeClr val="tx2">
            <a:lumMod val="50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2"/>
          </a:solidFill>
          <a:headEnd type="arrow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45720" rIns="91440" bIns="45720" rtlCol="0">
        <a:noAutofit/>
      </a:bodyPr>
      <a:lstStyle>
        <a:defPPr>
          <a:defRPr dirty="0" err="1" smtClean="0">
            <a:solidFill>
              <a:srgbClr val="FFFFFF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14709</TotalTime>
  <Words>840</Words>
  <Application>Microsoft Macintosh PowerPoint</Application>
  <PresentationFormat>On-screen Show (4:3)</PresentationFormat>
  <Paragraphs>163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ＭＳ Ｐゴシック</vt:lpstr>
      <vt:lpstr>ヒラギノ明朝 ProN W6</vt:lpstr>
      <vt:lpstr>ヒラギノ角ゴ Pro W3</vt:lpstr>
      <vt:lpstr>Arial</vt:lpstr>
      <vt:lpstr>Arial Narrow</vt:lpstr>
      <vt:lpstr>Franklin Gothic Heavy</vt:lpstr>
      <vt:lpstr>Helvetica</vt:lpstr>
      <vt:lpstr>Myriad Pro Semibold</vt:lpstr>
      <vt:lpstr>Tahoma</vt:lpstr>
      <vt:lpstr>Times New Roman Bold</vt:lpstr>
      <vt:lpstr>Verdana</vt:lpstr>
      <vt:lpstr>Wingdings</vt:lpstr>
      <vt:lpstr>JPL-WhiteTheme-4x3-vA6</vt:lpstr>
      <vt:lpstr>JPL-BlackTheme-4x3-vA6</vt:lpstr>
      <vt:lpstr>NEW ESA Presentation 16-9</vt:lpstr>
      <vt:lpstr>The NASA-ISRO SAR (NISAR) Mission</vt:lpstr>
      <vt:lpstr>Outline of Talk</vt:lpstr>
      <vt:lpstr>NISAR Mission Overview</vt:lpstr>
      <vt:lpstr>NISAR NASA-ISRO SAR Mission</vt:lpstr>
      <vt:lpstr>Atmospheric Windows &amp; Some Current SAR Missions</vt:lpstr>
      <vt:lpstr>NISAR Science – Capturing the Earth in Motion</vt:lpstr>
      <vt:lpstr>NISAR Systematic Free and Open Observations L-band globally – S-band regionally</vt:lpstr>
      <vt:lpstr>Data Processing and Access Moving to the Cloud</vt:lpstr>
      <vt:lpstr>Some NISAR Applications Products</vt:lpstr>
      <vt:lpstr>NISAR Utilization Plan to be published Apr 2018 </vt:lpstr>
      <vt:lpstr>NISAR Utilization Components</vt:lpstr>
      <vt:lpstr>NISAR and CapD</vt:lpstr>
      <vt:lpstr>PowerPoint Presentation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M Stolze</dc:creator>
  <cp:lastModifiedBy>Paul A. Rosen</cp:lastModifiedBy>
  <cp:revision>285</cp:revision>
  <cp:lastPrinted>2016-07-26T23:14:33Z</cp:lastPrinted>
  <dcterms:created xsi:type="dcterms:W3CDTF">2016-06-29T01:27:10Z</dcterms:created>
  <dcterms:modified xsi:type="dcterms:W3CDTF">2018-03-06T12:41:16Z</dcterms:modified>
</cp:coreProperties>
</file>