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81" r:id="rId3"/>
    <p:sldId id="282" r:id="rId4"/>
    <p:sldId id="283" r:id="rId5"/>
    <p:sldId id="284" r:id="rId6"/>
    <p:sldId id="285" r:id="rId7"/>
    <p:sldId id="286" r:id="rId8"/>
    <p:sldId id="287" r:id="rId9"/>
    <p:sldId id="288" r:id="rId10"/>
    <p:sldId id="289" r:id="rId11"/>
    <p:sldId id="290" r:id="rId12"/>
    <p:sldId id="291" r:id="rId13"/>
    <p:sldId id="292" r:id="rId14"/>
    <p:sldId id="293" r:id="rId15"/>
    <p:sldId id="272" r:id="rId16"/>
    <p:sldId id="278" r:id="rId17"/>
    <p:sldId id="279" r:id="rId18"/>
    <p:sldId id="280" r:id="rId19"/>
    <p:sldId id="273" r:id="rId20"/>
  </p:sldIdLst>
  <p:sldSz cx="9144000" cy="6858000" type="screen4x3"/>
  <p:notesSz cx="6858000" cy="9144000"/>
  <p:defaultTextStyle>
    <a:lvl1pPr defTabSz="457200">
      <a:defRPr>
        <a:solidFill>
          <a:srgbClr val="002569"/>
        </a:solidFill>
      </a:defRPr>
    </a:lvl1pPr>
    <a:lvl2pPr indent="457200" defTabSz="457200">
      <a:defRPr>
        <a:solidFill>
          <a:srgbClr val="002569"/>
        </a:solidFill>
      </a:defRPr>
    </a:lvl2pPr>
    <a:lvl3pPr indent="914400" defTabSz="457200">
      <a:defRPr>
        <a:solidFill>
          <a:srgbClr val="002569"/>
        </a:solidFill>
      </a:defRPr>
    </a:lvl3pPr>
    <a:lvl4pPr indent="1371600" defTabSz="457200">
      <a:defRPr>
        <a:solidFill>
          <a:srgbClr val="002569"/>
        </a:solidFill>
      </a:defRPr>
    </a:lvl4pPr>
    <a:lvl5pPr indent="1828800" defTabSz="457200">
      <a:defRPr>
        <a:solidFill>
          <a:srgbClr val="002569"/>
        </a:solidFill>
      </a:defRPr>
    </a:lvl5pPr>
    <a:lvl6pPr indent="2286000" defTabSz="457200">
      <a:defRPr>
        <a:solidFill>
          <a:srgbClr val="002569"/>
        </a:solidFill>
      </a:defRPr>
    </a:lvl6pPr>
    <a:lvl7pPr indent="2743200" defTabSz="457200">
      <a:defRPr>
        <a:solidFill>
          <a:srgbClr val="002569"/>
        </a:solidFill>
      </a:defRPr>
    </a:lvl7pPr>
    <a:lvl8pPr indent="3200400" defTabSz="457200">
      <a:defRPr>
        <a:solidFill>
          <a:srgbClr val="002569"/>
        </a:solidFill>
      </a:defRPr>
    </a:lvl8pPr>
    <a:lvl9pPr indent="3657600" defTabSz="457200">
      <a:defRPr>
        <a:solidFill>
          <a:srgbClr val="002569"/>
        </a:solidFill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476D"/>
    <a:srgbClr val="7DCE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DDCA"/>
          </a:solidFill>
        </a:fill>
      </a:tcStyle>
    </a:wholeTbl>
    <a:band2H>
      <a:tcTxStyle/>
      <a:tcStyle>
        <a:tcBdr/>
        <a:fill>
          <a:solidFill>
            <a:srgbClr val="FFEFE6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Row>
  </a:tblStyle>
  <a:tblStyle styleId="{C7B018BB-80A7-4F77-B60F-C8B233D01FF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BCBCB"/>
          </a:solidFill>
        </a:fill>
      </a:tcStyle>
    </a:wholeTbl>
    <a:band2H>
      <a:tcTxStyle/>
      <a:tcStyle>
        <a:tcBdr/>
        <a:fill>
          <a:solidFill>
            <a:srgbClr val="EEE7E7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Row>
  </a:tblStyle>
  <a:tblStyle styleId="{CF821DB8-F4EB-4A41-A1BA-3FCAFE7338EE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7EA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Row>
  </a:tblStyle>
  <a:tblStyle styleId="{33BA23B1-9221-436E-865A-0063620EA4FD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BD3"/>
          </a:solidFill>
        </a:fill>
      </a:tcStyle>
    </a:wholeTbl>
    <a:band2H>
      <a:tcTxStyle/>
      <a:tcStyle>
        <a:tcBdr/>
        <a:fill>
          <a:solidFill>
            <a:srgbClr val="E6E7EA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Row>
  </a:tblStyle>
  <a:tblStyle styleId="{2708684C-4D16-4618-839F-0558EEFCDFE6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5204" autoAdjust="0"/>
  </p:normalViewPr>
  <p:slideViewPr>
    <p:cSldViewPr>
      <p:cViewPr varScale="1">
        <p:scale>
          <a:sx n="91" d="100"/>
          <a:sy n="91" d="100"/>
        </p:scale>
        <p:origin x="1704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oleObject" Target="file:////D:\Dropbox\SAR_MOOC\05_REPORTS\D%201.1\D1.1_Stats\MOOC_statistic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Work Sans" panose="00000500000000000000" pitchFamily="50" charset="0"/>
                <a:ea typeface="+mn-ea"/>
                <a:cs typeface="+mn-cs"/>
              </a:defRPr>
            </a:pPr>
            <a:r>
              <a:rPr lang="en-GB"/>
              <a:t>MOOC Completion Rates</a:t>
            </a:r>
          </a:p>
          <a:p>
            <a:pPr>
              <a:defRPr/>
            </a:pPr>
            <a:r>
              <a:rPr lang="en-GB"/>
              <a:t>(% of enrolled users)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Work Sans" panose="00000500000000000000" pitchFamily="50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 w="19050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</c:dPt>
          <c:cat>
            <c:strRef>
              <c:f>'Stat Calculations'!$A$13:$A$25</c:f>
              <c:strCache>
                <c:ptCount val="13"/>
                <c:pt idx="0">
                  <c:v>Echoes in Space</c:v>
                </c:pt>
                <c:pt idx="1">
                  <c:v>Other MOOC Data</c:v>
                </c:pt>
                <c:pt idx="2">
                  <c:v>Climate from space</c:v>
                </c:pt>
                <c:pt idx="3">
                  <c:v>Poelmans &amp; Wautelet</c:v>
                </c:pt>
                <c:pt idx="4">
                  <c:v>Meyer (cited in Yuan &amp; Powell)</c:v>
                </c:pt>
                <c:pt idx="5">
                  <c:v>Kolowich (cited in Jordan)</c:v>
                </c:pt>
                <c:pt idx="6">
                  <c:v>Berkeley Software Engineering (cited in Yuan &amp; Powell)</c:v>
                </c:pt>
                <c:pt idx="7">
                  <c:v>Patterson (cited in Daniel)</c:v>
                </c:pt>
                <c:pt idx="8">
                  <c:v>Jordan</c:v>
                </c:pt>
                <c:pt idx="9">
                  <c:v>Diaz, Brown, Pelletier</c:v>
                </c:pt>
                <c:pt idx="10">
                  <c:v>Klobas</c:v>
                </c:pt>
                <c:pt idx="11">
                  <c:v>MIT Circuits &amp; electronics</c:v>
                </c:pt>
                <c:pt idx="12">
                  <c:v>Coursera Social Network analysis (cited in Yuan &amp; Powell)</c:v>
                </c:pt>
              </c:strCache>
            </c:strRef>
          </c:cat>
          <c:val>
            <c:numRef>
              <c:f>'Stat Calculations'!$B$13:$B$25</c:f>
              <c:numCache>
                <c:formatCode>0.0</c:formatCode>
                <c:ptCount val="13"/>
                <c:pt idx="0">
                  <c:v>15.71651360249523</c:v>
                </c:pt>
                <c:pt idx="1">
                  <c:v>15.12694861274337</c:v>
                </c:pt>
                <c:pt idx="2">
                  <c:v>12.0</c:v>
                </c:pt>
                <c:pt idx="3" formatCode="General">
                  <c:v>10.0</c:v>
                </c:pt>
                <c:pt idx="4">
                  <c:v>10.0</c:v>
                </c:pt>
                <c:pt idx="5">
                  <c:v>7.5</c:v>
                </c:pt>
                <c:pt idx="6">
                  <c:v>7.0</c:v>
                </c:pt>
                <c:pt idx="7">
                  <c:v>7.0</c:v>
                </c:pt>
                <c:pt idx="8">
                  <c:v>6.5</c:v>
                </c:pt>
                <c:pt idx="9">
                  <c:v>5.0</c:v>
                </c:pt>
                <c:pt idx="10">
                  <c:v>5.0</c:v>
                </c:pt>
                <c:pt idx="11">
                  <c:v>4.771333333333335</c:v>
                </c:pt>
                <c:pt idx="12">
                  <c:v>2.0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586038496"/>
        <c:axId val="-585997632"/>
      </c:barChart>
      <c:catAx>
        <c:axId val="-58603849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Work Sans Light" panose="00000400000000000000" pitchFamily="50" charset="0"/>
                <a:ea typeface="+mn-ea"/>
                <a:cs typeface="+mn-cs"/>
              </a:defRPr>
            </a:pPr>
            <a:endParaRPr lang="en-US"/>
          </a:p>
        </c:txPr>
        <c:crossAx val="-585997632"/>
        <c:crosses val="autoZero"/>
        <c:auto val="1"/>
        <c:lblAlgn val="ctr"/>
        <c:lblOffset val="100"/>
        <c:noMultiLvlLbl val="0"/>
      </c:catAx>
      <c:valAx>
        <c:axId val="-585997632"/>
        <c:scaling>
          <c:orientation val="minMax"/>
          <c:max val="16.0"/>
          <c:min val="0.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Work Sans" panose="00000500000000000000" pitchFamily="50" charset="0"/>
                <a:ea typeface="+mn-ea"/>
                <a:cs typeface="+mn-cs"/>
              </a:defRPr>
            </a:pPr>
            <a:endParaRPr lang="en-US"/>
          </a:p>
        </c:txPr>
        <c:crossAx val="-5860384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Work Sans" panose="00000500000000000000" pitchFamily="50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8" name="Shape 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53021836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1pPr>
    <a:lvl2pPr indent="228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2pPr>
    <a:lvl3pPr indent="457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3pPr>
    <a:lvl4pPr indent="685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4pPr>
    <a:lvl5pPr indent="9144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5pPr>
    <a:lvl6pPr indent="11430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6pPr>
    <a:lvl7pPr indent="1371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7pPr>
    <a:lvl8pPr indent="1600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8pPr>
    <a:lvl9pPr indent="1828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3852" y="8684899"/>
            <a:ext cx="2972547" cy="457639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6730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3852" y="8684899"/>
            <a:ext cx="2972547" cy="457639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11588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43086" y="270688"/>
            <a:ext cx="7174846" cy="43087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30" tIns="45715" rIns="91430" bIns="45715" numCol="1" anchor="ctr" anchorCtr="0" compatLnSpc="1">
            <a:prstTxWarp prst="textNoShape">
              <a:avLst/>
            </a:prstTxWarp>
            <a:spAutoFit/>
          </a:bodyPr>
          <a:lstStyle>
            <a:lvl1pPr>
              <a:defRPr lang="en-GB" sz="2200" b="0" dirty="0" smtClean="0">
                <a:solidFill>
                  <a:srgbClr val="0070C0"/>
                </a:solidFill>
                <a:latin typeface="Verdana"/>
                <a:ea typeface="+mj-ea"/>
                <a:cs typeface="Verdana"/>
              </a:defRPr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762706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086" y="198869"/>
            <a:ext cx="7174846" cy="574516"/>
          </a:xfrm>
          <a:prstGeom prst="rect">
            <a:avLst/>
          </a:prstGeo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5950" y="1673225"/>
            <a:ext cx="3889376" cy="43180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7723" y="1673225"/>
            <a:ext cx="3888000" cy="43180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0097442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368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800" y="1134140"/>
            <a:ext cx="8748000" cy="4933059"/>
          </a:xfrm>
          <a:prstGeom prst="rect">
            <a:avLst/>
          </a:prstGeom>
        </p:spPr>
        <p:txBody>
          <a:bodyPr/>
          <a:lstStyle>
            <a:lvl1pPr marL="0">
              <a:defRPr baseline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25284611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57336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2622551"/>
            <a:ext cx="7886700" cy="1325563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5400">
                <a:latin typeface="Lato" panose="020F0502020204030203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749842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BC2AC87-D36E-4782-857E-D2B93A95D0F3}" type="datetimeFigureOut">
              <a:rPr lang="de-DE" smtClean="0"/>
              <a:t>06.03.18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7239000" y="6546850"/>
            <a:ext cx="1905000" cy="246221"/>
          </a:xfrm>
        </p:spPr>
        <p:txBody>
          <a:bodyPr/>
          <a:lstStyle/>
          <a:p>
            <a:fld id="{0E5F5BB8-B058-4CAF-94F1-C60B474C680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92665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sldNum" sz="quarter" idx="2"/>
          </p:nvPr>
        </p:nvSpPr>
        <p:spPr>
          <a:xfrm>
            <a:off x="7239000" y="6546850"/>
            <a:ext cx="1905000" cy="256540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r">
              <a:spcBef>
                <a:spcPts val="600"/>
              </a:spcBef>
              <a:defRPr sz="1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</p:sldLayoutIdLst>
  <p:transition spd="med"/>
  <p:txStyles>
    <p:titleStyle>
      <a:lvl1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1pPr>
      <a:lvl2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2pPr>
      <a:lvl3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3pPr>
      <a:lvl4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4pPr>
      <a:lvl5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5pPr>
      <a:lvl6pPr indent="4572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6pPr>
      <a:lvl7pPr indent="9144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7pPr>
      <a:lvl8pPr indent="13716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8pPr>
      <a:lvl9pPr indent="18288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9pPr>
    </p:titleStyle>
    <p:bodyStyle>
      <a:lvl1pPr marL="3429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1pPr>
      <a:lvl2pPr marL="768927" indent="-311727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2pPr>
      <a:lvl3pPr marL="1188719" indent="-274319">
        <a:spcBef>
          <a:spcPts val="500"/>
        </a:spcBef>
        <a:buSzPct val="100000"/>
        <a:buFont typeface="Arial"/>
        <a:buChar char="o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3pPr>
      <a:lvl4pPr marL="1676400" indent="-304800">
        <a:spcBef>
          <a:spcPts val="500"/>
        </a:spcBef>
        <a:buSzPct val="100000"/>
        <a:buFont typeface="Arial"/>
        <a:buChar char="▪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4pPr>
      <a:lvl5pPr marL="21717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5pPr>
      <a:lvl6pPr indent="22860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6pPr>
      <a:lvl7pPr indent="27432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7pPr>
      <a:lvl8pPr indent="32004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8pPr>
      <a:lvl9pPr indent="36576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9pPr>
    </p:bodyStyle>
    <p:otherStyle>
      <a:lvl1pPr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s://eo-college.org/ee/Scattering/field_index.html" TargetMode="External"/><Relationship Id="rId3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chart" Target="../charts/char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8" Type="http://schemas.openxmlformats.org/officeDocument/2006/relationships/image" Target="../media/image4.png"/><Relationship Id="rId9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 idx="4294967295"/>
          </p:nvPr>
        </p:nvSpPr>
        <p:spPr>
          <a:xfrm>
            <a:off x="457200" y="2514600"/>
            <a:ext cx="5791200" cy="14970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 algn="l">
              <a:defRPr sz="4200" b="1">
                <a:latin typeface="Droid Serif"/>
                <a:ea typeface="Droid Serif"/>
                <a:cs typeface="Droid Serif"/>
                <a:sym typeface="Droid Serif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US" sz="2800" b="1" dirty="0" smtClean="0">
                <a:solidFill>
                  <a:srgbClr val="FFFFFF"/>
                </a:solidFill>
              </a:rPr>
              <a:t>ESA </a:t>
            </a:r>
            <a:br>
              <a:rPr lang="en-US" sz="2800" b="1" dirty="0" smtClean="0">
                <a:solidFill>
                  <a:srgbClr val="FFFFFF"/>
                </a:solidFill>
              </a:rPr>
            </a:br>
            <a:r>
              <a:rPr lang="en-US" sz="2800" b="1" dirty="0" smtClean="0">
                <a:solidFill>
                  <a:srgbClr val="FFFFFF"/>
                </a:solidFill>
              </a:rPr>
              <a:t>Recent &amp; Forthcoming</a:t>
            </a:r>
            <a:br>
              <a:rPr lang="en-US" sz="2800" b="1" dirty="0" smtClean="0">
                <a:solidFill>
                  <a:srgbClr val="FFFFFF"/>
                </a:solidFill>
              </a:rPr>
            </a:br>
            <a:r>
              <a:rPr lang="en-US" sz="2800" b="1" dirty="0" smtClean="0">
                <a:solidFill>
                  <a:srgbClr val="FFFFFF"/>
                </a:solidFill>
              </a:rPr>
              <a:t>MOOCS in EO </a:t>
            </a:r>
            <a:br>
              <a:rPr lang="en-US" sz="2800" b="1" dirty="0" smtClean="0">
                <a:solidFill>
                  <a:srgbClr val="FFFFFF"/>
                </a:solidFill>
              </a:rPr>
            </a:br>
            <a:r>
              <a:rPr lang="en-US" sz="2800" b="1" dirty="0" smtClean="0">
                <a:solidFill>
                  <a:srgbClr val="FFFFFF"/>
                </a:solidFill>
              </a:rPr>
              <a:t>Sentinel Webinars (RUS)</a:t>
            </a:r>
            <a:endParaRPr sz="2800" b="1" dirty="0">
              <a:solidFill>
                <a:srgbClr val="FFFFFF"/>
              </a:solidFill>
            </a:endParaRPr>
          </a:p>
        </p:txBody>
      </p:sp>
      <p:sp>
        <p:nvSpPr>
          <p:cNvPr id="11" name="Shape 11"/>
          <p:cNvSpPr/>
          <p:nvPr/>
        </p:nvSpPr>
        <p:spPr>
          <a:xfrm>
            <a:off x="457200" y="4267200"/>
            <a:ext cx="4953000" cy="2541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US" sz="1600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F. </a:t>
            </a:r>
            <a:r>
              <a:rPr lang="en-US" sz="1600" dirty="0" err="1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Sarti</a:t>
            </a:r>
            <a:r>
              <a:rPr lang="en-US" sz="1600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, C. Stewart &amp; R. Eckardt</a:t>
            </a:r>
            <a:endParaRPr sz="1600" dirty="0">
              <a:solidFill>
                <a:srgbClr val="FFFFFF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sz="1600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Agenda </a:t>
            </a:r>
            <a:r>
              <a:rPr sz="1600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Item </a:t>
            </a:r>
            <a:r>
              <a:rPr lang="en-GB" sz="1600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13</a:t>
            </a:r>
            <a:endParaRPr lang="en-US" sz="1600" dirty="0" smtClean="0">
              <a:solidFill>
                <a:srgbClr val="FFFFFF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sz="1600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CEOS </a:t>
            </a:r>
            <a:r>
              <a:rPr lang="en-US" sz="1600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7</a:t>
            </a:r>
            <a:r>
              <a:rPr lang="en-US" sz="1600" baseline="30000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th</a:t>
            </a:r>
            <a:r>
              <a:rPr lang="en-US" sz="1600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 Working Group for Capacity Building &amp; Data Democracy (WGCapD-7) Annual Meeting</a:t>
            </a:r>
            <a:endParaRPr sz="1600" dirty="0">
              <a:solidFill>
                <a:srgbClr val="FFFFFF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US" sz="1600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INPE </a:t>
            </a:r>
            <a:r>
              <a:rPr lang="en-US" sz="1600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São José dos Campos</a:t>
            </a:r>
            <a:r>
              <a:rPr sz="1600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, </a:t>
            </a:r>
            <a:r>
              <a:rPr lang="en-US" sz="1600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Brazil</a:t>
            </a:r>
            <a:endParaRPr sz="1600" dirty="0">
              <a:solidFill>
                <a:srgbClr val="FFFFFF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US" sz="1600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6-8</a:t>
            </a:r>
            <a:r>
              <a:rPr lang="en-US" sz="1600" baseline="30000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th</a:t>
            </a:r>
            <a:r>
              <a:rPr lang="en-US" sz="1600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 March, 2018</a:t>
            </a:r>
            <a:endParaRPr sz="1600" dirty="0">
              <a:solidFill>
                <a:srgbClr val="FFFFFF"/>
              </a:solidFill>
              <a:latin typeface="Arial Bold"/>
              <a:ea typeface="Arial Bold"/>
              <a:cs typeface="Arial Bold"/>
              <a:sym typeface="Arial Bold"/>
            </a:endParaRPr>
          </a:p>
        </p:txBody>
      </p:sp>
      <p:pic>
        <p:nvPicPr>
          <p:cNvPr id="12" name="ceos_logo.pn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457200" y="1217405"/>
            <a:ext cx="2507906" cy="993132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hape 10"/>
          <p:cNvSpPr txBox="1">
            <a:spLocks/>
          </p:cNvSpPr>
          <p:nvPr/>
        </p:nvSpPr>
        <p:spPr>
          <a:xfrm>
            <a:off x="457200" y="2246634"/>
            <a:ext cx="2806211" cy="210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 algn="l">
              <a:defRPr sz="4200" b="1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>
              <a:defRPr sz="1800" b="0">
                <a:solidFill>
                  <a:srgbClr val="000000"/>
                </a:solidFill>
              </a:defRPr>
            </a:pPr>
            <a:r>
              <a:rPr lang="en-US" sz="1050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Committee on Earth Observation Satellites</a:t>
            </a:r>
            <a:endParaRPr lang="en-US" sz="1050" dirty="0">
              <a:solidFill>
                <a:schemeClr val="bg1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0" y="1285875"/>
            <a:ext cx="9144000" cy="427910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1" name="Rechteck 60"/>
          <p:cNvSpPr/>
          <p:nvPr/>
        </p:nvSpPr>
        <p:spPr>
          <a:xfrm>
            <a:off x="450055" y="1509614"/>
            <a:ext cx="3893345" cy="12015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35" name="Gruppieren 34"/>
          <p:cNvGrpSpPr/>
          <p:nvPr/>
        </p:nvGrpSpPr>
        <p:grpSpPr>
          <a:xfrm>
            <a:off x="7447046" y="894432"/>
            <a:ext cx="885825" cy="426120"/>
            <a:chOff x="8910216" y="44150"/>
            <a:chExt cx="1181099" cy="568159"/>
          </a:xfrm>
        </p:grpSpPr>
        <p:sp>
          <p:nvSpPr>
            <p:cNvPr id="33" name="Textfeld 32"/>
            <p:cNvSpPr txBox="1"/>
            <p:nvPr/>
          </p:nvSpPr>
          <p:spPr>
            <a:xfrm>
              <a:off x="8910216" y="44150"/>
              <a:ext cx="11810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dirty="0" err="1">
                  <a:solidFill>
                    <a:schemeClr val="bg1"/>
                  </a:solidFill>
                  <a:latin typeface="Work Sans Black" panose="00000A00000000000000" pitchFamily="50" charset="0"/>
                </a:rPr>
                <a:t>Hazard</a:t>
              </a:r>
              <a:endParaRPr lang="de-DE" sz="1200" dirty="0">
                <a:solidFill>
                  <a:schemeClr val="bg1"/>
                </a:solidFill>
                <a:latin typeface="Work Sans Black" panose="00000A00000000000000" pitchFamily="50" charset="0"/>
              </a:endParaRPr>
            </a:p>
          </p:txBody>
        </p:sp>
        <p:sp>
          <p:nvSpPr>
            <p:cNvPr id="34" name="Rechteck 33"/>
            <p:cNvSpPr/>
            <p:nvPr/>
          </p:nvSpPr>
          <p:spPr>
            <a:xfrm>
              <a:off x="9500766" y="119867"/>
              <a:ext cx="246308" cy="49244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de-DE" dirty="0">
                <a:solidFill>
                  <a:schemeClr val="bg1"/>
                </a:solidFill>
                <a:latin typeface="FontAwesome" pitchFamily="2" charset="0"/>
              </a:endParaRPr>
            </a:p>
          </p:txBody>
        </p:sp>
      </p:grpSp>
      <p:grpSp>
        <p:nvGrpSpPr>
          <p:cNvPr id="41" name="Gruppieren 40"/>
          <p:cNvGrpSpPr/>
          <p:nvPr/>
        </p:nvGrpSpPr>
        <p:grpSpPr>
          <a:xfrm>
            <a:off x="535781" y="1600202"/>
            <a:ext cx="3736184" cy="927813"/>
            <a:chOff x="3800474" y="4267200"/>
            <a:chExt cx="4981578" cy="1237084"/>
          </a:xfrm>
        </p:grpSpPr>
        <p:sp>
          <p:nvSpPr>
            <p:cNvPr id="43" name="Textfeld 42"/>
            <p:cNvSpPr txBox="1"/>
            <p:nvPr/>
          </p:nvSpPr>
          <p:spPr>
            <a:xfrm>
              <a:off x="3800474" y="4267200"/>
              <a:ext cx="16192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dirty="0" err="1" smtClean="0">
                  <a:latin typeface="Work Sans Medium" panose="00000600000000000000" pitchFamily="50" charset="0"/>
                </a:rPr>
                <a:t>Theory</a:t>
              </a:r>
              <a:endParaRPr lang="de-DE" sz="1200" dirty="0">
                <a:latin typeface="Work Sans Medium" panose="00000600000000000000" pitchFamily="50" charset="0"/>
              </a:endParaRPr>
            </a:p>
          </p:txBody>
        </p:sp>
        <p:sp>
          <p:nvSpPr>
            <p:cNvPr id="44" name="Textfeld 43"/>
            <p:cNvSpPr txBox="1"/>
            <p:nvPr/>
          </p:nvSpPr>
          <p:spPr>
            <a:xfrm>
              <a:off x="5819773" y="4548681"/>
              <a:ext cx="29622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dirty="0" err="1">
                  <a:latin typeface="Work Sans Hairline" panose="00000100000000000000" pitchFamily="50" charset="0"/>
                </a:rPr>
                <a:t>Subsidence</a:t>
              </a:r>
              <a:r>
                <a:rPr lang="de-DE" sz="1200" dirty="0">
                  <a:latin typeface="Work Sans Hairline" panose="00000100000000000000" pitchFamily="50" charset="0"/>
                </a:rPr>
                <a:t> Monitoring</a:t>
              </a:r>
            </a:p>
          </p:txBody>
        </p:sp>
        <p:sp>
          <p:nvSpPr>
            <p:cNvPr id="45" name="Textfeld 44"/>
            <p:cNvSpPr txBox="1"/>
            <p:nvPr/>
          </p:nvSpPr>
          <p:spPr>
            <a:xfrm>
              <a:off x="5819772" y="5134952"/>
              <a:ext cx="22002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dirty="0" err="1">
                  <a:latin typeface="Work Sans Hairline" panose="00000100000000000000" pitchFamily="50" charset="0"/>
                </a:rPr>
                <a:t>Hazard</a:t>
              </a:r>
              <a:r>
                <a:rPr lang="de-DE" sz="1200" dirty="0">
                  <a:latin typeface="Work Sans Hairline" panose="00000100000000000000" pitchFamily="50" charset="0"/>
                </a:rPr>
                <a:t> </a:t>
              </a:r>
              <a:r>
                <a:rPr lang="de-DE" sz="1200" dirty="0" err="1">
                  <a:latin typeface="Work Sans Hairline" panose="00000100000000000000" pitchFamily="50" charset="0"/>
                </a:rPr>
                <a:t>monitoring</a:t>
              </a:r>
              <a:endParaRPr lang="de-DE" sz="1200" dirty="0">
                <a:latin typeface="Work Sans Hairline" panose="00000100000000000000" pitchFamily="50" charset="0"/>
              </a:endParaRPr>
            </a:p>
          </p:txBody>
        </p:sp>
      </p:grpSp>
      <p:grpSp>
        <p:nvGrpSpPr>
          <p:cNvPr id="47" name="Gruppieren 46"/>
          <p:cNvGrpSpPr/>
          <p:nvPr/>
        </p:nvGrpSpPr>
        <p:grpSpPr>
          <a:xfrm>
            <a:off x="450055" y="2948966"/>
            <a:ext cx="3893345" cy="1201500"/>
            <a:chOff x="600074" y="2703230"/>
            <a:chExt cx="5191126" cy="1602000"/>
          </a:xfrm>
        </p:grpSpPr>
        <p:sp>
          <p:nvSpPr>
            <p:cNvPr id="48" name="Rechteck 47"/>
            <p:cNvSpPr/>
            <p:nvPr/>
          </p:nvSpPr>
          <p:spPr>
            <a:xfrm>
              <a:off x="600074" y="2703230"/>
              <a:ext cx="5191126" cy="160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9" name="Textfeld 48"/>
            <p:cNvSpPr txBox="1"/>
            <p:nvPr/>
          </p:nvSpPr>
          <p:spPr>
            <a:xfrm>
              <a:off x="714375" y="2827057"/>
              <a:ext cx="20383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dirty="0" err="1" smtClean="0">
                  <a:latin typeface="Work Sans Medium" panose="00000600000000000000" pitchFamily="50" charset="0"/>
                </a:rPr>
                <a:t>Flood</a:t>
              </a:r>
              <a:r>
                <a:rPr lang="de-DE" sz="1200" dirty="0" smtClean="0">
                  <a:latin typeface="Work Sans Medium" panose="00000600000000000000" pitchFamily="50" charset="0"/>
                </a:rPr>
                <a:t> </a:t>
              </a:r>
              <a:r>
                <a:rPr lang="de-DE" sz="1200" dirty="0" err="1" smtClean="0">
                  <a:latin typeface="Work Sans Medium" panose="00000600000000000000" pitchFamily="50" charset="0"/>
                </a:rPr>
                <a:t>monitoring</a:t>
              </a:r>
              <a:endParaRPr lang="de-DE" sz="1200" dirty="0">
                <a:latin typeface="Work Sans Medium" panose="00000600000000000000" pitchFamily="50" charset="0"/>
              </a:endParaRPr>
            </a:p>
          </p:txBody>
        </p:sp>
        <p:sp>
          <p:nvSpPr>
            <p:cNvPr id="50" name="Textfeld 49"/>
            <p:cNvSpPr txBox="1"/>
            <p:nvPr/>
          </p:nvSpPr>
          <p:spPr>
            <a:xfrm>
              <a:off x="2733672" y="3108538"/>
              <a:ext cx="284797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dirty="0" err="1">
                  <a:latin typeface="Work Sans Hairline" panose="00000100000000000000" pitchFamily="50" charset="0"/>
                </a:rPr>
                <a:t>Flood</a:t>
              </a:r>
              <a:r>
                <a:rPr lang="de-DE" sz="1200" dirty="0">
                  <a:latin typeface="Work Sans Hairline" panose="00000100000000000000" pitchFamily="50" charset="0"/>
                </a:rPr>
                <a:t> </a:t>
              </a:r>
              <a:r>
                <a:rPr lang="de-DE" sz="1200" dirty="0" err="1">
                  <a:latin typeface="Work Sans Hairline" panose="00000100000000000000" pitchFamily="50" charset="0"/>
                </a:rPr>
                <a:t>applications</a:t>
              </a:r>
              <a:endParaRPr lang="de-DE" sz="1200" dirty="0">
                <a:latin typeface="Work Sans Hairline" panose="00000100000000000000" pitchFamily="50" charset="0"/>
              </a:endParaRPr>
            </a:p>
          </p:txBody>
        </p:sp>
        <p:sp>
          <p:nvSpPr>
            <p:cNvPr id="51" name="Textfeld 50"/>
            <p:cNvSpPr txBox="1"/>
            <p:nvPr/>
          </p:nvSpPr>
          <p:spPr>
            <a:xfrm>
              <a:off x="2733672" y="3694809"/>
              <a:ext cx="22002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dirty="0" err="1">
                  <a:latin typeface="Work Sans Hairline" panose="00000100000000000000" pitchFamily="50" charset="0"/>
                </a:rPr>
                <a:t>Flood</a:t>
              </a:r>
              <a:r>
                <a:rPr lang="de-DE" sz="1200" dirty="0">
                  <a:latin typeface="Work Sans Hairline" panose="00000100000000000000" pitchFamily="50" charset="0"/>
                </a:rPr>
                <a:t> </a:t>
              </a:r>
              <a:r>
                <a:rPr lang="de-DE" sz="1200" dirty="0" err="1">
                  <a:latin typeface="Work Sans Hairline" panose="00000100000000000000" pitchFamily="50" charset="0"/>
                </a:rPr>
                <a:t>tutorial</a:t>
              </a:r>
              <a:endParaRPr lang="de-DE" sz="1200" dirty="0">
                <a:latin typeface="Work Sans Hairline" panose="00000100000000000000" pitchFamily="50" charset="0"/>
              </a:endParaRPr>
            </a:p>
          </p:txBody>
        </p:sp>
      </p:grpSp>
      <p:sp>
        <p:nvSpPr>
          <p:cNvPr id="52" name="Rechteck 51"/>
          <p:cNvSpPr/>
          <p:nvPr/>
        </p:nvSpPr>
        <p:spPr>
          <a:xfrm>
            <a:off x="4800598" y="1507331"/>
            <a:ext cx="3893345" cy="120378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3" name="Textfeld 52"/>
          <p:cNvSpPr txBox="1"/>
          <p:nvPr/>
        </p:nvSpPr>
        <p:spPr>
          <a:xfrm>
            <a:off x="4886324" y="1600201"/>
            <a:ext cx="12144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err="1" smtClean="0">
                <a:latin typeface="Work Sans Medium" panose="00000600000000000000" pitchFamily="50" charset="0"/>
              </a:rPr>
              <a:t>Seismic</a:t>
            </a:r>
            <a:r>
              <a:rPr lang="de-DE" sz="1200" dirty="0" smtClean="0">
                <a:latin typeface="Work Sans Medium" panose="00000600000000000000" pitchFamily="50" charset="0"/>
              </a:rPr>
              <a:t> </a:t>
            </a:r>
            <a:r>
              <a:rPr lang="de-DE" sz="1200" dirty="0" err="1" smtClean="0">
                <a:latin typeface="Work Sans Medium" panose="00000600000000000000" pitchFamily="50" charset="0"/>
              </a:rPr>
              <a:t>events</a:t>
            </a:r>
            <a:endParaRPr lang="de-DE" sz="1200" dirty="0">
              <a:latin typeface="Work Sans Medium" panose="00000600000000000000" pitchFamily="50" charset="0"/>
            </a:endParaRPr>
          </a:p>
        </p:txBody>
      </p:sp>
      <p:sp>
        <p:nvSpPr>
          <p:cNvPr id="54" name="Textfeld 53"/>
          <p:cNvSpPr txBox="1"/>
          <p:nvPr/>
        </p:nvSpPr>
        <p:spPr>
          <a:xfrm>
            <a:off x="6400798" y="1811311"/>
            <a:ext cx="22217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err="1">
                <a:latin typeface="Work Sans Hairline" panose="00000100000000000000" pitchFamily="50" charset="0"/>
              </a:rPr>
              <a:t>Seismic</a:t>
            </a:r>
            <a:r>
              <a:rPr lang="de-DE" sz="1200" dirty="0">
                <a:latin typeface="Work Sans Hairline" panose="00000100000000000000" pitchFamily="50" charset="0"/>
              </a:rPr>
              <a:t> </a:t>
            </a:r>
            <a:r>
              <a:rPr lang="de-DE" sz="1200" dirty="0" err="1">
                <a:latin typeface="Work Sans Hairline" panose="00000100000000000000" pitchFamily="50" charset="0"/>
              </a:rPr>
              <a:t>introduction</a:t>
            </a:r>
            <a:endParaRPr lang="de-DE" sz="1200" dirty="0">
              <a:latin typeface="Work Sans Hairline" panose="00000100000000000000" pitchFamily="50" charset="0"/>
            </a:endParaRPr>
          </a:p>
        </p:txBody>
      </p:sp>
      <p:sp>
        <p:nvSpPr>
          <p:cNvPr id="55" name="Textfeld 54"/>
          <p:cNvSpPr txBox="1"/>
          <p:nvPr/>
        </p:nvSpPr>
        <p:spPr>
          <a:xfrm>
            <a:off x="6400798" y="2251015"/>
            <a:ext cx="16502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err="1">
                <a:latin typeface="Work Sans Hairline" panose="00000100000000000000" pitchFamily="50" charset="0"/>
              </a:rPr>
              <a:t>Volcano</a:t>
            </a:r>
            <a:r>
              <a:rPr lang="de-DE" sz="1200" dirty="0">
                <a:latin typeface="Work Sans Hairline" panose="00000100000000000000" pitchFamily="50" charset="0"/>
              </a:rPr>
              <a:t> Tutorial</a:t>
            </a:r>
          </a:p>
        </p:txBody>
      </p:sp>
      <p:grpSp>
        <p:nvGrpSpPr>
          <p:cNvPr id="56" name="Gruppieren 55"/>
          <p:cNvGrpSpPr/>
          <p:nvPr/>
        </p:nvGrpSpPr>
        <p:grpSpPr>
          <a:xfrm>
            <a:off x="4793456" y="2948966"/>
            <a:ext cx="3936207" cy="1201500"/>
            <a:chOff x="6391274" y="2703230"/>
            <a:chExt cx="5248276" cy="1602000"/>
          </a:xfrm>
        </p:grpSpPr>
        <p:sp>
          <p:nvSpPr>
            <p:cNvPr id="57" name="Rechteck 56"/>
            <p:cNvSpPr/>
            <p:nvPr/>
          </p:nvSpPr>
          <p:spPr>
            <a:xfrm>
              <a:off x="6391274" y="2703230"/>
              <a:ext cx="5191126" cy="160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8" name="Textfeld 57"/>
            <p:cNvSpPr txBox="1"/>
            <p:nvPr/>
          </p:nvSpPr>
          <p:spPr>
            <a:xfrm>
              <a:off x="6505575" y="2827057"/>
              <a:ext cx="16192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dirty="0" err="1" smtClean="0">
                  <a:latin typeface="Work Sans Medium" panose="00000600000000000000" pitchFamily="50" charset="0"/>
                </a:rPr>
                <a:t>Wrap</a:t>
              </a:r>
              <a:r>
                <a:rPr lang="de-DE" sz="1200" dirty="0" smtClean="0">
                  <a:latin typeface="Work Sans Medium" panose="00000600000000000000" pitchFamily="50" charset="0"/>
                </a:rPr>
                <a:t> </a:t>
              </a:r>
              <a:r>
                <a:rPr lang="de-DE" sz="1200" dirty="0" err="1" smtClean="0">
                  <a:latin typeface="Work Sans Medium" panose="00000600000000000000" pitchFamily="50" charset="0"/>
                </a:rPr>
                <a:t>up</a:t>
              </a:r>
              <a:endParaRPr lang="de-DE" sz="1200" dirty="0">
                <a:latin typeface="Work Sans Medium" panose="00000600000000000000" pitchFamily="50" charset="0"/>
              </a:endParaRPr>
            </a:p>
          </p:txBody>
        </p:sp>
        <p:sp>
          <p:nvSpPr>
            <p:cNvPr id="59" name="Textfeld 58"/>
            <p:cNvSpPr txBox="1"/>
            <p:nvPr/>
          </p:nvSpPr>
          <p:spPr>
            <a:xfrm>
              <a:off x="8524873" y="3108538"/>
              <a:ext cx="24955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dirty="0">
                  <a:latin typeface="Work Sans Hairline" panose="00000100000000000000" pitchFamily="50" charset="0"/>
                </a:rPr>
                <a:t>Processing </a:t>
              </a:r>
              <a:r>
                <a:rPr lang="de-DE" sz="1200" dirty="0" err="1">
                  <a:latin typeface="Work Sans Hairline" panose="00000100000000000000" pitchFamily="50" charset="0"/>
                </a:rPr>
                <a:t>tools</a:t>
              </a:r>
              <a:endParaRPr lang="de-DE" sz="1200" dirty="0">
                <a:latin typeface="Work Sans Hairline" panose="00000100000000000000" pitchFamily="50" charset="0"/>
              </a:endParaRPr>
            </a:p>
          </p:txBody>
        </p:sp>
        <p:sp>
          <p:nvSpPr>
            <p:cNvPr id="60" name="Textfeld 59"/>
            <p:cNvSpPr txBox="1"/>
            <p:nvPr/>
          </p:nvSpPr>
          <p:spPr>
            <a:xfrm>
              <a:off x="8524873" y="3694809"/>
              <a:ext cx="311467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dirty="0">
                  <a:latin typeface="Work Sans Hairline" panose="00000100000000000000" pitchFamily="50" charset="0"/>
                </a:rPr>
                <a:t>Final </a:t>
              </a:r>
              <a:r>
                <a:rPr lang="de-DE" sz="1200" dirty="0" err="1">
                  <a:latin typeface="Work Sans Hairline" panose="00000100000000000000" pitchFamily="50" charset="0"/>
                </a:rPr>
                <a:t>test</a:t>
              </a:r>
              <a:endParaRPr lang="de-DE" sz="1200" dirty="0">
                <a:latin typeface="Work Sans Hairline" panose="00000100000000000000" pitchFamily="50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59111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ieren 4"/>
          <p:cNvGrpSpPr/>
          <p:nvPr/>
        </p:nvGrpSpPr>
        <p:grpSpPr>
          <a:xfrm>
            <a:off x="402098" y="1498204"/>
            <a:ext cx="8385345" cy="4750196"/>
            <a:chOff x="1238251" y="677144"/>
            <a:chExt cx="9784290" cy="5542682"/>
          </a:xfrm>
        </p:grpSpPr>
        <p:pic>
          <p:nvPicPr>
            <p:cNvPr id="3" name="Grafik 2">
              <a:hlinkClick r:id="rId2"/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38251" y="677144"/>
              <a:ext cx="9784290" cy="5542681"/>
            </a:xfrm>
            <a:prstGeom prst="rect">
              <a:avLst/>
            </a:prstGeom>
          </p:spPr>
        </p:pic>
        <p:sp>
          <p:nvSpPr>
            <p:cNvPr id="4" name="Rechteck 3"/>
            <p:cNvSpPr/>
            <p:nvPr/>
          </p:nvSpPr>
          <p:spPr>
            <a:xfrm>
              <a:off x="1247775" y="6162676"/>
              <a:ext cx="219075" cy="57150"/>
            </a:xfrm>
            <a:prstGeom prst="rect">
              <a:avLst/>
            </a:prstGeom>
            <a:solidFill>
              <a:srgbClr val="3041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6" name="Textfeld 5"/>
          <p:cNvSpPr txBox="1"/>
          <p:nvPr/>
        </p:nvSpPr>
        <p:spPr>
          <a:xfrm>
            <a:off x="1676400" y="838200"/>
            <a:ext cx="4013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bg1"/>
                </a:solidFill>
                <a:latin typeface="Work Sans Black" panose="00000A00000000000000" pitchFamily="50" charset="0"/>
              </a:rPr>
              <a:t>Content Highlight</a:t>
            </a:r>
            <a:endParaRPr lang="en-GB" dirty="0">
              <a:solidFill>
                <a:schemeClr val="bg1"/>
              </a:solidFill>
              <a:latin typeface="Work Sans Black" panose="00000A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1949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95400" y="1415524"/>
            <a:ext cx="10439400" cy="4597436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167" y="6324600"/>
            <a:ext cx="8315665" cy="396274"/>
          </a:xfrm>
          <a:prstGeom prst="rect">
            <a:avLst/>
          </a:prstGeom>
        </p:spPr>
      </p:pic>
      <p:sp>
        <p:nvSpPr>
          <p:cNvPr id="39" name="Textfeld 38"/>
          <p:cNvSpPr txBox="1"/>
          <p:nvPr/>
        </p:nvSpPr>
        <p:spPr>
          <a:xfrm>
            <a:off x="1676400" y="838200"/>
            <a:ext cx="4013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>
                <a:solidFill>
                  <a:schemeClr val="bg1"/>
                </a:solidFill>
                <a:latin typeface="Work Sans Black" panose="00000A00000000000000" pitchFamily="50" charset="0"/>
              </a:rPr>
              <a:t>Completion</a:t>
            </a:r>
            <a:r>
              <a:rPr lang="de-DE" dirty="0" smtClean="0">
                <a:solidFill>
                  <a:schemeClr val="bg1"/>
                </a:solidFill>
                <a:latin typeface="Work Sans Black" panose="00000A00000000000000" pitchFamily="50" charset="0"/>
              </a:rPr>
              <a:t> </a:t>
            </a:r>
            <a:r>
              <a:rPr lang="de-DE" dirty="0" err="1" smtClean="0">
                <a:solidFill>
                  <a:schemeClr val="bg1"/>
                </a:solidFill>
                <a:latin typeface="Work Sans Black" panose="00000A00000000000000" pitchFamily="50" charset="0"/>
              </a:rPr>
              <a:t>rates</a:t>
            </a:r>
            <a:endParaRPr lang="en-GB" dirty="0">
              <a:solidFill>
                <a:schemeClr val="bg1"/>
              </a:solidFill>
              <a:latin typeface="Work Sans Black" panose="00000A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4947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m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5886631"/>
              </p:ext>
            </p:extLst>
          </p:nvPr>
        </p:nvGraphicFramePr>
        <p:xfrm>
          <a:off x="47712" y="1905000"/>
          <a:ext cx="9096288" cy="4450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feld 4"/>
          <p:cNvSpPr txBox="1"/>
          <p:nvPr/>
        </p:nvSpPr>
        <p:spPr>
          <a:xfrm>
            <a:off x="1676400" y="838200"/>
            <a:ext cx="4013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>
                <a:solidFill>
                  <a:schemeClr val="bg1"/>
                </a:solidFill>
                <a:latin typeface="Work Sans Black" panose="00000A00000000000000" pitchFamily="50" charset="0"/>
              </a:rPr>
              <a:t>Completion</a:t>
            </a:r>
            <a:r>
              <a:rPr lang="de-DE" dirty="0" smtClean="0">
                <a:solidFill>
                  <a:schemeClr val="bg1"/>
                </a:solidFill>
                <a:latin typeface="Work Sans Black" panose="00000A00000000000000" pitchFamily="50" charset="0"/>
              </a:rPr>
              <a:t> </a:t>
            </a:r>
            <a:r>
              <a:rPr lang="de-DE" dirty="0" err="1" smtClean="0">
                <a:solidFill>
                  <a:schemeClr val="bg1"/>
                </a:solidFill>
                <a:latin typeface="Work Sans Black" panose="00000A00000000000000" pitchFamily="50" charset="0"/>
              </a:rPr>
              <a:t>rates</a:t>
            </a:r>
            <a:endParaRPr lang="en-GB" dirty="0">
              <a:solidFill>
                <a:schemeClr val="bg1"/>
              </a:solidFill>
              <a:latin typeface="Work Sans Black" panose="00000A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4570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Content</a:t>
            </a:r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1143000" y="3429000"/>
            <a:ext cx="7162800" cy="830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l" rtl="0" latinLnBrk="1" hangingPunct="0"/>
            <a:r>
              <a:rPr lang="en-US" sz="2400" b="1" dirty="0" smtClean="0">
                <a:latin typeface="+mj-lt"/>
              </a:rPr>
              <a:t>ESA - Forthcoming </a:t>
            </a:r>
            <a:r>
              <a:rPr lang="en-US" sz="2400" b="1" dirty="0">
                <a:latin typeface="+mj-lt"/>
              </a:rPr>
              <a:t>MOOCS in EO </a:t>
            </a:r>
            <a:r>
              <a:rPr lang="en-US" sz="2400" b="1" dirty="0" smtClean="0">
                <a:latin typeface="+mj-lt"/>
              </a:rPr>
              <a:t>Sentinel </a:t>
            </a:r>
          </a:p>
          <a:p>
            <a:pPr algn="l" rtl="0" latinLnBrk="1" hangingPunct="0"/>
            <a:r>
              <a:rPr lang="en-US" sz="2400" b="1" dirty="0" smtClean="0">
                <a:latin typeface="+mj-lt"/>
              </a:rPr>
              <a:t>Webinars </a:t>
            </a:r>
            <a:r>
              <a:rPr lang="en-US" sz="2400" b="1" dirty="0">
                <a:latin typeface="+mj-lt"/>
              </a:rPr>
              <a:t>(RUS</a:t>
            </a:r>
            <a:r>
              <a:rPr lang="en-US" sz="2400" b="1" dirty="0" smtClean="0">
                <a:latin typeface="+mj-lt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447517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10495"/>
            <a:ext cx="3765353" cy="211890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/>
          <a:srcRect t="10435" r="1357" b="11128"/>
          <a:stretch/>
        </p:blipFill>
        <p:spPr>
          <a:xfrm>
            <a:off x="6501059" y="2065605"/>
            <a:ext cx="2642941" cy="137036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/>
          <a:srcRect t="10435" r="1373" b="11080"/>
          <a:stretch/>
        </p:blipFill>
        <p:spPr>
          <a:xfrm>
            <a:off x="6501059" y="3460542"/>
            <a:ext cx="2642941" cy="137140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6"/>
          <a:srcRect t="10713" r="1470" b="12458"/>
          <a:stretch/>
        </p:blipFill>
        <p:spPr>
          <a:xfrm>
            <a:off x="6501058" y="4855780"/>
            <a:ext cx="2642941" cy="1376720"/>
          </a:xfrm>
          <a:prstGeom prst="rect">
            <a:avLst/>
          </a:prstGeom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686"/>
          <a:stretch/>
        </p:blipFill>
        <p:spPr bwMode="auto">
          <a:xfrm>
            <a:off x="3667562" y="2018490"/>
            <a:ext cx="2595182" cy="1098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241" b="8573"/>
          <a:stretch/>
        </p:blipFill>
        <p:spPr bwMode="auto">
          <a:xfrm>
            <a:off x="3473849" y="2895600"/>
            <a:ext cx="2914812" cy="1030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" descr="Echoes_in_Spac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7520" y="3782441"/>
            <a:ext cx="2867240" cy="1217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3" descr="Echoes_in_space_certificate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2469" y="4862454"/>
            <a:ext cx="2260275" cy="1581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81376" y="1761012"/>
            <a:ext cx="3471652" cy="2582388"/>
          </a:xfrm>
          <a:prstGeom prst="rect">
            <a:avLst/>
          </a:prstGeo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/>
              <a:t>MOOCs</a:t>
            </a:r>
          </a:p>
          <a:p>
            <a:pPr marL="360000" lvl="1">
              <a:buClr>
                <a:srgbClr val="0098DB"/>
              </a:buClr>
              <a:buFont typeface="Verdana" panose="020B0604030504040204" pitchFamily="34" charset="0"/>
              <a:buChar char="–"/>
            </a:pPr>
            <a:r>
              <a:rPr lang="en-GB" sz="1200" dirty="0" smtClean="0">
                <a:solidFill>
                  <a:srgbClr val="4D4F53"/>
                </a:solidFill>
              </a:rPr>
              <a:t> Climate, Optical, Greenland, SAR and more in preparation (Land, Africa …)</a:t>
            </a:r>
            <a:endParaRPr lang="en-GB" sz="1200" dirty="0">
              <a:solidFill>
                <a:srgbClr val="4D4F53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/>
              <a:t>EO Educational Platform</a:t>
            </a:r>
          </a:p>
          <a:p>
            <a:pPr marL="360000" lvl="1">
              <a:buClr>
                <a:srgbClr val="0098DB"/>
              </a:buClr>
              <a:buFont typeface="Verdana" panose="020B0604030504040204" pitchFamily="34" charset="0"/>
              <a:buChar char="–"/>
            </a:pPr>
            <a:r>
              <a:rPr lang="en-GB" sz="1200" dirty="0" smtClean="0">
                <a:solidFill>
                  <a:srgbClr val="4D4F53"/>
                </a:solidFill>
              </a:rPr>
              <a:t> EO Browser adaptation (Synergize)</a:t>
            </a:r>
            <a:endParaRPr lang="en-GB" sz="1200" dirty="0">
              <a:solidFill>
                <a:srgbClr val="4D4F53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/>
              <a:t>Webinars</a:t>
            </a:r>
          </a:p>
          <a:p>
            <a:pPr marL="360000" lvl="1">
              <a:buClr>
                <a:srgbClr val="0098DB"/>
              </a:buClr>
              <a:buFont typeface="Verdana" panose="020B0604030504040204" pitchFamily="34" charset="0"/>
              <a:buChar char="–"/>
            </a:pPr>
            <a:r>
              <a:rPr lang="en-GB" sz="1200" dirty="0" smtClean="0">
                <a:solidFill>
                  <a:srgbClr val="4D4F53"/>
                </a:solidFill>
              </a:rPr>
              <a:t> RUS (Support contract to Sentinels users)</a:t>
            </a:r>
            <a:endParaRPr lang="en-GB" sz="1400" dirty="0" smtClean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1" y="5819775"/>
            <a:ext cx="3050225" cy="434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marL="0" indent="-342855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1pPr>
            <a:lvl2pPr marL="8099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2pPr>
            <a:lvl3pPr marL="1407425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3pPr>
            <a:lvl4pPr marL="200495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4pPr>
            <a:lvl5pPr marL="2602475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5pPr>
            <a:lvl6pPr marL="3479365" indent="-419048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6pPr>
            <a:lvl7pPr marL="3936510" indent="-419048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7pPr>
            <a:lvl8pPr marL="4393650" indent="-419048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8pPr>
            <a:lvl9pPr marL="4850795" indent="-419048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r>
              <a:rPr lang="en-GB" sz="1100" kern="0" dirty="0" smtClean="0">
                <a:solidFill>
                  <a:srgbClr val="FF0000"/>
                </a:solidFill>
              </a:rPr>
              <a:t>Almost 12000 registrations for ESA EO MOOCs in 2017, with completion rates up to 28%</a:t>
            </a:r>
            <a:endParaRPr lang="en-GB" sz="1100" kern="0" dirty="0">
              <a:solidFill>
                <a:srgbClr val="FF0000"/>
              </a:solidFill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1905000" y="304800"/>
            <a:ext cx="5867400" cy="533400"/>
          </a:xfrm>
          <a:prstGeom prst="rect">
            <a:avLst/>
          </a:prstGeom>
        </p:spPr>
        <p:txBody>
          <a:bodyPr anchor="ctr"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Arial"/>
              <a:buChar char="o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 defTabSz="914400">
              <a:buNone/>
            </a:pPr>
            <a:r>
              <a:rPr lang="en-US" sz="1800" dirty="0">
                <a:solidFill>
                  <a:schemeClr val="bg1"/>
                </a:solidFill>
                <a:latin typeface="Proxima Nova Regular"/>
              </a:rPr>
              <a:t>Capacity Building Activities</a:t>
            </a:r>
          </a:p>
          <a:p>
            <a:pPr marL="0" indent="0" defTabSz="914400">
              <a:buNone/>
            </a:pPr>
            <a:r>
              <a:rPr lang="en-GB" dirty="0">
                <a:solidFill>
                  <a:schemeClr val="bg1"/>
                </a:solidFill>
                <a:latin typeface="Proxima Nova Regular"/>
              </a:rPr>
              <a:t>ESA EO E-Learning Courses</a:t>
            </a:r>
            <a:endParaRPr lang="en-US" dirty="0">
              <a:solidFill>
                <a:schemeClr val="bg1"/>
              </a:solidFill>
              <a:latin typeface="Proxima Nova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936143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274638"/>
            <a:ext cx="4800600" cy="1143000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Forthcoming MOOCs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050" y="1524000"/>
            <a:ext cx="9058481" cy="4917992"/>
          </a:xfrm>
        </p:spPr>
        <p:txBody>
          <a:bodyPr/>
          <a:lstStyle/>
          <a:p>
            <a:pPr marL="0" indent="0">
              <a:buNone/>
            </a:pPr>
            <a:r>
              <a:rPr lang="en-GB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preparation:</a:t>
            </a:r>
          </a:p>
          <a:p>
            <a:pPr marL="0" indent="0">
              <a:buNone/>
            </a:pPr>
            <a:endParaRPr lang="en-GB" sz="15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5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Next run of the SAR MOOC with CSA for </a:t>
            </a:r>
            <a:r>
              <a:rPr lang="en-GB" sz="1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GB" sz="15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anadian Applications (expected by the end of 2018 / beginning of 2019)</a:t>
            </a:r>
          </a:p>
          <a:p>
            <a:endParaRPr lang="en-GB" sz="15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pipeline (no dates yet):</a:t>
            </a:r>
          </a:p>
          <a:p>
            <a:endParaRPr lang="en-GB" sz="1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5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Next run of the Optical MOOC </a:t>
            </a:r>
          </a:p>
          <a:p>
            <a:r>
              <a:rPr lang="en-GB" sz="15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CRYOSPHERE MOOC </a:t>
            </a:r>
          </a:p>
          <a:p>
            <a:r>
              <a:rPr lang="en-GB" sz="1500" kern="1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LAND </a:t>
            </a:r>
            <a:r>
              <a:rPr lang="en-GB" sz="1500" kern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MOOC </a:t>
            </a:r>
            <a:r>
              <a:rPr lang="en-GB" sz="1500" kern="1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</a:t>
            </a:r>
            <a:r>
              <a:rPr lang="en-GB" sz="1500" kern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many runs </a:t>
            </a:r>
            <a:r>
              <a:rPr lang="en-GB" sz="1500" kern="1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the different </a:t>
            </a:r>
            <a:r>
              <a:rPr lang="en-GB" sz="1500" kern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GB" sz="1500" kern="1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Applications and with a specific run on AFRICA</a:t>
            </a:r>
          </a:p>
          <a:p>
            <a:r>
              <a:rPr lang="en-GB" sz="1500" kern="1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MARINE </a:t>
            </a:r>
            <a:r>
              <a:rPr lang="en-GB" sz="1500" kern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MOOC </a:t>
            </a:r>
            <a:endParaRPr lang="en-GB" sz="1500" kern="12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5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ATMOSPHERIC MOOC</a:t>
            </a:r>
            <a:endParaRPr lang="en-GB" sz="1500" kern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8740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0" y="228600"/>
            <a:ext cx="5943600" cy="1066800"/>
          </a:xfrm>
        </p:spPr>
        <p:txBody>
          <a:bodyPr>
            <a:noAutofit/>
          </a:bodyPr>
          <a:lstStyle/>
          <a:p>
            <a:r>
              <a:rPr lang="en-GB" sz="2800" dirty="0" smtClean="0">
                <a:solidFill>
                  <a:schemeClr val="bg1"/>
                </a:solidFill>
              </a:rPr>
              <a:t>Echoes in Space – SAR MOOC Re-run 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1524000"/>
            <a:ext cx="8686800" cy="5638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200" dirty="0" smtClean="0">
                <a:solidFill>
                  <a:srgbClr val="FF0000"/>
                </a:solidFill>
              </a:rPr>
              <a:t>Re-run of the ESA SAR MOOC including </a:t>
            </a:r>
            <a:r>
              <a:rPr lang="en-US" sz="1200" dirty="0">
                <a:solidFill>
                  <a:srgbClr val="FF0000"/>
                </a:solidFill>
              </a:rPr>
              <a:t>the contribution from </a:t>
            </a:r>
            <a:r>
              <a:rPr lang="en-US" sz="1200" b="1" dirty="0" smtClean="0">
                <a:solidFill>
                  <a:srgbClr val="FF0000"/>
                </a:solidFill>
              </a:rPr>
              <a:t>CSA (currently in the definition phase)</a:t>
            </a:r>
            <a:r>
              <a:rPr lang="en-US" sz="1200" dirty="0" smtClean="0">
                <a:solidFill>
                  <a:srgbClr val="FF0000"/>
                </a:solidFill>
              </a:rPr>
              <a:t> </a:t>
            </a:r>
            <a:endParaRPr lang="en-US" sz="1100" dirty="0"/>
          </a:p>
          <a:p>
            <a:endParaRPr lang="en-GB" sz="1100" dirty="0"/>
          </a:p>
          <a:p>
            <a:r>
              <a:rPr lang="en-US" sz="1100" dirty="0" smtClean="0"/>
              <a:t>on </a:t>
            </a:r>
            <a:r>
              <a:rPr lang="en-US" sz="1100" dirty="0"/>
              <a:t>top of the previous </a:t>
            </a:r>
            <a:r>
              <a:rPr lang="en-US" sz="1100" dirty="0">
                <a:solidFill>
                  <a:srgbClr val="FF0000"/>
                </a:solidFill>
              </a:rPr>
              <a:t>SAR </a:t>
            </a:r>
            <a:r>
              <a:rPr lang="en-US" sz="1100" dirty="0" smtClean="0">
                <a:solidFill>
                  <a:srgbClr val="FF0000"/>
                </a:solidFill>
              </a:rPr>
              <a:t>Applications </a:t>
            </a:r>
            <a:r>
              <a:rPr lang="en-US" sz="1100" dirty="0" smtClean="0"/>
              <a:t>addressed by the original MOOC, </a:t>
            </a:r>
            <a:r>
              <a:rPr lang="en-US" sz="1100" dirty="0"/>
              <a:t>it will include also those relevant to the Canadian region, such as </a:t>
            </a:r>
            <a:r>
              <a:rPr lang="en-US" sz="1100" dirty="0">
                <a:solidFill>
                  <a:srgbClr val="FF0000"/>
                </a:solidFill>
              </a:rPr>
              <a:t>Water &amp; </a:t>
            </a:r>
            <a:r>
              <a:rPr lang="en-US" sz="1100" dirty="0" smtClean="0">
                <a:solidFill>
                  <a:srgbClr val="FF0000"/>
                </a:solidFill>
              </a:rPr>
              <a:t>Ice:</a:t>
            </a:r>
          </a:p>
          <a:p>
            <a:pPr lvl="1"/>
            <a:r>
              <a:rPr lang="en-US" sz="1050" dirty="0" smtClean="0">
                <a:solidFill>
                  <a:srgbClr val="FF0000"/>
                </a:solidFill>
              </a:rPr>
              <a:t>rivers </a:t>
            </a:r>
            <a:r>
              <a:rPr lang="en-US" sz="1050" dirty="0">
                <a:solidFill>
                  <a:srgbClr val="FF0000"/>
                </a:solidFill>
              </a:rPr>
              <a:t>&amp; lakes, </a:t>
            </a:r>
          </a:p>
          <a:p>
            <a:pPr lvl="1"/>
            <a:r>
              <a:rPr lang="en-US" sz="1050" dirty="0" smtClean="0">
                <a:solidFill>
                  <a:srgbClr val="FF0000"/>
                </a:solidFill>
              </a:rPr>
              <a:t>ice </a:t>
            </a:r>
            <a:r>
              <a:rPr lang="en-US" sz="1050" dirty="0">
                <a:solidFill>
                  <a:srgbClr val="FF0000"/>
                </a:solidFill>
              </a:rPr>
              <a:t>and snow monitoring, </a:t>
            </a:r>
          </a:p>
          <a:p>
            <a:pPr lvl="1"/>
            <a:r>
              <a:rPr lang="en-US" sz="1050" dirty="0" smtClean="0">
                <a:solidFill>
                  <a:srgbClr val="FF0000"/>
                </a:solidFill>
              </a:rPr>
              <a:t>ship </a:t>
            </a:r>
            <a:r>
              <a:rPr lang="en-US" sz="1050" dirty="0">
                <a:solidFill>
                  <a:srgbClr val="FF0000"/>
                </a:solidFill>
              </a:rPr>
              <a:t>detection and support to navigation in polar regions, </a:t>
            </a:r>
            <a:r>
              <a:rPr lang="en-US" sz="1050" dirty="0" smtClean="0">
                <a:solidFill>
                  <a:srgbClr val="FF0000"/>
                </a:solidFill>
              </a:rPr>
              <a:t>	</a:t>
            </a:r>
          </a:p>
          <a:p>
            <a:pPr lvl="1"/>
            <a:r>
              <a:rPr lang="en-US" sz="1050" dirty="0" smtClean="0">
                <a:solidFill>
                  <a:srgbClr val="FF0000"/>
                </a:solidFill>
              </a:rPr>
              <a:t>iceberg </a:t>
            </a:r>
            <a:r>
              <a:rPr lang="en-US" sz="1050" dirty="0">
                <a:solidFill>
                  <a:srgbClr val="FF0000"/>
                </a:solidFill>
              </a:rPr>
              <a:t>monitoring, </a:t>
            </a:r>
          </a:p>
          <a:p>
            <a:pPr lvl="1"/>
            <a:r>
              <a:rPr lang="en-US" sz="1050" dirty="0" smtClean="0">
                <a:solidFill>
                  <a:srgbClr val="FF0000"/>
                </a:solidFill>
              </a:rPr>
              <a:t>glacier </a:t>
            </a:r>
            <a:r>
              <a:rPr lang="en-US" sz="1050" dirty="0">
                <a:solidFill>
                  <a:srgbClr val="FF0000"/>
                </a:solidFill>
              </a:rPr>
              <a:t>monitoring, </a:t>
            </a:r>
          </a:p>
          <a:p>
            <a:pPr lvl="1"/>
            <a:r>
              <a:rPr lang="en-US" sz="1050" dirty="0" smtClean="0">
                <a:solidFill>
                  <a:srgbClr val="FF0000"/>
                </a:solidFill>
              </a:rPr>
              <a:t>avalanches</a:t>
            </a:r>
            <a:r>
              <a:rPr lang="en-US" sz="1050" dirty="0">
                <a:solidFill>
                  <a:srgbClr val="FF0000"/>
                </a:solidFill>
              </a:rPr>
              <a:t>, </a:t>
            </a:r>
          </a:p>
          <a:p>
            <a:pPr lvl="1"/>
            <a:r>
              <a:rPr lang="en-US" sz="1050" dirty="0" smtClean="0">
                <a:solidFill>
                  <a:srgbClr val="FF0000"/>
                </a:solidFill>
              </a:rPr>
              <a:t>marine </a:t>
            </a:r>
            <a:r>
              <a:rPr lang="en-US" sz="1050" dirty="0">
                <a:solidFill>
                  <a:srgbClr val="FF0000"/>
                </a:solidFill>
              </a:rPr>
              <a:t>applications </a:t>
            </a:r>
            <a:r>
              <a:rPr lang="en-US" sz="1050" dirty="0" smtClean="0">
                <a:solidFill>
                  <a:srgbClr val="FF0000"/>
                </a:solidFill>
              </a:rPr>
              <a:t>...</a:t>
            </a:r>
            <a:endParaRPr lang="en-US" sz="105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1100" dirty="0" smtClean="0"/>
          </a:p>
          <a:p>
            <a:r>
              <a:rPr lang="en-US" sz="1100" dirty="0" smtClean="0"/>
              <a:t>The course will include </a:t>
            </a:r>
            <a:r>
              <a:rPr lang="en-US" sz="1100" u="sng" dirty="0"/>
              <a:t>theory, relevant techniques </a:t>
            </a:r>
            <a:r>
              <a:rPr lang="en-US" sz="1100" u="sng" dirty="0" smtClean="0"/>
              <a:t>and </a:t>
            </a:r>
            <a:r>
              <a:rPr lang="en-US" sz="1100" u="sng" dirty="0"/>
              <a:t>related exercises</a:t>
            </a:r>
          </a:p>
          <a:p>
            <a:endParaRPr lang="en-GB" sz="1100" dirty="0"/>
          </a:p>
          <a:p>
            <a:r>
              <a:rPr lang="en-US" sz="1100" dirty="0" smtClean="0"/>
              <a:t>Although the </a:t>
            </a:r>
            <a:r>
              <a:rPr lang="en-US" sz="1100" dirty="0"/>
              <a:t>course will </a:t>
            </a:r>
            <a:r>
              <a:rPr lang="en-US" sz="1100" dirty="0" smtClean="0"/>
              <a:t>obviously </a:t>
            </a:r>
            <a:r>
              <a:rPr lang="en-US" sz="1100" dirty="0"/>
              <a:t>address also the use of </a:t>
            </a:r>
            <a:r>
              <a:rPr lang="en-US" sz="1100" dirty="0" err="1" smtClean="0"/>
              <a:t>Radarsat</a:t>
            </a:r>
            <a:r>
              <a:rPr lang="en-US" sz="1100" dirty="0" smtClean="0"/>
              <a:t> </a:t>
            </a:r>
            <a:r>
              <a:rPr lang="en-US" sz="1100" dirty="0"/>
              <a:t>data (as ESA TPM data) especially for applications requiring high-res &amp; full pol C-band SAR data, </a:t>
            </a:r>
            <a:r>
              <a:rPr lang="en-US" sz="1100" dirty="0" smtClean="0"/>
              <a:t>it should maintain the original focus on the use </a:t>
            </a:r>
            <a:r>
              <a:rPr lang="en-US" sz="1100" dirty="0"/>
              <a:t>of S-1 data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2792092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6516449"/>
              </p:ext>
            </p:extLst>
          </p:nvPr>
        </p:nvGraphicFramePr>
        <p:xfrm>
          <a:off x="2286000" y="1447800"/>
          <a:ext cx="6760692" cy="4506384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697287"/>
                <a:gridCol w="5063405"/>
              </a:tblGrid>
              <a:tr h="543984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effectLst/>
                        <a:latin typeface="+mj-lt"/>
                        <a:ea typeface="Cambria"/>
                        <a:cs typeface="NotesEs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 smtClean="0"/>
                        <a:t>MOOC</a:t>
                      </a:r>
                      <a:r>
                        <a:rPr lang="en-US" sz="1900" baseline="0" dirty="0" smtClean="0"/>
                        <a:t>  LAND  Remote Sensing</a:t>
                      </a:r>
                      <a:endParaRPr lang="en-US" sz="1900" dirty="0"/>
                    </a:p>
                  </a:txBody>
                  <a:tcPr marT="60960" marB="60960" anchor="ctr"/>
                </a:tc>
              </a:tr>
              <a:tr h="1742016"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OBJECTIVES</a:t>
                      </a:r>
                      <a:endParaRPr lang="en-US" sz="1300" dirty="0"/>
                    </a:p>
                  </a:txBody>
                  <a:tcPr marT="60960" marB="6096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300" dirty="0" smtClean="0"/>
                        <a:t>Develop an interactive MOOC on EO data from Space, fostering the use of EO data, for LAND scientific studies, societal applications and services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endParaRPr lang="en-US" sz="13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300" dirty="0" smtClean="0"/>
                        <a:t>Provide basic information about EO data, its</a:t>
                      </a:r>
                      <a:r>
                        <a:rPr lang="en-US" sz="1300" baseline="0" dirty="0" smtClean="0"/>
                        <a:t> </a:t>
                      </a:r>
                      <a:r>
                        <a:rPr lang="en-US" sz="1300" dirty="0" smtClean="0"/>
                        <a:t>uses, types and challenges.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/>
                        <a:t>• Reduce perceived ‘barriers’ for non-technical</a:t>
                      </a:r>
                      <a:r>
                        <a:rPr lang="en-US" sz="1300" baseline="0" dirty="0" smtClean="0"/>
                        <a:t> </a:t>
                      </a:r>
                      <a:r>
                        <a:rPr lang="en-US" sz="1300" dirty="0" smtClean="0"/>
                        <a:t>users.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/>
                        <a:t>• Provide practical examples of usage of EO data.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/>
                        <a:t>• Demonstrate the benefits of its use in real-world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/>
                        <a:t>scenarios.</a:t>
                      </a:r>
                    </a:p>
                  </a:txBody>
                  <a:tcPr marT="60960" marB="60960" anchor="ctr"/>
                </a:tc>
              </a:tr>
              <a:tr h="1341120"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PRODUCTS</a:t>
                      </a:r>
                      <a:endParaRPr lang="en-US" sz="1300" dirty="0"/>
                    </a:p>
                  </a:txBody>
                  <a:tcPr marT="60960" marB="6096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Several MOOC Runs on MOOC platform </a:t>
                      </a:r>
                      <a:r>
                        <a:rPr lang="en-GB" sz="13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GB" sz="13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eg</a:t>
                      </a:r>
                      <a:r>
                        <a:rPr lang="en-GB" sz="13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agriculture, forests, risks, tectonics) </a:t>
                      </a:r>
                      <a:r>
                        <a:rPr lang="en-GB" sz="1300" u="sng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including one</a:t>
                      </a:r>
                      <a:r>
                        <a:rPr lang="en-US" sz="1300" u="sng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300" u="sng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targeted to regional applications in Africa</a:t>
                      </a:r>
                      <a:r>
                        <a:rPr lang="en-GB" sz="13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3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promotion on the course to various </a:t>
                      </a:r>
                      <a:r>
                        <a:rPr lang="en-US" sz="1300" baseline="0" dirty="0" smtClean="0"/>
                        <a:t>communities, </a:t>
                      </a:r>
                    </a:p>
                    <a:p>
                      <a:pPr marL="0" indent="0">
                        <a:buNone/>
                      </a:pPr>
                      <a:r>
                        <a:rPr lang="en-US" sz="1300" baseline="0" dirty="0" smtClean="0"/>
                        <a:t>(NB in the future, depending on available funding, additional runs could be devoted to Latin America and to Asia/Pacific)</a:t>
                      </a:r>
                    </a:p>
                  </a:txBody>
                  <a:tcPr marT="60960" marB="60960" anchor="ctr"/>
                </a:tc>
              </a:tr>
              <a:tr h="507016">
                <a:tc>
                  <a:txBody>
                    <a:bodyPr/>
                    <a:lstStyle/>
                    <a:p>
                      <a:r>
                        <a:rPr lang="en-GB" sz="13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Amount /DURATION</a:t>
                      </a:r>
                      <a:endParaRPr lang="en-US" sz="1300" dirty="0"/>
                    </a:p>
                  </a:txBody>
                  <a:tcPr marT="60960" marB="6096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Several years</a:t>
                      </a:r>
                      <a:endParaRPr lang="en-US" sz="1300" dirty="0" smtClean="0"/>
                    </a:p>
                  </a:txBody>
                  <a:tcPr marT="60960" marB="60960" anchor="ctr"/>
                </a:tc>
              </a:tr>
            </a:tbl>
          </a:graphicData>
        </a:graphic>
      </p:graphicFrame>
      <p:sp>
        <p:nvSpPr>
          <p:cNvPr id="10" name="Title 1"/>
          <p:cNvSpPr txBox="1">
            <a:spLocks/>
          </p:cNvSpPr>
          <p:nvPr/>
        </p:nvSpPr>
        <p:spPr>
          <a:xfrm>
            <a:off x="2057400" y="175984"/>
            <a:ext cx="4350415" cy="586016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GB" sz="2200" b="0" dirty="0" smtClean="0">
                <a:solidFill>
                  <a:srgbClr val="0070C0"/>
                </a:solidFill>
                <a:latin typeface="Verdana"/>
                <a:ea typeface="+mj-ea"/>
                <a:cs typeface="Verdana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r>
              <a:rPr lang="en-US" sz="2400" b="1" dirty="0" smtClean="0">
                <a:solidFill>
                  <a:schemeClr val="bg1"/>
                </a:solidFill>
              </a:rPr>
              <a:t>Land MOOC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36828"/>
          <a:stretch/>
        </p:blipFill>
        <p:spPr>
          <a:xfrm>
            <a:off x="304800" y="4648200"/>
            <a:ext cx="1853511" cy="2036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159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167490" y="1079556"/>
            <a:ext cx="7868551" cy="5203329"/>
          </a:xfrm>
        </p:spPr>
        <p:txBody>
          <a:bodyPr/>
          <a:lstStyle/>
          <a:p>
            <a:endParaRPr lang="en-GB" sz="1800" dirty="0" smtClean="0"/>
          </a:p>
          <a:p>
            <a:pPr indent="0">
              <a:buNone/>
            </a:pPr>
            <a:r>
              <a:rPr lang="en-GB" sz="1800" dirty="0" smtClean="0">
                <a:solidFill>
                  <a:srgbClr val="0070C0"/>
                </a:solidFill>
              </a:rPr>
              <a:t>… please do not hesitate to propose suggestions or requirements about future EO MOOCs (including Joint Development, Joint Funding …)</a:t>
            </a:r>
          </a:p>
          <a:p>
            <a:pPr indent="0">
              <a:buNone/>
            </a:pPr>
            <a:endParaRPr lang="en-GB" sz="1800" dirty="0">
              <a:solidFill>
                <a:srgbClr val="0070C0"/>
              </a:solidFill>
            </a:endParaRPr>
          </a:p>
          <a:p>
            <a:pPr indent="0">
              <a:buNone/>
            </a:pPr>
            <a:endParaRPr lang="en-GB" sz="1800" dirty="0">
              <a:solidFill>
                <a:srgbClr val="0070C0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066800" y="314278"/>
            <a:ext cx="6934200" cy="828722"/>
          </a:xfrm>
        </p:spPr>
        <p:txBody>
          <a:bodyPr/>
          <a:lstStyle/>
          <a:p>
            <a:r>
              <a:rPr lang="en-GB" dirty="0" smtClean="0"/>
              <a:t>Thanks for the attention and ….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5606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Content</a:t>
            </a:r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1143000" y="3429000"/>
            <a:ext cx="7162800" cy="830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R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de-DE" sz="2400" b="1" i="0" u="none" strike="noStrike" cap="none" spc="0" normalizeH="0" baseline="0" dirty="0" err="1" smtClean="0">
                <a:ln>
                  <a:noFill/>
                </a:ln>
                <a:solidFill>
                  <a:srgbClr val="002569"/>
                </a:solidFill>
                <a:effectLst/>
                <a:uFillTx/>
                <a:latin typeface="+mj-lt"/>
              </a:rPr>
              <a:t>Echoes</a:t>
            </a:r>
            <a:r>
              <a:rPr kumimoji="0" lang="de-DE" sz="2400" b="1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  <a:latin typeface="+mj-lt"/>
              </a:rPr>
              <a:t> in Space – The</a:t>
            </a:r>
            <a:r>
              <a:rPr kumimoji="0" lang="de-DE" sz="2400" b="1" i="0" u="none" strike="noStrike" cap="none" spc="0" normalizeH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  <a:latin typeface="+mj-lt"/>
              </a:rPr>
              <a:t> </a:t>
            </a:r>
            <a:r>
              <a:rPr kumimoji="0" lang="de-DE" sz="2400" b="1" i="0" u="none" strike="noStrike" cap="none" spc="0" normalizeH="0" dirty="0" err="1" smtClean="0">
                <a:ln>
                  <a:noFill/>
                </a:ln>
                <a:solidFill>
                  <a:srgbClr val="002569"/>
                </a:solidFill>
                <a:effectLst/>
                <a:uFillTx/>
                <a:latin typeface="+mj-lt"/>
              </a:rPr>
              <a:t>first</a:t>
            </a:r>
            <a:r>
              <a:rPr kumimoji="0" lang="de-DE" sz="2400" b="1" i="0" u="none" strike="noStrike" cap="none" spc="0" normalizeH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  <a:latin typeface="+mj-lt"/>
              </a:rPr>
              <a:t> MOOC on SAR</a:t>
            </a:r>
            <a:endParaRPr kumimoji="0" lang="de-DE" sz="2400" b="1" i="0" u="none" strike="noStrike" cap="none" spc="0" normalizeH="0" baseline="0" dirty="0" smtClean="0">
              <a:ln>
                <a:noFill/>
              </a:ln>
              <a:solidFill>
                <a:srgbClr val="002569"/>
              </a:solidFill>
              <a:effectLst/>
              <a:uFillTx/>
              <a:latin typeface="+mj-lt"/>
            </a:endParaRPr>
          </a:p>
          <a:p>
            <a:pPr marR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kumimoji="0" lang="de-DE" sz="2400" b="1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39682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1371110"/>
            <a:ext cx="9144000" cy="5143500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1600"/>
            <a:ext cx="9144000" cy="3870932"/>
          </a:xfrm>
          <a:prstGeom prst="rect">
            <a:avLst/>
          </a:prstGeom>
        </p:spPr>
      </p:pic>
      <p:grpSp>
        <p:nvGrpSpPr>
          <p:cNvPr id="7" name="Gruppieren 6"/>
          <p:cNvGrpSpPr/>
          <p:nvPr/>
        </p:nvGrpSpPr>
        <p:grpSpPr>
          <a:xfrm>
            <a:off x="-3355" y="5192542"/>
            <a:ext cx="3342109" cy="377440"/>
            <a:chOff x="-4473" y="5095244"/>
            <a:chExt cx="4456145" cy="503254"/>
          </a:xfrm>
        </p:grpSpPr>
        <p:sp>
          <p:nvSpPr>
            <p:cNvPr id="5" name="Rechtwinkliges Dreieck 4"/>
            <p:cNvSpPr/>
            <p:nvPr/>
          </p:nvSpPr>
          <p:spPr>
            <a:xfrm>
              <a:off x="-4473" y="5095244"/>
              <a:ext cx="4456145" cy="381631"/>
            </a:xfrm>
            <a:custGeom>
              <a:avLst/>
              <a:gdLst>
                <a:gd name="connsiteX0" fmla="*/ 0 w 1352550"/>
                <a:gd name="connsiteY0" fmla="*/ 990600 h 990600"/>
                <a:gd name="connsiteX1" fmla="*/ 0 w 1352550"/>
                <a:gd name="connsiteY1" fmla="*/ 0 h 990600"/>
                <a:gd name="connsiteX2" fmla="*/ 1352550 w 1352550"/>
                <a:gd name="connsiteY2" fmla="*/ 990600 h 990600"/>
                <a:gd name="connsiteX3" fmla="*/ 0 w 1352550"/>
                <a:gd name="connsiteY3" fmla="*/ 990600 h 990600"/>
                <a:gd name="connsiteX0" fmla="*/ 0 w 1570914"/>
                <a:gd name="connsiteY0" fmla="*/ 990600 h 990600"/>
                <a:gd name="connsiteX1" fmla="*/ 0 w 1570914"/>
                <a:gd name="connsiteY1" fmla="*/ 0 h 990600"/>
                <a:gd name="connsiteX2" fmla="*/ 1570914 w 1570914"/>
                <a:gd name="connsiteY2" fmla="*/ 874594 h 990600"/>
                <a:gd name="connsiteX3" fmla="*/ 0 w 1570914"/>
                <a:gd name="connsiteY3" fmla="*/ 990600 h 990600"/>
                <a:gd name="connsiteX0" fmla="*/ 0 w 2106695"/>
                <a:gd name="connsiteY0" fmla="*/ 990600 h 1462763"/>
                <a:gd name="connsiteX1" fmla="*/ 0 w 2106695"/>
                <a:gd name="connsiteY1" fmla="*/ 0 h 1462763"/>
                <a:gd name="connsiteX2" fmla="*/ 2106695 w 2106695"/>
                <a:gd name="connsiteY2" fmla="*/ 1462763 h 1462763"/>
                <a:gd name="connsiteX3" fmla="*/ 0 w 2106695"/>
                <a:gd name="connsiteY3" fmla="*/ 990600 h 1462763"/>
                <a:gd name="connsiteX0" fmla="*/ 33338 w 2106695"/>
                <a:gd name="connsiteY0" fmla="*/ 1464469 h 1464469"/>
                <a:gd name="connsiteX1" fmla="*/ 0 w 2106695"/>
                <a:gd name="connsiteY1" fmla="*/ 0 h 1464469"/>
                <a:gd name="connsiteX2" fmla="*/ 2106695 w 2106695"/>
                <a:gd name="connsiteY2" fmla="*/ 1462763 h 1464469"/>
                <a:gd name="connsiteX3" fmla="*/ 33338 w 2106695"/>
                <a:gd name="connsiteY3" fmla="*/ 1464469 h 1464469"/>
                <a:gd name="connsiteX0" fmla="*/ 0 w 2073357"/>
                <a:gd name="connsiteY0" fmla="*/ 542926 h 542926"/>
                <a:gd name="connsiteX1" fmla="*/ 1345405 w 2073357"/>
                <a:gd name="connsiteY1" fmla="*/ 0 h 542926"/>
                <a:gd name="connsiteX2" fmla="*/ 2073357 w 2073357"/>
                <a:gd name="connsiteY2" fmla="*/ 541220 h 542926"/>
                <a:gd name="connsiteX3" fmla="*/ 0 w 2073357"/>
                <a:gd name="connsiteY3" fmla="*/ 542926 h 542926"/>
                <a:gd name="connsiteX0" fmla="*/ 0 w 4259344"/>
                <a:gd name="connsiteY0" fmla="*/ 545307 h 545307"/>
                <a:gd name="connsiteX1" fmla="*/ 3531392 w 4259344"/>
                <a:gd name="connsiteY1" fmla="*/ 0 h 545307"/>
                <a:gd name="connsiteX2" fmla="*/ 4259344 w 4259344"/>
                <a:gd name="connsiteY2" fmla="*/ 541220 h 545307"/>
                <a:gd name="connsiteX3" fmla="*/ 0 w 4259344"/>
                <a:gd name="connsiteY3" fmla="*/ 545307 h 545307"/>
                <a:gd name="connsiteX0" fmla="*/ 0 w 7545469"/>
                <a:gd name="connsiteY0" fmla="*/ 545307 h 545307"/>
                <a:gd name="connsiteX1" fmla="*/ 6817517 w 7545469"/>
                <a:gd name="connsiteY1" fmla="*/ 0 h 545307"/>
                <a:gd name="connsiteX2" fmla="*/ 7545469 w 7545469"/>
                <a:gd name="connsiteY2" fmla="*/ 541220 h 545307"/>
                <a:gd name="connsiteX3" fmla="*/ 0 w 7545469"/>
                <a:gd name="connsiteY3" fmla="*/ 545307 h 545307"/>
                <a:gd name="connsiteX0" fmla="*/ 0 w 10295813"/>
                <a:gd name="connsiteY0" fmla="*/ 535782 h 541220"/>
                <a:gd name="connsiteX1" fmla="*/ 9567861 w 10295813"/>
                <a:gd name="connsiteY1" fmla="*/ 0 h 541220"/>
                <a:gd name="connsiteX2" fmla="*/ 10295813 w 10295813"/>
                <a:gd name="connsiteY2" fmla="*/ 541220 h 541220"/>
                <a:gd name="connsiteX3" fmla="*/ 0 w 10295813"/>
                <a:gd name="connsiteY3" fmla="*/ 535782 h 541220"/>
                <a:gd name="connsiteX0" fmla="*/ 0 w 10295813"/>
                <a:gd name="connsiteY0" fmla="*/ 535782 h 541220"/>
                <a:gd name="connsiteX1" fmla="*/ 2307930 w 10295813"/>
                <a:gd name="connsiteY1" fmla="*/ 410013 h 541220"/>
                <a:gd name="connsiteX2" fmla="*/ 9567861 w 10295813"/>
                <a:gd name="connsiteY2" fmla="*/ 0 h 541220"/>
                <a:gd name="connsiteX3" fmla="*/ 10295813 w 10295813"/>
                <a:gd name="connsiteY3" fmla="*/ 541220 h 541220"/>
                <a:gd name="connsiteX4" fmla="*/ 0 w 10295813"/>
                <a:gd name="connsiteY4" fmla="*/ 535782 h 541220"/>
                <a:gd name="connsiteX0" fmla="*/ 295 w 10296108"/>
                <a:gd name="connsiteY0" fmla="*/ 535782 h 541220"/>
                <a:gd name="connsiteX1" fmla="*/ 0 w 10296108"/>
                <a:gd name="connsiteY1" fmla="*/ 3613 h 541220"/>
                <a:gd name="connsiteX2" fmla="*/ 9568156 w 10296108"/>
                <a:gd name="connsiteY2" fmla="*/ 0 h 541220"/>
                <a:gd name="connsiteX3" fmla="*/ 10296108 w 10296108"/>
                <a:gd name="connsiteY3" fmla="*/ 541220 h 541220"/>
                <a:gd name="connsiteX4" fmla="*/ 295 w 10296108"/>
                <a:gd name="connsiteY4" fmla="*/ 535782 h 541220"/>
                <a:gd name="connsiteX0" fmla="*/ 9820 w 10296108"/>
                <a:gd name="connsiteY0" fmla="*/ 542132 h 542132"/>
                <a:gd name="connsiteX1" fmla="*/ 0 w 10296108"/>
                <a:gd name="connsiteY1" fmla="*/ 3613 h 542132"/>
                <a:gd name="connsiteX2" fmla="*/ 9568156 w 10296108"/>
                <a:gd name="connsiteY2" fmla="*/ 0 h 542132"/>
                <a:gd name="connsiteX3" fmla="*/ 10296108 w 10296108"/>
                <a:gd name="connsiteY3" fmla="*/ 541220 h 542132"/>
                <a:gd name="connsiteX4" fmla="*/ 9820 w 10296108"/>
                <a:gd name="connsiteY4" fmla="*/ 542132 h 542132"/>
                <a:gd name="connsiteX0" fmla="*/ 9820 w 10296108"/>
                <a:gd name="connsiteY0" fmla="*/ 538519 h 538519"/>
                <a:gd name="connsiteX1" fmla="*/ 0 w 10296108"/>
                <a:gd name="connsiteY1" fmla="*/ 0 h 538519"/>
                <a:gd name="connsiteX2" fmla="*/ 9214095 w 10296108"/>
                <a:gd name="connsiteY2" fmla="*/ 88514 h 538519"/>
                <a:gd name="connsiteX3" fmla="*/ 10296108 w 10296108"/>
                <a:gd name="connsiteY3" fmla="*/ 537607 h 538519"/>
                <a:gd name="connsiteX4" fmla="*/ 9820 w 10296108"/>
                <a:gd name="connsiteY4" fmla="*/ 538519 h 538519"/>
                <a:gd name="connsiteX0" fmla="*/ 9820 w 10296108"/>
                <a:gd name="connsiteY0" fmla="*/ 540426 h 540426"/>
                <a:gd name="connsiteX1" fmla="*/ 0 w 10296108"/>
                <a:gd name="connsiteY1" fmla="*/ 1907 h 540426"/>
                <a:gd name="connsiteX2" fmla="*/ 8425926 w 10296108"/>
                <a:gd name="connsiteY2" fmla="*/ 0 h 540426"/>
                <a:gd name="connsiteX3" fmla="*/ 10296108 w 10296108"/>
                <a:gd name="connsiteY3" fmla="*/ 539514 h 540426"/>
                <a:gd name="connsiteX4" fmla="*/ 9820 w 10296108"/>
                <a:gd name="connsiteY4" fmla="*/ 540426 h 540426"/>
                <a:gd name="connsiteX0" fmla="*/ 9820 w 9603381"/>
                <a:gd name="connsiteY0" fmla="*/ 540426 h 540426"/>
                <a:gd name="connsiteX1" fmla="*/ 0 w 9603381"/>
                <a:gd name="connsiteY1" fmla="*/ 1907 h 540426"/>
                <a:gd name="connsiteX2" fmla="*/ 8425926 w 9603381"/>
                <a:gd name="connsiteY2" fmla="*/ 0 h 540426"/>
                <a:gd name="connsiteX3" fmla="*/ 9603381 w 9603381"/>
                <a:gd name="connsiteY3" fmla="*/ 517335 h 540426"/>
                <a:gd name="connsiteX4" fmla="*/ 9820 w 9603381"/>
                <a:gd name="connsiteY4" fmla="*/ 540426 h 540426"/>
                <a:gd name="connsiteX0" fmla="*/ 9820 w 9766557"/>
                <a:gd name="connsiteY0" fmla="*/ 540426 h 546338"/>
                <a:gd name="connsiteX1" fmla="*/ 0 w 9766557"/>
                <a:gd name="connsiteY1" fmla="*/ 1907 h 546338"/>
                <a:gd name="connsiteX2" fmla="*/ 8425926 w 9766557"/>
                <a:gd name="connsiteY2" fmla="*/ 0 h 546338"/>
                <a:gd name="connsiteX3" fmla="*/ 9766557 w 9766557"/>
                <a:gd name="connsiteY3" fmla="*/ 546338 h 546338"/>
                <a:gd name="connsiteX4" fmla="*/ 9820 w 9766557"/>
                <a:gd name="connsiteY4" fmla="*/ 540426 h 546338"/>
                <a:gd name="connsiteX0" fmla="*/ 9820 w 9298581"/>
                <a:gd name="connsiteY0" fmla="*/ 540426 h 570223"/>
                <a:gd name="connsiteX1" fmla="*/ 0 w 9298581"/>
                <a:gd name="connsiteY1" fmla="*/ 1907 h 570223"/>
                <a:gd name="connsiteX2" fmla="*/ 8425926 w 9298581"/>
                <a:gd name="connsiteY2" fmla="*/ 0 h 570223"/>
                <a:gd name="connsiteX3" fmla="*/ 9298581 w 9298581"/>
                <a:gd name="connsiteY3" fmla="*/ 570223 h 570223"/>
                <a:gd name="connsiteX4" fmla="*/ 9820 w 9298581"/>
                <a:gd name="connsiteY4" fmla="*/ 540426 h 570223"/>
                <a:gd name="connsiteX0" fmla="*/ 9820 w 9751163"/>
                <a:gd name="connsiteY0" fmla="*/ 540426 h 542926"/>
                <a:gd name="connsiteX1" fmla="*/ 0 w 9751163"/>
                <a:gd name="connsiteY1" fmla="*/ 1907 h 542926"/>
                <a:gd name="connsiteX2" fmla="*/ 8425926 w 9751163"/>
                <a:gd name="connsiteY2" fmla="*/ 0 h 542926"/>
                <a:gd name="connsiteX3" fmla="*/ 9751163 w 9751163"/>
                <a:gd name="connsiteY3" fmla="*/ 542926 h 542926"/>
                <a:gd name="connsiteX4" fmla="*/ 9820 w 9751163"/>
                <a:gd name="connsiteY4" fmla="*/ 540426 h 542926"/>
                <a:gd name="connsiteX0" fmla="*/ 9820 w 9751163"/>
                <a:gd name="connsiteY0" fmla="*/ 538519 h 541019"/>
                <a:gd name="connsiteX1" fmla="*/ 0 w 9751163"/>
                <a:gd name="connsiteY1" fmla="*/ 0 h 541019"/>
                <a:gd name="connsiteX2" fmla="*/ 8256593 w 9751163"/>
                <a:gd name="connsiteY2" fmla="*/ 103869 h 541019"/>
                <a:gd name="connsiteX3" fmla="*/ 9751163 w 9751163"/>
                <a:gd name="connsiteY3" fmla="*/ 541019 h 541019"/>
                <a:gd name="connsiteX4" fmla="*/ 9820 w 9751163"/>
                <a:gd name="connsiteY4" fmla="*/ 538519 h 541019"/>
                <a:gd name="connsiteX0" fmla="*/ 9820 w 9751163"/>
                <a:gd name="connsiteY0" fmla="*/ 538720 h 541220"/>
                <a:gd name="connsiteX1" fmla="*/ 0 w 9751163"/>
                <a:gd name="connsiteY1" fmla="*/ 201 h 541220"/>
                <a:gd name="connsiteX2" fmla="*/ 8432084 w 9751163"/>
                <a:gd name="connsiteY2" fmla="*/ 0 h 541220"/>
                <a:gd name="connsiteX3" fmla="*/ 9751163 w 9751163"/>
                <a:gd name="connsiteY3" fmla="*/ 541220 h 541220"/>
                <a:gd name="connsiteX4" fmla="*/ 9820 w 9751163"/>
                <a:gd name="connsiteY4" fmla="*/ 538720 h 541220"/>
                <a:gd name="connsiteX0" fmla="*/ 1705270 w 11446613"/>
                <a:gd name="connsiteY0" fmla="*/ 538720 h 541220"/>
                <a:gd name="connsiteX1" fmla="*/ 0 w 11446613"/>
                <a:gd name="connsiteY1" fmla="*/ 10757 h 541220"/>
                <a:gd name="connsiteX2" fmla="*/ 10127534 w 11446613"/>
                <a:gd name="connsiteY2" fmla="*/ 0 h 541220"/>
                <a:gd name="connsiteX3" fmla="*/ 11446613 w 11446613"/>
                <a:gd name="connsiteY3" fmla="*/ 541220 h 541220"/>
                <a:gd name="connsiteX4" fmla="*/ 1705270 w 11446613"/>
                <a:gd name="connsiteY4" fmla="*/ 538720 h 541220"/>
                <a:gd name="connsiteX0" fmla="*/ 0 w 11465368"/>
                <a:gd name="connsiteY0" fmla="*/ 538720 h 541220"/>
                <a:gd name="connsiteX1" fmla="*/ 18755 w 11465368"/>
                <a:gd name="connsiteY1" fmla="*/ 10757 h 541220"/>
                <a:gd name="connsiteX2" fmla="*/ 10146289 w 11465368"/>
                <a:gd name="connsiteY2" fmla="*/ 0 h 541220"/>
                <a:gd name="connsiteX3" fmla="*/ 11465368 w 11465368"/>
                <a:gd name="connsiteY3" fmla="*/ 541220 h 541220"/>
                <a:gd name="connsiteX4" fmla="*/ 0 w 11465368"/>
                <a:gd name="connsiteY4" fmla="*/ 538720 h 541220"/>
                <a:gd name="connsiteX0" fmla="*/ 42187 w 11446614"/>
                <a:gd name="connsiteY0" fmla="*/ 542096 h 542096"/>
                <a:gd name="connsiteX1" fmla="*/ 1 w 11446614"/>
                <a:gd name="connsiteY1" fmla="*/ 10757 h 542096"/>
                <a:gd name="connsiteX2" fmla="*/ 10127535 w 11446614"/>
                <a:gd name="connsiteY2" fmla="*/ 0 h 542096"/>
                <a:gd name="connsiteX3" fmla="*/ 11446614 w 11446614"/>
                <a:gd name="connsiteY3" fmla="*/ 541220 h 542096"/>
                <a:gd name="connsiteX4" fmla="*/ 42187 w 11446614"/>
                <a:gd name="connsiteY4" fmla="*/ 542096 h 542096"/>
                <a:gd name="connsiteX0" fmla="*/ 0 w 11404427"/>
                <a:gd name="connsiteY0" fmla="*/ 542096 h 542096"/>
                <a:gd name="connsiteX1" fmla="*/ 12663 w 11404427"/>
                <a:gd name="connsiteY1" fmla="*/ 10757 h 542096"/>
                <a:gd name="connsiteX2" fmla="*/ 10085348 w 11404427"/>
                <a:gd name="connsiteY2" fmla="*/ 0 h 542096"/>
                <a:gd name="connsiteX3" fmla="*/ 11404427 w 11404427"/>
                <a:gd name="connsiteY3" fmla="*/ 541220 h 542096"/>
                <a:gd name="connsiteX4" fmla="*/ 0 w 11404427"/>
                <a:gd name="connsiteY4" fmla="*/ 542096 h 542096"/>
                <a:gd name="connsiteX0" fmla="*/ 11717 w 11391764"/>
                <a:gd name="connsiteY0" fmla="*/ 542096 h 542096"/>
                <a:gd name="connsiteX1" fmla="*/ 0 w 11391764"/>
                <a:gd name="connsiteY1" fmla="*/ 10757 h 542096"/>
                <a:gd name="connsiteX2" fmla="*/ 10072685 w 11391764"/>
                <a:gd name="connsiteY2" fmla="*/ 0 h 542096"/>
                <a:gd name="connsiteX3" fmla="*/ 11391764 w 11391764"/>
                <a:gd name="connsiteY3" fmla="*/ 541220 h 542096"/>
                <a:gd name="connsiteX4" fmla="*/ 11717 w 11391764"/>
                <a:gd name="connsiteY4" fmla="*/ 542096 h 542096"/>
                <a:gd name="connsiteX0" fmla="*/ 17811 w 11397858"/>
                <a:gd name="connsiteY0" fmla="*/ 542096 h 542096"/>
                <a:gd name="connsiteX1" fmla="*/ 0 w 11397858"/>
                <a:gd name="connsiteY1" fmla="*/ 14134 h 542096"/>
                <a:gd name="connsiteX2" fmla="*/ 10078779 w 11397858"/>
                <a:gd name="connsiteY2" fmla="*/ 0 h 542096"/>
                <a:gd name="connsiteX3" fmla="*/ 11397858 w 11397858"/>
                <a:gd name="connsiteY3" fmla="*/ 541220 h 542096"/>
                <a:gd name="connsiteX4" fmla="*/ 17811 w 11397858"/>
                <a:gd name="connsiteY4" fmla="*/ 542096 h 542096"/>
                <a:gd name="connsiteX0" fmla="*/ 0 w 11404425"/>
                <a:gd name="connsiteY0" fmla="*/ 538719 h 541220"/>
                <a:gd name="connsiteX1" fmla="*/ 6567 w 11404425"/>
                <a:gd name="connsiteY1" fmla="*/ 14134 h 541220"/>
                <a:gd name="connsiteX2" fmla="*/ 10085346 w 11404425"/>
                <a:gd name="connsiteY2" fmla="*/ 0 h 541220"/>
                <a:gd name="connsiteX3" fmla="*/ 11404425 w 11404425"/>
                <a:gd name="connsiteY3" fmla="*/ 541220 h 541220"/>
                <a:gd name="connsiteX4" fmla="*/ 0 w 11404425"/>
                <a:gd name="connsiteY4" fmla="*/ 538719 h 541220"/>
                <a:gd name="connsiteX0" fmla="*/ 10 w 11404435"/>
                <a:gd name="connsiteY0" fmla="*/ 538719 h 541220"/>
                <a:gd name="connsiteX1" fmla="*/ 483 w 11404435"/>
                <a:gd name="connsiteY1" fmla="*/ 14134 h 541220"/>
                <a:gd name="connsiteX2" fmla="*/ 10085356 w 11404435"/>
                <a:gd name="connsiteY2" fmla="*/ 0 h 541220"/>
                <a:gd name="connsiteX3" fmla="*/ 11404435 w 11404435"/>
                <a:gd name="connsiteY3" fmla="*/ 541220 h 541220"/>
                <a:gd name="connsiteX4" fmla="*/ 10 w 11404435"/>
                <a:gd name="connsiteY4" fmla="*/ 538719 h 541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04435" h="541220">
                  <a:moveTo>
                    <a:pt x="10" y="538719"/>
                  </a:moveTo>
                  <a:cubicBezTo>
                    <a:pt x="-88" y="361329"/>
                    <a:pt x="581" y="191524"/>
                    <a:pt x="483" y="14134"/>
                  </a:cubicBezTo>
                  <a:lnTo>
                    <a:pt x="10085356" y="0"/>
                  </a:lnTo>
                  <a:lnTo>
                    <a:pt x="11404435" y="541220"/>
                  </a:lnTo>
                  <a:lnTo>
                    <a:pt x="10" y="538719"/>
                  </a:lnTo>
                  <a:close/>
                </a:path>
              </a:pathLst>
            </a:custGeom>
            <a:solidFill>
              <a:srgbClr val="4E4E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900" dirty="0"/>
            </a:p>
          </p:txBody>
        </p:sp>
        <p:sp>
          <p:nvSpPr>
            <p:cNvPr id="6" name="Textfeld 5"/>
            <p:cNvSpPr txBox="1"/>
            <p:nvPr/>
          </p:nvSpPr>
          <p:spPr>
            <a:xfrm>
              <a:off x="190500" y="5106055"/>
              <a:ext cx="4184972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 smtClean="0">
                  <a:solidFill>
                    <a:schemeClr val="bg1"/>
                  </a:solidFill>
                  <a:latin typeface="Work Sans Black" panose="00000A00000000000000" pitchFamily="50" charset="0"/>
                </a:rPr>
                <a:t>FREE OF CHARGE</a:t>
              </a:r>
              <a:endParaRPr lang="de-DE" dirty="0">
                <a:solidFill>
                  <a:schemeClr val="bg1"/>
                </a:solidFill>
                <a:latin typeface="Work Sans Black" panose="00000A00000000000000" pitchFamily="50" charset="0"/>
              </a:endParaRPr>
            </a:p>
          </p:txBody>
        </p:sp>
      </p:grpSp>
      <p:grpSp>
        <p:nvGrpSpPr>
          <p:cNvPr id="8" name="Gruppieren 7"/>
          <p:cNvGrpSpPr/>
          <p:nvPr/>
        </p:nvGrpSpPr>
        <p:grpSpPr>
          <a:xfrm>
            <a:off x="0" y="5599489"/>
            <a:ext cx="3342109" cy="384584"/>
            <a:chOff x="-4473" y="5095244"/>
            <a:chExt cx="4456145" cy="512779"/>
          </a:xfrm>
        </p:grpSpPr>
        <p:sp>
          <p:nvSpPr>
            <p:cNvPr id="9" name="Rechtwinkliges Dreieck 4"/>
            <p:cNvSpPr/>
            <p:nvPr/>
          </p:nvSpPr>
          <p:spPr>
            <a:xfrm>
              <a:off x="-4473" y="5095244"/>
              <a:ext cx="4456145" cy="381631"/>
            </a:xfrm>
            <a:custGeom>
              <a:avLst/>
              <a:gdLst>
                <a:gd name="connsiteX0" fmla="*/ 0 w 1352550"/>
                <a:gd name="connsiteY0" fmla="*/ 990600 h 990600"/>
                <a:gd name="connsiteX1" fmla="*/ 0 w 1352550"/>
                <a:gd name="connsiteY1" fmla="*/ 0 h 990600"/>
                <a:gd name="connsiteX2" fmla="*/ 1352550 w 1352550"/>
                <a:gd name="connsiteY2" fmla="*/ 990600 h 990600"/>
                <a:gd name="connsiteX3" fmla="*/ 0 w 1352550"/>
                <a:gd name="connsiteY3" fmla="*/ 990600 h 990600"/>
                <a:gd name="connsiteX0" fmla="*/ 0 w 1570914"/>
                <a:gd name="connsiteY0" fmla="*/ 990600 h 990600"/>
                <a:gd name="connsiteX1" fmla="*/ 0 w 1570914"/>
                <a:gd name="connsiteY1" fmla="*/ 0 h 990600"/>
                <a:gd name="connsiteX2" fmla="*/ 1570914 w 1570914"/>
                <a:gd name="connsiteY2" fmla="*/ 874594 h 990600"/>
                <a:gd name="connsiteX3" fmla="*/ 0 w 1570914"/>
                <a:gd name="connsiteY3" fmla="*/ 990600 h 990600"/>
                <a:gd name="connsiteX0" fmla="*/ 0 w 2106695"/>
                <a:gd name="connsiteY0" fmla="*/ 990600 h 1462763"/>
                <a:gd name="connsiteX1" fmla="*/ 0 w 2106695"/>
                <a:gd name="connsiteY1" fmla="*/ 0 h 1462763"/>
                <a:gd name="connsiteX2" fmla="*/ 2106695 w 2106695"/>
                <a:gd name="connsiteY2" fmla="*/ 1462763 h 1462763"/>
                <a:gd name="connsiteX3" fmla="*/ 0 w 2106695"/>
                <a:gd name="connsiteY3" fmla="*/ 990600 h 1462763"/>
                <a:gd name="connsiteX0" fmla="*/ 33338 w 2106695"/>
                <a:gd name="connsiteY0" fmla="*/ 1464469 h 1464469"/>
                <a:gd name="connsiteX1" fmla="*/ 0 w 2106695"/>
                <a:gd name="connsiteY1" fmla="*/ 0 h 1464469"/>
                <a:gd name="connsiteX2" fmla="*/ 2106695 w 2106695"/>
                <a:gd name="connsiteY2" fmla="*/ 1462763 h 1464469"/>
                <a:gd name="connsiteX3" fmla="*/ 33338 w 2106695"/>
                <a:gd name="connsiteY3" fmla="*/ 1464469 h 1464469"/>
                <a:gd name="connsiteX0" fmla="*/ 0 w 2073357"/>
                <a:gd name="connsiteY0" fmla="*/ 542926 h 542926"/>
                <a:gd name="connsiteX1" fmla="*/ 1345405 w 2073357"/>
                <a:gd name="connsiteY1" fmla="*/ 0 h 542926"/>
                <a:gd name="connsiteX2" fmla="*/ 2073357 w 2073357"/>
                <a:gd name="connsiteY2" fmla="*/ 541220 h 542926"/>
                <a:gd name="connsiteX3" fmla="*/ 0 w 2073357"/>
                <a:gd name="connsiteY3" fmla="*/ 542926 h 542926"/>
                <a:gd name="connsiteX0" fmla="*/ 0 w 4259344"/>
                <a:gd name="connsiteY0" fmla="*/ 545307 h 545307"/>
                <a:gd name="connsiteX1" fmla="*/ 3531392 w 4259344"/>
                <a:gd name="connsiteY1" fmla="*/ 0 h 545307"/>
                <a:gd name="connsiteX2" fmla="*/ 4259344 w 4259344"/>
                <a:gd name="connsiteY2" fmla="*/ 541220 h 545307"/>
                <a:gd name="connsiteX3" fmla="*/ 0 w 4259344"/>
                <a:gd name="connsiteY3" fmla="*/ 545307 h 545307"/>
                <a:gd name="connsiteX0" fmla="*/ 0 w 7545469"/>
                <a:gd name="connsiteY0" fmla="*/ 545307 h 545307"/>
                <a:gd name="connsiteX1" fmla="*/ 6817517 w 7545469"/>
                <a:gd name="connsiteY1" fmla="*/ 0 h 545307"/>
                <a:gd name="connsiteX2" fmla="*/ 7545469 w 7545469"/>
                <a:gd name="connsiteY2" fmla="*/ 541220 h 545307"/>
                <a:gd name="connsiteX3" fmla="*/ 0 w 7545469"/>
                <a:gd name="connsiteY3" fmla="*/ 545307 h 545307"/>
                <a:gd name="connsiteX0" fmla="*/ 0 w 10295813"/>
                <a:gd name="connsiteY0" fmla="*/ 535782 h 541220"/>
                <a:gd name="connsiteX1" fmla="*/ 9567861 w 10295813"/>
                <a:gd name="connsiteY1" fmla="*/ 0 h 541220"/>
                <a:gd name="connsiteX2" fmla="*/ 10295813 w 10295813"/>
                <a:gd name="connsiteY2" fmla="*/ 541220 h 541220"/>
                <a:gd name="connsiteX3" fmla="*/ 0 w 10295813"/>
                <a:gd name="connsiteY3" fmla="*/ 535782 h 541220"/>
                <a:gd name="connsiteX0" fmla="*/ 0 w 10295813"/>
                <a:gd name="connsiteY0" fmla="*/ 535782 h 541220"/>
                <a:gd name="connsiteX1" fmla="*/ 2307930 w 10295813"/>
                <a:gd name="connsiteY1" fmla="*/ 410013 h 541220"/>
                <a:gd name="connsiteX2" fmla="*/ 9567861 w 10295813"/>
                <a:gd name="connsiteY2" fmla="*/ 0 h 541220"/>
                <a:gd name="connsiteX3" fmla="*/ 10295813 w 10295813"/>
                <a:gd name="connsiteY3" fmla="*/ 541220 h 541220"/>
                <a:gd name="connsiteX4" fmla="*/ 0 w 10295813"/>
                <a:gd name="connsiteY4" fmla="*/ 535782 h 541220"/>
                <a:gd name="connsiteX0" fmla="*/ 295 w 10296108"/>
                <a:gd name="connsiteY0" fmla="*/ 535782 h 541220"/>
                <a:gd name="connsiteX1" fmla="*/ 0 w 10296108"/>
                <a:gd name="connsiteY1" fmla="*/ 3613 h 541220"/>
                <a:gd name="connsiteX2" fmla="*/ 9568156 w 10296108"/>
                <a:gd name="connsiteY2" fmla="*/ 0 h 541220"/>
                <a:gd name="connsiteX3" fmla="*/ 10296108 w 10296108"/>
                <a:gd name="connsiteY3" fmla="*/ 541220 h 541220"/>
                <a:gd name="connsiteX4" fmla="*/ 295 w 10296108"/>
                <a:gd name="connsiteY4" fmla="*/ 535782 h 541220"/>
                <a:gd name="connsiteX0" fmla="*/ 9820 w 10296108"/>
                <a:gd name="connsiteY0" fmla="*/ 542132 h 542132"/>
                <a:gd name="connsiteX1" fmla="*/ 0 w 10296108"/>
                <a:gd name="connsiteY1" fmla="*/ 3613 h 542132"/>
                <a:gd name="connsiteX2" fmla="*/ 9568156 w 10296108"/>
                <a:gd name="connsiteY2" fmla="*/ 0 h 542132"/>
                <a:gd name="connsiteX3" fmla="*/ 10296108 w 10296108"/>
                <a:gd name="connsiteY3" fmla="*/ 541220 h 542132"/>
                <a:gd name="connsiteX4" fmla="*/ 9820 w 10296108"/>
                <a:gd name="connsiteY4" fmla="*/ 542132 h 542132"/>
                <a:gd name="connsiteX0" fmla="*/ 9820 w 10296108"/>
                <a:gd name="connsiteY0" fmla="*/ 538519 h 538519"/>
                <a:gd name="connsiteX1" fmla="*/ 0 w 10296108"/>
                <a:gd name="connsiteY1" fmla="*/ 0 h 538519"/>
                <a:gd name="connsiteX2" fmla="*/ 9214095 w 10296108"/>
                <a:gd name="connsiteY2" fmla="*/ 88514 h 538519"/>
                <a:gd name="connsiteX3" fmla="*/ 10296108 w 10296108"/>
                <a:gd name="connsiteY3" fmla="*/ 537607 h 538519"/>
                <a:gd name="connsiteX4" fmla="*/ 9820 w 10296108"/>
                <a:gd name="connsiteY4" fmla="*/ 538519 h 538519"/>
                <a:gd name="connsiteX0" fmla="*/ 9820 w 10296108"/>
                <a:gd name="connsiteY0" fmla="*/ 540426 h 540426"/>
                <a:gd name="connsiteX1" fmla="*/ 0 w 10296108"/>
                <a:gd name="connsiteY1" fmla="*/ 1907 h 540426"/>
                <a:gd name="connsiteX2" fmla="*/ 8425926 w 10296108"/>
                <a:gd name="connsiteY2" fmla="*/ 0 h 540426"/>
                <a:gd name="connsiteX3" fmla="*/ 10296108 w 10296108"/>
                <a:gd name="connsiteY3" fmla="*/ 539514 h 540426"/>
                <a:gd name="connsiteX4" fmla="*/ 9820 w 10296108"/>
                <a:gd name="connsiteY4" fmla="*/ 540426 h 540426"/>
                <a:gd name="connsiteX0" fmla="*/ 9820 w 9603381"/>
                <a:gd name="connsiteY0" fmla="*/ 540426 h 540426"/>
                <a:gd name="connsiteX1" fmla="*/ 0 w 9603381"/>
                <a:gd name="connsiteY1" fmla="*/ 1907 h 540426"/>
                <a:gd name="connsiteX2" fmla="*/ 8425926 w 9603381"/>
                <a:gd name="connsiteY2" fmla="*/ 0 h 540426"/>
                <a:gd name="connsiteX3" fmla="*/ 9603381 w 9603381"/>
                <a:gd name="connsiteY3" fmla="*/ 517335 h 540426"/>
                <a:gd name="connsiteX4" fmla="*/ 9820 w 9603381"/>
                <a:gd name="connsiteY4" fmla="*/ 540426 h 540426"/>
                <a:gd name="connsiteX0" fmla="*/ 9820 w 9766557"/>
                <a:gd name="connsiteY0" fmla="*/ 540426 h 546338"/>
                <a:gd name="connsiteX1" fmla="*/ 0 w 9766557"/>
                <a:gd name="connsiteY1" fmla="*/ 1907 h 546338"/>
                <a:gd name="connsiteX2" fmla="*/ 8425926 w 9766557"/>
                <a:gd name="connsiteY2" fmla="*/ 0 h 546338"/>
                <a:gd name="connsiteX3" fmla="*/ 9766557 w 9766557"/>
                <a:gd name="connsiteY3" fmla="*/ 546338 h 546338"/>
                <a:gd name="connsiteX4" fmla="*/ 9820 w 9766557"/>
                <a:gd name="connsiteY4" fmla="*/ 540426 h 546338"/>
                <a:gd name="connsiteX0" fmla="*/ 9820 w 9298581"/>
                <a:gd name="connsiteY0" fmla="*/ 540426 h 570223"/>
                <a:gd name="connsiteX1" fmla="*/ 0 w 9298581"/>
                <a:gd name="connsiteY1" fmla="*/ 1907 h 570223"/>
                <a:gd name="connsiteX2" fmla="*/ 8425926 w 9298581"/>
                <a:gd name="connsiteY2" fmla="*/ 0 h 570223"/>
                <a:gd name="connsiteX3" fmla="*/ 9298581 w 9298581"/>
                <a:gd name="connsiteY3" fmla="*/ 570223 h 570223"/>
                <a:gd name="connsiteX4" fmla="*/ 9820 w 9298581"/>
                <a:gd name="connsiteY4" fmla="*/ 540426 h 570223"/>
                <a:gd name="connsiteX0" fmla="*/ 9820 w 9751163"/>
                <a:gd name="connsiteY0" fmla="*/ 540426 h 542926"/>
                <a:gd name="connsiteX1" fmla="*/ 0 w 9751163"/>
                <a:gd name="connsiteY1" fmla="*/ 1907 h 542926"/>
                <a:gd name="connsiteX2" fmla="*/ 8425926 w 9751163"/>
                <a:gd name="connsiteY2" fmla="*/ 0 h 542926"/>
                <a:gd name="connsiteX3" fmla="*/ 9751163 w 9751163"/>
                <a:gd name="connsiteY3" fmla="*/ 542926 h 542926"/>
                <a:gd name="connsiteX4" fmla="*/ 9820 w 9751163"/>
                <a:gd name="connsiteY4" fmla="*/ 540426 h 542926"/>
                <a:gd name="connsiteX0" fmla="*/ 9820 w 9751163"/>
                <a:gd name="connsiteY0" fmla="*/ 538519 h 541019"/>
                <a:gd name="connsiteX1" fmla="*/ 0 w 9751163"/>
                <a:gd name="connsiteY1" fmla="*/ 0 h 541019"/>
                <a:gd name="connsiteX2" fmla="*/ 8256593 w 9751163"/>
                <a:gd name="connsiteY2" fmla="*/ 103869 h 541019"/>
                <a:gd name="connsiteX3" fmla="*/ 9751163 w 9751163"/>
                <a:gd name="connsiteY3" fmla="*/ 541019 h 541019"/>
                <a:gd name="connsiteX4" fmla="*/ 9820 w 9751163"/>
                <a:gd name="connsiteY4" fmla="*/ 538519 h 541019"/>
                <a:gd name="connsiteX0" fmla="*/ 9820 w 9751163"/>
                <a:gd name="connsiteY0" fmla="*/ 538720 h 541220"/>
                <a:gd name="connsiteX1" fmla="*/ 0 w 9751163"/>
                <a:gd name="connsiteY1" fmla="*/ 201 h 541220"/>
                <a:gd name="connsiteX2" fmla="*/ 8432084 w 9751163"/>
                <a:gd name="connsiteY2" fmla="*/ 0 h 541220"/>
                <a:gd name="connsiteX3" fmla="*/ 9751163 w 9751163"/>
                <a:gd name="connsiteY3" fmla="*/ 541220 h 541220"/>
                <a:gd name="connsiteX4" fmla="*/ 9820 w 9751163"/>
                <a:gd name="connsiteY4" fmla="*/ 538720 h 541220"/>
                <a:gd name="connsiteX0" fmla="*/ 1705270 w 11446613"/>
                <a:gd name="connsiteY0" fmla="*/ 538720 h 541220"/>
                <a:gd name="connsiteX1" fmla="*/ 0 w 11446613"/>
                <a:gd name="connsiteY1" fmla="*/ 10757 h 541220"/>
                <a:gd name="connsiteX2" fmla="*/ 10127534 w 11446613"/>
                <a:gd name="connsiteY2" fmla="*/ 0 h 541220"/>
                <a:gd name="connsiteX3" fmla="*/ 11446613 w 11446613"/>
                <a:gd name="connsiteY3" fmla="*/ 541220 h 541220"/>
                <a:gd name="connsiteX4" fmla="*/ 1705270 w 11446613"/>
                <a:gd name="connsiteY4" fmla="*/ 538720 h 541220"/>
                <a:gd name="connsiteX0" fmla="*/ 0 w 11465368"/>
                <a:gd name="connsiteY0" fmla="*/ 538720 h 541220"/>
                <a:gd name="connsiteX1" fmla="*/ 18755 w 11465368"/>
                <a:gd name="connsiteY1" fmla="*/ 10757 h 541220"/>
                <a:gd name="connsiteX2" fmla="*/ 10146289 w 11465368"/>
                <a:gd name="connsiteY2" fmla="*/ 0 h 541220"/>
                <a:gd name="connsiteX3" fmla="*/ 11465368 w 11465368"/>
                <a:gd name="connsiteY3" fmla="*/ 541220 h 541220"/>
                <a:gd name="connsiteX4" fmla="*/ 0 w 11465368"/>
                <a:gd name="connsiteY4" fmla="*/ 538720 h 541220"/>
                <a:gd name="connsiteX0" fmla="*/ 42187 w 11446614"/>
                <a:gd name="connsiteY0" fmla="*/ 542096 h 542096"/>
                <a:gd name="connsiteX1" fmla="*/ 1 w 11446614"/>
                <a:gd name="connsiteY1" fmla="*/ 10757 h 542096"/>
                <a:gd name="connsiteX2" fmla="*/ 10127535 w 11446614"/>
                <a:gd name="connsiteY2" fmla="*/ 0 h 542096"/>
                <a:gd name="connsiteX3" fmla="*/ 11446614 w 11446614"/>
                <a:gd name="connsiteY3" fmla="*/ 541220 h 542096"/>
                <a:gd name="connsiteX4" fmla="*/ 42187 w 11446614"/>
                <a:gd name="connsiteY4" fmla="*/ 542096 h 542096"/>
                <a:gd name="connsiteX0" fmla="*/ 0 w 11404427"/>
                <a:gd name="connsiteY0" fmla="*/ 542096 h 542096"/>
                <a:gd name="connsiteX1" fmla="*/ 12663 w 11404427"/>
                <a:gd name="connsiteY1" fmla="*/ 10757 h 542096"/>
                <a:gd name="connsiteX2" fmla="*/ 10085348 w 11404427"/>
                <a:gd name="connsiteY2" fmla="*/ 0 h 542096"/>
                <a:gd name="connsiteX3" fmla="*/ 11404427 w 11404427"/>
                <a:gd name="connsiteY3" fmla="*/ 541220 h 542096"/>
                <a:gd name="connsiteX4" fmla="*/ 0 w 11404427"/>
                <a:gd name="connsiteY4" fmla="*/ 542096 h 542096"/>
                <a:gd name="connsiteX0" fmla="*/ 11717 w 11391764"/>
                <a:gd name="connsiteY0" fmla="*/ 542096 h 542096"/>
                <a:gd name="connsiteX1" fmla="*/ 0 w 11391764"/>
                <a:gd name="connsiteY1" fmla="*/ 10757 h 542096"/>
                <a:gd name="connsiteX2" fmla="*/ 10072685 w 11391764"/>
                <a:gd name="connsiteY2" fmla="*/ 0 h 542096"/>
                <a:gd name="connsiteX3" fmla="*/ 11391764 w 11391764"/>
                <a:gd name="connsiteY3" fmla="*/ 541220 h 542096"/>
                <a:gd name="connsiteX4" fmla="*/ 11717 w 11391764"/>
                <a:gd name="connsiteY4" fmla="*/ 542096 h 542096"/>
                <a:gd name="connsiteX0" fmla="*/ 17811 w 11397858"/>
                <a:gd name="connsiteY0" fmla="*/ 542096 h 542096"/>
                <a:gd name="connsiteX1" fmla="*/ 0 w 11397858"/>
                <a:gd name="connsiteY1" fmla="*/ 14134 h 542096"/>
                <a:gd name="connsiteX2" fmla="*/ 10078779 w 11397858"/>
                <a:gd name="connsiteY2" fmla="*/ 0 h 542096"/>
                <a:gd name="connsiteX3" fmla="*/ 11397858 w 11397858"/>
                <a:gd name="connsiteY3" fmla="*/ 541220 h 542096"/>
                <a:gd name="connsiteX4" fmla="*/ 17811 w 11397858"/>
                <a:gd name="connsiteY4" fmla="*/ 542096 h 542096"/>
                <a:gd name="connsiteX0" fmla="*/ 0 w 11404425"/>
                <a:gd name="connsiteY0" fmla="*/ 538719 h 541220"/>
                <a:gd name="connsiteX1" fmla="*/ 6567 w 11404425"/>
                <a:gd name="connsiteY1" fmla="*/ 14134 h 541220"/>
                <a:gd name="connsiteX2" fmla="*/ 10085346 w 11404425"/>
                <a:gd name="connsiteY2" fmla="*/ 0 h 541220"/>
                <a:gd name="connsiteX3" fmla="*/ 11404425 w 11404425"/>
                <a:gd name="connsiteY3" fmla="*/ 541220 h 541220"/>
                <a:gd name="connsiteX4" fmla="*/ 0 w 11404425"/>
                <a:gd name="connsiteY4" fmla="*/ 538719 h 541220"/>
                <a:gd name="connsiteX0" fmla="*/ 10 w 11404435"/>
                <a:gd name="connsiteY0" fmla="*/ 538719 h 541220"/>
                <a:gd name="connsiteX1" fmla="*/ 483 w 11404435"/>
                <a:gd name="connsiteY1" fmla="*/ 14134 h 541220"/>
                <a:gd name="connsiteX2" fmla="*/ 10085356 w 11404435"/>
                <a:gd name="connsiteY2" fmla="*/ 0 h 541220"/>
                <a:gd name="connsiteX3" fmla="*/ 11404435 w 11404435"/>
                <a:gd name="connsiteY3" fmla="*/ 541220 h 541220"/>
                <a:gd name="connsiteX4" fmla="*/ 10 w 11404435"/>
                <a:gd name="connsiteY4" fmla="*/ 538719 h 541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04435" h="541220">
                  <a:moveTo>
                    <a:pt x="10" y="538719"/>
                  </a:moveTo>
                  <a:cubicBezTo>
                    <a:pt x="-88" y="361329"/>
                    <a:pt x="581" y="191524"/>
                    <a:pt x="483" y="14134"/>
                  </a:cubicBezTo>
                  <a:lnTo>
                    <a:pt x="10085356" y="0"/>
                  </a:lnTo>
                  <a:lnTo>
                    <a:pt x="11404435" y="541220"/>
                  </a:lnTo>
                  <a:lnTo>
                    <a:pt x="10" y="538719"/>
                  </a:lnTo>
                  <a:close/>
                </a:path>
              </a:pathLst>
            </a:custGeom>
            <a:solidFill>
              <a:srgbClr val="4E4E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900" dirty="0"/>
            </a:p>
          </p:txBody>
        </p:sp>
        <p:sp>
          <p:nvSpPr>
            <p:cNvPr id="10" name="Textfeld 9"/>
            <p:cNvSpPr txBox="1"/>
            <p:nvPr/>
          </p:nvSpPr>
          <p:spPr>
            <a:xfrm>
              <a:off x="190500" y="5115580"/>
              <a:ext cx="4184972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 smtClean="0">
                  <a:solidFill>
                    <a:schemeClr val="bg1"/>
                  </a:solidFill>
                  <a:latin typeface="Work Sans Black" panose="00000A00000000000000" pitchFamily="50" charset="0"/>
                </a:rPr>
                <a:t>OPEN TO ANYBODY</a:t>
              </a:r>
              <a:endParaRPr lang="de-DE" dirty="0">
                <a:solidFill>
                  <a:schemeClr val="bg1"/>
                </a:solidFill>
                <a:latin typeface="Work Sans Black" panose="00000A00000000000000" pitchFamily="50" charset="0"/>
              </a:endParaRPr>
            </a:p>
          </p:txBody>
        </p:sp>
      </p:grpSp>
      <p:grpSp>
        <p:nvGrpSpPr>
          <p:cNvPr id="11" name="Gruppieren 10"/>
          <p:cNvGrpSpPr/>
          <p:nvPr/>
        </p:nvGrpSpPr>
        <p:grpSpPr>
          <a:xfrm>
            <a:off x="-3355" y="6006437"/>
            <a:ext cx="3342109" cy="377440"/>
            <a:chOff x="-4473" y="5095244"/>
            <a:chExt cx="4456145" cy="503254"/>
          </a:xfrm>
        </p:grpSpPr>
        <p:sp>
          <p:nvSpPr>
            <p:cNvPr id="12" name="Rechtwinkliges Dreieck 4"/>
            <p:cNvSpPr/>
            <p:nvPr/>
          </p:nvSpPr>
          <p:spPr>
            <a:xfrm>
              <a:off x="-4473" y="5095244"/>
              <a:ext cx="4456145" cy="381631"/>
            </a:xfrm>
            <a:custGeom>
              <a:avLst/>
              <a:gdLst>
                <a:gd name="connsiteX0" fmla="*/ 0 w 1352550"/>
                <a:gd name="connsiteY0" fmla="*/ 990600 h 990600"/>
                <a:gd name="connsiteX1" fmla="*/ 0 w 1352550"/>
                <a:gd name="connsiteY1" fmla="*/ 0 h 990600"/>
                <a:gd name="connsiteX2" fmla="*/ 1352550 w 1352550"/>
                <a:gd name="connsiteY2" fmla="*/ 990600 h 990600"/>
                <a:gd name="connsiteX3" fmla="*/ 0 w 1352550"/>
                <a:gd name="connsiteY3" fmla="*/ 990600 h 990600"/>
                <a:gd name="connsiteX0" fmla="*/ 0 w 1570914"/>
                <a:gd name="connsiteY0" fmla="*/ 990600 h 990600"/>
                <a:gd name="connsiteX1" fmla="*/ 0 w 1570914"/>
                <a:gd name="connsiteY1" fmla="*/ 0 h 990600"/>
                <a:gd name="connsiteX2" fmla="*/ 1570914 w 1570914"/>
                <a:gd name="connsiteY2" fmla="*/ 874594 h 990600"/>
                <a:gd name="connsiteX3" fmla="*/ 0 w 1570914"/>
                <a:gd name="connsiteY3" fmla="*/ 990600 h 990600"/>
                <a:gd name="connsiteX0" fmla="*/ 0 w 2106695"/>
                <a:gd name="connsiteY0" fmla="*/ 990600 h 1462763"/>
                <a:gd name="connsiteX1" fmla="*/ 0 w 2106695"/>
                <a:gd name="connsiteY1" fmla="*/ 0 h 1462763"/>
                <a:gd name="connsiteX2" fmla="*/ 2106695 w 2106695"/>
                <a:gd name="connsiteY2" fmla="*/ 1462763 h 1462763"/>
                <a:gd name="connsiteX3" fmla="*/ 0 w 2106695"/>
                <a:gd name="connsiteY3" fmla="*/ 990600 h 1462763"/>
                <a:gd name="connsiteX0" fmla="*/ 33338 w 2106695"/>
                <a:gd name="connsiteY0" fmla="*/ 1464469 h 1464469"/>
                <a:gd name="connsiteX1" fmla="*/ 0 w 2106695"/>
                <a:gd name="connsiteY1" fmla="*/ 0 h 1464469"/>
                <a:gd name="connsiteX2" fmla="*/ 2106695 w 2106695"/>
                <a:gd name="connsiteY2" fmla="*/ 1462763 h 1464469"/>
                <a:gd name="connsiteX3" fmla="*/ 33338 w 2106695"/>
                <a:gd name="connsiteY3" fmla="*/ 1464469 h 1464469"/>
                <a:gd name="connsiteX0" fmla="*/ 0 w 2073357"/>
                <a:gd name="connsiteY0" fmla="*/ 542926 h 542926"/>
                <a:gd name="connsiteX1" fmla="*/ 1345405 w 2073357"/>
                <a:gd name="connsiteY1" fmla="*/ 0 h 542926"/>
                <a:gd name="connsiteX2" fmla="*/ 2073357 w 2073357"/>
                <a:gd name="connsiteY2" fmla="*/ 541220 h 542926"/>
                <a:gd name="connsiteX3" fmla="*/ 0 w 2073357"/>
                <a:gd name="connsiteY3" fmla="*/ 542926 h 542926"/>
                <a:gd name="connsiteX0" fmla="*/ 0 w 4259344"/>
                <a:gd name="connsiteY0" fmla="*/ 545307 h 545307"/>
                <a:gd name="connsiteX1" fmla="*/ 3531392 w 4259344"/>
                <a:gd name="connsiteY1" fmla="*/ 0 h 545307"/>
                <a:gd name="connsiteX2" fmla="*/ 4259344 w 4259344"/>
                <a:gd name="connsiteY2" fmla="*/ 541220 h 545307"/>
                <a:gd name="connsiteX3" fmla="*/ 0 w 4259344"/>
                <a:gd name="connsiteY3" fmla="*/ 545307 h 545307"/>
                <a:gd name="connsiteX0" fmla="*/ 0 w 7545469"/>
                <a:gd name="connsiteY0" fmla="*/ 545307 h 545307"/>
                <a:gd name="connsiteX1" fmla="*/ 6817517 w 7545469"/>
                <a:gd name="connsiteY1" fmla="*/ 0 h 545307"/>
                <a:gd name="connsiteX2" fmla="*/ 7545469 w 7545469"/>
                <a:gd name="connsiteY2" fmla="*/ 541220 h 545307"/>
                <a:gd name="connsiteX3" fmla="*/ 0 w 7545469"/>
                <a:gd name="connsiteY3" fmla="*/ 545307 h 545307"/>
                <a:gd name="connsiteX0" fmla="*/ 0 w 10295813"/>
                <a:gd name="connsiteY0" fmla="*/ 535782 h 541220"/>
                <a:gd name="connsiteX1" fmla="*/ 9567861 w 10295813"/>
                <a:gd name="connsiteY1" fmla="*/ 0 h 541220"/>
                <a:gd name="connsiteX2" fmla="*/ 10295813 w 10295813"/>
                <a:gd name="connsiteY2" fmla="*/ 541220 h 541220"/>
                <a:gd name="connsiteX3" fmla="*/ 0 w 10295813"/>
                <a:gd name="connsiteY3" fmla="*/ 535782 h 541220"/>
                <a:gd name="connsiteX0" fmla="*/ 0 w 10295813"/>
                <a:gd name="connsiteY0" fmla="*/ 535782 h 541220"/>
                <a:gd name="connsiteX1" fmla="*/ 2307930 w 10295813"/>
                <a:gd name="connsiteY1" fmla="*/ 410013 h 541220"/>
                <a:gd name="connsiteX2" fmla="*/ 9567861 w 10295813"/>
                <a:gd name="connsiteY2" fmla="*/ 0 h 541220"/>
                <a:gd name="connsiteX3" fmla="*/ 10295813 w 10295813"/>
                <a:gd name="connsiteY3" fmla="*/ 541220 h 541220"/>
                <a:gd name="connsiteX4" fmla="*/ 0 w 10295813"/>
                <a:gd name="connsiteY4" fmla="*/ 535782 h 541220"/>
                <a:gd name="connsiteX0" fmla="*/ 295 w 10296108"/>
                <a:gd name="connsiteY0" fmla="*/ 535782 h 541220"/>
                <a:gd name="connsiteX1" fmla="*/ 0 w 10296108"/>
                <a:gd name="connsiteY1" fmla="*/ 3613 h 541220"/>
                <a:gd name="connsiteX2" fmla="*/ 9568156 w 10296108"/>
                <a:gd name="connsiteY2" fmla="*/ 0 h 541220"/>
                <a:gd name="connsiteX3" fmla="*/ 10296108 w 10296108"/>
                <a:gd name="connsiteY3" fmla="*/ 541220 h 541220"/>
                <a:gd name="connsiteX4" fmla="*/ 295 w 10296108"/>
                <a:gd name="connsiteY4" fmla="*/ 535782 h 541220"/>
                <a:gd name="connsiteX0" fmla="*/ 9820 w 10296108"/>
                <a:gd name="connsiteY0" fmla="*/ 542132 h 542132"/>
                <a:gd name="connsiteX1" fmla="*/ 0 w 10296108"/>
                <a:gd name="connsiteY1" fmla="*/ 3613 h 542132"/>
                <a:gd name="connsiteX2" fmla="*/ 9568156 w 10296108"/>
                <a:gd name="connsiteY2" fmla="*/ 0 h 542132"/>
                <a:gd name="connsiteX3" fmla="*/ 10296108 w 10296108"/>
                <a:gd name="connsiteY3" fmla="*/ 541220 h 542132"/>
                <a:gd name="connsiteX4" fmla="*/ 9820 w 10296108"/>
                <a:gd name="connsiteY4" fmla="*/ 542132 h 542132"/>
                <a:gd name="connsiteX0" fmla="*/ 9820 w 10296108"/>
                <a:gd name="connsiteY0" fmla="*/ 538519 h 538519"/>
                <a:gd name="connsiteX1" fmla="*/ 0 w 10296108"/>
                <a:gd name="connsiteY1" fmla="*/ 0 h 538519"/>
                <a:gd name="connsiteX2" fmla="*/ 9214095 w 10296108"/>
                <a:gd name="connsiteY2" fmla="*/ 88514 h 538519"/>
                <a:gd name="connsiteX3" fmla="*/ 10296108 w 10296108"/>
                <a:gd name="connsiteY3" fmla="*/ 537607 h 538519"/>
                <a:gd name="connsiteX4" fmla="*/ 9820 w 10296108"/>
                <a:gd name="connsiteY4" fmla="*/ 538519 h 538519"/>
                <a:gd name="connsiteX0" fmla="*/ 9820 w 10296108"/>
                <a:gd name="connsiteY0" fmla="*/ 540426 h 540426"/>
                <a:gd name="connsiteX1" fmla="*/ 0 w 10296108"/>
                <a:gd name="connsiteY1" fmla="*/ 1907 h 540426"/>
                <a:gd name="connsiteX2" fmla="*/ 8425926 w 10296108"/>
                <a:gd name="connsiteY2" fmla="*/ 0 h 540426"/>
                <a:gd name="connsiteX3" fmla="*/ 10296108 w 10296108"/>
                <a:gd name="connsiteY3" fmla="*/ 539514 h 540426"/>
                <a:gd name="connsiteX4" fmla="*/ 9820 w 10296108"/>
                <a:gd name="connsiteY4" fmla="*/ 540426 h 540426"/>
                <a:gd name="connsiteX0" fmla="*/ 9820 w 9603381"/>
                <a:gd name="connsiteY0" fmla="*/ 540426 h 540426"/>
                <a:gd name="connsiteX1" fmla="*/ 0 w 9603381"/>
                <a:gd name="connsiteY1" fmla="*/ 1907 h 540426"/>
                <a:gd name="connsiteX2" fmla="*/ 8425926 w 9603381"/>
                <a:gd name="connsiteY2" fmla="*/ 0 h 540426"/>
                <a:gd name="connsiteX3" fmla="*/ 9603381 w 9603381"/>
                <a:gd name="connsiteY3" fmla="*/ 517335 h 540426"/>
                <a:gd name="connsiteX4" fmla="*/ 9820 w 9603381"/>
                <a:gd name="connsiteY4" fmla="*/ 540426 h 540426"/>
                <a:gd name="connsiteX0" fmla="*/ 9820 w 9766557"/>
                <a:gd name="connsiteY0" fmla="*/ 540426 h 546338"/>
                <a:gd name="connsiteX1" fmla="*/ 0 w 9766557"/>
                <a:gd name="connsiteY1" fmla="*/ 1907 h 546338"/>
                <a:gd name="connsiteX2" fmla="*/ 8425926 w 9766557"/>
                <a:gd name="connsiteY2" fmla="*/ 0 h 546338"/>
                <a:gd name="connsiteX3" fmla="*/ 9766557 w 9766557"/>
                <a:gd name="connsiteY3" fmla="*/ 546338 h 546338"/>
                <a:gd name="connsiteX4" fmla="*/ 9820 w 9766557"/>
                <a:gd name="connsiteY4" fmla="*/ 540426 h 546338"/>
                <a:gd name="connsiteX0" fmla="*/ 9820 w 9298581"/>
                <a:gd name="connsiteY0" fmla="*/ 540426 h 570223"/>
                <a:gd name="connsiteX1" fmla="*/ 0 w 9298581"/>
                <a:gd name="connsiteY1" fmla="*/ 1907 h 570223"/>
                <a:gd name="connsiteX2" fmla="*/ 8425926 w 9298581"/>
                <a:gd name="connsiteY2" fmla="*/ 0 h 570223"/>
                <a:gd name="connsiteX3" fmla="*/ 9298581 w 9298581"/>
                <a:gd name="connsiteY3" fmla="*/ 570223 h 570223"/>
                <a:gd name="connsiteX4" fmla="*/ 9820 w 9298581"/>
                <a:gd name="connsiteY4" fmla="*/ 540426 h 570223"/>
                <a:gd name="connsiteX0" fmla="*/ 9820 w 9751163"/>
                <a:gd name="connsiteY0" fmla="*/ 540426 h 542926"/>
                <a:gd name="connsiteX1" fmla="*/ 0 w 9751163"/>
                <a:gd name="connsiteY1" fmla="*/ 1907 h 542926"/>
                <a:gd name="connsiteX2" fmla="*/ 8425926 w 9751163"/>
                <a:gd name="connsiteY2" fmla="*/ 0 h 542926"/>
                <a:gd name="connsiteX3" fmla="*/ 9751163 w 9751163"/>
                <a:gd name="connsiteY3" fmla="*/ 542926 h 542926"/>
                <a:gd name="connsiteX4" fmla="*/ 9820 w 9751163"/>
                <a:gd name="connsiteY4" fmla="*/ 540426 h 542926"/>
                <a:gd name="connsiteX0" fmla="*/ 9820 w 9751163"/>
                <a:gd name="connsiteY0" fmla="*/ 538519 h 541019"/>
                <a:gd name="connsiteX1" fmla="*/ 0 w 9751163"/>
                <a:gd name="connsiteY1" fmla="*/ 0 h 541019"/>
                <a:gd name="connsiteX2" fmla="*/ 8256593 w 9751163"/>
                <a:gd name="connsiteY2" fmla="*/ 103869 h 541019"/>
                <a:gd name="connsiteX3" fmla="*/ 9751163 w 9751163"/>
                <a:gd name="connsiteY3" fmla="*/ 541019 h 541019"/>
                <a:gd name="connsiteX4" fmla="*/ 9820 w 9751163"/>
                <a:gd name="connsiteY4" fmla="*/ 538519 h 541019"/>
                <a:gd name="connsiteX0" fmla="*/ 9820 w 9751163"/>
                <a:gd name="connsiteY0" fmla="*/ 538720 h 541220"/>
                <a:gd name="connsiteX1" fmla="*/ 0 w 9751163"/>
                <a:gd name="connsiteY1" fmla="*/ 201 h 541220"/>
                <a:gd name="connsiteX2" fmla="*/ 8432084 w 9751163"/>
                <a:gd name="connsiteY2" fmla="*/ 0 h 541220"/>
                <a:gd name="connsiteX3" fmla="*/ 9751163 w 9751163"/>
                <a:gd name="connsiteY3" fmla="*/ 541220 h 541220"/>
                <a:gd name="connsiteX4" fmla="*/ 9820 w 9751163"/>
                <a:gd name="connsiteY4" fmla="*/ 538720 h 541220"/>
                <a:gd name="connsiteX0" fmla="*/ 1705270 w 11446613"/>
                <a:gd name="connsiteY0" fmla="*/ 538720 h 541220"/>
                <a:gd name="connsiteX1" fmla="*/ 0 w 11446613"/>
                <a:gd name="connsiteY1" fmla="*/ 10757 h 541220"/>
                <a:gd name="connsiteX2" fmla="*/ 10127534 w 11446613"/>
                <a:gd name="connsiteY2" fmla="*/ 0 h 541220"/>
                <a:gd name="connsiteX3" fmla="*/ 11446613 w 11446613"/>
                <a:gd name="connsiteY3" fmla="*/ 541220 h 541220"/>
                <a:gd name="connsiteX4" fmla="*/ 1705270 w 11446613"/>
                <a:gd name="connsiteY4" fmla="*/ 538720 h 541220"/>
                <a:gd name="connsiteX0" fmla="*/ 0 w 11465368"/>
                <a:gd name="connsiteY0" fmla="*/ 538720 h 541220"/>
                <a:gd name="connsiteX1" fmla="*/ 18755 w 11465368"/>
                <a:gd name="connsiteY1" fmla="*/ 10757 h 541220"/>
                <a:gd name="connsiteX2" fmla="*/ 10146289 w 11465368"/>
                <a:gd name="connsiteY2" fmla="*/ 0 h 541220"/>
                <a:gd name="connsiteX3" fmla="*/ 11465368 w 11465368"/>
                <a:gd name="connsiteY3" fmla="*/ 541220 h 541220"/>
                <a:gd name="connsiteX4" fmla="*/ 0 w 11465368"/>
                <a:gd name="connsiteY4" fmla="*/ 538720 h 541220"/>
                <a:gd name="connsiteX0" fmla="*/ 42187 w 11446614"/>
                <a:gd name="connsiteY0" fmla="*/ 542096 h 542096"/>
                <a:gd name="connsiteX1" fmla="*/ 1 w 11446614"/>
                <a:gd name="connsiteY1" fmla="*/ 10757 h 542096"/>
                <a:gd name="connsiteX2" fmla="*/ 10127535 w 11446614"/>
                <a:gd name="connsiteY2" fmla="*/ 0 h 542096"/>
                <a:gd name="connsiteX3" fmla="*/ 11446614 w 11446614"/>
                <a:gd name="connsiteY3" fmla="*/ 541220 h 542096"/>
                <a:gd name="connsiteX4" fmla="*/ 42187 w 11446614"/>
                <a:gd name="connsiteY4" fmla="*/ 542096 h 542096"/>
                <a:gd name="connsiteX0" fmla="*/ 0 w 11404427"/>
                <a:gd name="connsiteY0" fmla="*/ 542096 h 542096"/>
                <a:gd name="connsiteX1" fmla="*/ 12663 w 11404427"/>
                <a:gd name="connsiteY1" fmla="*/ 10757 h 542096"/>
                <a:gd name="connsiteX2" fmla="*/ 10085348 w 11404427"/>
                <a:gd name="connsiteY2" fmla="*/ 0 h 542096"/>
                <a:gd name="connsiteX3" fmla="*/ 11404427 w 11404427"/>
                <a:gd name="connsiteY3" fmla="*/ 541220 h 542096"/>
                <a:gd name="connsiteX4" fmla="*/ 0 w 11404427"/>
                <a:gd name="connsiteY4" fmla="*/ 542096 h 542096"/>
                <a:gd name="connsiteX0" fmla="*/ 11717 w 11391764"/>
                <a:gd name="connsiteY0" fmla="*/ 542096 h 542096"/>
                <a:gd name="connsiteX1" fmla="*/ 0 w 11391764"/>
                <a:gd name="connsiteY1" fmla="*/ 10757 h 542096"/>
                <a:gd name="connsiteX2" fmla="*/ 10072685 w 11391764"/>
                <a:gd name="connsiteY2" fmla="*/ 0 h 542096"/>
                <a:gd name="connsiteX3" fmla="*/ 11391764 w 11391764"/>
                <a:gd name="connsiteY3" fmla="*/ 541220 h 542096"/>
                <a:gd name="connsiteX4" fmla="*/ 11717 w 11391764"/>
                <a:gd name="connsiteY4" fmla="*/ 542096 h 542096"/>
                <a:gd name="connsiteX0" fmla="*/ 17811 w 11397858"/>
                <a:gd name="connsiteY0" fmla="*/ 542096 h 542096"/>
                <a:gd name="connsiteX1" fmla="*/ 0 w 11397858"/>
                <a:gd name="connsiteY1" fmla="*/ 14134 h 542096"/>
                <a:gd name="connsiteX2" fmla="*/ 10078779 w 11397858"/>
                <a:gd name="connsiteY2" fmla="*/ 0 h 542096"/>
                <a:gd name="connsiteX3" fmla="*/ 11397858 w 11397858"/>
                <a:gd name="connsiteY3" fmla="*/ 541220 h 542096"/>
                <a:gd name="connsiteX4" fmla="*/ 17811 w 11397858"/>
                <a:gd name="connsiteY4" fmla="*/ 542096 h 542096"/>
                <a:gd name="connsiteX0" fmla="*/ 0 w 11404425"/>
                <a:gd name="connsiteY0" fmla="*/ 538719 h 541220"/>
                <a:gd name="connsiteX1" fmla="*/ 6567 w 11404425"/>
                <a:gd name="connsiteY1" fmla="*/ 14134 h 541220"/>
                <a:gd name="connsiteX2" fmla="*/ 10085346 w 11404425"/>
                <a:gd name="connsiteY2" fmla="*/ 0 h 541220"/>
                <a:gd name="connsiteX3" fmla="*/ 11404425 w 11404425"/>
                <a:gd name="connsiteY3" fmla="*/ 541220 h 541220"/>
                <a:gd name="connsiteX4" fmla="*/ 0 w 11404425"/>
                <a:gd name="connsiteY4" fmla="*/ 538719 h 541220"/>
                <a:gd name="connsiteX0" fmla="*/ 10 w 11404435"/>
                <a:gd name="connsiteY0" fmla="*/ 538719 h 541220"/>
                <a:gd name="connsiteX1" fmla="*/ 483 w 11404435"/>
                <a:gd name="connsiteY1" fmla="*/ 14134 h 541220"/>
                <a:gd name="connsiteX2" fmla="*/ 10085356 w 11404435"/>
                <a:gd name="connsiteY2" fmla="*/ 0 h 541220"/>
                <a:gd name="connsiteX3" fmla="*/ 11404435 w 11404435"/>
                <a:gd name="connsiteY3" fmla="*/ 541220 h 541220"/>
                <a:gd name="connsiteX4" fmla="*/ 10 w 11404435"/>
                <a:gd name="connsiteY4" fmla="*/ 538719 h 541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04435" h="541220">
                  <a:moveTo>
                    <a:pt x="10" y="538719"/>
                  </a:moveTo>
                  <a:cubicBezTo>
                    <a:pt x="-88" y="361329"/>
                    <a:pt x="581" y="191524"/>
                    <a:pt x="483" y="14134"/>
                  </a:cubicBezTo>
                  <a:lnTo>
                    <a:pt x="10085356" y="0"/>
                  </a:lnTo>
                  <a:lnTo>
                    <a:pt x="11404435" y="541220"/>
                  </a:lnTo>
                  <a:lnTo>
                    <a:pt x="10" y="538719"/>
                  </a:lnTo>
                  <a:close/>
                </a:path>
              </a:pathLst>
            </a:custGeom>
            <a:solidFill>
              <a:srgbClr val="4E4E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900" dirty="0"/>
            </a:p>
          </p:txBody>
        </p:sp>
        <p:sp>
          <p:nvSpPr>
            <p:cNvPr id="13" name="Textfeld 12"/>
            <p:cNvSpPr txBox="1"/>
            <p:nvPr/>
          </p:nvSpPr>
          <p:spPr>
            <a:xfrm>
              <a:off x="190500" y="5106055"/>
              <a:ext cx="4184972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 smtClean="0">
                  <a:solidFill>
                    <a:schemeClr val="bg1"/>
                  </a:solidFill>
                  <a:latin typeface="Work Sans Black" panose="00000A00000000000000" pitchFamily="50" charset="0"/>
                </a:rPr>
                <a:t>SELF-PACED LEARNING</a:t>
              </a:r>
              <a:endParaRPr lang="de-DE" dirty="0">
                <a:solidFill>
                  <a:schemeClr val="bg1"/>
                </a:solidFill>
                <a:latin typeface="Work Sans Black" panose="00000A00000000000000" pitchFamily="50" charset="0"/>
              </a:endParaRPr>
            </a:p>
          </p:txBody>
        </p:sp>
      </p:grpSp>
      <p:grpSp>
        <p:nvGrpSpPr>
          <p:cNvPr id="23" name="Gruppieren 22"/>
          <p:cNvGrpSpPr/>
          <p:nvPr/>
        </p:nvGrpSpPr>
        <p:grpSpPr>
          <a:xfrm>
            <a:off x="4382908" y="5192544"/>
            <a:ext cx="3345464" cy="1129781"/>
            <a:chOff x="5843876" y="5085719"/>
            <a:chExt cx="4460619" cy="1506374"/>
          </a:xfrm>
        </p:grpSpPr>
        <p:grpSp>
          <p:nvGrpSpPr>
            <p:cNvPr id="14" name="Gruppieren 13"/>
            <p:cNvGrpSpPr/>
            <p:nvPr/>
          </p:nvGrpSpPr>
          <p:grpSpPr>
            <a:xfrm>
              <a:off x="5843877" y="5085719"/>
              <a:ext cx="4456145" cy="493728"/>
              <a:chOff x="-4473" y="5095244"/>
              <a:chExt cx="4456145" cy="493728"/>
            </a:xfrm>
          </p:grpSpPr>
          <p:sp>
            <p:nvSpPr>
              <p:cNvPr id="15" name="Rechtwinkliges Dreieck 4"/>
              <p:cNvSpPr/>
              <p:nvPr/>
            </p:nvSpPr>
            <p:spPr>
              <a:xfrm>
                <a:off x="-4473" y="5095244"/>
                <a:ext cx="4456145" cy="381631"/>
              </a:xfrm>
              <a:custGeom>
                <a:avLst/>
                <a:gdLst>
                  <a:gd name="connsiteX0" fmla="*/ 0 w 1352550"/>
                  <a:gd name="connsiteY0" fmla="*/ 990600 h 990600"/>
                  <a:gd name="connsiteX1" fmla="*/ 0 w 1352550"/>
                  <a:gd name="connsiteY1" fmla="*/ 0 h 990600"/>
                  <a:gd name="connsiteX2" fmla="*/ 1352550 w 1352550"/>
                  <a:gd name="connsiteY2" fmla="*/ 990600 h 990600"/>
                  <a:gd name="connsiteX3" fmla="*/ 0 w 1352550"/>
                  <a:gd name="connsiteY3" fmla="*/ 990600 h 990600"/>
                  <a:gd name="connsiteX0" fmla="*/ 0 w 1570914"/>
                  <a:gd name="connsiteY0" fmla="*/ 990600 h 990600"/>
                  <a:gd name="connsiteX1" fmla="*/ 0 w 1570914"/>
                  <a:gd name="connsiteY1" fmla="*/ 0 h 990600"/>
                  <a:gd name="connsiteX2" fmla="*/ 1570914 w 1570914"/>
                  <a:gd name="connsiteY2" fmla="*/ 874594 h 990600"/>
                  <a:gd name="connsiteX3" fmla="*/ 0 w 1570914"/>
                  <a:gd name="connsiteY3" fmla="*/ 990600 h 990600"/>
                  <a:gd name="connsiteX0" fmla="*/ 0 w 2106695"/>
                  <a:gd name="connsiteY0" fmla="*/ 990600 h 1462763"/>
                  <a:gd name="connsiteX1" fmla="*/ 0 w 2106695"/>
                  <a:gd name="connsiteY1" fmla="*/ 0 h 1462763"/>
                  <a:gd name="connsiteX2" fmla="*/ 2106695 w 2106695"/>
                  <a:gd name="connsiteY2" fmla="*/ 1462763 h 1462763"/>
                  <a:gd name="connsiteX3" fmla="*/ 0 w 2106695"/>
                  <a:gd name="connsiteY3" fmla="*/ 990600 h 1462763"/>
                  <a:gd name="connsiteX0" fmla="*/ 33338 w 2106695"/>
                  <a:gd name="connsiteY0" fmla="*/ 1464469 h 1464469"/>
                  <a:gd name="connsiteX1" fmla="*/ 0 w 2106695"/>
                  <a:gd name="connsiteY1" fmla="*/ 0 h 1464469"/>
                  <a:gd name="connsiteX2" fmla="*/ 2106695 w 2106695"/>
                  <a:gd name="connsiteY2" fmla="*/ 1462763 h 1464469"/>
                  <a:gd name="connsiteX3" fmla="*/ 33338 w 2106695"/>
                  <a:gd name="connsiteY3" fmla="*/ 1464469 h 1464469"/>
                  <a:gd name="connsiteX0" fmla="*/ 0 w 2073357"/>
                  <a:gd name="connsiteY0" fmla="*/ 542926 h 542926"/>
                  <a:gd name="connsiteX1" fmla="*/ 1345405 w 2073357"/>
                  <a:gd name="connsiteY1" fmla="*/ 0 h 542926"/>
                  <a:gd name="connsiteX2" fmla="*/ 2073357 w 2073357"/>
                  <a:gd name="connsiteY2" fmla="*/ 541220 h 542926"/>
                  <a:gd name="connsiteX3" fmla="*/ 0 w 2073357"/>
                  <a:gd name="connsiteY3" fmla="*/ 542926 h 542926"/>
                  <a:gd name="connsiteX0" fmla="*/ 0 w 4259344"/>
                  <a:gd name="connsiteY0" fmla="*/ 545307 h 545307"/>
                  <a:gd name="connsiteX1" fmla="*/ 3531392 w 4259344"/>
                  <a:gd name="connsiteY1" fmla="*/ 0 h 545307"/>
                  <a:gd name="connsiteX2" fmla="*/ 4259344 w 4259344"/>
                  <a:gd name="connsiteY2" fmla="*/ 541220 h 545307"/>
                  <a:gd name="connsiteX3" fmla="*/ 0 w 4259344"/>
                  <a:gd name="connsiteY3" fmla="*/ 545307 h 545307"/>
                  <a:gd name="connsiteX0" fmla="*/ 0 w 7545469"/>
                  <a:gd name="connsiteY0" fmla="*/ 545307 h 545307"/>
                  <a:gd name="connsiteX1" fmla="*/ 6817517 w 7545469"/>
                  <a:gd name="connsiteY1" fmla="*/ 0 h 545307"/>
                  <a:gd name="connsiteX2" fmla="*/ 7545469 w 7545469"/>
                  <a:gd name="connsiteY2" fmla="*/ 541220 h 545307"/>
                  <a:gd name="connsiteX3" fmla="*/ 0 w 7545469"/>
                  <a:gd name="connsiteY3" fmla="*/ 545307 h 545307"/>
                  <a:gd name="connsiteX0" fmla="*/ 0 w 10295813"/>
                  <a:gd name="connsiteY0" fmla="*/ 535782 h 541220"/>
                  <a:gd name="connsiteX1" fmla="*/ 9567861 w 10295813"/>
                  <a:gd name="connsiteY1" fmla="*/ 0 h 541220"/>
                  <a:gd name="connsiteX2" fmla="*/ 10295813 w 10295813"/>
                  <a:gd name="connsiteY2" fmla="*/ 541220 h 541220"/>
                  <a:gd name="connsiteX3" fmla="*/ 0 w 10295813"/>
                  <a:gd name="connsiteY3" fmla="*/ 535782 h 541220"/>
                  <a:gd name="connsiteX0" fmla="*/ 0 w 10295813"/>
                  <a:gd name="connsiteY0" fmla="*/ 535782 h 541220"/>
                  <a:gd name="connsiteX1" fmla="*/ 2307930 w 10295813"/>
                  <a:gd name="connsiteY1" fmla="*/ 410013 h 541220"/>
                  <a:gd name="connsiteX2" fmla="*/ 9567861 w 10295813"/>
                  <a:gd name="connsiteY2" fmla="*/ 0 h 541220"/>
                  <a:gd name="connsiteX3" fmla="*/ 10295813 w 10295813"/>
                  <a:gd name="connsiteY3" fmla="*/ 541220 h 541220"/>
                  <a:gd name="connsiteX4" fmla="*/ 0 w 10295813"/>
                  <a:gd name="connsiteY4" fmla="*/ 535782 h 541220"/>
                  <a:gd name="connsiteX0" fmla="*/ 295 w 10296108"/>
                  <a:gd name="connsiteY0" fmla="*/ 535782 h 541220"/>
                  <a:gd name="connsiteX1" fmla="*/ 0 w 10296108"/>
                  <a:gd name="connsiteY1" fmla="*/ 3613 h 541220"/>
                  <a:gd name="connsiteX2" fmla="*/ 9568156 w 10296108"/>
                  <a:gd name="connsiteY2" fmla="*/ 0 h 541220"/>
                  <a:gd name="connsiteX3" fmla="*/ 10296108 w 10296108"/>
                  <a:gd name="connsiteY3" fmla="*/ 541220 h 541220"/>
                  <a:gd name="connsiteX4" fmla="*/ 295 w 10296108"/>
                  <a:gd name="connsiteY4" fmla="*/ 535782 h 541220"/>
                  <a:gd name="connsiteX0" fmla="*/ 9820 w 10296108"/>
                  <a:gd name="connsiteY0" fmla="*/ 542132 h 542132"/>
                  <a:gd name="connsiteX1" fmla="*/ 0 w 10296108"/>
                  <a:gd name="connsiteY1" fmla="*/ 3613 h 542132"/>
                  <a:gd name="connsiteX2" fmla="*/ 9568156 w 10296108"/>
                  <a:gd name="connsiteY2" fmla="*/ 0 h 542132"/>
                  <a:gd name="connsiteX3" fmla="*/ 10296108 w 10296108"/>
                  <a:gd name="connsiteY3" fmla="*/ 541220 h 542132"/>
                  <a:gd name="connsiteX4" fmla="*/ 9820 w 10296108"/>
                  <a:gd name="connsiteY4" fmla="*/ 542132 h 542132"/>
                  <a:gd name="connsiteX0" fmla="*/ 9820 w 10296108"/>
                  <a:gd name="connsiteY0" fmla="*/ 538519 h 538519"/>
                  <a:gd name="connsiteX1" fmla="*/ 0 w 10296108"/>
                  <a:gd name="connsiteY1" fmla="*/ 0 h 538519"/>
                  <a:gd name="connsiteX2" fmla="*/ 9214095 w 10296108"/>
                  <a:gd name="connsiteY2" fmla="*/ 88514 h 538519"/>
                  <a:gd name="connsiteX3" fmla="*/ 10296108 w 10296108"/>
                  <a:gd name="connsiteY3" fmla="*/ 537607 h 538519"/>
                  <a:gd name="connsiteX4" fmla="*/ 9820 w 10296108"/>
                  <a:gd name="connsiteY4" fmla="*/ 538519 h 538519"/>
                  <a:gd name="connsiteX0" fmla="*/ 9820 w 10296108"/>
                  <a:gd name="connsiteY0" fmla="*/ 540426 h 540426"/>
                  <a:gd name="connsiteX1" fmla="*/ 0 w 10296108"/>
                  <a:gd name="connsiteY1" fmla="*/ 1907 h 540426"/>
                  <a:gd name="connsiteX2" fmla="*/ 8425926 w 10296108"/>
                  <a:gd name="connsiteY2" fmla="*/ 0 h 540426"/>
                  <a:gd name="connsiteX3" fmla="*/ 10296108 w 10296108"/>
                  <a:gd name="connsiteY3" fmla="*/ 539514 h 540426"/>
                  <a:gd name="connsiteX4" fmla="*/ 9820 w 10296108"/>
                  <a:gd name="connsiteY4" fmla="*/ 540426 h 540426"/>
                  <a:gd name="connsiteX0" fmla="*/ 9820 w 9603381"/>
                  <a:gd name="connsiteY0" fmla="*/ 540426 h 540426"/>
                  <a:gd name="connsiteX1" fmla="*/ 0 w 9603381"/>
                  <a:gd name="connsiteY1" fmla="*/ 1907 h 540426"/>
                  <a:gd name="connsiteX2" fmla="*/ 8425926 w 9603381"/>
                  <a:gd name="connsiteY2" fmla="*/ 0 h 540426"/>
                  <a:gd name="connsiteX3" fmla="*/ 9603381 w 9603381"/>
                  <a:gd name="connsiteY3" fmla="*/ 517335 h 540426"/>
                  <a:gd name="connsiteX4" fmla="*/ 9820 w 9603381"/>
                  <a:gd name="connsiteY4" fmla="*/ 540426 h 540426"/>
                  <a:gd name="connsiteX0" fmla="*/ 9820 w 9766557"/>
                  <a:gd name="connsiteY0" fmla="*/ 540426 h 546338"/>
                  <a:gd name="connsiteX1" fmla="*/ 0 w 9766557"/>
                  <a:gd name="connsiteY1" fmla="*/ 1907 h 546338"/>
                  <a:gd name="connsiteX2" fmla="*/ 8425926 w 9766557"/>
                  <a:gd name="connsiteY2" fmla="*/ 0 h 546338"/>
                  <a:gd name="connsiteX3" fmla="*/ 9766557 w 9766557"/>
                  <a:gd name="connsiteY3" fmla="*/ 546338 h 546338"/>
                  <a:gd name="connsiteX4" fmla="*/ 9820 w 9766557"/>
                  <a:gd name="connsiteY4" fmla="*/ 540426 h 546338"/>
                  <a:gd name="connsiteX0" fmla="*/ 9820 w 9298581"/>
                  <a:gd name="connsiteY0" fmla="*/ 540426 h 570223"/>
                  <a:gd name="connsiteX1" fmla="*/ 0 w 9298581"/>
                  <a:gd name="connsiteY1" fmla="*/ 1907 h 570223"/>
                  <a:gd name="connsiteX2" fmla="*/ 8425926 w 9298581"/>
                  <a:gd name="connsiteY2" fmla="*/ 0 h 570223"/>
                  <a:gd name="connsiteX3" fmla="*/ 9298581 w 9298581"/>
                  <a:gd name="connsiteY3" fmla="*/ 570223 h 570223"/>
                  <a:gd name="connsiteX4" fmla="*/ 9820 w 9298581"/>
                  <a:gd name="connsiteY4" fmla="*/ 540426 h 570223"/>
                  <a:gd name="connsiteX0" fmla="*/ 9820 w 9751163"/>
                  <a:gd name="connsiteY0" fmla="*/ 540426 h 542926"/>
                  <a:gd name="connsiteX1" fmla="*/ 0 w 9751163"/>
                  <a:gd name="connsiteY1" fmla="*/ 1907 h 542926"/>
                  <a:gd name="connsiteX2" fmla="*/ 8425926 w 9751163"/>
                  <a:gd name="connsiteY2" fmla="*/ 0 h 542926"/>
                  <a:gd name="connsiteX3" fmla="*/ 9751163 w 9751163"/>
                  <a:gd name="connsiteY3" fmla="*/ 542926 h 542926"/>
                  <a:gd name="connsiteX4" fmla="*/ 9820 w 9751163"/>
                  <a:gd name="connsiteY4" fmla="*/ 540426 h 542926"/>
                  <a:gd name="connsiteX0" fmla="*/ 9820 w 9751163"/>
                  <a:gd name="connsiteY0" fmla="*/ 538519 h 541019"/>
                  <a:gd name="connsiteX1" fmla="*/ 0 w 9751163"/>
                  <a:gd name="connsiteY1" fmla="*/ 0 h 541019"/>
                  <a:gd name="connsiteX2" fmla="*/ 8256593 w 9751163"/>
                  <a:gd name="connsiteY2" fmla="*/ 103869 h 541019"/>
                  <a:gd name="connsiteX3" fmla="*/ 9751163 w 9751163"/>
                  <a:gd name="connsiteY3" fmla="*/ 541019 h 541019"/>
                  <a:gd name="connsiteX4" fmla="*/ 9820 w 9751163"/>
                  <a:gd name="connsiteY4" fmla="*/ 538519 h 541019"/>
                  <a:gd name="connsiteX0" fmla="*/ 9820 w 9751163"/>
                  <a:gd name="connsiteY0" fmla="*/ 538720 h 541220"/>
                  <a:gd name="connsiteX1" fmla="*/ 0 w 9751163"/>
                  <a:gd name="connsiteY1" fmla="*/ 201 h 541220"/>
                  <a:gd name="connsiteX2" fmla="*/ 8432084 w 9751163"/>
                  <a:gd name="connsiteY2" fmla="*/ 0 h 541220"/>
                  <a:gd name="connsiteX3" fmla="*/ 9751163 w 9751163"/>
                  <a:gd name="connsiteY3" fmla="*/ 541220 h 541220"/>
                  <a:gd name="connsiteX4" fmla="*/ 9820 w 9751163"/>
                  <a:gd name="connsiteY4" fmla="*/ 538720 h 541220"/>
                  <a:gd name="connsiteX0" fmla="*/ 1705270 w 11446613"/>
                  <a:gd name="connsiteY0" fmla="*/ 538720 h 541220"/>
                  <a:gd name="connsiteX1" fmla="*/ 0 w 11446613"/>
                  <a:gd name="connsiteY1" fmla="*/ 10757 h 541220"/>
                  <a:gd name="connsiteX2" fmla="*/ 10127534 w 11446613"/>
                  <a:gd name="connsiteY2" fmla="*/ 0 h 541220"/>
                  <a:gd name="connsiteX3" fmla="*/ 11446613 w 11446613"/>
                  <a:gd name="connsiteY3" fmla="*/ 541220 h 541220"/>
                  <a:gd name="connsiteX4" fmla="*/ 1705270 w 11446613"/>
                  <a:gd name="connsiteY4" fmla="*/ 538720 h 541220"/>
                  <a:gd name="connsiteX0" fmla="*/ 0 w 11465368"/>
                  <a:gd name="connsiteY0" fmla="*/ 538720 h 541220"/>
                  <a:gd name="connsiteX1" fmla="*/ 18755 w 11465368"/>
                  <a:gd name="connsiteY1" fmla="*/ 10757 h 541220"/>
                  <a:gd name="connsiteX2" fmla="*/ 10146289 w 11465368"/>
                  <a:gd name="connsiteY2" fmla="*/ 0 h 541220"/>
                  <a:gd name="connsiteX3" fmla="*/ 11465368 w 11465368"/>
                  <a:gd name="connsiteY3" fmla="*/ 541220 h 541220"/>
                  <a:gd name="connsiteX4" fmla="*/ 0 w 11465368"/>
                  <a:gd name="connsiteY4" fmla="*/ 538720 h 541220"/>
                  <a:gd name="connsiteX0" fmla="*/ 42187 w 11446614"/>
                  <a:gd name="connsiteY0" fmla="*/ 542096 h 542096"/>
                  <a:gd name="connsiteX1" fmla="*/ 1 w 11446614"/>
                  <a:gd name="connsiteY1" fmla="*/ 10757 h 542096"/>
                  <a:gd name="connsiteX2" fmla="*/ 10127535 w 11446614"/>
                  <a:gd name="connsiteY2" fmla="*/ 0 h 542096"/>
                  <a:gd name="connsiteX3" fmla="*/ 11446614 w 11446614"/>
                  <a:gd name="connsiteY3" fmla="*/ 541220 h 542096"/>
                  <a:gd name="connsiteX4" fmla="*/ 42187 w 11446614"/>
                  <a:gd name="connsiteY4" fmla="*/ 542096 h 542096"/>
                  <a:gd name="connsiteX0" fmla="*/ 0 w 11404427"/>
                  <a:gd name="connsiteY0" fmla="*/ 542096 h 542096"/>
                  <a:gd name="connsiteX1" fmla="*/ 12663 w 11404427"/>
                  <a:gd name="connsiteY1" fmla="*/ 10757 h 542096"/>
                  <a:gd name="connsiteX2" fmla="*/ 10085348 w 11404427"/>
                  <a:gd name="connsiteY2" fmla="*/ 0 h 542096"/>
                  <a:gd name="connsiteX3" fmla="*/ 11404427 w 11404427"/>
                  <a:gd name="connsiteY3" fmla="*/ 541220 h 542096"/>
                  <a:gd name="connsiteX4" fmla="*/ 0 w 11404427"/>
                  <a:gd name="connsiteY4" fmla="*/ 542096 h 542096"/>
                  <a:gd name="connsiteX0" fmla="*/ 11717 w 11391764"/>
                  <a:gd name="connsiteY0" fmla="*/ 542096 h 542096"/>
                  <a:gd name="connsiteX1" fmla="*/ 0 w 11391764"/>
                  <a:gd name="connsiteY1" fmla="*/ 10757 h 542096"/>
                  <a:gd name="connsiteX2" fmla="*/ 10072685 w 11391764"/>
                  <a:gd name="connsiteY2" fmla="*/ 0 h 542096"/>
                  <a:gd name="connsiteX3" fmla="*/ 11391764 w 11391764"/>
                  <a:gd name="connsiteY3" fmla="*/ 541220 h 542096"/>
                  <a:gd name="connsiteX4" fmla="*/ 11717 w 11391764"/>
                  <a:gd name="connsiteY4" fmla="*/ 542096 h 542096"/>
                  <a:gd name="connsiteX0" fmla="*/ 17811 w 11397858"/>
                  <a:gd name="connsiteY0" fmla="*/ 542096 h 542096"/>
                  <a:gd name="connsiteX1" fmla="*/ 0 w 11397858"/>
                  <a:gd name="connsiteY1" fmla="*/ 14134 h 542096"/>
                  <a:gd name="connsiteX2" fmla="*/ 10078779 w 11397858"/>
                  <a:gd name="connsiteY2" fmla="*/ 0 h 542096"/>
                  <a:gd name="connsiteX3" fmla="*/ 11397858 w 11397858"/>
                  <a:gd name="connsiteY3" fmla="*/ 541220 h 542096"/>
                  <a:gd name="connsiteX4" fmla="*/ 17811 w 11397858"/>
                  <a:gd name="connsiteY4" fmla="*/ 542096 h 542096"/>
                  <a:gd name="connsiteX0" fmla="*/ 0 w 11404425"/>
                  <a:gd name="connsiteY0" fmla="*/ 538719 h 541220"/>
                  <a:gd name="connsiteX1" fmla="*/ 6567 w 11404425"/>
                  <a:gd name="connsiteY1" fmla="*/ 14134 h 541220"/>
                  <a:gd name="connsiteX2" fmla="*/ 10085346 w 11404425"/>
                  <a:gd name="connsiteY2" fmla="*/ 0 h 541220"/>
                  <a:gd name="connsiteX3" fmla="*/ 11404425 w 11404425"/>
                  <a:gd name="connsiteY3" fmla="*/ 541220 h 541220"/>
                  <a:gd name="connsiteX4" fmla="*/ 0 w 11404425"/>
                  <a:gd name="connsiteY4" fmla="*/ 538719 h 541220"/>
                  <a:gd name="connsiteX0" fmla="*/ 10 w 11404435"/>
                  <a:gd name="connsiteY0" fmla="*/ 538719 h 541220"/>
                  <a:gd name="connsiteX1" fmla="*/ 483 w 11404435"/>
                  <a:gd name="connsiteY1" fmla="*/ 14134 h 541220"/>
                  <a:gd name="connsiteX2" fmla="*/ 10085356 w 11404435"/>
                  <a:gd name="connsiteY2" fmla="*/ 0 h 541220"/>
                  <a:gd name="connsiteX3" fmla="*/ 11404435 w 11404435"/>
                  <a:gd name="connsiteY3" fmla="*/ 541220 h 541220"/>
                  <a:gd name="connsiteX4" fmla="*/ 10 w 11404435"/>
                  <a:gd name="connsiteY4" fmla="*/ 538719 h 5412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404435" h="541220">
                    <a:moveTo>
                      <a:pt x="10" y="538719"/>
                    </a:moveTo>
                    <a:cubicBezTo>
                      <a:pt x="-88" y="361329"/>
                      <a:pt x="581" y="191524"/>
                      <a:pt x="483" y="14134"/>
                    </a:cubicBezTo>
                    <a:lnTo>
                      <a:pt x="10085356" y="0"/>
                    </a:lnTo>
                    <a:lnTo>
                      <a:pt x="11404435" y="541220"/>
                    </a:lnTo>
                    <a:lnTo>
                      <a:pt x="10" y="538719"/>
                    </a:lnTo>
                    <a:close/>
                  </a:path>
                </a:pathLst>
              </a:custGeom>
              <a:solidFill>
                <a:srgbClr val="4E4E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900" dirty="0"/>
              </a:p>
            </p:txBody>
          </p:sp>
          <p:sp>
            <p:nvSpPr>
              <p:cNvPr id="16" name="Textfeld 15"/>
              <p:cNvSpPr txBox="1"/>
              <p:nvPr/>
            </p:nvSpPr>
            <p:spPr>
              <a:xfrm>
                <a:off x="190500" y="5096529"/>
                <a:ext cx="4184972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dirty="0" smtClean="0">
                    <a:solidFill>
                      <a:schemeClr val="bg1"/>
                    </a:solidFill>
                    <a:latin typeface="Work Sans Black" panose="00000A00000000000000" pitchFamily="50" charset="0"/>
                  </a:rPr>
                  <a:t>START: </a:t>
                </a:r>
                <a:r>
                  <a:rPr lang="de-DE" u="sng" dirty="0" smtClean="0">
                    <a:solidFill>
                      <a:schemeClr val="bg1"/>
                    </a:solidFill>
                    <a:latin typeface="Work Sans Black" panose="00000A00000000000000" pitchFamily="50" charset="0"/>
                  </a:rPr>
                  <a:t>09-OCT-2017</a:t>
                </a:r>
                <a:endParaRPr lang="de-DE" u="sng" dirty="0">
                  <a:solidFill>
                    <a:schemeClr val="bg1"/>
                  </a:solidFill>
                  <a:latin typeface="Work Sans Black" panose="00000A00000000000000" pitchFamily="50" charset="0"/>
                </a:endParaRPr>
              </a:p>
            </p:txBody>
          </p:sp>
        </p:grpSp>
        <p:grpSp>
          <p:nvGrpSpPr>
            <p:cNvPr id="17" name="Gruppieren 16"/>
            <p:cNvGrpSpPr/>
            <p:nvPr/>
          </p:nvGrpSpPr>
          <p:grpSpPr>
            <a:xfrm>
              <a:off x="5848350" y="5628316"/>
              <a:ext cx="4456145" cy="493728"/>
              <a:chOff x="-4473" y="5095244"/>
              <a:chExt cx="4456145" cy="493728"/>
            </a:xfrm>
          </p:grpSpPr>
          <p:sp>
            <p:nvSpPr>
              <p:cNvPr id="18" name="Rechtwinkliges Dreieck 4"/>
              <p:cNvSpPr/>
              <p:nvPr/>
            </p:nvSpPr>
            <p:spPr>
              <a:xfrm>
                <a:off x="-4473" y="5095244"/>
                <a:ext cx="4456145" cy="381631"/>
              </a:xfrm>
              <a:custGeom>
                <a:avLst/>
                <a:gdLst>
                  <a:gd name="connsiteX0" fmla="*/ 0 w 1352550"/>
                  <a:gd name="connsiteY0" fmla="*/ 990600 h 990600"/>
                  <a:gd name="connsiteX1" fmla="*/ 0 w 1352550"/>
                  <a:gd name="connsiteY1" fmla="*/ 0 h 990600"/>
                  <a:gd name="connsiteX2" fmla="*/ 1352550 w 1352550"/>
                  <a:gd name="connsiteY2" fmla="*/ 990600 h 990600"/>
                  <a:gd name="connsiteX3" fmla="*/ 0 w 1352550"/>
                  <a:gd name="connsiteY3" fmla="*/ 990600 h 990600"/>
                  <a:gd name="connsiteX0" fmla="*/ 0 w 1570914"/>
                  <a:gd name="connsiteY0" fmla="*/ 990600 h 990600"/>
                  <a:gd name="connsiteX1" fmla="*/ 0 w 1570914"/>
                  <a:gd name="connsiteY1" fmla="*/ 0 h 990600"/>
                  <a:gd name="connsiteX2" fmla="*/ 1570914 w 1570914"/>
                  <a:gd name="connsiteY2" fmla="*/ 874594 h 990600"/>
                  <a:gd name="connsiteX3" fmla="*/ 0 w 1570914"/>
                  <a:gd name="connsiteY3" fmla="*/ 990600 h 990600"/>
                  <a:gd name="connsiteX0" fmla="*/ 0 w 2106695"/>
                  <a:gd name="connsiteY0" fmla="*/ 990600 h 1462763"/>
                  <a:gd name="connsiteX1" fmla="*/ 0 w 2106695"/>
                  <a:gd name="connsiteY1" fmla="*/ 0 h 1462763"/>
                  <a:gd name="connsiteX2" fmla="*/ 2106695 w 2106695"/>
                  <a:gd name="connsiteY2" fmla="*/ 1462763 h 1462763"/>
                  <a:gd name="connsiteX3" fmla="*/ 0 w 2106695"/>
                  <a:gd name="connsiteY3" fmla="*/ 990600 h 1462763"/>
                  <a:gd name="connsiteX0" fmla="*/ 33338 w 2106695"/>
                  <a:gd name="connsiteY0" fmla="*/ 1464469 h 1464469"/>
                  <a:gd name="connsiteX1" fmla="*/ 0 w 2106695"/>
                  <a:gd name="connsiteY1" fmla="*/ 0 h 1464469"/>
                  <a:gd name="connsiteX2" fmla="*/ 2106695 w 2106695"/>
                  <a:gd name="connsiteY2" fmla="*/ 1462763 h 1464469"/>
                  <a:gd name="connsiteX3" fmla="*/ 33338 w 2106695"/>
                  <a:gd name="connsiteY3" fmla="*/ 1464469 h 1464469"/>
                  <a:gd name="connsiteX0" fmla="*/ 0 w 2073357"/>
                  <a:gd name="connsiteY0" fmla="*/ 542926 h 542926"/>
                  <a:gd name="connsiteX1" fmla="*/ 1345405 w 2073357"/>
                  <a:gd name="connsiteY1" fmla="*/ 0 h 542926"/>
                  <a:gd name="connsiteX2" fmla="*/ 2073357 w 2073357"/>
                  <a:gd name="connsiteY2" fmla="*/ 541220 h 542926"/>
                  <a:gd name="connsiteX3" fmla="*/ 0 w 2073357"/>
                  <a:gd name="connsiteY3" fmla="*/ 542926 h 542926"/>
                  <a:gd name="connsiteX0" fmla="*/ 0 w 4259344"/>
                  <a:gd name="connsiteY0" fmla="*/ 545307 h 545307"/>
                  <a:gd name="connsiteX1" fmla="*/ 3531392 w 4259344"/>
                  <a:gd name="connsiteY1" fmla="*/ 0 h 545307"/>
                  <a:gd name="connsiteX2" fmla="*/ 4259344 w 4259344"/>
                  <a:gd name="connsiteY2" fmla="*/ 541220 h 545307"/>
                  <a:gd name="connsiteX3" fmla="*/ 0 w 4259344"/>
                  <a:gd name="connsiteY3" fmla="*/ 545307 h 545307"/>
                  <a:gd name="connsiteX0" fmla="*/ 0 w 7545469"/>
                  <a:gd name="connsiteY0" fmla="*/ 545307 h 545307"/>
                  <a:gd name="connsiteX1" fmla="*/ 6817517 w 7545469"/>
                  <a:gd name="connsiteY1" fmla="*/ 0 h 545307"/>
                  <a:gd name="connsiteX2" fmla="*/ 7545469 w 7545469"/>
                  <a:gd name="connsiteY2" fmla="*/ 541220 h 545307"/>
                  <a:gd name="connsiteX3" fmla="*/ 0 w 7545469"/>
                  <a:gd name="connsiteY3" fmla="*/ 545307 h 545307"/>
                  <a:gd name="connsiteX0" fmla="*/ 0 w 10295813"/>
                  <a:gd name="connsiteY0" fmla="*/ 535782 h 541220"/>
                  <a:gd name="connsiteX1" fmla="*/ 9567861 w 10295813"/>
                  <a:gd name="connsiteY1" fmla="*/ 0 h 541220"/>
                  <a:gd name="connsiteX2" fmla="*/ 10295813 w 10295813"/>
                  <a:gd name="connsiteY2" fmla="*/ 541220 h 541220"/>
                  <a:gd name="connsiteX3" fmla="*/ 0 w 10295813"/>
                  <a:gd name="connsiteY3" fmla="*/ 535782 h 541220"/>
                  <a:gd name="connsiteX0" fmla="*/ 0 w 10295813"/>
                  <a:gd name="connsiteY0" fmla="*/ 535782 h 541220"/>
                  <a:gd name="connsiteX1" fmla="*/ 2307930 w 10295813"/>
                  <a:gd name="connsiteY1" fmla="*/ 410013 h 541220"/>
                  <a:gd name="connsiteX2" fmla="*/ 9567861 w 10295813"/>
                  <a:gd name="connsiteY2" fmla="*/ 0 h 541220"/>
                  <a:gd name="connsiteX3" fmla="*/ 10295813 w 10295813"/>
                  <a:gd name="connsiteY3" fmla="*/ 541220 h 541220"/>
                  <a:gd name="connsiteX4" fmla="*/ 0 w 10295813"/>
                  <a:gd name="connsiteY4" fmla="*/ 535782 h 541220"/>
                  <a:gd name="connsiteX0" fmla="*/ 295 w 10296108"/>
                  <a:gd name="connsiteY0" fmla="*/ 535782 h 541220"/>
                  <a:gd name="connsiteX1" fmla="*/ 0 w 10296108"/>
                  <a:gd name="connsiteY1" fmla="*/ 3613 h 541220"/>
                  <a:gd name="connsiteX2" fmla="*/ 9568156 w 10296108"/>
                  <a:gd name="connsiteY2" fmla="*/ 0 h 541220"/>
                  <a:gd name="connsiteX3" fmla="*/ 10296108 w 10296108"/>
                  <a:gd name="connsiteY3" fmla="*/ 541220 h 541220"/>
                  <a:gd name="connsiteX4" fmla="*/ 295 w 10296108"/>
                  <a:gd name="connsiteY4" fmla="*/ 535782 h 541220"/>
                  <a:gd name="connsiteX0" fmla="*/ 9820 w 10296108"/>
                  <a:gd name="connsiteY0" fmla="*/ 542132 h 542132"/>
                  <a:gd name="connsiteX1" fmla="*/ 0 w 10296108"/>
                  <a:gd name="connsiteY1" fmla="*/ 3613 h 542132"/>
                  <a:gd name="connsiteX2" fmla="*/ 9568156 w 10296108"/>
                  <a:gd name="connsiteY2" fmla="*/ 0 h 542132"/>
                  <a:gd name="connsiteX3" fmla="*/ 10296108 w 10296108"/>
                  <a:gd name="connsiteY3" fmla="*/ 541220 h 542132"/>
                  <a:gd name="connsiteX4" fmla="*/ 9820 w 10296108"/>
                  <a:gd name="connsiteY4" fmla="*/ 542132 h 542132"/>
                  <a:gd name="connsiteX0" fmla="*/ 9820 w 10296108"/>
                  <a:gd name="connsiteY0" fmla="*/ 538519 h 538519"/>
                  <a:gd name="connsiteX1" fmla="*/ 0 w 10296108"/>
                  <a:gd name="connsiteY1" fmla="*/ 0 h 538519"/>
                  <a:gd name="connsiteX2" fmla="*/ 9214095 w 10296108"/>
                  <a:gd name="connsiteY2" fmla="*/ 88514 h 538519"/>
                  <a:gd name="connsiteX3" fmla="*/ 10296108 w 10296108"/>
                  <a:gd name="connsiteY3" fmla="*/ 537607 h 538519"/>
                  <a:gd name="connsiteX4" fmla="*/ 9820 w 10296108"/>
                  <a:gd name="connsiteY4" fmla="*/ 538519 h 538519"/>
                  <a:gd name="connsiteX0" fmla="*/ 9820 w 10296108"/>
                  <a:gd name="connsiteY0" fmla="*/ 540426 h 540426"/>
                  <a:gd name="connsiteX1" fmla="*/ 0 w 10296108"/>
                  <a:gd name="connsiteY1" fmla="*/ 1907 h 540426"/>
                  <a:gd name="connsiteX2" fmla="*/ 8425926 w 10296108"/>
                  <a:gd name="connsiteY2" fmla="*/ 0 h 540426"/>
                  <a:gd name="connsiteX3" fmla="*/ 10296108 w 10296108"/>
                  <a:gd name="connsiteY3" fmla="*/ 539514 h 540426"/>
                  <a:gd name="connsiteX4" fmla="*/ 9820 w 10296108"/>
                  <a:gd name="connsiteY4" fmla="*/ 540426 h 540426"/>
                  <a:gd name="connsiteX0" fmla="*/ 9820 w 9603381"/>
                  <a:gd name="connsiteY0" fmla="*/ 540426 h 540426"/>
                  <a:gd name="connsiteX1" fmla="*/ 0 w 9603381"/>
                  <a:gd name="connsiteY1" fmla="*/ 1907 h 540426"/>
                  <a:gd name="connsiteX2" fmla="*/ 8425926 w 9603381"/>
                  <a:gd name="connsiteY2" fmla="*/ 0 h 540426"/>
                  <a:gd name="connsiteX3" fmla="*/ 9603381 w 9603381"/>
                  <a:gd name="connsiteY3" fmla="*/ 517335 h 540426"/>
                  <a:gd name="connsiteX4" fmla="*/ 9820 w 9603381"/>
                  <a:gd name="connsiteY4" fmla="*/ 540426 h 540426"/>
                  <a:gd name="connsiteX0" fmla="*/ 9820 w 9766557"/>
                  <a:gd name="connsiteY0" fmla="*/ 540426 h 546338"/>
                  <a:gd name="connsiteX1" fmla="*/ 0 w 9766557"/>
                  <a:gd name="connsiteY1" fmla="*/ 1907 h 546338"/>
                  <a:gd name="connsiteX2" fmla="*/ 8425926 w 9766557"/>
                  <a:gd name="connsiteY2" fmla="*/ 0 h 546338"/>
                  <a:gd name="connsiteX3" fmla="*/ 9766557 w 9766557"/>
                  <a:gd name="connsiteY3" fmla="*/ 546338 h 546338"/>
                  <a:gd name="connsiteX4" fmla="*/ 9820 w 9766557"/>
                  <a:gd name="connsiteY4" fmla="*/ 540426 h 546338"/>
                  <a:gd name="connsiteX0" fmla="*/ 9820 w 9298581"/>
                  <a:gd name="connsiteY0" fmla="*/ 540426 h 570223"/>
                  <a:gd name="connsiteX1" fmla="*/ 0 w 9298581"/>
                  <a:gd name="connsiteY1" fmla="*/ 1907 h 570223"/>
                  <a:gd name="connsiteX2" fmla="*/ 8425926 w 9298581"/>
                  <a:gd name="connsiteY2" fmla="*/ 0 h 570223"/>
                  <a:gd name="connsiteX3" fmla="*/ 9298581 w 9298581"/>
                  <a:gd name="connsiteY3" fmla="*/ 570223 h 570223"/>
                  <a:gd name="connsiteX4" fmla="*/ 9820 w 9298581"/>
                  <a:gd name="connsiteY4" fmla="*/ 540426 h 570223"/>
                  <a:gd name="connsiteX0" fmla="*/ 9820 w 9751163"/>
                  <a:gd name="connsiteY0" fmla="*/ 540426 h 542926"/>
                  <a:gd name="connsiteX1" fmla="*/ 0 w 9751163"/>
                  <a:gd name="connsiteY1" fmla="*/ 1907 h 542926"/>
                  <a:gd name="connsiteX2" fmla="*/ 8425926 w 9751163"/>
                  <a:gd name="connsiteY2" fmla="*/ 0 h 542926"/>
                  <a:gd name="connsiteX3" fmla="*/ 9751163 w 9751163"/>
                  <a:gd name="connsiteY3" fmla="*/ 542926 h 542926"/>
                  <a:gd name="connsiteX4" fmla="*/ 9820 w 9751163"/>
                  <a:gd name="connsiteY4" fmla="*/ 540426 h 542926"/>
                  <a:gd name="connsiteX0" fmla="*/ 9820 w 9751163"/>
                  <a:gd name="connsiteY0" fmla="*/ 538519 h 541019"/>
                  <a:gd name="connsiteX1" fmla="*/ 0 w 9751163"/>
                  <a:gd name="connsiteY1" fmla="*/ 0 h 541019"/>
                  <a:gd name="connsiteX2" fmla="*/ 8256593 w 9751163"/>
                  <a:gd name="connsiteY2" fmla="*/ 103869 h 541019"/>
                  <a:gd name="connsiteX3" fmla="*/ 9751163 w 9751163"/>
                  <a:gd name="connsiteY3" fmla="*/ 541019 h 541019"/>
                  <a:gd name="connsiteX4" fmla="*/ 9820 w 9751163"/>
                  <a:gd name="connsiteY4" fmla="*/ 538519 h 541019"/>
                  <a:gd name="connsiteX0" fmla="*/ 9820 w 9751163"/>
                  <a:gd name="connsiteY0" fmla="*/ 538720 h 541220"/>
                  <a:gd name="connsiteX1" fmla="*/ 0 w 9751163"/>
                  <a:gd name="connsiteY1" fmla="*/ 201 h 541220"/>
                  <a:gd name="connsiteX2" fmla="*/ 8432084 w 9751163"/>
                  <a:gd name="connsiteY2" fmla="*/ 0 h 541220"/>
                  <a:gd name="connsiteX3" fmla="*/ 9751163 w 9751163"/>
                  <a:gd name="connsiteY3" fmla="*/ 541220 h 541220"/>
                  <a:gd name="connsiteX4" fmla="*/ 9820 w 9751163"/>
                  <a:gd name="connsiteY4" fmla="*/ 538720 h 541220"/>
                  <a:gd name="connsiteX0" fmla="*/ 1705270 w 11446613"/>
                  <a:gd name="connsiteY0" fmla="*/ 538720 h 541220"/>
                  <a:gd name="connsiteX1" fmla="*/ 0 w 11446613"/>
                  <a:gd name="connsiteY1" fmla="*/ 10757 h 541220"/>
                  <a:gd name="connsiteX2" fmla="*/ 10127534 w 11446613"/>
                  <a:gd name="connsiteY2" fmla="*/ 0 h 541220"/>
                  <a:gd name="connsiteX3" fmla="*/ 11446613 w 11446613"/>
                  <a:gd name="connsiteY3" fmla="*/ 541220 h 541220"/>
                  <a:gd name="connsiteX4" fmla="*/ 1705270 w 11446613"/>
                  <a:gd name="connsiteY4" fmla="*/ 538720 h 541220"/>
                  <a:gd name="connsiteX0" fmla="*/ 0 w 11465368"/>
                  <a:gd name="connsiteY0" fmla="*/ 538720 h 541220"/>
                  <a:gd name="connsiteX1" fmla="*/ 18755 w 11465368"/>
                  <a:gd name="connsiteY1" fmla="*/ 10757 h 541220"/>
                  <a:gd name="connsiteX2" fmla="*/ 10146289 w 11465368"/>
                  <a:gd name="connsiteY2" fmla="*/ 0 h 541220"/>
                  <a:gd name="connsiteX3" fmla="*/ 11465368 w 11465368"/>
                  <a:gd name="connsiteY3" fmla="*/ 541220 h 541220"/>
                  <a:gd name="connsiteX4" fmla="*/ 0 w 11465368"/>
                  <a:gd name="connsiteY4" fmla="*/ 538720 h 541220"/>
                  <a:gd name="connsiteX0" fmla="*/ 42187 w 11446614"/>
                  <a:gd name="connsiteY0" fmla="*/ 542096 h 542096"/>
                  <a:gd name="connsiteX1" fmla="*/ 1 w 11446614"/>
                  <a:gd name="connsiteY1" fmla="*/ 10757 h 542096"/>
                  <a:gd name="connsiteX2" fmla="*/ 10127535 w 11446614"/>
                  <a:gd name="connsiteY2" fmla="*/ 0 h 542096"/>
                  <a:gd name="connsiteX3" fmla="*/ 11446614 w 11446614"/>
                  <a:gd name="connsiteY3" fmla="*/ 541220 h 542096"/>
                  <a:gd name="connsiteX4" fmla="*/ 42187 w 11446614"/>
                  <a:gd name="connsiteY4" fmla="*/ 542096 h 542096"/>
                  <a:gd name="connsiteX0" fmla="*/ 0 w 11404427"/>
                  <a:gd name="connsiteY0" fmla="*/ 542096 h 542096"/>
                  <a:gd name="connsiteX1" fmla="*/ 12663 w 11404427"/>
                  <a:gd name="connsiteY1" fmla="*/ 10757 h 542096"/>
                  <a:gd name="connsiteX2" fmla="*/ 10085348 w 11404427"/>
                  <a:gd name="connsiteY2" fmla="*/ 0 h 542096"/>
                  <a:gd name="connsiteX3" fmla="*/ 11404427 w 11404427"/>
                  <a:gd name="connsiteY3" fmla="*/ 541220 h 542096"/>
                  <a:gd name="connsiteX4" fmla="*/ 0 w 11404427"/>
                  <a:gd name="connsiteY4" fmla="*/ 542096 h 542096"/>
                  <a:gd name="connsiteX0" fmla="*/ 11717 w 11391764"/>
                  <a:gd name="connsiteY0" fmla="*/ 542096 h 542096"/>
                  <a:gd name="connsiteX1" fmla="*/ 0 w 11391764"/>
                  <a:gd name="connsiteY1" fmla="*/ 10757 h 542096"/>
                  <a:gd name="connsiteX2" fmla="*/ 10072685 w 11391764"/>
                  <a:gd name="connsiteY2" fmla="*/ 0 h 542096"/>
                  <a:gd name="connsiteX3" fmla="*/ 11391764 w 11391764"/>
                  <a:gd name="connsiteY3" fmla="*/ 541220 h 542096"/>
                  <a:gd name="connsiteX4" fmla="*/ 11717 w 11391764"/>
                  <a:gd name="connsiteY4" fmla="*/ 542096 h 542096"/>
                  <a:gd name="connsiteX0" fmla="*/ 17811 w 11397858"/>
                  <a:gd name="connsiteY0" fmla="*/ 542096 h 542096"/>
                  <a:gd name="connsiteX1" fmla="*/ 0 w 11397858"/>
                  <a:gd name="connsiteY1" fmla="*/ 14134 h 542096"/>
                  <a:gd name="connsiteX2" fmla="*/ 10078779 w 11397858"/>
                  <a:gd name="connsiteY2" fmla="*/ 0 h 542096"/>
                  <a:gd name="connsiteX3" fmla="*/ 11397858 w 11397858"/>
                  <a:gd name="connsiteY3" fmla="*/ 541220 h 542096"/>
                  <a:gd name="connsiteX4" fmla="*/ 17811 w 11397858"/>
                  <a:gd name="connsiteY4" fmla="*/ 542096 h 542096"/>
                  <a:gd name="connsiteX0" fmla="*/ 0 w 11404425"/>
                  <a:gd name="connsiteY0" fmla="*/ 538719 h 541220"/>
                  <a:gd name="connsiteX1" fmla="*/ 6567 w 11404425"/>
                  <a:gd name="connsiteY1" fmla="*/ 14134 h 541220"/>
                  <a:gd name="connsiteX2" fmla="*/ 10085346 w 11404425"/>
                  <a:gd name="connsiteY2" fmla="*/ 0 h 541220"/>
                  <a:gd name="connsiteX3" fmla="*/ 11404425 w 11404425"/>
                  <a:gd name="connsiteY3" fmla="*/ 541220 h 541220"/>
                  <a:gd name="connsiteX4" fmla="*/ 0 w 11404425"/>
                  <a:gd name="connsiteY4" fmla="*/ 538719 h 541220"/>
                  <a:gd name="connsiteX0" fmla="*/ 10 w 11404435"/>
                  <a:gd name="connsiteY0" fmla="*/ 538719 h 541220"/>
                  <a:gd name="connsiteX1" fmla="*/ 483 w 11404435"/>
                  <a:gd name="connsiteY1" fmla="*/ 14134 h 541220"/>
                  <a:gd name="connsiteX2" fmla="*/ 10085356 w 11404435"/>
                  <a:gd name="connsiteY2" fmla="*/ 0 h 541220"/>
                  <a:gd name="connsiteX3" fmla="*/ 11404435 w 11404435"/>
                  <a:gd name="connsiteY3" fmla="*/ 541220 h 541220"/>
                  <a:gd name="connsiteX4" fmla="*/ 10 w 11404435"/>
                  <a:gd name="connsiteY4" fmla="*/ 538719 h 5412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404435" h="541220">
                    <a:moveTo>
                      <a:pt x="10" y="538719"/>
                    </a:moveTo>
                    <a:cubicBezTo>
                      <a:pt x="-88" y="361329"/>
                      <a:pt x="581" y="191524"/>
                      <a:pt x="483" y="14134"/>
                    </a:cubicBezTo>
                    <a:lnTo>
                      <a:pt x="10085356" y="0"/>
                    </a:lnTo>
                    <a:lnTo>
                      <a:pt x="11404435" y="541220"/>
                    </a:lnTo>
                    <a:lnTo>
                      <a:pt x="10" y="538719"/>
                    </a:lnTo>
                    <a:close/>
                  </a:path>
                </a:pathLst>
              </a:custGeom>
              <a:solidFill>
                <a:srgbClr val="4E4E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900" dirty="0"/>
              </a:p>
            </p:txBody>
          </p:sp>
          <p:sp>
            <p:nvSpPr>
              <p:cNvPr id="19" name="Textfeld 18"/>
              <p:cNvSpPr txBox="1"/>
              <p:nvPr/>
            </p:nvSpPr>
            <p:spPr>
              <a:xfrm>
                <a:off x="190500" y="5096529"/>
                <a:ext cx="4184972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dirty="0" smtClean="0">
                    <a:solidFill>
                      <a:schemeClr val="bg1"/>
                    </a:solidFill>
                    <a:latin typeface="Work Sans Black" panose="00000A00000000000000" pitchFamily="50" charset="0"/>
                  </a:rPr>
                  <a:t>5 LESSONS</a:t>
                </a:r>
                <a:endParaRPr lang="de-DE" dirty="0">
                  <a:solidFill>
                    <a:schemeClr val="bg1"/>
                  </a:solidFill>
                  <a:latin typeface="Work Sans Black" panose="00000A00000000000000" pitchFamily="50" charset="0"/>
                </a:endParaRPr>
              </a:p>
            </p:txBody>
          </p:sp>
        </p:grpSp>
        <p:grpSp>
          <p:nvGrpSpPr>
            <p:cNvPr id="20" name="Gruppieren 19"/>
            <p:cNvGrpSpPr/>
            <p:nvPr/>
          </p:nvGrpSpPr>
          <p:grpSpPr>
            <a:xfrm>
              <a:off x="5843876" y="6170913"/>
              <a:ext cx="4456145" cy="421180"/>
              <a:chOff x="-4473" y="5095244"/>
              <a:chExt cx="4456145" cy="421180"/>
            </a:xfrm>
          </p:grpSpPr>
          <p:sp>
            <p:nvSpPr>
              <p:cNvPr id="21" name="Rechtwinkliges Dreieck 4"/>
              <p:cNvSpPr/>
              <p:nvPr/>
            </p:nvSpPr>
            <p:spPr>
              <a:xfrm>
                <a:off x="-4473" y="5095244"/>
                <a:ext cx="4456145" cy="381631"/>
              </a:xfrm>
              <a:custGeom>
                <a:avLst/>
                <a:gdLst>
                  <a:gd name="connsiteX0" fmla="*/ 0 w 1352550"/>
                  <a:gd name="connsiteY0" fmla="*/ 990600 h 990600"/>
                  <a:gd name="connsiteX1" fmla="*/ 0 w 1352550"/>
                  <a:gd name="connsiteY1" fmla="*/ 0 h 990600"/>
                  <a:gd name="connsiteX2" fmla="*/ 1352550 w 1352550"/>
                  <a:gd name="connsiteY2" fmla="*/ 990600 h 990600"/>
                  <a:gd name="connsiteX3" fmla="*/ 0 w 1352550"/>
                  <a:gd name="connsiteY3" fmla="*/ 990600 h 990600"/>
                  <a:gd name="connsiteX0" fmla="*/ 0 w 1570914"/>
                  <a:gd name="connsiteY0" fmla="*/ 990600 h 990600"/>
                  <a:gd name="connsiteX1" fmla="*/ 0 w 1570914"/>
                  <a:gd name="connsiteY1" fmla="*/ 0 h 990600"/>
                  <a:gd name="connsiteX2" fmla="*/ 1570914 w 1570914"/>
                  <a:gd name="connsiteY2" fmla="*/ 874594 h 990600"/>
                  <a:gd name="connsiteX3" fmla="*/ 0 w 1570914"/>
                  <a:gd name="connsiteY3" fmla="*/ 990600 h 990600"/>
                  <a:gd name="connsiteX0" fmla="*/ 0 w 2106695"/>
                  <a:gd name="connsiteY0" fmla="*/ 990600 h 1462763"/>
                  <a:gd name="connsiteX1" fmla="*/ 0 w 2106695"/>
                  <a:gd name="connsiteY1" fmla="*/ 0 h 1462763"/>
                  <a:gd name="connsiteX2" fmla="*/ 2106695 w 2106695"/>
                  <a:gd name="connsiteY2" fmla="*/ 1462763 h 1462763"/>
                  <a:gd name="connsiteX3" fmla="*/ 0 w 2106695"/>
                  <a:gd name="connsiteY3" fmla="*/ 990600 h 1462763"/>
                  <a:gd name="connsiteX0" fmla="*/ 33338 w 2106695"/>
                  <a:gd name="connsiteY0" fmla="*/ 1464469 h 1464469"/>
                  <a:gd name="connsiteX1" fmla="*/ 0 w 2106695"/>
                  <a:gd name="connsiteY1" fmla="*/ 0 h 1464469"/>
                  <a:gd name="connsiteX2" fmla="*/ 2106695 w 2106695"/>
                  <a:gd name="connsiteY2" fmla="*/ 1462763 h 1464469"/>
                  <a:gd name="connsiteX3" fmla="*/ 33338 w 2106695"/>
                  <a:gd name="connsiteY3" fmla="*/ 1464469 h 1464469"/>
                  <a:gd name="connsiteX0" fmla="*/ 0 w 2073357"/>
                  <a:gd name="connsiteY0" fmla="*/ 542926 h 542926"/>
                  <a:gd name="connsiteX1" fmla="*/ 1345405 w 2073357"/>
                  <a:gd name="connsiteY1" fmla="*/ 0 h 542926"/>
                  <a:gd name="connsiteX2" fmla="*/ 2073357 w 2073357"/>
                  <a:gd name="connsiteY2" fmla="*/ 541220 h 542926"/>
                  <a:gd name="connsiteX3" fmla="*/ 0 w 2073357"/>
                  <a:gd name="connsiteY3" fmla="*/ 542926 h 542926"/>
                  <a:gd name="connsiteX0" fmla="*/ 0 w 4259344"/>
                  <a:gd name="connsiteY0" fmla="*/ 545307 h 545307"/>
                  <a:gd name="connsiteX1" fmla="*/ 3531392 w 4259344"/>
                  <a:gd name="connsiteY1" fmla="*/ 0 h 545307"/>
                  <a:gd name="connsiteX2" fmla="*/ 4259344 w 4259344"/>
                  <a:gd name="connsiteY2" fmla="*/ 541220 h 545307"/>
                  <a:gd name="connsiteX3" fmla="*/ 0 w 4259344"/>
                  <a:gd name="connsiteY3" fmla="*/ 545307 h 545307"/>
                  <a:gd name="connsiteX0" fmla="*/ 0 w 7545469"/>
                  <a:gd name="connsiteY0" fmla="*/ 545307 h 545307"/>
                  <a:gd name="connsiteX1" fmla="*/ 6817517 w 7545469"/>
                  <a:gd name="connsiteY1" fmla="*/ 0 h 545307"/>
                  <a:gd name="connsiteX2" fmla="*/ 7545469 w 7545469"/>
                  <a:gd name="connsiteY2" fmla="*/ 541220 h 545307"/>
                  <a:gd name="connsiteX3" fmla="*/ 0 w 7545469"/>
                  <a:gd name="connsiteY3" fmla="*/ 545307 h 545307"/>
                  <a:gd name="connsiteX0" fmla="*/ 0 w 10295813"/>
                  <a:gd name="connsiteY0" fmla="*/ 535782 h 541220"/>
                  <a:gd name="connsiteX1" fmla="*/ 9567861 w 10295813"/>
                  <a:gd name="connsiteY1" fmla="*/ 0 h 541220"/>
                  <a:gd name="connsiteX2" fmla="*/ 10295813 w 10295813"/>
                  <a:gd name="connsiteY2" fmla="*/ 541220 h 541220"/>
                  <a:gd name="connsiteX3" fmla="*/ 0 w 10295813"/>
                  <a:gd name="connsiteY3" fmla="*/ 535782 h 541220"/>
                  <a:gd name="connsiteX0" fmla="*/ 0 w 10295813"/>
                  <a:gd name="connsiteY0" fmla="*/ 535782 h 541220"/>
                  <a:gd name="connsiteX1" fmla="*/ 2307930 w 10295813"/>
                  <a:gd name="connsiteY1" fmla="*/ 410013 h 541220"/>
                  <a:gd name="connsiteX2" fmla="*/ 9567861 w 10295813"/>
                  <a:gd name="connsiteY2" fmla="*/ 0 h 541220"/>
                  <a:gd name="connsiteX3" fmla="*/ 10295813 w 10295813"/>
                  <a:gd name="connsiteY3" fmla="*/ 541220 h 541220"/>
                  <a:gd name="connsiteX4" fmla="*/ 0 w 10295813"/>
                  <a:gd name="connsiteY4" fmla="*/ 535782 h 541220"/>
                  <a:gd name="connsiteX0" fmla="*/ 295 w 10296108"/>
                  <a:gd name="connsiteY0" fmla="*/ 535782 h 541220"/>
                  <a:gd name="connsiteX1" fmla="*/ 0 w 10296108"/>
                  <a:gd name="connsiteY1" fmla="*/ 3613 h 541220"/>
                  <a:gd name="connsiteX2" fmla="*/ 9568156 w 10296108"/>
                  <a:gd name="connsiteY2" fmla="*/ 0 h 541220"/>
                  <a:gd name="connsiteX3" fmla="*/ 10296108 w 10296108"/>
                  <a:gd name="connsiteY3" fmla="*/ 541220 h 541220"/>
                  <a:gd name="connsiteX4" fmla="*/ 295 w 10296108"/>
                  <a:gd name="connsiteY4" fmla="*/ 535782 h 541220"/>
                  <a:gd name="connsiteX0" fmla="*/ 9820 w 10296108"/>
                  <a:gd name="connsiteY0" fmla="*/ 542132 h 542132"/>
                  <a:gd name="connsiteX1" fmla="*/ 0 w 10296108"/>
                  <a:gd name="connsiteY1" fmla="*/ 3613 h 542132"/>
                  <a:gd name="connsiteX2" fmla="*/ 9568156 w 10296108"/>
                  <a:gd name="connsiteY2" fmla="*/ 0 h 542132"/>
                  <a:gd name="connsiteX3" fmla="*/ 10296108 w 10296108"/>
                  <a:gd name="connsiteY3" fmla="*/ 541220 h 542132"/>
                  <a:gd name="connsiteX4" fmla="*/ 9820 w 10296108"/>
                  <a:gd name="connsiteY4" fmla="*/ 542132 h 542132"/>
                  <a:gd name="connsiteX0" fmla="*/ 9820 w 10296108"/>
                  <a:gd name="connsiteY0" fmla="*/ 538519 h 538519"/>
                  <a:gd name="connsiteX1" fmla="*/ 0 w 10296108"/>
                  <a:gd name="connsiteY1" fmla="*/ 0 h 538519"/>
                  <a:gd name="connsiteX2" fmla="*/ 9214095 w 10296108"/>
                  <a:gd name="connsiteY2" fmla="*/ 88514 h 538519"/>
                  <a:gd name="connsiteX3" fmla="*/ 10296108 w 10296108"/>
                  <a:gd name="connsiteY3" fmla="*/ 537607 h 538519"/>
                  <a:gd name="connsiteX4" fmla="*/ 9820 w 10296108"/>
                  <a:gd name="connsiteY4" fmla="*/ 538519 h 538519"/>
                  <a:gd name="connsiteX0" fmla="*/ 9820 w 10296108"/>
                  <a:gd name="connsiteY0" fmla="*/ 540426 h 540426"/>
                  <a:gd name="connsiteX1" fmla="*/ 0 w 10296108"/>
                  <a:gd name="connsiteY1" fmla="*/ 1907 h 540426"/>
                  <a:gd name="connsiteX2" fmla="*/ 8425926 w 10296108"/>
                  <a:gd name="connsiteY2" fmla="*/ 0 h 540426"/>
                  <a:gd name="connsiteX3" fmla="*/ 10296108 w 10296108"/>
                  <a:gd name="connsiteY3" fmla="*/ 539514 h 540426"/>
                  <a:gd name="connsiteX4" fmla="*/ 9820 w 10296108"/>
                  <a:gd name="connsiteY4" fmla="*/ 540426 h 540426"/>
                  <a:gd name="connsiteX0" fmla="*/ 9820 w 9603381"/>
                  <a:gd name="connsiteY0" fmla="*/ 540426 h 540426"/>
                  <a:gd name="connsiteX1" fmla="*/ 0 w 9603381"/>
                  <a:gd name="connsiteY1" fmla="*/ 1907 h 540426"/>
                  <a:gd name="connsiteX2" fmla="*/ 8425926 w 9603381"/>
                  <a:gd name="connsiteY2" fmla="*/ 0 h 540426"/>
                  <a:gd name="connsiteX3" fmla="*/ 9603381 w 9603381"/>
                  <a:gd name="connsiteY3" fmla="*/ 517335 h 540426"/>
                  <a:gd name="connsiteX4" fmla="*/ 9820 w 9603381"/>
                  <a:gd name="connsiteY4" fmla="*/ 540426 h 540426"/>
                  <a:gd name="connsiteX0" fmla="*/ 9820 w 9766557"/>
                  <a:gd name="connsiteY0" fmla="*/ 540426 h 546338"/>
                  <a:gd name="connsiteX1" fmla="*/ 0 w 9766557"/>
                  <a:gd name="connsiteY1" fmla="*/ 1907 h 546338"/>
                  <a:gd name="connsiteX2" fmla="*/ 8425926 w 9766557"/>
                  <a:gd name="connsiteY2" fmla="*/ 0 h 546338"/>
                  <a:gd name="connsiteX3" fmla="*/ 9766557 w 9766557"/>
                  <a:gd name="connsiteY3" fmla="*/ 546338 h 546338"/>
                  <a:gd name="connsiteX4" fmla="*/ 9820 w 9766557"/>
                  <a:gd name="connsiteY4" fmla="*/ 540426 h 546338"/>
                  <a:gd name="connsiteX0" fmla="*/ 9820 w 9298581"/>
                  <a:gd name="connsiteY0" fmla="*/ 540426 h 570223"/>
                  <a:gd name="connsiteX1" fmla="*/ 0 w 9298581"/>
                  <a:gd name="connsiteY1" fmla="*/ 1907 h 570223"/>
                  <a:gd name="connsiteX2" fmla="*/ 8425926 w 9298581"/>
                  <a:gd name="connsiteY2" fmla="*/ 0 h 570223"/>
                  <a:gd name="connsiteX3" fmla="*/ 9298581 w 9298581"/>
                  <a:gd name="connsiteY3" fmla="*/ 570223 h 570223"/>
                  <a:gd name="connsiteX4" fmla="*/ 9820 w 9298581"/>
                  <a:gd name="connsiteY4" fmla="*/ 540426 h 570223"/>
                  <a:gd name="connsiteX0" fmla="*/ 9820 w 9751163"/>
                  <a:gd name="connsiteY0" fmla="*/ 540426 h 542926"/>
                  <a:gd name="connsiteX1" fmla="*/ 0 w 9751163"/>
                  <a:gd name="connsiteY1" fmla="*/ 1907 h 542926"/>
                  <a:gd name="connsiteX2" fmla="*/ 8425926 w 9751163"/>
                  <a:gd name="connsiteY2" fmla="*/ 0 h 542926"/>
                  <a:gd name="connsiteX3" fmla="*/ 9751163 w 9751163"/>
                  <a:gd name="connsiteY3" fmla="*/ 542926 h 542926"/>
                  <a:gd name="connsiteX4" fmla="*/ 9820 w 9751163"/>
                  <a:gd name="connsiteY4" fmla="*/ 540426 h 542926"/>
                  <a:gd name="connsiteX0" fmla="*/ 9820 w 9751163"/>
                  <a:gd name="connsiteY0" fmla="*/ 538519 h 541019"/>
                  <a:gd name="connsiteX1" fmla="*/ 0 w 9751163"/>
                  <a:gd name="connsiteY1" fmla="*/ 0 h 541019"/>
                  <a:gd name="connsiteX2" fmla="*/ 8256593 w 9751163"/>
                  <a:gd name="connsiteY2" fmla="*/ 103869 h 541019"/>
                  <a:gd name="connsiteX3" fmla="*/ 9751163 w 9751163"/>
                  <a:gd name="connsiteY3" fmla="*/ 541019 h 541019"/>
                  <a:gd name="connsiteX4" fmla="*/ 9820 w 9751163"/>
                  <a:gd name="connsiteY4" fmla="*/ 538519 h 541019"/>
                  <a:gd name="connsiteX0" fmla="*/ 9820 w 9751163"/>
                  <a:gd name="connsiteY0" fmla="*/ 538720 h 541220"/>
                  <a:gd name="connsiteX1" fmla="*/ 0 w 9751163"/>
                  <a:gd name="connsiteY1" fmla="*/ 201 h 541220"/>
                  <a:gd name="connsiteX2" fmla="*/ 8432084 w 9751163"/>
                  <a:gd name="connsiteY2" fmla="*/ 0 h 541220"/>
                  <a:gd name="connsiteX3" fmla="*/ 9751163 w 9751163"/>
                  <a:gd name="connsiteY3" fmla="*/ 541220 h 541220"/>
                  <a:gd name="connsiteX4" fmla="*/ 9820 w 9751163"/>
                  <a:gd name="connsiteY4" fmla="*/ 538720 h 541220"/>
                  <a:gd name="connsiteX0" fmla="*/ 1705270 w 11446613"/>
                  <a:gd name="connsiteY0" fmla="*/ 538720 h 541220"/>
                  <a:gd name="connsiteX1" fmla="*/ 0 w 11446613"/>
                  <a:gd name="connsiteY1" fmla="*/ 10757 h 541220"/>
                  <a:gd name="connsiteX2" fmla="*/ 10127534 w 11446613"/>
                  <a:gd name="connsiteY2" fmla="*/ 0 h 541220"/>
                  <a:gd name="connsiteX3" fmla="*/ 11446613 w 11446613"/>
                  <a:gd name="connsiteY3" fmla="*/ 541220 h 541220"/>
                  <a:gd name="connsiteX4" fmla="*/ 1705270 w 11446613"/>
                  <a:gd name="connsiteY4" fmla="*/ 538720 h 541220"/>
                  <a:gd name="connsiteX0" fmla="*/ 0 w 11465368"/>
                  <a:gd name="connsiteY0" fmla="*/ 538720 h 541220"/>
                  <a:gd name="connsiteX1" fmla="*/ 18755 w 11465368"/>
                  <a:gd name="connsiteY1" fmla="*/ 10757 h 541220"/>
                  <a:gd name="connsiteX2" fmla="*/ 10146289 w 11465368"/>
                  <a:gd name="connsiteY2" fmla="*/ 0 h 541220"/>
                  <a:gd name="connsiteX3" fmla="*/ 11465368 w 11465368"/>
                  <a:gd name="connsiteY3" fmla="*/ 541220 h 541220"/>
                  <a:gd name="connsiteX4" fmla="*/ 0 w 11465368"/>
                  <a:gd name="connsiteY4" fmla="*/ 538720 h 541220"/>
                  <a:gd name="connsiteX0" fmla="*/ 42187 w 11446614"/>
                  <a:gd name="connsiteY0" fmla="*/ 542096 h 542096"/>
                  <a:gd name="connsiteX1" fmla="*/ 1 w 11446614"/>
                  <a:gd name="connsiteY1" fmla="*/ 10757 h 542096"/>
                  <a:gd name="connsiteX2" fmla="*/ 10127535 w 11446614"/>
                  <a:gd name="connsiteY2" fmla="*/ 0 h 542096"/>
                  <a:gd name="connsiteX3" fmla="*/ 11446614 w 11446614"/>
                  <a:gd name="connsiteY3" fmla="*/ 541220 h 542096"/>
                  <a:gd name="connsiteX4" fmla="*/ 42187 w 11446614"/>
                  <a:gd name="connsiteY4" fmla="*/ 542096 h 542096"/>
                  <a:gd name="connsiteX0" fmla="*/ 0 w 11404427"/>
                  <a:gd name="connsiteY0" fmla="*/ 542096 h 542096"/>
                  <a:gd name="connsiteX1" fmla="*/ 12663 w 11404427"/>
                  <a:gd name="connsiteY1" fmla="*/ 10757 h 542096"/>
                  <a:gd name="connsiteX2" fmla="*/ 10085348 w 11404427"/>
                  <a:gd name="connsiteY2" fmla="*/ 0 h 542096"/>
                  <a:gd name="connsiteX3" fmla="*/ 11404427 w 11404427"/>
                  <a:gd name="connsiteY3" fmla="*/ 541220 h 542096"/>
                  <a:gd name="connsiteX4" fmla="*/ 0 w 11404427"/>
                  <a:gd name="connsiteY4" fmla="*/ 542096 h 542096"/>
                  <a:gd name="connsiteX0" fmla="*/ 11717 w 11391764"/>
                  <a:gd name="connsiteY0" fmla="*/ 542096 h 542096"/>
                  <a:gd name="connsiteX1" fmla="*/ 0 w 11391764"/>
                  <a:gd name="connsiteY1" fmla="*/ 10757 h 542096"/>
                  <a:gd name="connsiteX2" fmla="*/ 10072685 w 11391764"/>
                  <a:gd name="connsiteY2" fmla="*/ 0 h 542096"/>
                  <a:gd name="connsiteX3" fmla="*/ 11391764 w 11391764"/>
                  <a:gd name="connsiteY3" fmla="*/ 541220 h 542096"/>
                  <a:gd name="connsiteX4" fmla="*/ 11717 w 11391764"/>
                  <a:gd name="connsiteY4" fmla="*/ 542096 h 542096"/>
                  <a:gd name="connsiteX0" fmla="*/ 17811 w 11397858"/>
                  <a:gd name="connsiteY0" fmla="*/ 542096 h 542096"/>
                  <a:gd name="connsiteX1" fmla="*/ 0 w 11397858"/>
                  <a:gd name="connsiteY1" fmla="*/ 14134 h 542096"/>
                  <a:gd name="connsiteX2" fmla="*/ 10078779 w 11397858"/>
                  <a:gd name="connsiteY2" fmla="*/ 0 h 542096"/>
                  <a:gd name="connsiteX3" fmla="*/ 11397858 w 11397858"/>
                  <a:gd name="connsiteY3" fmla="*/ 541220 h 542096"/>
                  <a:gd name="connsiteX4" fmla="*/ 17811 w 11397858"/>
                  <a:gd name="connsiteY4" fmla="*/ 542096 h 542096"/>
                  <a:gd name="connsiteX0" fmla="*/ 0 w 11404425"/>
                  <a:gd name="connsiteY0" fmla="*/ 538719 h 541220"/>
                  <a:gd name="connsiteX1" fmla="*/ 6567 w 11404425"/>
                  <a:gd name="connsiteY1" fmla="*/ 14134 h 541220"/>
                  <a:gd name="connsiteX2" fmla="*/ 10085346 w 11404425"/>
                  <a:gd name="connsiteY2" fmla="*/ 0 h 541220"/>
                  <a:gd name="connsiteX3" fmla="*/ 11404425 w 11404425"/>
                  <a:gd name="connsiteY3" fmla="*/ 541220 h 541220"/>
                  <a:gd name="connsiteX4" fmla="*/ 0 w 11404425"/>
                  <a:gd name="connsiteY4" fmla="*/ 538719 h 541220"/>
                  <a:gd name="connsiteX0" fmla="*/ 10 w 11404435"/>
                  <a:gd name="connsiteY0" fmla="*/ 538719 h 541220"/>
                  <a:gd name="connsiteX1" fmla="*/ 483 w 11404435"/>
                  <a:gd name="connsiteY1" fmla="*/ 14134 h 541220"/>
                  <a:gd name="connsiteX2" fmla="*/ 10085356 w 11404435"/>
                  <a:gd name="connsiteY2" fmla="*/ 0 h 541220"/>
                  <a:gd name="connsiteX3" fmla="*/ 11404435 w 11404435"/>
                  <a:gd name="connsiteY3" fmla="*/ 541220 h 541220"/>
                  <a:gd name="connsiteX4" fmla="*/ 10 w 11404435"/>
                  <a:gd name="connsiteY4" fmla="*/ 538719 h 5412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404435" h="541220">
                    <a:moveTo>
                      <a:pt x="10" y="538719"/>
                    </a:moveTo>
                    <a:cubicBezTo>
                      <a:pt x="-88" y="361329"/>
                      <a:pt x="581" y="191524"/>
                      <a:pt x="483" y="14134"/>
                    </a:cubicBezTo>
                    <a:lnTo>
                      <a:pt x="10085356" y="0"/>
                    </a:lnTo>
                    <a:lnTo>
                      <a:pt x="11404435" y="541220"/>
                    </a:lnTo>
                    <a:lnTo>
                      <a:pt x="10" y="538719"/>
                    </a:lnTo>
                    <a:close/>
                  </a:path>
                </a:pathLst>
              </a:custGeom>
              <a:solidFill>
                <a:srgbClr val="4E4E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900" dirty="0"/>
              </a:p>
            </p:txBody>
          </p:sp>
          <p:sp>
            <p:nvSpPr>
              <p:cNvPr id="22" name="Textfeld 21"/>
              <p:cNvSpPr txBox="1"/>
              <p:nvPr/>
            </p:nvSpPr>
            <p:spPr>
              <a:xfrm>
                <a:off x="190500" y="5106055"/>
                <a:ext cx="4184972" cy="4103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400" dirty="0" smtClean="0">
                    <a:solidFill>
                      <a:schemeClr val="bg1"/>
                    </a:solidFill>
                    <a:latin typeface="Work Sans Black" panose="00000A00000000000000" pitchFamily="50" charset="0"/>
                  </a:rPr>
                  <a:t>CERTIFICATE FOR COMPLETION</a:t>
                </a:r>
                <a:endParaRPr lang="de-DE" sz="1400" dirty="0">
                  <a:solidFill>
                    <a:schemeClr val="bg1"/>
                  </a:solidFill>
                  <a:latin typeface="Work Sans Black" panose="00000A00000000000000" pitchFamily="50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52017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hteck 25"/>
          <p:cNvSpPr/>
          <p:nvPr/>
        </p:nvSpPr>
        <p:spPr>
          <a:xfrm>
            <a:off x="189542" y="3182997"/>
            <a:ext cx="8757512" cy="11703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Rechteck 24"/>
          <p:cNvSpPr/>
          <p:nvPr/>
        </p:nvSpPr>
        <p:spPr>
          <a:xfrm>
            <a:off x="189542" y="1809181"/>
            <a:ext cx="8757512" cy="11703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Rechteck 2"/>
          <p:cNvSpPr/>
          <p:nvPr/>
        </p:nvSpPr>
        <p:spPr>
          <a:xfrm>
            <a:off x="1652904" y="3254229"/>
            <a:ext cx="1612942" cy="854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950" b="1" dirty="0" smtClean="0">
                <a:solidFill>
                  <a:srgbClr val="48C17B"/>
                </a:solidFill>
                <a:latin typeface="Work Sans" panose="00000500000000000000" pitchFamily="50" charset="0"/>
              </a:rPr>
              <a:t>5771</a:t>
            </a:r>
            <a:endParaRPr lang="de-DE" sz="4950" dirty="0"/>
          </a:p>
        </p:txBody>
      </p:sp>
      <p:grpSp>
        <p:nvGrpSpPr>
          <p:cNvPr id="15" name="Gruppieren 14"/>
          <p:cNvGrpSpPr/>
          <p:nvPr/>
        </p:nvGrpSpPr>
        <p:grpSpPr>
          <a:xfrm>
            <a:off x="2079703" y="1891478"/>
            <a:ext cx="954107" cy="1004121"/>
            <a:chOff x="1549171" y="2925232"/>
            <a:chExt cx="1272143" cy="1338827"/>
          </a:xfrm>
        </p:grpSpPr>
        <p:sp>
          <p:nvSpPr>
            <p:cNvPr id="4" name="Rechteck 3"/>
            <p:cNvSpPr/>
            <p:nvPr/>
          </p:nvSpPr>
          <p:spPr>
            <a:xfrm>
              <a:off x="1835368" y="2925232"/>
              <a:ext cx="739947" cy="113877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950" b="1" dirty="0">
                  <a:solidFill>
                    <a:srgbClr val="48C17B"/>
                  </a:solidFill>
                  <a:latin typeface="Work Sans" panose="00000500000000000000" pitchFamily="50" charset="0"/>
                </a:rPr>
                <a:t>5</a:t>
              </a:r>
              <a:endParaRPr lang="de-DE" sz="4950" dirty="0"/>
            </a:p>
          </p:txBody>
        </p:sp>
        <p:sp>
          <p:nvSpPr>
            <p:cNvPr id="6" name="Rechteck 5"/>
            <p:cNvSpPr/>
            <p:nvPr/>
          </p:nvSpPr>
          <p:spPr>
            <a:xfrm>
              <a:off x="1549171" y="3833173"/>
              <a:ext cx="1272143" cy="430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500" b="1" dirty="0">
                  <a:solidFill>
                    <a:srgbClr val="304153"/>
                  </a:solidFill>
                  <a:latin typeface="Work Sans" panose="00000500000000000000" pitchFamily="50" charset="0"/>
                </a:rPr>
                <a:t>Lessons</a:t>
              </a:r>
              <a:endParaRPr lang="de-DE" dirty="0">
                <a:solidFill>
                  <a:srgbClr val="304153"/>
                </a:solidFill>
              </a:endParaRPr>
            </a:p>
          </p:txBody>
        </p:sp>
      </p:grpSp>
      <p:sp>
        <p:nvSpPr>
          <p:cNvPr id="7" name="Rechteck 6"/>
          <p:cNvSpPr/>
          <p:nvPr/>
        </p:nvSpPr>
        <p:spPr>
          <a:xfrm>
            <a:off x="2031612" y="3935185"/>
            <a:ext cx="1047082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304153"/>
                </a:solidFill>
                <a:latin typeface="Work Sans" panose="00000500000000000000" pitchFamily="50" charset="0"/>
              </a:rPr>
              <a:t>Students</a:t>
            </a:r>
            <a:endParaRPr lang="de-DE" dirty="0">
              <a:solidFill>
                <a:srgbClr val="304153"/>
              </a:solidFill>
            </a:endParaRPr>
          </a:p>
        </p:txBody>
      </p:sp>
      <p:grpSp>
        <p:nvGrpSpPr>
          <p:cNvPr id="23" name="Gruppieren 22"/>
          <p:cNvGrpSpPr/>
          <p:nvPr/>
        </p:nvGrpSpPr>
        <p:grpSpPr>
          <a:xfrm>
            <a:off x="5589090" y="3263079"/>
            <a:ext cx="1205779" cy="1004121"/>
            <a:chOff x="9109371" y="2925232"/>
            <a:chExt cx="1607706" cy="1338827"/>
          </a:xfrm>
        </p:grpSpPr>
        <p:sp>
          <p:nvSpPr>
            <p:cNvPr id="5" name="Rechteck 4"/>
            <p:cNvSpPr/>
            <p:nvPr/>
          </p:nvSpPr>
          <p:spPr>
            <a:xfrm>
              <a:off x="9563172" y="2925232"/>
              <a:ext cx="618118" cy="113877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950" b="1" dirty="0">
                  <a:solidFill>
                    <a:srgbClr val="48C17B"/>
                  </a:solidFill>
                  <a:latin typeface="Work Sans" panose="00000500000000000000" pitchFamily="50" charset="0"/>
                </a:rPr>
                <a:t>1</a:t>
              </a:r>
              <a:endParaRPr lang="de-DE" sz="4950" dirty="0"/>
            </a:p>
          </p:txBody>
        </p:sp>
        <p:sp>
          <p:nvSpPr>
            <p:cNvPr id="8" name="Rechteck 7"/>
            <p:cNvSpPr/>
            <p:nvPr/>
          </p:nvSpPr>
          <p:spPr>
            <a:xfrm>
              <a:off x="9109371" y="3833173"/>
              <a:ext cx="1607706" cy="430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500" b="1" dirty="0">
                  <a:solidFill>
                    <a:srgbClr val="304153"/>
                  </a:solidFill>
                  <a:latin typeface="Work Sans" panose="00000500000000000000" pitchFamily="50" charset="0"/>
                </a:rPr>
                <a:t>Certificate</a:t>
              </a:r>
              <a:endParaRPr lang="de-DE" dirty="0">
                <a:solidFill>
                  <a:srgbClr val="304153"/>
                </a:solidFill>
              </a:endParaRPr>
            </a:p>
          </p:txBody>
        </p:sp>
      </p:grpSp>
      <p:pic>
        <p:nvPicPr>
          <p:cNvPr id="12" name="Grafik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241" y="5257800"/>
            <a:ext cx="8757518" cy="903328"/>
          </a:xfrm>
          <a:prstGeom prst="rect">
            <a:avLst/>
          </a:prstGeom>
        </p:spPr>
      </p:pic>
      <p:sp>
        <p:nvSpPr>
          <p:cNvPr id="21" name="Rechteck 20"/>
          <p:cNvSpPr/>
          <p:nvPr/>
        </p:nvSpPr>
        <p:spPr>
          <a:xfrm>
            <a:off x="5690081" y="1891479"/>
            <a:ext cx="841897" cy="854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950" b="1" dirty="0">
                <a:solidFill>
                  <a:srgbClr val="48C17B"/>
                </a:solidFill>
                <a:latin typeface="Work Sans" panose="00000500000000000000" pitchFamily="50" charset="0"/>
              </a:rPr>
              <a:t>12</a:t>
            </a:r>
            <a:endParaRPr lang="de-DE" sz="4950" dirty="0"/>
          </a:p>
        </p:txBody>
      </p:sp>
      <p:sp>
        <p:nvSpPr>
          <p:cNvPr id="22" name="Rechteck 21"/>
          <p:cNvSpPr/>
          <p:nvPr/>
        </p:nvSpPr>
        <p:spPr>
          <a:xfrm>
            <a:off x="5589091" y="2572435"/>
            <a:ext cx="104387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304153"/>
                </a:solidFill>
                <a:latin typeface="Work Sans" panose="00000500000000000000" pitchFamily="50" charset="0"/>
              </a:rPr>
              <a:t>Tutorials</a:t>
            </a:r>
            <a:endParaRPr lang="de-DE" dirty="0">
              <a:solidFill>
                <a:srgbClr val="3041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887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371600"/>
            <a:ext cx="7467600" cy="52792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248001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450055" y="1507331"/>
            <a:ext cx="3893345" cy="120153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feld 3"/>
          <p:cNvSpPr txBox="1"/>
          <p:nvPr/>
        </p:nvSpPr>
        <p:spPr>
          <a:xfrm>
            <a:off x="535781" y="1600200"/>
            <a:ext cx="12144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err="1" smtClean="0">
                <a:latin typeface="Work Sans Medium" panose="00000600000000000000" pitchFamily="50" charset="0"/>
              </a:rPr>
              <a:t>Introduction</a:t>
            </a:r>
            <a:endParaRPr lang="de-DE" sz="1200" dirty="0">
              <a:latin typeface="Work Sans Medium" panose="00000600000000000000" pitchFamily="50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2050255" y="1811311"/>
            <a:ext cx="16502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err="1">
                <a:latin typeface="Work Sans Hairline" panose="00000100000000000000" pitchFamily="50" charset="0"/>
              </a:rPr>
              <a:t>What</a:t>
            </a:r>
            <a:r>
              <a:rPr lang="de-DE" sz="1200" dirty="0">
                <a:latin typeface="Work Sans Hairline" panose="00000100000000000000" pitchFamily="50" charset="0"/>
              </a:rPr>
              <a:t> </a:t>
            </a:r>
            <a:r>
              <a:rPr lang="de-DE" sz="1200" dirty="0" err="1">
                <a:latin typeface="Work Sans Hairline" panose="00000100000000000000" pitchFamily="50" charset="0"/>
              </a:rPr>
              <a:t>is</a:t>
            </a:r>
            <a:r>
              <a:rPr lang="de-DE" sz="1200" dirty="0">
                <a:latin typeface="Work Sans Hairline" panose="00000100000000000000" pitchFamily="50" charset="0"/>
              </a:rPr>
              <a:t> </a:t>
            </a:r>
            <a:r>
              <a:rPr lang="de-DE" sz="1200" dirty="0" err="1">
                <a:latin typeface="Work Sans Hairline" panose="00000100000000000000" pitchFamily="50" charset="0"/>
              </a:rPr>
              <a:t>radar</a:t>
            </a:r>
            <a:r>
              <a:rPr lang="de-DE" sz="1200" dirty="0">
                <a:latin typeface="Work Sans Hairline" panose="00000100000000000000" pitchFamily="50" charset="0"/>
              </a:rPr>
              <a:t>?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2050255" y="2251015"/>
            <a:ext cx="16502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Work Sans Hairline" panose="00000100000000000000" pitchFamily="50" charset="0"/>
              </a:rPr>
              <a:t>Radar </a:t>
            </a:r>
            <a:r>
              <a:rPr lang="de-DE" sz="1200" dirty="0" err="1">
                <a:latin typeface="Work Sans Hairline" panose="00000100000000000000" pitchFamily="50" charset="0"/>
              </a:rPr>
              <a:t>History</a:t>
            </a:r>
            <a:endParaRPr lang="de-DE" sz="1200" dirty="0">
              <a:latin typeface="Work Sans Hairline" panose="00000100000000000000" pitchFamily="50" charset="0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450055" y="2884673"/>
            <a:ext cx="3893345" cy="12015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535781" y="2977543"/>
            <a:ext cx="15287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err="1" smtClean="0">
                <a:latin typeface="Work Sans Medium" panose="00000600000000000000" pitchFamily="50" charset="0"/>
              </a:rPr>
              <a:t>What</a:t>
            </a:r>
            <a:r>
              <a:rPr lang="de-DE" sz="1200" dirty="0" smtClean="0">
                <a:latin typeface="Work Sans Medium" panose="00000600000000000000" pitchFamily="50" charset="0"/>
              </a:rPr>
              <a:t> </a:t>
            </a:r>
            <a:r>
              <a:rPr lang="de-DE" sz="1200" dirty="0" err="1" smtClean="0">
                <a:latin typeface="Work Sans Medium" panose="00000600000000000000" pitchFamily="50" charset="0"/>
              </a:rPr>
              <a:t>is</a:t>
            </a:r>
            <a:r>
              <a:rPr lang="de-DE" sz="1200" dirty="0" smtClean="0">
                <a:latin typeface="Work Sans Medium" panose="00000600000000000000" pitchFamily="50" charset="0"/>
              </a:rPr>
              <a:t> an </a:t>
            </a:r>
            <a:r>
              <a:rPr lang="de-DE" sz="1200" dirty="0" err="1" smtClean="0">
                <a:latin typeface="Work Sans Medium" panose="00000600000000000000" pitchFamily="50" charset="0"/>
              </a:rPr>
              <a:t>electromagnetic</a:t>
            </a:r>
            <a:r>
              <a:rPr lang="de-DE" sz="1200" dirty="0" smtClean="0">
                <a:latin typeface="Work Sans Medium" panose="00000600000000000000" pitchFamily="50" charset="0"/>
              </a:rPr>
              <a:t> </a:t>
            </a:r>
            <a:r>
              <a:rPr lang="de-DE" sz="1200" dirty="0" err="1" smtClean="0">
                <a:latin typeface="Work Sans Medium" panose="00000600000000000000" pitchFamily="50" charset="0"/>
              </a:rPr>
              <a:t>wave</a:t>
            </a:r>
            <a:r>
              <a:rPr lang="de-DE" sz="1200" dirty="0" smtClean="0">
                <a:latin typeface="Work Sans Medium" panose="00000600000000000000" pitchFamily="50" charset="0"/>
              </a:rPr>
              <a:t>?</a:t>
            </a:r>
            <a:endParaRPr lang="de-DE" sz="1200" dirty="0">
              <a:latin typeface="Work Sans Medium" panose="00000600000000000000" pitchFamily="50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2050255" y="3188654"/>
            <a:ext cx="21359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Work Sans Hairline" panose="00000100000000000000" pitchFamily="50" charset="0"/>
              </a:rPr>
              <a:t>Properties </a:t>
            </a:r>
            <a:r>
              <a:rPr lang="de-DE" sz="1200" dirty="0" err="1">
                <a:latin typeface="Work Sans Hairline" panose="00000100000000000000" pitchFamily="50" charset="0"/>
              </a:rPr>
              <a:t>of</a:t>
            </a:r>
            <a:r>
              <a:rPr lang="de-DE" sz="1200" dirty="0">
                <a:latin typeface="Work Sans Hairline" panose="00000100000000000000" pitchFamily="50" charset="0"/>
              </a:rPr>
              <a:t> EM </a:t>
            </a:r>
            <a:r>
              <a:rPr lang="de-DE" sz="1200" dirty="0" err="1">
                <a:latin typeface="Work Sans Hairline" panose="00000100000000000000" pitchFamily="50" charset="0"/>
              </a:rPr>
              <a:t>Waves</a:t>
            </a:r>
            <a:endParaRPr lang="de-DE" sz="1200" dirty="0">
              <a:latin typeface="Work Sans Hairline" panose="00000100000000000000" pitchFamily="50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2050255" y="3628357"/>
            <a:ext cx="16502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Work Sans Hairline" panose="00000100000000000000" pitchFamily="50" charset="0"/>
              </a:rPr>
              <a:t>The EM </a:t>
            </a:r>
            <a:r>
              <a:rPr lang="de-DE" sz="1200" dirty="0" err="1">
                <a:latin typeface="Work Sans Hairline" panose="00000100000000000000" pitchFamily="50" charset="0"/>
              </a:rPr>
              <a:t>spectrum</a:t>
            </a:r>
            <a:endParaRPr lang="de-DE" sz="1200" dirty="0">
              <a:latin typeface="Work Sans Hairline" panose="00000100000000000000" pitchFamily="50" charset="0"/>
            </a:endParaRPr>
          </a:p>
        </p:txBody>
      </p:sp>
      <p:sp>
        <p:nvSpPr>
          <p:cNvPr id="15" name="Rechteck 14"/>
          <p:cNvSpPr/>
          <p:nvPr/>
        </p:nvSpPr>
        <p:spPr>
          <a:xfrm>
            <a:off x="4800598" y="1507331"/>
            <a:ext cx="3893345" cy="120153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Textfeld 15"/>
          <p:cNvSpPr txBox="1"/>
          <p:nvPr/>
        </p:nvSpPr>
        <p:spPr>
          <a:xfrm>
            <a:off x="4886324" y="1600200"/>
            <a:ext cx="12144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err="1" smtClean="0">
                <a:latin typeface="Work Sans Medium" panose="00000600000000000000" pitchFamily="50" charset="0"/>
              </a:rPr>
              <a:t>What</a:t>
            </a:r>
            <a:r>
              <a:rPr lang="de-DE" sz="1200" dirty="0" smtClean="0">
                <a:latin typeface="Work Sans Medium" panose="00000600000000000000" pitchFamily="50" charset="0"/>
              </a:rPr>
              <a:t> </a:t>
            </a:r>
            <a:r>
              <a:rPr lang="de-DE" sz="1200" dirty="0" err="1" smtClean="0">
                <a:latin typeface="Work Sans Medium" panose="00000600000000000000" pitchFamily="50" charset="0"/>
              </a:rPr>
              <a:t>is</a:t>
            </a:r>
            <a:r>
              <a:rPr lang="de-DE" sz="1200" dirty="0" smtClean="0">
                <a:latin typeface="Work Sans Medium" panose="00000600000000000000" pitchFamily="50" charset="0"/>
              </a:rPr>
              <a:t> an </a:t>
            </a:r>
            <a:r>
              <a:rPr lang="de-DE" sz="1200" dirty="0" err="1" smtClean="0">
                <a:latin typeface="Work Sans Medium" panose="00000600000000000000" pitchFamily="50" charset="0"/>
              </a:rPr>
              <a:t>active</a:t>
            </a:r>
            <a:r>
              <a:rPr lang="de-DE" sz="1200" dirty="0" smtClean="0">
                <a:latin typeface="Work Sans Medium" panose="00000600000000000000" pitchFamily="50" charset="0"/>
              </a:rPr>
              <a:t> </a:t>
            </a:r>
            <a:r>
              <a:rPr lang="de-DE" sz="1200" dirty="0" err="1" smtClean="0">
                <a:latin typeface="Work Sans Medium" panose="00000600000000000000" pitchFamily="50" charset="0"/>
              </a:rPr>
              <a:t>radar</a:t>
            </a:r>
            <a:r>
              <a:rPr lang="de-DE" sz="1200" dirty="0" smtClean="0">
                <a:latin typeface="Work Sans Medium" panose="00000600000000000000" pitchFamily="50" charset="0"/>
              </a:rPr>
              <a:t> </a:t>
            </a:r>
            <a:r>
              <a:rPr lang="de-DE" sz="1200" dirty="0" err="1" smtClean="0">
                <a:latin typeface="Work Sans Medium" panose="00000600000000000000" pitchFamily="50" charset="0"/>
              </a:rPr>
              <a:t>system</a:t>
            </a:r>
            <a:r>
              <a:rPr lang="de-DE" sz="1200" dirty="0" smtClean="0">
                <a:latin typeface="Work Sans Medium" panose="00000600000000000000" pitchFamily="50" charset="0"/>
              </a:rPr>
              <a:t>?</a:t>
            </a:r>
            <a:endParaRPr lang="de-DE" sz="1200" dirty="0">
              <a:latin typeface="Work Sans Medium" panose="00000600000000000000" pitchFamily="50" charset="0"/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6400798" y="1811311"/>
            <a:ext cx="22217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Work Sans Hairline" panose="00000100000000000000" pitchFamily="50" charset="0"/>
              </a:rPr>
              <a:t>Basics </a:t>
            </a:r>
            <a:r>
              <a:rPr lang="de-DE" sz="1200" dirty="0" err="1">
                <a:latin typeface="Work Sans Hairline" panose="00000100000000000000" pitchFamily="50" charset="0"/>
              </a:rPr>
              <a:t>of</a:t>
            </a:r>
            <a:r>
              <a:rPr lang="de-DE" sz="1200" dirty="0">
                <a:latin typeface="Work Sans Hairline" panose="00000100000000000000" pitchFamily="50" charset="0"/>
              </a:rPr>
              <a:t> </a:t>
            </a:r>
            <a:r>
              <a:rPr lang="de-DE" sz="1200" dirty="0" err="1">
                <a:latin typeface="Work Sans Hairline" panose="00000100000000000000" pitchFamily="50" charset="0"/>
              </a:rPr>
              <a:t>active</a:t>
            </a:r>
            <a:r>
              <a:rPr lang="de-DE" sz="1200" dirty="0">
                <a:latin typeface="Work Sans Hairline" panose="00000100000000000000" pitchFamily="50" charset="0"/>
              </a:rPr>
              <a:t> </a:t>
            </a:r>
            <a:r>
              <a:rPr lang="de-DE" sz="1200" dirty="0" err="1">
                <a:latin typeface="Work Sans Hairline" panose="00000100000000000000" pitchFamily="50" charset="0"/>
              </a:rPr>
              <a:t>systems</a:t>
            </a:r>
            <a:endParaRPr lang="de-DE" sz="1200" dirty="0">
              <a:latin typeface="Work Sans Hairline" panose="00000100000000000000" pitchFamily="50" charset="0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6400798" y="2251015"/>
            <a:ext cx="16502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Work Sans Hairline" panose="00000100000000000000" pitchFamily="50" charset="0"/>
              </a:rPr>
              <a:t>The SAR </a:t>
            </a:r>
            <a:r>
              <a:rPr lang="de-DE" sz="1200" dirty="0" err="1">
                <a:latin typeface="Work Sans Hairline" panose="00000100000000000000" pitchFamily="50" charset="0"/>
              </a:rPr>
              <a:t>principle</a:t>
            </a:r>
            <a:endParaRPr lang="de-DE" sz="1200" dirty="0">
              <a:latin typeface="Work Sans Hairline" panose="00000100000000000000" pitchFamily="50" charset="0"/>
            </a:endParaRPr>
          </a:p>
        </p:txBody>
      </p:sp>
      <p:sp>
        <p:nvSpPr>
          <p:cNvPr id="19" name="Rechteck 18"/>
          <p:cNvSpPr/>
          <p:nvPr/>
        </p:nvSpPr>
        <p:spPr>
          <a:xfrm>
            <a:off x="4793455" y="2884673"/>
            <a:ext cx="3893345" cy="12015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Textfeld 19"/>
          <p:cNvSpPr txBox="1"/>
          <p:nvPr/>
        </p:nvSpPr>
        <p:spPr>
          <a:xfrm>
            <a:off x="4879181" y="2977543"/>
            <a:ext cx="12144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latin typeface="Work Sans Medium" panose="00000600000000000000" pitchFamily="50" charset="0"/>
              </a:rPr>
              <a:t>Sensors &amp; </a:t>
            </a:r>
            <a:r>
              <a:rPr lang="de-DE" sz="1200" dirty="0" err="1" smtClean="0">
                <a:latin typeface="Work Sans Medium" panose="00000600000000000000" pitchFamily="50" charset="0"/>
              </a:rPr>
              <a:t>Missions</a:t>
            </a:r>
            <a:endParaRPr lang="de-DE" sz="1200" dirty="0">
              <a:latin typeface="Work Sans Medium" panose="00000600000000000000" pitchFamily="50" charset="0"/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6393655" y="3188654"/>
            <a:ext cx="16502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Work Sans Hairline" panose="00000100000000000000" pitchFamily="50" charset="0"/>
              </a:rPr>
              <a:t>The </a:t>
            </a:r>
            <a:r>
              <a:rPr lang="de-DE" sz="1200" dirty="0" err="1">
                <a:latin typeface="Work Sans Hairline" panose="00000100000000000000" pitchFamily="50" charset="0"/>
              </a:rPr>
              <a:t>radar</a:t>
            </a:r>
            <a:r>
              <a:rPr lang="de-DE" sz="1200" dirty="0">
                <a:latin typeface="Work Sans Hairline" panose="00000100000000000000" pitchFamily="50" charset="0"/>
              </a:rPr>
              <a:t> </a:t>
            </a:r>
            <a:r>
              <a:rPr lang="de-DE" sz="1200" dirty="0" err="1">
                <a:latin typeface="Work Sans Hairline" panose="00000100000000000000" pitchFamily="50" charset="0"/>
              </a:rPr>
              <a:t>bands</a:t>
            </a:r>
            <a:endParaRPr lang="de-DE" sz="1200" dirty="0">
              <a:latin typeface="Work Sans Hairline" panose="00000100000000000000" pitchFamily="50" charset="0"/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6393655" y="3628357"/>
            <a:ext cx="23360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err="1">
                <a:latin typeface="Work Sans Hairline" panose="00000100000000000000" pitchFamily="50" charset="0"/>
              </a:rPr>
              <a:t>Exsisting</a:t>
            </a:r>
            <a:r>
              <a:rPr lang="de-DE" sz="1200" dirty="0">
                <a:latin typeface="Work Sans Hairline" panose="00000100000000000000" pitchFamily="50" charset="0"/>
              </a:rPr>
              <a:t> </a:t>
            </a:r>
            <a:r>
              <a:rPr lang="de-DE" sz="1200" dirty="0" err="1">
                <a:latin typeface="Work Sans Hairline" panose="00000100000000000000" pitchFamily="50" charset="0"/>
              </a:rPr>
              <a:t>missions</a:t>
            </a:r>
            <a:endParaRPr lang="de-DE" sz="1200" dirty="0">
              <a:latin typeface="Work Sans Hairline" panose="00000100000000000000" pitchFamily="50" charset="0"/>
            </a:endParaRPr>
          </a:p>
        </p:txBody>
      </p:sp>
      <p:sp>
        <p:nvSpPr>
          <p:cNvPr id="28" name="Rechteck 27"/>
          <p:cNvSpPr/>
          <p:nvPr/>
        </p:nvSpPr>
        <p:spPr>
          <a:xfrm>
            <a:off x="4793455" y="4261976"/>
            <a:ext cx="3893345" cy="12015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Textfeld 28"/>
          <p:cNvSpPr txBox="1"/>
          <p:nvPr/>
        </p:nvSpPr>
        <p:spPr>
          <a:xfrm>
            <a:off x="4879181" y="4354846"/>
            <a:ext cx="15787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err="1" smtClean="0">
                <a:latin typeface="Work Sans Medium" panose="00000600000000000000" pitchFamily="50" charset="0"/>
              </a:rPr>
              <a:t>Getting</a:t>
            </a:r>
            <a:r>
              <a:rPr lang="de-DE" sz="1200" dirty="0" smtClean="0">
                <a:latin typeface="Work Sans Medium" panose="00000600000000000000" pitchFamily="50" charset="0"/>
              </a:rPr>
              <a:t> </a:t>
            </a:r>
            <a:r>
              <a:rPr lang="de-DE" sz="1200" dirty="0" err="1" smtClean="0">
                <a:latin typeface="Work Sans Medium" panose="00000600000000000000" pitchFamily="50" charset="0"/>
              </a:rPr>
              <a:t>used</a:t>
            </a:r>
            <a:r>
              <a:rPr lang="de-DE" sz="1200" dirty="0" smtClean="0">
                <a:latin typeface="Work Sans Medium" panose="00000600000000000000" pitchFamily="50" charset="0"/>
              </a:rPr>
              <a:t> </a:t>
            </a:r>
            <a:r>
              <a:rPr lang="de-DE" sz="1200" dirty="0" err="1" smtClean="0">
                <a:latin typeface="Work Sans Medium" panose="00000600000000000000" pitchFamily="50" charset="0"/>
              </a:rPr>
              <a:t>to</a:t>
            </a:r>
            <a:r>
              <a:rPr lang="de-DE" sz="1200" dirty="0" smtClean="0">
                <a:latin typeface="Work Sans Medium" panose="00000600000000000000" pitchFamily="50" charset="0"/>
              </a:rPr>
              <a:t> </a:t>
            </a:r>
            <a:r>
              <a:rPr lang="de-DE" sz="1200" dirty="0" err="1" smtClean="0">
                <a:latin typeface="Work Sans Medium" panose="00000600000000000000" pitchFamily="50" charset="0"/>
              </a:rPr>
              <a:t>radar</a:t>
            </a:r>
            <a:r>
              <a:rPr lang="de-DE" sz="1200" dirty="0" smtClean="0">
                <a:latin typeface="Work Sans Medium" panose="00000600000000000000" pitchFamily="50" charset="0"/>
              </a:rPr>
              <a:t> </a:t>
            </a:r>
            <a:r>
              <a:rPr lang="de-DE" sz="1200" dirty="0" err="1" smtClean="0">
                <a:latin typeface="Work Sans Medium" panose="00000600000000000000" pitchFamily="50" charset="0"/>
              </a:rPr>
              <a:t>images</a:t>
            </a:r>
            <a:endParaRPr lang="de-DE" sz="1200" dirty="0">
              <a:latin typeface="Work Sans Medium" panose="00000600000000000000" pitchFamily="50" charset="0"/>
            </a:endParaRPr>
          </a:p>
        </p:txBody>
      </p:sp>
      <p:sp>
        <p:nvSpPr>
          <p:cNvPr id="30" name="Textfeld 29"/>
          <p:cNvSpPr txBox="1"/>
          <p:nvPr/>
        </p:nvSpPr>
        <p:spPr>
          <a:xfrm>
            <a:off x="6393655" y="4565957"/>
            <a:ext cx="19359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Work Sans Hairline" panose="00000100000000000000" pitchFamily="50" charset="0"/>
              </a:rPr>
              <a:t>SAR </a:t>
            </a:r>
            <a:r>
              <a:rPr lang="de-DE" sz="1200" dirty="0" err="1">
                <a:latin typeface="Work Sans Hairline" panose="00000100000000000000" pitchFamily="50" charset="0"/>
              </a:rPr>
              <a:t>image</a:t>
            </a:r>
            <a:r>
              <a:rPr lang="de-DE" sz="1200" dirty="0">
                <a:latin typeface="Work Sans Hairline" panose="00000100000000000000" pitchFamily="50" charset="0"/>
              </a:rPr>
              <a:t> </a:t>
            </a:r>
            <a:r>
              <a:rPr lang="de-DE" sz="1200" dirty="0" err="1">
                <a:latin typeface="Work Sans Hairline" panose="00000100000000000000" pitchFamily="50" charset="0"/>
              </a:rPr>
              <a:t>features</a:t>
            </a:r>
            <a:endParaRPr lang="de-DE" sz="1200" dirty="0">
              <a:latin typeface="Work Sans Hairline" panose="00000100000000000000" pitchFamily="50" charset="0"/>
            </a:endParaRPr>
          </a:p>
        </p:txBody>
      </p:sp>
      <p:sp>
        <p:nvSpPr>
          <p:cNvPr id="31" name="Textfeld 30"/>
          <p:cNvSpPr txBox="1"/>
          <p:nvPr/>
        </p:nvSpPr>
        <p:spPr>
          <a:xfrm>
            <a:off x="6393655" y="5005660"/>
            <a:ext cx="25931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err="1">
                <a:latin typeface="Work Sans Hairline" panose="00000100000000000000" pitchFamily="50" charset="0"/>
              </a:rPr>
              <a:t>Comparison</a:t>
            </a:r>
            <a:r>
              <a:rPr lang="de-DE" sz="1200" dirty="0">
                <a:latin typeface="Work Sans Hairline" panose="00000100000000000000" pitchFamily="50" charset="0"/>
              </a:rPr>
              <a:t> </a:t>
            </a:r>
            <a:r>
              <a:rPr lang="de-DE" sz="1200" dirty="0" err="1">
                <a:latin typeface="Work Sans Hairline" panose="00000100000000000000" pitchFamily="50" charset="0"/>
              </a:rPr>
              <a:t>to</a:t>
            </a:r>
            <a:r>
              <a:rPr lang="de-DE" sz="1200" dirty="0">
                <a:latin typeface="Work Sans Hairline" panose="00000100000000000000" pitchFamily="50" charset="0"/>
              </a:rPr>
              <a:t> </a:t>
            </a:r>
            <a:r>
              <a:rPr lang="de-DE" sz="1200" dirty="0" err="1">
                <a:latin typeface="Work Sans Hairline" panose="00000100000000000000" pitchFamily="50" charset="0"/>
              </a:rPr>
              <a:t>optical</a:t>
            </a:r>
            <a:r>
              <a:rPr lang="de-DE" sz="1200" dirty="0">
                <a:latin typeface="Work Sans Hairline" panose="00000100000000000000" pitchFamily="50" charset="0"/>
              </a:rPr>
              <a:t> </a:t>
            </a:r>
            <a:r>
              <a:rPr lang="de-DE" sz="1200" dirty="0" err="1">
                <a:latin typeface="Work Sans Hairline" panose="00000100000000000000" pitchFamily="50" charset="0"/>
              </a:rPr>
              <a:t>images</a:t>
            </a:r>
            <a:endParaRPr lang="de-DE" sz="1200" dirty="0">
              <a:latin typeface="Work Sans Hairline" panose="00000100000000000000" pitchFamily="50" charset="0"/>
            </a:endParaRPr>
          </a:p>
        </p:txBody>
      </p:sp>
      <p:sp>
        <p:nvSpPr>
          <p:cNvPr id="33" name="Textfeld 32"/>
          <p:cNvSpPr txBox="1"/>
          <p:nvPr/>
        </p:nvSpPr>
        <p:spPr>
          <a:xfrm>
            <a:off x="7158039" y="893621"/>
            <a:ext cx="8858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err="1">
                <a:solidFill>
                  <a:schemeClr val="bg1"/>
                </a:solidFill>
                <a:latin typeface="Work Sans Black" panose="00000A00000000000000" pitchFamily="50" charset="0"/>
              </a:rPr>
              <a:t>HiSTORY</a:t>
            </a:r>
            <a:endParaRPr lang="de-DE" sz="1200" dirty="0">
              <a:solidFill>
                <a:schemeClr val="bg1"/>
              </a:solidFill>
              <a:latin typeface="Work Sans Black" panose="00000A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057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pieren 11"/>
          <p:cNvGrpSpPr/>
          <p:nvPr/>
        </p:nvGrpSpPr>
        <p:grpSpPr>
          <a:xfrm>
            <a:off x="2625328" y="1363317"/>
            <a:ext cx="4050507" cy="1201538"/>
            <a:chOff x="600074" y="866774"/>
            <a:chExt cx="5400676" cy="1602051"/>
          </a:xfrm>
        </p:grpSpPr>
        <p:sp>
          <p:nvSpPr>
            <p:cNvPr id="3" name="Rechteck 2"/>
            <p:cNvSpPr/>
            <p:nvPr/>
          </p:nvSpPr>
          <p:spPr>
            <a:xfrm>
              <a:off x="600074" y="866774"/>
              <a:ext cx="5191126" cy="160205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" name="Textfeld 3"/>
            <p:cNvSpPr txBox="1"/>
            <p:nvPr/>
          </p:nvSpPr>
          <p:spPr>
            <a:xfrm>
              <a:off x="714375" y="990599"/>
              <a:ext cx="1619251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dirty="0" smtClean="0">
                  <a:latin typeface="Work Sans Medium" panose="00000600000000000000" pitchFamily="50" charset="0"/>
                </a:rPr>
                <a:t>The </a:t>
              </a:r>
              <a:r>
                <a:rPr lang="de-DE" sz="1200" dirty="0" err="1" smtClean="0">
                  <a:latin typeface="Work Sans Medium" panose="00000600000000000000" pitchFamily="50" charset="0"/>
                </a:rPr>
                <a:t>imaging</a:t>
              </a:r>
              <a:r>
                <a:rPr lang="de-DE" sz="1200" dirty="0" smtClean="0">
                  <a:latin typeface="Work Sans Medium" panose="00000600000000000000" pitchFamily="50" charset="0"/>
                </a:rPr>
                <a:t> </a:t>
              </a:r>
              <a:r>
                <a:rPr lang="de-DE" sz="1200" dirty="0" err="1" smtClean="0">
                  <a:latin typeface="Work Sans Medium" panose="00000600000000000000" pitchFamily="50" charset="0"/>
                </a:rPr>
                <a:t>geometry</a:t>
              </a:r>
              <a:endParaRPr lang="de-DE" sz="1200" dirty="0">
                <a:latin typeface="Work Sans Medium" panose="00000600000000000000" pitchFamily="50" charset="0"/>
              </a:endParaRPr>
            </a:p>
          </p:txBody>
        </p:sp>
        <p:sp>
          <p:nvSpPr>
            <p:cNvPr id="5" name="Textfeld 4"/>
            <p:cNvSpPr txBox="1"/>
            <p:nvPr/>
          </p:nvSpPr>
          <p:spPr>
            <a:xfrm>
              <a:off x="2733673" y="1272081"/>
              <a:ext cx="25908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dirty="0">
                  <a:latin typeface="Work Sans Hairline" panose="00000100000000000000" pitchFamily="50" charset="0"/>
                </a:rPr>
                <a:t>Radar </a:t>
              </a:r>
              <a:r>
                <a:rPr lang="de-DE" sz="1200" dirty="0" err="1">
                  <a:latin typeface="Work Sans Hairline" panose="00000100000000000000" pitchFamily="50" charset="0"/>
                </a:rPr>
                <a:t>imaging</a:t>
              </a:r>
              <a:r>
                <a:rPr lang="de-DE" sz="1200" dirty="0">
                  <a:latin typeface="Work Sans Hairline" panose="00000100000000000000" pitchFamily="50" charset="0"/>
                </a:rPr>
                <a:t> </a:t>
              </a:r>
              <a:r>
                <a:rPr lang="de-DE" sz="1200" dirty="0" err="1">
                  <a:latin typeface="Work Sans Hairline" panose="00000100000000000000" pitchFamily="50" charset="0"/>
                </a:rPr>
                <a:t>geometry</a:t>
              </a:r>
              <a:endParaRPr lang="de-DE" sz="1200" dirty="0">
                <a:latin typeface="Work Sans Hairline" panose="00000100000000000000" pitchFamily="50" charset="0"/>
              </a:endParaRPr>
            </a:p>
          </p:txBody>
        </p:sp>
        <p:sp>
          <p:nvSpPr>
            <p:cNvPr id="6" name="Textfeld 5"/>
            <p:cNvSpPr txBox="1"/>
            <p:nvPr/>
          </p:nvSpPr>
          <p:spPr>
            <a:xfrm>
              <a:off x="2733673" y="1858353"/>
              <a:ext cx="326707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dirty="0" err="1">
                  <a:latin typeface="Work Sans Hairline" panose="00000100000000000000" pitchFamily="50" charset="0"/>
                </a:rPr>
                <a:t>Effects</a:t>
              </a:r>
              <a:r>
                <a:rPr lang="de-DE" sz="1200" dirty="0">
                  <a:latin typeface="Work Sans Hairline" panose="00000100000000000000" pitchFamily="50" charset="0"/>
                </a:rPr>
                <a:t> </a:t>
              </a:r>
              <a:r>
                <a:rPr lang="de-DE" sz="1200" dirty="0" err="1">
                  <a:latin typeface="Work Sans Hairline" panose="00000100000000000000" pitchFamily="50" charset="0"/>
                </a:rPr>
                <a:t>of</a:t>
              </a:r>
              <a:r>
                <a:rPr lang="de-DE" sz="1200" dirty="0">
                  <a:latin typeface="Work Sans Hairline" panose="00000100000000000000" pitchFamily="50" charset="0"/>
                </a:rPr>
                <a:t> </a:t>
              </a:r>
              <a:r>
                <a:rPr lang="de-DE" sz="1200" dirty="0" err="1">
                  <a:latin typeface="Work Sans Hairline" panose="00000100000000000000" pitchFamily="50" charset="0"/>
                </a:rPr>
                <a:t>imaging</a:t>
              </a:r>
              <a:r>
                <a:rPr lang="de-DE" sz="1200" dirty="0">
                  <a:latin typeface="Work Sans Hairline" panose="00000100000000000000" pitchFamily="50" charset="0"/>
                </a:rPr>
                <a:t> </a:t>
              </a:r>
              <a:r>
                <a:rPr lang="de-DE" sz="1200" dirty="0" err="1">
                  <a:latin typeface="Work Sans Hairline" panose="00000100000000000000" pitchFamily="50" charset="0"/>
                </a:rPr>
                <a:t>geometry</a:t>
              </a:r>
              <a:endParaRPr lang="de-DE" sz="1200" dirty="0">
                <a:latin typeface="Work Sans Hairline" panose="00000100000000000000" pitchFamily="50" charset="0"/>
              </a:endParaRPr>
            </a:p>
          </p:txBody>
        </p:sp>
      </p:grpSp>
      <p:grpSp>
        <p:nvGrpSpPr>
          <p:cNvPr id="11" name="Gruppieren 10"/>
          <p:cNvGrpSpPr/>
          <p:nvPr/>
        </p:nvGrpSpPr>
        <p:grpSpPr>
          <a:xfrm>
            <a:off x="2625328" y="2664067"/>
            <a:ext cx="3893345" cy="1201500"/>
            <a:chOff x="600074" y="2703230"/>
            <a:chExt cx="5191126" cy="1602000"/>
          </a:xfrm>
        </p:grpSpPr>
        <p:sp>
          <p:nvSpPr>
            <p:cNvPr id="7" name="Rechteck 6"/>
            <p:cNvSpPr/>
            <p:nvPr/>
          </p:nvSpPr>
          <p:spPr>
            <a:xfrm>
              <a:off x="600074" y="2703230"/>
              <a:ext cx="5191126" cy="160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" name="Textfeld 7"/>
            <p:cNvSpPr txBox="1"/>
            <p:nvPr/>
          </p:nvSpPr>
          <p:spPr>
            <a:xfrm>
              <a:off x="714375" y="2827057"/>
              <a:ext cx="2038350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dirty="0" smtClean="0">
                  <a:latin typeface="Work Sans Medium" panose="00000600000000000000" pitchFamily="50" charset="0"/>
                </a:rPr>
                <a:t>Interaction </a:t>
              </a:r>
              <a:r>
                <a:rPr lang="de-DE" sz="1200" dirty="0" err="1" smtClean="0">
                  <a:latin typeface="Work Sans Medium" panose="00000600000000000000" pitchFamily="50" charset="0"/>
                </a:rPr>
                <a:t>with</a:t>
              </a:r>
              <a:r>
                <a:rPr lang="de-DE" sz="1200" dirty="0" smtClean="0">
                  <a:latin typeface="Work Sans Medium" panose="00000600000000000000" pitchFamily="50" charset="0"/>
                </a:rPr>
                <a:t> </a:t>
              </a:r>
              <a:r>
                <a:rPr lang="de-DE" sz="1200" dirty="0" err="1" smtClean="0">
                  <a:latin typeface="Work Sans Medium" panose="00000600000000000000" pitchFamily="50" charset="0"/>
                </a:rPr>
                <a:t>the</a:t>
              </a:r>
              <a:r>
                <a:rPr lang="de-DE" sz="1200" dirty="0" smtClean="0">
                  <a:latin typeface="Work Sans Medium" panose="00000600000000000000" pitchFamily="50" charset="0"/>
                </a:rPr>
                <a:t> Earth </a:t>
              </a:r>
              <a:r>
                <a:rPr lang="de-DE" sz="1200" dirty="0" err="1" smtClean="0">
                  <a:latin typeface="Work Sans Medium" panose="00000600000000000000" pitchFamily="50" charset="0"/>
                </a:rPr>
                <a:t>surface</a:t>
              </a:r>
              <a:endParaRPr lang="de-DE" sz="1200" dirty="0">
                <a:latin typeface="Work Sans Medium" panose="00000600000000000000" pitchFamily="50" charset="0"/>
              </a:endParaRPr>
            </a:p>
          </p:txBody>
        </p:sp>
        <p:sp>
          <p:nvSpPr>
            <p:cNvPr id="9" name="Textfeld 8"/>
            <p:cNvSpPr txBox="1"/>
            <p:nvPr/>
          </p:nvSpPr>
          <p:spPr>
            <a:xfrm>
              <a:off x="2733672" y="3108538"/>
              <a:ext cx="2847977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dirty="0">
                  <a:latin typeface="Work Sans Hairline" panose="00000100000000000000" pitchFamily="50" charset="0"/>
                </a:rPr>
                <a:t>The </a:t>
              </a:r>
              <a:r>
                <a:rPr lang="de-DE" sz="1200" dirty="0" err="1">
                  <a:latin typeface="Work Sans Hairline" panose="00000100000000000000" pitchFamily="50" charset="0"/>
                </a:rPr>
                <a:t>scattering</a:t>
              </a:r>
              <a:r>
                <a:rPr lang="de-DE" sz="1200" dirty="0">
                  <a:latin typeface="Work Sans Hairline" panose="00000100000000000000" pitchFamily="50" charset="0"/>
                </a:rPr>
                <a:t> </a:t>
              </a:r>
              <a:r>
                <a:rPr lang="de-DE" sz="1200" dirty="0" err="1">
                  <a:latin typeface="Work Sans Hairline" panose="00000100000000000000" pitchFamily="50" charset="0"/>
                </a:rPr>
                <a:t>mechanisms</a:t>
              </a:r>
              <a:endParaRPr lang="de-DE" sz="1200" dirty="0">
                <a:latin typeface="Work Sans Hairline" panose="00000100000000000000" pitchFamily="50" charset="0"/>
              </a:endParaRPr>
            </a:p>
          </p:txBody>
        </p:sp>
        <p:sp>
          <p:nvSpPr>
            <p:cNvPr id="10" name="Textfeld 9"/>
            <p:cNvSpPr txBox="1"/>
            <p:nvPr/>
          </p:nvSpPr>
          <p:spPr>
            <a:xfrm>
              <a:off x="2733672" y="3694810"/>
              <a:ext cx="246697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dirty="0" err="1">
                  <a:latin typeface="Work Sans Hairline" panose="00000100000000000000" pitchFamily="50" charset="0"/>
                </a:rPr>
                <a:t>Important</a:t>
              </a:r>
              <a:r>
                <a:rPr lang="de-DE" sz="1200" dirty="0">
                  <a:latin typeface="Work Sans Hairline" panose="00000100000000000000" pitchFamily="50" charset="0"/>
                </a:rPr>
                <a:t> </a:t>
              </a:r>
              <a:r>
                <a:rPr lang="de-DE" sz="1200" dirty="0" err="1">
                  <a:latin typeface="Work Sans Hairline" panose="00000100000000000000" pitchFamily="50" charset="0"/>
                </a:rPr>
                <a:t>parameters</a:t>
              </a:r>
              <a:endParaRPr lang="de-DE" sz="1200" dirty="0">
                <a:latin typeface="Work Sans Hairline" panose="00000100000000000000" pitchFamily="50" charset="0"/>
              </a:endParaRPr>
            </a:p>
          </p:txBody>
        </p:sp>
      </p:grpSp>
      <p:grpSp>
        <p:nvGrpSpPr>
          <p:cNvPr id="35" name="Gruppieren 34"/>
          <p:cNvGrpSpPr/>
          <p:nvPr/>
        </p:nvGrpSpPr>
        <p:grpSpPr>
          <a:xfrm>
            <a:off x="7086600" y="914400"/>
            <a:ext cx="1112176" cy="406152"/>
            <a:chOff x="8896350" y="70773"/>
            <a:chExt cx="1482901" cy="541536"/>
          </a:xfrm>
        </p:grpSpPr>
        <p:sp>
          <p:nvSpPr>
            <p:cNvPr id="33" name="Textfeld 32"/>
            <p:cNvSpPr txBox="1"/>
            <p:nvPr/>
          </p:nvSpPr>
          <p:spPr>
            <a:xfrm>
              <a:off x="8896350" y="70773"/>
              <a:ext cx="14829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dirty="0">
                  <a:solidFill>
                    <a:schemeClr val="bg1"/>
                  </a:solidFill>
                  <a:latin typeface="Work Sans Black" panose="00000A00000000000000" pitchFamily="50" charset="0"/>
                </a:rPr>
                <a:t>GEOMETRY</a:t>
              </a:r>
            </a:p>
          </p:txBody>
        </p:sp>
        <p:sp>
          <p:nvSpPr>
            <p:cNvPr id="34" name="Rechteck 33"/>
            <p:cNvSpPr/>
            <p:nvPr/>
          </p:nvSpPr>
          <p:spPr>
            <a:xfrm>
              <a:off x="9434091" y="119867"/>
              <a:ext cx="246308" cy="49244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de-DE" dirty="0">
                <a:solidFill>
                  <a:schemeClr val="bg1"/>
                </a:solidFill>
                <a:latin typeface="FontAwesome" pitchFamily="2" charset="0"/>
              </a:endParaRPr>
            </a:p>
          </p:txBody>
        </p:sp>
      </p:grpSp>
      <p:grpSp>
        <p:nvGrpSpPr>
          <p:cNvPr id="13" name="Gruppieren 12"/>
          <p:cNvGrpSpPr/>
          <p:nvPr/>
        </p:nvGrpSpPr>
        <p:grpSpPr>
          <a:xfrm>
            <a:off x="2625328" y="3964780"/>
            <a:ext cx="3893345" cy="1528764"/>
            <a:chOff x="3686173" y="4143373"/>
            <a:chExt cx="5191126" cy="2038352"/>
          </a:xfrm>
        </p:grpSpPr>
        <p:sp>
          <p:nvSpPr>
            <p:cNvPr id="15" name="Rechteck 14"/>
            <p:cNvSpPr/>
            <p:nvPr/>
          </p:nvSpPr>
          <p:spPr>
            <a:xfrm>
              <a:off x="3686173" y="4143373"/>
              <a:ext cx="5191126" cy="20383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" name="Textfeld 15"/>
            <p:cNvSpPr txBox="1"/>
            <p:nvPr/>
          </p:nvSpPr>
          <p:spPr>
            <a:xfrm>
              <a:off x="3800474" y="4267200"/>
              <a:ext cx="161925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dirty="0" err="1" smtClean="0">
                  <a:latin typeface="Work Sans Medium" panose="00000600000000000000" pitchFamily="50" charset="0"/>
                </a:rPr>
                <a:t>How</a:t>
              </a:r>
              <a:r>
                <a:rPr lang="de-DE" sz="1200" dirty="0" smtClean="0">
                  <a:latin typeface="Work Sans Medium" panose="00000600000000000000" pitchFamily="50" charset="0"/>
                </a:rPr>
                <a:t> </a:t>
              </a:r>
              <a:r>
                <a:rPr lang="de-DE" sz="1200" dirty="0" err="1" smtClean="0">
                  <a:latin typeface="Work Sans Medium" panose="00000600000000000000" pitchFamily="50" charset="0"/>
                </a:rPr>
                <a:t>to</a:t>
              </a:r>
              <a:r>
                <a:rPr lang="de-DE" sz="1200" dirty="0" smtClean="0">
                  <a:latin typeface="Work Sans Medium" panose="00000600000000000000" pitchFamily="50" charset="0"/>
                </a:rPr>
                <a:t> </a:t>
              </a:r>
              <a:r>
                <a:rPr lang="de-DE" sz="1200" dirty="0" err="1" smtClean="0">
                  <a:latin typeface="Work Sans Medium" panose="00000600000000000000" pitchFamily="50" charset="0"/>
                </a:rPr>
                <a:t>obtain</a:t>
              </a:r>
              <a:r>
                <a:rPr lang="de-DE" sz="1200" dirty="0" smtClean="0">
                  <a:latin typeface="Work Sans Medium" panose="00000600000000000000" pitchFamily="50" charset="0"/>
                </a:rPr>
                <a:t> </a:t>
              </a:r>
              <a:r>
                <a:rPr lang="de-DE" sz="1200" dirty="0" err="1" smtClean="0">
                  <a:latin typeface="Work Sans Medium" panose="00000600000000000000" pitchFamily="50" charset="0"/>
                </a:rPr>
                <a:t>and</a:t>
              </a:r>
              <a:r>
                <a:rPr lang="de-DE" sz="1200" dirty="0" smtClean="0">
                  <a:latin typeface="Work Sans Medium" panose="00000600000000000000" pitchFamily="50" charset="0"/>
                </a:rPr>
                <a:t> </a:t>
              </a:r>
              <a:r>
                <a:rPr lang="de-DE" sz="1200" dirty="0" err="1" smtClean="0">
                  <a:latin typeface="Work Sans Medium" panose="00000600000000000000" pitchFamily="50" charset="0"/>
                </a:rPr>
                <a:t>use</a:t>
              </a:r>
              <a:r>
                <a:rPr lang="de-DE" sz="1200" dirty="0" smtClean="0">
                  <a:latin typeface="Work Sans Medium" panose="00000600000000000000" pitchFamily="50" charset="0"/>
                </a:rPr>
                <a:t> </a:t>
              </a:r>
              <a:r>
                <a:rPr lang="de-DE" sz="1200" dirty="0" err="1" smtClean="0">
                  <a:latin typeface="Work Sans Medium" panose="00000600000000000000" pitchFamily="50" charset="0"/>
                </a:rPr>
                <a:t>radar</a:t>
              </a:r>
              <a:r>
                <a:rPr lang="de-DE" sz="1200" dirty="0" smtClean="0">
                  <a:latin typeface="Work Sans Medium" panose="00000600000000000000" pitchFamily="50" charset="0"/>
                </a:rPr>
                <a:t> </a:t>
              </a:r>
              <a:r>
                <a:rPr lang="de-DE" sz="1200" dirty="0" err="1" smtClean="0">
                  <a:latin typeface="Work Sans Medium" panose="00000600000000000000" pitchFamily="50" charset="0"/>
                </a:rPr>
                <a:t>data</a:t>
              </a:r>
              <a:endParaRPr lang="de-DE" sz="1200" dirty="0">
                <a:latin typeface="Work Sans Medium" panose="00000600000000000000" pitchFamily="50" charset="0"/>
              </a:endParaRPr>
            </a:p>
          </p:txBody>
        </p:sp>
        <p:sp>
          <p:nvSpPr>
            <p:cNvPr id="17" name="Textfeld 16"/>
            <p:cNvSpPr txBox="1"/>
            <p:nvPr/>
          </p:nvSpPr>
          <p:spPr>
            <a:xfrm>
              <a:off x="5819771" y="4548681"/>
              <a:ext cx="296227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dirty="0">
                  <a:latin typeface="Work Sans Hairline" panose="00000100000000000000" pitchFamily="50" charset="0"/>
                </a:rPr>
                <a:t>Sentinel-1 </a:t>
              </a:r>
              <a:r>
                <a:rPr lang="de-DE" sz="1200" dirty="0" err="1">
                  <a:latin typeface="Work Sans Hairline" panose="00000100000000000000" pitchFamily="50" charset="0"/>
                </a:rPr>
                <a:t>data</a:t>
              </a:r>
              <a:r>
                <a:rPr lang="de-DE" sz="1200" dirty="0">
                  <a:latin typeface="Work Sans Hairline" panose="00000100000000000000" pitchFamily="50" charset="0"/>
                </a:rPr>
                <a:t> </a:t>
              </a:r>
              <a:r>
                <a:rPr lang="de-DE" sz="1200" dirty="0" err="1">
                  <a:latin typeface="Work Sans Hairline" panose="00000100000000000000" pitchFamily="50" charset="0"/>
                </a:rPr>
                <a:t>access</a:t>
              </a:r>
              <a:endParaRPr lang="de-DE" sz="1200" dirty="0">
                <a:latin typeface="Work Sans Hairline" panose="00000100000000000000" pitchFamily="50" charset="0"/>
              </a:endParaRPr>
            </a:p>
          </p:txBody>
        </p:sp>
        <p:sp>
          <p:nvSpPr>
            <p:cNvPr id="18" name="Textfeld 17"/>
            <p:cNvSpPr txBox="1"/>
            <p:nvPr/>
          </p:nvSpPr>
          <p:spPr>
            <a:xfrm>
              <a:off x="5819771" y="5134951"/>
              <a:ext cx="22002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dirty="0">
                  <a:latin typeface="Work Sans Hairline" panose="00000100000000000000" pitchFamily="50" charset="0"/>
                </a:rPr>
                <a:t>Intro </a:t>
              </a:r>
              <a:r>
                <a:rPr lang="de-DE" sz="1200" dirty="0" err="1">
                  <a:latin typeface="Work Sans Hairline" panose="00000100000000000000" pitchFamily="50" charset="0"/>
                </a:rPr>
                <a:t>to</a:t>
              </a:r>
              <a:r>
                <a:rPr lang="de-DE" sz="1200" dirty="0">
                  <a:latin typeface="Work Sans Hairline" panose="00000100000000000000" pitchFamily="50" charset="0"/>
                </a:rPr>
                <a:t> SNAP</a:t>
              </a:r>
            </a:p>
          </p:txBody>
        </p:sp>
        <p:sp>
          <p:nvSpPr>
            <p:cNvPr id="27" name="Textfeld 26"/>
            <p:cNvSpPr txBox="1"/>
            <p:nvPr/>
          </p:nvSpPr>
          <p:spPr>
            <a:xfrm>
              <a:off x="5819771" y="5719684"/>
              <a:ext cx="22002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dirty="0">
                  <a:latin typeface="Work Sans Hairline" panose="00000100000000000000" pitchFamily="50" charset="0"/>
                </a:rPr>
                <a:t>Other </a:t>
              </a:r>
              <a:r>
                <a:rPr lang="de-DE" sz="1200" dirty="0" err="1">
                  <a:latin typeface="Work Sans Hairline" panose="00000100000000000000" pitchFamily="50" charset="0"/>
                </a:rPr>
                <a:t>data</a:t>
              </a:r>
              <a:r>
                <a:rPr lang="de-DE" sz="1200" dirty="0">
                  <a:latin typeface="Work Sans Hairline" panose="00000100000000000000" pitchFamily="50" charset="0"/>
                </a:rPr>
                <a:t> </a:t>
              </a:r>
              <a:r>
                <a:rPr lang="de-DE" sz="1200" dirty="0" err="1">
                  <a:latin typeface="Work Sans Hairline" panose="00000100000000000000" pitchFamily="50" charset="0"/>
                </a:rPr>
                <a:t>sources</a:t>
              </a:r>
              <a:endParaRPr lang="de-DE" sz="1200" dirty="0">
                <a:latin typeface="Work Sans Hairline" panose="00000100000000000000" pitchFamily="50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94416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uppieren 26"/>
          <p:cNvGrpSpPr/>
          <p:nvPr/>
        </p:nvGrpSpPr>
        <p:grpSpPr>
          <a:xfrm>
            <a:off x="450055" y="1507331"/>
            <a:ext cx="3893345" cy="1528764"/>
            <a:chOff x="3686173" y="4143373"/>
            <a:chExt cx="5191126" cy="2038352"/>
          </a:xfrm>
        </p:grpSpPr>
        <p:sp>
          <p:nvSpPr>
            <p:cNvPr id="36" name="Rechteck 35"/>
            <p:cNvSpPr/>
            <p:nvPr/>
          </p:nvSpPr>
          <p:spPr>
            <a:xfrm>
              <a:off x="3686173" y="4143373"/>
              <a:ext cx="5191126" cy="20383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7" name="Textfeld 36"/>
            <p:cNvSpPr txBox="1"/>
            <p:nvPr/>
          </p:nvSpPr>
          <p:spPr>
            <a:xfrm>
              <a:off x="3800474" y="4267200"/>
              <a:ext cx="16192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dirty="0" err="1" smtClean="0">
                  <a:latin typeface="Work Sans Medium" panose="00000600000000000000" pitchFamily="50" charset="0"/>
                </a:rPr>
                <a:t>Theory</a:t>
              </a:r>
              <a:endParaRPr lang="de-DE" sz="1200" dirty="0">
                <a:latin typeface="Work Sans Medium" panose="00000600000000000000" pitchFamily="50" charset="0"/>
              </a:endParaRPr>
            </a:p>
          </p:txBody>
        </p:sp>
        <p:sp>
          <p:nvSpPr>
            <p:cNvPr id="38" name="Textfeld 37"/>
            <p:cNvSpPr txBox="1"/>
            <p:nvPr/>
          </p:nvSpPr>
          <p:spPr>
            <a:xfrm>
              <a:off x="5819771" y="4548681"/>
              <a:ext cx="296227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dirty="0">
                  <a:latin typeface="Work Sans Hairline" panose="00000100000000000000" pitchFamily="50" charset="0"/>
                </a:rPr>
                <a:t>Intro </a:t>
              </a:r>
              <a:r>
                <a:rPr lang="de-DE" sz="1200" dirty="0" err="1">
                  <a:latin typeface="Work Sans Hairline" panose="00000100000000000000" pitchFamily="50" charset="0"/>
                </a:rPr>
                <a:t>to</a:t>
              </a:r>
              <a:r>
                <a:rPr lang="de-DE" sz="1200" dirty="0">
                  <a:latin typeface="Work Sans Hairline" panose="00000100000000000000" pitchFamily="50" charset="0"/>
                </a:rPr>
                <a:t> </a:t>
              </a:r>
              <a:r>
                <a:rPr lang="de-DE" sz="1200" dirty="0" err="1">
                  <a:latin typeface="Work Sans Hairline" panose="00000100000000000000" pitchFamily="50" charset="0"/>
                </a:rPr>
                <a:t>Interferometry</a:t>
              </a:r>
              <a:endParaRPr lang="de-DE" sz="1200" dirty="0">
                <a:latin typeface="Work Sans Hairline" panose="00000100000000000000" pitchFamily="50" charset="0"/>
              </a:endParaRPr>
            </a:p>
          </p:txBody>
        </p:sp>
        <p:sp>
          <p:nvSpPr>
            <p:cNvPr id="39" name="Textfeld 38"/>
            <p:cNvSpPr txBox="1"/>
            <p:nvPr/>
          </p:nvSpPr>
          <p:spPr>
            <a:xfrm>
              <a:off x="5819771" y="5134952"/>
              <a:ext cx="22002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dirty="0">
                  <a:latin typeface="Work Sans Hairline" panose="00000100000000000000" pitchFamily="50" charset="0"/>
                </a:rPr>
                <a:t>Intro </a:t>
              </a:r>
              <a:r>
                <a:rPr lang="de-DE" sz="1200" dirty="0" err="1">
                  <a:latin typeface="Work Sans Hairline" panose="00000100000000000000" pitchFamily="50" charset="0"/>
                </a:rPr>
                <a:t>to</a:t>
              </a:r>
              <a:r>
                <a:rPr lang="de-DE" sz="1200" dirty="0">
                  <a:latin typeface="Work Sans Hairline" panose="00000100000000000000" pitchFamily="50" charset="0"/>
                </a:rPr>
                <a:t> Polarimetry</a:t>
              </a:r>
            </a:p>
          </p:txBody>
        </p:sp>
        <p:sp>
          <p:nvSpPr>
            <p:cNvPr id="40" name="Textfeld 39"/>
            <p:cNvSpPr txBox="1"/>
            <p:nvPr/>
          </p:nvSpPr>
          <p:spPr>
            <a:xfrm>
              <a:off x="5819771" y="5719684"/>
              <a:ext cx="22002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dirty="0">
                  <a:latin typeface="Work Sans Hairline" panose="00000100000000000000" pitchFamily="50" charset="0"/>
                </a:rPr>
                <a:t>Intro </a:t>
              </a:r>
              <a:r>
                <a:rPr lang="de-DE" sz="1200" dirty="0" err="1">
                  <a:latin typeface="Work Sans Hairline" panose="00000100000000000000" pitchFamily="50" charset="0"/>
                </a:rPr>
                <a:t>to</a:t>
              </a:r>
              <a:r>
                <a:rPr lang="de-DE" sz="1200" dirty="0">
                  <a:latin typeface="Work Sans Hairline" panose="00000100000000000000" pitchFamily="50" charset="0"/>
                </a:rPr>
                <a:t> time </a:t>
              </a:r>
              <a:r>
                <a:rPr lang="de-DE" sz="1200" dirty="0" err="1">
                  <a:latin typeface="Work Sans Hairline" panose="00000100000000000000" pitchFamily="50" charset="0"/>
                </a:rPr>
                <a:t>series</a:t>
              </a:r>
              <a:endParaRPr lang="de-DE" sz="1200" dirty="0">
                <a:latin typeface="Work Sans Hairline" panose="00000100000000000000" pitchFamily="50" charset="0"/>
              </a:endParaRPr>
            </a:p>
          </p:txBody>
        </p:sp>
      </p:grpSp>
      <p:grpSp>
        <p:nvGrpSpPr>
          <p:cNvPr id="11" name="Gruppieren 10"/>
          <p:cNvGrpSpPr/>
          <p:nvPr/>
        </p:nvGrpSpPr>
        <p:grpSpPr>
          <a:xfrm>
            <a:off x="450055" y="3213285"/>
            <a:ext cx="3893345" cy="1201500"/>
            <a:chOff x="600074" y="2703230"/>
            <a:chExt cx="5191126" cy="1602000"/>
          </a:xfrm>
        </p:grpSpPr>
        <p:sp>
          <p:nvSpPr>
            <p:cNvPr id="7" name="Rechteck 6"/>
            <p:cNvSpPr/>
            <p:nvPr/>
          </p:nvSpPr>
          <p:spPr>
            <a:xfrm>
              <a:off x="600074" y="2703230"/>
              <a:ext cx="5191126" cy="160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" name="Textfeld 7"/>
            <p:cNvSpPr txBox="1"/>
            <p:nvPr/>
          </p:nvSpPr>
          <p:spPr>
            <a:xfrm>
              <a:off x="714375" y="2827057"/>
              <a:ext cx="20383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dirty="0" err="1" smtClean="0">
                  <a:latin typeface="Work Sans Medium" panose="00000600000000000000" pitchFamily="50" charset="0"/>
                </a:rPr>
                <a:t>Forest</a:t>
              </a:r>
              <a:endParaRPr lang="de-DE" sz="1200" dirty="0">
                <a:latin typeface="Work Sans Medium" panose="00000600000000000000" pitchFamily="50" charset="0"/>
              </a:endParaRPr>
            </a:p>
          </p:txBody>
        </p:sp>
        <p:sp>
          <p:nvSpPr>
            <p:cNvPr id="9" name="Textfeld 8"/>
            <p:cNvSpPr txBox="1"/>
            <p:nvPr/>
          </p:nvSpPr>
          <p:spPr>
            <a:xfrm>
              <a:off x="2733672" y="3108538"/>
              <a:ext cx="284797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dirty="0" err="1">
                  <a:latin typeface="Work Sans Hairline" panose="00000100000000000000" pitchFamily="50" charset="0"/>
                </a:rPr>
                <a:t>Forest</a:t>
              </a:r>
              <a:r>
                <a:rPr lang="de-DE" sz="1200" dirty="0">
                  <a:latin typeface="Work Sans Hairline" panose="00000100000000000000" pitchFamily="50" charset="0"/>
                </a:rPr>
                <a:t> </a:t>
              </a:r>
              <a:r>
                <a:rPr lang="de-DE" sz="1200" dirty="0" err="1">
                  <a:latin typeface="Work Sans Hairline" panose="00000100000000000000" pitchFamily="50" charset="0"/>
                </a:rPr>
                <a:t>applications</a:t>
              </a:r>
              <a:endParaRPr lang="de-DE" sz="1200" dirty="0">
                <a:latin typeface="Work Sans Hairline" panose="00000100000000000000" pitchFamily="50" charset="0"/>
              </a:endParaRPr>
            </a:p>
          </p:txBody>
        </p:sp>
        <p:sp>
          <p:nvSpPr>
            <p:cNvPr id="10" name="Textfeld 9"/>
            <p:cNvSpPr txBox="1"/>
            <p:nvPr/>
          </p:nvSpPr>
          <p:spPr>
            <a:xfrm>
              <a:off x="2733672" y="3694809"/>
              <a:ext cx="22002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dirty="0" err="1">
                  <a:latin typeface="Work Sans Hairline" panose="00000100000000000000" pitchFamily="50" charset="0"/>
                </a:rPr>
                <a:t>Forest</a:t>
              </a:r>
              <a:r>
                <a:rPr lang="de-DE" sz="1200" dirty="0">
                  <a:latin typeface="Work Sans Hairline" panose="00000100000000000000" pitchFamily="50" charset="0"/>
                </a:rPr>
                <a:t> </a:t>
              </a:r>
              <a:r>
                <a:rPr lang="de-DE" sz="1200" dirty="0" err="1">
                  <a:latin typeface="Work Sans Hairline" panose="00000100000000000000" pitchFamily="50" charset="0"/>
                </a:rPr>
                <a:t>tutorial</a:t>
              </a:r>
              <a:endParaRPr lang="de-DE" sz="1200" dirty="0">
                <a:latin typeface="Work Sans Hairline" panose="00000100000000000000" pitchFamily="50" charset="0"/>
              </a:endParaRPr>
            </a:p>
          </p:txBody>
        </p:sp>
      </p:grpSp>
      <p:sp>
        <p:nvSpPr>
          <p:cNvPr id="15" name="Rechteck 14"/>
          <p:cNvSpPr/>
          <p:nvPr/>
        </p:nvSpPr>
        <p:spPr>
          <a:xfrm>
            <a:off x="4800598" y="1507331"/>
            <a:ext cx="3893345" cy="152876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Textfeld 15"/>
          <p:cNvSpPr txBox="1"/>
          <p:nvPr/>
        </p:nvSpPr>
        <p:spPr>
          <a:xfrm>
            <a:off x="4886324" y="1600200"/>
            <a:ext cx="12144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latin typeface="Work Sans Medium" panose="00000600000000000000" pitchFamily="50" charset="0"/>
              </a:rPr>
              <a:t>Settlements</a:t>
            </a:r>
            <a:endParaRPr lang="de-DE" sz="1200" dirty="0">
              <a:latin typeface="Work Sans Medium" panose="00000600000000000000" pitchFamily="50" charset="0"/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6400798" y="1811311"/>
            <a:ext cx="22217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Work Sans Hairline" panose="00000100000000000000" pitchFamily="50" charset="0"/>
              </a:rPr>
              <a:t>Urban </a:t>
            </a:r>
            <a:r>
              <a:rPr lang="de-DE" sz="1200" dirty="0" err="1">
                <a:latin typeface="Work Sans Hairline" panose="00000100000000000000" pitchFamily="50" charset="0"/>
              </a:rPr>
              <a:t>applications</a:t>
            </a:r>
            <a:endParaRPr lang="de-DE" sz="1200" dirty="0">
              <a:latin typeface="Work Sans Hairline" panose="00000100000000000000" pitchFamily="50" charset="0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6400798" y="2251015"/>
            <a:ext cx="16502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Work Sans Hairline" panose="00000100000000000000" pitchFamily="50" charset="0"/>
              </a:rPr>
              <a:t>Urban Tutorial</a:t>
            </a:r>
          </a:p>
        </p:txBody>
      </p:sp>
      <p:grpSp>
        <p:nvGrpSpPr>
          <p:cNvPr id="12" name="Gruppieren 11"/>
          <p:cNvGrpSpPr/>
          <p:nvPr/>
        </p:nvGrpSpPr>
        <p:grpSpPr>
          <a:xfrm>
            <a:off x="4793456" y="3213285"/>
            <a:ext cx="3936207" cy="1201500"/>
            <a:chOff x="6391274" y="2703230"/>
            <a:chExt cx="5248276" cy="1602000"/>
          </a:xfrm>
        </p:grpSpPr>
        <p:sp>
          <p:nvSpPr>
            <p:cNvPr id="19" name="Rechteck 18"/>
            <p:cNvSpPr/>
            <p:nvPr/>
          </p:nvSpPr>
          <p:spPr>
            <a:xfrm>
              <a:off x="6391274" y="2703230"/>
              <a:ext cx="5191126" cy="160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" name="Textfeld 19"/>
            <p:cNvSpPr txBox="1"/>
            <p:nvPr/>
          </p:nvSpPr>
          <p:spPr>
            <a:xfrm>
              <a:off x="6505575" y="2827057"/>
              <a:ext cx="16192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dirty="0" err="1" smtClean="0">
                  <a:latin typeface="Work Sans Medium" panose="00000600000000000000" pitchFamily="50" charset="0"/>
                </a:rPr>
                <a:t>Agriculture</a:t>
              </a:r>
              <a:endParaRPr lang="de-DE" sz="1200" dirty="0">
                <a:latin typeface="Work Sans Medium" panose="00000600000000000000" pitchFamily="50" charset="0"/>
              </a:endParaRPr>
            </a:p>
          </p:txBody>
        </p:sp>
        <p:sp>
          <p:nvSpPr>
            <p:cNvPr id="21" name="Textfeld 20"/>
            <p:cNvSpPr txBox="1"/>
            <p:nvPr/>
          </p:nvSpPr>
          <p:spPr>
            <a:xfrm>
              <a:off x="8524873" y="3108538"/>
              <a:ext cx="24955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dirty="0" err="1">
                  <a:latin typeface="Work Sans Hairline" panose="00000100000000000000" pitchFamily="50" charset="0"/>
                </a:rPr>
                <a:t>Agriculture</a:t>
              </a:r>
              <a:r>
                <a:rPr lang="de-DE" sz="1200" dirty="0">
                  <a:latin typeface="Work Sans Hairline" panose="00000100000000000000" pitchFamily="50" charset="0"/>
                </a:rPr>
                <a:t> </a:t>
              </a:r>
              <a:r>
                <a:rPr lang="de-DE" sz="1200" dirty="0" err="1">
                  <a:latin typeface="Work Sans Hairline" panose="00000100000000000000" pitchFamily="50" charset="0"/>
                </a:rPr>
                <a:t>Applications</a:t>
              </a:r>
              <a:endParaRPr lang="de-DE" sz="1200" dirty="0">
                <a:latin typeface="Work Sans Hairline" panose="00000100000000000000" pitchFamily="50" charset="0"/>
              </a:endParaRPr>
            </a:p>
          </p:txBody>
        </p:sp>
        <p:sp>
          <p:nvSpPr>
            <p:cNvPr id="22" name="Textfeld 21"/>
            <p:cNvSpPr txBox="1"/>
            <p:nvPr/>
          </p:nvSpPr>
          <p:spPr>
            <a:xfrm>
              <a:off x="8524873" y="3694809"/>
              <a:ext cx="311467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dirty="0" err="1">
                  <a:latin typeface="Work Sans Hairline" panose="00000100000000000000" pitchFamily="50" charset="0"/>
                </a:rPr>
                <a:t>Agriculture</a:t>
              </a:r>
              <a:r>
                <a:rPr lang="de-DE" sz="1200" dirty="0">
                  <a:latin typeface="Work Sans Hairline" panose="00000100000000000000" pitchFamily="50" charset="0"/>
                </a:rPr>
                <a:t> </a:t>
              </a:r>
              <a:r>
                <a:rPr lang="de-DE" sz="1200" dirty="0" err="1">
                  <a:latin typeface="Work Sans Hairline" panose="00000100000000000000" pitchFamily="50" charset="0"/>
                </a:rPr>
                <a:t>tutorial</a:t>
              </a:r>
              <a:endParaRPr lang="de-DE" sz="1200" dirty="0">
                <a:latin typeface="Work Sans Hairline" panose="00000100000000000000" pitchFamily="50" charset="0"/>
              </a:endParaRPr>
            </a:p>
          </p:txBody>
        </p:sp>
      </p:grpSp>
      <p:grpSp>
        <p:nvGrpSpPr>
          <p:cNvPr id="35" name="Gruppieren 34"/>
          <p:cNvGrpSpPr/>
          <p:nvPr/>
        </p:nvGrpSpPr>
        <p:grpSpPr>
          <a:xfrm>
            <a:off x="7608094" y="902618"/>
            <a:ext cx="885825" cy="417934"/>
            <a:chOff x="8905872" y="55064"/>
            <a:chExt cx="1181099" cy="557245"/>
          </a:xfrm>
        </p:grpSpPr>
        <p:sp>
          <p:nvSpPr>
            <p:cNvPr id="33" name="Textfeld 32"/>
            <p:cNvSpPr txBox="1"/>
            <p:nvPr/>
          </p:nvSpPr>
          <p:spPr>
            <a:xfrm>
              <a:off x="8905872" y="55064"/>
              <a:ext cx="11810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dirty="0">
                  <a:solidFill>
                    <a:schemeClr val="bg1"/>
                  </a:solidFill>
                  <a:latin typeface="Work Sans Black" panose="00000A00000000000000" pitchFamily="50" charset="0"/>
                </a:rPr>
                <a:t>Land</a:t>
              </a:r>
            </a:p>
          </p:txBody>
        </p:sp>
        <p:sp>
          <p:nvSpPr>
            <p:cNvPr id="34" name="Rechteck 33"/>
            <p:cNvSpPr/>
            <p:nvPr/>
          </p:nvSpPr>
          <p:spPr>
            <a:xfrm>
              <a:off x="9500766" y="119867"/>
              <a:ext cx="246308" cy="49244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de-DE" dirty="0">
                <a:solidFill>
                  <a:schemeClr val="bg1"/>
                </a:solidFill>
                <a:latin typeface="FontAwesome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81546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uppieren 26"/>
          <p:cNvGrpSpPr/>
          <p:nvPr/>
        </p:nvGrpSpPr>
        <p:grpSpPr>
          <a:xfrm>
            <a:off x="450055" y="1507331"/>
            <a:ext cx="3893345" cy="1528764"/>
            <a:chOff x="3686173" y="4143373"/>
            <a:chExt cx="5191126" cy="2038352"/>
          </a:xfrm>
        </p:grpSpPr>
        <p:sp>
          <p:nvSpPr>
            <p:cNvPr id="36" name="Rechteck 35"/>
            <p:cNvSpPr/>
            <p:nvPr/>
          </p:nvSpPr>
          <p:spPr>
            <a:xfrm>
              <a:off x="3686173" y="4143373"/>
              <a:ext cx="5191126" cy="20383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7" name="Textfeld 36"/>
            <p:cNvSpPr txBox="1"/>
            <p:nvPr/>
          </p:nvSpPr>
          <p:spPr>
            <a:xfrm>
              <a:off x="3800474" y="4267200"/>
              <a:ext cx="16192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dirty="0" err="1" smtClean="0">
                  <a:latin typeface="Work Sans Medium" panose="00000600000000000000" pitchFamily="50" charset="0"/>
                </a:rPr>
                <a:t>Theory</a:t>
              </a:r>
              <a:endParaRPr lang="de-DE" sz="1200" dirty="0">
                <a:latin typeface="Work Sans Medium" panose="00000600000000000000" pitchFamily="50" charset="0"/>
              </a:endParaRPr>
            </a:p>
          </p:txBody>
        </p:sp>
        <p:sp>
          <p:nvSpPr>
            <p:cNvPr id="38" name="Textfeld 37"/>
            <p:cNvSpPr txBox="1"/>
            <p:nvPr/>
          </p:nvSpPr>
          <p:spPr>
            <a:xfrm>
              <a:off x="5819771" y="4548681"/>
              <a:ext cx="2962278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dirty="0" err="1">
                  <a:latin typeface="Work Sans Hairline" panose="00000100000000000000" pitchFamily="50" charset="0"/>
                </a:rPr>
                <a:t>Scattering</a:t>
              </a:r>
              <a:r>
                <a:rPr lang="de-DE" sz="1200" dirty="0">
                  <a:latin typeface="Work Sans Hairline" panose="00000100000000000000" pitchFamily="50" charset="0"/>
                </a:rPr>
                <a:t> </a:t>
              </a:r>
              <a:r>
                <a:rPr lang="de-DE" sz="1200" dirty="0" err="1">
                  <a:latin typeface="Work Sans Hairline" panose="00000100000000000000" pitchFamily="50" charset="0"/>
                </a:rPr>
                <a:t>mechanisms</a:t>
              </a:r>
              <a:r>
                <a:rPr lang="de-DE" sz="1200" dirty="0">
                  <a:latin typeface="Work Sans Hairline" panose="00000100000000000000" pitchFamily="50" charset="0"/>
                </a:rPr>
                <a:t> </a:t>
              </a:r>
              <a:br>
                <a:rPr lang="de-DE" sz="1200" dirty="0">
                  <a:latin typeface="Work Sans Hairline" panose="00000100000000000000" pitchFamily="50" charset="0"/>
                </a:rPr>
              </a:br>
              <a:r>
                <a:rPr lang="de-DE" sz="1200" dirty="0" err="1">
                  <a:latin typeface="Work Sans Hairline" panose="00000100000000000000" pitchFamily="50" charset="0"/>
                </a:rPr>
                <a:t>over</a:t>
              </a:r>
              <a:r>
                <a:rPr lang="de-DE" sz="1200" dirty="0">
                  <a:latin typeface="Work Sans Hairline" panose="00000100000000000000" pitchFamily="50" charset="0"/>
                </a:rPr>
                <a:t> </a:t>
              </a:r>
              <a:r>
                <a:rPr lang="de-DE" sz="1200" dirty="0" err="1">
                  <a:latin typeface="Work Sans Hairline" panose="00000100000000000000" pitchFamily="50" charset="0"/>
                </a:rPr>
                <a:t>water</a:t>
              </a:r>
              <a:endParaRPr lang="de-DE" sz="1200" dirty="0">
                <a:latin typeface="Work Sans Hairline" panose="00000100000000000000" pitchFamily="50" charset="0"/>
              </a:endParaRPr>
            </a:p>
          </p:txBody>
        </p:sp>
      </p:grpSp>
      <p:grpSp>
        <p:nvGrpSpPr>
          <p:cNvPr id="11" name="Gruppieren 10"/>
          <p:cNvGrpSpPr/>
          <p:nvPr/>
        </p:nvGrpSpPr>
        <p:grpSpPr>
          <a:xfrm>
            <a:off x="450055" y="3213285"/>
            <a:ext cx="3893345" cy="1201500"/>
            <a:chOff x="600074" y="2703230"/>
            <a:chExt cx="5191126" cy="1602000"/>
          </a:xfrm>
        </p:grpSpPr>
        <p:sp>
          <p:nvSpPr>
            <p:cNvPr id="7" name="Rechteck 6"/>
            <p:cNvSpPr/>
            <p:nvPr/>
          </p:nvSpPr>
          <p:spPr>
            <a:xfrm>
              <a:off x="600074" y="2703230"/>
              <a:ext cx="5191126" cy="160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" name="Textfeld 7"/>
            <p:cNvSpPr txBox="1"/>
            <p:nvPr/>
          </p:nvSpPr>
          <p:spPr>
            <a:xfrm>
              <a:off x="714375" y="2827057"/>
              <a:ext cx="20383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dirty="0" err="1" smtClean="0">
                  <a:latin typeface="Work Sans Medium" panose="00000600000000000000" pitchFamily="50" charset="0"/>
                </a:rPr>
                <a:t>Water</a:t>
              </a:r>
              <a:r>
                <a:rPr lang="de-DE" sz="1200" dirty="0" smtClean="0">
                  <a:latin typeface="Work Sans Medium" panose="00000600000000000000" pitchFamily="50" charset="0"/>
                </a:rPr>
                <a:t> </a:t>
              </a:r>
              <a:r>
                <a:rPr lang="de-DE" sz="1200" dirty="0" err="1" smtClean="0">
                  <a:latin typeface="Work Sans Medium" panose="00000600000000000000" pitchFamily="50" charset="0"/>
                </a:rPr>
                <a:t>Bodies</a:t>
              </a:r>
              <a:endParaRPr lang="de-DE" sz="1200" dirty="0">
                <a:latin typeface="Work Sans Medium" panose="00000600000000000000" pitchFamily="50" charset="0"/>
              </a:endParaRPr>
            </a:p>
          </p:txBody>
        </p:sp>
        <p:sp>
          <p:nvSpPr>
            <p:cNvPr id="9" name="Textfeld 8"/>
            <p:cNvSpPr txBox="1"/>
            <p:nvPr/>
          </p:nvSpPr>
          <p:spPr>
            <a:xfrm>
              <a:off x="2733672" y="3108538"/>
              <a:ext cx="284797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dirty="0" err="1">
                  <a:latin typeface="Work Sans Hairline" panose="00000100000000000000" pitchFamily="50" charset="0"/>
                </a:rPr>
                <a:t>Water</a:t>
              </a:r>
              <a:r>
                <a:rPr lang="de-DE" sz="1200" dirty="0">
                  <a:latin typeface="Work Sans Hairline" panose="00000100000000000000" pitchFamily="50" charset="0"/>
                </a:rPr>
                <a:t> </a:t>
              </a:r>
              <a:r>
                <a:rPr lang="de-DE" sz="1200" dirty="0" err="1">
                  <a:latin typeface="Work Sans Hairline" panose="00000100000000000000" pitchFamily="50" charset="0"/>
                </a:rPr>
                <a:t>body</a:t>
              </a:r>
              <a:r>
                <a:rPr lang="de-DE" sz="1200" dirty="0">
                  <a:latin typeface="Work Sans Hairline" panose="00000100000000000000" pitchFamily="50" charset="0"/>
                </a:rPr>
                <a:t> </a:t>
              </a:r>
              <a:r>
                <a:rPr lang="de-DE" sz="1200" dirty="0" err="1">
                  <a:latin typeface="Work Sans Hairline" panose="00000100000000000000" pitchFamily="50" charset="0"/>
                </a:rPr>
                <a:t>applications</a:t>
              </a:r>
              <a:endParaRPr lang="de-DE" sz="1200" dirty="0">
                <a:latin typeface="Work Sans Hairline" panose="00000100000000000000" pitchFamily="50" charset="0"/>
              </a:endParaRPr>
            </a:p>
          </p:txBody>
        </p:sp>
        <p:sp>
          <p:nvSpPr>
            <p:cNvPr id="10" name="Textfeld 9"/>
            <p:cNvSpPr txBox="1"/>
            <p:nvPr/>
          </p:nvSpPr>
          <p:spPr>
            <a:xfrm>
              <a:off x="2733672" y="3694809"/>
              <a:ext cx="22002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dirty="0" err="1">
                  <a:latin typeface="Work Sans Hairline" panose="00000100000000000000" pitchFamily="50" charset="0"/>
                </a:rPr>
                <a:t>Water</a:t>
              </a:r>
              <a:r>
                <a:rPr lang="de-DE" sz="1200" dirty="0">
                  <a:latin typeface="Work Sans Hairline" panose="00000100000000000000" pitchFamily="50" charset="0"/>
                </a:rPr>
                <a:t> </a:t>
              </a:r>
              <a:r>
                <a:rPr lang="de-DE" sz="1200" dirty="0" err="1">
                  <a:latin typeface="Work Sans Hairline" panose="00000100000000000000" pitchFamily="50" charset="0"/>
                </a:rPr>
                <a:t>body</a:t>
              </a:r>
              <a:r>
                <a:rPr lang="de-DE" sz="1200" dirty="0">
                  <a:latin typeface="Work Sans Hairline" panose="00000100000000000000" pitchFamily="50" charset="0"/>
                </a:rPr>
                <a:t> </a:t>
              </a:r>
              <a:r>
                <a:rPr lang="de-DE" sz="1200" dirty="0" err="1">
                  <a:latin typeface="Work Sans Hairline" panose="00000100000000000000" pitchFamily="50" charset="0"/>
                </a:rPr>
                <a:t>tutorial</a:t>
              </a:r>
              <a:endParaRPr lang="de-DE" sz="1200" dirty="0">
                <a:latin typeface="Work Sans Hairline" panose="00000100000000000000" pitchFamily="50" charset="0"/>
              </a:endParaRPr>
            </a:p>
          </p:txBody>
        </p:sp>
      </p:grpSp>
      <p:sp>
        <p:nvSpPr>
          <p:cNvPr id="15" name="Rechteck 14"/>
          <p:cNvSpPr/>
          <p:nvPr/>
        </p:nvSpPr>
        <p:spPr>
          <a:xfrm>
            <a:off x="4800598" y="1507330"/>
            <a:ext cx="3893345" cy="290745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Textfeld 15"/>
          <p:cNvSpPr txBox="1"/>
          <p:nvPr/>
        </p:nvSpPr>
        <p:spPr>
          <a:xfrm>
            <a:off x="4886324" y="1600200"/>
            <a:ext cx="13430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err="1" smtClean="0">
                <a:latin typeface="Work Sans Medium" panose="00000600000000000000" pitchFamily="50" charset="0"/>
              </a:rPr>
              <a:t>Oceanography</a:t>
            </a:r>
            <a:endParaRPr lang="de-DE" sz="1200" dirty="0">
              <a:latin typeface="Work Sans Medium" panose="00000600000000000000" pitchFamily="50" charset="0"/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6400798" y="1811311"/>
            <a:ext cx="22217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Work Sans Hairline" panose="00000100000000000000" pitchFamily="50" charset="0"/>
              </a:rPr>
              <a:t>Maritime </a:t>
            </a:r>
            <a:r>
              <a:rPr lang="de-DE" sz="1200" dirty="0" err="1">
                <a:latin typeface="Work Sans Hairline" panose="00000100000000000000" pitchFamily="50" charset="0"/>
              </a:rPr>
              <a:t>Applications</a:t>
            </a:r>
            <a:endParaRPr lang="de-DE" sz="1200" dirty="0">
              <a:latin typeface="Work Sans Hairline" panose="00000100000000000000" pitchFamily="50" charset="0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6400798" y="2251015"/>
            <a:ext cx="16502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err="1">
                <a:latin typeface="Work Sans Hairline" panose="00000100000000000000" pitchFamily="50" charset="0"/>
              </a:rPr>
              <a:t>Sea</a:t>
            </a:r>
            <a:r>
              <a:rPr lang="de-DE" sz="1200" dirty="0">
                <a:latin typeface="Work Sans Hairline" panose="00000100000000000000" pitchFamily="50" charset="0"/>
              </a:rPr>
              <a:t> </a:t>
            </a:r>
            <a:r>
              <a:rPr lang="de-DE" sz="1200" dirty="0" err="1">
                <a:latin typeface="Work Sans Hairline" panose="00000100000000000000" pitchFamily="50" charset="0"/>
              </a:rPr>
              <a:t>Ice</a:t>
            </a:r>
            <a:endParaRPr lang="de-DE" sz="1200" dirty="0">
              <a:latin typeface="Work Sans Hairline" panose="00000100000000000000" pitchFamily="50" charset="0"/>
            </a:endParaRPr>
          </a:p>
        </p:txBody>
      </p:sp>
      <p:grpSp>
        <p:nvGrpSpPr>
          <p:cNvPr id="35" name="Gruppieren 34"/>
          <p:cNvGrpSpPr/>
          <p:nvPr/>
        </p:nvGrpSpPr>
        <p:grpSpPr>
          <a:xfrm>
            <a:off x="7504196" y="901160"/>
            <a:ext cx="885825" cy="419392"/>
            <a:chOff x="8910216" y="53120"/>
            <a:chExt cx="1181099" cy="559189"/>
          </a:xfrm>
        </p:grpSpPr>
        <p:sp>
          <p:nvSpPr>
            <p:cNvPr id="33" name="Textfeld 32"/>
            <p:cNvSpPr txBox="1"/>
            <p:nvPr/>
          </p:nvSpPr>
          <p:spPr>
            <a:xfrm>
              <a:off x="8910216" y="53120"/>
              <a:ext cx="11810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dirty="0" err="1">
                  <a:solidFill>
                    <a:schemeClr val="bg1"/>
                  </a:solidFill>
                  <a:latin typeface="Work Sans Black" panose="00000A00000000000000" pitchFamily="50" charset="0"/>
                </a:rPr>
                <a:t>Water</a:t>
              </a:r>
              <a:endParaRPr lang="de-DE" sz="1200" dirty="0">
                <a:solidFill>
                  <a:schemeClr val="bg1"/>
                </a:solidFill>
                <a:latin typeface="Work Sans Black" panose="00000A00000000000000" pitchFamily="50" charset="0"/>
              </a:endParaRPr>
            </a:p>
          </p:txBody>
        </p:sp>
        <p:sp>
          <p:nvSpPr>
            <p:cNvPr id="34" name="Rechteck 33"/>
            <p:cNvSpPr/>
            <p:nvPr/>
          </p:nvSpPr>
          <p:spPr>
            <a:xfrm>
              <a:off x="9500766" y="119867"/>
              <a:ext cx="246308" cy="49244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de-DE" dirty="0">
                <a:solidFill>
                  <a:schemeClr val="bg1"/>
                </a:solidFill>
                <a:latin typeface="FontAwesome" pitchFamily="2" charset="0"/>
              </a:endParaRPr>
            </a:p>
          </p:txBody>
        </p:sp>
      </p:grpSp>
      <p:sp>
        <p:nvSpPr>
          <p:cNvPr id="28" name="Textfeld 27"/>
          <p:cNvSpPr txBox="1"/>
          <p:nvPr/>
        </p:nvSpPr>
        <p:spPr>
          <a:xfrm>
            <a:off x="6400798" y="2690718"/>
            <a:ext cx="16502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err="1">
                <a:latin typeface="Work Sans Hairline" panose="00000100000000000000" pitchFamily="50" charset="0"/>
              </a:rPr>
              <a:t>Sea</a:t>
            </a:r>
            <a:r>
              <a:rPr lang="de-DE" sz="1200" dirty="0">
                <a:latin typeface="Work Sans Hairline" panose="00000100000000000000" pitchFamily="50" charset="0"/>
              </a:rPr>
              <a:t> Wind</a:t>
            </a:r>
          </a:p>
        </p:txBody>
      </p:sp>
      <p:sp>
        <p:nvSpPr>
          <p:cNvPr id="29" name="Textfeld 28"/>
          <p:cNvSpPr txBox="1"/>
          <p:nvPr/>
        </p:nvSpPr>
        <p:spPr>
          <a:xfrm>
            <a:off x="6400797" y="3130421"/>
            <a:ext cx="16502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err="1">
                <a:latin typeface="Work Sans Hairline" panose="00000100000000000000" pitchFamily="50" charset="0"/>
              </a:rPr>
              <a:t>Sea</a:t>
            </a:r>
            <a:r>
              <a:rPr lang="de-DE" sz="1200" dirty="0">
                <a:latin typeface="Work Sans Hairline" panose="00000100000000000000" pitchFamily="50" charset="0"/>
              </a:rPr>
              <a:t> </a:t>
            </a:r>
            <a:r>
              <a:rPr lang="de-DE" sz="1200" dirty="0" err="1">
                <a:latin typeface="Work Sans Hairline" panose="00000100000000000000" pitchFamily="50" charset="0"/>
              </a:rPr>
              <a:t>Waves</a:t>
            </a:r>
            <a:endParaRPr lang="de-DE" sz="1200" dirty="0">
              <a:latin typeface="Work Sans Hairline" panose="00000100000000000000" pitchFamily="50" charset="0"/>
            </a:endParaRPr>
          </a:p>
        </p:txBody>
      </p:sp>
      <p:sp>
        <p:nvSpPr>
          <p:cNvPr id="30" name="Textfeld 29"/>
          <p:cNvSpPr txBox="1"/>
          <p:nvPr/>
        </p:nvSpPr>
        <p:spPr>
          <a:xfrm>
            <a:off x="6400796" y="3570124"/>
            <a:ext cx="16502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err="1">
                <a:latin typeface="Work Sans Hairline" panose="00000100000000000000" pitchFamily="50" charset="0"/>
              </a:rPr>
              <a:t>Sea</a:t>
            </a:r>
            <a:r>
              <a:rPr lang="de-DE" sz="1200" dirty="0">
                <a:latin typeface="Work Sans Hairline" panose="00000100000000000000" pitchFamily="50" charset="0"/>
              </a:rPr>
              <a:t> Surface </a:t>
            </a:r>
            <a:r>
              <a:rPr lang="de-DE" sz="1200" dirty="0" err="1">
                <a:latin typeface="Work Sans Hairline" panose="00000100000000000000" pitchFamily="50" charset="0"/>
              </a:rPr>
              <a:t>Current</a:t>
            </a:r>
            <a:endParaRPr lang="de-DE" sz="1200" dirty="0">
              <a:latin typeface="Work Sans Hairline" panose="00000100000000000000" pitchFamily="50" charset="0"/>
            </a:endParaRPr>
          </a:p>
        </p:txBody>
      </p:sp>
      <p:sp>
        <p:nvSpPr>
          <p:cNvPr id="31" name="Textfeld 30"/>
          <p:cNvSpPr txBox="1"/>
          <p:nvPr/>
        </p:nvSpPr>
        <p:spPr>
          <a:xfrm>
            <a:off x="6400795" y="4013590"/>
            <a:ext cx="16502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err="1">
                <a:latin typeface="Work Sans Hairline" panose="00000100000000000000" pitchFamily="50" charset="0"/>
              </a:rPr>
              <a:t>Oil</a:t>
            </a:r>
            <a:r>
              <a:rPr lang="de-DE" sz="1200" dirty="0">
                <a:latin typeface="Work Sans Hairline" panose="00000100000000000000" pitchFamily="50" charset="0"/>
              </a:rPr>
              <a:t> Spill Mapping</a:t>
            </a:r>
          </a:p>
        </p:txBody>
      </p:sp>
    </p:spTree>
    <p:extLst>
      <p:ext uri="{BB962C8B-B14F-4D97-AF65-F5344CB8AC3E}">
        <p14:creationId xmlns:p14="http://schemas.microsoft.com/office/powerpoint/2010/main" val="773228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9A00"/>
      </a:accent1>
      <a:accent2>
        <a:srgbClr val="9F2D20"/>
      </a:accent2>
      <a:accent3>
        <a:srgbClr val="8F8F8F"/>
      </a:accent3>
      <a:accent4>
        <a:srgbClr val="001E59"/>
      </a:accent4>
      <a:accent5>
        <a:srgbClr val="FFCAAA"/>
      </a:accent5>
      <a:accent6>
        <a:srgbClr val="90281C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649</Words>
  <Application>Microsoft Macintosh PowerPoint</Application>
  <PresentationFormat>On-screen Show (4:3)</PresentationFormat>
  <Paragraphs>155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6" baseType="lpstr">
      <vt:lpstr>Arial Bold</vt:lpstr>
      <vt:lpstr>Avenir Roman</vt:lpstr>
      <vt:lpstr>Calibri</vt:lpstr>
      <vt:lpstr>Cambria</vt:lpstr>
      <vt:lpstr>Droid Serif</vt:lpstr>
      <vt:lpstr>FontAwesome</vt:lpstr>
      <vt:lpstr>Helvetica</vt:lpstr>
      <vt:lpstr>Lato</vt:lpstr>
      <vt:lpstr>NotesEsa</vt:lpstr>
      <vt:lpstr>Proxima Nova Regular</vt:lpstr>
      <vt:lpstr>Verdana</vt:lpstr>
      <vt:lpstr>Work Sans</vt:lpstr>
      <vt:lpstr>Work Sans Black</vt:lpstr>
      <vt:lpstr>Work Sans Hairline</vt:lpstr>
      <vt:lpstr>Work Sans Medium</vt:lpstr>
      <vt:lpstr>Arial</vt:lpstr>
      <vt:lpstr>Default</vt:lpstr>
      <vt:lpstr>ESA  Recent &amp; Forthcoming MOOCS in EO  Sentinel Webinars (RUS)</vt:lpstr>
      <vt:lpstr>Content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Content</vt:lpstr>
      <vt:lpstr>PowerPoint Presentation</vt:lpstr>
      <vt:lpstr>Forthcoming MOOCs</vt:lpstr>
      <vt:lpstr>Echoes in Space – SAR MOOC Re-run </vt:lpstr>
      <vt:lpstr>PowerPoint Presentation</vt:lpstr>
      <vt:lpstr>Thanks for the attention and ….</vt:lpstr>
    </vt:vector>
  </TitlesOfParts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Goes Here</dc:title>
  <dc:creator>Brian R. Williams</dc:creator>
  <cp:lastModifiedBy>Microsoft Office User</cp:lastModifiedBy>
  <cp:revision>89</cp:revision>
  <dcterms:modified xsi:type="dcterms:W3CDTF">2018-03-06T19:40:32Z</dcterms:modified>
</cp:coreProperties>
</file>