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1" r:id="rId3"/>
    <p:sldId id="269" r:id="rId4"/>
    <p:sldId id="287" r:id="rId5"/>
    <p:sldId id="288" r:id="rId6"/>
    <p:sldId id="289" r:id="rId7"/>
    <p:sldId id="290" r:id="rId8"/>
    <p:sldId id="286" r:id="rId9"/>
    <p:sldId id="293" r:id="rId10"/>
    <p:sldId id="298" r:id="rId11"/>
    <p:sldId id="294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1A"/>
    <a:srgbClr val="2F4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04" autoAdjust="0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36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andsatlook.usgs.gov/LandLoo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andsatlook.usgs.gov/" TargetMode="External"/><Relationship Id="rId3" Type="http://schemas.openxmlformats.org/officeDocument/2006/relationships/hyperlink" Target="https://landsatlook.usgs.gov/sentinel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Technology &amp; Tools Used for Capacity Building at USGS</a:t>
            </a: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9530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Eric C. Wood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11.9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&amp; Data Democracy (WGCapD-7)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549847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6874D25-4BBC-443B-B91B-1AE58BB6A7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LandsatLook</a:t>
            </a:r>
            <a:r>
              <a:rPr lang="en-US" altLang="en-US" dirty="0"/>
              <a:t> Viewer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xmlns="" id="{468AAB47-D76C-4C13-B0F7-4007DC379E8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1645317"/>
            <a:ext cx="8153400" cy="463416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0577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661367A-1DCD-4EFF-9708-DF3A7D1CCE6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Sentinel-2 </a:t>
            </a:r>
            <a:r>
              <a:rPr lang="en-US" altLang="en-US" dirty="0" err="1"/>
              <a:t>MultiSpectral</a:t>
            </a:r>
            <a:r>
              <a:rPr lang="en-US" altLang="en-US" dirty="0"/>
              <a:t> Instrument (MSI)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916F6536-F7F5-4CC9-AF15-6E1DE3819C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1924050"/>
            <a:ext cx="8153400" cy="407669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3603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General Capacity Building Initiatives</a:t>
            </a:r>
          </a:p>
          <a:p>
            <a:pPr indent="-231775"/>
            <a:r>
              <a:rPr lang="en-US" sz="1800" dirty="0"/>
              <a:t>Project related training where simple integrated discovery, visualization, and access (download) to Landsat and Sentinel data is required</a:t>
            </a:r>
          </a:p>
          <a:p>
            <a:pPr marL="111125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Tools and Methods applied</a:t>
            </a:r>
          </a:p>
          <a:p>
            <a:pPr indent="-231775"/>
            <a:r>
              <a:rPr lang="en-US" sz="1800" dirty="0"/>
              <a:t>Integrated </a:t>
            </a:r>
            <a:r>
              <a:rPr lang="en-US" sz="1800" b="1" dirty="0"/>
              <a:t>LandLook Viewer </a:t>
            </a:r>
            <a:r>
              <a:rPr lang="en-US" sz="1800" dirty="0"/>
              <a:t>(integrated Landsat and Sentinel imagery)</a:t>
            </a:r>
          </a:p>
          <a:p>
            <a:pPr indent="-231775"/>
            <a:r>
              <a:rPr lang="en-US" sz="1800" dirty="0"/>
              <a:t>Previously stand alone Landsat Look and Sentinel Look Viewers, combined to make LandLook .</a:t>
            </a:r>
          </a:p>
          <a:p>
            <a:pPr indent="-231775"/>
            <a:r>
              <a:rPr lang="en-US" sz="1800" dirty="0"/>
              <a:t>Will be live ~ April 1, 2018 at will most likely be the following url:   </a:t>
            </a:r>
            <a:r>
              <a:rPr lang="en-US" sz="1800" dirty="0">
                <a:hlinkClick r:id="rId2"/>
              </a:rPr>
              <a:t>https://landsatlook.usgs.gov/LandLook</a:t>
            </a:r>
            <a:endParaRPr lang="en-US" sz="1800" dirty="0"/>
          </a:p>
          <a:p>
            <a:pPr marL="111125" indent="0">
              <a:buNone/>
            </a:pPr>
            <a:endParaRPr lang="en-US" sz="1800" dirty="0"/>
          </a:p>
          <a:p>
            <a:pPr marL="111125" indent="0">
              <a:buNone/>
            </a:pPr>
            <a:r>
              <a:rPr lang="en-US" sz="1800" b="1" dirty="0"/>
              <a:t>Best Practices</a:t>
            </a:r>
          </a:p>
          <a:p>
            <a:pPr indent="-231775"/>
            <a:r>
              <a:rPr lang="en-US" sz="1800" dirty="0"/>
              <a:t>Web accessible free download of Landsat and Sentinel scenes  (~ 7.5miilion Landsat scenes, ~2.9 million Sentinel 2a and 2b scenes)</a:t>
            </a:r>
          </a:p>
          <a:p>
            <a:pPr indent="-231775"/>
            <a:r>
              <a:rPr lang="en-US" sz="1800" dirty="0"/>
              <a:t>Appropriate technology for millions of non-power users</a:t>
            </a:r>
          </a:p>
          <a:p>
            <a:pPr indent="-231775"/>
            <a:endParaRPr lang="en-US" sz="1800" dirty="0"/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133600" y="152400"/>
            <a:ext cx="5562600" cy="838200"/>
          </a:xfrm>
        </p:spPr>
        <p:txBody>
          <a:bodyPr anchor="ctr"/>
          <a:lstStyle/>
          <a:p>
            <a:pPr algn="ctr"/>
            <a:r>
              <a:rPr lang="en-US" dirty="0"/>
              <a:t>Agency Competencies</a:t>
            </a:r>
          </a:p>
          <a:p>
            <a:pPr algn="ctr"/>
            <a:r>
              <a:rPr lang="en-US" dirty="0"/>
              <a:t>Technology, Tools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8237921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SAR Trainings:</a:t>
            </a:r>
          </a:p>
          <a:p>
            <a:pPr indent="-231775"/>
            <a:r>
              <a:rPr lang="en-US" dirty="0"/>
              <a:t>NA</a:t>
            </a:r>
          </a:p>
          <a:p>
            <a:pPr indent="-231775"/>
            <a:endParaRPr lang="en-US" dirty="0"/>
          </a:p>
          <a:p>
            <a:pPr marL="0" indent="0">
              <a:buNone/>
            </a:pPr>
            <a:r>
              <a:rPr lang="en-US" b="1" dirty="0"/>
              <a:t>Non-SAR Trainings:</a:t>
            </a:r>
          </a:p>
          <a:p>
            <a:pPr indent="-231775"/>
            <a:r>
              <a:rPr lang="en-US" dirty="0"/>
              <a:t>Generally project linked – not available to general public.</a:t>
            </a:r>
          </a:p>
          <a:p>
            <a:pPr indent="-231775"/>
            <a:r>
              <a:rPr lang="en-US" dirty="0"/>
              <a:t>Exemplary: </a:t>
            </a:r>
            <a:r>
              <a:rPr lang="en-US" dirty="0" err="1"/>
              <a:t>SilvaCarbon</a:t>
            </a:r>
            <a:r>
              <a:rPr lang="en-US" dirty="0"/>
              <a:t> (discussed in another presentation)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Tools &amp; Portals:</a:t>
            </a:r>
          </a:p>
          <a:p>
            <a:pPr indent="-231775"/>
            <a:r>
              <a:rPr lang="en-US" sz="1800" dirty="0"/>
              <a:t>LandLook (previous slide)</a:t>
            </a:r>
          </a:p>
          <a:p>
            <a:pPr marL="111125" indent="0">
              <a:buNone/>
            </a:pPr>
            <a:endParaRPr lang="en-US" sz="1800" dirty="0"/>
          </a:p>
          <a:p>
            <a:pPr marL="111125" indent="0">
              <a:buNone/>
            </a:pPr>
            <a:r>
              <a:rPr lang="en-US" b="1" dirty="0"/>
              <a:t>COVE / Data Cube Trainings:</a:t>
            </a:r>
          </a:p>
          <a:p>
            <a:pPr indent="-231775"/>
            <a:r>
              <a:rPr lang="en-US" sz="1800" dirty="0"/>
              <a:t>Any trainings on COVE? Data cube?  </a:t>
            </a:r>
            <a:r>
              <a:rPr lang="en-US" sz="1800" b="1" dirty="0"/>
              <a:t>NOT PRESENTLY</a:t>
            </a:r>
          </a:p>
          <a:p>
            <a:pPr marL="0" indent="0">
              <a:buNone/>
            </a:pPr>
            <a:endParaRPr lang="en-US" sz="1800" b="1" dirty="0"/>
          </a:p>
          <a:p>
            <a:pPr marL="111125" indent="0">
              <a:buNone/>
            </a:pPr>
            <a:r>
              <a:rPr lang="en-US" b="1" dirty="0"/>
              <a:t>Status Updates for Collection &amp; Coordination of CB Resources:</a:t>
            </a:r>
          </a:p>
          <a:p>
            <a:pPr indent="-231775"/>
            <a:r>
              <a:rPr lang="en-US" sz="1800" dirty="0"/>
              <a:t>No support to GEOCAB, technology but not CB support for WGISS.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93040"/>
            <a:ext cx="5867400" cy="838200"/>
          </a:xfrm>
        </p:spPr>
        <p:txBody>
          <a:bodyPr anchor="ctr"/>
          <a:lstStyle/>
          <a:p>
            <a:pPr algn="ctr"/>
            <a:r>
              <a:rPr lang="en-US" dirty="0"/>
              <a:t>Capacity Building Expected Activities </a:t>
            </a:r>
          </a:p>
          <a:p>
            <a:pPr algn="ctr"/>
            <a:r>
              <a:rPr lang="en-US" dirty="0"/>
              <a:t>Synergy with </a:t>
            </a:r>
            <a:r>
              <a:rPr lang="en-US" dirty="0" err="1"/>
              <a:t>WGCapD’s</a:t>
            </a:r>
            <a:r>
              <a:rPr lang="en-US" dirty="0"/>
              <a:t> plans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1469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xmlns="" id="{DFB5E88D-6862-4EA6-AEB0-D52127EF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2" y="158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2098F3-F7AC-4320-B9CC-2A3D819A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48000"/>
            <a:ext cx="5188329" cy="34909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E8A9801-4FFC-4E28-95FE-54A25DD2CCD9}"/>
              </a:ext>
            </a:extLst>
          </p:cNvPr>
          <p:cNvCxnSpPr>
            <a:cxnSpLocks/>
          </p:cNvCxnSpPr>
          <p:nvPr/>
        </p:nvCxnSpPr>
        <p:spPr>
          <a:xfrm>
            <a:off x="2438400" y="3429000"/>
            <a:ext cx="1066800" cy="6858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2BF7EC-F9AC-4CA1-A3B2-CA3A42D2DDFC}"/>
              </a:ext>
            </a:extLst>
          </p:cNvPr>
          <p:cNvSpPr txBox="1"/>
          <p:nvPr/>
        </p:nvSpPr>
        <p:spPr>
          <a:xfrm>
            <a:off x="-25791" y="2905782"/>
            <a:ext cx="35052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Sentinel &amp; Landsat</a:t>
            </a:r>
          </a:p>
        </p:txBody>
      </p:sp>
    </p:spTree>
    <p:extLst>
      <p:ext uri="{BB962C8B-B14F-4D97-AF65-F5344CB8AC3E}">
        <p14:creationId xmlns:p14="http://schemas.microsoft.com/office/powerpoint/2010/main" val="417794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3C191B35-C637-48E8-9847-42154397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DFD87C-9DD8-40F4-8F7E-35531DBB9371}"/>
              </a:ext>
            </a:extLst>
          </p:cNvPr>
          <p:cNvSpPr txBox="1"/>
          <p:nvPr/>
        </p:nvSpPr>
        <p:spPr>
          <a:xfrm>
            <a:off x="5181600" y="4495800"/>
            <a:ext cx="28194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Sentinel Only</a:t>
            </a:r>
          </a:p>
        </p:txBody>
      </p:sp>
    </p:spTree>
    <p:extLst>
      <p:ext uri="{BB962C8B-B14F-4D97-AF65-F5344CB8AC3E}">
        <p14:creationId xmlns:p14="http://schemas.microsoft.com/office/powerpoint/2010/main" val="360032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EE4839EF-F19E-46B0-AAE2-14C5219C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B42D23-6091-4958-AC2B-EA9D27338396}"/>
              </a:ext>
            </a:extLst>
          </p:cNvPr>
          <p:cNvSpPr txBox="1"/>
          <p:nvPr/>
        </p:nvSpPr>
        <p:spPr>
          <a:xfrm>
            <a:off x="5181600" y="4495800"/>
            <a:ext cx="31242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Sentinel  with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Landsat backfill</a:t>
            </a:r>
          </a:p>
        </p:txBody>
      </p:sp>
    </p:spTree>
    <p:extLst>
      <p:ext uri="{BB962C8B-B14F-4D97-AF65-F5344CB8AC3E}">
        <p14:creationId xmlns:p14="http://schemas.microsoft.com/office/powerpoint/2010/main" val="402500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xmlns="" id="{4758A4DC-8A5D-4669-8E10-2485DFB5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12545EA-E5B9-4BFE-8EA7-74B7DD81C941}"/>
              </a:ext>
            </a:extLst>
          </p:cNvPr>
          <p:cNvCxnSpPr>
            <a:cxnSpLocks/>
          </p:cNvCxnSpPr>
          <p:nvPr/>
        </p:nvCxnSpPr>
        <p:spPr>
          <a:xfrm flipH="1">
            <a:off x="2667000" y="4202915"/>
            <a:ext cx="762000" cy="1207285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78910E-BFCB-4825-9DF2-8A43740DA2AB}"/>
              </a:ext>
            </a:extLst>
          </p:cNvPr>
          <p:cNvSpPr txBox="1"/>
          <p:nvPr/>
        </p:nvSpPr>
        <p:spPr>
          <a:xfrm>
            <a:off x="609600" y="1295400"/>
            <a:ext cx="35052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Sentinel &amp; Landsat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</a:rPr>
              <a:t>Downloads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7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F056F2-7856-48C2-945E-322AA35C22D4}"/>
              </a:ext>
            </a:extLst>
          </p:cNvPr>
          <p:cNvSpPr txBox="1"/>
          <p:nvPr/>
        </p:nvSpPr>
        <p:spPr>
          <a:xfrm>
            <a:off x="2133600" y="2819400"/>
            <a:ext cx="56388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5994654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43472EF-30C0-4B18-9094-1C1E04DEF97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LandsatLook</a:t>
            </a:r>
            <a:r>
              <a:rPr lang="en-US" altLang="en-US" dirty="0"/>
              <a:t> and Sentinel2Look Viewers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90B9A77-353C-444D-B841-B4C8EBA402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Primary features include:</a:t>
            </a:r>
          </a:p>
          <a:p>
            <a:pPr eaLnBrk="1" hangingPunct="1">
              <a:defRPr/>
            </a:pPr>
            <a:r>
              <a:rPr lang="en-US" sz="2400" dirty="0"/>
              <a:t>Quick and easy exploration of Landsat and Sentinel-2 browse image tiles at up to full resolution</a:t>
            </a:r>
          </a:p>
          <a:p>
            <a:pPr eaLnBrk="1" hangingPunct="1">
              <a:defRPr/>
            </a:pPr>
            <a:r>
              <a:rPr lang="en-US" sz="2400" dirty="0"/>
              <a:t>Simple, interactive web map functionality (base maps, labels)</a:t>
            </a:r>
          </a:p>
          <a:p>
            <a:pPr eaLnBrk="1" hangingPunct="1">
              <a:defRPr/>
            </a:pPr>
            <a:r>
              <a:rPr lang="en-US" sz="2400" dirty="0"/>
              <a:t>Extraction of the on-screen display as a graphical file</a:t>
            </a:r>
          </a:p>
          <a:p>
            <a:pPr eaLnBrk="1" hangingPunct="1">
              <a:defRPr/>
            </a:pPr>
            <a:r>
              <a:rPr lang="en-US" sz="2400" dirty="0"/>
              <a:t>Access to full-tile metadata and archival (full band, full tile) image download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dirty="0"/>
              <a:t>Optimization for mobile devices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Available at: </a:t>
            </a:r>
            <a:r>
              <a:rPr lang="en-US" sz="2400" dirty="0">
                <a:hlinkClick r:id="rId2"/>
              </a:rPr>
              <a:t>https://landsatlook.usgs.gov/</a:t>
            </a:r>
            <a:endParaRPr 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and:  </a:t>
            </a:r>
            <a:r>
              <a:rPr lang="en-US" sz="2400" dirty="0">
                <a:hlinkClick r:id="rId3"/>
              </a:rPr>
              <a:t>https://landsatlook.usgs.gov/sentinel2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2371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9663</TotalTime>
  <Words>343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Technology &amp; Tools Used for Capacity Building at USGS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90</cp:revision>
  <dcterms:modified xsi:type="dcterms:W3CDTF">2018-03-06T12:03:22Z</dcterms:modified>
</cp:coreProperties>
</file>