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1" r:id="rId3"/>
    <p:sldId id="269" r:id="rId4"/>
    <p:sldId id="270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CE1A"/>
    <a:srgbClr val="2F4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783" autoAdjust="0"/>
  </p:normalViewPr>
  <p:slideViewPr>
    <p:cSldViewPr>
      <p:cViewPr>
        <p:scale>
          <a:sx n="116" d="100"/>
          <a:sy n="116" d="100"/>
        </p:scale>
        <p:origin x="984" y="-9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>
              <a:spcBef>
                <a:spcPts val="600"/>
              </a:spcBef>
              <a:spcAft>
                <a:spcPts val="0"/>
              </a:spcAft>
            </a:pPr>
            <a:endParaRPr lang="es-MX" sz="5400" b="0" i="0" u="none" strike="noStrike" dirty="0"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4803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rectealc.org/curso-PR-SIG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457200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200" b="1" dirty="0">
                <a:solidFill>
                  <a:srgbClr val="FFFFFF"/>
                </a:solidFill>
              </a:rPr>
              <a:t>Technology, Tools &amp; Methods Used for Capacity Building at </a:t>
            </a:r>
            <a:r>
              <a:rPr lang="en-US" sz="3200" b="1" dirty="0" smtClean="0">
                <a:solidFill>
                  <a:srgbClr val="FFFFFF"/>
                </a:solidFill>
              </a:rPr>
              <a:t>CRECTEALC</a:t>
            </a:r>
            <a:endParaRPr sz="3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57200" y="4011611"/>
            <a:ext cx="4953000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Name:   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</a:t>
            </a:r>
            <a:r>
              <a:rPr lang="en-US"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ergio Camacho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Item </a:t>
            </a:r>
            <a:r>
              <a:rPr lang="es-MX"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11</a:t>
            </a:r>
            <a:endParaRPr lang="en-US"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7</a:t>
            </a:r>
            <a:r>
              <a:rPr lang="en-US" sz="1600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Working Group for Capacity Building &amp; Data Democracy (WGCapD-7) Annual Meeting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INPE São José dos Campos</a:t>
            </a:r>
            <a:r>
              <a:rPr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Brazil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6-8</a:t>
            </a:r>
            <a:r>
              <a:rPr lang="en-US" sz="1600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March, 2018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457200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76200" y="1371600"/>
            <a:ext cx="88392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General Capacity Building Initiatives</a:t>
            </a:r>
          </a:p>
          <a:p>
            <a:pPr indent="-231775"/>
            <a:r>
              <a:rPr lang="en-US" sz="1600" dirty="0"/>
              <a:t>A</a:t>
            </a:r>
            <a:r>
              <a:rPr lang="en-US" sz="1600" dirty="0" smtClean="0"/>
              <a:t>nnual International Course on </a:t>
            </a:r>
            <a:r>
              <a:rPr lang="en-US" sz="1600" dirty="0"/>
              <a:t>Remote Sensing &amp;</a:t>
            </a:r>
            <a:r>
              <a:rPr lang="en-US" sz="1600" dirty="0" smtClean="0"/>
              <a:t> </a:t>
            </a:r>
            <a:r>
              <a:rPr lang="en-US" sz="1600" dirty="0"/>
              <a:t>Geographic Information </a:t>
            </a:r>
            <a:r>
              <a:rPr lang="en-US" sz="1600" dirty="0" smtClean="0"/>
              <a:t>Systems; 9-month, mainly Spanish; for participants from Latin America and the Caribbean </a:t>
            </a:r>
            <a:endParaRPr lang="en-US" sz="1600" dirty="0"/>
          </a:p>
          <a:p>
            <a:pPr indent="-231775"/>
            <a:r>
              <a:rPr lang="en-US" sz="1600" dirty="0" smtClean="0"/>
              <a:t>Workshops, technical advisory missions, short courses on: </a:t>
            </a:r>
            <a:r>
              <a:rPr lang="en-US" sz="1600" dirty="0"/>
              <a:t>Remote Sensing, </a:t>
            </a:r>
            <a:r>
              <a:rPr lang="en-US" sz="1600" dirty="0" smtClean="0"/>
              <a:t>EO Tools, GIS, Disaster Early Warning Systems, Space Policy. (Spanish/English)</a:t>
            </a:r>
            <a:endParaRPr lang="en-US" sz="1600" dirty="0"/>
          </a:p>
          <a:p>
            <a:pPr marL="0" indent="0">
              <a:buNone/>
            </a:pPr>
            <a:r>
              <a:rPr lang="en-US" sz="1800" b="1" dirty="0" smtClean="0"/>
              <a:t>Tools </a:t>
            </a:r>
            <a:r>
              <a:rPr lang="en-US" sz="1800" b="1" dirty="0"/>
              <a:t>and Methods applied</a:t>
            </a:r>
          </a:p>
          <a:p>
            <a:pPr indent="-231775"/>
            <a:r>
              <a:rPr lang="en-US" sz="1600" dirty="0" smtClean="0"/>
              <a:t>Satellite </a:t>
            </a:r>
            <a:r>
              <a:rPr lang="en-US" sz="1600" dirty="0"/>
              <a:t>Images, </a:t>
            </a:r>
            <a:r>
              <a:rPr lang="en-US" sz="1600" dirty="0" smtClean="0"/>
              <a:t>Thematic cartography, Maps, Geographic </a:t>
            </a:r>
            <a:r>
              <a:rPr lang="en-US" sz="1600" dirty="0"/>
              <a:t>Data </a:t>
            </a:r>
            <a:r>
              <a:rPr lang="en-US" sz="1600" dirty="0" smtClean="0"/>
              <a:t>Base</a:t>
            </a:r>
            <a:r>
              <a:rPr lang="en-US" sz="1600" i="1" dirty="0" smtClean="0"/>
              <a:t>, in </a:t>
            </a:r>
            <a:r>
              <a:rPr lang="en-US" sz="1600" i="1" dirty="0"/>
              <a:t>situ </a:t>
            </a:r>
            <a:r>
              <a:rPr lang="en-US" sz="1600" i="1" dirty="0" smtClean="0"/>
              <a:t>d</a:t>
            </a:r>
            <a:r>
              <a:rPr lang="en-US" sz="1600" dirty="0" smtClean="0"/>
              <a:t>ata </a:t>
            </a:r>
            <a:r>
              <a:rPr lang="en-US" sz="1600" dirty="0"/>
              <a:t>(GPS)</a:t>
            </a:r>
          </a:p>
          <a:p>
            <a:pPr indent="-231775"/>
            <a:r>
              <a:rPr lang="en-US" sz="1600" dirty="0"/>
              <a:t>Software: </a:t>
            </a:r>
            <a:r>
              <a:rPr lang="en-US" sz="1600" dirty="0" smtClean="0"/>
              <a:t>QGIS/Grass</a:t>
            </a:r>
            <a:r>
              <a:rPr lang="en-US" sz="1600" dirty="0"/>
              <a:t>, ILWIS, ArcGIS, ERDAS, </a:t>
            </a:r>
            <a:r>
              <a:rPr lang="en-US" sz="1600" dirty="0" err="1"/>
              <a:t>TerraHidro</a:t>
            </a:r>
            <a:r>
              <a:rPr lang="en-US" sz="1600" dirty="0"/>
              <a:t>, </a:t>
            </a:r>
            <a:r>
              <a:rPr lang="en-US" sz="1600" dirty="0" err="1"/>
              <a:t>GeoServer</a:t>
            </a:r>
            <a:r>
              <a:rPr lang="en-US" sz="1600" dirty="0"/>
              <a:t>, </a:t>
            </a:r>
            <a:r>
              <a:rPr lang="en-US" sz="1600" dirty="0" smtClean="0"/>
              <a:t>SNAP </a:t>
            </a:r>
            <a:r>
              <a:rPr lang="en-US" sz="1600" dirty="0"/>
              <a:t>ESA tools, </a:t>
            </a:r>
            <a:r>
              <a:rPr lang="en-US" sz="1600" dirty="0" smtClean="0"/>
              <a:t>ENVI, R Studio</a:t>
            </a:r>
            <a:endParaRPr lang="en-US" sz="1600" dirty="0"/>
          </a:p>
          <a:p>
            <a:pPr indent="-231775"/>
            <a:r>
              <a:rPr lang="en-US" sz="1600" dirty="0"/>
              <a:t>F</a:t>
            </a:r>
            <a:r>
              <a:rPr lang="en-US" sz="1600" dirty="0" smtClean="0"/>
              <a:t>ace-to-face </a:t>
            </a:r>
            <a:r>
              <a:rPr lang="en-US" sz="1600" dirty="0"/>
              <a:t>classes, </a:t>
            </a:r>
            <a:r>
              <a:rPr lang="en-US" sz="1600" dirty="0" smtClean="0"/>
              <a:t>Moodle </a:t>
            </a:r>
            <a:r>
              <a:rPr lang="en-US" sz="1600" dirty="0"/>
              <a:t>(Learning </a:t>
            </a:r>
            <a:r>
              <a:rPr lang="en-US" sz="1600" dirty="0" smtClean="0"/>
              <a:t>Platform), </a:t>
            </a:r>
            <a:r>
              <a:rPr lang="en-US" sz="1600" dirty="0"/>
              <a:t>videoconferences</a:t>
            </a:r>
          </a:p>
          <a:p>
            <a:pPr marL="111125" indent="0">
              <a:buNone/>
            </a:pPr>
            <a:r>
              <a:rPr lang="en-US" sz="1800" b="1" dirty="0" smtClean="0"/>
              <a:t>Best </a:t>
            </a:r>
            <a:r>
              <a:rPr lang="en-US" sz="1800" b="1" dirty="0"/>
              <a:t>Practices</a:t>
            </a:r>
          </a:p>
          <a:p>
            <a:pPr indent="-231775"/>
            <a:r>
              <a:rPr lang="en-US" sz="1600" dirty="0" smtClean="0"/>
              <a:t>Evaluation of International Courses </a:t>
            </a:r>
            <a:r>
              <a:rPr lang="en-US" sz="1600" dirty="0"/>
              <a:t>and </a:t>
            </a:r>
            <a:r>
              <a:rPr lang="en-US" sz="1600" dirty="0" smtClean="0"/>
              <a:t>Workshops (feedback)</a:t>
            </a:r>
            <a:endParaRPr lang="en-US" sz="1600" dirty="0"/>
          </a:p>
          <a:p>
            <a:pPr indent="-231775"/>
            <a:r>
              <a:rPr lang="en-US" sz="1600" dirty="0"/>
              <a:t>Development and implementation of </a:t>
            </a:r>
            <a:r>
              <a:rPr lang="en-US" sz="1600" dirty="0" smtClean="0"/>
              <a:t>individual application </a:t>
            </a:r>
            <a:r>
              <a:rPr lang="en-US" sz="1600" dirty="0"/>
              <a:t>projects carried out by </a:t>
            </a:r>
            <a:r>
              <a:rPr lang="en-US" sz="1600" dirty="0" smtClean="0"/>
              <a:t>students</a:t>
            </a:r>
          </a:p>
          <a:p>
            <a:pPr indent="-231775"/>
            <a:r>
              <a:rPr lang="en-US" sz="1600" dirty="0" smtClean="0"/>
              <a:t>Development of tutorials on select EO processing tools (Spanish)</a:t>
            </a:r>
          </a:p>
          <a:p>
            <a:pPr indent="-231775"/>
            <a:r>
              <a:rPr lang="en-US" sz="1600" dirty="0" smtClean="0"/>
              <a:t>Capacity building of instructors</a:t>
            </a:r>
            <a:endParaRPr lang="en-US" sz="1600" dirty="0"/>
          </a:p>
          <a:p>
            <a:pPr indent="-231775"/>
            <a:r>
              <a:rPr lang="en-US" sz="1600" dirty="0"/>
              <a:t>Share </a:t>
            </a:r>
            <a:r>
              <a:rPr lang="en-US" sz="1600" dirty="0" smtClean="0"/>
              <a:t>CB experiences and </a:t>
            </a:r>
            <a:r>
              <a:rPr lang="en-US" sz="1600" dirty="0"/>
              <a:t>establish contacts between experts and organizations</a:t>
            </a:r>
          </a:p>
          <a:p>
            <a:pPr indent="-231775"/>
            <a:r>
              <a:rPr lang="en-US" sz="1600" dirty="0"/>
              <a:t>Promote </a:t>
            </a:r>
            <a:r>
              <a:rPr lang="en-US" sz="1600" dirty="0" smtClean="0"/>
              <a:t>the </a:t>
            </a:r>
            <a:r>
              <a:rPr lang="en-US" sz="1600" dirty="0"/>
              <a:t>use of </a:t>
            </a:r>
            <a:r>
              <a:rPr lang="en-US" sz="1600" dirty="0" smtClean="0"/>
              <a:t>EO satellite technologies among media and general public</a:t>
            </a:r>
            <a:endParaRPr lang="en-US" sz="1600" dirty="0"/>
          </a:p>
          <a:p>
            <a:pPr indent="-231775"/>
            <a:endParaRPr lang="en-US" sz="1600" dirty="0"/>
          </a:p>
          <a:p>
            <a:pPr indent="-231775"/>
            <a:endParaRPr lang="en-US" dirty="0"/>
          </a:p>
          <a:p>
            <a:pPr marL="111125" indent="0">
              <a:buNone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133600" y="152400"/>
            <a:ext cx="5562600" cy="838200"/>
          </a:xfrm>
        </p:spPr>
        <p:txBody>
          <a:bodyPr anchor="ctr"/>
          <a:lstStyle/>
          <a:p>
            <a:pPr algn="ctr"/>
            <a:r>
              <a:rPr lang="en-US" dirty="0"/>
              <a:t>Agency Competencies</a:t>
            </a:r>
          </a:p>
          <a:p>
            <a:pPr algn="ctr"/>
            <a:r>
              <a:rPr lang="en-US" dirty="0"/>
              <a:t>Technology, Tools &amp; Methods</a:t>
            </a:r>
          </a:p>
        </p:txBody>
      </p:sp>
    </p:spTree>
    <p:extLst>
      <p:ext uri="{BB962C8B-B14F-4D97-AF65-F5344CB8AC3E}">
        <p14:creationId xmlns:p14="http://schemas.microsoft.com/office/powerpoint/2010/main" val="28237921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371600"/>
            <a:ext cx="86868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SAR Trainings:</a:t>
            </a:r>
          </a:p>
          <a:p>
            <a:pPr indent="-231775"/>
            <a:r>
              <a:rPr lang="en-US" dirty="0" smtClean="0"/>
              <a:t>None (only as part of 9-month course on Remotes Sensing &amp;GIS)</a:t>
            </a:r>
            <a:endParaRPr lang="en-US" dirty="0"/>
          </a:p>
          <a:p>
            <a:pPr indent="-231775"/>
            <a:endParaRPr lang="en-US" dirty="0"/>
          </a:p>
          <a:p>
            <a:pPr marL="0" indent="0">
              <a:buNone/>
            </a:pPr>
            <a:r>
              <a:rPr lang="en-US" b="1" dirty="0"/>
              <a:t>Non-SAR Trainings:</a:t>
            </a:r>
          </a:p>
          <a:p>
            <a:pPr indent="-231775"/>
            <a:r>
              <a:rPr lang="en-US" dirty="0" smtClean="0"/>
              <a:t>9-month Course, 17 September 2018 – 15 July 2019, </a:t>
            </a:r>
            <a:r>
              <a:rPr lang="en-US" dirty="0" err="1" smtClean="0"/>
              <a:t>Tonantzintla</a:t>
            </a:r>
            <a:r>
              <a:rPr lang="en-US" dirty="0" smtClean="0"/>
              <a:t>, Puebla, Mexico</a:t>
            </a:r>
            <a:r>
              <a:rPr lang="en-US" dirty="0"/>
              <a:t>; QGIS, ILWIS, ERDAS, ArcGIS, </a:t>
            </a:r>
            <a:r>
              <a:rPr lang="en-US" dirty="0" err="1"/>
              <a:t>GeoServer</a:t>
            </a:r>
            <a:r>
              <a:rPr lang="en-US" dirty="0"/>
              <a:t>, </a:t>
            </a:r>
            <a:r>
              <a:rPr lang="en-US" dirty="0" smtClean="0"/>
              <a:t>GPS, Disaster </a:t>
            </a:r>
            <a:r>
              <a:rPr lang="en-US" dirty="0"/>
              <a:t>Early Warning Systems, Drought, Remote Sensing, </a:t>
            </a:r>
            <a:r>
              <a:rPr lang="en-US" dirty="0" smtClean="0"/>
              <a:t>GIS,</a:t>
            </a:r>
          </a:p>
          <a:p>
            <a:pPr indent="-231775"/>
            <a:r>
              <a:rPr lang="en-US" dirty="0" smtClean="0"/>
              <a:t>Workshop, </a:t>
            </a:r>
            <a:r>
              <a:rPr lang="es-ES" dirty="0" smtClean="0"/>
              <a:t>5 </a:t>
            </a:r>
            <a:r>
              <a:rPr lang="es-ES" dirty="0"/>
              <a:t>– 18 </a:t>
            </a:r>
            <a:r>
              <a:rPr lang="es-ES" dirty="0" err="1"/>
              <a:t>October</a:t>
            </a:r>
            <a:r>
              <a:rPr lang="es-ES" dirty="0"/>
              <a:t>. </a:t>
            </a:r>
            <a:r>
              <a:rPr lang="es-ES" dirty="0" smtClean="0"/>
              <a:t>2018, </a:t>
            </a:r>
            <a:r>
              <a:rPr lang="es-ES" dirty="0" err="1" smtClean="0"/>
              <a:t>Tonantzintla</a:t>
            </a:r>
            <a:r>
              <a:rPr lang="es-ES" dirty="0"/>
              <a:t>, Puebla, COVE, SPRING, Data Cube(?), </a:t>
            </a:r>
            <a:r>
              <a:rPr lang="es-ES" dirty="0" smtClean="0"/>
              <a:t>QGIS,  </a:t>
            </a:r>
            <a:r>
              <a:rPr lang="es-ES" dirty="0" err="1" smtClean="0"/>
              <a:t>Disaster</a:t>
            </a:r>
            <a:r>
              <a:rPr lang="es-ES" dirty="0" smtClean="0"/>
              <a:t> </a:t>
            </a:r>
            <a:r>
              <a:rPr lang="es-ES" dirty="0"/>
              <a:t>– </a:t>
            </a:r>
            <a:r>
              <a:rPr lang="es-ES" dirty="0" err="1"/>
              <a:t>Drought</a:t>
            </a:r>
            <a:r>
              <a:rPr lang="es-ES" dirty="0"/>
              <a:t>, </a:t>
            </a:r>
            <a:r>
              <a:rPr lang="es-ES" dirty="0" err="1"/>
              <a:t>SDGs</a:t>
            </a:r>
            <a:endParaRPr lang="es-E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Tools &amp; Portals</a:t>
            </a:r>
            <a:r>
              <a:rPr lang="en-US" b="1" dirty="0" smtClean="0"/>
              <a:t>:</a:t>
            </a:r>
          </a:p>
          <a:p>
            <a:pPr indent="-231775"/>
            <a:r>
              <a:rPr lang="en-US" sz="1800" dirty="0" smtClean="0">
                <a:hlinkClick r:id="rId2"/>
              </a:rPr>
              <a:t>http</a:t>
            </a:r>
            <a:r>
              <a:rPr lang="en-US" sz="1800" dirty="0">
                <a:hlinkClick r:id="rId2"/>
              </a:rPr>
              <a:t>://</a:t>
            </a:r>
            <a:r>
              <a:rPr lang="en-US" sz="1800" dirty="0" smtClean="0">
                <a:hlinkClick r:id="rId2"/>
              </a:rPr>
              <a:t>www.crectealc.org/curso-PR-SIG.html</a:t>
            </a:r>
            <a:endParaRPr lang="en-US" sz="1800" dirty="0" smtClean="0"/>
          </a:p>
          <a:p>
            <a:pPr indent="-231775"/>
            <a:endParaRPr lang="en-US" sz="1800" dirty="0" smtClean="0"/>
          </a:p>
          <a:p>
            <a:pPr indent="-231775"/>
            <a:r>
              <a:rPr lang="en-US" sz="1800" b="1" dirty="0" smtClean="0"/>
              <a:t>COVE to be included in 2018 workshop</a:t>
            </a:r>
            <a:endParaRPr lang="en-US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057400" y="193040"/>
            <a:ext cx="5867400" cy="838200"/>
          </a:xfrm>
        </p:spPr>
        <p:txBody>
          <a:bodyPr anchor="ctr"/>
          <a:lstStyle/>
          <a:p>
            <a:pPr algn="ctr"/>
            <a:r>
              <a:rPr lang="en-US" dirty="0"/>
              <a:t>Capacity Building Expected Activities </a:t>
            </a:r>
          </a:p>
          <a:p>
            <a:pPr algn="ctr"/>
            <a:r>
              <a:rPr lang="en-US" dirty="0"/>
              <a:t>Synergy with </a:t>
            </a:r>
            <a:r>
              <a:rPr lang="en-US" dirty="0" err="1"/>
              <a:t>WGCapD’s</a:t>
            </a:r>
            <a:r>
              <a:rPr lang="en-US" dirty="0"/>
              <a:t> plans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21469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143000"/>
            <a:ext cx="8686800" cy="45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Future Planning:</a:t>
            </a:r>
          </a:p>
          <a:p>
            <a:pPr marL="0" indent="0">
              <a:buNone/>
            </a:pPr>
            <a:endParaRPr lang="en-US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905000" y="304800"/>
            <a:ext cx="5867400" cy="533400"/>
          </a:xfrm>
        </p:spPr>
        <p:txBody>
          <a:bodyPr anchor="ctr"/>
          <a:lstStyle/>
          <a:p>
            <a:r>
              <a:rPr lang="en-US" sz="1800" dirty="0"/>
              <a:t>Capacity Building Activities</a:t>
            </a:r>
          </a:p>
          <a:p>
            <a:r>
              <a:rPr lang="en-US" dirty="0"/>
              <a:t>Technology, Tools &amp; Methods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456140"/>
              </p:ext>
            </p:extLst>
          </p:nvPr>
        </p:nvGraphicFramePr>
        <p:xfrm>
          <a:off x="304800" y="1524000"/>
          <a:ext cx="8458201" cy="38447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67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6220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3204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</a:p>
                  </a:txBody>
                  <a:tcPr anchor="ctr">
                    <a:solidFill>
                      <a:srgbClr val="2F47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Regions</a:t>
                      </a:r>
                    </a:p>
                  </a:txBody>
                  <a:tcPr anchor="ctr">
                    <a:solidFill>
                      <a:srgbClr val="2F47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</a:p>
                  </a:txBody>
                  <a:tcPr anchor="ctr">
                    <a:solidFill>
                      <a:srgbClr val="2F47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Themes Covered</a:t>
                      </a:r>
                    </a:p>
                  </a:txBody>
                  <a:tcPr anchor="ctr">
                    <a:solidFill>
                      <a:srgbClr val="2F47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EO</a:t>
                      </a:r>
                      <a:r>
                        <a:rPr lang="en-US" sz="100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Involved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2F476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2596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Americas (</a:t>
                      </a: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LatinAmerica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and the Caribbean)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QGIS,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ILWIS, ERDAS, ArcGIS,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GeoServer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, GPS use.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Disaster Early Warning Systems,</a:t>
                      </a:r>
                      <a:r>
                        <a:rPr lang="en-US" sz="9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 Drought, 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Remote Sensing, </a:t>
                      </a:r>
                      <a:r>
                        <a:rPr lang="es-MX" sz="900" dirty="0" smtClean="0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GIS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Landsat, 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MODIS</a:t>
                      </a:r>
                      <a:r>
                        <a:rPr lang="en-US" sz="90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,.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Americas (</a:t>
                      </a: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Meso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 America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)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COVE,</a:t>
                      </a:r>
                      <a:r>
                        <a:rPr lang="en-US" sz="9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 SPRING, 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Data Cube(?),</a:t>
                      </a:r>
                      <a:r>
                        <a:rPr lang="en-US" sz="9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 QGIS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Disaster – Drought, SDGs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Landsat, RADARSAT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,</a:t>
                      </a:r>
                      <a:r>
                        <a:rPr lang="en-US" sz="9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 Copernicus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Americas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 </a:t>
                      </a:r>
                      <a:r>
                        <a:rPr lang="es-MX" sz="9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(PAIGH; OAS Project</a:t>
                      </a:r>
                      <a:r>
                        <a:rPr lang="es-MX" sz="900" dirty="0" smtClean="0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) (</a:t>
                      </a:r>
                      <a:r>
                        <a:rPr lang="es-MX" sz="900" dirty="0" err="1" smtClean="0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tbc</a:t>
                      </a:r>
                      <a:r>
                        <a:rPr lang="es-MX" sz="900" dirty="0" smtClean="0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)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QGIS,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Grass, ILWIS,  </a:t>
                      </a: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TerraHidro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Remote 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Sensing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,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Geographic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Information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Systems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, 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multi-hazard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disasters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Landsat, 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Copernicus,</a:t>
                      </a:r>
                      <a:r>
                        <a:rPr lang="en-US" sz="9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 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MODIS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, 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DEM 30m-SRTM.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n-US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Americas (Latin America and the Caribbean)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QGIS,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ILWIS, ERDAS, ArcGIS, 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SPRING, </a:t>
                      </a: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GeoServer,GPS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,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SNAP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 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 </a:t>
                      </a: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TerraHidro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,</a:t>
                      </a:r>
                      <a:r>
                        <a:rPr lang="en-US" sz="9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 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COVE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/ Data Cube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.(?)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Remote 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Sensing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,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venir Roman"/>
                          <a:ea typeface="Avenir Roman"/>
                          <a:cs typeface="Avenir Roman"/>
                        </a:rPr>
                        <a:t>Geographic Information Systems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. Natural 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Resources,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Space policy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Landsat, MODIS,  RADARSAT,  SRTM, 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GOES-16,</a:t>
                      </a:r>
                      <a:r>
                        <a:rPr lang="en-US" sz="9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venir Roman"/>
                          <a:cs typeface="Times New Roman"/>
                        </a:rPr>
                        <a:t> -17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2020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Americas</a:t>
                      </a:r>
                      <a:r>
                        <a:rPr lang="es-MX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 </a:t>
                      </a:r>
                      <a:r>
                        <a:rPr lang="es-MX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(PAIGH; OAS Project) (</a:t>
                      </a:r>
                      <a:r>
                        <a:rPr lang="es-MX" sz="9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tbC</a:t>
                      </a:r>
                      <a:r>
                        <a:rPr lang="es-MX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)</a:t>
                      </a:r>
                      <a:endParaRPr lang="es-MX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QGIS,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Grass, ILWIS,  </a:t>
                      </a:r>
                      <a:r>
                        <a:rPr lang="en-US" sz="9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TerraHidro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.</a:t>
                      </a:r>
                      <a:endParaRPr lang="es-MX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Remote 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Sensing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, </a:t>
                      </a:r>
                      <a:r>
                        <a:rPr lang="es-MX" sz="9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Geographic</a:t>
                      </a:r>
                      <a:r>
                        <a:rPr lang="es-MX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 </a:t>
                      </a:r>
                      <a:r>
                        <a:rPr lang="es-MX" sz="9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Information</a:t>
                      </a:r>
                      <a:r>
                        <a:rPr lang="es-MX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 </a:t>
                      </a:r>
                      <a:r>
                        <a:rPr lang="es-MX" sz="9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Systems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, 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multi-hazard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disasters</a:t>
                      </a:r>
                      <a:endParaRPr lang="es-MX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Landsat, 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Copernicus, MODIS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, 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DEM 30m-SRTM.</a:t>
                      </a:r>
                      <a:endParaRPr lang="es-MX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2020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Americas (Latin America and the Caribbean)</a:t>
                      </a:r>
                      <a:endParaRPr lang="es-MX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QGIS,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ILWIS, ERDAS, ArcGIS, 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SPRING, </a:t>
                      </a:r>
                      <a:r>
                        <a:rPr lang="en-US" sz="9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GeoServer,GPS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,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SNAP 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 </a:t>
                      </a:r>
                      <a:r>
                        <a:rPr lang="en-US" sz="9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TerraHidro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, COVE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/ Data Cube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.(?)</a:t>
                      </a:r>
                      <a:endParaRPr lang="es-MX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Remote 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Sensing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, Geographic Information Systems. Natural 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Resources,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Space policy</a:t>
                      </a:r>
                      <a:endParaRPr lang="es-MX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Landsat, MODIS,  RADARSAT,  SRTM, 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GOES-16, -17</a:t>
                      </a:r>
                      <a:endParaRPr lang="es-MX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5486400"/>
            <a:ext cx="8686800" cy="1447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US" b="1" dirty="0"/>
              <a:t>Future Coordination:</a:t>
            </a:r>
          </a:p>
          <a:p>
            <a:pPr indent="-231775" defTabSz="914400"/>
            <a:r>
              <a:rPr lang="en-US" sz="1600" dirty="0"/>
              <a:t>What future trainings should the WG be considering relating to upcoming missions? </a:t>
            </a:r>
          </a:p>
          <a:p>
            <a:pPr indent="-231775" defTabSz="914400"/>
            <a:r>
              <a:rPr lang="en-US" sz="1600" dirty="0" smtClean="0"/>
              <a:t>Use of ARSET, SNAP in data from future missions, MODIS </a:t>
            </a:r>
            <a:r>
              <a:rPr lang="en-US" sz="1600" dirty="0"/>
              <a:t>&gt; VIIRS </a:t>
            </a:r>
            <a:r>
              <a:rPr lang="en-US" sz="1600" dirty="0" smtClean="0"/>
              <a:t>transition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9732716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9993</TotalTime>
  <Words>624</Words>
  <Application>Microsoft Macintosh PowerPoint</Application>
  <PresentationFormat>On-screen Show (4:3)</PresentationFormat>
  <Paragraphs>78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Arial Bold</vt:lpstr>
      <vt:lpstr>Avenir Roman</vt:lpstr>
      <vt:lpstr>Calibri</vt:lpstr>
      <vt:lpstr>Courier New</vt:lpstr>
      <vt:lpstr>Droid Serif</vt:lpstr>
      <vt:lpstr>Proxima Nova Regular</vt:lpstr>
      <vt:lpstr>Times New Roman</vt:lpstr>
      <vt:lpstr>Wingdings</vt:lpstr>
      <vt:lpstr>Default</vt:lpstr>
      <vt:lpstr>Technology, Tools &amp; Methods Used for Capacity Building at CRECTEALC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98</cp:revision>
  <dcterms:modified xsi:type="dcterms:W3CDTF">2018-03-05T21:14:29Z</dcterms:modified>
</cp:coreProperties>
</file>