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06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8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364" y="8685917"/>
            <a:ext cx="2972016" cy="456611"/>
          </a:xfrm>
          <a:prstGeom prst="rect">
            <a:avLst/>
          </a:prstGeom>
        </p:spPr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3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364" y="8685917"/>
            <a:ext cx="2972016" cy="456611"/>
          </a:xfrm>
          <a:prstGeom prst="rect">
            <a:avLst/>
          </a:prstGeom>
        </p:spPr>
        <p:txBody>
          <a:bodyPr/>
          <a:lstStyle/>
          <a:p>
            <a:fld id="{DF1895BC-06EC-475A-97CA-BF53472F2E0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76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364" y="8685917"/>
            <a:ext cx="2972016" cy="456611"/>
          </a:xfrm>
          <a:prstGeom prst="rect">
            <a:avLst/>
          </a:prstGeom>
        </p:spPr>
        <p:txBody>
          <a:bodyPr/>
          <a:lstStyle/>
          <a:p>
            <a:fld id="{DF1895BC-06EC-475A-97CA-BF53472F2E0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93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>
                <a:cs typeface="Arial" pitchFamily="34" charset="0"/>
              </a:rPr>
              <a:t>Program goals: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cs typeface="Arial" pitchFamily="34" charset="0"/>
              </a:rPr>
              <a:t>Raising scientific knowledge 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cs typeface="Arial" pitchFamily="34" charset="0"/>
              </a:rPr>
              <a:t>Supporting the science community to develop new data products, algorithms and services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cs typeface="Arial" pitchFamily="34" charset="0"/>
              </a:rPr>
              <a:t>Supporting the discovery of new application fields 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cs typeface="Arial" pitchFamily="34" charset="0"/>
              </a:rPr>
              <a:t>Raising awareness of the EnMAP mission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cs typeface="Arial" pitchFamily="34" charset="0"/>
              </a:rPr>
              <a:t>Ensuring easy and fast access towards EnMAP data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cs typeface="Arial" pitchFamily="34" charset="0"/>
              </a:rPr>
              <a:t>Enable easy data processing capabilities 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cs typeface="Arial" pitchFamily="34" charset="0"/>
              </a:rPr>
              <a:t>Supporting national and international cooperation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cs typeface="Arial" pitchFamily="34" charset="0"/>
              </a:rPr>
              <a:t>Explore synergies with other missions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F1895BC-06EC-475A-97CA-BF53472F2E0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77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F1895BC-06EC-475A-97CA-BF53472F2E0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12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F1895BC-06EC-475A-97CA-BF53472F2E0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36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>
          <a:xfrm>
            <a:off x="1529999" y="125999"/>
            <a:ext cx="71280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8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>
          <a:xfrm>
            <a:off x="1529999" y="125999"/>
            <a:ext cx="71280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89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>
          <a:xfrm>
            <a:off x="1529999" y="125999"/>
            <a:ext cx="71280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89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9144000" y="6165304"/>
            <a:ext cx="43204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067B266-3FB4-416E-AEE9-B8996BD9D9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04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 tIns="38391" bIns="38391"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4405" y="1590832"/>
            <a:ext cx="8413709" cy="4336996"/>
          </a:xfrm>
        </p:spPr>
        <p:txBody>
          <a:bodyPr tIns="38391" bIns="38391"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1147200" y="125971"/>
            <a:ext cx="7630913" cy="143967"/>
          </a:xfrm>
          <a:prstGeom prst="rect">
            <a:avLst/>
          </a:prstGeom>
        </p:spPr>
        <p:txBody>
          <a:bodyPr lIns="76782" tIns="38391" rIns="76782" bIns="38391"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7945599" y="6546850"/>
            <a:ext cx="1198401" cy="246217"/>
          </a:xfrm>
        </p:spPr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546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 tIns="38391" bIns="38391"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4405" y="1590832"/>
            <a:ext cx="8413709" cy="4336996"/>
          </a:xfrm>
        </p:spPr>
        <p:txBody>
          <a:bodyPr tIns="38391" bIns="38391"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1147200" y="125971"/>
            <a:ext cx="7630913" cy="143967"/>
          </a:xfrm>
          <a:prstGeom prst="rect">
            <a:avLst/>
          </a:prstGeom>
        </p:spPr>
        <p:txBody>
          <a:bodyPr lIns="76782" tIns="38391" rIns="76782" bIns="38391"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7945599" y="6546850"/>
            <a:ext cx="1198401" cy="246217"/>
          </a:xfrm>
        </p:spPr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546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1529999" y="125999"/>
            <a:ext cx="71280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167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1529999" y="125999"/>
            <a:ext cx="71280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167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1529999" y="125999"/>
            <a:ext cx="71280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167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4DD4C540-3D12-4CA5-9E53-7A94A9AB2B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xfrm>
            <a:off x="2374900" y="122239"/>
            <a:ext cx="5399088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  <p:extLst>
      <p:ext uri="{BB962C8B-B14F-4D97-AF65-F5344CB8AC3E}">
        <p14:creationId xmlns:p14="http://schemas.microsoft.com/office/powerpoint/2010/main" val="258983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Titeltext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906660" y="6546850"/>
            <a:ext cx="237340" cy="2311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1pPr>
      <a:lvl2pPr marL="768926" marR="0" indent="-311726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▪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3pPr>
      <a:lvl4pPr marL="1676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▪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stefanie.schrader@dlr.de" TargetMode="Externa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map.org/?q=enmapbo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EO-College.org" TargetMode="External"/><Relationship Id="rId7" Type="http://schemas.openxmlformats.org/officeDocument/2006/relationships/image" Target="../media/image5.gif"/><Relationship Id="rId2" Type="http://schemas.openxmlformats.org/officeDocument/2006/relationships/hyperlink" Target="http://SAREDU.dlr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fis.uni-bonn.de/" TargetMode="External"/><Relationship Id="rId4" Type="http://schemas.openxmlformats.org/officeDocument/2006/relationships/hyperlink" Target="http://enmap.org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tandemx-science.dlr.de/" TargetMode="External"/><Relationship Id="rId7" Type="http://schemas.openxmlformats.org/officeDocument/2006/relationships/image" Target="../media/image10.emf"/><Relationship Id="rId2" Type="http://schemas.openxmlformats.org/officeDocument/2006/relationships/hyperlink" Target="http://www.terrasar.science.dlr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Code-De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hyperlink" Target="mailto:stefanie.schrader@dlr.de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10.em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0"/>
          <p:cNvSpPr txBox="1">
            <a:spLocks noGrp="1"/>
          </p:cNvSpPr>
          <p:nvPr>
            <p:ph type="title" idx="4294967295"/>
          </p:nvPr>
        </p:nvSpPr>
        <p:spPr>
          <a:xfrm>
            <a:off x="457199" y="2514600"/>
            <a:ext cx="5746245" cy="9931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786384">
              <a:defRPr sz="2752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t>Technology, Tools &amp; Methods Used for Capacity Building at DLR </a:t>
            </a:r>
          </a:p>
        </p:txBody>
      </p:sp>
      <p:sp>
        <p:nvSpPr>
          <p:cNvPr id="29" name="Shape 11"/>
          <p:cNvSpPr txBox="1"/>
          <p:nvPr/>
        </p:nvSpPr>
        <p:spPr>
          <a:xfrm>
            <a:off x="457200" y="4011610"/>
            <a:ext cx="4953000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15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Michael </a:t>
            </a:r>
            <a:r>
              <a:rPr dirty="0"/>
              <a:t>Bock &amp; Dieter </a:t>
            </a:r>
            <a:r>
              <a:rPr dirty="0" err="1"/>
              <a:t>Hausamann</a:t>
            </a:r>
            <a:endParaRPr dirty="0"/>
          </a:p>
          <a:p>
            <a:pPr defTabSz="914400">
              <a:lnSpc>
                <a:spcPct val="15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Agen</a:t>
            </a:r>
            <a:r>
              <a:rPr lang="de-DE" dirty="0" smtClean="0"/>
              <a:t>da Item 11-4</a:t>
            </a:r>
            <a:endParaRPr dirty="0" smtClean="0"/>
          </a:p>
          <a:p>
            <a:pPr defTabSz="914400">
              <a:lnSpc>
                <a:spcPct val="15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CEOS 7</a:t>
            </a:r>
            <a:r>
              <a:rPr baseline="30000" dirty="0" smtClean="0"/>
              <a:t>th</a:t>
            </a:r>
            <a:r>
              <a:rPr dirty="0" smtClean="0"/>
              <a:t> Working Group for Capacity Building &amp; Data Democracy (WGCapD-7) Annual Meeting</a:t>
            </a:r>
          </a:p>
          <a:p>
            <a:pPr defTabSz="914400">
              <a:lnSpc>
                <a:spcPct val="15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INPE </a:t>
            </a:r>
            <a:r>
              <a:rPr dirty="0"/>
              <a:t>São José dos Campos, Brazil</a:t>
            </a:r>
          </a:p>
          <a:p>
            <a:pPr defTabSz="914400">
              <a:lnSpc>
                <a:spcPct val="15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6-8</a:t>
            </a:r>
            <a:r>
              <a:rPr baseline="30000" dirty="0"/>
              <a:t>th</a:t>
            </a:r>
            <a:r>
              <a:rPr dirty="0"/>
              <a:t> March, 2018</a:t>
            </a:r>
          </a:p>
        </p:txBody>
      </p:sp>
      <p:pic>
        <p:nvPicPr>
          <p:cNvPr id="30" name="ceos_logo.png" descr="ceos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217404"/>
            <a:ext cx="2507907" cy="99313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10"/>
          <p:cNvSpPr txBox="1"/>
          <p:nvPr/>
        </p:nvSpPr>
        <p:spPr>
          <a:xfrm>
            <a:off x="457199" y="2246633"/>
            <a:ext cx="280621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 sz="10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467544" y="1395256"/>
            <a:ext cx="8172000" cy="53461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Successful installation of further CODE-DE components</a:t>
            </a:r>
          </a:p>
          <a:p>
            <a:pPr lvl="1">
              <a:spcBef>
                <a:spcPts val="600"/>
              </a:spcBef>
            </a:pPr>
            <a:r>
              <a:rPr lang="en-US" dirty="0" err="1"/>
              <a:t>G</a:t>
            </a:r>
            <a:r>
              <a:rPr lang="en-US" dirty="0" err="1" smtClean="0"/>
              <a:t>eoclient</a:t>
            </a:r>
            <a:r>
              <a:rPr lang="en-US" dirty="0" smtClean="0"/>
              <a:t> improvements (i.e. visualization of different band combinations)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Implementation of 3</a:t>
            </a:r>
            <a:r>
              <a:rPr lang="en-US" baseline="30000" dirty="0" smtClean="0"/>
              <a:t>rd</a:t>
            </a:r>
            <a:r>
              <a:rPr lang="en-US" dirty="0" smtClean="0"/>
              <a:t> party processing applications incl. coupling to Open Telekom Cloud (OTC)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Integration of Sentinel-3, Sentinel-5P and RESA (Rapid Eye)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Integration of further tools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In discussion: use in the framework of special SAR trainings, (Sentinels and </a:t>
            </a:r>
            <a:r>
              <a:rPr lang="en-US" b="1" dirty="0" err="1" smtClean="0"/>
              <a:t>TerraSAR</a:t>
            </a:r>
            <a:r>
              <a:rPr lang="en-US" b="1" dirty="0" smtClean="0"/>
              <a:t>/ </a:t>
            </a:r>
            <a:r>
              <a:rPr lang="en-US" b="1" dirty="0" err="1" smtClean="0"/>
              <a:t>TanDEM</a:t>
            </a:r>
            <a:r>
              <a:rPr lang="en-US" b="1" dirty="0" smtClean="0"/>
              <a:t>-X)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Routine </a:t>
            </a:r>
            <a:r>
              <a:rPr lang="en-US" dirty="0" smtClean="0"/>
              <a:t>operations (until end 2019 (</a:t>
            </a:r>
            <a:r>
              <a:rPr lang="en-US" dirty="0" err="1" smtClean="0"/>
              <a:t>tbd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From 2019 onwards Hybrid DIAZ –CODE-DE solution possible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816646"/>
          </a:xfrm>
        </p:spPr>
        <p:txBody>
          <a:bodyPr/>
          <a:lstStyle/>
          <a:p>
            <a:pPr algn="ctr"/>
            <a:r>
              <a:rPr lang="de-DE" dirty="0" smtClean="0"/>
              <a:t>Way </a:t>
            </a:r>
            <a:r>
              <a:rPr lang="de-DE" dirty="0" err="1" smtClean="0"/>
              <a:t>forward</a:t>
            </a:r>
            <a:r>
              <a:rPr lang="de-DE" dirty="0" smtClean="0"/>
              <a:t> in CODE-DE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European Commission has launched two </a:t>
            </a:r>
            <a:r>
              <a:rPr lang="en-US" dirty="0" smtClean="0"/>
              <a:t>Networks to </a:t>
            </a:r>
            <a:r>
              <a:rPr lang="en-US" dirty="0"/>
              <a:t>contribute on </a:t>
            </a:r>
            <a:r>
              <a:rPr lang="en-US" dirty="0" smtClean="0"/>
              <a:t>spreading awareness </a:t>
            </a:r>
            <a:r>
              <a:rPr lang="en-US" dirty="0"/>
              <a:t>and knowledge about Copernicus across and outside the EU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Copernicus Relays </a:t>
            </a:r>
            <a:endParaRPr lang="en-US" dirty="0" smtClean="0"/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Copernicus </a:t>
            </a:r>
            <a:r>
              <a:rPr lang="en-US" b="1" dirty="0" smtClean="0"/>
              <a:t>Academy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Copernicus Academy Members will support the European Commission </a:t>
            </a:r>
            <a:r>
              <a:rPr lang="en-US" dirty="0" smtClean="0"/>
              <a:t>in: </a:t>
            </a:r>
          </a:p>
          <a:p>
            <a:pPr lvl="1"/>
            <a:r>
              <a:rPr lang="en-US" dirty="0" smtClean="0"/>
              <a:t>bridging </a:t>
            </a:r>
            <a:r>
              <a:rPr lang="en-US" dirty="0"/>
              <a:t>the gap between skills and data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Enable the </a:t>
            </a:r>
            <a:r>
              <a:rPr lang="en-US" dirty="0"/>
              <a:t>uptake of Copernicus data in new </a:t>
            </a:r>
            <a:r>
              <a:rPr lang="en-US" dirty="0" smtClean="0"/>
              <a:t>sectors</a:t>
            </a:r>
          </a:p>
          <a:p>
            <a:r>
              <a:rPr lang="en-US" dirty="0" smtClean="0"/>
              <a:t>The </a:t>
            </a:r>
            <a:r>
              <a:rPr lang="en-US" dirty="0"/>
              <a:t>aim is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foster the development of interdisciplinary masters and educational classes, </a:t>
            </a:r>
            <a:endParaRPr lang="en-US" dirty="0" smtClean="0"/>
          </a:p>
          <a:p>
            <a:pPr lvl="1"/>
            <a:r>
              <a:rPr lang="en-US" dirty="0" smtClean="0"/>
              <a:t>Skills boosting </a:t>
            </a:r>
            <a:r>
              <a:rPr lang="en-US" dirty="0" err="1"/>
              <a:t>programmes</a:t>
            </a:r>
            <a:r>
              <a:rPr lang="en-US" dirty="0"/>
              <a:t> for vocational training, industry-university traineeships and the creation of spin-offs.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88"/>
          <a:stretch/>
        </p:blipFill>
        <p:spPr bwMode="auto">
          <a:xfrm>
            <a:off x="3635896" y="49797"/>
            <a:ext cx="2095500" cy="107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2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556792"/>
            <a:ext cx="9144000" cy="45346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88"/>
          <a:stretch/>
        </p:blipFill>
        <p:spPr bwMode="auto">
          <a:xfrm>
            <a:off x="3635896" y="49797"/>
            <a:ext cx="2095500" cy="107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4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• Die Satellitenmission EnMAP   •   Dr. Stefanie Schrader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63688" y="440072"/>
            <a:ext cx="6083768" cy="612664"/>
          </a:xfrm>
        </p:spPr>
        <p:txBody>
          <a:bodyPr/>
          <a:lstStyle/>
          <a:p>
            <a:pPr algn="ctr"/>
            <a:r>
              <a:rPr lang="de-DE" sz="2400" dirty="0" smtClean="0"/>
              <a:t>Das </a:t>
            </a:r>
            <a:r>
              <a:rPr lang="de-DE" sz="2400" dirty="0" err="1" smtClean="0"/>
              <a:t>EnMAP</a:t>
            </a:r>
            <a:r>
              <a:rPr lang="de-DE" sz="2400" dirty="0" smtClean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Preparation</a:t>
            </a:r>
            <a:r>
              <a:rPr lang="de-DE" sz="2400" dirty="0" smtClean="0"/>
              <a:t> </a:t>
            </a:r>
            <a:r>
              <a:rPr lang="de-DE" sz="2400" dirty="0" err="1" smtClean="0"/>
              <a:t>program</a:t>
            </a:r>
            <a:endParaRPr lang="de-DE" sz="2400" dirty="0"/>
          </a:p>
        </p:txBody>
      </p:sp>
      <p:pic>
        <p:nvPicPr>
          <p:cNvPr id="3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708167" cy="7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28184" y="1671766"/>
            <a:ext cx="2731430" cy="4493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 err="1" smtClean="0">
                <a:cs typeface="Arial" pitchFamily="34" charset="0"/>
              </a:rPr>
              <a:t>Program</a:t>
            </a:r>
            <a:r>
              <a:rPr lang="de-DE" b="1" dirty="0" smtClean="0">
                <a:cs typeface="Arial" pitchFamily="34" charset="0"/>
              </a:rPr>
              <a:t> </a:t>
            </a:r>
            <a:r>
              <a:rPr lang="de-DE" b="1" dirty="0" err="1" smtClean="0">
                <a:cs typeface="Arial" pitchFamily="34" charset="0"/>
              </a:rPr>
              <a:t>objectives</a:t>
            </a:r>
            <a:r>
              <a:rPr lang="de-DE" b="1" dirty="0" smtClean="0"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endParaRPr lang="de-DE" b="1" dirty="0"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cs typeface="Arial" pitchFamily="34" charset="0"/>
              </a:rPr>
              <a:t>Scientific </a:t>
            </a:r>
            <a:r>
              <a:rPr lang="de-DE" dirty="0" err="1" smtClean="0">
                <a:cs typeface="Arial" pitchFamily="34" charset="0"/>
              </a:rPr>
              <a:t>exploration</a:t>
            </a:r>
            <a:endParaRPr lang="de-DE" dirty="0" smtClean="0"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cs typeface="Arial" pitchFamily="34" charset="0"/>
              </a:rPr>
              <a:t>Support  </a:t>
            </a:r>
            <a:r>
              <a:rPr lang="de-DE" dirty="0" err="1" smtClean="0">
                <a:cs typeface="Arial" pitchFamily="34" charset="0"/>
              </a:rPr>
              <a:t>scientist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by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developmengt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and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analysing</a:t>
            </a:r>
            <a:endParaRPr lang="de-DE" dirty="0" smtClean="0"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cs typeface="Arial" pitchFamily="34" charset="0"/>
              </a:rPr>
              <a:t>New </a:t>
            </a:r>
            <a:r>
              <a:rPr lang="de-DE" dirty="0" err="1" smtClean="0">
                <a:cs typeface="Arial" pitchFamily="34" charset="0"/>
              </a:rPr>
              <a:t>appication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areas</a:t>
            </a:r>
            <a:endParaRPr lang="de-DE" dirty="0" smtClean="0"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cs typeface="Arial" pitchFamily="34" charset="0"/>
              </a:rPr>
              <a:t>Raise</a:t>
            </a:r>
            <a:r>
              <a:rPr lang="de-DE" dirty="0" smtClean="0">
                <a:cs typeface="Arial" pitchFamily="34" charset="0"/>
              </a:rPr>
              <a:t> Awareness form </a:t>
            </a:r>
            <a:r>
              <a:rPr lang="de-DE" dirty="0" err="1" smtClean="0">
                <a:cs typeface="Arial" pitchFamily="34" charset="0"/>
              </a:rPr>
              <a:t>Enmap</a:t>
            </a:r>
            <a:endParaRPr lang="de-DE" dirty="0" smtClean="0"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cs typeface="Arial" pitchFamily="34" charset="0"/>
              </a:rPr>
              <a:t>Fast </a:t>
            </a:r>
            <a:r>
              <a:rPr lang="de-DE" dirty="0" err="1" smtClean="0">
                <a:cs typeface="Arial" pitchFamily="34" charset="0"/>
              </a:rPr>
              <a:t>data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access</a:t>
            </a:r>
            <a:endParaRPr lang="de-DE" dirty="0" smtClean="0"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cs typeface="Arial" pitchFamily="34" charset="0"/>
              </a:rPr>
              <a:t>Support international </a:t>
            </a:r>
            <a:r>
              <a:rPr lang="de-DE" dirty="0" err="1" smtClean="0">
                <a:cs typeface="Arial" pitchFamily="34" charset="0"/>
              </a:rPr>
              <a:t>cooperations</a:t>
            </a:r>
            <a:endParaRPr lang="de-DE" dirty="0" smtClean="0"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cs typeface="Arial" pitchFamily="34" charset="0"/>
              </a:rPr>
              <a:t>Synergien </a:t>
            </a:r>
            <a:r>
              <a:rPr lang="de-DE" dirty="0" err="1" smtClean="0">
                <a:cs typeface="Arial" pitchFamily="34" charset="0"/>
              </a:rPr>
              <a:t>with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other</a:t>
            </a:r>
            <a:r>
              <a:rPr lang="de-DE" dirty="0" smtClean="0">
                <a:cs typeface="Arial" pitchFamily="34" charset="0"/>
              </a:rPr>
              <a:t> Mission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98098"/>
            <a:ext cx="5616623" cy="49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200963" y="63720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smtClean="0">
                <a:hlinkClick r:id="rId5"/>
              </a:rPr>
              <a:t>stefanie.schrader@dlr.de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00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6000" y="476672"/>
            <a:ext cx="5382144" cy="738187"/>
          </a:xfrm>
        </p:spPr>
        <p:txBody>
          <a:bodyPr/>
          <a:lstStyle/>
          <a:p>
            <a:r>
              <a:rPr lang="de-DE" dirty="0" smtClean="0"/>
              <a:t>EnMAP Box</a:t>
            </a:r>
            <a:endParaRPr lang="de-DE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3365920" cy="433800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dirty="0">
                <a:latin typeface="+mn-lt"/>
              </a:rPr>
              <a:t>S</a:t>
            </a:r>
            <a:r>
              <a:rPr lang="de-DE" dirty="0" smtClean="0">
                <a:latin typeface="+mn-lt"/>
              </a:rPr>
              <a:t>oftware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Prozessing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Analysing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hyperspecztral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data</a:t>
            </a:r>
            <a:endParaRPr lang="de-DE" dirty="0" smtClean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dirty="0" err="1" smtClean="0">
                <a:latin typeface="+mn-lt"/>
              </a:rPr>
              <a:t>Algorithms</a:t>
            </a:r>
            <a:r>
              <a:rPr lang="de-DE" dirty="0" smtClean="0">
                <a:latin typeface="+mn-lt"/>
              </a:rPr>
              <a:t> </a:t>
            </a:r>
            <a:r>
              <a:rPr lang="de-DE" dirty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: </a:t>
            </a:r>
            <a:r>
              <a:rPr lang="de-DE" dirty="0" err="1" smtClean="0">
                <a:latin typeface="+mn-lt"/>
              </a:rPr>
              <a:t>Agriculture</a:t>
            </a:r>
            <a:r>
              <a:rPr lang="de-DE" dirty="0" smtClean="0">
                <a:latin typeface="+mn-lt"/>
              </a:rPr>
              <a:t>, </a:t>
            </a:r>
            <a:r>
              <a:rPr lang="de-DE" dirty="0" err="1" smtClean="0">
                <a:latin typeface="+mn-lt"/>
              </a:rPr>
              <a:t>Forestry</a:t>
            </a:r>
            <a:r>
              <a:rPr lang="de-DE" dirty="0" smtClean="0">
                <a:latin typeface="+mn-lt"/>
              </a:rPr>
              <a:t>, </a:t>
            </a:r>
            <a:r>
              <a:rPr lang="de-DE" dirty="0" err="1" smtClean="0">
                <a:latin typeface="+mn-lt"/>
              </a:rPr>
              <a:t>Ecosystems</a:t>
            </a:r>
            <a:r>
              <a:rPr lang="de-DE" dirty="0" smtClean="0">
                <a:latin typeface="+mn-lt"/>
              </a:rPr>
              <a:t>, </a:t>
            </a:r>
            <a:r>
              <a:rPr lang="de-DE" dirty="0" err="1" smtClean="0">
                <a:latin typeface="+mn-lt"/>
              </a:rPr>
              <a:t>Geology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water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Atmospheric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correction</a:t>
            </a:r>
            <a:endParaRPr lang="de-DE" dirty="0" smtClean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dirty="0" smtClean="0">
                <a:latin typeface="+mn-lt"/>
              </a:rPr>
              <a:t>open </a:t>
            </a:r>
            <a:r>
              <a:rPr lang="de-DE" dirty="0" err="1" smtClean="0">
                <a:latin typeface="+mn-lt"/>
              </a:rPr>
              <a:t>source</a:t>
            </a:r>
            <a:r>
              <a:rPr lang="de-DE" dirty="0" smtClean="0">
                <a:latin typeface="+mn-lt"/>
              </a:rPr>
              <a:t> Software</a:t>
            </a:r>
          </a:p>
          <a:p>
            <a:pPr>
              <a:spcAft>
                <a:spcPts val="1200"/>
              </a:spcAft>
            </a:pPr>
            <a:r>
              <a:rPr lang="de-DE" dirty="0" smtClean="0">
                <a:latin typeface="+mn-lt"/>
              </a:rPr>
              <a:t> QGIS </a:t>
            </a:r>
            <a:r>
              <a:rPr lang="de-DE" dirty="0" err="1" smtClean="0">
                <a:latin typeface="+mn-lt"/>
              </a:rPr>
              <a:t>plugin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available</a:t>
            </a:r>
            <a:r>
              <a:rPr lang="de-DE" dirty="0" smtClean="0">
                <a:latin typeface="+mn-lt"/>
              </a:rPr>
              <a:t> (Beta-Version)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Download: </a:t>
            </a:r>
            <a:r>
              <a:rPr lang="en-US" dirty="0" smtClean="0">
                <a:latin typeface="+mn-lt"/>
                <a:hlinkClick r:id="rId3"/>
              </a:rPr>
              <a:t>www.enmap.org/?q=enmapbox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pPr>
              <a:spcAft>
                <a:spcPts val="1200"/>
              </a:spcAft>
            </a:pPr>
            <a:endParaRPr lang="de-DE" dirty="0">
              <a:latin typeface="+mn-lt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708167" cy="7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2" t="19278" r="5159" b="17887"/>
          <a:stretch/>
        </p:blipFill>
        <p:spPr bwMode="auto">
          <a:xfrm>
            <a:off x="3923928" y="1963016"/>
            <a:ext cx="5125674" cy="369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0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1" y="1484784"/>
            <a:ext cx="4393650" cy="31683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2000" dirty="0" smtClean="0">
                <a:latin typeface="+mn-lt"/>
              </a:rPr>
              <a:t>Summerschools &amp; </a:t>
            </a:r>
            <a:r>
              <a:rPr lang="de-DE" sz="2000" dirty="0" err="1" smtClean="0">
                <a:latin typeface="+mn-lt"/>
              </a:rPr>
              <a:t>workshops</a:t>
            </a:r>
            <a:endParaRPr lang="de-DE" sz="2000" dirty="0" smtClean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000" dirty="0" smtClean="0">
                <a:latin typeface="+mn-lt"/>
              </a:rPr>
              <a:t>Tutorials, </a:t>
            </a:r>
            <a:r>
              <a:rPr lang="de-DE" sz="2000" dirty="0" err="1" smtClean="0">
                <a:latin typeface="+mn-lt"/>
              </a:rPr>
              <a:t>Fieldguides</a:t>
            </a:r>
            <a:r>
              <a:rPr lang="de-DE" sz="2000" dirty="0" smtClean="0">
                <a:latin typeface="+mn-lt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de-DE" sz="2000" dirty="0" smtClean="0">
                <a:latin typeface="+mn-lt"/>
              </a:rPr>
              <a:t>Tools </a:t>
            </a:r>
            <a:r>
              <a:rPr lang="de-DE" sz="2000" dirty="0" err="1" smtClean="0">
                <a:latin typeface="+mn-lt"/>
              </a:rPr>
              <a:t>for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EnMAP</a:t>
            </a:r>
            <a:r>
              <a:rPr lang="de-DE" sz="2000" dirty="0" smtClean="0">
                <a:latin typeface="+mn-lt"/>
              </a:rPr>
              <a:t> Box</a:t>
            </a:r>
          </a:p>
          <a:p>
            <a:pPr>
              <a:spcAft>
                <a:spcPts val="1200"/>
              </a:spcAft>
            </a:pPr>
            <a:r>
              <a:rPr lang="de-DE" sz="2000" dirty="0" smtClean="0">
                <a:latin typeface="+mn-lt"/>
              </a:rPr>
              <a:t>EnMAP </a:t>
            </a:r>
            <a:r>
              <a:rPr lang="de-DE" sz="2000" dirty="0" err="1" smtClean="0">
                <a:latin typeface="+mn-lt"/>
              </a:rPr>
              <a:t>PhD</a:t>
            </a:r>
            <a:r>
              <a:rPr lang="de-DE" sz="2000" dirty="0" smtClean="0">
                <a:latin typeface="+mn-lt"/>
              </a:rPr>
              <a:t> Programm</a:t>
            </a:r>
          </a:p>
          <a:p>
            <a:pPr lvl="1">
              <a:spcAft>
                <a:spcPts val="1200"/>
              </a:spcAft>
            </a:pPr>
            <a:r>
              <a:rPr lang="de-DE" sz="2000" dirty="0" smtClean="0">
                <a:latin typeface="+mn-lt"/>
              </a:rPr>
              <a:t>Mehr als 30 PHD  </a:t>
            </a:r>
            <a:r>
              <a:rPr lang="de-DE" sz="2000" dirty="0" err="1" smtClean="0">
                <a:latin typeface="+mn-lt"/>
              </a:rPr>
              <a:t>students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till</a:t>
            </a:r>
            <a:r>
              <a:rPr lang="de-DE" sz="2000" dirty="0" smtClean="0">
                <a:latin typeface="+mn-lt"/>
              </a:rPr>
              <a:t> 2010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• Die Satellitenmission EnMAP   •   Dr. Stefanie Schrader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6464" y="476672"/>
            <a:ext cx="8172000" cy="576064"/>
          </a:xfrm>
        </p:spPr>
        <p:txBody>
          <a:bodyPr/>
          <a:lstStyle/>
          <a:p>
            <a:pPr algn="ctr"/>
            <a:r>
              <a:rPr lang="de-DE" sz="2800" dirty="0" smtClean="0"/>
              <a:t>EnMAP – Education </a:t>
            </a:r>
            <a:r>
              <a:rPr lang="de-DE" sz="2800" dirty="0" err="1" smtClean="0"/>
              <a:t>and</a:t>
            </a:r>
            <a:r>
              <a:rPr lang="de-DE" sz="2800" dirty="0" smtClean="0"/>
              <a:t> Training</a:t>
            </a:r>
            <a:endParaRPr lang="de-DE" sz="28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50" y="1176387"/>
            <a:ext cx="4112419" cy="390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35274"/>
            <a:ext cx="708167" cy="7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75" y="5313488"/>
            <a:ext cx="2878591" cy="10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547664" y="1988840"/>
            <a:ext cx="7116355" cy="4971365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31775">
              <a:defRPr sz="1800"/>
            </a:pPr>
            <a:r>
              <a:rPr b="1" dirty="0" smtClean="0"/>
              <a:t>SAREDU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SAREDU.dlr.de</a:t>
            </a:r>
            <a:r>
              <a:rPr dirty="0"/>
              <a:t>, will not be updated, all content moved to EO-College, </a:t>
            </a:r>
            <a:endParaRPr lang="de-DE" dirty="0" smtClean="0"/>
          </a:p>
          <a:p>
            <a:pPr indent="-231775">
              <a:defRPr sz="1800"/>
            </a:pPr>
            <a:r>
              <a:rPr b="1" dirty="0" smtClean="0"/>
              <a:t>EO-College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EO-College.org</a:t>
            </a:r>
            <a:r>
              <a:rPr dirty="0"/>
              <a:t>, sustainable concept in cooperation with other agencies envisaged, several MOOCS by different parties in </a:t>
            </a:r>
            <a:r>
              <a:rPr dirty="0" smtClean="0"/>
              <a:t>planning</a:t>
            </a:r>
            <a:endParaRPr lang="de-DE" dirty="0" smtClean="0"/>
          </a:p>
          <a:p>
            <a:pPr indent="-231775">
              <a:defRPr sz="1800"/>
            </a:pPr>
            <a:r>
              <a:rPr lang="en-US" b="1" dirty="0" err="1" smtClean="0"/>
              <a:t>SARbian</a:t>
            </a:r>
            <a:r>
              <a:rPr lang="en-US" b="1" dirty="0"/>
              <a:t>, </a:t>
            </a:r>
            <a:r>
              <a:rPr lang="en-US" dirty="0"/>
              <a:t>a compilation of freely available software for SAR Remote Sensing.</a:t>
            </a:r>
            <a:endParaRPr lang="de-DE" dirty="0" smtClean="0"/>
          </a:p>
          <a:p>
            <a:pPr indent="-231775">
              <a:defRPr sz="1800"/>
            </a:pPr>
            <a:endParaRPr dirty="0"/>
          </a:p>
          <a:p>
            <a:pPr indent="-231775">
              <a:defRPr sz="1800"/>
            </a:pPr>
            <a:r>
              <a:rPr b="1" dirty="0" err="1"/>
              <a:t>EnMap</a:t>
            </a:r>
            <a:r>
              <a:rPr b="1" dirty="0"/>
              <a:t> Portal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enmap.org</a:t>
            </a:r>
            <a:r>
              <a:rPr dirty="0"/>
              <a:t>, provides the free </a:t>
            </a:r>
            <a:r>
              <a:rPr b="1" dirty="0" err="1"/>
              <a:t>Enmap</a:t>
            </a:r>
            <a:r>
              <a:rPr b="1" dirty="0"/>
              <a:t> Toolbox</a:t>
            </a:r>
            <a:r>
              <a:rPr dirty="0"/>
              <a:t>, CB Material will be consolidated and distributed </a:t>
            </a:r>
            <a:r>
              <a:rPr b="1" dirty="0"/>
              <a:t>via EO-College </a:t>
            </a:r>
            <a:r>
              <a:rPr dirty="0"/>
              <a:t>Platform </a:t>
            </a:r>
            <a:endParaRPr lang="de-DE" dirty="0"/>
          </a:p>
          <a:p>
            <a:pPr indent="-231775">
              <a:defRPr sz="1800"/>
            </a:pPr>
            <a:endParaRPr dirty="0"/>
          </a:p>
          <a:p>
            <a:pPr indent="-231775">
              <a:defRPr sz="1800"/>
            </a:pPr>
            <a:r>
              <a:rPr b="1" u="sng" dirty="0"/>
              <a:t>FIS</a:t>
            </a:r>
            <a:r>
              <a:rPr b="1" dirty="0"/>
              <a:t>: </a:t>
            </a:r>
            <a:r>
              <a:rPr dirty="0"/>
              <a:t>Remote Sensing in Schools </a:t>
            </a:r>
            <a:r>
              <a:rPr dirty="0" smtClean="0"/>
              <a:t>Portal:</a:t>
            </a:r>
            <a:r>
              <a:rPr lang="de-DE" dirty="0" smtClean="0"/>
              <a:t> </a:t>
            </a:r>
            <a:r>
              <a:rPr lang="de-DE" dirty="0" smtClean="0">
                <a:hlinkClick r:id="rId5"/>
              </a:rPr>
              <a:t>fis.uni-bonn.de</a:t>
            </a:r>
            <a:r>
              <a:rPr lang="de-DE" dirty="0" smtClean="0"/>
              <a:t> </a:t>
            </a:r>
            <a:r>
              <a:rPr dirty="0" smtClean="0"/>
              <a:t>Comprehensive </a:t>
            </a:r>
            <a:r>
              <a:rPr dirty="0"/>
              <a:t>learning portal on EO incl. research and analyses tools, useful for Entrance Level CB trainings </a:t>
            </a:r>
            <a:r>
              <a:rPr dirty="0" smtClean="0"/>
              <a:t>too</a:t>
            </a:r>
            <a:r>
              <a:rPr lang="de-DE" dirty="0" smtClean="0"/>
              <a:t>.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portal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launched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r>
              <a:rPr lang="de-DE" dirty="0" smtClean="0"/>
              <a:t>.</a:t>
            </a:r>
          </a:p>
          <a:p>
            <a:pPr indent="-231775">
              <a:defRPr sz="1800"/>
            </a:pPr>
            <a:endParaRPr dirty="0"/>
          </a:p>
        </p:txBody>
      </p:sp>
      <p:sp>
        <p:nvSpPr>
          <p:cNvPr id="37" name="Content Placeholder 2"/>
          <p:cNvSpPr txBox="1"/>
          <p:nvPr/>
        </p:nvSpPr>
        <p:spPr>
          <a:xfrm>
            <a:off x="1905000" y="304800"/>
            <a:ext cx="58674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defTabSz="576072">
              <a:spcBef>
                <a:spcPts val="300"/>
              </a:spcBef>
              <a:defRPr sz="1134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Capacity Building Activities</a:t>
            </a:r>
            <a:endParaRPr sz="1512"/>
          </a:p>
          <a:p>
            <a:pPr defTabSz="576072">
              <a:spcBef>
                <a:spcPts val="300"/>
              </a:spcBef>
              <a:defRPr sz="1512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Technology, Tools &amp; Methods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1" y="4509120"/>
            <a:ext cx="708167" cy="7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70700" y="1484784"/>
            <a:ext cx="8033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Portals &amp; Projects by DLR Agency via German EO Program (</a:t>
            </a:r>
            <a:r>
              <a:rPr lang="en-US" b="1" dirty="0" err="1"/>
              <a:t>BMWi</a:t>
            </a:r>
            <a:r>
              <a:rPr lang="en-US" b="1" dirty="0"/>
              <a:t>)</a:t>
            </a:r>
            <a:endParaRPr lang="de-DE" b="1" dirty="0"/>
          </a:p>
        </p:txBody>
      </p:sp>
      <p:pic>
        <p:nvPicPr>
          <p:cNvPr id="6" name="Picture 2" descr="X:\FIS\Layout\Logos\FIS2\FIS2_smal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232" y="5937202"/>
            <a:ext cx="953486" cy="432048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395536" y="2780928"/>
            <a:ext cx="830827" cy="660262"/>
            <a:chOff x="2511706" y="2257063"/>
            <a:chExt cx="1608881" cy="1608881"/>
          </a:xfrm>
        </p:grpSpPr>
        <p:sp>
          <p:nvSpPr>
            <p:cNvPr id="14" name="Ellipse 13"/>
            <p:cNvSpPr/>
            <p:nvPr/>
          </p:nvSpPr>
          <p:spPr>
            <a:xfrm>
              <a:off x="2511706" y="2257063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304153"/>
                </a:solidFill>
              </a:endParaRPr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191" y="2524825"/>
              <a:ext cx="1071909" cy="1073356"/>
            </a:xfrm>
            <a:prstGeom prst="rect">
              <a:avLst/>
            </a:prstGeom>
          </p:spPr>
        </p:pic>
      </p:grpSp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39"/>
            <a:ext cx="1403648" cy="4656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267744" y="1360813"/>
            <a:ext cx="6596120" cy="64388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111125">
              <a:buSzTx/>
              <a:buNone/>
              <a:defRPr b="1"/>
            </a:pPr>
            <a:r>
              <a:rPr lang="de-DE" dirty="0" smtClean="0">
                <a:solidFill>
                  <a:schemeClr val="tx1"/>
                </a:solidFill>
              </a:rPr>
              <a:t>Scientific Data</a:t>
            </a:r>
            <a:r>
              <a:rPr lang="de-DE" sz="2200" dirty="0" smtClean="0">
                <a:solidFill>
                  <a:schemeClr val="tx1"/>
                </a:solidFill>
              </a:rPr>
              <a:t> </a:t>
            </a:r>
            <a:r>
              <a:rPr dirty="0" smtClean="0">
                <a:solidFill>
                  <a:schemeClr val="tx1"/>
                </a:solidFill>
              </a:rPr>
              <a:t>Portals of </a:t>
            </a:r>
            <a:r>
              <a:rPr sz="2200" dirty="0" smtClean="0">
                <a:solidFill>
                  <a:schemeClr val="tx1"/>
                </a:solidFill>
              </a:rPr>
              <a:t>DLR</a:t>
            </a:r>
            <a:endParaRPr sz="2200" dirty="0" smtClean="0"/>
          </a:p>
          <a:p>
            <a:pPr indent="-231775">
              <a:defRPr sz="1800"/>
            </a:pPr>
            <a:r>
              <a:rPr b="1" dirty="0" smtClean="0"/>
              <a:t>TSX/TDX </a:t>
            </a:r>
            <a:r>
              <a:rPr b="1" dirty="0" err="1" smtClean="0"/>
              <a:t>Scientifc</a:t>
            </a:r>
            <a:r>
              <a:rPr b="1" dirty="0" smtClean="0"/>
              <a:t> </a:t>
            </a:r>
            <a:r>
              <a:rPr lang="de-DE" b="1" dirty="0" smtClean="0"/>
              <a:t>Portals</a:t>
            </a:r>
            <a:r>
              <a:rPr dirty="0" smtClean="0"/>
              <a:t>: 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terrasar.science.dlr.de</a:t>
            </a:r>
            <a:r>
              <a:rPr lang="de-DE" dirty="0" smtClean="0"/>
              <a:t>  </a:t>
            </a:r>
            <a:r>
              <a:rPr lang="de-DE" sz="1800" dirty="0" smtClean="0">
                <a:hlinkClick r:id="rId3"/>
              </a:rPr>
              <a:t>tandemx-science.dlr.de</a:t>
            </a:r>
            <a:r>
              <a:rPr lang="de-DE" sz="1800" dirty="0" smtClean="0"/>
              <a:t>, </a:t>
            </a:r>
            <a:r>
              <a:rPr dirty="0" smtClean="0"/>
              <a:t>90m DEM to be released soon</a:t>
            </a:r>
            <a:r>
              <a:rPr lang="de-DE" dirty="0" smtClean="0"/>
              <a:t>, Free Access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Buildung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granted</a:t>
            </a:r>
            <a:endParaRPr lang="de-DE" dirty="0" smtClean="0"/>
          </a:p>
          <a:p>
            <a:pPr indent="-231775">
              <a:defRPr sz="1800"/>
            </a:pPr>
            <a:endParaRPr dirty="0" smtClean="0"/>
          </a:p>
          <a:p>
            <a:pPr marL="0" indent="111125">
              <a:buSzTx/>
              <a:buNone/>
              <a:defRPr b="1"/>
            </a:pPr>
            <a:r>
              <a:rPr lang="de-DE" dirty="0" smtClean="0">
                <a:solidFill>
                  <a:schemeClr val="tx1"/>
                </a:solidFill>
              </a:rPr>
              <a:t>Copernicus Data Portals </a:t>
            </a:r>
            <a:r>
              <a:rPr lang="de-DE" dirty="0">
                <a:solidFill>
                  <a:schemeClr val="tx1"/>
                </a:solidFill>
              </a:rPr>
              <a:t>&amp; Projects </a:t>
            </a:r>
            <a:endParaRPr lang="de-DE" sz="1800" dirty="0"/>
          </a:p>
          <a:p>
            <a:pPr indent="-231775">
              <a:defRPr sz="1800"/>
            </a:pPr>
            <a:r>
              <a:rPr lang="de-DE" sz="1800" b="1" u="sng" dirty="0">
                <a:solidFill>
                  <a:srgbClr val="002060"/>
                </a:solidFill>
              </a:rPr>
              <a:t>CODE-DE</a:t>
            </a:r>
            <a:r>
              <a:rPr lang="de-DE" sz="1800" dirty="0"/>
              <a:t>: </a:t>
            </a:r>
            <a:r>
              <a:rPr lang="de-DE" sz="1800" dirty="0">
                <a:hlinkClick r:id="rId4"/>
              </a:rPr>
              <a:t>Code-De.de</a:t>
            </a:r>
            <a:r>
              <a:rPr lang="de-DE" sz="1800" dirty="0"/>
              <a:t> </a:t>
            </a:r>
            <a:r>
              <a:rPr lang="de-DE" sz="1800" dirty="0" err="1" smtClean="0"/>
              <a:t>Sentinel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/>
              <a:t>Portal </a:t>
            </a:r>
            <a:r>
              <a:rPr lang="de-DE" sz="1800" dirty="0" err="1" smtClean="0"/>
              <a:t>and</a:t>
            </a:r>
            <a:r>
              <a:rPr lang="de-DE" sz="1800" dirty="0" smtClean="0"/>
              <a:t> Cloud </a:t>
            </a:r>
            <a:r>
              <a:rPr lang="de-DE" sz="1800" dirty="0" err="1"/>
              <a:t>processing</a:t>
            </a:r>
            <a:r>
              <a:rPr lang="de-DE" sz="1800" dirty="0"/>
              <a:t> </a:t>
            </a:r>
            <a:r>
              <a:rPr lang="de-DE" sz="1800" dirty="0" err="1" smtClean="0"/>
              <a:t>platform</a:t>
            </a:r>
            <a:r>
              <a:rPr lang="de-DE" sz="1800" dirty="0" smtClean="0"/>
              <a:t>. </a:t>
            </a:r>
            <a:endParaRPr lang="de-DE" sz="1800" dirty="0" smtClean="0"/>
          </a:p>
          <a:p>
            <a:pPr indent="-231775">
              <a:defRPr sz="1800"/>
            </a:pPr>
            <a:endParaRPr lang="de-DE" sz="1800" dirty="0" smtClean="0"/>
          </a:p>
          <a:p>
            <a:pPr indent="-231775">
              <a:defRPr sz="1800"/>
            </a:pPr>
            <a:endParaRPr lang="de-DE" sz="1800" dirty="0"/>
          </a:p>
          <a:p>
            <a:pPr indent="-231775">
              <a:defRPr sz="1800"/>
            </a:pPr>
            <a:r>
              <a:rPr lang="de-DE" sz="1800" b="1" u="sng" dirty="0"/>
              <a:t>FP-CUP</a:t>
            </a:r>
            <a:r>
              <a:rPr lang="de-DE" sz="1800" dirty="0"/>
              <a:t>: DLR Agency </a:t>
            </a:r>
            <a:r>
              <a:rPr lang="de-DE" sz="1800" dirty="0" err="1"/>
              <a:t>leads</a:t>
            </a:r>
            <a:r>
              <a:rPr lang="de-DE" sz="1800" dirty="0"/>
              <a:t> </a:t>
            </a:r>
            <a:r>
              <a:rPr lang="de-DE" sz="1800" dirty="0" smtClean="0"/>
              <a:t>European </a:t>
            </a:r>
            <a:r>
              <a:rPr lang="de-DE" sz="1800" dirty="0" err="1" smtClean="0"/>
              <a:t>project</a:t>
            </a:r>
            <a:r>
              <a:rPr lang="de-DE" sz="1800" dirty="0" smtClean="0"/>
              <a:t> on </a:t>
            </a:r>
            <a:r>
              <a:rPr lang="de-DE" sz="1800" dirty="0"/>
              <a:t>Copernicus User </a:t>
            </a:r>
            <a:r>
              <a:rPr lang="de-DE" sz="1800" dirty="0" err="1"/>
              <a:t>Uptake</a:t>
            </a:r>
            <a:r>
              <a:rPr lang="de-DE" sz="1800" dirty="0"/>
              <a:t> (</a:t>
            </a:r>
            <a:r>
              <a:rPr lang="de-DE" sz="1800" dirty="0" smtClean="0"/>
              <a:t>Slide</a:t>
            </a:r>
            <a:r>
              <a:rPr lang="de-DE" sz="1800" dirty="0" smtClean="0"/>
              <a:t>)</a:t>
            </a:r>
          </a:p>
          <a:p>
            <a:pPr indent="-231775">
              <a:defRPr sz="1800"/>
            </a:pPr>
            <a:endParaRPr lang="de-DE" sz="1800" dirty="0" smtClean="0"/>
          </a:p>
          <a:p>
            <a:pPr indent="-231775">
              <a:defRPr sz="1800"/>
            </a:pPr>
            <a:endParaRPr lang="de-DE" sz="1800" dirty="0" smtClean="0"/>
          </a:p>
          <a:p>
            <a:pPr indent="-231775">
              <a:defRPr sz="1800"/>
            </a:pPr>
            <a:r>
              <a:rPr b="1" u="sng" dirty="0" smtClean="0"/>
              <a:t>Copernicus </a:t>
            </a:r>
            <a:r>
              <a:rPr b="1" u="sng" dirty="0"/>
              <a:t>Academy</a:t>
            </a:r>
            <a:r>
              <a:rPr u="sng" dirty="0"/>
              <a:t> </a:t>
            </a:r>
            <a:r>
              <a:rPr lang="en-US" dirty="0" smtClean="0"/>
              <a:t>support </a:t>
            </a:r>
            <a:r>
              <a:rPr lang="en-US" dirty="0"/>
              <a:t>the European Commission </a:t>
            </a:r>
            <a:r>
              <a:rPr lang="en-US" dirty="0" smtClean="0"/>
              <a:t>in bridging </a:t>
            </a:r>
            <a:r>
              <a:rPr lang="en-US" dirty="0"/>
              <a:t>the gap </a:t>
            </a:r>
            <a:r>
              <a:rPr lang="en-US" dirty="0" smtClean="0"/>
              <a:t>between </a:t>
            </a:r>
            <a:r>
              <a:rPr lang="en-US" dirty="0"/>
              <a:t>skills and </a:t>
            </a:r>
            <a:r>
              <a:rPr lang="en-US" dirty="0" smtClean="0"/>
              <a:t>Copernicus data use (DLR, Universities Jena, Bochum ,</a:t>
            </a:r>
            <a:r>
              <a:rPr lang="en-US" dirty="0" err="1" smtClean="0"/>
              <a:t>Würzburg</a:t>
            </a:r>
            <a:endParaRPr lang="en-US" dirty="0" smtClean="0"/>
          </a:p>
          <a:p>
            <a:pPr indent="-231775">
              <a:defRPr sz="1800"/>
            </a:pPr>
            <a:endParaRPr lang="en-US" dirty="0" smtClean="0"/>
          </a:p>
          <a:p>
            <a:pPr indent="-231775">
              <a:defRPr sz="1800"/>
            </a:pPr>
            <a:endParaRPr lang="en-US" dirty="0"/>
          </a:p>
        </p:txBody>
      </p:sp>
      <p:sp>
        <p:nvSpPr>
          <p:cNvPr id="40" name="Content Placeholder 2"/>
          <p:cNvSpPr txBox="1"/>
          <p:nvPr/>
        </p:nvSpPr>
        <p:spPr>
          <a:xfrm>
            <a:off x="1905000" y="304800"/>
            <a:ext cx="58674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defTabSz="576072">
              <a:spcBef>
                <a:spcPts val="300"/>
              </a:spcBef>
              <a:defRPr sz="1134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Capacity Building Activities</a:t>
            </a:r>
            <a:endParaRPr sz="1512"/>
          </a:p>
          <a:p>
            <a:pPr defTabSz="576072">
              <a:spcBef>
                <a:spcPts val="300"/>
              </a:spcBef>
              <a:defRPr sz="1512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Technology, Tools &amp; Methods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88"/>
          <a:stretch/>
        </p:blipFill>
        <p:spPr bwMode="auto">
          <a:xfrm>
            <a:off x="136437" y="5858826"/>
            <a:ext cx="1768563" cy="90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78">
            <a:off x="561015" y="4254460"/>
            <a:ext cx="919404" cy="130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46"/>
          <a:stretch/>
        </p:blipFill>
        <p:spPr bwMode="auto">
          <a:xfrm>
            <a:off x="251520" y="3284984"/>
            <a:ext cx="1800200" cy="69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4" descr="Bildergebnis für tandem-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84" y="1520540"/>
            <a:ext cx="1620312" cy="12104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136304" y="1484784"/>
            <a:ext cx="7007696" cy="52578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32104">
              <a:spcBef>
                <a:spcPts val="400"/>
              </a:spcBef>
              <a:buSzTx/>
              <a:buNone/>
              <a:defRPr sz="1820" b="1"/>
            </a:pPr>
            <a:r>
              <a:rPr sz="1800" dirty="0"/>
              <a:t>SAR Trainings:</a:t>
            </a:r>
          </a:p>
          <a:p>
            <a:pPr marL="312039" indent="-210915" defTabSz="832104">
              <a:spcBef>
                <a:spcPts val="400"/>
              </a:spcBef>
              <a:defRPr sz="1638"/>
            </a:pPr>
            <a:r>
              <a:rPr sz="1600" dirty="0"/>
              <a:t>2016-17: Support to organize 3 WGCAPD SAR Trainings in Africa</a:t>
            </a:r>
          </a:p>
          <a:p>
            <a:pPr marL="312039" indent="-210915" defTabSz="832104">
              <a:spcBef>
                <a:spcPts val="400"/>
              </a:spcBef>
              <a:defRPr sz="1638"/>
            </a:pPr>
            <a:r>
              <a:rPr sz="1600" dirty="0"/>
              <a:t>10/2017: 3 day SAREDU Course at Stellenbosch </a:t>
            </a:r>
            <a:r>
              <a:rPr sz="1600" dirty="0" err="1" smtClean="0"/>
              <a:t>Uni</a:t>
            </a:r>
            <a:r>
              <a:rPr lang="de-DE" sz="1600" dirty="0" smtClean="0"/>
              <a:t>.</a:t>
            </a:r>
            <a:r>
              <a:rPr sz="1600" dirty="0" smtClean="0"/>
              <a:t>in </a:t>
            </a:r>
            <a:r>
              <a:rPr sz="1600" dirty="0"/>
              <a:t>South </a:t>
            </a:r>
            <a:r>
              <a:rPr sz="1600" dirty="0" smtClean="0"/>
              <a:t>Africa</a:t>
            </a:r>
            <a:endParaRPr lang="de-DE" sz="1600" dirty="0" smtClean="0"/>
          </a:p>
          <a:p>
            <a:pPr marL="312039" indent="-210915" defTabSz="832104">
              <a:spcBef>
                <a:spcPts val="400"/>
              </a:spcBef>
              <a:defRPr sz="1638"/>
            </a:pPr>
            <a:r>
              <a:rPr lang="de-DE" sz="1600" dirty="0" smtClean="0"/>
              <a:t>9/2018: SAREDU Summerschool (</a:t>
            </a:r>
            <a:r>
              <a:rPr lang="de-DE" sz="1600" dirty="0" err="1" smtClean="0"/>
              <a:t>use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CODE-DE </a:t>
            </a:r>
            <a:r>
              <a:rPr lang="de-DE" sz="1600" dirty="0" err="1" smtClean="0"/>
              <a:t>cloud</a:t>
            </a:r>
            <a:r>
              <a:rPr lang="de-DE" sz="1600" dirty="0" smtClean="0"/>
              <a:t> </a:t>
            </a:r>
            <a:r>
              <a:rPr lang="de-DE" sz="1600" dirty="0" err="1" smtClean="0"/>
              <a:t>proc</a:t>
            </a:r>
            <a:r>
              <a:rPr lang="de-DE" sz="1600" dirty="0" smtClean="0"/>
              <a:t>. </a:t>
            </a:r>
            <a:r>
              <a:rPr lang="de-DE" sz="1600" dirty="0" smtClean="0"/>
              <a:t>in </a:t>
            </a:r>
            <a:r>
              <a:rPr lang="de-DE" sz="1600" dirty="0" err="1" smtClean="0"/>
              <a:t>prep</a:t>
            </a:r>
            <a:r>
              <a:rPr lang="de-DE" sz="1600" dirty="0" smtClean="0"/>
              <a:t>.)</a:t>
            </a:r>
            <a:endParaRPr sz="1600" dirty="0"/>
          </a:p>
          <a:p>
            <a:pPr marL="312039" indent="-210915" defTabSz="832104">
              <a:spcBef>
                <a:spcPts val="400"/>
              </a:spcBef>
              <a:defRPr sz="1638"/>
            </a:pPr>
            <a:r>
              <a:rPr sz="1600" dirty="0"/>
              <a:t>Q4/2018: Multilingual SAR Backscatter Mini- </a:t>
            </a:r>
            <a:r>
              <a:rPr sz="1600" dirty="0" smtClean="0"/>
              <a:t>MOOC</a:t>
            </a:r>
            <a:r>
              <a:rPr lang="de-DE" sz="1600" dirty="0" smtClean="0"/>
              <a:t>, </a:t>
            </a:r>
          </a:p>
          <a:p>
            <a:pPr marL="312039" indent="-210915" defTabSz="832104">
              <a:spcBef>
                <a:spcPts val="400"/>
              </a:spcBef>
              <a:defRPr sz="1638"/>
            </a:pPr>
            <a:r>
              <a:rPr sz="1600" dirty="0" smtClean="0"/>
              <a:t>Other </a:t>
            </a:r>
            <a:r>
              <a:rPr sz="1600" dirty="0"/>
              <a:t>Training </a:t>
            </a:r>
            <a:r>
              <a:rPr lang="de-DE" sz="1600" dirty="0" smtClean="0"/>
              <a:t>2018 -2019 </a:t>
            </a:r>
            <a:r>
              <a:rPr sz="1600" dirty="0" err="1" smtClean="0"/>
              <a:t>tbd</a:t>
            </a:r>
            <a:r>
              <a:rPr sz="1600" dirty="0" smtClean="0"/>
              <a:t>.</a:t>
            </a:r>
            <a:r>
              <a:rPr lang="de-DE" sz="1600" dirty="0" smtClean="0"/>
              <a:t> Focus on E-Learning EO-College</a:t>
            </a:r>
            <a:endParaRPr sz="1600" dirty="0"/>
          </a:p>
          <a:p>
            <a:pPr marL="0" indent="0" defTabSz="832104">
              <a:spcBef>
                <a:spcPts val="400"/>
              </a:spcBef>
              <a:buSzTx/>
              <a:buNone/>
              <a:defRPr sz="1820" b="1"/>
            </a:pPr>
            <a:endParaRPr sz="1800" dirty="0"/>
          </a:p>
          <a:p>
            <a:pPr marL="0" indent="0" defTabSz="832104">
              <a:spcBef>
                <a:spcPts val="400"/>
              </a:spcBef>
              <a:buSzTx/>
              <a:buNone/>
              <a:defRPr sz="1820" b="1"/>
            </a:pPr>
            <a:r>
              <a:rPr sz="1800" dirty="0"/>
              <a:t>Other EO Trainings</a:t>
            </a:r>
            <a:r>
              <a:rPr sz="1800" dirty="0" smtClean="0"/>
              <a:t>:</a:t>
            </a:r>
            <a:r>
              <a:rPr lang="de-DE" sz="1800" dirty="0" smtClean="0"/>
              <a:t>  </a:t>
            </a:r>
            <a:r>
              <a:rPr lang="de-DE" sz="1600" dirty="0" err="1" smtClean="0"/>
              <a:t>see</a:t>
            </a:r>
            <a:r>
              <a:rPr lang="de-DE" sz="1600" dirty="0" smtClean="0"/>
              <a:t> </a:t>
            </a:r>
            <a:r>
              <a:rPr lang="de-DE" sz="1600" dirty="0" err="1" smtClean="0"/>
              <a:t>Presentation</a:t>
            </a:r>
            <a:r>
              <a:rPr lang="de-DE" sz="1600" dirty="0" smtClean="0"/>
              <a:t> 30-4</a:t>
            </a:r>
            <a:endParaRPr sz="1600" dirty="0"/>
          </a:p>
          <a:p>
            <a:pPr marL="312039" indent="-210915" defTabSz="832104">
              <a:spcBef>
                <a:spcPts val="400"/>
              </a:spcBef>
              <a:defRPr sz="1820"/>
            </a:pPr>
            <a:endParaRPr sz="1800" dirty="0"/>
          </a:p>
          <a:p>
            <a:pPr marL="0" indent="0" defTabSz="832104">
              <a:spcBef>
                <a:spcPts val="400"/>
              </a:spcBef>
              <a:buSzTx/>
              <a:buNone/>
              <a:defRPr sz="1820" b="1"/>
            </a:pPr>
            <a:r>
              <a:rPr sz="1800" dirty="0" smtClean="0"/>
              <a:t>E</a:t>
            </a:r>
            <a:r>
              <a:rPr lang="de-DE" sz="1800" dirty="0" smtClean="0"/>
              <a:t>AGLE Graduate Programm</a:t>
            </a:r>
            <a:endParaRPr sz="1800" dirty="0"/>
          </a:p>
          <a:p>
            <a:pPr marL="312039" indent="-210915" defTabSz="832104">
              <a:spcBef>
                <a:spcPts val="400"/>
              </a:spcBef>
              <a:defRPr sz="1638"/>
            </a:pPr>
            <a:r>
              <a:rPr lang="en-US" sz="1600" dirty="0"/>
              <a:t>applied </a:t>
            </a:r>
            <a:r>
              <a:rPr lang="en-US" sz="1600" dirty="0" err="1"/>
              <a:t>EArth</a:t>
            </a:r>
            <a:r>
              <a:rPr lang="en-US" sz="1600" dirty="0"/>
              <a:t> Observation and </a:t>
            </a:r>
            <a:r>
              <a:rPr lang="en-US" sz="1600" dirty="0" err="1"/>
              <a:t>Geoanalysis</a:t>
            </a:r>
            <a:r>
              <a:rPr lang="en-US" sz="1600" dirty="0"/>
              <a:t> of the Living Environment</a:t>
            </a:r>
            <a:endParaRPr lang="de-DE" sz="1600" dirty="0" smtClean="0"/>
          </a:p>
          <a:p>
            <a:pPr marL="312039" indent="-210915" defTabSz="832104">
              <a:spcBef>
                <a:spcPts val="400"/>
              </a:spcBef>
              <a:defRPr sz="1638"/>
            </a:pPr>
            <a:r>
              <a:rPr sz="1600" dirty="0" smtClean="0"/>
              <a:t>International </a:t>
            </a:r>
            <a:r>
              <a:rPr sz="1600" dirty="0"/>
              <a:t>master program of DLR chair at University </a:t>
            </a:r>
            <a:r>
              <a:rPr sz="1600" dirty="0" err="1"/>
              <a:t>Würzburg</a:t>
            </a:r>
            <a:r>
              <a:rPr sz="1600" dirty="0"/>
              <a:t> </a:t>
            </a:r>
          </a:p>
          <a:p>
            <a:pPr marL="312039" indent="-210915" defTabSz="832104">
              <a:spcBef>
                <a:spcPts val="400"/>
              </a:spcBef>
              <a:defRPr sz="1638"/>
            </a:pPr>
            <a:endParaRPr sz="1600" dirty="0"/>
          </a:p>
          <a:p>
            <a:pPr marL="0" indent="101123" defTabSz="832104">
              <a:spcBef>
                <a:spcPts val="400"/>
              </a:spcBef>
              <a:buSzTx/>
              <a:buNone/>
              <a:defRPr sz="1820" b="1"/>
            </a:pPr>
            <a:r>
              <a:rPr sz="1800" dirty="0"/>
              <a:t>Data Cube Trainings:</a:t>
            </a:r>
          </a:p>
          <a:p>
            <a:pPr marL="312039" indent="-210915" defTabSz="832104">
              <a:spcBef>
                <a:spcPts val="400"/>
              </a:spcBef>
              <a:defRPr sz="1638"/>
            </a:pPr>
            <a:r>
              <a:rPr lang="de-DE" sz="1600" dirty="0" smtClean="0"/>
              <a:t>European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cube</a:t>
            </a:r>
            <a:r>
              <a:rPr lang="de-DE" sz="1600" dirty="0" smtClean="0"/>
              <a:t> initiative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monitored</a:t>
            </a:r>
            <a:r>
              <a:rPr lang="de-DE" sz="1600" dirty="0" smtClean="0"/>
              <a:t>, </a:t>
            </a:r>
            <a:r>
              <a:rPr lang="de-DE" sz="1600" dirty="0" smtClean="0"/>
              <a:t>Future Trainings </a:t>
            </a:r>
            <a:r>
              <a:rPr lang="de-DE" sz="1600" dirty="0" err="1" smtClean="0"/>
              <a:t>tbd</a:t>
            </a:r>
            <a:r>
              <a:rPr lang="de-DE" sz="1600" dirty="0" smtClean="0"/>
              <a:t>. </a:t>
            </a:r>
            <a:endParaRPr sz="1600" dirty="0"/>
          </a:p>
          <a:p>
            <a:pPr marL="312039" indent="-210915" defTabSz="832104">
              <a:spcBef>
                <a:spcPts val="400"/>
              </a:spcBef>
              <a:defRPr sz="1638"/>
            </a:pPr>
            <a:r>
              <a:rPr sz="1600" dirty="0"/>
              <a:t>Within project </a:t>
            </a:r>
            <a:r>
              <a:rPr sz="1600" b="1" dirty="0"/>
              <a:t>Big data cube</a:t>
            </a:r>
            <a:r>
              <a:rPr sz="1600" dirty="0"/>
              <a:t> </a:t>
            </a:r>
            <a:r>
              <a:rPr sz="1600" dirty="0" err="1"/>
              <a:t>Rasdaman</a:t>
            </a:r>
            <a:r>
              <a:rPr sz="1600" dirty="0"/>
              <a:t> </a:t>
            </a:r>
            <a:r>
              <a:rPr sz="1600" dirty="0" err="1"/>
              <a:t>datacube</a:t>
            </a:r>
            <a:r>
              <a:rPr sz="1600" dirty="0"/>
              <a:t> will be </a:t>
            </a:r>
            <a:r>
              <a:rPr sz="1600" dirty="0" smtClean="0"/>
              <a:t>demonstrated</a:t>
            </a:r>
            <a:endParaRPr sz="1600" dirty="0"/>
          </a:p>
        </p:txBody>
      </p:sp>
      <p:sp>
        <p:nvSpPr>
          <p:cNvPr id="34" name="Content Placeholder 2"/>
          <p:cNvSpPr txBox="1"/>
          <p:nvPr/>
        </p:nvSpPr>
        <p:spPr>
          <a:xfrm>
            <a:off x="1905000" y="304800"/>
            <a:ext cx="58674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defTabSz="576072">
              <a:spcBef>
                <a:spcPts val="300"/>
              </a:spcBef>
              <a:defRPr sz="1134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Capacity Building Activities</a:t>
            </a:r>
            <a:endParaRPr sz="1512"/>
          </a:p>
          <a:p>
            <a:pPr defTabSz="576072">
              <a:spcBef>
                <a:spcPts val="300"/>
              </a:spcBef>
              <a:defRPr sz="1512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Technology, Tools &amp; Methods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39815"/>
            <a:ext cx="1797496" cy="1172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8" y="4077072"/>
            <a:ext cx="1557337" cy="115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ube-wallpaper.png"/>
          <p:cNvPicPr>
            <a:picLocks noChangeAspect="1"/>
          </p:cNvPicPr>
          <p:nvPr/>
        </p:nvPicPr>
        <p:blipFill>
          <a:blip r:embed="rId4" cstate="print"/>
          <a:srcRect b="3428"/>
          <a:stretch>
            <a:fillRect/>
          </a:stretch>
        </p:blipFill>
        <p:spPr>
          <a:xfrm>
            <a:off x="276639" y="5661248"/>
            <a:ext cx="1724914" cy="7200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7B266-3FB4-416E-AEE9-B8996BD9D9BA}" type="slidenum">
              <a:rPr lang="de-DE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5</a:t>
            </a:fld>
            <a:endParaRPr lang="de-DE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175" y="980728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r"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Project: </a:t>
            </a:r>
          </a:p>
          <a:p>
            <a:pPr marL="342900" indent="-342900" algn="r"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Earth Observation in School Lessons</a:t>
            </a:r>
          </a:p>
          <a:p>
            <a:pPr marL="342900" indent="-342900" algn="r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funded by DLR</a:t>
            </a:r>
          </a:p>
          <a:p>
            <a:pPr algn="r"/>
            <a:r>
              <a:rPr lang="de-DE" sz="1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de-DE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de-DE" sz="2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 descr="Briefpapier"/>
          <p:cNvSpPr>
            <a:spLocks noChangeArrowheads="1"/>
          </p:cNvSpPr>
          <p:nvPr/>
        </p:nvSpPr>
        <p:spPr bwMode="auto">
          <a:xfrm>
            <a:off x="180718" y="1336686"/>
            <a:ext cx="8607425" cy="356124"/>
          </a:xfrm>
          <a:prstGeom prst="rect">
            <a:avLst/>
          </a:prstGeom>
          <a:solidFill>
            <a:srgbClr val="97DBA4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lumMod val="90000"/>
                <a:alpha val="50000"/>
              </a:schemeClr>
            </a:outerShdw>
          </a:effectLst>
        </p:spPr>
        <p:txBody>
          <a:bodyPr bIns="9360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sz="1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Interactive teaching materials for 5 STEM subjects</a:t>
            </a:r>
          </a:p>
        </p:txBody>
      </p:sp>
      <p:sp>
        <p:nvSpPr>
          <p:cNvPr id="9" name="Rectangle 6" descr="Briefpapier"/>
          <p:cNvSpPr>
            <a:spLocks noChangeArrowheads="1"/>
          </p:cNvSpPr>
          <p:nvPr/>
        </p:nvSpPr>
        <p:spPr bwMode="auto">
          <a:xfrm>
            <a:off x="180718" y="2401142"/>
            <a:ext cx="8607425" cy="356124"/>
          </a:xfrm>
          <a:prstGeom prst="rect">
            <a:avLst/>
          </a:prstGeom>
          <a:solidFill>
            <a:srgbClr val="97DBA4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lumMod val="90000"/>
                <a:alpha val="50000"/>
              </a:schemeClr>
            </a:outerShdw>
          </a:effectLst>
        </p:spPr>
        <p:txBody>
          <a:bodyPr bIns="9360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sz="1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Update teaching material with Sentinel data </a:t>
            </a:r>
          </a:p>
        </p:txBody>
      </p:sp>
      <p:sp>
        <p:nvSpPr>
          <p:cNvPr id="10" name="Rectangle 6" descr="Briefpapier"/>
          <p:cNvSpPr>
            <a:spLocks noChangeArrowheads="1"/>
          </p:cNvSpPr>
          <p:nvPr/>
        </p:nvSpPr>
        <p:spPr bwMode="auto">
          <a:xfrm>
            <a:off x="180718" y="1852624"/>
            <a:ext cx="8607425" cy="356124"/>
          </a:xfrm>
          <a:prstGeom prst="rect">
            <a:avLst/>
          </a:prstGeom>
          <a:solidFill>
            <a:srgbClr val="9BC5E8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lumMod val="90000"/>
                <a:alpha val="50000"/>
              </a:schemeClr>
            </a:outerShdw>
          </a:effectLst>
        </p:spPr>
        <p:txBody>
          <a:bodyPr bIns="9360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sz="14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Comprehensive</a:t>
            </a:r>
            <a:r>
              <a:rPr lang="de-DE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learning</a:t>
            </a:r>
            <a:r>
              <a:rPr lang="de-DE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portal</a:t>
            </a:r>
            <a:r>
              <a:rPr lang="de-DE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EO incl. </a:t>
            </a:r>
            <a:r>
              <a:rPr lang="de-DE" sz="14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</a:t>
            </a:r>
            <a:r>
              <a:rPr lang="de-DE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de-DE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analyses</a:t>
            </a:r>
            <a:r>
              <a:rPr lang="de-DE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tools</a:t>
            </a:r>
            <a:endParaRPr lang="de-DE" sz="1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6" descr="Briefpapier"/>
          <p:cNvSpPr>
            <a:spLocks noChangeArrowheads="1"/>
          </p:cNvSpPr>
          <p:nvPr/>
        </p:nvSpPr>
        <p:spPr bwMode="auto">
          <a:xfrm>
            <a:off x="180718" y="2933711"/>
            <a:ext cx="8607425" cy="356124"/>
          </a:xfrm>
          <a:prstGeom prst="rect">
            <a:avLst/>
          </a:prstGeom>
          <a:solidFill>
            <a:srgbClr val="9BC5E8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lumMod val="90000"/>
                <a:alpha val="50000"/>
              </a:schemeClr>
            </a:outerShdw>
          </a:effectLst>
        </p:spPr>
        <p:txBody>
          <a:bodyPr bIns="9360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sz="1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New teaching material based </a:t>
            </a:r>
            <a:r>
              <a:rPr lang="en-US" sz="14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on Mini-MOOCs, virtual </a:t>
            </a:r>
            <a:r>
              <a:rPr lang="en-US" sz="1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and </a:t>
            </a:r>
            <a:r>
              <a:rPr lang="en-US" sz="14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augmented reality</a:t>
            </a:r>
            <a:endParaRPr lang="en-US" sz="14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33983"/>
          <a:stretch/>
        </p:blipFill>
        <p:spPr>
          <a:xfrm>
            <a:off x="3102352" y="3450790"/>
            <a:ext cx="2955258" cy="2406110"/>
          </a:xfrm>
          <a:prstGeom prst="rect">
            <a:avLst/>
          </a:prstGeom>
        </p:spPr>
      </p:pic>
      <p:sp>
        <p:nvSpPr>
          <p:cNvPr id="13" name="Textfeld 27"/>
          <p:cNvSpPr txBox="1"/>
          <p:nvPr/>
        </p:nvSpPr>
        <p:spPr bwMode="auto">
          <a:xfrm>
            <a:off x="10744" y="3454225"/>
            <a:ext cx="4154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ESA</a:t>
            </a:r>
            <a:endParaRPr lang="de-DE" sz="1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feld 28"/>
          <p:cNvSpPr txBox="1"/>
          <p:nvPr/>
        </p:nvSpPr>
        <p:spPr bwMode="auto">
          <a:xfrm>
            <a:off x="107504" y="5827054"/>
            <a:ext cx="24929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Mount </a:t>
            </a:r>
            <a:r>
              <a:rPr lang="de-DE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Etna</a:t>
            </a:r>
            <a:r>
              <a:rPr lang="de-DE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de-DE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IT, 16/03/2017 (Sentinel-2A</a:t>
            </a:r>
            <a:r>
              <a:rPr lang="de-DE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de-DE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feld 29"/>
          <p:cNvSpPr txBox="1"/>
          <p:nvPr/>
        </p:nvSpPr>
        <p:spPr bwMode="auto">
          <a:xfrm>
            <a:off x="3021528" y="5827054"/>
            <a:ext cx="27494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Larsen C </a:t>
            </a:r>
            <a:r>
              <a:rPr lang="de-DE" sz="1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Antarctica</a:t>
            </a:r>
            <a:r>
              <a:rPr lang="de-DE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19/01/2017 (Sentinel-1A)</a:t>
            </a:r>
            <a:endParaRPr lang="de-DE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feld 30"/>
          <p:cNvSpPr txBox="1"/>
          <p:nvPr/>
        </p:nvSpPr>
        <p:spPr bwMode="auto">
          <a:xfrm>
            <a:off x="5940152" y="5827054"/>
            <a:ext cx="33297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Forest</a:t>
            </a:r>
            <a:r>
              <a:rPr lang="de-DE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fires</a:t>
            </a:r>
            <a:r>
              <a:rPr lang="de-DE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de-DE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California, USA, 15/12/2017 (Sentinel-3A</a:t>
            </a:r>
            <a:r>
              <a:rPr lang="de-DE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de-DE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/>
          <a:srcRect r="11232"/>
          <a:stretch/>
        </p:blipFill>
        <p:spPr>
          <a:xfrm>
            <a:off x="180718" y="3439829"/>
            <a:ext cx="2880444" cy="241707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/>
          <a:srcRect b="4826"/>
          <a:stretch/>
        </p:blipFill>
        <p:spPr>
          <a:xfrm>
            <a:off x="6119294" y="3440827"/>
            <a:ext cx="2889447" cy="2416073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828936" y="260648"/>
            <a:ext cx="587372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180975" indent="-180975" algn="just"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FIS – Remote </a:t>
            </a:r>
            <a:r>
              <a:rPr lang="de-DE" sz="24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Sensing</a:t>
            </a:r>
            <a:r>
              <a:rPr lang="de-DE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School </a:t>
            </a:r>
            <a:r>
              <a:rPr lang="de-DE" sz="24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Lessons</a:t>
            </a:r>
            <a:endParaRPr lang="de-DE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Grafik 16" descr="DL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3804" y="6165304"/>
            <a:ext cx="635017" cy="53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X:\FIS\Layout\Logos\FIS2\FIS2_smal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34" y="6206579"/>
            <a:ext cx="953486" cy="432048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6166435"/>
            <a:ext cx="706147" cy="57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51" y="6165304"/>
            <a:ext cx="1159261" cy="671728"/>
          </a:xfrm>
          <a:prstGeom prst="rect">
            <a:avLst/>
          </a:prstGeom>
        </p:spPr>
      </p:pic>
      <p:pic>
        <p:nvPicPr>
          <p:cNvPr id="24" name="Grafik 23"/>
          <p:cNvPicPr/>
          <p:nvPr/>
        </p:nvPicPr>
        <p:blipFill>
          <a:blip r:embed="rId9"/>
          <a:stretch>
            <a:fillRect/>
          </a:stretch>
        </p:blipFill>
        <p:spPr>
          <a:xfrm>
            <a:off x="6372200" y="6211763"/>
            <a:ext cx="860516" cy="45225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68" y="6211330"/>
            <a:ext cx="1103401" cy="42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3744416" cy="960662"/>
          </a:xfrm>
        </p:spPr>
        <p:txBody>
          <a:bodyPr/>
          <a:lstStyle/>
          <a:p>
            <a:pPr algn="ctr"/>
            <a:r>
              <a:rPr lang="de-DE" dirty="0" smtClean="0"/>
              <a:t>FP-CUP </a:t>
            </a:r>
            <a:endParaRPr lang="de-DE" b="0" i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36575" indent="-536575">
              <a:buFont typeface="+mj-lt"/>
              <a:buAutoNum type="arabicPeriod"/>
              <a:tabLst>
                <a:tab pos="2417763" algn="l"/>
              </a:tabLst>
            </a:pPr>
            <a:r>
              <a:rPr lang="de-DE" dirty="0">
                <a:solidFill>
                  <a:schemeClr val="tx1"/>
                </a:solidFill>
              </a:rPr>
              <a:t>FPA </a:t>
            </a:r>
            <a:r>
              <a:rPr lang="de-DE" dirty="0" err="1">
                <a:solidFill>
                  <a:schemeClr val="tx1"/>
                </a:solidFill>
              </a:rPr>
              <a:t>contract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expected</a:t>
            </a:r>
            <a:r>
              <a:rPr lang="de-DE" dirty="0">
                <a:solidFill>
                  <a:schemeClr val="tx1"/>
                </a:solidFill>
              </a:rPr>
              <a:t> April 2018</a:t>
            </a:r>
          </a:p>
          <a:p>
            <a:pPr marL="536575" indent="-536575">
              <a:buFont typeface="+mj-lt"/>
              <a:buAutoNum type="arabicPeriod"/>
              <a:tabLst>
                <a:tab pos="2417763" algn="l"/>
              </a:tabLst>
            </a:pPr>
            <a:r>
              <a:rPr lang="de-DE" dirty="0" err="1">
                <a:solidFill>
                  <a:schemeClr val="tx1"/>
                </a:solidFill>
              </a:rPr>
              <a:t>Consortium</a:t>
            </a:r>
            <a:r>
              <a:rPr lang="de-DE" dirty="0">
                <a:solidFill>
                  <a:schemeClr val="tx1"/>
                </a:solidFill>
              </a:rPr>
              <a:t>: 48 </a:t>
            </a:r>
            <a:r>
              <a:rPr lang="de-DE" dirty="0" err="1">
                <a:solidFill>
                  <a:schemeClr val="tx1"/>
                </a:solidFill>
              </a:rPr>
              <a:t>partners</a:t>
            </a:r>
            <a:r>
              <a:rPr lang="de-DE" dirty="0">
                <a:solidFill>
                  <a:schemeClr val="tx1"/>
                </a:solidFill>
              </a:rPr>
              <a:t>, 23 countries</a:t>
            </a:r>
          </a:p>
          <a:p>
            <a:pPr marL="536575" indent="-536575">
              <a:buFont typeface="+mj-lt"/>
              <a:buAutoNum type="arabicPeriod"/>
              <a:tabLst>
                <a:tab pos="2417763" algn="l"/>
              </a:tabLst>
            </a:pPr>
            <a:r>
              <a:rPr lang="de-DE" dirty="0">
                <a:solidFill>
                  <a:schemeClr val="tx1"/>
                </a:solidFill>
              </a:rPr>
              <a:t>Budget ~20 </a:t>
            </a:r>
            <a:r>
              <a:rPr lang="de-DE" dirty="0" err="1">
                <a:solidFill>
                  <a:schemeClr val="tx1"/>
                </a:solidFill>
              </a:rPr>
              <a:t>Mio</a:t>
            </a:r>
            <a:r>
              <a:rPr lang="de-DE" dirty="0">
                <a:solidFill>
                  <a:schemeClr val="tx1"/>
                </a:solidFill>
              </a:rPr>
              <a:t> € (2018-2021)</a:t>
            </a:r>
          </a:p>
          <a:p>
            <a:pPr marL="536575" indent="-536575">
              <a:buFont typeface="+mj-lt"/>
              <a:buAutoNum type="arabicPeriod"/>
              <a:tabLst>
                <a:tab pos="2417763" algn="l"/>
              </a:tabLst>
            </a:pPr>
            <a:r>
              <a:rPr lang="de-DE" dirty="0">
                <a:solidFill>
                  <a:schemeClr val="tx1"/>
                </a:solidFill>
              </a:rPr>
              <a:t>Actions </a:t>
            </a:r>
            <a:r>
              <a:rPr lang="de-DE" dirty="0" err="1">
                <a:solidFill>
                  <a:schemeClr val="tx1"/>
                </a:solidFill>
              </a:rPr>
              <a:t>start</a:t>
            </a:r>
            <a:r>
              <a:rPr lang="de-DE" dirty="0">
                <a:solidFill>
                  <a:schemeClr val="tx1"/>
                </a:solidFill>
              </a:rPr>
              <a:t> 2018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>
          <a:xfrm>
            <a:off x="8126739" y="6546850"/>
            <a:ext cx="1017261" cy="246217"/>
          </a:xfrm>
        </p:spPr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576596" y="3373779"/>
            <a:ext cx="3995404" cy="3367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Five</a:t>
            </a:r>
            <a:r>
              <a:rPr lang="de-DE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Lines </a:t>
            </a:r>
            <a:r>
              <a:rPr lang="de-DE" b="1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Action</a:t>
            </a:r>
          </a:p>
          <a:p>
            <a:pPr marL="299931" indent="-299931">
              <a:spcAft>
                <a:spcPts val="504"/>
              </a:spcAft>
              <a:tabLst>
                <a:tab pos="299931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1.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	Information and Training</a:t>
            </a:r>
          </a:p>
          <a:p>
            <a:pPr marL="299931" indent="-299931">
              <a:spcAft>
                <a:spcPts val="504"/>
              </a:spcAft>
              <a:tabLst>
                <a:tab pos="299931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2.	Building an Active User Dialogue</a:t>
            </a:r>
          </a:p>
          <a:p>
            <a:pPr marL="299931" indent="-299931">
              <a:spcAft>
                <a:spcPts val="504"/>
              </a:spcAft>
              <a:tabLst>
                <a:tab pos="299931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3.	Developing Downstream Applications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Services</a:t>
            </a:r>
          </a:p>
          <a:p>
            <a:pPr marL="299931" indent="-299931">
              <a:spcAft>
                <a:spcPts val="504"/>
              </a:spcAft>
              <a:tabLst>
                <a:tab pos="299931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4.	Piloting Downstream Applications and Services</a:t>
            </a:r>
          </a:p>
          <a:p>
            <a:pPr marL="299931" indent="-299931">
              <a:spcAft>
                <a:spcPts val="504"/>
              </a:spcAft>
              <a:tabLst>
                <a:tab pos="299931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5.	Promoting National and Multi-National Innovation Actions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78">
            <a:off x="5663848" y="2327932"/>
            <a:ext cx="2947091" cy="417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467544" y="119675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Framework Partnership Agreement on Copernicus User Uptake (FP-CUP)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825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252645" y="1413243"/>
            <a:ext cx="2537621" cy="34555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4614" y="34980"/>
            <a:ext cx="6004518" cy="960662"/>
          </a:xfrm>
        </p:spPr>
        <p:txBody>
          <a:bodyPr/>
          <a:lstStyle/>
          <a:p>
            <a:pPr algn="ctr"/>
            <a:r>
              <a:rPr lang="de-DE" dirty="0" smtClean="0"/>
              <a:t>Information </a:t>
            </a:r>
            <a:r>
              <a:rPr lang="de-DE" dirty="0" err="1" smtClean="0"/>
              <a:t>and</a:t>
            </a:r>
            <a:r>
              <a:rPr lang="de-DE" dirty="0" smtClean="0"/>
              <a:t> Training</a:t>
            </a:r>
            <a:br>
              <a:rPr lang="de-DE" dirty="0" smtClean="0"/>
            </a:br>
            <a:endParaRPr lang="de-DE" sz="1200" b="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14621" y="1518840"/>
            <a:ext cx="2479852" cy="254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200" b="1" dirty="0"/>
              <a:t>Target Group(s)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>
          <a:xfrm>
            <a:off x="8126738" y="6546850"/>
            <a:ext cx="1017262" cy="246217"/>
          </a:xfrm>
        </p:spPr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8" name="Textfeld 7"/>
          <p:cNvSpPr txBox="1"/>
          <p:nvPr/>
        </p:nvSpPr>
        <p:spPr>
          <a:xfrm>
            <a:off x="360629" y="1845191"/>
            <a:ext cx="2321653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9944" indent="-239944">
              <a:buFont typeface="Symbol" panose="05050102010706020507" pitchFamily="18" charset="2"/>
              <a:buChar char="-"/>
            </a:pPr>
            <a:r>
              <a:rPr lang="en-US" sz="1600" dirty="0" smtClean="0"/>
              <a:t>Professionals (users in public/private </a:t>
            </a:r>
            <a:r>
              <a:rPr lang="en-US" sz="1600" dirty="0"/>
              <a:t>sector</a:t>
            </a:r>
            <a:r>
              <a:rPr lang="en-US" sz="1600" dirty="0" smtClean="0"/>
              <a:t>)</a:t>
            </a:r>
            <a:endParaRPr lang="de-DE" sz="1600" dirty="0"/>
          </a:p>
          <a:p>
            <a:pPr marL="239944" indent="-239944">
              <a:buFont typeface="Symbol" panose="05050102010706020507" pitchFamily="18" charset="2"/>
              <a:buChar char="-"/>
            </a:pPr>
            <a:r>
              <a:rPr lang="en-US" sz="1600" dirty="0" smtClean="0"/>
              <a:t>Scientists (multipliers);</a:t>
            </a:r>
            <a:endParaRPr lang="de-DE" sz="1600" dirty="0"/>
          </a:p>
          <a:p>
            <a:pPr marL="239944" indent="-239944">
              <a:buFont typeface="Symbol" panose="05050102010706020507" pitchFamily="18" charset="2"/>
              <a:buChar char="-"/>
            </a:pPr>
            <a:r>
              <a:rPr lang="en-US" sz="1600" dirty="0"/>
              <a:t>Teachers and </a:t>
            </a:r>
            <a:r>
              <a:rPr lang="en-US" sz="1600" dirty="0" smtClean="0"/>
              <a:t>professors</a:t>
            </a:r>
            <a:endParaRPr lang="de-DE" sz="1600" dirty="0"/>
          </a:p>
          <a:p>
            <a:pPr marL="239944" indent="-239944">
              <a:buFont typeface="Symbol" panose="05050102010706020507" pitchFamily="18" charset="2"/>
              <a:buChar char="-"/>
            </a:pPr>
            <a:r>
              <a:rPr lang="en-US" sz="1600" dirty="0" smtClean="0"/>
              <a:t>EO </a:t>
            </a:r>
            <a:r>
              <a:rPr lang="en-US" sz="1600" dirty="0"/>
              <a:t>professionals </a:t>
            </a:r>
            <a:r>
              <a:rPr lang="en-US" sz="1600" dirty="0" smtClean="0"/>
              <a:t>(developers)</a:t>
            </a:r>
            <a:endParaRPr lang="de-DE" sz="1600" dirty="0"/>
          </a:p>
          <a:p>
            <a:pPr marL="239944" indent="-239944">
              <a:buFont typeface="Symbol" panose="05050102010706020507" pitchFamily="18" charset="2"/>
              <a:buChar char="-"/>
            </a:pPr>
            <a:r>
              <a:rPr lang="en-US" sz="1600" dirty="0" smtClean="0"/>
              <a:t>Students (tertiary/secondary)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225978" y="1413243"/>
            <a:ext cx="2641828" cy="5264040"/>
            <a:chOff x="4081363" y="1413570"/>
            <a:chExt cx="3523355" cy="5265259"/>
          </a:xfrm>
        </p:grpSpPr>
        <p:sp>
          <p:nvSpPr>
            <p:cNvPr id="9" name="Abgerundetes Rechteck 8"/>
            <p:cNvSpPr/>
            <p:nvPr/>
          </p:nvSpPr>
          <p:spPr>
            <a:xfrm>
              <a:off x="4081363" y="1413570"/>
              <a:ext cx="3384376" cy="489654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platzhalter 2"/>
            <p:cNvSpPr txBox="1">
              <a:spLocks/>
            </p:cNvSpPr>
            <p:nvPr/>
          </p:nvSpPr>
          <p:spPr bwMode="auto">
            <a:xfrm>
              <a:off x="4297387" y="1519192"/>
              <a:ext cx="3307331" cy="254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180000" indent="-180000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6400" indent="-180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6400" indent="-180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22800" indent="-180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969200" indent="-180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 b="1" dirty="0"/>
                <a:t>Type </a:t>
              </a:r>
              <a:r>
                <a:rPr lang="de-DE" sz="1200" b="1" dirty="0" err="1"/>
                <a:t>of</a:t>
              </a:r>
              <a:r>
                <a:rPr lang="de-DE" sz="1200" b="1" dirty="0"/>
                <a:t> Actions (</a:t>
              </a:r>
              <a:r>
                <a:rPr lang="de-DE" sz="1200" b="1" dirty="0" err="1"/>
                <a:t>information</a:t>
              </a:r>
              <a:r>
                <a:rPr lang="de-DE" sz="1200" b="1" dirty="0"/>
                <a:t>)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225379" y="1845618"/>
              <a:ext cx="3096344" cy="48332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 smtClean="0"/>
                <a:t>User workshops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/>
                <a:t>S</a:t>
              </a:r>
              <a:r>
                <a:rPr lang="en-US" sz="1600" dirty="0" smtClean="0"/>
                <a:t>eminar series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/>
                <a:t>I</a:t>
              </a:r>
              <a:r>
                <a:rPr lang="en-US" sz="1600" dirty="0" smtClean="0"/>
                <a:t>nformation portals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 smtClean="0"/>
                <a:t>Publications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 smtClean="0"/>
                <a:t>Web-stories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 smtClean="0"/>
                <a:t>Videos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/>
                <a:t>A</a:t>
              </a:r>
              <a:r>
                <a:rPr lang="en-US" sz="1600" dirty="0" smtClean="0"/>
                <a:t>pps </a:t>
              </a:r>
              <a:r>
                <a:rPr lang="en-US" sz="1600" dirty="0"/>
                <a:t>and </a:t>
              </a:r>
              <a:r>
                <a:rPr lang="en-US" sz="1600" dirty="0" smtClean="0"/>
                <a:t>games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/>
                <a:t>S</a:t>
              </a:r>
              <a:r>
                <a:rPr lang="en-US" sz="1600" dirty="0" smtClean="0"/>
                <a:t>ocial media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/>
                <a:t>C</a:t>
              </a:r>
              <a:r>
                <a:rPr lang="en-US" sz="1600" dirty="0" smtClean="0"/>
                <a:t>onnecting </a:t>
              </a:r>
              <a:r>
                <a:rPr lang="en-US" sz="1600" dirty="0"/>
                <a:t>domain-specific working </a:t>
              </a:r>
              <a:r>
                <a:rPr lang="en-US" sz="1600" dirty="0" smtClean="0"/>
                <a:t>procedures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 smtClean="0"/>
                <a:t>…</a:t>
              </a:r>
            </a:p>
            <a:p>
              <a:pPr lvl="0"/>
              <a:endParaRPr lang="en-US" sz="1600" dirty="0" smtClean="0"/>
            </a:p>
            <a:p>
              <a:pPr marL="239944" indent="-239944">
                <a:buFont typeface="Wingdings" panose="05000000000000000000" pitchFamily="2" charset="2"/>
                <a:buChar char="ü"/>
              </a:pPr>
              <a:r>
                <a:rPr lang="en-US" sz="1600" dirty="0" smtClean="0"/>
                <a:t>in </a:t>
              </a:r>
              <a:r>
                <a:rPr lang="en-US" sz="1600" dirty="0"/>
                <a:t>national </a:t>
              </a:r>
              <a:r>
                <a:rPr lang="en-US" sz="1600" dirty="0" smtClean="0"/>
                <a:t>languages</a:t>
              </a:r>
            </a:p>
            <a:p>
              <a:pPr marL="239944" indent="-239944">
                <a:buFont typeface="Wingdings" panose="05000000000000000000" pitchFamily="2" charset="2"/>
                <a:buChar char="ü"/>
              </a:pPr>
              <a:r>
                <a:rPr lang="en-US" sz="1600" dirty="0"/>
                <a:t>S</a:t>
              </a:r>
              <a:r>
                <a:rPr lang="en-US" sz="1600" dirty="0" smtClean="0"/>
                <a:t>pecific national audiences</a:t>
              </a:r>
            </a:p>
            <a:p>
              <a:pPr marL="239944" indent="-239944">
                <a:buFont typeface="Wingdings" panose="05000000000000000000" pitchFamily="2" charset="2"/>
                <a:buChar char="ü"/>
              </a:pPr>
              <a:r>
                <a:rPr lang="en-US" sz="1600" dirty="0" smtClean="0"/>
                <a:t>Involve Copernicus Relays</a:t>
              </a:r>
            </a:p>
            <a:p>
              <a:pPr marL="239944" indent="-239944">
                <a:buFont typeface="Wingdings" panose="05000000000000000000" pitchFamily="2" charset="2"/>
                <a:buChar char="ü"/>
              </a:pPr>
              <a:endParaRPr lang="en-US" sz="1600" dirty="0" smtClean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6245750" y="1413243"/>
            <a:ext cx="2641828" cy="4895410"/>
            <a:chOff x="4081363" y="1413570"/>
            <a:chExt cx="3523355" cy="4896544"/>
          </a:xfrm>
        </p:grpSpPr>
        <p:sp>
          <p:nvSpPr>
            <p:cNvPr id="14" name="Abgerundetes Rechteck 13"/>
            <p:cNvSpPr/>
            <p:nvPr/>
          </p:nvSpPr>
          <p:spPr>
            <a:xfrm>
              <a:off x="4081363" y="1413570"/>
              <a:ext cx="3384376" cy="489654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platzhalter 2"/>
            <p:cNvSpPr txBox="1">
              <a:spLocks/>
            </p:cNvSpPr>
            <p:nvPr/>
          </p:nvSpPr>
          <p:spPr bwMode="auto">
            <a:xfrm>
              <a:off x="4297387" y="1519192"/>
              <a:ext cx="3307331" cy="254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180000" indent="-180000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6400" indent="-180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6400" indent="-180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22800" indent="-180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969200" indent="-180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 b="1" dirty="0"/>
                <a:t>Type </a:t>
              </a:r>
              <a:r>
                <a:rPr lang="de-DE" sz="1200" b="1" dirty="0" err="1"/>
                <a:t>of</a:t>
              </a:r>
              <a:r>
                <a:rPr lang="de-DE" sz="1200" b="1" dirty="0"/>
                <a:t> Actions (</a:t>
              </a:r>
              <a:r>
                <a:rPr lang="de-DE" sz="1200" b="1" dirty="0" err="1"/>
                <a:t>training</a:t>
              </a:r>
              <a:r>
                <a:rPr lang="de-DE" sz="1200" b="1" dirty="0"/>
                <a:t>)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225379" y="1845618"/>
              <a:ext cx="3096344" cy="41867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 smtClean="0"/>
                <a:t>developing modules for university/cont’d education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 smtClean="0"/>
                <a:t>courses </a:t>
              </a:r>
              <a:r>
                <a:rPr lang="en-US" sz="1600" dirty="0"/>
                <a:t>for specific </a:t>
              </a:r>
              <a:r>
                <a:rPr lang="en-US" sz="1600" dirty="0" smtClean="0"/>
                <a:t>domains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/>
                <a:t>online resources (software, data bases, curricula, MOOC</a:t>
              </a:r>
              <a:r>
                <a:rPr lang="en-US" sz="1600" dirty="0" smtClean="0"/>
                <a:t>)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 err="1"/>
                <a:t>programmes</a:t>
              </a:r>
              <a:r>
                <a:rPr lang="en-US" sz="1600" dirty="0"/>
                <a:t> supporting the exchange of personnel among different </a:t>
              </a:r>
              <a:r>
                <a:rPr lang="en-US" sz="1600" dirty="0" smtClean="0"/>
                <a:t>institutions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 smtClean="0"/>
                <a:t>…</a:t>
              </a:r>
              <a:endParaRPr lang="en-US" sz="1600" dirty="0"/>
            </a:p>
            <a:p>
              <a:pPr lvl="0"/>
              <a:endParaRPr lang="en-US" sz="1600" dirty="0" smtClean="0"/>
            </a:p>
            <a:p>
              <a:pPr marL="239944" indent="-239944">
                <a:buFont typeface="Wingdings" panose="05000000000000000000" pitchFamily="2" charset="2"/>
                <a:buChar char="ü"/>
              </a:pPr>
              <a:r>
                <a:rPr lang="en-US" sz="1600" dirty="0" smtClean="0"/>
                <a:t>Involve Copernicus Academy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52645" y="5012805"/>
            <a:ext cx="2641828" cy="1237852"/>
            <a:chOff x="408955" y="5013970"/>
            <a:chExt cx="3523355" cy="1238140"/>
          </a:xfrm>
        </p:grpSpPr>
        <p:sp>
          <p:nvSpPr>
            <p:cNvPr id="18" name="Abgerundetes Rechteck 17"/>
            <p:cNvSpPr/>
            <p:nvPr/>
          </p:nvSpPr>
          <p:spPr>
            <a:xfrm>
              <a:off x="408955" y="5013970"/>
              <a:ext cx="3384376" cy="115212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platzhalter 2"/>
            <p:cNvSpPr txBox="1">
              <a:spLocks/>
            </p:cNvSpPr>
            <p:nvPr/>
          </p:nvSpPr>
          <p:spPr bwMode="auto">
            <a:xfrm>
              <a:off x="624979" y="5038822"/>
              <a:ext cx="3307331" cy="5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180000" indent="-180000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6400" indent="-180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6400" indent="-180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22800" indent="-180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969200" indent="-180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 b="1" dirty="0" err="1"/>
                <a:t>Priority</a:t>
              </a:r>
              <a:endParaRPr lang="de-DE" sz="1200" b="1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52971" y="5266996"/>
              <a:ext cx="3096344" cy="9851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 smtClean="0"/>
                <a:t>New topics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 smtClean="0"/>
                <a:t>Multi-national reach</a:t>
              </a:r>
            </a:p>
            <a:p>
              <a:pPr marL="239944" indent="-239944">
                <a:buFont typeface="Symbol" panose="05050102010706020507" pitchFamily="18" charset="2"/>
                <a:buChar char="-"/>
              </a:pPr>
              <a:r>
                <a:rPr lang="en-US" sz="1600" dirty="0" smtClean="0"/>
                <a:t>National or lower levels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3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539552" y="2115336"/>
            <a:ext cx="8172000" cy="4338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Current duration: 01.07.2016 – 31.03.2019 </a:t>
            </a:r>
          </a:p>
          <a:p>
            <a:pPr marL="0" indent="0">
              <a:buNone/>
            </a:pPr>
            <a:r>
              <a:rPr lang="en-US" dirty="0" smtClean="0"/>
              <a:t>   (In discussion: operations until end 2019)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Phases:</a:t>
            </a:r>
          </a:p>
          <a:p>
            <a:pPr lvl="1">
              <a:spcBef>
                <a:spcPts val="600"/>
              </a:spcBef>
              <a:tabLst>
                <a:tab pos="2330450" algn="l"/>
              </a:tabLst>
            </a:pPr>
            <a:r>
              <a:rPr lang="en-US" dirty="0" smtClean="0"/>
              <a:t>Data Access: 	March 2017</a:t>
            </a:r>
          </a:p>
          <a:p>
            <a:pPr lvl="1">
              <a:spcBef>
                <a:spcPts val="600"/>
              </a:spcBef>
              <a:tabLst>
                <a:tab pos="2330450" algn="l"/>
                <a:tab pos="3584575" algn="l"/>
              </a:tabLst>
            </a:pPr>
            <a:r>
              <a:rPr lang="en-US" dirty="0" smtClean="0"/>
              <a:t>Processing 1: 	Nov 2017 	(open/public solution)</a:t>
            </a:r>
          </a:p>
          <a:p>
            <a:pPr lvl="1">
              <a:spcBef>
                <a:spcPts val="600"/>
              </a:spcBef>
              <a:tabLst>
                <a:tab pos="2330450" algn="l"/>
                <a:tab pos="3584575" algn="l"/>
              </a:tabLst>
            </a:pPr>
            <a:r>
              <a:rPr lang="en-US" dirty="0" smtClean="0"/>
              <a:t>Processing 2: 	May 2018 </a:t>
            </a:r>
            <a:r>
              <a:rPr lang="en-US" dirty="0"/>
              <a:t>	</a:t>
            </a:r>
            <a:r>
              <a:rPr lang="en-US" dirty="0" smtClean="0"/>
              <a:t>(dedicated 3</a:t>
            </a:r>
            <a:r>
              <a:rPr lang="en-US" baseline="30000" dirty="0" smtClean="0"/>
              <a:t>rd</a:t>
            </a:r>
            <a:r>
              <a:rPr lang="en-US" dirty="0" smtClean="0"/>
              <a:t> party solution + </a:t>
            </a:r>
            <a:br>
              <a:rPr lang="en-US" dirty="0" smtClean="0"/>
            </a:br>
            <a:r>
              <a:rPr lang="en-US" dirty="0" smtClean="0"/>
              <a:t>		connection to Open Telekom Cloud)</a:t>
            </a:r>
            <a:endParaRPr lang="en-US" dirty="0"/>
          </a:p>
          <a:p>
            <a:pPr marL="446400" lvl="1" indent="0">
              <a:buNone/>
            </a:pP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42532" y="188640"/>
            <a:ext cx="8172000" cy="738187"/>
          </a:xfrm>
        </p:spPr>
        <p:txBody>
          <a:bodyPr/>
          <a:lstStyle/>
          <a:p>
            <a:pPr algn="ctr"/>
            <a:r>
              <a:rPr lang="de-DE" sz="2000" dirty="0" smtClean="0"/>
              <a:t>CODE-DE:</a:t>
            </a:r>
            <a:br>
              <a:rPr lang="de-DE" sz="2000" dirty="0" smtClean="0"/>
            </a:b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Co</a:t>
            </a:r>
            <a:r>
              <a:rPr lang="de-DE" sz="2000" dirty="0" smtClean="0"/>
              <a:t>pernicus </a:t>
            </a:r>
            <a:r>
              <a:rPr lang="de-DE" sz="2000" dirty="0" smtClean="0">
                <a:solidFill>
                  <a:srgbClr val="FF0000"/>
                </a:solidFill>
              </a:rPr>
              <a:t>D</a:t>
            </a:r>
            <a:r>
              <a:rPr lang="de-DE" sz="2000" dirty="0" smtClean="0"/>
              <a:t>ata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E</a:t>
            </a:r>
            <a:r>
              <a:rPr lang="de-DE" sz="2000" dirty="0" err="1" smtClean="0"/>
              <a:t>xploitation</a:t>
            </a:r>
            <a:r>
              <a:rPr lang="de-DE" sz="2000" dirty="0" smtClean="0"/>
              <a:t> </a:t>
            </a:r>
            <a:r>
              <a:rPr lang="de-DE" sz="2000" dirty="0" err="1" smtClean="0"/>
              <a:t>Platform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>
                <a:solidFill>
                  <a:srgbClr val="FF0000"/>
                </a:solidFill>
              </a:rPr>
              <a:t>De</a:t>
            </a:r>
            <a:r>
              <a:rPr lang="de-DE" sz="2000" dirty="0" smtClean="0"/>
              <a:t>utschland (Germany)</a:t>
            </a:r>
            <a:endParaRPr lang="en-US" sz="20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356124" y="1613125"/>
            <a:ext cx="6926994" cy="423862"/>
            <a:chOff x="1744973" y="3744962"/>
            <a:chExt cx="6926994" cy="423862"/>
          </a:xfrm>
        </p:grpSpPr>
        <p:pic>
          <p:nvPicPr>
            <p:cNvPr id="7" name="Picture 3" descr="BC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973" y="3744962"/>
              <a:ext cx="828675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EOMA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317" y="3744962"/>
              <a:ext cx="8286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EOX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661" y="3744962"/>
              <a:ext cx="8286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GA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005" y="3744962"/>
              <a:ext cx="827087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TS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3744962"/>
              <a:ext cx="1363663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WERUM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761" y="3744962"/>
              <a:ext cx="103187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4" y="1476598"/>
            <a:ext cx="672556" cy="672556"/>
          </a:xfrm>
          <a:prstGeom prst="rect">
            <a:avLst/>
          </a:prstGeom>
        </p:spPr>
      </p:pic>
      <p:pic>
        <p:nvPicPr>
          <p:cNvPr id="14" name="Picture 188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46"/>
          <a:stretch/>
        </p:blipFill>
        <p:spPr bwMode="auto">
          <a:xfrm>
            <a:off x="7310895" y="6114809"/>
            <a:ext cx="1800200" cy="69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200963" y="63720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err="1" smtClean="0"/>
              <a:t>Contact</a:t>
            </a:r>
            <a:r>
              <a:rPr lang="de-DE" smtClean="0"/>
              <a:t>: </a:t>
            </a:r>
            <a:r>
              <a:rPr lang="de-DE" dirty="0" smtClean="0">
                <a:hlinkClick r:id="rId11"/>
              </a:rPr>
              <a:t>vanessa.keuck@dlr.de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89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/>
          <p:cNvSpPr txBox="1">
            <a:spLocks/>
          </p:cNvSpPr>
          <p:nvPr/>
        </p:nvSpPr>
        <p:spPr bwMode="auto">
          <a:xfrm>
            <a:off x="486000" y="1129058"/>
            <a:ext cx="3509936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Sentinel Data,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Copernicus Service Products and Tools</a:t>
            </a:r>
            <a:endParaRPr lang="en-US" sz="2000" dirty="0"/>
          </a:p>
        </p:txBody>
      </p:sp>
      <p:sp>
        <p:nvSpPr>
          <p:cNvPr id="6" name="Titel 2"/>
          <p:cNvSpPr txBox="1">
            <a:spLocks/>
          </p:cNvSpPr>
          <p:nvPr/>
        </p:nvSpPr>
        <p:spPr bwMode="auto">
          <a:xfrm>
            <a:off x="1908128" y="188640"/>
            <a:ext cx="5904232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CODE-DE – Access and distribution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30" y="1610724"/>
            <a:ext cx="1796802" cy="59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755960" y="3294886"/>
            <a:ext cx="32399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March 2017</a:t>
            </a:r>
          </a:p>
          <a:p>
            <a:pPr algn="ctr">
              <a:spcBef>
                <a:spcPts val="600"/>
              </a:spcBef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794.000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GiB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ts val="600"/>
              </a:spcBef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760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58.000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ownloaded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roducts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de-D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31.01.2018)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27135" r="50353" b="43638"/>
          <a:stretch/>
        </p:blipFill>
        <p:spPr bwMode="auto">
          <a:xfrm>
            <a:off x="4596137" y="1106491"/>
            <a:ext cx="4534671" cy="225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874499" y="3282708"/>
            <a:ext cx="42424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Geographical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distribution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downloaded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(03.2017-01-2018)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0" t="45117" r="14875" b="12003"/>
          <a:stretch/>
        </p:blipFill>
        <p:spPr bwMode="auto">
          <a:xfrm>
            <a:off x="5004047" y="3920627"/>
            <a:ext cx="4112931" cy="293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5676587" y="6294584"/>
            <a:ext cx="133530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Origin of users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Microsoft Office PowerPoint</Application>
  <PresentationFormat>Bildschirmpräsentation (4:3)</PresentationFormat>
  <Paragraphs>195</Paragraphs>
  <Slides>15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Default</vt:lpstr>
      <vt:lpstr>Technology, Tools &amp; Methods Used for Capacity Building at DLR </vt:lpstr>
      <vt:lpstr>PowerPoint-Präsentation</vt:lpstr>
      <vt:lpstr>PowerPoint-Präsentation</vt:lpstr>
      <vt:lpstr>PowerPoint-Präsentation</vt:lpstr>
      <vt:lpstr>PowerPoint-Präsentation</vt:lpstr>
      <vt:lpstr>FP-CUP </vt:lpstr>
      <vt:lpstr>Information and Training </vt:lpstr>
      <vt:lpstr>CODE-DE:  Copernicus Data and Exploitation Platform  Deutschland (Germany)</vt:lpstr>
      <vt:lpstr>PowerPoint-Präsentation</vt:lpstr>
      <vt:lpstr>Way forward in CODE-DE</vt:lpstr>
      <vt:lpstr>PowerPoint-Präsentation</vt:lpstr>
      <vt:lpstr>PowerPoint-Präsentation</vt:lpstr>
      <vt:lpstr>Das EnMAP Use Preparation program</vt:lpstr>
      <vt:lpstr>EnMAP Box</vt:lpstr>
      <vt:lpstr>EnMAP – Education and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Technology, Tools &amp; Methods Used for Capacity Building at DLR</dc:title>
  <dc:creator>DLR-CC-075-local</dc:creator>
  <cp:lastModifiedBy>DLR-CC-075-local</cp:lastModifiedBy>
  <cp:revision>23</cp:revision>
  <dcterms:modified xsi:type="dcterms:W3CDTF">2018-03-06T14:55:48Z</dcterms:modified>
</cp:coreProperties>
</file>