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9" r:id="rId4"/>
    <p:sldId id="272" r:id="rId5"/>
    <p:sldId id="270" r:id="rId6"/>
    <p:sldId id="274" r:id="rId7"/>
    <p:sldId id="273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6D"/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5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8"/>
            <a:ext cx="7174846" cy="4308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270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98869"/>
            <a:ext cx="7174846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974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rth.esa.int/web/guest/eo-education-and-trai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copernicus.eu/portal/category/events/training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rth.esa.int/web/guest/eo-education-and-trai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</a:rPr>
              <a:t>Technology, Tools &amp; Methods Used for Capacity Building at ESA</a:t>
            </a: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953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Name F.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arti and C. Stewart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11 - 1</a:t>
            </a:r>
            <a:endParaRPr lang="en-US" sz="16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&amp; Data Democracy (WGCapD-7)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São José dos Campos</a:t>
            </a: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SAR Trainings &amp; Non-SAR Trainings:</a:t>
            </a:r>
          </a:p>
          <a:p>
            <a:pPr indent="-231775" algn="ctr"/>
            <a:r>
              <a:rPr lang="en-US" sz="1800" dirty="0" smtClean="0"/>
              <a:t>Large number of training courses devoted to ESA Remote Sensing missions and Sentinels, mostly in Europe, but also worldwide (see</a:t>
            </a:r>
            <a:r>
              <a:rPr lang="en-GB" sz="1800" dirty="0" smtClean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GB" sz="1800" dirty="0" smtClean="0">
                <a:solidFill>
                  <a:srgbClr val="FF0000"/>
                </a:solidFill>
                <a:hlinkClick r:id="rId2"/>
              </a:rPr>
              <a:t>earth.esa.int/web/guest/eo-education-and-training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with material online</a:t>
            </a:r>
            <a:r>
              <a:rPr lang="en-GB" sz="1800" dirty="0" smtClean="0"/>
              <a:t>)</a:t>
            </a:r>
            <a:endParaRPr lang="en-US" sz="1800" dirty="0"/>
          </a:p>
          <a:p>
            <a:pPr marL="111125" indent="0">
              <a:buNone/>
            </a:pPr>
            <a:r>
              <a:rPr lang="en-US" b="1" dirty="0"/>
              <a:t>ESA </a:t>
            </a:r>
            <a:r>
              <a:rPr lang="en-GB" b="1" dirty="0"/>
              <a:t>Face to Face Events for ESA EO Education and Outreach include: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r>
              <a:rPr lang="en-US" sz="1800" dirty="0" smtClean="0"/>
              <a:t>Capacity Building Activities</a:t>
            </a:r>
          </a:p>
          <a:p>
            <a:r>
              <a:rPr lang="en-US" dirty="0" smtClean="0"/>
              <a:t>Technology, Tools &amp; Methods</a:t>
            </a:r>
            <a:endParaRPr lang="en-US" sz="2000" dirty="0"/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304800" y="3390900"/>
            <a:ext cx="4783761" cy="33909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Outreach Activities</a:t>
            </a:r>
          </a:p>
          <a:p>
            <a:pPr marL="360000" lvl="1" defTabSz="914400">
              <a:buFont typeface="Verdana" panose="020B0604030504040204" pitchFamily="34" charset="0"/>
              <a:buChar char="–"/>
            </a:pPr>
            <a:r>
              <a:rPr lang="en-GB" sz="1050" dirty="0" smtClean="0"/>
              <a:t> School Labs</a:t>
            </a:r>
          </a:p>
          <a:p>
            <a:pPr marL="360000" lvl="1" defTabSz="914400">
              <a:buFont typeface="Verdana" panose="020B0604030504040204" pitchFamily="34" charset="0"/>
              <a:buChar char="–"/>
            </a:pPr>
            <a:r>
              <a:rPr lang="en-GB" sz="1050" dirty="0" smtClean="0"/>
              <a:t> Open Days</a:t>
            </a:r>
          </a:p>
          <a:p>
            <a:pPr marL="360000" lvl="1" defTabSz="914400">
              <a:buFont typeface="Verdana" panose="020B0604030504040204" pitchFamily="34" charset="0"/>
              <a:buChar char="–"/>
            </a:pPr>
            <a:r>
              <a:rPr lang="en-GB" sz="1050" dirty="0" smtClean="0"/>
              <a:t> Researcher’s Night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Summer Schools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Advanced Courses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Hackathons (EO SW development)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Cooperation programmes with China (Dragon)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CB in Africa (TIGER)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1200" dirty="0" smtClean="0"/>
              <a:t>Capacity Building Courses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50" dirty="0" smtClean="0">
                <a:solidFill>
                  <a:srgbClr val="4D4F53"/>
                </a:solidFill>
              </a:rPr>
              <a:t> </a:t>
            </a:r>
            <a:r>
              <a:rPr lang="en-GB" sz="1050" dirty="0"/>
              <a:t>CEOS </a:t>
            </a:r>
            <a:r>
              <a:rPr lang="en-GB" sz="1050" dirty="0" err="1"/>
              <a:t>WGCapD</a:t>
            </a:r>
            <a:endParaRPr lang="en-GB" sz="1050" dirty="0"/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50" dirty="0"/>
              <a:t> ESA European Cooperating States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/>
          <a:stretch/>
        </p:blipFill>
        <p:spPr>
          <a:xfrm>
            <a:off x="6477000" y="5343554"/>
            <a:ext cx="2639386" cy="1413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5"/>
          <a:stretch/>
        </p:blipFill>
        <p:spPr>
          <a:xfrm>
            <a:off x="3505200" y="3140799"/>
            <a:ext cx="2772391" cy="1679211"/>
          </a:xfrm>
          <a:prstGeom prst="rect">
            <a:avLst/>
          </a:prstGeom>
        </p:spPr>
      </p:pic>
      <p:pic>
        <p:nvPicPr>
          <p:cNvPr id="7" name="Picture 2" descr="http://oceantrainingcourse2017.esa.int/files/5_ocean_training_SEOMweb_1704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42" y="5403900"/>
            <a:ext cx="2982038" cy="14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37051"/>
            <a:ext cx="2985309" cy="2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8392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ESA EO educational Tools :</a:t>
            </a:r>
            <a:endParaRPr lang="en-US" b="1" dirty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sz="1800" dirty="0" smtClean="0"/>
          </a:p>
          <a:p>
            <a:pPr marL="111125" indent="0">
              <a:buNone/>
            </a:pPr>
            <a:endParaRPr lang="en-US" b="1" dirty="0" smtClean="0"/>
          </a:p>
          <a:p>
            <a:pPr marL="111125" indent="0">
              <a:buNone/>
            </a:pPr>
            <a:endParaRPr lang="en-US" b="1" dirty="0"/>
          </a:p>
          <a:p>
            <a:pPr marL="111125" indent="0">
              <a:buNone/>
            </a:pPr>
            <a:endParaRPr lang="en-US" b="1" dirty="0" smtClean="0"/>
          </a:p>
          <a:p>
            <a:pPr marL="111125" indent="0">
              <a:buNone/>
            </a:pPr>
            <a:endParaRPr lang="en-US" b="1" dirty="0" smtClean="0"/>
          </a:p>
          <a:p>
            <a:pPr marL="111125" indent="0">
              <a:buNone/>
            </a:pPr>
            <a:r>
              <a:rPr lang="en-US" b="1" dirty="0" smtClean="0"/>
              <a:t>COVE / Data Cube Trainings:</a:t>
            </a:r>
          </a:p>
          <a:p>
            <a:pPr indent="-231775"/>
            <a:r>
              <a:rPr lang="en-US" sz="1800" dirty="0" smtClean="0"/>
              <a:t>No training activities yet, to be discussed within WGISS (ESA Chair: M. </a:t>
            </a:r>
            <a:r>
              <a:rPr lang="en-US" sz="1800" dirty="0" err="1" smtClean="0"/>
              <a:t>Albani</a:t>
            </a:r>
            <a:r>
              <a:rPr lang="en-US" sz="1800" dirty="0" smtClean="0"/>
              <a:t>)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111125" indent="0">
              <a:buNone/>
            </a:pPr>
            <a:r>
              <a:rPr lang="en-US" b="1" dirty="0" smtClean="0"/>
              <a:t>Status Updates for Collection &amp; Coordination of CB Resources:</a:t>
            </a:r>
            <a:endParaRPr lang="en-US" b="1" dirty="0"/>
          </a:p>
          <a:p>
            <a:pPr indent="-231775"/>
            <a:r>
              <a:rPr lang="en-US" sz="1800" dirty="0" smtClean="0"/>
              <a:t>All CB material developed by ESA is on: </a:t>
            </a:r>
            <a:r>
              <a:rPr lang="en-GB" sz="18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GB" sz="1800" dirty="0" smtClean="0">
                <a:solidFill>
                  <a:srgbClr val="FF0000"/>
                </a:solidFill>
                <a:hlinkClick r:id="rId2"/>
              </a:rPr>
              <a:t>earth.esa.int/web/guest/eo-education-and-training</a:t>
            </a:r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en-US" sz="1800" dirty="0"/>
              <a:t>(apart from MOOCs, for the time being). </a:t>
            </a:r>
          </a:p>
          <a:p>
            <a:pPr indent="-231775"/>
            <a:r>
              <a:rPr lang="en-US" sz="1800" dirty="0"/>
              <a:t>RUS Webinars: </a:t>
            </a:r>
            <a:r>
              <a:rPr lang="en-US" sz="180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rus-copernicus.eu/portal/category/events/training/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111125" indent="0">
              <a:buNone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r>
              <a:rPr lang="en-US" sz="1800" dirty="0" smtClean="0"/>
              <a:t>Capacity Building Activities</a:t>
            </a:r>
          </a:p>
          <a:p>
            <a:r>
              <a:rPr lang="en-US" dirty="0" smtClean="0"/>
              <a:t>Technology, Tools &amp; Methods</a:t>
            </a:r>
            <a:endParaRPr lang="en-US" sz="2000" dirty="0"/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152400" y="1600200"/>
            <a:ext cx="8077200" cy="2819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000" dirty="0" smtClean="0"/>
              <a:t>OS Toolboxes: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</a:t>
            </a:r>
            <a:r>
              <a:rPr lang="en-GB" sz="1000" dirty="0" err="1" smtClean="0">
                <a:solidFill>
                  <a:srgbClr val="4D4F53"/>
                </a:solidFill>
              </a:rPr>
              <a:t>LEOWorks</a:t>
            </a:r>
            <a:r>
              <a:rPr lang="en-GB" sz="1000" dirty="0" smtClean="0">
                <a:solidFill>
                  <a:srgbClr val="4D4F53"/>
                </a:solidFill>
              </a:rPr>
              <a:t> (specific for high school to university education)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Sentinel Application Platform (SNAP)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Broadview Altimetry Toolbox (BRAT)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GOCE User Toolbox (GUT)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000" dirty="0" smtClean="0"/>
              <a:t>Atlases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School Atlas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Water Atlas</a:t>
            </a:r>
            <a:endParaRPr lang="en-GB" sz="1000" dirty="0" smtClean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000" dirty="0" smtClean="0"/>
              <a:t>Apps (for IOS and Android)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Sentinel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</a:t>
            </a:r>
            <a:r>
              <a:rPr lang="en-GB" sz="1000" dirty="0" err="1" smtClean="0">
                <a:solidFill>
                  <a:srgbClr val="4D4F53"/>
                </a:solidFill>
              </a:rPr>
              <a:t>Proba</a:t>
            </a:r>
            <a:r>
              <a:rPr lang="en-GB" sz="1000" dirty="0" smtClean="0">
                <a:solidFill>
                  <a:srgbClr val="4D4F53"/>
                </a:solidFill>
              </a:rPr>
              <a:t> V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Educational material for CCI Visualisation App</a:t>
            </a:r>
          </a:p>
          <a:p>
            <a:pPr marL="360000" lvl="1" defTabSz="914400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000" dirty="0" smtClean="0">
                <a:solidFill>
                  <a:srgbClr val="4D4F53"/>
                </a:solidFill>
              </a:rPr>
              <a:t> Space App Camps (ESA Copernicus Office or ESA jointly with NASA)</a:t>
            </a:r>
            <a:endParaRPr lang="en-GB" sz="1000" dirty="0" smtClean="0"/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en-GB" sz="1000" dirty="0" smtClean="0"/>
              <a:t>Possible use of ESA TEP (Thematic Exploitation Platforms) for training purposes; use of ESA Virtual machines for training  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600" dirty="0" smtClean="0"/>
          </a:p>
          <a:p>
            <a:pPr indent="0" defTabSz="914400"/>
            <a:endParaRPr lang="en-GB" sz="600" dirty="0"/>
          </a:p>
        </p:txBody>
      </p:sp>
      <p:pic>
        <p:nvPicPr>
          <p:cNvPr id="5" name="Picture 4" descr="C:\Users\MICHAE~1\AppData\Local\Temp\notes893A6C\~b404752.TMP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27"/>
          <a:stretch/>
        </p:blipFill>
        <p:spPr bwMode="auto">
          <a:xfrm flipH="1">
            <a:off x="4191000" y="1219200"/>
            <a:ext cx="1957019" cy="17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4910"/>
            <a:ext cx="2446643" cy="167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ESA Water Atl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35866"/>
            <a:ext cx="1118819" cy="15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13906" r="4417" b="7969"/>
          <a:stretch/>
        </p:blipFill>
        <p:spPr bwMode="auto">
          <a:xfrm>
            <a:off x="6388234" y="2435489"/>
            <a:ext cx="2687809" cy="19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35869" y="2495490"/>
            <a:ext cx="887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S1A TOPS </a:t>
            </a:r>
            <a:r>
              <a:rPr lang="en-US" sz="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Interferogram</a:t>
            </a:r>
            <a:r>
              <a:rPr lang="en-US" sz="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Mt. Etna produced using SNAP</a:t>
            </a:r>
            <a:endParaRPr lang="en-GB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46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495"/>
            <a:ext cx="3765353" cy="21189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0435" r="1357" b="11128"/>
          <a:stretch/>
        </p:blipFill>
        <p:spPr>
          <a:xfrm>
            <a:off x="6501059" y="2065605"/>
            <a:ext cx="2642941" cy="1370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10435" r="1373" b="11080"/>
          <a:stretch/>
        </p:blipFill>
        <p:spPr>
          <a:xfrm>
            <a:off x="6501059" y="3460542"/>
            <a:ext cx="2642941" cy="1371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10713" r="1470" b="12458"/>
          <a:stretch/>
        </p:blipFill>
        <p:spPr>
          <a:xfrm>
            <a:off x="6501058" y="4855780"/>
            <a:ext cx="2642941" cy="137672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86"/>
          <a:stretch/>
        </p:blipFill>
        <p:spPr bwMode="auto">
          <a:xfrm>
            <a:off x="3667562" y="2018490"/>
            <a:ext cx="2595182" cy="10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1" b="8573"/>
          <a:stretch/>
        </p:blipFill>
        <p:spPr bwMode="auto">
          <a:xfrm>
            <a:off x="3473849" y="2895600"/>
            <a:ext cx="2914812" cy="10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Echoes_in_Spa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0" y="3782441"/>
            <a:ext cx="2867240" cy="12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Echoes_in_space_certifica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9" y="4862454"/>
            <a:ext cx="2260275" cy="15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1376" y="1761012"/>
            <a:ext cx="3471652" cy="25823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MOOCs</a:t>
            </a:r>
          </a:p>
          <a:p>
            <a:pPr marL="360000" lvl="1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200" dirty="0" smtClean="0">
                <a:solidFill>
                  <a:srgbClr val="4D4F53"/>
                </a:solidFill>
              </a:rPr>
              <a:t> Climate, Optical, Greenland, SAR and more in preparation (Land, Africa …)</a:t>
            </a:r>
            <a:endParaRPr lang="en-GB" sz="1200" dirty="0">
              <a:solidFill>
                <a:srgbClr val="4D4F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EO Educational Platform</a:t>
            </a:r>
          </a:p>
          <a:p>
            <a:pPr marL="360000" lvl="1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200" dirty="0" smtClean="0">
                <a:solidFill>
                  <a:srgbClr val="4D4F53"/>
                </a:solidFill>
              </a:rPr>
              <a:t> EO Browser adaptation (Synergize)</a:t>
            </a:r>
            <a:endParaRPr lang="en-GB" sz="1200" dirty="0">
              <a:solidFill>
                <a:srgbClr val="4D4F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Webinars</a:t>
            </a:r>
          </a:p>
          <a:p>
            <a:pPr marL="360000" lvl="1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200" dirty="0" smtClean="0">
                <a:solidFill>
                  <a:srgbClr val="4D4F53"/>
                </a:solidFill>
              </a:rPr>
              <a:t> RUS (Support contract to Sentinels users), CEOS </a:t>
            </a:r>
            <a:r>
              <a:rPr lang="en-GB" sz="1200" dirty="0" err="1" smtClean="0">
                <a:solidFill>
                  <a:srgbClr val="4D4F53"/>
                </a:solidFill>
              </a:rPr>
              <a:t>WGCapD</a:t>
            </a:r>
            <a:endParaRPr lang="en-GB" sz="1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" y="5819775"/>
            <a:ext cx="3050225" cy="43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0" indent="-34285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099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425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495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475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365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6510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3650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0795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100" kern="0" dirty="0" smtClean="0">
                <a:solidFill>
                  <a:srgbClr val="FF0000"/>
                </a:solidFill>
              </a:rPr>
              <a:t>Almost 12000 registrations for ESA EO MOOCs in 2017, with completion rates up to 28%</a:t>
            </a:r>
            <a:endParaRPr lang="en-GB" sz="1100" kern="0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05000" y="304800"/>
            <a:ext cx="5867400" cy="5334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1800" dirty="0">
                <a:solidFill>
                  <a:schemeClr val="bg1"/>
                </a:solidFill>
                <a:latin typeface="Proxima Nova Regular"/>
              </a:rPr>
              <a:t>Capacity Building Activities</a:t>
            </a:r>
          </a:p>
          <a:p>
            <a:pPr marL="0" indent="0" defTabSz="91440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</a:rPr>
              <a:t>ESA EO E-Learning Courses</a:t>
            </a:r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361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6868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Future Planning: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r>
              <a:rPr lang="en-US" sz="1800" dirty="0" smtClean="0"/>
              <a:t>Capacity Building Activities</a:t>
            </a:r>
          </a:p>
          <a:p>
            <a:r>
              <a:rPr lang="en-US" dirty="0" smtClean="0"/>
              <a:t>Technology, Tools &amp; Methods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31339"/>
              </p:ext>
            </p:extLst>
          </p:nvPr>
        </p:nvGraphicFramePr>
        <p:xfrm>
          <a:off x="304800" y="1524000"/>
          <a:ext cx="8458201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32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47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47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47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Themes Covered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47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Involved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F4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59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2018/Oct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Americas: Argentina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Trainings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 L, C band  SARs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Sentinel1, SAOCOM,</a:t>
                      </a:r>
                      <a:r>
                        <a:rPr lang="en-US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TSX, CSK, </a:t>
                      </a:r>
                      <a:r>
                        <a:rPr lang="en-US" sz="9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Palsar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TIGER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Water resource</a:t>
                      </a:r>
                      <a:r>
                        <a:rPr lang="en-GB" baseline="0" dirty="0" smtClean="0"/>
                        <a:t> management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: China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DRAGON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NASA  proposals for joint courses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next slide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Americas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Nothing</a:t>
                      </a:r>
                      <a:r>
                        <a:rPr lang="en-US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planned yet</a:t>
                      </a:r>
                      <a:endParaRPr lang="en-US" sz="9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TIGER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Thematic Area 1, Thematic Area 2,</a:t>
                      </a:r>
                      <a:r>
                        <a:rPr lang="en-US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etc.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</a:t>
                      </a:r>
                      <a:r>
                        <a:rPr lang="en-US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Satellite 2, etc.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: China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DRAGON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NASA  proposals for joint courses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next slide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4953000"/>
            <a:ext cx="8686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/>
              <a:t>Future Coordination:</a:t>
            </a:r>
          </a:p>
          <a:p>
            <a:pPr indent="-231775" defTabSz="914400"/>
            <a:r>
              <a:rPr lang="en-US" sz="1600" dirty="0" smtClean="0"/>
              <a:t>What future trainings should the WG be considering relating to upcoming missions:</a:t>
            </a:r>
          </a:p>
          <a:p>
            <a:pPr marL="111125" indent="0" defTabSz="914400">
              <a:buNone/>
            </a:pPr>
            <a:r>
              <a:rPr lang="en-US" sz="1600" dirty="0" smtClean="0"/>
              <a:t>Future Sentinels and Earth Explorers</a:t>
            </a:r>
          </a:p>
          <a:p>
            <a:pPr marL="111125" indent="0" defTabSz="914400">
              <a:buNone/>
            </a:pPr>
            <a:r>
              <a:rPr lang="en-US" sz="1600" dirty="0" smtClean="0"/>
              <a:t>SAOCOM (TBC </a:t>
            </a:r>
            <a:r>
              <a:rPr lang="en-US" sz="1600" dirty="0" err="1" smtClean="0"/>
              <a:t>Conae</a:t>
            </a:r>
            <a:r>
              <a:rPr lang="en-US" sz="1600" dirty="0" smtClean="0"/>
              <a:t>)</a:t>
            </a:r>
            <a:endParaRPr lang="en-US" sz="1600" dirty="0"/>
          </a:p>
          <a:p>
            <a:pPr indent="-231775" defTabSz="914400"/>
            <a:endParaRPr lang="en-US" sz="1800" dirty="0" smtClean="0"/>
          </a:p>
          <a:p>
            <a:pPr marL="0" indent="0" defTabSz="914400">
              <a:buFont typeface="Arial"/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973271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r>
              <a:rPr lang="en-US" sz="1800" dirty="0" smtClean="0"/>
              <a:t>Capacity Building Activities</a:t>
            </a:r>
          </a:p>
          <a:p>
            <a:r>
              <a:rPr lang="en-US" dirty="0" smtClean="0"/>
              <a:t>ESA EO courses planned in Europe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44175"/>
              </p:ext>
            </p:extLst>
          </p:nvPr>
        </p:nvGraphicFramePr>
        <p:xfrm>
          <a:off x="152400" y="1295398"/>
          <a:ext cx="8839201" cy="39353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6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4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5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Courses 2018</a:t>
                      </a:r>
                      <a:endParaRPr lang="en-GB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Location</a:t>
                      </a:r>
                      <a:endParaRPr lang="en-GB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Date</a:t>
                      </a:r>
                      <a:endParaRPr lang="en-GB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effectLst/>
                        </a:rPr>
                        <a:t>Status</a:t>
                      </a:r>
                      <a:r>
                        <a:rPr lang="fr-FR" sz="1200" b="1" dirty="0">
                          <a:effectLst/>
                        </a:rPr>
                        <a:t> (</a:t>
                      </a:r>
                      <a:r>
                        <a:rPr lang="fr-FR" sz="1200" b="1" dirty="0" err="1">
                          <a:effectLst/>
                        </a:rPr>
                        <a:t>confirmed</a:t>
                      </a:r>
                      <a:r>
                        <a:rPr lang="fr-FR" sz="1200" b="1" dirty="0">
                          <a:effectLst/>
                        </a:rPr>
                        <a:t> or TBD)</a:t>
                      </a:r>
                      <a:endParaRPr lang="en-GB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0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EGU/GIFT </a:t>
                      </a:r>
                      <a:r>
                        <a:rPr lang="fr-FR" sz="1200" dirty="0" smtClean="0">
                          <a:effectLst/>
                        </a:rPr>
                        <a:t>Workshop (</a:t>
                      </a:r>
                      <a:r>
                        <a:rPr lang="fr-FR" sz="1200" dirty="0" err="1" smtClean="0">
                          <a:effectLst/>
                        </a:rPr>
                        <a:t>Earth</a:t>
                      </a:r>
                      <a:r>
                        <a:rPr lang="fr-FR" sz="1200" dirty="0" smtClean="0">
                          <a:effectLst/>
                        </a:rPr>
                        <a:t> Science)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Vienna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2018/04/09-11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0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Joint ESA/NASA Trans-Atlantic Training (“TAT</a:t>
                      </a:r>
                      <a:r>
                        <a:rPr lang="en-GB" sz="1200" dirty="0" smtClean="0">
                          <a:effectLst/>
                        </a:rPr>
                        <a:t>”) on LCLUC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Zagreb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2018/06/07-09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Earsel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Workshop on </a:t>
                      </a:r>
                      <a:r>
                        <a:rPr lang="fr-FR" sz="1200" dirty="0" err="1" smtClean="0">
                          <a:effectLst/>
                        </a:rPr>
                        <a:t>Archaeology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Cyprus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2018/06/27-29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43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Advanced </a:t>
                      </a:r>
                      <a:r>
                        <a:rPr lang="en-GB" sz="1200" dirty="0" smtClean="0">
                          <a:effectLst/>
                        </a:rPr>
                        <a:t>Cryosphere Training Course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ESA Member State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2018/06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30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Request from UNOOSA to participate with lecturers to UNOOSA / CEU “Innovations in Disaster Risk Reduction”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Budapest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2018/06/25-29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TBC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87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PECS </a:t>
                      </a:r>
                      <a:r>
                        <a:rPr lang="fr-FR" sz="1200" dirty="0" err="1">
                          <a:effectLst/>
                        </a:rPr>
                        <a:t>Sentinel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Training (S1, S2, S3 applications to central Europe)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Slovakia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2018/09/03-07 or 17-21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30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Request from UNOOSA to participate with lecturers to UNOOSA / CEU “Geospatial Solutions for Water Management”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Budapest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2018/07/02-06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TBC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87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Two Sentinel tutorials in the frame of IGARSS </a:t>
                      </a:r>
                      <a:r>
                        <a:rPr lang="en-GB" sz="1200" dirty="0" smtClean="0">
                          <a:effectLst/>
                        </a:rPr>
                        <a:t>2018 (</a:t>
                      </a:r>
                      <a:r>
                        <a:rPr lang="fr-FR" sz="1200" dirty="0" smtClean="0">
                          <a:effectLst/>
                        </a:rPr>
                        <a:t>S1, S2, S3 applications 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Valencia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2018/07/22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87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 EO Summer </a:t>
                      </a:r>
                      <a:r>
                        <a:rPr lang="en-GB" sz="1200" dirty="0" smtClean="0">
                          <a:effectLst/>
                        </a:rPr>
                        <a:t>School (Earth System Science)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ESRIN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2018/07/30-08/10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43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Advanced </a:t>
                      </a:r>
                      <a:r>
                        <a:rPr lang="en-GB" sz="1200" dirty="0" smtClean="0">
                          <a:effectLst/>
                        </a:rPr>
                        <a:t>Land Training Course (</a:t>
                      </a:r>
                      <a:r>
                        <a:rPr lang="fr-FR" sz="1200" dirty="0" smtClean="0">
                          <a:effectLst/>
                        </a:rPr>
                        <a:t>S1, S2, S3)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ESA Member State</a:t>
                      </a:r>
                      <a:endParaRPr lang="en-GB" sz="1200" dirty="0" smtClean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2018/09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2431" marR="4243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33570"/>
              </p:ext>
            </p:extLst>
          </p:nvPr>
        </p:nvGraphicFramePr>
        <p:xfrm>
          <a:off x="152398" y="5334000"/>
          <a:ext cx="8839201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1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just" defTabSz="4572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Courses 2019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Location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Date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Status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(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confirmed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or TBD)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School Lab at </a:t>
                      </a:r>
                      <a:r>
                        <a:rPr lang="en-GB" sz="1200" dirty="0" smtClean="0">
                          <a:effectLst/>
                        </a:rPr>
                        <a:t>Living Planet</a:t>
                      </a:r>
                      <a:r>
                        <a:rPr lang="en-GB" sz="1200" baseline="0" dirty="0" smtClean="0">
                          <a:effectLst/>
                        </a:rPr>
                        <a:t> Symposium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2019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Milan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2019/05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ADM-Aeolus training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ESA Member State</a:t>
                      </a:r>
                      <a:endParaRPr lang="en-GB" sz="1200" dirty="0" smtClean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Advanced </a:t>
                      </a:r>
                      <a:r>
                        <a:rPr lang="en-GB" sz="1200" dirty="0" smtClean="0">
                          <a:effectLst/>
                        </a:rPr>
                        <a:t>Atmospheric Training Course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ESA Member State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TBC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Advanced </a:t>
                      </a:r>
                      <a:r>
                        <a:rPr lang="en-GB" sz="1200" dirty="0" smtClean="0">
                          <a:effectLst/>
                        </a:rPr>
                        <a:t>Ocean Training Course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ESA Member State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TBC</a:t>
                      </a:r>
                      <a:endParaRPr lang="en-GB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61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7490" y="1079556"/>
            <a:ext cx="7868551" cy="5203329"/>
          </a:xfrm>
        </p:spPr>
        <p:txBody>
          <a:bodyPr/>
          <a:lstStyle/>
          <a:p>
            <a:endParaRPr lang="en-GB" sz="1800" dirty="0" smtClean="0"/>
          </a:p>
          <a:p>
            <a:pPr indent="0"/>
            <a:r>
              <a:rPr lang="en-GB" sz="1800" dirty="0" smtClean="0">
                <a:solidFill>
                  <a:srgbClr val="0070C0"/>
                </a:solidFill>
              </a:rPr>
              <a:t>… please do not hesitate to make suggestions for new tools, new technologies and EO educational projects </a:t>
            </a:r>
            <a:r>
              <a:rPr lang="en-GB" sz="1800" b="1" u="sng" dirty="0" smtClean="0">
                <a:solidFill>
                  <a:srgbClr val="0070C0"/>
                </a:solidFill>
              </a:rPr>
              <a:t>in cooperation with other CEOS WG </a:t>
            </a:r>
            <a:r>
              <a:rPr lang="en-GB" sz="1800" b="1" u="sng" dirty="0" err="1" smtClean="0">
                <a:solidFill>
                  <a:srgbClr val="0070C0"/>
                </a:solidFill>
              </a:rPr>
              <a:t>CapD</a:t>
            </a:r>
            <a:r>
              <a:rPr lang="en-GB" sz="1800" b="1" u="sng" dirty="0" smtClean="0">
                <a:solidFill>
                  <a:srgbClr val="0070C0"/>
                </a:solidFill>
              </a:rPr>
              <a:t> members</a:t>
            </a:r>
            <a:r>
              <a:rPr lang="en-GB" sz="1800" dirty="0" smtClean="0">
                <a:solidFill>
                  <a:srgbClr val="0070C0"/>
                </a:solidFill>
              </a:rPr>
              <a:t>. Such as:</a:t>
            </a:r>
          </a:p>
          <a:p>
            <a:pPr indent="0"/>
            <a:endParaRPr lang="en-GB" sz="1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800" dirty="0" smtClean="0">
                <a:solidFill>
                  <a:srgbClr val="0070C0"/>
                </a:solidFill>
              </a:rPr>
              <a:t>Educational Web </a:t>
            </a:r>
            <a:r>
              <a:rPr lang="en-GB" sz="1800" dirty="0">
                <a:solidFill>
                  <a:srgbClr val="0070C0"/>
                </a:solidFill>
              </a:rPr>
              <a:t>C</a:t>
            </a:r>
            <a:r>
              <a:rPr lang="en-GB" sz="1800" dirty="0" smtClean="0">
                <a:solidFill>
                  <a:srgbClr val="0070C0"/>
                </a:solidFill>
              </a:rPr>
              <a:t>hannel on given EO applications, maybe jointly with National Geographic or other attractive partners ?</a:t>
            </a:r>
          </a:p>
          <a:p>
            <a:pPr marL="285750" indent="-285750">
              <a:buFontTx/>
              <a:buChar char="-"/>
            </a:pPr>
            <a:endParaRPr lang="en-GB" sz="1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800" dirty="0" smtClean="0">
                <a:solidFill>
                  <a:srgbClr val="0070C0"/>
                </a:solidFill>
              </a:rPr>
              <a:t>Joint activities with major international scientific partners like GEWEX, SOLAS, AGU/EGU ….?  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314278"/>
            <a:ext cx="6934200" cy="828722"/>
          </a:xfrm>
        </p:spPr>
        <p:txBody>
          <a:bodyPr/>
          <a:lstStyle/>
          <a:p>
            <a:r>
              <a:rPr lang="en-GB" dirty="0" smtClean="0"/>
              <a:t>Thanks for the attention and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6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Macintosh PowerPoint</Application>
  <PresentationFormat>On-screen Show (4:3)</PresentationFormat>
  <Paragraphs>191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 Bold</vt:lpstr>
      <vt:lpstr>Avenir Roman</vt:lpstr>
      <vt:lpstr>Calibri</vt:lpstr>
      <vt:lpstr>Courier New</vt:lpstr>
      <vt:lpstr>Droid Serif</vt:lpstr>
      <vt:lpstr>Georgia</vt:lpstr>
      <vt:lpstr>Helvetica</vt:lpstr>
      <vt:lpstr>Proxima Nova Regular</vt:lpstr>
      <vt:lpstr>Times New Roman</vt:lpstr>
      <vt:lpstr>Verdana</vt:lpstr>
      <vt:lpstr>Wingdings</vt:lpstr>
      <vt:lpstr>Arial</vt:lpstr>
      <vt:lpstr>Default</vt:lpstr>
      <vt:lpstr>Technology, Tools &amp; Methods Used for Capacity Building at 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the attention and ….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78</cp:revision>
  <dcterms:modified xsi:type="dcterms:W3CDTF">2018-03-06T18:25:46Z</dcterms:modified>
</cp:coreProperties>
</file>