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707" r:id="rId3"/>
    <p:sldMasterId id="2147483719" r:id="rId4"/>
    <p:sldMasterId id="2147483725" r:id="rId5"/>
    <p:sldMasterId id="2147483731" r:id="rId6"/>
    <p:sldMasterId id="2147483743" r:id="rId7"/>
  </p:sldMasterIdLst>
  <p:notesMasterIdLst>
    <p:notesMasterId r:id="rId18"/>
  </p:notesMasterIdLst>
  <p:sldIdLst>
    <p:sldId id="256" r:id="rId8"/>
    <p:sldId id="523" r:id="rId9"/>
    <p:sldId id="515" r:id="rId10"/>
    <p:sldId id="522" r:id="rId11"/>
    <p:sldId id="519" r:id="rId12"/>
    <p:sldId id="520" r:id="rId13"/>
    <p:sldId id="521" r:id="rId14"/>
    <p:sldId id="517" r:id="rId15"/>
    <p:sldId id="518" r:id="rId16"/>
    <p:sldId id="516"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1"/>
    <p:restoredTop sz="36234" autoAdjust="0"/>
  </p:normalViewPr>
  <p:slideViewPr>
    <p:cSldViewPr>
      <p:cViewPr varScale="1">
        <p:scale>
          <a:sx n="30" d="100"/>
          <a:sy n="30" d="100"/>
        </p:scale>
        <p:origin x="330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0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r>
              <a:rPr lang="en-US" dirty="0" smtClean="0">
                <a:latin typeface="Times New Roman" charset="0"/>
                <a:ea typeface="ＭＳ Ｐゴシック" charset="0"/>
                <a:cs typeface="ＭＳ Ｐゴシック" charset="0"/>
              </a:rPr>
              <a:t>So how can </a:t>
            </a:r>
            <a:r>
              <a:rPr lang="en-US" dirty="0" err="1" smtClean="0">
                <a:latin typeface="Times New Roman" charset="0"/>
                <a:ea typeface="ＭＳ Ｐゴシック" charset="0"/>
                <a:cs typeface="ＭＳ Ｐゴシック" charset="0"/>
              </a:rPr>
              <a:t>WGCapD</a:t>
            </a:r>
            <a:r>
              <a:rPr lang="en-US" dirty="0" smtClean="0">
                <a:latin typeface="Times New Roman" charset="0"/>
                <a:ea typeface="ＭＳ Ｐゴシック" charset="0"/>
                <a:cs typeface="ＭＳ Ｐゴシック" charset="0"/>
              </a:rPr>
              <a:t> get</a:t>
            </a:r>
            <a:r>
              <a:rPr lang="en-US" baseline="0" dirty="0" smtClean="0">
                <a:latin typeface="Times New Roman" charset="0"/>
                <a:ea typeface="ＭＳ Ｐゴシック" charset="0"/>
                <a:cs typeface="ＭＳ Ｐゴシック" charset="0"/>
              </a:rPr>
              <a:t> involved</a:t>
            </a:r>
            <a:r>
              <a:rPr lang="is-IS" baseline="0" dirty="0" smtClean="0">
                <a:latin typeface="Times New Roman" charset="0"/>
                <a:ea typeface="ＭＳ Ｐゴシック" charset="0"/>
                <a:cs typeface="ＭＳ Ｐゴシック" charset="0"/>
              </a:rPr>
              <a: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Well...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here’s lot sof potnetial...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But it also sort of depends on what resouorces you have and what expertise you have, what desire you have, etc....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But you see we have a lot of CB activities going on ... </a:t>
            </a:r>
            <a:r>
              <a:rPr lang="en-US" baseline="0" dirty="0" smtClean="0">
                <a:latin typeface="Times New Roman" charset="0"/>
                <a:ea typeface="ＭＳ Ｐゴシック" charset="0"/>
                <a:cs typeface="ＭＳ Ｐゴシック" charset="0"/>
              </a:rPr>
              <a:t>S</a:t>
            </a:r>
            <a:r>
              <a:rPr lang="is-IS" baseline="0" dirty="0" smtClean="0">
                <a:latin typeface="Times New Roman" charset="0"/>
                <a:ea typeface="ＭＳ Ｐゴシック" charset="0"/>
                <a:cs typeface="ＭＳ Ｐゴシック" charset="0"/>
              </a:rPr>
              <a:t>o if anyone wants to somehow get involved in any of that or sees some possible synergies...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e’d love to hear from you ...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e.g. If there’s interest...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e welcome you to join in at the ODC training in Nairobi in May – Please come and learn at that training... </a:t>
            </a:r>
            <a:r>
              <a:rPr lang="en-US" baseline="0" dirty="0" smtClean="0">
                <a:latin typeface="Times New Roman" charset="0"/>
                <a:ea typeface="ＭＳ Ｐゴシック" charset="0"/>
                <a:cs typeface="ＭＳ Ｐゴシック" charset="0"/>
              </a:rPr>
              <a:t>G</a:t>
            </a:r>
            <a:r>
              <a:rPr lang="is-IS" baseline="0" dirty="0" smtClean="0">
                <a:latin typeface="Times New Roman" charset="0"/>
                <a:ea typeface="ＭＳ Ｐゴシック" charset="0"/>
                <a:cs typeface="ＭＳ Ｐゴシック" charset="0"/>
              </a:rPr>
              <a:t>reat opportunity to get deeper into it.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We have a dc learning cetner that is sparsely pouplated... </a:t>
            </a:r>
            <a:r>
              <a:rPr lang="en-US" baseline="0" dirty="0" smtClean="0">
                <a:latin typeface="Times New Roman" charset="0"/>
                <a:ea typeface="ＭＳ Ｐゴシック" charset="0"/>
                <a:cs typeface="ＭＳ Ｐゴシック" charset="0"/>
              </a:rPr>
              <a:t>B</a:t>
            </a:r>
            <a:r>
              <a:rPr lang="is-IS" baseline="0" dirty="0" smtClean="0">
                <a:latin typeface="Times New Roman" charset="0"/>
                <a:ea typeface="ＭＳ Ｐゴシック" charset="0"/>
                <a:cs typeface="ＭＳ Ｐゴシック" charset="0"/>
              </a:rPr>
              <a:t>ut we’d like to have trainign modules there... </a:t>
            </a:r>
            <a:r>
              <a:rPr lang="en-US" baseline="0" dirty="0" smtClean="0">
                <a:latin typeface="Times New Roman" charset="0"/>
                <a:ea typeface="ＭＳ Ｐゴシック" charset="0"/>
                <a:cs typeface="ＭＳ Ｐゴシック" charset="0"/>
              </a:rPr>
              <a:t>A</a:t>
            </a:r>
            <a:r>
              <a:rPr lang="is-IS" baseline="0" dirty="0" smtClean="0">
                <a:latin typeface="Times New Roman" charset="0"/>
                <a:ea typeface="ＭＳ Ｐゴシック" charset="0"/>
                <a:cs typeface="ＭＳ Ｐゴシック" charset="0"/>
              </a:rPr>
              <a:t> more highly populated and used user forum...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here are some case studies there... </a:t>
            </a:r>
            <a:r>
              <a:rPr lang="en-US" baseline="0" dirty="0" smtClean="0">
                <a:latin typeface="Times New Roman" charset="0"/>
                <a:ea typeface="ＭＳ Ｐゴシック" charset="0"/>
                <a:cs typeface="ＭＳ Ｐゴシック" charset="0"/>
              </a:rPr>
              <a:t>O</a:t>
            </a:r>
            <a:r>
              <a:rPr lang="is-IS" baseline="0" dirty="0" smtClean="0">
                <a:latin typeface="Times New Roman" charset="0"/>
                <a:ea typeface="ＭＳ Ｐゴシック" charset="0"/>
                <a:cs typeface="ＭＳ Ｐゴシック" charset="0"/>
              </a:rPr>
              <a:t>ne thing you could do is to help us organize that content... </a:t>
            </a:r>
            <a:r>
              <a:rPr lang="en-US" baseline="0" dirty="0" smtClean="0">
                <a:latin typeface="Times New Roman" charset="0"/>
                <a:ea typeface="ＭＳ Ｐゴシック" charset="0"/>
                <a:cs typeface="ＭＳ Ｐゴシック" charset="0"/>
              </a:rPr>
              <a:t>M</a:t>
            </a:r>
            <a:r>
              <a:rPr lang="is-IS" baseline="0" dirty="0" smtClean="0">
                <a:latin typeface="Times New Roman" charset="0"/>
                <a:ea typeface="ＭＳ Ｐゴシック" charset="0"/>
                <a:cs typeface="ＭＳ Ｐゴシック" charset="0"/>
              </a:rPr>
              <a:t>ake it more effective... </a:t>
            </a:r>
            <a:r>
              <a:rPr lang="en-US" baseline="0" dirty="0" smtClean="0">
                <a:latin typeface="Times New Roman" charset="0"/>
                <a:ea typeface="ＭＳ Ｐゴシック" charset="0"/>
                <a:cs typeface="ＭＳ Ｐゴシック" charset="0"/>
              </a:rPr>
              <a:t>A</a:t>
            </a:r>
            <a:r>
              <a:rPr lang="is-IS" baseline="0" dirty="0" smtClean="0">
                <a:latin typeface="Times New Roman" charset="0"/>
                <a:ea typeface="ＭＳ Ｐゴシック" charset="0"/>
                <a:cs typeface="ＭＳ Ｐゴシック" charset="0"/>
              </a:rPr>
              <a:t>pply the WGCapD lessons learned to what a real website learning center should look like... </a:t>
            </a:r>
            <a:r>
              <a:rPr lang="en-US" baseline="0" dirty="0" smtClean="0">
                <a:latin typeface="Times New Roman" charset="0"/>
                <a:ea typeface="ＭＳ Ｐゴシック" charset="0"/>
                <a:cs typeface="ＭＳ Ｐゴシック" charset="0"/>
              </a:rPr>
              <a:t>I</a:t>
            </a:r>
            <a:r>
              <a:rPr lang="is-IS" baseline="0" dirty="0" smtClean="0">
                <a:latin typeface="Times New Roman" charset="0"/>
                <a:ea typeface="ＭＳ Ｐゴシック" charset="0"/>
                <a:cs typeface="ＭＳ Ｐゴシック" charset="0"/>
              </a:rPr>
              <a:t>f anyone has some experience and expertise in highly successful learning on the web...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We have an ODC Twitter account... </a:t>
            </a:r>
            <a:r>
              <a:rPr lang="en-US" baseline="0" dirty="0" smtClean="0">
                <a:latin typeface="Times New Roman" charset="0"/>
                <a:ea typeface="ＭＳ Ｐゴシック" charset="0"/>
                <a:cs typeface="ＭＳ Ｐゴシック" charset="0"/>
              </a:rPr>
              <a:t>S</a:t>
            </a:r>
            <a:r>
              <a:rPr lang="is-IS" baseline="0" dirty="0" smtClean="0">
                <a:latin typeface="Times New Roman" charset="0"/>
                <a:ea typeface="ＭＳ Ｐゴシック" charset="0"/>
                <a:cs typeface="ＭＳ Ｐゴシック" charset="0"/>
              </a:rPr>
              <a:t>o please tag ODC and rewteet ODC posts... </a:t>
            </a:r>
            <a:r>
              <a:rPr lang="en-US" baseline="0" dirty="0" smtClean="0">
                <a:latin typeface="Times New Roman" charset="0"/>
                <a:ea typeface="ＭＳ Ｐゴシック" charset="0"/>
                <a:cs typeface="ＭＳ Ｐゴシック" charset="0"/>
              </a:rPr>
              <a:t>O</a:t>
            </a:r>
            <a:r>
              <a:rPr lang="is-IS" baseline="0" dirty="0" smtClean="0">
                <a:latin typeface="Times New Roman" charset="0"/>
                <a:ea typeface="ＭＳ Ｐゴシック" charset="0"/>
                <a:cs typeface="ＭＳ Ｐゴシック" charset="0"/>
              </a:rPr>
              <a:t>ne thought would be that maybe WGCapD should start and maintain a Twitter account that amplifies CB opporutnities and ODC trainings and more... </a:t>
            </a:r>
            <a:r>
              <a:rPr lang="en-US" baseline="0" dirty="0" smtClean="0">
                <a:latin typeface="Times New Roman" charset="0"/>
                <a:ea typeface="ＭＳ Ｐゴシック" charset="0"/>
                <a:cs typeface="ＭＳ Ｐゴシック" charset="0"/>
              </a:rPr>
              <a:t>With a CB focus</a:t>
            </a:r>
            <a:r>
              <a:rPr lang="is-IS" baseline="0" dirty="0" smtClean="0">
                <a:latin typeface="Times New Roman" charset="0"/>
                <a:ea typeface="ＭＳ Ｐゴシック" charset="0"/>
                <a:cs typeface="ＭＳ Ｐゴシック" charset="0"/>
              </a:rPr>
              <a:t>… since the CEOS twitter account alone doesn’t do all CB tweets...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IDEALLLy PIE in the SKY support?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We could REALLY use Spanish/French translation that would help us reach a braoder aduience. So if you guys know of or have an interest in supproting that...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And...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e need python prormmers. </a:t>
            </a:r>
            <a:r>
              <a:rPr lang="en-US" baseline="0" dirty="0" smtClean="0">
                <a:latin typeface="Times New Roman" charset="0"/>
                <a:ea typeface="ＭＳ Ｐゴシック" charset="0"/>
                <a:cs typeface="ＭＳ Ｐゴシック" charset="0"/>
              </a:rPr>
              <a:t>R</a:t>
            </a:r>
            <a:r>
              <a:rPr lang="is-IS" baseline="0" dirty="0" smtClean="0">
                <a:latin typeface="Times New Roman" charset="0"/>
                <a:ea typeface="ＭＳ Ｐゴシック" charset="0"/>
                <a:cs typeface="ＭＳ Ｐゴシック" charset="0"/>
              </a:rPr>
              <a:t>eally hard to get and hard to keep... </a:t>
            </a:r>
            <a:r>
              <a:rPr lang="en-US" baseline="0" dirty="0" smtClean="0">
                <a:latin typeface="Times New Roman" charset="0"/>
                <a:ea typeface="ＭＳ Ｐゴシック" charset="0"/>
                <a:cs typeface="ＭＳ Ｐゴシック" charset="0"/>
              </a:rPr>
              <a:t>so if you have python programmers interested in supporting such globally, impactful work</a:t>
            </a:r>
            <a:r>
              <a:rPr lang="is-IS" baseline="0" dirty="0" smtClean="0">
                <a:latin typeface="Times New Roman" charset="0"/>
                <a:ea typeface="ＭＳ Ｐゴシック" charset="0"/>
                <a:cs typeface="ＭＳ Ｐゴシック" charset="0"/>
              </a:rPr>
              <a:t>… that would be an INCREDIBLE contribution...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So that’s what’s going on...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hat’s needed... </a:t>
            </a:r>
            <a:r>
              <a:rPr lang="en-US" baseline="0" dirty="0" smtClean="0">
                <a:latin typeface="Times New Roman" charset="0"/>
                <a:ea typeface="ＭＳ Ｐゴシック" charset="0"/>
                <a:cs typeface="ＭＳ Ｐゴシック" charset="0"/>
              </a:rPr>
              <a:t>A</a:t>
            </a:r>
            <a:r>
              <a:rPr lang="is-IS" baseline="0" dirty="0" smtClean="0">
                <a:latin typeface="Times New Roman" charset="0"/>
                <a:ea typeface="ＭＳ Ｐゴシック" charset="0"/>
                <a:cs typeface="ＭＳ Ｐゴシック" charset="0"/>
              </a:rPr>
              <a:t>nd from here I guess it’s really just up to you as a group... </a:t>
            </a:r>
            <a:r>
              <a:rPr lang="en-US" baseline="0" dirty="0" smtClean="0">
                <a:latin typeface="Times New Roman" charset="0"/>
                <a:ea typeface="ＭＳ Ｐゴシック" charset="0"/>
                <a:cs typeface="ＭＳ Ｐゴシック" charset="0"/>
              </a:rPr>
              <a:t>D</a:t>
            </a:r>
            <a:r>
              <a:rPr lang="is-IS" baseline="0" dirty="0" smtClean="0">
                <a:latin typeface="Times New Roman" charset="0"/>
                <a:ea typeface="ＭＳ Ｐゴシック" charset="0"/>
                <a:cs typeface="ＭＳ Ｐゴシック" charset="0"/>
              </a:rPr>
              <a:t>o you see a place where WGCapD fits in well, or wants to fit in well... </a:t>
            </a:r>
            <a:r>
              <a:rPr lang="en-US" baseline="0" dirty="0" smtClean="0">
                <a:latin typeface="Times New Roman" charset="0"/>
                <a:ea typeface="ＭＳ Ｐゴシック" charset="0"/>
                <a:cs typeface="ＭＳ Ｐゴシック" charset="0"/>
              </a:rPr>
              <a:t>I</a:t>
            </a:r>
            <a:r>
              <a:rPr lang="is-IS" baseline="0" dirty="0" smtClean="0">
                <a:latin typeface="Times New Roman" charset="0"/>
                <a:ea typeface="ＭＳ Ｐゴシック" charset="0"/>
                <a:cs typeface="ＭＳ Ｐゴシック" charset="0"/>
              </a:rPr>
              <a:t>f not...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hat’s okay... </a:t>
            </a:r>
            <a:r>
              <a:rPr lang="en-US" baseline="0" dirty="0" smtClean="0">
                <a:latin typeface="Times New Roman" charset="0"/>
                <a:ea typeface="ＭＳ Ｐゴシック" charset="0"/>
                <a:cs typeface="ＭＳ Ｐゴシック" charset="0"/>
              </a:rPr>
              <a:t>B</a:t>
            </a:r>
            <a:r>
              <a:rPr lang="is-IS" baseline="0" dirty="0" smtClean="0">
                <a:latin typeface="Times New Roman" charset="0"/>
                <a:ea typeface="ＭＳ Ｐゴシック" charset="0"/>
                <a:cs typeface="ＭＳ Ｐゴシック" charset="0"/>
              </a:rPr>
              <a:t>ut if so...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hat would be great too. </a:t>
            </a: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10</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7529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1" i="0" u="none" strike="noStrike" kern="0" cap="none" spc="0" normalizeH="0" baseline="0" noProof="0" dirty="0" smtClean="0">
                <a:ln>
                  <a:noFill/>
                </a:ln>
                <a:solidFill>
                  <a:srgbClr val="4D4F53"/>
                </a:solidFill>
                <a:effectLst/>
                <a:uLnTx/>
                <a:uFillTx/>
                <a:latin typeface="Verdana"/>
                <a:ea typeface=""/>
                <a:cs typeface="Verdana"/>
              </a:rPr>
              <a:t>Data Cube </a:t>
            </a:r>
            <a:r>
              <a:rPr kumimoji="0" lang="en-GB" sz="1200" b="0" i="0" u="none" strike="noStrike" kern="0" cap="none" spc="0" normalizeH="0" baseline="0" noProof="0" dirty="0" smtClean="0">
                <a:ln>
                  <a:noFill/>
                </a:ln>
                <a:solidFill>
                  <a:srgbClr val="4D4F53"/>
                </a:solidFill>
                <a:effectLst/>
                <a:uLnTx/>
                <a:uFillTx/>
                <a:latin typeface="Verdana"/>
                <a:ea typeface=""/>
                <a:cs typeface="Verdana"/>
              </a:rPr>
              <a:t>= Time-series multi-dimensional</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(space, time, data type) stack of spatially</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aligned pixels ready for analysis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1" i="0" u="none" strike="noStrike" kern="0" cap="none" spc="0" normalizeH="0" baseline="0" noProof="0" dirty="0" smtClean="0">
                <a:ln>
                  <a:noFill/>
                </a:ln>
                <a:solidFill>
                  <a:srgbClr val="4D4F53"/>
                </a:solidFill>
                <a:effectLst/>
                <a:uLnTx/>
                <a:uFillTx/>
                <a:latin typeface="Verdana"/>
                <a:ea typeface=""/>
                <a:cs typeface="Verdana"/>
              </a:rPr>
              <a:t>Analysis Ready Data (ARD) .</a:t>
            </a:r>
            <a:r>
              <a:rPr kumimoji="0" lang="en-GB" sz="1200" b="0" i="0" u="none" strike="noStrike" kern="0" cap="none" spc="0" normalizeH="0" baseline="0" noProof="0" dirty="0" smtClean="0">
                <a:ln>
                  <a:noFill/>
                </a:ln>
                <a:solidFill>
                  <a:srgbClr val="4D4F53"/>
                </a:solidFill>
                <a:effectLst/>
                <a:uLnTx/>
                <a:uFillTx/>
                <a:latin typeface="Verdana"/>
                <a:ea typeface=""/>
                <a:cs typeface="Verdana"/>
              </a:rPr>
              <a:t>.. Dependent on</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pre-processed products to reduce the</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burden on users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1" i="0" u="none" strike="noStrike" kern="0" cap="none" spc="0" normalizeH="0" baseline="0" noProof="0" dirty="0" smtClean="0">
                <a:ln>
                  <a:noFill/>
                </a:ln>
                <a:solidFill>
                  <a:srgbClr val="4D4F53"/>
                </a:solidFill>
                <a:effectLst/>
                <a:uLnTx/>
                <a:uFillTx/>
                <a:latin typeface="Verdana"/>
                <a:ea typeface=""/>
                <a:cs typeface="Verdana"/>
              </a:rPr>
              <a:t>Open source </a:t>
            </a:r>
            <a:r>
              <a:rPr kumimoji="0" lang="en-GB" sz="1200" b="0" i="0" u="none" strike="noStrike" kern="0" cap="none" spc="0" normalizeH="0" baseline="0" noProof="0" dirty="0" smtClean="0">
                <a:ln>
                  <a:noFill/>
                </a:ln>
                <a:solidFill>
                  <a:srgbClr val="4D4F53"/>
                </a:solidFill>
                <a:effectLst/>
                <a:uLnTx/>
                <a:uFillTx/>
                <a:latin typeface="Verdana"/>
                <a:ea typeface=""/>
                <a:cs typeface="Verdana"/>
              </a:rPr>
              <a:t>software approach allows free</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access, promotes expanded contributions,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and increases data usage.</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1" i="0" u="none" strike="noStrike" kern="0" cap="none" spc="0" normalizeH="0" baseline="0" noProof="0" dirty="0" smtClean="0">
                <a:ln>
                  <a:noFill/>
                </a:ln>
                <a:solidFill>
                  <a:srgbClr val="4D4F53"/>
                </a:solidFill>
                <a:effectLst/>
                <a:uLnTx/>
                <a:uFillTx/>
                <a:latin typeface="Verdana"/>
                <a:ea typeface=""/>
                <a:cs typeface="Verdana"/>
              </a:rPr>
              <a:t>Unique features: </a:t>
            </a:r>
            <a:r>
              <a:rPr kumimoji="0" lang="en-GB" sz="1200" b="0" i="0" u="none" strike="noStrike" kern="0" cap="none" spc="0" normalizeH="0" baseline="0" noProof="0" dirty="0" smtClean="0">
                <a:ln>
                  <a:noFill/>
                </a:ln>
                <a:solidFill>
                  <a:srgbClr val="4D4F53"/>
                </a:solidFill>
                <a:effectLst/>
                <a:uLnTx/>
                <a:uFillTx/>
                <a:latin typeface="Verdana"/>
                <a:ea typeface=""/>
                <a:cs typeface="Verdana"/>
              </a:rPr>
              <a:t>exploits time series,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increases data interoperability, and supports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200" b="0" i="0" u="none" strike="noStrike" kern="0" cap="none" spc="0" normalizeH="0" baseline="0" noProof="0" dirty="0" smtClean="0">
                <a:ln>
                  <a:noFill/>
                </a:ln>
                <a:solidFill>
                  <a:srgbClr val="4D4F53"/>
                </a:solidFill>
                <a:effectLst/>
                <a:uLnTx/>
                <a:uFillTx/>
                <a:latin typeface="Verdana"/>
                <a:ea typeface=""/>
                <a:cs typeface="Verdana"/>
              </a:rPr>
              <a:t>many new applications. </a:t>
            </a:r>
          </a:p>
          <a:p>
            <a:endParaRPr lang="en-GB" dirty="0"/>
          </a:p>
        </p:txBody>
      </p:sp>
      <p:sp>
        <p:nvSpPr>
          <p:cNvPr id="4" name="Slide Number Placeholder 3"/>
          <p:cNvSpPr>
            <a:spLocks noGrp="1"/>
          </p:cNvSpPr>
          <p:nvPr>
            <p:ph type="sldNum" sz="quarter" idx="10"/>
          </p:nvPr>
        </p:nvSpPr>
        <p:spPr>
          <a:xfrm>
            <a:off x="3867484" y="9460936"/>
            <a:ext cx="2917899" cy="443587"/>
          </a:xfrm>
          <a:prstGeom prst="rect">
            <a:avLst/>
          </a:prstGeom>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206217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12021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r>
              <a:rPr lang="en-US" dirty="0" smtClean="0">
                <a:latin typeface="Times New Roman" charset="0"/>
                <a:ea typeface="ＭＳ Ｐゴシック" charset="0"/>
                <a:cs typeface="ＭＳ Ｐゴシック" charset="0"/>
              </a:rPr>
              <a:t>Hackathon /OG event : using the existing </a:t>
            </a:r>
            <a:r>
              <a:rPr lang="en-US" dirty="0" err="1" smtClean="0">
                <a:latin typeface="Times New Roman" charset="0"/>
                <a:ea typeface="ＭＳ Ｐゴシック" charset="0"/>
                <a:cs typeface="ＭＳ Ｐゴシック" charset="0"/>
              </a:rPr>
              <a:t>swissdatacube</a:t>
            </a:r>
            <a:r>
              <a:rPr lang="en-US" dirty="0" smtClean="0">
                <a:latin typeface="Times New Roman" charset="0"/>
                <a:ea typeface="ＭＳ Ｐゴシック" charset="0"/>
                <a:cs typeface="ＭＳ Ｐゴシック" charset="0"/>
              </a:rPr>
              <a:t>,</a:t>
            </a:r>
            <a:r>
              <a:rPr lang="en-US" baseline="0" dirty="0" smtClean="0">
                <a:latin typeface="Times New Roman" charset="0"/>
                <a:ea typeface="ＭＳ Ｐゴシック" charset="0"/>
                <a:cs typeface="ＭＳ Ｐゴシック" charset="0"/>
              </a:rPr>
              <a:t> people will come in from </a:t>
            </a:r>
            <a:r>
              <a:rPr lang="en-US" baseline="0" dirty="0" err="1" smtClean="0">
                <a:latin typeface="Times New Roman" charset="0"/>
                <a:ea typeface="ＭＳ Ｐゴシック" charset="0"/>
                <a:cs typeface="ＭＳ Ｐゴシック" charset="0"/>
              </a:rPr>
              <a:t>indistry</a:t>
            </a:r>
            <a:r>
              <a:rPr lang="en-US" baseline="0" dirty="0" smtClean="0">
                <a:latin typeface="Times New Roman" charset="0"/>
                <a:ea typeface="ＭＳ Ｐゴシック" charset="0"/>
                <a:cs typeface="ＭＳ Ｐゴシック" charset="0"/>
              </a:rPr>
              <a:t> and academia to sort of pay with the cube and see what they can do with it</a:t>
            </a:r>
            <a:r>
              <a:rPr lang="is-IS" baseline="0" dirty="0" smtClean="0">
                <a:latin typeface="Times New Roman" charset="0"/>
                <a:ea typeface="ＭＳ Ｐゴシック" charset="0"/>
                <a:cs typeface="ＭＳ Ｐゴシック" charset="0"/>
              </a:rPr>
              <a:t>… come up with new algorithms etc.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African regional data cube training in nairobi... </a:t>
            </a:r>
            <a:r>
              <a:rPr lang="en-US" baseline="0" dirty="0" smtClean="0">
                <a:latin typeface="Times New Roman" charset="0"/>
                <a:ea typeface="ＭＳ Ｐゴシック" charset="0"/>
                <a:cs typeface="ＭＳ Ｐゴシック" charset="0"/>
              </a:rPr>
              <a:t>H</a:t>
            </a:r>
            <a:r>
              <a:rPr lang="is-IS" baseline="0" dirty="0" smtClean="0">
                <a:latin typeface="Times New Roman" charset="0"/>
                <a:ea typeface="ＭＳ Ｐゴシック" charset="0"/>
                <a:cs typeface="ＭＳ Ｐゴシック" charset="0"/>
              </a:rPr>
              <a:t>ands on training for 5 countries... </a:t>
            </a:r>
            <a:r>
              <a:rPr lang="en-US" baseline="0" dirty="0" smtClean="0">
                <a:latin typeface="Times New Roman" charset="0"/>
                <a:ea typeface="ＭＳ Ｐゴシック" charset="0"/>
                <a:cs typeface="ＭＳ Ｐゴシック" charset="0"/>
              </a:rPr>
              <a:t>M</a:t>
            </a:r>
            <a:r>
              <a:rPr lang="is-IS" baseline="0" dirty="0" smtClean="0">
                <a:latin typeface="Times New Roman" charset="0"/>
                <a:ea typeface="ＭＳ Ｐゴシック" charset="0"/>
                <a:cs typeface="ＭＳ Ｐゴシック" charset="0"/>
              </a:rPr>
              <a:t>ore stuff coming on this.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DEVLEOP student project... </a:t>
            </a:r>
            <a:r>
              <a:rPr lang="en-US" baseline="0" dirty="0" smtClean="0">
                <a:latin typeface="Times New Roman" charset="0"/>
                <a:ea typeface="ＭＳ Ｐゴシック" charset="0"/>
                <a:cs typeface="ＭＳ Ｐゴシック" charset="0"/>
              </a:rPr>
              <a:t>G</a:t>
            </a:r>
            <a:r>
              <a:rPr lang="is-IS" baseline="0" dirty="0" smtClean="0">
                <a:latin typeface="Times New Roman" charset="0"/>
                <a:ea typeface="ＭＳ Ｐゴシック" charset="0"/>
                <a:cs typeface="ＭＳ Ｐゴシック" charset="0"/>
              </a:rPr>
              <a:t>onna put togther a project on dc apps for colombia as a good start... </a:t>
            </a:r>
            <a:r>
              <a:rPr lang="en-US" baseline="0" dirty="0" smtClean="0">
                <a:latin typeface="Times New Roman" charset="0"/>
                <a:ea typeface="ＭＳ Ｐゴシック" charset="0"/>
                <a:cs typeface="ＭＳ Ｐゴシック" charset="0"/>
              </a:rPr>
              <a:t>B</a:t>
            </a:r>
            <a:r>
              <a:rPr lang="is-IS" baseline="0" dirty="0" smtClean="0">
                <a:latin typeface="Times New Roman" charset="0"/>
                <a:ea typeface="ＭＳ Ｐゴシック" charset="0"/>
                <a:cs typeface="ＭＳ Ｐゴシック" charset="0"/>
              </a:rPr>
              <a:t>ut ultiately would like to have develop students using data cubes every summer in new parts of the world</a:t>
            </a:r>
          </a:p>
          <a:p>
            <a:pPr eaLnBrk="1" hangingPunct="1"/>
            <a:endParaRPr lang="is-IS" baseline="0" dirty="0" smtClean="0">
              <a:latin typeface="Times New Roman" charset="0"/>
              <a:ea typeface="ＭＳ Ｐゴシック" charset="0"/>
              <a:cs typeface="ＭＳ Ｐゴシック" charset="0"/>
            </a:endParaRPr>
          </a:p>
          <a:p>
            <a:pPr eaLnBrk="1" hangingPunct="1"/>
            <a:r>
              <a:rPr lang="en-US" baseline="0" dirty="0" smtClean="0">
                <a:latin typeface="Times New Roman" charset="0"/>
                <a:ea typeface="ＭＳ Ｐゴシック" charset="0"/>
                <a:cs typeface="ＭＳ Ｐゴシック" charset="0"/>
              </a:rPr>
              <a:t>I</a:t>
            </a:r>
            <a:r>
              <a:rPr lang="is-IS" baseline="0" dirty="0" smtClean="0">
                <a:latin typeface="Times New Roman" charset="0"/>
                <a:ea typeface="ＭＳ Ｐゴシック" charset="0"/>
                <a:cs typeface="ＭＳ Ｐゴシック" charset="0"/>
              </a:rPr>
              <a:t>garss with one day training session</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GEO, as usual...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ith data cube sessions like we did this past year that were extremely popular and generated lots of discussion and new project opportunties</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AGU – poster /presentation</a:t>
            </a:r>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80398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the vision really</a:t>
            </a:r>
            <a:r>
              <a:rPr lang="is-IS" dirty="0" smtClean="0"/>
              <a:t>… high level... </a:t>
            </a:r>
          </a:p>
          <a:p>
            <a:endParaRPr lang="is-IS" dirty="0" smtClean="0"/>
          </a:p>
          <a:p>
            <a:r>
              <a:rPr lang="is-IS" dirty="0" smtClean="0"/>
              <a:t>We’re doing things to target the un agenda</a:t>
            </a:r>
            <a:r>
              <a:rPr lang="is-IS" baseline="0" dirty="0" smtClean="0"/>
              <a:t> and SDGs... </a:t>
            </a:r>
            <a:r>
              <a:rPr lang="en-US" baseline="0" dirty="0" smtClean="0"/>
              <a:t>T</a:t>
            </a:r>
            <a:r>
              <a:rPr lang="is-IS" baseline="0" dirty="0" smtClean="0"/>
              <a:t>alking with GEO... </a:t>
            </a:r>
            <a:endParaRPr lang="en-US" dirty="0"/>
          </a:p>
        </p:txBody>
      </p:sp>
    </p:spTree>
    <p:extLst>
      <p:ext uri="{BB962C8B-B14F-4D97-AF65-F5344CB8AC3E}">
        <p14:creationId xmlns:p14="http://schemas.microsoft.com/office/powerpoint/2010/main" val="151077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on the road to 20</a:t>
            </a:r>
            <a:r>
              <a:rPr lang="is-IS" dirty="0" smtClean="0"/>
              <a:t>… </a:t>
            </a:r>
          </a:p>
          <a:p>
            <a:endParaRPr lang="is-IS" dirty="0" smtClean="0"/>
          </a:p>
          <a:p>
            <a:r>
              <a:rPr lang="en-US" dirty="0" smtClean="0"/>
              <a:t>C</a:t>
            </a:r>
            <a:r>
              <a:rPr lang="is-IS" dirty="0" smtClean="0"/>
              <a:t>urrently talking with 40... </a:t>
            </a:r>
          </a:p>
          <a:p>
            <a:endParaRPr lang="is-IS" dirty="0" smtClean="0"/>
          </a:p>
          <a:p>
            <a:r>
              <a:rPr lang="is-IS" dirty="0" smtClean="0"/>
              <a:t>And</a:t>
            </a:r>
            <a:r>
              <a:rPr lang="is-IS" baseline="0" dirty="0" smtClean="0"/>
              <a:t> some of these folks are peopel who have contacted us to say theyr’e interested in a cube... </a:t>
            </a:r>
            <a:r>
              <a:rPr lang="en-US" baseline="0" dirty="0" smtClean="0"/>
              <a:t>B</a:t>
            </a:r>
            <a:r>
              <a:rPr lang="is-IS" baseline="0" dirty="0" smtClean="0"/>
              <a:t>ut then, never say anything again... </a:t>
            </a:r>
          </a:p>
          <a:p>
            <a:endParaRPr lang="is-IS" baseline="0" dirty="0" smtClean="0"/>
          </a:p>
          <a:p>
            <a:r>
              <a:rPr lang="is-IS" baseline="0" dirty="0" smtClean="0"/>
              <a:t>We’ve focused our energy and resources on those who come to us with the need and strong desire... </a:t>
            </a:r>
            <a:r>
              <a:rPr lang="en-US" baseline="0" dirty="0" smtClean="0"/>
              <a:t>S</a:t>
            </a:r>
            <a:r>
              <a:rPr lang="is-IS" baseline="0" dirty="0" smtClean="0"/>
              <a:t>o we arent’ chasing after others to do this... </a:t>
            </a:r>
            <a:r>
              <a:rPr lang="en-US" baseline="0" dirty="0" smtClean="0"/>
              <a:t>W</a:t>
            </a:r>
            <a:r>
              <a:rPr lang="is-IS" baseline="0" dirty="0" smtClean="0"/>
              <a:t>e want to help the people who REALLY want to do this and are wanting to dedicate time and energy to it... </a:t>
            </a:r>
            <a:endParaRPr lang="en-US" dirty="0"/>
          </a:p>
        </p:txBody>
      </p:sp>
    </p:spTree>
    <p:extLst>
      <p:ext uri="{BB962C8B-B14F-4D97-AF65-F5344CB8AC3E}">
        <p14:creationId xmlns:p14="http://schemas.microsoft.com/office/powerpoint/2010/main" val="211645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r>
              <a:rPr lang="en-US" dirty="0" smtClean="0">
                <a:latin typeface="Times New Roman" charset="0"/>
                <a:ea typeface="ＭＳ Ｐゴシック" charset="0"/>
                <a:cs typeface="ＭＳ Ｐゴシック" charset="0"/>
              </a:rPr>
              <a:t>But here are some details on what we’re actively</a:t>
            </a:r>
            <a:r>
              <a:rPr lang="en-US" baseline="0" dirty="0" smtClean="0">
                <a:latin typeface="Times New Roman" charset="0"/>
                <a:ea typeface="ＭＳ Ｐゴシック" charset="0"/>
                <a:cs typeface="ＭＳ Ｐゴシック" charset="0"/>
              </a:rPr>
              <a:t> doing with these countries</a:t>
            </a:r>
            <a:r>
              <a:rPr lang="is-IS" baseline="0" dirty="0" smtClean="0">
                <a:latin typeface="Times New Roman" charset="0"/>
                <a:ea typeface="ＭＳ Ｐゴシック" charset="0"/>
                <a:cs typeface="ＭＳ Ｐゴシック" charset="0"/>
              </a:rPr>
              <a:t>… and if it’s not on here...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here’s not really much going on...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Aus switz colomb... </a:t>
            </a:r>
            <a:r>
              <a:rPr lang="en-US" baseline="0" dirty="0" smtClean="0">
                <a:latin typeface="Times New Roman" charset="0"/>
                <a:ea typeface="ＭＳ Ｐゴシック" charset="0"/>
                <a:cs typeface="ＭＳ Ｐゴシック" charset="0"/>
              </a:rPr>
              <a:t>G</a:t>
            </a:r>
            <a:r>
              <a:rPr lang="is-IS" baseline="0" dirty="0" smtClean="0">
                <a:latin typeface="Times New Roman" charset="0"/>
                <a:ea typeface="ＭＳ Ｐゴシック" charset="0"/>
                <a:cs typeface="ＭＳ Ｐゴシック" charset="0"/>
              </a:rPr>
              <a:t>oing great.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In progress getting closer</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UK Catapult is a group in UK gov... hleping the UK get a cube set up.... UK  Rhea is helping uGanda getting a cube set up.. .we aren’t really involved with that. Bu tuK is doing that.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CSIRO/we are working with Vietnma.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Taiwan has slowed down a bit.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SDC team is doing a cb project funded thru the uN to help Georgia and Moldova implement a cube... </a:t>
            </a:r>
            <a:r>
              <a:rPr lang="en-US" baseline="0" dirty="0" smtClean="0">
                <a:latin typeface="Times New Roman" charset="0"/>
                <a:ea typeface="ＭＳ Ｐゴシック" charset="0"/>
                <a:cs typeface="ＭＳ Ｐゴシック" charset="0"/>
              </a:rPr>
              <a:t>S</a:t>
            </a:r>
            <a:r>
              <a:rPr lang="is-IS" baseline="0" dirty="0" smtClean="0">
                <a:latin typeface="Times New Roman" charset="0"/>
                <a:ea typeface="ＭＳ Ｐゴシック" charset="0"/>
                <a:cs typeface="ＭＳ Ｐゴシック" charset="0"/>
              </a:rPr>
              <a:t>o that’s really cool...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Afric Reg DC early release in March at the GPSDD HQ to do an early unveiling of multiple cubes for thse five countries... </a:t>
            </a:r>
            <a:r>
              <a:rPr lang="en-US" baseline="0" dirty="0" smtClean="0">
                <a:latin typeface="Times New Roman" charset="0"/>
                <a:ea typeface="ＭＳ Ｐゴシック" charset="0"/>
                <a:cs typeface="ＭＳ Ｐゴシック" charset="0"/>
              </a:rPr>
              <a:t>A</a:t>
            </a:r>
            <a:r>
              <a:rPr lang="is-IS" baseline="0" dirty="0" smtClean="0">
                <a:latin typeface="Times New Roman" charset="0"/>
                <a:ea typeface="ＭＳ Ｐゴシック" charset="0"/>
                <a:cs typeface="ＭＳ Ｐゴシック" charset="0"/>
              </a:rPr>
              <a:t>nd then, full realeae in May during an onsite CB trainng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Uruguay linked to World Bank project... </a:t>
            </a:r>
            <a:r>
              <a:rPr lang="en-US" baseline="0" dirty="0" smtClean="0">
                <a:latin typeface="Times New Roman" charset="0"/>
                <a:ea typeface="ＭＳ Ｐゴシック" charset="0"/>
                <a:cs typeface="ＭＳ Ｐゴシック" charset="0"/>
              </a:rPr>
              <a:t>But another cool thing is we’ve actually used the cove tool to tell these folks when </a:t>
            </a:r>
            <a:r>
              <a:rPr lang="en-US" baseline="0" dirty="0" err="1" smtClean="0">
                <a:latin typeface="Times New Roman" charset="0"/>
                <a:ea typeface="ＭＳ Ｐゴシック" charset="0"/>
                <a:cs typeface="ＭＳ Ｐゴシック" charset="0"/>
              </a:rPr>
              <a:t>landsat</a:t>
            </a:r>
            <a:r>
              <a:rPr lang="en-US" baseline="0" dirty="0" smtClean="0">
                <a:latin typeface="Times New Roman" charset="0"/>
                <a:ea typeface="ＭＳ Ｐゴシック" charset="0"/>
                <a:cs typeface="ＭＳ Ｐゴシック" charset="0"/>
              </a:rPr>
              <a:t> sees their water quality testing sites</a:t>
            </a:r>
            <a:r>
              <a:rPr lang="is-IS" baseline="0" dirty="0" smtClean="0">
                <a:latin typeface="Times New Roman" charset="0"/>
                <a:ea typeface="ＭＳ Ｐゴシック" charset="0"/>
                <a:cs typeface="ＭＳ Ｐゴシック" charset="0"/>
              </a:rPr>
              <a:t>… and we’re gettin gthem to take samples on those days and getting some cool results looking at those comparisons... </a:t>
            </a:r>
            <a:r>
              <a:rPr lang="en-US" baseline="0" dirty="0" smtClean="0">
                <a:latin typeface="Times New Roman" charset="0"/>
                <a:ea typeface="ＭＳ Ｐゴシック" charset="0"/>
                <a:cs typeface="ＭＳ Ｐゴシック" charset="0"/>
              </a:rPr>
              <a:t>B</a:t>
            </a:r>
            <a:r>
              <a:rPr lang="is-IS" baseline="0" dirty="0" smtClean="0">
                <a:latin typeface="Times New Roman" charset="0"/>
                <a:ea typeface="ＭＳ Ｐゴシック" charset="0"/>
                <a:cs typeface="ＭＳ Ｐゴシック" charset="0"/>
              </a:rPr>
              <a:t>ut anyway... </a:t>
            </a:r>
            <a:r>
              <a:rPr lang="en-US" baseline="0" dirty="0" smtClean="0">
                <a:latin typeface="Times New Roman" charset="0"/>
                <a:ea typeface="ＭＳ Ｐゴシック" charset="0"/>
                <a:cs typeface="ＭＳ Ｐゴシック" charset="0"/>
              </a:rPr>
              <a:t>Y</a:t>
            </a:r>
            <a:r>
              <a:rPr lang="is-IS" baseline="0" dirty="0" smtClean="0">
                <a:latin typeface="Times New Roman" charset="0"/>
                <a:ea typeface="ＭＳ Ｐゴシック" charset="0"/>
                <a:cs typeface="ＭＳ Ｐゴシック" charset="0"/>
              </a:rPr>
              <a:t>es, cube there.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Camobida worked by GA.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Mexico worked by CSIRO with CONABIO.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So yea... </a:t>
            </a:r>
            <a:r>
              <a:rPr lang="en-US" baseline="0" dirty="0" smtClean="0">
                <a:latin typeface="Times New Roman" charset="0"/>
                <a:ea typeface="ＭＳ Ｐゴシック" charset="0"/>
                <a:cs typeface="ＭＳ Ｐゴシック" charset="0"/>
              </a:rPr>
              <a:t>P</a:t>
            </a:r>
            <a:r>
              <a:rPr lang="is-IS" baseline="0" dirty="0" smtClean="0">
                <a:latin typeface="Times New Roman" charset="0"/>
                <a:ea typeface="ＭＳ Ｐゴシック" charset="0"/>
                <a:cs typeface="ＭＳ Ｐゴシック" charset="0"/>
              </a:rPr>
              <a:t>acific islands cube project going on, guatemala, japan... </a:t>
            </a:r>
            <a:r>
              <a:rPr lang="en-US" baseline="0" dirty="0" smtClean="0">
                <a:latin typeface="Times New Roman" charset="0"/>
                <a:ea typeface="ＭＳ Ｐゴシック" charset="0"/>
                <a:cs typeface="ＭＳ Ｐゴシック" charset="0"/>
              </a:rPr>
              <a:t>S</a:t>
            </a:r>
            <a:r>
              <a:rPr lang="is-IS" baseline="0" dirty="0" smtClean="0">
                <a:latin typeface="Times New Roman" charset="0"/>
                <a:ea typeface="ＭＳ Ｐゴシック" charset="0"/>
                <a:cs typeface="ＭＳ Ｐゴシック" charset="0"/>
              </a:rPr>
              <a:t>outh africa...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But baically we’re building a big comunity where a few people got started and they’re spreading it. So when soeone comes to us and says “we want help implementing a cube”...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e can kind of have one of our cube partners in that region implement that. </a:t>
            </a: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7</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01603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see where the </a:t>
            </a:r>
            <a:r>
              <a:rPr lang="en-US" dirty="0" err="1" smtClean="0"/>
              <a:t>african</a:t>
            </a:r>
            <a:r>
              <a:rPr lang="en-US" dirty="0" smtClean="0"/>
              <a:t> regional data</a:t>
            </a:r>
            <a:r>
              <a:rPr lang="en-US" baseline="0" dirty="0" smtClean="0"/>
              <a:t> cubes are.. .and the circle size is the size of the actual cube coverage. </a:t>
            </a:r>
            <a:endParaRPr lang="en-US" dirty="0"/>
          </a:p>
        </p:txBody>
      </p:sp>
    </p:spTree>
    <p:extLst>
      <p:ext uri="{BB962C8B-B14F-4D97-AF65-F5344CB8AC3E}">
        <p14:creationId xmlns:p14="http://schemas.microsoft.com/office/powerpoint/2010/main" val="59809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r>
              <a:rPr lang="en-US" dirty="0" smtClean="0">
                <a:latin typeface="Times New Roman" charset="0"/>
                <a:ea typeface="ＭＳ Ｐゴシック" charset="0"/>
                <a:cs typeface="ＭＳ Ｐゴシック" charset="0"/>
              </a:rPr>
              <a:t>Lots of folks involved</a:t>
            </a:r>
            <a:r>
              <a:rPr lang="is-IS" dirty="0" smtClean="0">
                <a:latin typeface="Times New Roman" charset="0"/>
                <a:ea typeface="ＭＳ Ｐゴシック" charset="0"/>
                <a:cs typeface="ＭＳ Ｐゴシック" charset="0"/>
              </a:rPr>
              <a:t>…. </a:t>
            </a:r>
          </a:p>
          <a:p>
            <a:pPr eaLnBrk="1" hangingPunct="1"/>
            <a:endParaRPr lang="is-IS" dirty="0" smtClean="0">
              <a:latin typeface="Times New Roman" charset="0"/>
              <a:ea typeface="ＭＳ Ｐゴシック" charset="0"/>
              <a:cs typeface="ＭＳ Ｐゴシック" charset="0"/>
            </a:endParaRPr>
          </a:p>
          <a:p>
            <a:pPr eaLnBrk="1" hangingPunct="1"/>
            <a:r>
              <a:rPr lang="is-IS" dirty="0" smtClean="0">
                <a:latin typeface="Times New Roman" charset="0"/>
                <a:ea typeface="ＭＳ Ｐゴシック" charset="0"/>
                <a:cs typeface="ＭＳ Ｐゴシック" charset="0"/>
              </a:rPr>
              <a:t>GPSDD is the primary lead.. </a:t>
            </a:r>
            <a:r>
              <a:rPr lang="en-US" dirty="0" smtClean="0">
                <a:latin typeface="Times New Roman" charset="0"/>
                <a:ea typeface="ＭＳ Ｐゴシック" charset="0"/>
                <a:cs typeface="ＭＳ Ｐゴシック" charset="0"/>
              </a:rPr>
              <a:t>T</a:t>
            </a:r>
            <a:r>
              <a:rPr lang="is-IS" dirty="0" smtClean="0">
                <a:latin typeface="Times New Roman" charset="0"/>
                <a:ea typeface="ＭＳ Ｐゴシック" charset="0"/>
                <a:cs typeface="ＭＳ Ｐゴシック" charset="0"/>
              </a:rPr>
              <a:t>hey actually came to brian at the GEO meeting in washington (Aditya)</a:t>
            </a:r>
          </a:p>
          <a:p>
            <a:pPr eaLnBrk="1" hangingPunct="1"/>
            <a:endParaRPr lang="is-IS" dirty="0" smtClean="0">
              <a:latin typeface="Times New Roman" charset="0"/>
              <a:ea typeface="ＭＳ Ｐゴシック" charset="0"/>
              <a:cs typeface="ＭＳ Ｐゴシック" charset="0"/>
            </a:endParaRPr>
          </a:p>
          <a:p>
            <a:pPr eaLnBrk="1" hangingPunct="1"/>
            <a:r>
              <a:rPr lang="is-IS" dirty="0" smtClean="0">
                <a:latin typeface="Times New Roman" charset="0"/>
                <a:ea typeface="ＭＳ Ｐゴシック" charset="0"/>
                <a:cs typeface="ＭＳ Ｐゴシック" charset="0"/>
              </a:rPr>
              <a:t>Strathmore was also at the geo meeting and they’re gonna take on managing</a:t>
            </a:r>
            <a:r>
              <a:rPr lang="is-IS" baseline="0" dirty="0" smtClean="0">
                <a:latin typeface="Times New Roman" charset="0"/>
                <a:ea typeface="ＭＳ Ｐゴシック" charset="0"/>
                <a:cs typeface="ＭＳ Ｐゴシック" charset="0"/>
              </a:rPr>
              <a:t> the data and the cube for all the ARDC cubes... </a:t>
            </a:r>
            <a:r>
              <a:rPr lang="en-US" baseline="0" dirty="0" smtClean="0">
                <a:latin typeface="Times New Roman" charset="0"/>
                <a:ea typeface="ＭＳ Ｐゴシック" charset="0"/>
                <a:cs typeface="ＭＳ Ｐゴシック" charset="0"/>
              </a:rPr>
              <a:t>I</a:t>
            </a:r>
            <a:r>
              <a:rPr lang="is-IS" baseline="0" dirty="0" smtClean="0">
                <a:latin typeface="Times New Roman" charset="0"/>
                <a:ea typeface="ＭＳ Ｐゴシック" charset="0"/>
                <a:cs typeface="ＭＳ Ｐゴシック" charset="0"/>
              </a:rPr>
              <a:t>twill all be in teh cloud... </a:t>
            </a:r>
            <a:r>
              <a:rPr lang="en-US" baseline="0" dirty="0" smtClean="0">
                <a:latin typeface="Times New Roman" charset="0"/>
                <a:ea typeface="ＭＳ Ｐゴシック" charset="0"/>
                <a:cs typeface="ＭＳ Ｐゴシック" charset="0"/>
              </a:rPr>
              <a:t>S</a:t>
            </a:r>
            <a:r>
              <a:rPr lang="is-IS" baseline="0" dirty="0" smtClean="0">
                <a:latin typeface="Times New Roman" charset="0"/>
                <a:ea typeface="ＭＳ Ｐゴシック" charset="0"/>
                <a:cs typeface="ＭＳ Ｐゴシック" charset="0"/>
              </a:rPr>
              <a:t>o they’ll just be troubleshooting and addin gmore data.. </a:t>
            </a:r>
            <a:r>
              <a:rPr lang="en-US" baseline="0" dirty="0" smtClean="0">
                <a:latin typeface="Times New Roman" charset="0"/>
                <a:ea typeface="ＭＳ Ｐゴシック" charset="0"/>
                <a:cs typeface="ＭＳ Ｐゴシック" charset="0"/>
              </a:rPr>
              <a:t>J</a:t>
            </a:r>
            <a:r>
              <a:rPr lang="is-IS" baseline="0" dirty="0" smtClean="0">
                <a:latin typeface="Times New Roman" charset="0"/>
                <a:ea typeface="ＭＳ Ｐゴシック" charset="0"/>
                <a:cs typeface="ＭＳ Ｐゴシック" charset="0"/>
              </a:rPr>
              <a:t>ust making sure it’s running...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Amazon is giving us a 2-year grant...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The SEO is doing initial deployment training and ipmlementation...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UK Catapult will show the users how to do some senintel 2 data acquisition processing, and ingestion int othe cube plus some capacity building for strathmore... </a:t>
            </a:r>
          </a:p>
          <a:p>
            <a:pPr eaLnBrk="1" hangingPunct="1"/>
            <a:endParaRPr lang="is-IS" baseline="0" dirty="0" smtClean="0">
              <a:latin typeface="Times New Roman" charset="0"/>
              <a:ea typeface="ＭＳ Ｐゴシック" charset="0"/>
              <a:cs typeface="ＭＳ Ｐゴシック" charset="0"/>
            </a:endParaRPr>
          </a:p>
          <a:p>
            <a:pPr eaLnBrk="1" hangingPunct="1"/>
            <a:r>
              <a:rPr lang="en-US" baseline="0" dirty="0" smtClean="0">
                <a:latin typeface="Times New Roman" charset="0"/>
                <a:ea typeface="ＭＳ Ｐゴシック" charset="0"/>
                <a:cs typeface="ＭＳ Ｐゴシック" charset="0"/>
              </a:rPr>
              <a:t>U</a:t>
            </a:r>
            <a:r>
              <a:rPr lang="is-IS" baseline="0" dirty="0" smtClean="0">
                <a:latin typeface="Times New Roman" charset="0"/>
                <a:ea typeface="ＭＳ Ｐゴシック" charset="0"/>
                <a:cs typeface="ＭＳ Ｐゴシック" charset="0"/>
              </a:rPr>
              <a:t>k rhea has a cube they want to merge and add application algorithms and cb for users...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GEO is going to help promote it</a:t>
            </a:r>
          </a:p>
          <a:p>
            <a:pPr eaLnBrk="1" hangingPunct="1"/>
            <a:endParaRPr lang="is-IS" baseline="0" dirty="0" smtClean="0">
              <a:latin typeface="Times New Roman" charset="0"/>
              <a:ea typeface="ＭＳ Ｐゴシック" charset="0"/>
              <a:cs typeface="ＭＳ Ｐゴシック" charset="0"/>
            </a:endParaRPr>
          </a:p>
          <a:p>
            <a:pPr eaLnBrk="1" hangingPunct="1"/>
            <a:r>
              <a:rPr lang="en-US" baseline="0" dirty="0" smtClean="0">
                <a:latin typeface="Times New Roman" charset="0"/>
                <a:ea typeface="ＭＳ Ｐゴシック" charset="0"/>
                <a:cs typeface="ＭＳ Ｐゴシック" charset="0"/>
              </a:rPr>
              <a:t>R</a:t>
            </a:r>
            <a:r>
              <a:rPr lang="is-IS" baseline="0" dirty="0" smtClean="0">
                <a:latin typeface="Times New Roman" charset="0"/>
                <a:ea typeface="ＭＳ Ｐゴシック" charset="0"/>
                <a:cs typeface="ＭＳ Ｐゴシック" charset="0"/>
              </a:rPr>
              <a:t>adiant earth is a new start up NGO funded by Gates foundation and a bunch of other philantrhopic groups and they just care about glboal cb with sat data and they want to build algorithms for the region for agriculture and use our cube to help... </a:t>
            </a:r>
          </a:p>
          <a:p>
            <a:pPr eaLnBrk="1" hangingPunct="1"/>
            <a:endParaRPr lang="is-IS" baseline="0" dirty="0" smtClean="0">
              <a:latin typeface="Times New Roman" charset="0"/>
              <a:ea typeface="ＭＳ Ｐゴシック" charset="0"/>
              <a:cs typeface="ＭＳ Ｐゴシック" charset="0"/>
            </a:endParaRPr>
          </a:p>
          <a:p>
            <a:pPr eaLnBrk="1" hangingPunct="1"/>
            <a:r>
              <a:rPr lang="en-US" baseline="0" dirty="0" smtClean="0">
                <a:latin typeface="Times New Roman" charset="0"/>
                <a:ea typeface="ＭＳ Ｐゴシック" charset="0"/>
                <a:cs typeface="ＭＳ Ｐゴシック" charset="0"/>
              </a:rPr>
              <a:t>A</a:t>
            </a:r>
            <a:r>
              <a:rPr lang="is-IS" baseline="0" dirty="0" smtClean="0">
                <a:latin typeface="Times New Roman" charset="0"/>
                <a:ea typeface="ＭＳ Ｐゴシック" charset="0"/>
                <a:cs typeface="ＭＳ Ｐゴシック" charset="0"/>
              </a:rPr>
              <a:t>nd there are company’s out there like that ...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hat want to build algorithms and teach users how to use them... </a:t>
            </a:r>
            <a:r>
              <a:rPr lang="en-US" baseline="0" dirty="0" smtClean="0">
                <a:latin typeface="Times New Roman" charset="0"/>
                <a:ea typeface="ＭＳ Ｐゴシック" charset="0"/>
                <a:cs typeface="ＭＳ Ｐゴシック" charset="0"/>
              </a:rPr>
              <a:t>S</a:t>
            </a:r>
            <a:r>
              <a:rPr lang="is-IS" baseline="0" dirty="0" smtClean="0">
                <a:latin typeface="Times New Roman" charset="0"/>
                <a:ea typeface="ＭＳ Ｐゴシック" charset="0"/>
                <a:cs typeface="ＭＳ Ｐゴシック" charset="0"/>
              </a:rPr>
              <a:t>o we’re going to let them...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So if one thought is if we have some good connections at Afri-GEOSS and Afri-GAM... </a:t>
            </a:r>
            <a:r>
              <a:rPr lang="en-US" baseline="0" dirty="0" smtClean="0">
                <a:latin typeface="Times New Roman" charset="0"/>
                <a:ea typeface="ＭＳ Ｐゴシック" charset="0"/>
                <a:cs typeface="ＭＳ Ｐゴシック" charset="0"/>
              </a:rPr>
              <a:t>W</a:t>
            </a:r>
            <a:r>
              <a:rPr lang="is-IS" baseline="0" dirty="0" smtClean="0">
                <a:latin typeface="Times New Roman" charset="0"/>
                <a:ea typeface="ＭＳ Ｐゴシック" charset="0"/>
                <a:cs typeface="ＭＳ Ｐゴシック" charset="0"/>
              </a:rPr>
              <a:t>e’d like to get more closely linked with them in some way if there some value there... </a:t>
            </a:r>
            <a:r>
              <a:rPr lang="en-US" baseline="0" dirty="0" smtClean="0">
                <a:latin typeface="Times New Roman" charset="0"/>
                <a:ea typeface="ＭＳ Ｐゴシック" charset="0"/>
                <a:cs typeface="ＭＳ Ｐゴシック" charset="0"/>
              </a:rPr>
              <a:t>E</a:t>
            </a:r>
            <a:r>
              <a:rPr lang="is-IS" baseline="0" dirty="0" smtClean="0">
                <a:latin typeface="Times New Roman" charset="0"/>
                <a:ea typeface="ＭＳ Ｐゴシック" charset="0"/>
                <a:cs typeface="ＭＳ Ｐゴシック" charset="0"/>
              </a:rPr>
              <a:t>ven if it’s just to promote that this project is happening... </a:t>
            </a:r>
            <a:r>
              <a:rPr lang="en-US" baseline="0" dirty="0" smtClean="0">
                <a:latin typeface="Times New Roman" charset="0"/>
                <a:ea typeface="ＭＳ Ｐゴシック" charset="0"/>
                <a:cs typeface="ＭＳ Ｐゴシック" charset="0"/>
              </a:rPr>
              <a:t>L</a:t>
            </a:r>
            <a:r>
              <a:rPr lang="is-IS" baseline="0" dirty="0" smtClean="0">
                <a:latin typeface="Times New Roman" charset="0"/>
                <a:ea typeface="ＭＳ Ｐゴシック" charset="0"/>
                <a:cs typeface="ＭＳ Ｐゴシック" charset="0"/>
              </a:rPr>
              <a:t>et in-country representatives and organizations know... </a:t>
            </a:r>
          </a:p>
          <a:p>
            <a:pPr eaLnBrk="1" hangingPunct="1"/>
            <a:endParaRPr lang="is-IS" baseline="0" dirty="0" smtClean="0">
              <a:latin typeface="Times New Roman" charset="0"/>
              <a:ea typeface="ＭＳ Ｐゴシック" charset="0"/>
              <a:cs typeface="ＭＳ Ｐゴシック" charset="0"/>
            </a:endParaRPr>
          </a:p>
          <a:p>
            <a:pPr eaLnBrk="1" hangingPunct="1"/>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he govs are gonna know in the begininign but they’re probably going to release to anyone... </a:t>
            </a:r>
          </a:p>
          <a:p>
            <a:pPr eaLnBrk="1" hangingPunct="1"/>
            <a:endParaRPr lang="is-IS" baseline="0" dirty="0" smtClean="0">
              <a:latin typeface="Times New Roman" charset="0"/>
              <a:ea typeface="ＭＳ Ｐゴシック" charset="0"/>
              <a:cs typeface="ＭＳ Ｐゴシック" charset="0"/>
            </a:endParaRPr>
          </a:p>
          <a:p>
            <a:pPr eaLnBrk="1" hangingPunct="1"/>
            <a:r>
              <a:rPr lang="is-IS" baseline="0" dirty="0" smtClean="0">
                <a:latin typeface="Times New Roman" charset="0"/>
                <a:ea typeface="ＭＳ Ｐゴシック" charset="0"/>
                <a:cs typeface="ＭＳ Ｐゴシック" charset="0"/>
              </a:rPr>
              <a:t>So if you can help us link with your contacts at Afri-GEOSS, Afri-G</a:t>
            </a:r>
            <a:r>
              <a:rPr lang="en-US" baseline="0" dirty="0" smtClean="0">
                <a:latin typeface="Times New Roman" charset="0"/>
                <a:ea typeface="ＭＳ Ｐゴシック" charset="0"/>
                <a:cs typeface="ＭＳ Ｐゴシック" charset="0"/>
              </a:rPr>
              <a:t>a</a:t>
            </a:r>
            <a:r>
              <a:rPr lang="is-IS" baseline="0" dirty="0" smtClean="0">
                <a:latin typeface="Times New Roman" charset="0"/>
                <a:ea typeface="ＭＳ Ｐゴシック" charset="0"/>
                <a:cs typeface="ＭＳ Ｐゴシック" charset="0"/>
              </a:rPr>
              <a:t>m... </a:t>
            </a:r>
            <a:r>
              <a:rPr lang="en-US" baseline="0" dirty="0" smtClean="0">
                <a:latin typeface="Times New Roman" charset="0"/>
                <a:ea typeface="ＭＳ Ｐゴシック" charset="0"/>
                <a:cs typeface="ＭＳ Ｐゴシック" charset="0"/>
              </a:rPr>
              <a:t>T</a:t>
            </a:r>
            <a:r>
              <a:rPr lang="is-IS" baseline="0" dirty="0" smtClean="0">
                <a:latin typeface="Times New Roman" charset="0"/>
                <a:ea typeface="ＭＳ Ｐゴシック" charset="0"/>
                <a:cs typeface="ＭＳ Ｐゴシック" charset="0"/>
              </a:rPr>
              <a:t>hat would be helpful. </a:t>
            </a:r>
          </a:p>
          <a:p>
            <a:pPr eaLnBrk="1" hangingPunct="1"/>
            <a:endParaRPr lang="is-IS" baseline="0" dirty="0" smtClean="0">
              <a:latin typeface="Times New Roman" charset="0"/>
              <a:ea typeface="ＭＳ Ｐゴシック" charset="0"/>
              <a:cs typeface="ＭＳ Ｐゴシック" charset="0"/>
            </a:endParaRPr>
          </a:p>
          <a:p>
            <a:pPr eaLnBrk="1" hangingPunct="1"/>
            <a:endParaRPr lang="is-IS" baseline="0"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9</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99775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smtClean="0">
                <a:solidFill>
                  <a:srgbClr val="FFFFFF"/>
                </a:solidFill>
              </a:rPr>
              <a:t>Datacube Project – April 15</a:t>
            </a:r>
            <a:r>
              <a:rPr lang="en-AU" baseline="30000" dirty="0" smtClean="0">
                <a:solidFill>
                  <a:srgbClr val="FFFFFF"/>
                </a:solidFill>
              </a:rPr>
              <a:t>th</a:t>
            </a:r>
            <a:r>
              <a:rPr lang="en-AU" dirty="0"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smtClean="0">
                <a:solidFill>
                  <a:srgbClr val="FFFFFF"/>
                </a:solidFill>
              </a:rPr>
              <a:t>Datacube Project – April 15</a:t>
            </a:r>
            <a:r>
              <a:rPr lang="en-AU" baseline="30000" dirty="0" smtClean="0">
                <a:solidFill>
                  <a:srgbClr val="FFFFFF"/>
                </a:solidFill>
              </a:rPr>
              <a:t>th</a:t>
            </a:r>
            <a:r>
              <a:rPr lang="en-AU" dirty="0"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smtClean="0">
                <a:solidFill>
                  <a:srgbClr val="FFFFFF"/>
                </a:solidFill>
              </a:rPr>
              <a:t>Datacube Project – April 15</a:t>
            </a:r>
            <a:r>
              <a:rPr lang="en-AU" baseline="30000" dirty="0" smtClean="0">
                <a:solidFill>
                  <a:srgbClr val="FFFFFF"/>
                </a:solidFill>
              </a:rPr>
              <a:t>th</a:t>
            </a:r>
            <a:r>
              <a:rPr lang="en-AU" dirty="0"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lgn="l" rtl="0">
              <a:defRPr/>
            </a:pPr>
            <a:r>
              <a:rPr lang="en-US" b="1" dirty="0" smtClean="0">
                <a:latin typeface="Avenir Roman"/>
                <a:ea typeface="Avenir Roman"/>
                <a:cs typeface="Avenir Roman"/>
              </a:rPr>
              <a:t>SDCG-8</a:t>
            </a:r>
          </a:p>
          <a:p>
            <a:pPr algn="l" rtl="0">
              <a:defRPr/>
            </a:pPr>
            <a:r>
              <a:rPr lang="en-US" b="1" dirty="0" smtClean="0">
                <a:latin typeface="Avenir Roman"/>
                <a:ea typeface="Avenir Roman"/>
                <a:cs typeface="Avenir Roman"/>
              </a:rPr>
              <a:t>DLR, Bonn, Germany</a:t>
            </a:r>
            <a:endParaRPr lang="en-US" sz="1000" b="1" dirty="0" smtClean="0">
              <a:latin typeface="Avenir Roman"/>
              <a:ea typeface="Avenir Roman"/>
              <a:cs typeface="Avenir Roman"/>
            </a:endParaRPr>
          </a:p>
          <a:p>
            <a:pPr algn="l" rtl="0">
              <a:defRPr/>
            </a:pPr>
            <a:r>
              <a:rPr lang="en-US" sz="1000" b="1" dirty="0" smtClean="0">
                <a:latin typeface="Avenir Roman"/>
                <a:ea typeface="Avenir Roman"/>
                <a:cs typeface="Avenir Roman"/>
              </a:rPr>
              <a:t>September 23</a:t>
            </a:r>
            <a:r>
              <a:rPr lang="en-US" sz="1000" b="1" baseline="30000" dirty="0" smtClean="0">
                <a:latin typeface="Avenir Roman"/>
                <a:ea typeface="Avenir Roman"/>
                <a:cs typeface="Avenir Roman"/>
              </a:rPr>
              <a:t>rd</a:t>
            </a:r>
            <a:r>
              <a:rPr lang="en-US" sz="1000" b="1" dirty="0" smtClean="0">
                <a:latin typeface="Avenir Roman"/>
                <a:ea typeface="Avenir Roman"/>
                <a:cs typeface="Avenir Roman"/>
              </a:rPr>
              <a:t>-25</a:t>
            </a:r>
            <a:r>
              <a:rPr lang="en-US" sz="1000" b="1" baseline="30000" dirty="0" smtClean="0">
                <a:latin typeface="Avenir Roman"/>
                <a:ea typeface="Avenir Roman"/>
                <a:cs typeface="Avenir Roman"/>
              </a:rPr>
              <a:t>th</a:t>
            </a:r>
            <a:r>
              <a:rPr lang="en-US" sz="1000" b="1" dirty="0" smtClean="0">
                <a:latin typeface="Avenir Roman"/>
                <a:ea typeface="Avenir Roman"/>
                <a:cs typeface="Avenir Roman"/>
              </a:rPr>
              <a:t> 2015</a:t>
            </a:r>
            <a:endParaRPr lang="en-US" sz="1000" dirty="0" smtClean="0">
              <a:latin typeface="Avenir Roman"/>
              <a:ea typeface="Avenir Roman"/>
              <a:cs typeface="Avenir Roman"/>
            </a:endParaRPr>
          </a:p>
          <a:p>
            <a:pPr algn="l" rtl="0"/>
            <a:endParaRPr lang="en-US" dirty="0">
              <a:latin typeface="Avenir Roman"/>
              <a:ea typeface="Avenir Roman"/>
              <a:cs typeface="Avenir Roman"/>
            </a:endParaRPr>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rtl="0"/>
            <a:fld id="{82D36AB3-2316-484A-8EF9-67EFC1B9B32B}" type="slidenum">
              <a:rPr lang="en-US" smtClean="0">
                <a:latin typeface="Avenir Roman"/>
                <a:ea typeface="Avenir Roman"/>
                <a:cs typeface="Avenir Roman"/>
              </a:rPr>
              <a:pPr algn="ctr" rtl="0"/>
              <a:t>‹#›</a:t>
            </a:fld>
            <a:endParaRPr lang="en-US" dirty="0">
              <a:latin typeface="Avenir Roman"/>
              <a:ea typeface="Avenir Roman"/>
              <a:cs typeface="Avenir Roman"/>
            </a:endParaRPr>
          </a:p>
        </p:txBody>
      </p:sp>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solidFill>
                <a:srgbClr val="696969"/>
              </a:solidFill>
            </a:endParaRPr>
          </a:p>
        </p:txBody>
      </p:sp>
    </p:spTree>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pPr algn="l" rtl="0"/>
            <a:r>
              <a:rPr lang="en-AU" dirty="0" smtClean="0">
                <a:latin typeface="Avenir Roman"/>
                <a:ea typeface="Avenir Roman"/>
                <a:cs typeface="Avenir Roman"/>
              </a:rPr>
              <a:t>Datacube Training Workshop</a:t>
            </a:r>
            <a:endParaRPr lang="en-AU" dirty="0">
              <a:latin typeface="Avenir Roman"/>
              <a:ea typeface="Avenir Roman"/>
              <a:cs typeface="Avenir Roman"/>
            </a:endParaRPr>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3/6/18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smtClean="0"/>
              <a:t>Datacube Training Workshop</a:t>
            </a:r>
            <a:endParaRPr lang="en-AU" dirty="0"/>
          </a:p>
        </p:txBody>
      </p:sp>
    </p:spTree>
    <p:extLst>
      <p:ext uri="{BB962C8B-B14F-4D97-AF65-F5344CB8AC3E}">
        <p14:creationId xmlns:p14="http://schemas.microsoft.com/office/powerpoint/2010/main" val="26947107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3/6/18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3/6/18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3/6/18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smtClean="0">
                <a:solidFill>
                  <a:srgbClr val="FFFFFF"/>
                </a:solidFill>
              </a:rPr>
              <a:t>Datacube Training Workshop</a:t>
            </a:r>
            <a:endParaRPr lang="en-AU" dirty="0">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3.xml"/><Relationship Id="rId5"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5.xml"/><Relationship Id="rId7" Type="http://schemas.openxmlformats.org/officeDocument/2006/relationships/image" Target="../media/image1.jpe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1.jpe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 id="2147483682"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smtClean="0">
                <a:solidFill>
                  <a:srgbClr val="FFFFFF"/>
                </a:solidFill>
                <a:latin typeface="Arial" charset="0"/>
                <a:ea typeface="+mn-ea"/>
                <a:cs typeface="+mn-cs"/>
              </a:rPr>
              <a:t>Phone: +61 2 6249 9111</a:t>
            </a:r>
          </a:p>
          <a:p>
            <a:pPr defTabSz="914400" rtl="0" fontAlgn="base">
              <a:spcAft>
                <a:spcPct val="0"/>
              </a:spcAft>
            </a:pPr>
            <a:r>
              <a:rPr lang="en-AU" kern="1200" dirty="0" smtClean="0">
                <a:solidFill>
                  <a:srgbClr val="FFFFFF"/>
                </a:solidFill>
                <a:latin typeface="Arial" charset="0"/>
                <a:ea typeface="+mn-ea"/>
                <a:cs typeface="+mn-cs"/>
              </a:rPr>
              <a:t>Web: www.ga.gov.au</a:t>
            </a:r>
          </a:p>
          <a:p>
            <a:pPr defTabSz="914400" rtl="0" fontAlgn="base">
              <a:spcAft>
                <a:spcPct val="0"/>
              </a:spcAft>
            </a:pPr>
            <a:r>
              <a:rPr lang="en-AU" kern="1200" dirty="0" smtClean="0">
                <a:solidFill>
                  <a:srgbClr val="FFFFFF"/>
                </a:solidFill>
                <a:latin typeface="Arial" charset="0"/>
                <a:ea typeface="+mn-ea"/>
                <a:cs typeface="+mn-cs"/>
              </a:rPr>
              <a:t>Email: feedback@ga.gov.au</a:t>
            </a:r>
          </a:p>
          <a:p>
            <a:pPr defTabSz="914400" rtl="0" fontAlgn="base">
              <a:spcAft>
                <a:spcPct val="0"/>
              </a:spcAft>
            </a:pPr>
            <a:r>
              <a:rPr lang="en-AU" kern="1200" dirty="0" smtClean="0">
                <a:solidFill>
                  <a:srgbClr val="FFFFFF"/>
                </a:solidFill>
                <a:latin typeface="Arial" charset="0"/>
                <a:ea typeface="+mn-ea"/>
                <a:cs typeface="+mn-cs"/>
              </a:rPr>
              <a:t>Address: Cnr Jerrabomberra Avenue and Hindmarsh Drive, Symonston ACT 2609</a:t>
            </a:r>
          </a:p>
          <a:p>
            <a:pPr defTabSz="914400" rtl="0" fontAlgn="base">
              <a:spcAft>
                <a:spcPct val="0"/>
              </a:spcAft>
            </a:pPr>
            <a:r>
              <a:rPr lang="en-AU" kern="1200" dirty="0" smtClean="0">
                <a:solidFill>
                  <a:srgbClr val="FFFFFF"/>
                </a:solidFill>
                <a:latin typeface="Arial" charset="0"/>
                <a:ea typeface="+mn-ea"/>
                <a:cs typeface="+mn-cs"/>
              </a:rPr>
              <a:t>Postal Address: GPO Box 378, Canberra ACT 2601</a:t>
            </a:r>
            <a:endParaRPr lang="en-AU" kern="1200" dirty="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latin typeface="Avenir Roman"/>
              <a:ea typeface="Avenir Roman"/>
              <a:cs typeface="Avenir Roman"/>
            </a:endParaRPr>
          </a:p>
        </p:txBody>
      </p:sp>
    </p:spTree>
    <p:extLst>
      <p:ext uri="{BB962C8B-B14F-4D97-AF65-F5344CB8AC3E}">
        <p14:creationId xmlns:p14="http://schemas.microsoft.com/office/powerpoint/2010/main" val="5110499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1532929773"/>
      </p:ext>
    </p:extLst>
  </p:cSld>
  <p:clrMap bg1="lt1" tx1="dk1" bg2="lt2" tx2="dk2" accent1="accent1" accent2="accent2" accent3="accent3" accent4="accent4" accent5="accent5" accent6="accent6" hlink="hlink" folHlink="folHlink"/>
  <p:sldLayoutIdLst>
    <p:sldLayoutId id="2147483720" r:id="rId1"/>
    <p:sldLayoutId id="2147483723"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1358660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EE77CBB-7FF8-A647-84E2-FD8D184D816C}" type="datetimeFigureOut">
              <a:rPr lang="en-US" kern="1200" smtClean="0">
                <a:solidFill>
                  <a:prstClr val="black">
                    <a:tint val="75000"/>
                  </a:prstClr>
                </a:solidFill>
                <a:latin typeface="Calibri" panose="020F0502020204030204"/>
                <a:ea typeface=""/>
                <a:cs typeface=""/>
              </a:rPr>
              <a:pPr defTabSz="914400" rtl="0"/>
              <a:t>3/6/18</a:t>
            </a:fld>
            <a:endParaRPr lang="en-US" kern="120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1F4F5C41-3E26-134C-AA1F-71DA5E70300F}" type="slidenum">
              <a:rPr lang="en-US" kern="1200" smtClean="0">
                <a:solidFill>
                  <a:prstClr val="black">
                    <a:tint val="75000"/>
                  </a:prstClr>
                </a:solidFill>
                <a:latin typeface="Calibri" panose="020F0502020204030204"/>
                <a:ea typeface=""/>
                <a:cs typeface=""/>
              </a:rPr>
              <a:pPr defTabSz="914400" rtl="0"/>
              <a:t>‹#›</a:t>
            </a:fld>
            <a:endParaRPr lang="en-US" kern="120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15212330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10915901"/>
      </p:ext>
    </p:extLst>
  </p:cSld>
  <p:clrMap bg1="lt1" tx1="dk1" bg2="lt2" tx2="dk2" accent1="accent1" accent2="accent2" accent3="accent3" accent4="accent4" accent5="accent5" accent6="accent6" hlink="hlink" folHlink="folHlink"/>
  <p:sldLayoutIdLst>
    <p:sldLayoutId id="2147483744" r:id="rId1"/>
    <p:sldLayoutId id="2147483745"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opendataub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emf"/><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64127" y="2667000"/>
            <a:ext cx="8305800"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400" b="1" dirty="0" smtClean="0">
                <a:solidFill>
                  <a:srgbClr val="FFFFFF"/>
                </a:solidFill>
              </a:rPr>
              <a:t>Open Data Cube Initiative</a:t>
            </a:r>
            <a:endParaRPr sz="3600" b="0" i="1" dirty="0">
              <a:solidFill>
                <a:srgbClr val="FFFFFF"/>
              </a:solidFill>
            </a:endParaRPr>
          </a:p>
        </p:txBody>
      </p:sp>
      <p:pic>
        <p:nvPicPr>
          <p:cNvPr id="12" name="ceos_logo.png"/>
          <p:cNvPicPr/>
          <p:nvPr/>
        </p:nvPicPr>
        <p:blipFill>
          <a:blip r:embed="rId3">
            <a:extLst/>
          </a:blip>
          <a:stretch>
            <a:fillRect/>
          </a:stretch>
        </p:blipFill>
        <p:spPr>
          <a:xfrm>
            <a:off x="457200" y="1664023"/>
            <a:ext cx="2507906" cy="993132"/>
          </a:xfrm>
          <a:prstGeom prst="rect">
            <a:avLst/>
          </a:prstGeom>
          <a:ln w="12700">
            <a:miter lim="400000"/>
          </a:ln>
        </p:spPr>
      </p:pic>
      <p:sp>
        <p:nvSpPr>
          <p:cNvPr id="6" name="Shape 11"/>
          <p:cNvSpPr/>
          <p:nvPr/>
        </p:nvSpPr>
        <p:spPr>
          <a:xfrm>
            <a:off x="457200" y="4011611"/>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sz="1600" dirty="0" smtClean="0">
                <a:solidFill>
                  <a:srgbClr val="FFFFFF"/>
                </a:solidFill>
                <a:latin typeface="Arial Bold"/>
                <a:ea typeface="Arial Bold"/>
                <a:cs typeface="Arial Bold"/>
                <a:sym typeface="Arial Bold"/>
              </a:rPr>
              <a:t>Kim Holloway</a:t>
            </a:r>
            <a:endParaRPr sz="16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sz="1600" dirty="0">
                <a:solidFill>
                  <a:srgbClr val="FFFFFF"/>
                </a:solidFill>
                <a:latin typeface="Arial Bold"/>
                <a:ea typeface="Arial Bold"/>
                <a:cs typeface="Arial Bold"/>
                <a:sym typeface="Arial Bold"/>
              </a:rPr>
              <a:t>Agenda Item </a:t>
            </a:r>
            <a:r>
              <a:rPr sz="1600" dirty="0" smtClean="0">
                <a:solidFill>
                  <a:srgbClr val="FFFFFF"/>
                </a:solidFill>
                <a:latin typeface="Arial Bold"/>
                <a:ea typeface="Arial Bold"/>
                <a:cs typeface="Arial Bold"/>
                <a:sym typeface="Arial Bold"/>
              </a:rPr>
              <a:t>#</a:t>
            </a:r>
            <a:r>
              <a:rPr lang="en-US" sz="1600" dirty="0" smtClean="0">
                <a:solidFill>
                  <a:srgbClr val="FFFFFF"/>
                </a:solidFill>
                <a:latin typeface="Arial Bold"/>
                <a:ea typeface="Arial Bold"/>
                <a:cs typeface="Arial Bold"/>
                <a:sym typeface="Arial Bold"/>
              </a:rPr>
              <a:t> 08</a:t>
            </a:r>
          </a:p>
          <a:p>
            <a:pPr lvl="0" defTabSz="914400">
              <a:lnSpc>
                <a:spcPct val="150000"/>
              </a:lnSpc>
              <a:defRPr>
                <a:solidFill>
                  <a:srgbClr val="000000"/>
                </a:solidFill>
              </a:defRPr>
            </a:pPr>
            <a:r>
              <a:rPr sz="1600" dirty="0" smtClean="0">
                <a:solidFill>
                  <a:srgbClr val="FFFFFF"/>
                </a:solidFill>
                <a:latin typeface="Arial Bold"/>
                <a:ea typeface="Arial Bold"/>
                <a:cs typeface="Arial Bold"/>
                <a:sym typeface="Arial Bold"/>
              </a:rPr>
              <a:t>CEOS </a:t>
            </a:r>
            <a:r>
              <a:rPr lang="en-US" sz="1600" dirty="0">
                <a:solidFill>
                  <a:srgbClr val="FFFFFF"/>
                </a:solidFill>
                <a:latin typeface="Arial Bold"/>
                <a:ea typeface="Arial Bold"/>
                <a:cs typeface="Arial Bold"/>
                <a:sym typeface="Arial Bold"/>
              </a:rPr>
              <a:t>7</a:t>
            </a:r>
            <a:r>
              <a:rPr lang="en-US" sz="1600" baseline="30000" dirty="0">
                <a:solidFill>
                  <a:srgbClr val="FFFFFF"/>
                </a:solidFill>
                <a:latin typeface="Arial Bold"/>
                <a:ea typeface="Arial Bold"/>
                <a:cs typeface="Arial Bold"/>
                <a:sym typeface="Arial Bold"/>
              </a:rPr>
              <a:t>th</a:t>
            </a:r>
            <a:r>
              <a:rPr lang="en-US" sz="1600" dirty="0">
                <a:solidFill>
                  <a:srgbClr val="FFFFFF"/>
                </a:solidFill>
                <a:latin typeface="Arial Bold"/>
                <a:ea typeface="Arial Bold"/>
                <a:cs typeface="Arial Bold"/>
                <a:sym typeface="Arial Bold"/>
              </a:rPr>
              <a:t> Working Group for Capacity Building and Data Democracy (WGCapD) Annual Meeting</a:t>
            </a:r>
            <a:endParaRPr sz="16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INPE São José dos Campos</a:t>
            </a:r>
            <a:r>
              <a:rPr sz="1600" dirty="0">
                <a:solidFill>
                  <a:srgbClr val="FFFFFF"/>
                </a:solidFill>
                <a:latin typeface="Arial Bold"/>
                <a:ea typeface="Arial Bold"/>
                <a:cs typeface="Arial Bold"/>
                <a:sym typeface="Arial Bold"/>
              </a:rPr>
              <a:t>, </a:t>
            </a:r>
            <a:r>
              <a:rPr lang="en-US" sz="1600" dirty="0">
                <a:solidFill>
                  <a:srgbClr val="FFFFFF"/>
                </a:solidFill>
                <a:latin typeface="Arial Bold"/>
                <a:ea typeface="Arial Bold"/>
                <a:cs typeface="Arial Bold"/>
                <a:sym typeface="Arial Bold"/>
              </a:rPr>
              <a:t>Brazil</a:t>
            </a:r>
            <a:endParaRPr sz="16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sz="1600" dirty="0">
                <a:solidFill>
                  <a:srgbClr val="FFFFFF"/>
                </a:solidFill>
                <a:latin typeface="Arial Bold"/>
                <a:ea typeface="Arial Bold"/>
                <a:cs typeface="Arial Bold"/>
                <a:sym typeface="Arial Bold"/>
              </a:rPr>
              <a:t>6-8</a:t>
            </a:r>
            <a:r>
              <a:rPr lang="en-US" sz="1600" baseline="30000" dirty="0">
                <a:solidFill>
                  <a:srgbClr val="FFFFFF"/>
                </a:solidFill>
                <a:latin typeface="Arial Bold"/>
                <a:ea typeface="Arial Bold"/>
                <a:cs typeface="Arial Bold"/>
                <a:sym typeface="Arial Bold"/>
              </a:rPr>
              <a:t>th</a:t>
            </a:r>
            <a:r>
              <a:rPr lang="en-US" sz="1600" dirty="0">
                <a:solidFill>
                  <a:srgbClr val="FFFFFF"/>
                </a:solidFill>
                <a:latin typeface="Arial Bold"/>
                <a:ea typeface="Arial Bold"/>
                <a:cs typeface="Arial Bold"/>
                <a:sym typeface="Arial Bold"/>
              </a:rPr>
              <a:t> March, 2018</a:t>
            </a:r>
            <a:endParaRPr sz="1600" dirty="0">
              <a:solidFill>
                <a:srgbClr val="FFFFFF"/>
              </a:solidFill>
              <a:latin typeface="Arial Bold"/>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71255" y="345757"/>
            <a:ext cx="5624945" cy="492443"/>
          </a:xfrm>
        </p:spPr>
        <p:txBody>
          <a:bodyPr wrap="square">
            <a:spAutoFit/>
          </a:bodyPr>
          <a:lstStyle/>
          <a:p>
            <a:pPr algn="l" eaLnBrk="1" hangingPunct="1"/>
            <a:r>
              <a:rPr lang="en-US" sz="2600" b="1" dirty="0" smtClean="0">
                <a:latin typeface="Tahoma" charset="0"/>
                <a:ea typeface="ＭＳ Ｐゴシック" charset="0"/>
                <a:cs typeface="ＭＳ Ｐゴシック" charset="0"/>
              </a:rPr>
              <a:t>Potential </a:t>
            </a:r>
            <a:r>
              <a:rPr lang="en-US" sz="2600" b="1" dirty="0" err="1" smtClean="0">
                <a:latin typeface="Tahoma" charset="0"/>
                <a:ea typeface="ＭＳ Ｐゴシック" charset="0"/>
                <a:cs typeface="ＭＳ Ｐゴシック" charset="0"/>
              </a:rPr>
              <a:t>WGCapD</a:t>
            </a:r>
            <a:r>
              <a:rPr lang="en-US" sz="2600" b="1" dirty="0" smtClean="0">
                <a:latin typeface="Tahoma" charset="0"/>
                <a:ea typeface="ＭＳ Ｐゴシック" charset="0"/>
                <a:cs typeface="ＭＳ Ｐゴシック" charset="0"/>
              </a:rPr>
              <a:t> Involvement</a:t>
            </a:r>
            <a:endParaRPr lang="en-US" sz="2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04800" y="1503214"/>
            <a:ext cx="8610600" cy="497378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87338" indent="-287338" algn="l" defTabSz="914400" rtl="0">
              <a:buSzPct val="120000"/>
              <a:buFont typeface="Wingdings" charset="2"/>
              <a:buChar char="§"/>
            </a:pPr>
            <a:r>
              <a:rPr lang="en-US" sz="2000" kern="1200" dirty="0" smtClean="0">
                <a:latin typeface="Calibri" charset="0"/>
                <a:ea typeface="ＭＳ Ｐゴシック" charset="0"/>
                <a:cs typeface="Calibri" charset="0"/>
              </a:rPr>
              <a:t>The Open Data Cube initiative plans a number of </a:t>
            </a:r>
            <a:r>
              <a:rPr lang="en-US" sz="2000" b="1" kern="1200" dirty="0" smtClean="0">
                <a:latin typeface="Calibri" charset="0"/>
                <a:ea typeface="ＭＳ Ｐゴシック" charset="0"/>
                <a:cs typeface="Calibri" charset="0"/>
              </a:rPr>
              <a:t>capacity building </a:t>
            </a:r>
            <a:r>
              <a:rPr lang="en-US" sz="2000" kern="1200" dirty="0" smtClean="0">
                <a:latin typeface="Calibri" charset="0"/>
                <a:ea typeface="ＭＳ Ｐゴシック" charset="0"/>
                <a:cs typeface="Calibri" charset="0"/>
              </a:rPr>
              <a:t>activities that could involve WGCapD</a:t>
            </a:r>
          </a:p>
          <a:p>
            <a:pPr marL="287338" indent="-287338" algn="l" defTabSz="914400" rtl="0">
              <a:buSzPct val="120000"/>
              <a:buFont typeface="Wingdings" charset="2"/>
              <a:buChar char="§"/>
            </a:pPr>
            <a:r>
              <a:rPr lang="en-US" sz="2000" kern="1200" dirty="0" smtClean="0">
                <a:latin typeface="Calibri" charset="0"/>
                <a:ea typeface="ＭＳ Ｐゴシック" charset="0"/>
                <a:cs typeface="Calibri" charset="0"/>
              </a:rPr>
              <a:t>The Open Data Cube team is planning to update the website (</a:t>
            </a:r>
            <a:r>
              <a:rPr lang="en-US" sz="2000" kern="1200" dirty="0" smtClean="0">
                <a:latin typeface="Calibri" charset="0"/>
                <a:ea typeface="ＭＳ Ｐゴシック" charset="0"/>
                <a:cs typeface="Calibri" charset="0"/>
                <a:hlinkClick r:id="rId3"/>
              </a:rPr>
              <a:t>https://opendatacube.org)</a:t>
            </a:r>
            <a:r>
              <a:rPr lang="en-US" sz="2000" kern="1200" dirty="0" smtClean="0">
                <a:latin typeface="Calibri" charset="0"/>
                <a:ea typeface="ＭＳ Ｐゴシック" charset="0"/>
                <a:cs typeface="Calibri" charset="0"/>
              </a:rPr>
              <a:t> to include a </a:t>
            </a:r>
            <a:r>
              <a:rPr lang="en-US" sz="2000" b="1" kern="1200" dirty="0" smtClean="0">
                <a:latin typeface="Calibri" charset="0"/>
                <a:ea typeface="ＭＳ Ｐゴシック" charset="0"/>
                <a:cs typeface="Calibri" charset="0"/>
              </a:rPr>
              <a:t>Data Cube Learning Center </a:t>
            </a:r>
            <a:r>
              <a:rPr lang="en-US" sz="2000" kern="1200" dirty="0" smtClean="0">
                <a:latin typeface="Calibri" charset="0"/>
                <a:ea typeface="ＭＳ Ｐゴシック" charset="0"/>
                <a:cs typeface="Calibri" charset="0"/>
              </a:rPr>
              <a:t>with formal training modules, videos, user forums and case studies.</a:t>
            </a:r>
          </a:p>
          <a:p>
            <a:pPr marL="287338" indent="-287338" algn="l" defTabSz="914400" rtl="0">
              <a:buSzPct val="120000"/>
              <a:buFont typeface="Wingdings" charset="2"/>
              <a:buChar char="§"/>
            </a:pPr>
            <a:r>
              <a:rPr lang="en-US" sz="2000" kern="1200" dirty="0" smtClean="0">
                <a:latin typeface="Calibri" charset="0"/>
                <a:ea typeface="ＭＳ Ｐゴシック" charset="0"/>
                <a:cs typeface="Calibri" charset="0"/>
              </a:rPr>
              <a:t>The SEO (with help from Kim) started a new Open Data Cube Twitter account (@</a:t>
            </a:r>
            <a:r>
              <a:rPr lang="en-US" sz="2000" kern="1200" dirty="0" err="1" smtClean="0">
                <a:latin typeface="Calibri" charset="0"/>
                <a:ea typeface="ＭＳ Ｐゴシック" charset="0"/>
                <a:cs typeface="Calibri" charset="0"/>
              </a:rPr>
              <a:t>OpenDataCube</a:t>
            </a:r>
            <a:r>
              <a:rPr lang="en-US" sz="2000" kern="1200" dirty="0" smtClean="0">
                <a:latin typeface="Calibri" charset="0"/>
                <a:ea typeface="ＭＳ Ｐゴシック" charset="0"/>
                <a:cs typeface="Calibri" charset="0"/>
              </a:rPr>
              <a:t>). Getting more followers from other CEOS Agencies and “tagging” the Open Data Cube on related tweets, would be helpful.</a:t>
            </a:r>
          </a:p>
          <a:p>
            <a:pPr marL="287338" indent="-287338" algn="l" defTabSz="914400" rtl="0">
              <a:buSzPct val="120000"/>
              <a:buFont typeface="Wingdings" charset="2"/>
              <a:buChar char="§"/>
            </a:pPr>
            <a:r>
              <a:rPr lang="en-US" sz="2000" kern="1200" dirty="0" smtClean="0">
                <a:latin typeface="Calibri" charset="0"/>
                <a:ea typeface="ＭＳ Ｐゴシック" charset="0"/>
                <a:cs typeface="Calibri" charset="0"/>
              </a:rPr>
              <a:t>What is needed for the future?</a:t>
            </a:r>
          </a:p>
          <a:p>
            <a:pPr lvl="1" indent="-342900" algn="l" defTabSz="914400" rtl="0">
              <a:buSzPct val="120000"/>
              <a:buFont typeface="Courier New" charset="0"/>
              <a:buChar char="o"/>
            </a:pPr>
            <a:r>
              <a:rPr lang="en-US" sz="2000" kern="1200" dirty="0" smtClean="0">
                <a:latin typeface="Calibri" charset="0"/>
                <a:ea typeface="ＭＳ Ｐゴシック" charset="0"/>
                <a:cs typeface="Calibri" charset="0"/>
              </a:rPr>
              <a:t>Language translation (Spanish, French) for Open Data Cube documentation and training elements</a:t>
            </a:r>
          </a:p>
          <a:p>
            <a:pPr lvl="1" indent="-342900" algn="l" defTabSz="914400" rtl="0">
              <a:buSzPct val="120000"/>
              <a:buFont typeface="Courier New" charset="0"/>
              <a:buChar char="o"/>
            </a:pPr>
            <a:r>
              <a:rPr lang="en-US" sz="2000" kern="1200" dirty="0" smtClean="0">
                <a:latin typeface="Calibri" charset="0"/>
                <a:ea typeface="ＭＳ Ｐゴシック" charset="0"/>
                <a:cs typeface="Calibri" charset="0"/>
              </a:rPr>
              <a:t>Python programmers distributed around the world with the ability to support country-level deployments, troubleshooting and algorithm development and validation testing</a:t>
            </a:r>
          </a:p>
        </p:txBody>
      </p:sp>
    </p:spTree>
    <p:extLst>
      <p:ext uri="{BB962C8B-B14F-4D97-AF65-F5344CB8AC3E}">
        <p14:creationId xmlns:p14="http://schemas.microsoft.com/office/powerpoint/2010/main" val="205763563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What are Data Cubes?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818" y="1546884"/>
            <a:ext cx="3305982" cy="48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bwMode="auto">
          <a:xfrm>
            <a:off x="521080" y="2209800"/>
            <a:ext cx="5007401"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27305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1" i="0" u="none" strike="noStrike" kern="0" cap="none" spc="0" normalizeH="0" baseline="0" noProof="0" dirty="0" smtClean="0">
                <a:ln>
                  <a:noFill/>
                </a:ln>
                <a:solidFill>
                  <a:srgbClr val="4D4F53"/>
                </a:solidFill>
                <a:effectLst/>
                <a:uLnTx/>
                <a:uFillTx/>
                <a:latin typeface="Verdana"/>
                <a:ea typeface=""/>
                <a:cs typeface="Verdana"/>
              </a:rPr>
              <a:t>Data Cube </a:t>
            </a:r>
            <a:r>
              <a:rPr kumimoji="0" lang="en-GB" sz="1400" b="0" i="0" u="none" strike="noStrike" kern="0" cap="none" spc="0" normalizeH="0" baseline="0" noProof="0" dirty="0" smtClean="0">
                <a:ln>
                  <a:noFill/>
                </a:ln>
                <a:solidFill>
                  <a:srgbClr val="4D4F53"/>
                </a:solidFill>
                <a:effectLst/>
                <a:uLnTx/>
                <a:uFillTx/>
                <a:latin typeface="Verdana"/>
                <a:ea typeface=""/>
                <a:cs typeface="Verdana"/>
              </a:rPr>
              <a:t>= Time-series multi-dimensional</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(space, time, data type) stack of spatially</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aligned pixels ready for analysis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1" i="0" u="none" strike="noStrike" kern="0" cap="none" spc="0" normalizeH="0" baseline="0" noProof="0" dirty="0" smtClean="0">
                <a:ln>
                  <a:noFill/>
                </a:ln>
                <a:solidFill>
                  <a:srgbClr val="4D4F53"/>
                </a:solidFill>
                <a:effectLst/>
                <a:uLnTx/>
                <a:uFillTx/>
                <a:latin typeface="Verdana"/>
                <a:ea typeface=""/>
                <a:cs typeface="Verdana"/>
              </a:rPr>
              <a:t>Analysis Ready Data (ARD) .</a:t>
            </a:r>
            <a:r>
              <a:rPr kumimoji="0" lang="en-GB" sz="1400" b="0" i="0" u="none" strike="noStrike" kern="0" cap="none" spc="0" normalizeH="0" baseline="0" noProof="0" dirty="0" smtClean="0">
                <a:ln>
                  <a:noFill/>
                </a:ln>
                <a:solidFill>
                  <a:srgbClr val="4D4F53"/>
                </a:solidFill>
                <a:effectLst/>
                <a:uLnTx/>
                <a:uFillTx/>
                <a:latin typeface="Verdana"/>
                <a:ea typeface=""/>
                <a:cs typeface="Verdana"/>
              </a:rPr>
              <a:t>.. Dependent on</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pre-processed products to reduce the</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burden on users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1" i="0" u="none" strike="noStrike" kern="0" cap="none" spc="0" normalizeH="0" baseline="0" noProof="0" dirty="0" smtClean="0">
                <a:ln>
                  <a:noFill/>
                </a:ln>
                <a:solidFill>
                  <a:srgbClr val="4D4F53"/>
                </a:solidFill>
                <a:effectLst/>
                <a:uLnTx/>
                <a:uFillTx/>
                <a:latin typeface="Verdana"/>
                <a:ea typeface=""/>
                <a:cs typeface="Verdana"/>
              </a:rPr>
              <a:t>Open source </a:t>
            </a:r>
            <a:r>
              <a:rPr kumimoji="0" lang="en-GB" sz="1400" b="0" i="0" u="none" strike="noStrike" kern="0" cap="none" spc="0" normalizeH="0" baseline="0" noProof="0" dirty="0" smtClean="0">
                <a:ln>
                  <a:noFill/>
                </a:ln>
                <a:solidFill>
                  <a:srgbClr val="4D4F53"/>
                </a:solidFill>
                <a:effectLst/>
                <a:uLnTx/>
                <a:uFillTx/>
                <a:latin typeface="Verdana"/>
                <a:ea typeface=""/>
                <a:cs typeface="Verdana"/>
              </a:rPr>
              <a:t>software approach allows free</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access, promotes expanded contributions,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and increases data usage.</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1" i="0" u="none" strike="noStrike" kern="0" cap="none" spc="0" normalizeH="0" baseline="0" noProof="0" dirty="0" smtClean="0">
                <a:ln>
                  <a:noFill/>
                </a:ln>
                <a:solidFill>
                  <a:srgbClr val="4D4F53"/>
                </a:solidFill>
                <a:effectLst/>
                <a:uLnTx/>
                <a:uFillTx/>
                <a:latin typeface="Verdana"/>
                <a:ea typeface=""/>
                <a:cs typeface="Verdana"/>
              </a:rPr>
              <a:t>Unique features: </a:t>
            </a:r>
            <a:r>
              <a:rPr kumimoji="0" lang="en-GB" sz="1400" b="0" i="0" u="none" strike="noStrike" kern="0" cap="none" spc="0" normalizeH="0" baseline="0" noProof="0" dirty="0" smtClean="0">
                <a:ln>
                  <a:noFill/>
                </a:ln>
                <a:solidFill>
                  <a:srgbClr val="4D4F53"/>
                </a:solidFill>
                <a:effectLst/>
                <a:uLnTx/>
                <a:uFillTx/>
                <a:latin typeface="Verdana"/>
                <a:ea typeface=""/>
                <a:cs typeface="Verdana"/>
              </a:rPr>
              <a:t>exploits time series,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increases data interoperability, and supports</a:t>
            </a:r>
          </a:p>
          <a:p>
            <a:pPr marL="85725" marR="0" lvl="0" indent="0" algn="l" defTabSz="914400" rtl="0" eaLnBrk="1" fontAlgn="base" latinLnBrk="0" hangingPunct="1">
              <a:lnSpc>
                <a:spcPct val="119000"/>
              </a:lnSpc>
              <a:spcBef>
                <a:spcPct val="20000"/>
              </a:spcBef>
              <a:spcAft>
                <a:spcPct val="0"/>
              </a:spcAft>
              <a:buClr>
                <a:srgbClr val="0098DB"/>
              </a:buClr>
              <a:buSzTx/>
              <a:buFontTx/>
              <a:buNone/>
              <a:tabLst/>
              <a:defRPr/>
            </a:pPr>
            <a:r>
              <a:rPr kumimoji="0" lang="en-GB" sz="1400" b="0" i="0" u="none" strike="noStrike" kern="0" cap="none" spc="0" normalizeH="0" baseline="0" noProof="0" dirty="0" smtClean="0">
                <a:ln>
                  <a:noFill/>
                </a:ln>
                <a:solidFill>
                  <a:srgbClr val="4D4F53"/>
                </a:solidFill>
                <a:effectLst/>
                <a:uLnTx/>
                <a:uFillTx/>
                <a:latin typeface="Verdana"/>
                <a:ea typeface=""/>
                <a:cs typeface="Verdana"/>
              </a:rPr>
              <a:t>many new applications. </a:t>
            </a:r>
            <a:endParaRPr kumimoji="0" lang="en-GB" sz="1400" b="0" i="0" u="none" strike="noStrike" kern="0" cap="none" spc="0" normalizeH="0" baseline="0" noProof="0" dirty="0">
              <a:ln>
                <a:noFill/>
              </a:ln>
              <a:solidFill>
                <a:srgbClr val="4D4F53"/>
              </a:solidFill>
              <a:effectLst/>
              <a:uLnTx/>
              <a:uFillTx/>
              <a:latin typeface="Verdana"/>
              <a:ea typeface=""/>
              <a:cs typeface="Verdana"/>
            </a:endParaRPr>
          </a:p>
        </p:txBody>
      </p:sp>
      <p:sp>
        <p:nvSpPr>
          <p:cNvPr id="10" name="Title 4"/>
          <p:cNvSpPr txBox="1">
            <a:spLocks/>
          </p:cNvSpPr>
          <p:nvPr/>
        </p:nvSpPr>
        <p:spPr bwMode="auto">
          <a:xfrm>
            <a:off x="521080" y="1546884"/>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0" cap="none" spc="0" normalizeH="0" baseline="0" noProof="0" smtClean="0">
                <a:ln>
                  <a:noFill/>
                </a:ln>
                <a:solidFill>
                  <a:srgbClr val="0070C0"/>
                </a:solidFill>
                <a:effectLst/>
                <a:uLnTx/>
                <a:uFillTx/>
                <a:latin typeface="Verdana"/>
                <a:ea typeface=""/>
                <a:cs typeface="Verdana"/>
              </a:rPr>
              <a:t>What are Data Cubes?</a:t>
            </a:r>
            <a:endParaRPr kumimoji="0" lang="en-GB" sz="2200" b="0" i="0" u="none" strike="noStrike" kern="0" cap="none" spc="0" normalizeH="0" baseline="0" noProof="0" dirty="0">
              <a:ln>
                <a:noFill/>
              </a:ln>
              <a:solidFill>
                <a:srgbClr val="0070C0"/>
              </a:solidFill>
              <a:effectLst/>
              <a:uLnTx/>
              <a:uFillTx/>
              <a:latin typeface="Verdana"/>
              <a:ea typeface=""/>
              <a:cs typeface="Verdana"/>
            </a:endParaRPr>
          </a:p>
        </p:txBody>
      </p:sp>
    </p:spTree>
    <p:extLst>
      <p:ext uri="{BB962C8B-B14F-4D97-AF65-F5344CB8AC3E}">
        <p14:creationId xmlns:p14="http://schemas.microsoft.com/office/powerpoint/2010/main" val="130962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23655" y="228600"/>
            <a:ext cx="5624945" cy="584775"/>
          </a:xfrm>
        </p:spPr>
        <p:txBody>
          <a:bodyPr wrap="square">
            <a:spAutoFit/>
          </a:bodyPr>
          <a:lstStyle/>
          <a:p>
            <a:pPr algn="l" eaLnBrk="1" hangingPunct="1"/>
            <a:r>
              <a:rPr lang="en-US" b="1" dirty="0" smtClean="0">
                <a:latin typeface="Tahoma" charset="0"/>
                <a:ea typeface="ＭＳ Ｐゴシック" charset="0"/>
                <a:cs typeface="ＭＳ Ｐゴシック" charset="0"/>
              </a:rPr>
              <a:t>ODC CB Activities 2017</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81000" y="1526042"/>
            <a:ext cx="7658101" cy="3807958"/>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87338" indent="-287338" algn="l" defTabSz="914400" rtl="0">
              <a:buSzPct val="120000"/>
              <a:buFont typeface="Wingdings" charset="2"/>
              <a:buChar char="§"/>
            </a:pPr>
            <a:r>
              <a:rPr lang="is-IS" sz="2800" kern="1200" smtClean="0">
                <a:latin typeface="Calibri" charset="0"/>
                <a:ea typeface="ＭＳ Ｐゴシック" charset="0"/>
                <a:cs typeface="Calibri" charset="0"/>
              </a:rPr>
              <a:t>SERVIR </a:t>
            </a:r>
            <a:r>
              <a:rPr lang="is-IS" sz="2800" b="1" kern="1200" dirty="0">
                <a:latin typeface="Calibri" charset="0"/>
                <a:ea typeface="ＭＳ Ｐゴシック" charset="0"/>
                <a:cs typeface="Calibri" charset="0"/>
              </a:rPr>
              <a:t>Data Cube </a:t>
            </a:r>
            <a:r>
              <a:rPr lang="is-IS" sz="2800" kern="1200" dirty="0">
                <a:latin typeface="Calibri" charset="0"/>
                <a:ea typeface="ＭＳ Ｐゴシック" charset="0"/>
                <a:cs typeface="Calibri" charset="0"/>
              </a:rPr>
              <a:t>Training Workshop – </a:t>
            </a:r>
            <a:r>
              <a:rPr lang="is-IS" sz="2800" kern="1200" dirty="0" smtClean="0">
                <a:latin typeface="Calibri" charset="0"/>
                <a:ea typeface="ＭＳ Ｐゴシック" charset="0"/>
                <a:cs typeface="Calibri" charset="0"/>
              </a:rPr>
              <a:t/>
            </a:r>
            <a:br>
              <a:rPr lang="is-IS" sz="2800" kern="1200" dirty="0" smtClean="0">
                <a:latin typeface="Calibri" charset="0"/>
                <a:ea typeface="ＭＳ Ｐゴシック" charset="0"/>
                <a:cs typeface="Calibri" charset="0"/>
              </a:rPr>
            </a:br>
            <a:r>
              <a:rPr lang="is-IS" sz="2800" kern="1200" dirty="0" smtClean="0">
                <a:latin typeface="Calibri" charset="0"/>
                <a:ea typeface="ＭＳ Ｐゴシック" charset="0"/>
                <a:cs typeface="Calibri" charset="0"/>
              </a:rPr>
              <a:t>February, </a:t>
            </a:r>
            <a:r>
              <a:rPr lang="is-IS" sz="2800" kern="1200" dirty="0">
                <a:latin typeface="Calibri" charset="0"/>
                <a:ea typeface="ＭＳ Ｐゴシック" charset="0"/>
                <a:cs typeface="Calibri" charset="0"/>
              </a:rPr>
              <a:t>Huntsville, AL, USA</a:t>
            </a:r>
          </a:p>
          <a:p>
            <a:pPr marL="287338" indent="-287338" algn="l" defTabSz="914400" rtl="0">
              <a:buSzPct val="120000"/>
              <a:buFont typeface="Wingdings" charset="2"/>
              <a:buChar char="§"/>
            </a:pPr>
            <a:r>
              <a:rPr lang="is-IS" sz="2800" kern="1200" dirty="0" smtClean="0">
                <a:latin typeface="Calibri" charset="0"/>
                <a:ea typeface="ＭＳ Ｐゴシック" charset="0"/>
                <a:cs typeface="Calibri" charset="0"/>
              </a:rPr>
              <a:t>Vietnam </a:t>
            </a:r>
            <a:r>
              <a:rPr lang="is-IS" sz="2800" b="1" kern="1200" dirty="0">
                <a:latin typeface="Calibri" charset="0"/>
                <a:ea typeface="ＭＳ Ｐゴシック" charset="0"/>
                <a:cs typeface="Calibri" charset="0"/>
              </a:rPr>
              <a:t>Data Cube </a:t>
            </a:r>
            <a:r>
              <a:rPr lang="is-IS" sz="2800" kern="1200" dirty="0">
                <a:latin typeface="Calibri" charset="0"/>
                <a:ea typeface="ＭＳ Ｐゴシック" charset="0"/>
                <a:cs typeface="Calibri" charset="0"/>
              </a:rPr>
              <a:t>Training – </a:t>
            </a:r>
            <a:r>
              <a:rPr lang="is-IS" sz="2800" kern="1200" dirty="0" smtClean="0">
                <a:latin typeface="Calibri" charset="0"/>
                <a:ea typeface="ＭＳ Ｐゴシック" charset="0"/>
                <a:cs typeface="Calibri" charset="0"/>
              </a:rPr>
              <a:t/>
            </a:r>
            <a:br>
              <a:rPr lang="is-IS" sz="2800" kern="1200" dirty="0" smtClean="0">
                <a:latin typeface="Calibri" charset="0"/>
                <a:ea typeface="ＭＳ Ｐゴシック" charset="0"/>
                <a:cs typeface="Calibri" charset="0"/>
              </a:rPr>
            </a:br>
            <a:r>
              <a:rPr lang="is-IS" sz="2800" kern="1200" dirty="0" smtClean="0">
                <a:latin typeface="Calibri" charset="0"/>
                <a:ea typeface="ＭＳ Ｐゴシック" charset="0"/>
                <a:cs typeface="Calibri" charset="0"/>
              </a:rPr>
              <a:t>April</a:t>
            </a:r>
            <a:r>
              <a:rPr lang="is-IS" sz="2800" kern="1200" dirty="0">
                <a:latin typeface="Calibri" charset="0"/>
                <a:ea typeface="ＭＳ Ｐゴシック" charset="0"/>
                <a:cs typeface="Calibri" charset="0"/>
              </a:rPr>
              <a:t>, Hanoi, </a:t>
            </a:r>
            <a:r>
              <a:rPr lang="is-IS" sz="2800" kern="1200" dirty="0" smtClean="0">
                <a:latin typeface="Calibri" charset="0"/>
                <a:ea typeface="ＭＳ Ｐゴシック" charset="0"/>
                <a:cs typeface="Calibri" charset="0"/>
              </a:rPr>
              <a:t>Vietnam (supported by CSIRO)</a:t>
            </a:r>
            <a:endParaRPr lang="is-IS" sz="28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is-IS" sz="2800" kern="1200" dirty="0">
                <a:latin typeface="Calibri" charset="0"/>
                <a:ea typeface="ＭＳ Ｐゴシック" charset="0"/>
                <a:cs typeface="Calibri" charset="0"/>
              </a:rPr>
              <a:t>IGARSS </a:t>
            </a:r>
            <a:r>
              <a:rPr lang="is-IS" sz="2800" b="1" kern="1200" dirty="0">
                <a:latin typeface="Calibri" charset="0"/>
                <a:ea typeface="ＭＳ Ｐゴシック" charset="0"/>
                <a:cs typeface="Calibri" charset="0"/>
              </a:rPr>
              <a:t>Data Cube </a:t>
            </a:r>
            <a:r>
              <a:rPr lang="is-IS" sz="2800" kern="1200" dirty="0">
                <a:latin typeface="Calibri" charset="0"/>
                <a:ea typeface="ＭＳ Ｐゴシック" charset="0"/>
                <a:cs typeface="Calibri" charset="0"/>
              </a:rPr>
              <a:t>Workshop – </a:t>
            </a:r>
            <a:r>
              <a:rPr lang="is-IS" sz="2800" kern="1200" dirty="0" smtClean="0">
                <a:latin typeface="Calibri" charset="0"/>
                <a:ea typeface="ＭＳ Ｐゴシック" charset="0"/>
                <a:cs typeface="Calibri" charset="0"/>
              </a:rPr>
              <a:t/>
            </a:r>
            <a:br>
              <a:rPr lang="is-IS" sz="2800" kern="1200" dirty="0" smtClean="0">
                <a:latin typeface="Calibri" charset="0"/>
                <a:ea typeface="ＭＳ Ｐゴシック" charset="0"/>
                <a:cs typeface="Calibri" charset="0"/>
              </a:rPr>
            </a:br>
            <a:r>
              <a:rPr lang="is-IS" sz="2800" kern="1200" dirty="0" smtClean="0">
                <a:latin typeface="Calibri" charset="0"/>
                <a:ea typeface="ＭＳ Ｐゴシック" charset="0"/>
                <a:cs typeface="Calibri" charset="0"/>
              </a:rPr>
              <a:t>July</a:t>
            </a:r>
            <a:r>
              <a:rPr lang="is-IS" sz="2800" kern="1200" dirty="0">
                <a:latin typeface="Calibri" charset="0"/>
                <a:ea typeface="ＭＳ Ｐゴシック" charset="0"/>
                <a:cs typeface="Calibri" charset="0"/>
              </a:rPr>
              <a:t>, Fort Worth, Texas, USA</a:t>
            </a:r>
          </a:p>
          <a:p>
            <a:pPr marL="287338" indent="-287338" algn="l" defTabSz="914400" rtl="0">
              <a:buSzPct val="120000"/>
              <a:buFont typeface="Wingdings" charset="2"/>
              <a:buChar char="§"/>
            </a:pPr>
            <a:r>
              <a:rPr lang="is-IS" sz="2800" kern="1200" dirty="0">
                <a:latin typeface="Calibri" charset="0"/>
                <a:ea typeface="ＭＳ Ｐゴシック" charset="0"/>
                <a:cs typeface="Calibri" charset="0"/>
              </a:rPr>
              <a:t>GEO Plenary – </a:t>
            </a:r>
            <a:r>
              <a:rPr lang="is-IS" sz="2800" b="1" kern="1200" dirty="0">
                <a:latin typeface="Calibri" charset="0"/>
                <a:ea typeface="ＭＳ Ｐゴシック" charset="0"/>
                <a:cs typeface="Calibri" charset="0"/>
              </a:rPr>
              <a:t>CEOS </a:t>
            </a:r>
            <a:r>
              <a:rPr lang="is-IS" sz="2800" b="1" kern="1200" dirty="0" smtClean="0">
                <a:latin typeface="Calibri" charset="0"/>
                <a:ea typeface="ＭＳ Ｐゴシック" charset="0"/>
                <a:cs typeface="Calibri" charset="0"/>
              </a:rPr>
              <a:t>exhibition booth </a:t>
            </a:r>
            <a:r>
              <a:rPr lang="is-IS" sz="2800" kern="1200" dirty="0" smtClean="0">
                <a:latin typeface="Calibri" charset="0"/>
                <a:ea typeface="ＭＳ Ｐゴシック" charset="0"/>
                <a:cs typeface="Calibri" charset="0"/>
              </a:rPr>
              <a:t>and </a:t>
            </a:r>
            <a:r>
              <a:rPr lang="is-IS" sz="2800" b="1" kern="1200" dirty="0" smtClean="0">
                <a:latin typeface="Calibri" charset="0"/>
                <a:ea typeface="ＭＳ Ｐゴシック" charset="0"/>
                <a:cs typeface="Calibri" charset="0"/>
              </a:rPr>
              <a:t>Data Cube </a:t>
            </a:r>
            <a:r>
              <a:rPr lang="is-IS" sz="2800" kern="1200" dirty="0" smtClean="0">
                <a:latin typeface="Calibri" charset="0"/>
                <a:ea typeface="ＭＳ Ｐゴシック" charset="0"/>
                <a:cs typeface="Calibri" charset="0"/>
              </a:rPr>
              <a:t>Sessions – October, </a:t>
            </a:r>
            <a:r>
              <a:rPr lang="is-IS" sz="2800" kern="1200" dirty="0">
                <a:latin typeface="Calibri" charset="0"/>
                <a:ea typeface="ＭＳ Ｐゴシック" charset="0"/>
                <a:cs typeface="Calibri" charset="0"/>
              </a:rPr>
              <a:t>Washington, D.C., </a:t>
            </a:r>
            <a:r>
              <a:rPr lang="is-IS" sz="2800" kern="1200" dirty="0" smtClean="0">
                <a:latin typeface="Calibri" charset="0"/>
                <a:ea typeface="ＭＳ Ｐゴシック" charset="0"/>
                <a:cs typeface="Calibri" charset="0"/>
              </a:rPr>
              <a:t>USA</a:t>
            </a:r>
          </a:p>
          <a:p>
            <a:pPr marL="287338" indent="-287338" algn="l" defTabSz="914400" rtl="0">
              <a:buSzPct val="120000"/>
              <a:buFont typeface="Wingdings" charset="2"/>
              <a:buChar char="§"/>
            </a:pPr>
            <a:endParaRPr lang="en-US" sz="2800" kern="12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25714626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981200" y="228600"/>
            <a:ext cx="5624945" cy="646331"/>
          </a:xfrm>
        </p:spPr>
        <p:txBody>
          <a:bodyPr wrap="square">
            <a:spAutoFit/>
          </a:bodyPr>
          <a:lstStyle/>
          <a:p>
            <a:pPr algn="l" eaLnBrk="1" hangingPunct="1"/>
            <a:r>
              <a:rPr lang="en-US" sz="3600" b="1" dirty="0" smtClean="0">
                <a:latin typeface="Tahoma" charset="0"/>
                <a:ea typeface="ＭＳ Ｐゴシック" charset="0"/>
                <a:cs typeface="ＭＳ Ｐゴシック" charset="0"/>
              </a:rPr>
              <a:t>SEO CB </a:t>
            </a:r>
            <a:r>
              <a:rPr lang="en-US" sz="3600" b="1" smtClean="0">
                <a:latin typeface="Tahoma" charset="0"/>
                <a:ea typeface="ＭＳ Ｐゴシック" charset="0"/>
                <a:cs typeface="ＭＳ Ｐゴシック" charset="0"/>
              </a:rPr>
              <a:t>Activities 2018</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04799" y="1449842"/>
            <a:ext cx="8610601" cy="517955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87338" indent="-287338" algn="l" defTabSz="914400" rtl="0">
              <a:buSzPct val="120000"/>
              <a:buFont typeface="Wingdings" charset="2"/>
              <a:buChar char="§"/>
            </a:pPr>
            <a:r>
              <a:rPr lang="is-IS" sz="2000" b="1" kern="1200" dirty="0" smtClean="0">
                <a:latin typeface="Calibri" charset="0"/>
                <a:ea typeface="ＭＳ Ｐゴシック" charset="0"/>
                <a:cs typeface="Calibri" charset="0"/>
              </a:rPr>
              <a:t>Swiss Data Cube </a:t>
            </a:r>
            <a:r>
              <a:rPr lang="is-IS" sz="2000" kern="1200" dirty="0" smtClean="0">
                <a:latin typeface="Calibri" charset="0"/>
                <a:ea typeface="ＭＳ Ｐゴシック" charset="0"/>
                <a:cs typeface="Calibri" charset="0"/>
              </a:rPr>
              <a:t>“Hackathon” and OpenGeneva Event </a:t>
            </a:r>
            <a:br>
              <a:rPr lang="is-IS" sz="2000"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April 11-13, Geneva, Switzerland </a:t>
            </a:r>
          </a:p>
          <a:p>
            <a:pPr marL="287338" indent="-287338" algn="l" defTabSz="914400" rtl="0">
              <a:buSzPct val="120000"/>
              <a:buFont typeface="Wingdings" charset="2"/>
              <a:buChar char="§"/>
            </a:pPr>
            <a:r>
              <a:rPr lang="is-IS" sz="2000" kern="1200" dirty="0" smtClean="0">
                <a:latin typeface="Calibri" charset="0"/>
                <a:ea typeface="ＭＳ Ｐゴシック" charset="0"/>
                <a:cs typeface="Calibri" charset="0"/>
              </a:rPr>
              <a:t>African Regional </a:t>
            </a:r>
            <a:r>
              <a:rPr lang="is-IS" sz="2000" b="1" kern="1200" dirty="0" smtClean="0">
                <a:latin typeface="Calibri" charset="0"/>
                <a:ea typeface="ＭＳ Ｐゴシック" charset="0"/>
                <a:cs typeface="Calibri" charset="0"/>
              </a:rPr>
              <a:t>Data Cube Training </a:t>
            </a:r>
            <a:br>
              <a:rPr lang="is-IS" sz="2000" b="1"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May 9-11, Nairobi, Kenya</a:t>
            </a:r>
            <a:br>
              <a:rPr lang="is-IS" sz="2000"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Hands-on training for 5 countries</a:t>
            </a:r>
          </a:p>
          <a:p>
            <a:pPr marL="287338" indent="-287338" algn="l" defTabSz="914400" rtl="0">
              <a:buSzPct val="120000"/>
              <a:buFont typeface="Wingdings" charset="2"/>
              <a:buChar char="§"/>
            </a:pPr>
            <a:r>
              <a:rPr lang="is-IS" sz="2000" kern="1200" dirty="0" smtClean="0">
                <a:latin typeface="Calibri" charset="0"/>
                <a:ea typeface="ＭＳ Ｐゴシック" charset="0"/>
                <a:cs typeface="Calibri" charset="0"/>
              </a:rPr>
              <a:t>NASA DEVELOP </a:t>
            </a:r>
            <a:r>
              <a:rPr lang="is-IS" sz="2000" b="1" kern="1200" dirty="0" smtClean="0">
                <a:latin typeface="Calibri" charset="0"/>
                <a:ea typeface="ＭＳ Ｐゴシック" charset="0"/>
                <a:cs typeface="Calibri" charset="0"/>
              </a:rPr>
              <a:t>Student Project </a:t>
            </a:r>
            <a:br>
              <a:rPr lang="is-IS" sz="2000" b="1"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June 4 to August 10, NASA Langley, Hampton, VA, USA</a:t>
            </a:r>
            <a:br>
              <a:rPr lang="is-IS" sz="2000"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Data Cube applications for Colombia (details TBD)</a:t>
            </a:r>
          </a:p>
          <a:p>
            <a:pPr marL="287338" indent="-287338" algn="l" defTabSz="914400" rtl="0">
              <a:buSzPct val="120000"/>
              <a:buFont typeface="Wingdings" charset="2"/>
              <a:buChar char="§"/>
            </a:pPr>
            <a:r>
              <a:rPr lang="is-IS" sz="2000" kern="1200" dirty="0" smtClean="0">
                <a:latin typeface="Calibri" charset="0"/>
                <a:ea typeface="ＭＳ Ｐゴシック" charset="0"/>
                <a:cs typeface="Calibri" charset="0"/>
              </a:rPr>
              <a:t>IGARSS </a:t>
            </a:r>
            <a:r>
              <a:rPr lang="is-IS" sz="2000" b="1" kern="1200" dirty="0" smtClean="0">
                <a:latin typeface="Calibri" charset="0"/>
                <a:ea typeface="ＭＳ Ｐゴシック" charset="0"/>
                <a:cs typeface="Calibri" charset="0"/>
              </a:rPr>
              <a:t>Data Cube </a:t>
            </a:r>
            <a:r>
              <a:rPr lang="is-IS" sz="2000" kern="1200" dirty="0" smtClean="0">
                <a:latin typeface="Calibri" charset="0"/>
                <a:ea typeface="ＭＳ Ｐゴシック" charset="0"/>
                <a:cs typeface="Calibri" charset="0"/>
              </a:rPr>
              <a:t>Workshop </a:t>
            </a:r>
            <a:br>
              <a:rPr lang="is-IS" sz="2000"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July 22, Valencia, Spain</a:t>
            </a:r>
            <a:br>
              <a:rPr lang="is-IS" sz="2000"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One-day hands-on training for diverse global users</a:t>
            </a:r>
          </a:p>
          <a:p>
            <a:pPr marL="287338" indent="-287338" algn="l" defTabSz="914400" rtl="0">
              <a:buSzPct val="120000"/>
              <a:buFont typeface="Wingdings" charset="2"/>
              <a:buChar char="§"/>
            </a:pPr>
            <a:r>
              <a:rPr lang="is-IS" sz="2000" kern="1200" dirty="0" smtClean="0">
                <a:latin typeface="Calibri" charset="0"/>
                <a:ea typeface="ＭＳ Ｐゴシック" charset="0"/>
                <a:cs typeface="Calibri" charset="0"/>
              </a:rPr>
              <a:t>GEO Plenary – </a:t>
            </a:r>
            <a:r>
              <a:rPr lang="is-IS" sz="2000" b="1" kern="1200" dirty="0" smtClean="0">
                <a:latin typeface="Calibri" charset="0"/>
                <a:ea typeface="ＭＳ Ｐゴシック" charset="0"/>
                <a:cs typeface="Calibri" charset="0"/>
              </a:rPr>
              <a:t>CEOS exhibition booth </a:t>
            </a:r>
            <a:r>
              <a:rPr lang="is-IS" sz="2000" kern="1200" dirty="0" smtClean="0">
                <a:latin typeface="Calibri" charset="0"/>
                <a:ea typeface="ＭＳ Ｐゴシック" charset="0"/>
                <a:cs typeface="Calibri" charset="0"/>
              </a:rPr>
              <a:t>and </a:t>
            </a:r>
            <a:r>
              <a:rPr lang="is-IS" sz="2000" b="1" kern="1200" dirty="0" smtClean="0">
                <a:latin typeface="Calibri" charset="0"/>
                <a:ea typeface="ＭＳ Ｐゴシック" charset="0"/>
                <a:cs typeface="Calibri" charset="0"/>
              </a:rPr>
              <a:t>Data Cube </a:t>
            </a:r>
            <a:r>
              <a:rPr lang="is-IS" sz="2000" kern="1200" dirty="0" smtClean="0">
                <a:latin typeface="Calibri" charset="0"/>
                <a:ea typeface="ＭＳ Ｐゴシック" charset="0"/>
                <a:cs typeface="Calibri" charset="0"/>
              </a:rPr>
              <a:t>Sessions </a:t>
            </a:r>
            <a:br>
              <a:rPr lang="is-IS" sz="2000" kern="1200" dirty="0" smtClean="0">
                <a:latin typeface="Calibri" charset="0"/>
                <a:ea typeface="ＭＳ Ｐゴシック" charset="0"/>
                <a:cs typeface="Calibri" charset="0"/>
              </a:rPr>
            </a:br>
            <a:r>
              <a:rPr lang="is-IS" sz="2000" kern="1200" dirty="0" smtClean="0">
                <a:latin typeface="Calibri" charset="0"/>
                <a:ea typeface="ＭＳ Ｐゴシック" charset="0"/>
                <a:cs typeface="Calibri" charset="0"/>
              </a:rPr>
              <a:t>– October 31 to November 1, Kyoto, Japan</a:t>
            </a:r>
          </a:p>
          <a:p>
            <a:pPr marL="287338" indent="-287338" algn="l" defTabSz="914400" rtl="0">
              <a:buSzPct val="120000"/>
              <a:buFont typeface="Wingdings" charset="2"/>
              <a:buChar char="§"/>
            </a:pPr>
            <a:r>
              <a:rPr lang="is-IS" sz="2000" kern="1200" smtClean="0">
                <a:latin typeface="Calibri" charset="0"/>
                <a:ea typeface="ＭＳ Ｐゴシック" charset="0"/>
                <a:cs typeface="Calibri" charset="0"/>
              </a:rPr>
              <a:t>AGU – Open Data Cube poster, NASA Hyperwall presentation (TBD)</a:t>
            </a:r>
            <a:br>
              <a:rPr lang="is-IS" sz="2000" kern="1200" smtClean="0">
                <a:latin typeface="Calibri" charset="0"/>
                <a:ea typeface="ＭＳ Ｐゴシック" charset="0"/>
                <a:cs typeface="Calibri" charset="0"/>
              </a:rPr>
            </a:br>
            <a:r>
              <a:rPr lang="is-IS" sz="2000" kern="1200" smtClean="0">
                <a:latin typeface="Calibri" charset="0"/>
                <a:ea typeface="ＭＳ Ｐゴシック" charset="0"/>
                <a:cs typeface="Calibri" charset="0"/>
              </a:rPr>
              <a:t>- December, Washington, D.C.</a:t>
            </a:r>
            <a:endParaRPr lang="is-IS" sz="2000" kern="12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196724354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5" y="457200"/>
            <a:ext cx="6371472" cy="609398"/>
          </a:xfrm>
          <a:ln w="12700">
            <a:miter lim="400000"/>
          </a:ln>
        </p:spPr>
        <p:txBody>
          <a:bodyPr wrap="square" lIns="0" tIns="0" rIns="0" bIns="0">
            <a:spAutoFit/>
          </a:bodyPr>
          <a:lstStyle/>
          <a:p>
            <a:pPr algn="l"/>
            <a:r>
              <a:rPr lang="en-US" b="1" dirty="0" smtClean="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The Data Cube Vision</a:t>
            </a:r>
            <a:endPar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endParaRPr>
          </a:p>
        </p:txBody>
      </p:sp>
      <p:sp>
        <p:nvSpPr>
          <p:cNvPr id="7" name="Content Placeholder 2"/>
          <p:cNvSpPr txBox="1">
            <a:spLocks/>
          </p:cNvSpPr>
          <p:nvPr/>
        </p:nvSpPr>
        <p:spPr>
          <a:xfrm>
            <a:off x="381000" y="1295399"/>
            <a:ext cx="8712866" cy="533400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buSzPct val="120000"/>
              <a:buFont typeface="Arial"/>
              <a:buNone/>
            </a:pPr>
            <a:r>
              <a:rPr lang="en-AU" b="1" kern="1200" dirty="0" smtClean="0">
                <a:solidFill>
                  <a:prstClr val="white"/>
                </a:solidFill>
                <a:latin typeface="Helvetica" charset="0"/>
                <a:ea typeface="Helvetica" charset="0"/>
                <a:cs typeface="Helvetica" charset="0"/>
              </a:rPr>
              <a:t>A </a:t>
            </a:r>
            <a:r>
              <a:rPr lang="en-AU" b="1" kern="1200" dirty="0">
                <a:solidFill>
                  <a:prstClr val="white"/>
                </a:solidFill>
                <a:latin typeface="Helvetica" charset="0"/>
                <a:ea typeface="Helvetica" charset="0"/>
                <a:cs typeface="Helvetica" charset="0"/>
              </a:rPr>
              <a:t>solution </a:t>
            </a:r>
            <a:r>
              <a:rPr lang="en-AU" b="1" kern="1200" dirty="0" smtClean="0">
                <a:solidFill>
                  <a:prstClr val="white"/>
                </a:solidFill>
                <a:latin typeface="Helvetica" charset="0"/>
                <a:ea typeface="Helvetica" charset="0"/>
                <a:cs typeface="Helvetica" charset="0"/>
              </a:rPr>
              <a:t>supporting priority objectives </a:t>
            </a:r>
            <a:r>
              <a:rPr lang="is-IS" b="1" kern="1200" dirty="0" smtClean="0">
                <a:solidFill>
                  <a:prstClr val="white"/>
                </a:solidFill>
                <a:latin typeface="Helvetica" charset="0"/>
                <a:ea typeface="Helvetica" charset="0"/>
                <a:cs typeface="Helvetica" charset="0"/>
              </a:rPr>
              <a:t>…</a:t>
            </a:r>
            <a:endParaRPr lang="en-AU" b="1" kern="1200" dirty="0">
              <a:solidFill>
                <a:prstClr val="white"/>
              </a:solidFill>
              <a:latin typeface="Helvetica" charset="0"/>
              <a:ea typeface="Helvetica" charset="0"/>
              <a:cs typeface="Helvetica" charset="0"/>
            </a:endParaRPr>
          </a:p>
          <a:p>
            <a:pPr marL="690563" lvl="1" indent="-265113" algn="l" defTabSz="914400" rtl="0">
              <a:buSzPct val="120000"/>
              <a:buFont typeface="Wingdings" charset="2"/>
              <a:buChar char="§"/>
            </a:pPr>
            <a:r>
              <a:rPr lang="en-AU" kern="1200" dirty="0" smtClean="0">
                <a:solidFill>
                  <a:prstClr val="white"/>
                </a:solidFill>
                <a:latin typeface="Helvetica" charset="0"/>
                <a:ea typeface="Helvetica" charset="0"/>
                <a:cs typeface="Helvetica" charset="0"/>
              </a:rPr>
              <a:t>Build capacity </a:t>
            </a:r>
            <a:r>
              <a:rPr lang="en-AU" kern="1200" dirty="0">
                <a:solidFill>
                  <a:prstClr val="white"/>
                </a:solidFill>
                <a:latin typeface="Helvetica" charset="0"/>
                <a:ea typeface="Helvetica" charset="0"/>
                <a:cs typeface="Helvetica" charset="0"/>
              </a:rPr>
              <a:t>of users to </a:t>
            </a:r>
            <a:r>
              <a:rPr lang="en-AU" kern="1200" dirty="0" smtClean="0">
                <a:solidFill>
                  <a:prstClr val="white"/>
                </a:solidFill>
                <a:latin typeface="Helvetica" charset="0"/>
                <a:ea typeface="Helvetica" charset="0"/>
                <a:cs typeface="Helvetica" charset="0"/>
              </a:rPr>
              <a:t>apply CEOS satellite data</a:t>
            </a:r>
            <a:endParaRPr lang="en-AU" b="1" kern="1200" dirty="0">
              <a:solidFill>
                <a:prstClr val="white"/>
              </a:solidFill>
              <a:latin typeface="Helvetica" charset="0"/>
              <a:ea typeface="Helvetica" charset="0"/>
              <a:cs typeface="Helvetica" charset="0"/>
            </a:endParaRPr>
          </a:p>
          <a:p>
            <a:pPr marL="690563" lvl="1" indent="-265113" algn="l" defTabSz="914400" rtl="0">
              <a:buSzPct val="120000"/>
              <a:buFont typeface="Wingdings" charset="2"/>
              <a:buChar char="§"/>
            </a:pPr>
            <a:r>
              <a:rPr lang="en-AU" kern="1200" dirty="0" smtClean="0">
                <a:solidFill>
                  <a:prstClr val="white"/>
                </a:solidFill>
                <a:latin typeface="Helvetica" charset="0"/>
                <a:ea typeface="Helvetica" charset="0"/>
                <a:cs typeface="Helvetica" charset="0"/>
              </a:rPr>
              <a:t>Support GEO and United Nations agendas</a:t>
            </a:r>
            <a:endParaRPr lang="en-AU" kern="1200" dirty="0">
              <a:solidFill>
                <a:prstClr val="white"/>
              </a:solidFill>
              <a:latin typeface="Helvetica" charset="0"/>
              <a:ea typeface="Helvetica" charset="0"/>
              <a:cs typeface="Helvetica" charset="0"/>
            </a:endParaRPr>
          </a:p>
          <a:p>
            <a:pPr marL="0" indent="0" algn="l" defTabSz="914400" rtl="0">
              <a:buSzPct val="120000"/>
              <a:buFont typeface="Arial"/>
              <a:buNone/>
            </a:pPr>
            <a:r>
              <a:rPr lang="en-US" b="1" kern="1200" dirty="0" smtClean="0">
                <a:solidFill>
                  <a:prstClr val="white"/>
                </a:solidFill>
                <a:latin typeface="Helvetica" charset="0"/>
                <a:ea typeface="Helvetica" charset="0"/>
                <a:cs typeface="Helvetica" charset="0"/>
              </a:rPr>
              <a:t>Customer focused </a:t>
            </a:r>
            <a:r>
              <a:rPr lang="is-IS" b="1" kern="1200" dirty="0" smtClean="0">
                <a:solidFill>
                  <a:prstClr val="white"/>
                </a:solidFill>
                <a:latin typeface="Helvetica" charset="0"/>
                <a:ea typeface="Helvetica" charset="0"/>
                <a:cs typeface="Helvetica" charset="0"/>
              </a:rPr>
              <a:t>… </a:t>
            </a:r>
            <a:endParaRPr lang="en-US" b="1" kern="1200" dirty="0" smtClean="0">
              <a:solidFill>
                <a:prstClr val="white"/>
              </a:solidFill>
              <a:latin typeface="Helvetica" charset="0"/>
              <a:ea typeface="Helvetica" charset="0"/>
              <a:cs typeface="Helvetica" charset="0"/>
            </a:endParaRPr>
          </a:p>
          <a:p>
            <a:pPr marL="690563" lvl="1" indent="-265113" algn="l" defTabSz="914400" rtl="0">
              <a:buSzPct val="120000"/>
              <a:buFont typeface="Wingdings" charset="2"/>
              <a:buChar char="§"/>
            </a:pPr>
            <a:r>
              <a:rPr lang="en-US" kern="1200" dirty="0" smtClean="0">
                <a:solidFill>
                  <a:prstClr val="white"/>
                </a:solidFill>
                <a:latin typeface="Helvetica" charset="0"/>
                <a:ea typeface="Helvetica" charset="0"/>
                <a:cs typeface="Helvetica" charset="0"/>
              </a:rPr>
              <a:t>Easy to install and maintain with training materials</a:t>
            </a:r>
          </a:p>
          <a:p>
            <a:pPr marL="690563" lvl="1" indent="-265113" algn="l" defTabSz="914400" rtl="0">
              <a:buSzPct val="120000"/>
              <a:buFont typeface="Wingdings" charset="2"/>
              <a:buChar char="§"/>
            </a:pPr>
            <a:r>
              <a:rPr lang="en-US" kern="1200" dirty="0" smtClean="0">
                <a:solidFill>
                  <a:prstClr val="white"/>
                </a:solidFill>
                <a:latin typeface="Helvetica" charset="0"/>
                <a:ea typeface="Helvetica" charset="0"/>
                <a:cs typeface="Helvetica" charset="0"/>
              </a:rPr>
              <a:t>A brand </a:t>
            </a:r>
            <a:r>
              <a:rPr lang="en-US" kern="1200" dirty="0">
                <a:solidFill>
                  <a:prstClr val="white"/>
                </a:solidFill>
                <a:latin typeface="Helvetica" charset="0"/>
                <a:ea typeface="Helvetica" charset="0"/>
                <a:cs typeface="Helvetica" charset="0"/>
              </a:rPr>
              <a:t>that people know and </a:t>
            </a:r>
            <a:r>
              <a:rPr lang="en-US" kern="1200" dirty="0" smtClean="0">
                <a:solidFill>
                  <a:prstClr val="white"/>
                </a:solidFill>
                <a:latin typeface="Helvetica" charset="0"/>
                <a:ea typeface="Helvetica" charset="0"/>
                <a:cs typeface="Helvetica" charset="0"/>
              </a:rPr>
              <a:t>trust</a:t>
            </a:r>
          </a:p>
          <a:p>
            <a:pPr marL="0" indent="0" algn="l" defTabSz="914400" rtl="0">
              <a:buSzPct val="120000"/>
              <a:buFont typeface="Arial"/>
              <a:buNone/>
            </a:pPr>
            <a:r>
              <a:rPr lang="en-US" b="1" kern="1200" dirty="0" smtClean="0">
                <a:solidFill>
                  <a:prstClr val="white"/>
                </a:solidFill>
                <a:latin typeface="Helvetica" charset="0"/>
                <a:ea typeface="Helvetica" charset="0"/>
                <a:cs typeface="Helvetica" charset="0"/>
              </a:rPr>
              <a:t>Scalable solution </a:t>
            </a:r>
            <a:r>
              <a:rPr lang="is-IS" b="1" kern="1200" dirty="0" smtClean="0">
                <a:solidFill>
                  <a:prstClr val="white"/>
                </a:solidFill>
                <a:latin typeface="Helvetica" charset="0"/>
                <a:ea typeface="Helvetica" charset="0"/>
                <a:cs typeface="Helvetica" charset="0"/>
              </a:rPr>
              <a:t>…</a:t>
            </a:r>
            <a:endParaRPr lang="en-US" kern="1200" dirty="0">
              <a:solidFill>
                <a:prstClr val="white"/>
              </a:solidFill>
              <a:latin typeface="Helvetica" charset="0"/>
              <a:ea typeface="Helvetica" charset="0"/>
              <a:cs typeface="Helvetica" charset="0"/>
            </a:endParaRPr>
          </a:p>
          <a:p>
            <a:pPr marL="690563" lvl="1" indent="-265113" algn="l" defTabSz="914400" rtl="0">
              <a:buSzPct val="120000"/>
              <a:buFont typeface="Wingdings" charset="2"/>
              <a:buChar char="§"/>
            </a:pPr>
            <a:r>
              <a:rPr lang="en-US" kern="1200" dirty="0" smtClean="0">
                <a:solidFill>
                  <a:prstClr val="white"/>
                </a:solidFill>
                <a:latin typeface="Helvetica" charset="0"/>
                <a:ea typeface="Helvetica" charset="0"/>
                <a:cs typeface="Helvetica" charset="0"/>
              </a:rPr>
              <a:t>Operational Data Cubes in </a:t>
            </a:r>
            <a:br>
              <a:rPr lang="en-US" kern="1200" dirty="0" smtClean="0">
                <a:solidFill>
                  <a:prstClr val="white"/>
                </a:solidFill>
                <a:latin typeface="Helvetica" charset="0"/>
                <a:ea typeface="Helvetica" charset="0"/>
                <a:cs typeface="Helvetica" charset="0"/>
              </a:rPr>
            </a:br>
            <a:r>
              <a:rPr lang="en-US" sz="2800" b="1" kern="1200" dirty="0" smtClean="0">
                <a:solidFill>
                  <a:srgbClr val="FFFF00"/>
                </a:solidFill>
                <a:latin typeface="Helvetica" charset="0"/>
                <a:ea typeface="Helvetica" charset="0"/>
                <a:cs typeface="Helvetica" charset="0"/>
              </a:rPr>
              <a:t>20 countries by 2022</a:t>
            </a:r>
            <a:endParaRPr lang="en-US" sz="2800" b="1" kern="1200" dirty="0">
              <a:solidFill>
                <a:srgbClr val="FFFF00"/>
              </a:solidFill>
              <a:latin typeface="Helvetica" charset="0"/>
              <a:ea typeface="Helvetica" charset="0"/>
              <a:cs typeface="Helvetica" charset="0"/>
            </a:endParaRPr>
          </a:p>
          <a:p>
            <a:pPr marL="690563" lvl="1" indent="-265113" algn="l" defTabSz="914400" rtl="0">
              <a:buSzPct val="120000"/>
              <a:buFont typeface="Wingdings" charset="2"/>
              <a:buChar char="§"/>
            </a:pPr>
            <a:r>
              <a:rPr lang="en-US" kern="1200" dirty="0" smtClean="0">
                <a:solidFill>
                  <a:prstClr val="white"/>
                </a:solidFill>
                <a:latin typeface="Helvetica" charset="0"/>
                <a:ea typeface="Helvetica" charset="0"/>
                <a:cs typeface="Helvetica" charset="0"/>
              </a:rPr>
              <a:t>Partnerships with </a:t>
            </a:r>
            <a:r>
              <a:rPr lang="is-IS" kern="1200" dirty="0" smtClean="0">
                <a:solidFill>
                  <a:prstClr val="white"/>
                </a:solidFill>
                <a:latin typeface="Helvetica" charset="0"/>
                <a:ea typeface="Helvetica" charset="0"/>
                <a:cs typeface="Helvetica" charset="0"/>
              </a:rPr>
              <a:t>…</a:t>
            </a:r>
            <a:br>
              <a:rPr lang="is-IS" kern="1200" dirty="0" smtClean="0">
                <a:solidFill>
                  <a:prstClr val="white"/>
                </a:solidFill>
                <a:latin typeface="Helvetica" charset="0"/>
                <a:ea typeface="Helvetica" charset="0"/>
                <a:cs typeface="Helvetica" charset="0"/>
              </a:rPr>
            </a:br>
            <a:r>
              <a:rPr lang="en-US" kern="1200" dirty="0" smtClean="0">
                <a:solidFill>
                  <a:prstClr val="white"/>
                </a:solidFill>
                <a:latin typeface="Helvetica" charset="0"/>
                <a:ea typeface="Helvetica" charset="0"/>
                <a:cs typeface="Helvetica" charset="0"/>
              </a:rPr>
              <a:t>Google, Amazon </a:t>
            </a:r>
          </a:p>
        </p:txBody>
      </p:sp>
      <p:pic>
        <p:nvPicPr>
          <p:cNvPr id="3" name="Picture 2"/>
          <p:cNvPicPr>
            <a:picLocks noChangeAspect="1"/>
          </p:cNvPicPr>
          <p:nvPr/>
        </p:nvPicPr>
        <p:blipFill>
          <a:blip r:embed="rId3"/>
          <a:stretch>
            <a:fillRect/>
          </a:stretch>
        </p:blipFill>
        <p:spPr>
          <a:xfrm>
            <a:off x="5562600" y="3808129"/>
            <a:ext cx="3581400" cy="3202272"/>
          </a:xfrm>
          <a:prstGeom prst="rect">
            <a:avLst/>
          </a:prstGeom>
        </p:spPr>
      </p:pic>
    </p:spTree>
    <p:extLst>
      <p:ext uri="{BB962C8B-B14F-4D97-AF65-F5344CB8AC3E}">
        <p14:creationId xmlns:p14="http://schemas.microsoft.com/office/powerpoint/2010/main" val="15715916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4" y="305002"/>
            <a:ext cx="7991475" cy="609398"/>
          </a:xfrm>
          <a:ln w="12700">
            <a:miter lim="400000"/>
          </a:ln>
        </p:spPr>
        <p:txBody>
          <a:bodyPr wrap="square" lIns="0" tIns="0" rIns="0" bIns="0">
            <a:spAutoFit/>
          </a:bodyPr>
          <a:lstStyle/>
          <a:p>
            <a:pPr algn="l"/>
            <a:r>
              <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T</a:t>
            </a:r>
            <a:r>
              <a:rPr lang="en-US" b="1" dirty="0" smtClean="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he “Road to 20”</a:t>
            </a:r>
            <a:endPar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endParaRPr>
          </a:p>
        </p:txBody>
      </p:sp>
      <p:pic>
        <p:nvPicPr>
          <p:cNvPr id="8" name="Picture 7"/>
          <p:cNvPicPr>
            <a:picLocks noChangeAspect="1"/>
          </p:cNvPicPr>
          <p:nvPr/>
        </p:nvPicPr>
        <p:blipFill>
          <a:blip r:embed="rId3"/>
          <a:stretch>
            <a:fillRect/>
          </a:stretch>
        </p:blipFill>
        <p:spPr>
          <a:xfrm>
            <a:off x="59921" y="1066800"/>
            <a:ext cx="9017212" cy="4936542"/>
          </a:xfrm>
          <a:prstGeom prst="rect">
            <a:avLst/>
          </a:prstGeom>
        </p:spPr>
      </p:pic>
      <p:grpSp>
        <p:nvGrpSpPr>
          <p:cNvPr id="9" name="Group 8"/>
          <p:cNvGrpSpPr/>
          <p:nvPr/>
        </p:nvGrpSpPr>
        <p:grpSpPr>
          <a:xfrm>
            <a:off x="5686965" y="4789857"/>
            <a:ext cx="3476763" cy="1150246"/>
            <a:chOff x="5286237" y="4993746"/>
            <a:chExt cx="3476763" cy="1150246"/>
          </a:xfrm>
        </p:grpSpPr>
        <p:sp>
          <p:nvSpPr>
            <p:cNvPr id="10" name="Cube 9"/>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1" name="Cube 10"/>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2" name="TextBox 11"/>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400" dirty="0" smtClean="0">
                  <a:solidFill>
                    <a:srgbClr val="FFFF00"/>
                  </a:solidFill>
                </a:rPr>
                <a:t>Operational</a:t>
              </a:r>
              <a:endParaRPr lang="en-US" sz="1400" dirty="0">
                <a:solidFill>
                  <a:srgbClr val="FFFF00"/>
                </a:solidFill>
              </a:endParaRPr>
            </a:p>
          </p:txBody>
        </p:sp>
        <p:sp>
          <p:nvSpPr>
            <p:cNvPr id="13" name="TextBox 12"/>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400" dirty="0" smtClean="0">
                  <a:solidFill>
                    <a:srgbClr val="FFFF00"/>
                  </a:solidFill>
                </a:rPr>
                <a:t>Under Development</a:t>
              </a:r>
              <a:endParaRPr lang="en-US" sz="1400" dirty="0">
                <a:solidFill>
                  <a:srgbClr val="FFFF00"/>
                </a:solidFill>
              </a:endParaRPr>
            </a:p>
          </p:txBody>
        </p:sp>
        <p:sp>
          <p:nvSpPr>
            <p:cNvPr id="14" name="Cube 13"/>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5" name="TextBox 14"/>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400" dirty="0" smtClean="0">
                  <a:solidFill>
                    <a:srgbClr val="FFFF00"/>
                  </a:solidFill>
                </a:rPr>
                <a:t>Under Review or</a:t>
              </a:r>
              <a:r>
                <a:rPr lang="en-US" sz="1400" dirty="0">
                  <a:solidFill>
                    <a:srgbClr val="FFFF00"/>
                  </a:solidFill>
                </a:rPr>
                <a:t> </a:t>
              </a:r>
              <a:r>
                <a:rPr lang="en-US" sz="1400" dirty="0" smtClean="0">
                  <a:solidFill>
                    <a:srgbClr val="FFFF00"/>
                  </a:solidFill>
                </a:rPr>
                <a:t>Expressed Interest</a:t>
              </a:r>
              <a:endParaRPr lang="en-US" sz="1400" dirty="0">
                <a:solidFill>
                  <a:srgbClr val="FFFF00"/>
                </a:solidFill>
              </a:endParaRPr>
            </a:p>
          </p:txBody>
        </p:sp>
      </p:grpSp>
      <p:sp>
        <p:nvSpPr>
          <p:cNvPr id="16" name="Cube 15"/>
          <p:cNvSpPr>
            <a:spLocks noChangeAspect="1"/>
          </p:cNvSpPr>
          <p:nvPr/>
        </p:nvSpPr>
        <p:spPr>
          <a:xfrm>
            <a:off x="8229600" y="4551398"/>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pic>
        <p:nvPicPr>
          <p:cNvPr id="17" name="Picture 16"/>
          <p:cNvPicPr>
            <a:picLocks noChangeAspect="1"/>
          </p:cNvPicPr>
          <p:nvPr/>
        </p:nvPicPr>
        <p:blipFill>
          <a:blip r:embed="rId4"/>
          <a:stretch>
            <a:fillRect/>
          </a:stretch>
        </p:blipFill>
        <p:spPr>
          <a:xfrm>
            <a:off x="4343400" y="2011071"/>
            <a:ext cx="304800" cy="317500"/>
          </a:xfrm>
          <a:prstGeom prst="rect">
            <a:avLst/>
          </a:prstGeom>
        </p:spPr>
      </p:pic>
      <p:sp>
        <p:nvSpPr>
          <p:cNvPr id="18" name="Cube 17"/>
          <p:cNvSpPr>
            <a:spLocks noChangeAspect="1"/>
          </p:cNvSpPr>
          <p:nvPr/>
        </p:nvSpPr>
        <p:spPr>
          <a:xfrm>
            <a:off x="1700022" y="3701574"/>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0" name="Cube 19"/>
          <p:cNvSpPr>
            <a:spLocks noChangeAspect="1"/>
          </p:cNvSpPr>
          <p:nvPr/>
        </p:nvSpPr>
        <p:spPr>
          <a:xfrm>
            <a:off x="7338822" y="31681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1" name="Cube 20"/>
          <p:cNvSpPr>
            <a:spLocks noChangeAspect="1"/>
          </p:cNvSpPr>
          <p:nvPr/>
        </p:nvSpPr>
        <p:spPr>
          <a:xfrm>
            <a:off x="5029200" y="19348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2" name="Cube 21"/>
          <p:cNvSpPr>
            <a:spLocks noChangeAspect="1"/>
          </p:cNvSpPr>
          <p:nvPr/>
        </p:nvSpPr>
        <p:spPr>
          <a:xfrm>
            <a:off x="8382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3" name="Cube 22"/>
          <p:cNvSpPr>
            <a:spLocks noChangeAspect="1"/>
          </p:cNvSpPr>
          <p:nvPr/>
        </p:nvSpPr>
        <p:spPr>
          <a:xfrm>
            <a:off x="4014109" y="3352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4" name="Cube 23"/>
          <p:cNvSpPr>
            <a:spLocks noChangeAspect="1"/>
          </p:cNvSpPr>
          <p:nvPr/>
        </p:nvSpPr>
        <p:spPr>
          <a:xfrm>
            <a:off x="7162800" y="3154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5" name="Cube 24"/>
          <p:cNvSpPr>
            <a:spLocks noChangeAspect="1"/>
          </p:cNvSpPr>
          <p:nvPr/>
        </p:nvSpPr>
        <p:spPr>
          <a:xfrm>
            <a:off x="6528709"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6" name="Cube 25"/>
          <p:cNvSpPr>
            <a:spLocks noChangeAspect="1"/>
          </p:cNvSpPr>
          <p:nvPr/>
        </p:nvSpPr>
        <p:spPr>
          <a:xfrm>
            <a:off x="4724400" y="2239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7" name="Cube 26"/>
          <p:cNvSpPr>
            <a:spLocks noChangeAspect="1"/>
          </p:cNvSpPr>
          <p:nvPr/>
        </p:nvSpPr>
        <p:spPr>
          <a:xfrm>
            <a:off x="7467600" y="2666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8" name="Cube 27"/>
          <p:cNvSpPr>
            <a:spLocks noChangeAspect="1"/>
          </p:cNvSpPr>
          <p:nvPr/>
        </p:nvSpPr>
        <p:spPr>
          <a:xfrm>
            <a:off x="1804309" y="4144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9" name="Cube 28"/>
          <p:cNvSpPr>
            <a:spLocks noChangeAspect="1"/>
          </p:cNvSpPr>
          <p:nvPr/>
        </p:nvSpPr>
        <p:spPr>
          <a:xfrm>
            <a:off x="1194709" y="3154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0" name="Cube 29"/>
          <p:cNvSpPr>
            <a:spLocks noChangeAspect="1"/>
          </p:cNvSpPr>
          <p:nvPr/>
        </p:nvSpPr>
        <p:spPr>
          <a:xfrm>
            <a:off x="5157109" y="36874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1" name="Cube 30"/>
          <p:cNvSpPr>
            <a:spLocks noChangeAspect="1"/>
          </p:cNvSpPr>
          <p:nvPr/>
        </p:nvSpPr>
        <p:spPr>
          <a:xfrm>
            <a:off x="1371600" y="3230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2" name="Cube 31"/>
          <p:cNvSpPr>
            <a:spLocks noChangeAspect="1"/>
          </p:cNvSpPr>
          <p:nvPr/>
        </p:nvSpPr>
        <p:spPr>
          <a:xfrm>
            <a:off x="990600" y="1858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3" name="Cube 32"/>
          <p:cNvSpPr>
            <a:spLocks noChangeAspect="1"/>
          </p:cNvSpPr>
          <p:nvPr/>
        </p:nvSpPr>
        <p:spPr>
          <a:xfrm>
            <a:off x="1956709" y="47999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4" name="Cube 33"/>
          <p:cNvSpPr>
            <a:spLocks noChangeAspect="1"/>
          </p:cNvSpPr>
          <p:nvPr/>
        </p:nvSpPr>
        <p:spPr>
          <a:xfrm>
            <a:off x="53340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5" name="Cube 34"/>
          <p:cNvSpPr>
            <a:spLocks noChangeAspect="1"/>
          </p:cNvSpPr>
          <p:nvPr/>
        </p:nvSpPr>
        <p:spPr>
          <a:xfrm>
            <a:off x="4825509" y="3419622"/>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6" name="Cube 35"/>
          <p:cNvSpPr>
            <a:spLocks noChangeAspect="1"/>
          </p:cNvSpPr>
          <p:nvPr/>
        </p:nvSpPr>
        <p:spPr>
          <a:xfrm>
            <a:off x="7834139" y="2886802"/>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7" name="Cube 36"/>
          <p:cNvSpPr>
            <a:spLocks noChangeAspect="1"/>
          </p:cNvSpPr>
          <p:nvPr/>
        </p:nvSpPr>
        <p:spPr>
          <a:xfrm>
            <a:off x="8839200" y="4119868"/>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8" name="Cube 37"/>
          <p:cNvSpPr>
            <a:spLocks noChangeAspect="1"/>
          </p:cNvSpPr>
          <p:nvPr/>
        </p:nvSpPr>
        <p:spPr>
          <a:xfrm>
            <a:off x="8738509"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9" name="Cube 38"/>
          <p:cNvSpPr>
            <a:spLocks noChangeAspect="1"/>
          </p:cNvSpPr>
          <p:nvPr/>
        </p:nvSpPr>
        <p:spPr>
          <a:xfrm>
            <a:off x="8915400"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0" name="Cube 39"/>
          <p:cNvSpPr>
            <a:spLocks noChangeAspect="1"/>
          </p:cNvSpPr>
          <p:nvPr/>
        </p:nvSpPr>
        <p:spPr>
          <a:xfrm>
            <a:off x="2362200" y="4876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1" name="Cube 40"/>
          <p:cNvSpPr>
            <a:spLocks noChangeAspect="1"/>
          </p:cNvSpPr>
          <p:nvPr/>
        </p:nvSpPr>
        <p:spPr>
          <a:xfrm>
            <a:off x="68580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2" name="Cube 41"/>
          <p:cNvSpPr>
            <a:spLocks noChangeAspect="1"/>
          </p:cNvSpPr>
          <p:nvPr/>
        </p:nvSpPr>
        <p:spPr>
          <a:xfrm>
            <a:off x="8357509" y="2392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3" name="Cube 42"/>
          <p:cNvSpPr>
            <a:spLocks noChangeAspect="1"/>
          </p:cNvSpPr>
          <p:nvPr/>
        </p:nvSpPr>
        <p:spPr>
          <a:xfrm>
            <a:off x="5105400" y="3961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4" name="Cube 43"/>
          <p:cNvSpPr>
            <a:spLocks noChangeAspect="1"/>
          </p:cNvSpPr>
          <p:nvPr/>
        </p:nvSpPr>
        <p:spPr>
          <a:xfrm>
            <a:off x="3657600" y="3199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5" name="Cube 44"/>
          <p:cNvSpPr>
            <a:spLocks noChangeAspect="1"/>
          </p:cNvSpPr>
          <p:nvPr/>
        </p:nvSpPr>
        <p:spPr>
          <a:xfrm>
            <a:off x="3733800" y="3428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6" name="Cube 45"/>
          <p:cNvSpPr>
            <a:spLocks noChangeAspect="1"/>
          </p:cNvSpPr>
          <p:nvPr/>
        </p:nvSpPr>
        <p:spPr>
          <a:xfrm>
            <a:off x="4852309" y="4754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7" name="Cube 46"/>
          <p:cNvSpPr>
            <a:spLocks noChangeAspect="1"/>
          </p:cNvSpPr>
          <p:nvPr/>
        </p:nvSpPr>
        <p:spPr>
          <a:xfrm>
            <a:off x="2514600" y="4190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8" name="Cube 47"/>
          <p:cNvSpPr>
            <a:spLocks noChangeAspect="1"/>
          </p:cNvSpPr>
          <p:nvPr/>
        </p:nvSpPr>
        <p:spPr>
          <a:xfrm>
            <a:off x="8839200" y="5257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9" name="Cube 48"/>
          <p:cNvSpPr>
            <a:spLocks noChangeAspect="1"/>
          </p:cNvSpPr>
          <p:nvPr/>
        </p:nvSpPr>
        <p:spPr>
          <a:xfrm>
            <a:off x="6629400" y="35045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0" name="Cube 49"/>
          <p:cNvSpPr>
            <a:spLocks noChangeAspect="1"/>
          </p:cNvSpPr>
          <p:nvPr/>
        </p:nvSpPr>
        <p:spPr>
          <a:xfrm>
            <a:off x="5486400" y="17824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1" name="Cube 50"/>
          <p:cNvSpPr>
            <a:spLocks noChangeAspect="1"/>
          </p:cNvSpPr>
          <p:nvPr/>
        </p:nvSpPr>
        <p:spPr>
          <a:xfrm>
            <a:off x="5334000" y="2133600"/>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2" name="Cube 51"/>
          <p:cNvSpPr>
            <a:spLocks noChangeAspect="1"/>
          </p:cNvSpPr>
          <p:nvPr/>
        </p:nvSpPr>
        <p:spPr>
          <a:xfrm>
            <a:off x="4953000" y="2161266"/>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3" name="Cube 52"/>
          <p:cNvSpPr>
            <a:spLocks noChangeAspect="1"/>
          </p:cNvSpPr>
          <p:nvPr/>
        </p:nvSpPr>
        <p:spPr>
          <a:xfrm>
            <a:off x="5919109" y="2620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4" name="Cube 53"/>
          <p:cNvSpPr>
            <a:spLocks noChangeAspect="1"/>
          </p:cNvSpPr>
          <p:nvPr/>
        </p:nvSpPr>
        <p:spPr>
          <a:xfrm>
            <a:off x="3886200" y="17965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5" name="TextBox 54"/>
          <p:cNvSpPr txBox="1"/>
          <p:nvPr/>
        </p:nvSpPr>
        <p:spPr>
          <a:xfrm>
            <a:off x="290166" y="6225560"/>
            <a:ext cx="511774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b="1" dirty="0" smtClean="0">
                <a:solidFill>
                  <a:srgbClr val="FFFF00"/>
                </a:solidFill>
                <a:latin typeface="Helvetica" charset="0"/>
                <a:ea typeface="Helvetica" charset="0"/>
                <a:cs typeface="Helvetica" charset="0"/>
              </a:rPr>
              <a:t>40 total countries in the first year! </a:t>
            </a:r>
            <a:endParaRPr lang="en-US" sz="2400" b="1" dirty="0">
              <a:solidFill>
                <a:srgbClr val="FFFF00"/>
              </a:solidFill>
              <a:latin typeface="Helvetica" charset="0"/>
              <a:ea typeface="Helvetica" charset="0"/>
              <a:cs typeface="Helvetica" charset="0"/>
            </a:endParaRPr>
          </a:p>
        </p:txBody>
      </p:sp>
      <p:sp>
        <p:nvSpPr>
          <p:cNvPr id="57" name="TextBox 56"/>
          <p:cNvSpPr txBox="1"/>
          <p:nvPr/>
        </p:nvSpPr>
        <p:spPr>
          <a:xfrm>
            <a:off x="5197654" y="4788694"/>
            <a:ext cx="441147" cy="1231106"/>
          </a:xfrm>
          <a:prstGeom prst="rect">
            <a:avLst/>
          </a:prstGeom>
          <a:noFill/>
        </p:spPr>
        <p:txBody>
          <a:bodyPr wrap="none" rtlCol="0">
            <a:spAutoFit/>
          </a:bodyPr>
          <a:lstStyle/>
          <a:p>
            <a:pPr algn="ctr">
              <a:spcAft>
                <a:spcPts val="1200"/>
              </a:spcAft>
            </a:pPr>
            <a:r>
              <a:rPr lang="en-US" dirty="0" smtClean="0">
                <a:solidFill>
                  <a:srgbClr val="FFFFFF"/>
                </a:solidFill>
                <a:latin typeface="Helvetica" charset="0"/>
                <a:ea typeface="Helvetica" charset="0"/>
                <a:cs typeface="Helvetica" charset="0"/>
              </a:rPr>
              <a:t>3</a:t>
            </a:r>
          </a:p>
          <a:p>
            <a:pPr algn="ctr">
              <a:spcAft>
                <a:spcPts val="1200"/>
              </a:spcAft>
            </a:pPr>
            <a:r>
              <a:rPr lang="en-US" dirty="0">
                <a:solidFill>
                  <a:srgbClr val="FFFFFF"/>
                </a:solidFill>
                <a:latin typeface="Helvetica" charset="0"/>
                <a:ea typeface="Helvetica" charset="0"/>
                <a:cs typeface="Helvetica" charset="0"/>
              </a:rPr>
              <a:t>6</a:t>
            </a:r>
            <a:endParaRPr lang="en-US" dirty="0" smtClean="0">
              <a:solidFill>
                <a:srgbClr val="FFFFFF"/>
              </a:solidFill>
              <a:latin typeface="Helvetica" charset="0"/>
              <a:ea typeface="Helvetica" charset="0"/>
              <a:cs typeface="Helvetica" charset="0"/>
            </a:endParaRPr>
          </a:p>
          <a:p>
            <a:pPr algn="ctr">
              <a:spcAft>
                <a:spcPts val="1200"/>
              </a:spcAft>
            </a:pPr>
            <a:r>
              <a:rPr lang="en-US" dirty="0" smtClean="0">
                <a:solidFill>
                  <a:srgbClr val="FFFFFF"/>
                </a:solidFill>
                <a:latin typeface="Helvetica" charset="0"/>
                <a:ea typeface="Helvetica" charset="0"/>
                <a:cs typeface="Helvetica" charset="0"/>
              </a:rPr>
              <a:t>31</a:t>
            </a:r>
            <a:endParaRPr lang="en-US" dirty="0">
              <a:solidFill>
                <a:srgbClr val="FFFFFF"/>
              </a:solidFill>
              <a:latin typeface="Helvetica" charset="0"/>
              <a:ea typeface="Helvetica" charset="0"/>
              <a:cs typeface="Helvetica" charset="0"/>
            </a:endParaRPr>
          </a:p>
        </p:txBody>
      </p:sp>
      <p:sp>
        <p:nvSpPr>
          <p:cNvPr id="56" name="Cube 55"/>
          <p:cNvSpPr>
            <a:spLocks noChangeAspect="1"/>
          </p:cNvSpPr>
          <p:nvPr/>
        </p:nvSpPr>
        <p:spPr>
          <a:xfrm>
            <a:off x="966109" y="2331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8" name="Cube 57"/>
          <p:cNvSpPr>
            <a:spLocks noChangeAspect="1"/>
          </p:cNvSpPr>
          <p:nvPr/>
        </p:nvSpPr>
        <p:spPr>
          <a:xfrm>
            <a:off x="8967109" y="4617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1253129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02534" y="1295400"/>
            <a:ext cx="8789066" cy="535648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indent="-265113" algn="l" defTabSz="914400" rtl="0">
              <a:buSzPct val="120000"/>
              <a:buFont typeface="Wingdings" charset="2"/>
              <a:buChar char="§"/>
            </a:pPr>
            <a:r>
              <a:rPr lang="en-US" sz="1900" b="1" kern="1200" dirty="0" smtClean="0">
                <a:latin typeface="Calibri" charset="0"/>
                <a:ea typeface="ＭＳ Ｐゴシック" charset="0"/>
                <a:cs typeface="Calibri" charset="0"/>
              </a:rPr>
              <a:t>Operational</a:t>
            </a:r>
            <a:r>
              <a:rPr lang="en-US" sz="1900" kern="1200" dirty="0" smtClean="0">
                <a:latin typeface="Calibri" charset="0"/>
                <a:ea typeface="ＭＳ Ｐゴシック" charset="0"/>
                <a:cs typeface="Calibri" charset="0"/>
              </a:rPr>
              <a:t>: Australia, Switzerland, Colombia</a:t>
            </a:r>
          </a:p>
          <a:p>
            <a:pPr marL="264536" indent="-265113" algn="l" defTabSz="914400" rtl="0">
              <a:buSzPct val="120000"/>
              <a:buFont typeface="Wingdings" charset="2"/>
              <a:buChar char="§"/>
            </a:pPr>
            <a:r>
              <a:rPr lang="en-US" sz="1900" b="1" kern="1200" dirty="0" smtClean="0">
                <a:latin typeface="Calibri" charset="0"/>
                <a:ea typeface="ＭＳ Ｐゴシック" charset="0"/>
                <a:cs typeface="Calibri" charset="0"/>
              </a:rPr>
              <a:t>In Progress</a:t>
            </a:r>
            <a:r>
              <a:rPr lang="en-US" sz="1900" kern="1200" dirty="0" smtClean="0">
                <a:latin typeface="Calibri" charset="0"/>
                <a:ea typeface="ＭＳ Ｐゴシック" charset="0"/>
                <a:cs typeface="Calibri" charset="0"/>
              </a:rPr>
              <a:t>: United Kingdom (support from UK Catapult), Uganda (support from UK Rhea), Vietnam (support from CSIRO, SEO, </a:t>
            </a:r>
            <a:r>
              <a:rPr lang="en-US" sz="1900" kern="1200" dirty="0" err="1" smtClean="0">
                <a:latin typeface="Calibri" charset="0"/>
                <a:ea typeface="ＭＳ Ｐゴシック" charset="0"/>
                <a:cs typeface="Calibri" charset="0"/>
              </a:rPr>
              <a:t>Symbios</a:t>
            </a:r>
            <a:r>
              <a:rPr lang="en-US" sz="1900" kern="1200" dirty="0" smtClean="0">
                <a:latin typeface="Calibri" charset="0"/>
                <a:ea typeface="ＭＳ Ｐゴシック" charset="0"/>
                <a:cs typeface="Calibri" charset="0"/>
              </a:rPr>
              <a:t>), Taiwan (TBD), Georgia and Moldova (support from Swiss Data Cube team)</a:t>
            </a:r>
          </a:p>
          <a:p>
            <a:pPr marL="264536" indent="-265113" algn="l" defTabSz="914400" rtl="0">
              <a:buSzPct val="120000"/>
              <a:buFont typeface="Wingdings" charset="2"/>
              <a:buChar char="§"/>
            </a:pPr>
            <a:r>
              <a:rPr lang="en-US" sz="1900" kern="1200" dirty="0" smtClean="0">
                <a:latin typeface="Calibri" charset="0"/>
                <a:ea typeface="ＭＳ Ｐゴシック" charset="0"/>
                <a:cs typeface="Calibri" charset="0"/>
              </a:rPr>
              <a:t>African Regional Data Cube (ARDC): </a:t>
            </a:r>
            <a:r>
              <a:rPr lang="en-US" sz="1900" kern="1200" dirty="0" smtClean="0">
                <a:solidFill>
                  <a:srgbClr val="FF0000"/>
                </a:solidFill>
                <a:latin typeface="Calibri" charset="0"/>
                <a:ea typeface="ＭＳ Ｐゴシック" charset="0"/>
                <a:cs typeface="Calibri" charset="0"/>
              </a:rPr>
              <a:t>Ghana</a:t>
            </a:r>
            <a:r>
              <a:rPr lang="en-US" sz="1900" kern="1200" dirty="0">
                <a:solidFill>
                  <a:srgbClr val="FF0000"/>
                </a:solidFill>
                <a:latin typeface="Calibri" charset="0"/>
                <a:ea typeface="ＭＳ Ｐゴシック" charset="0"/>
                <a:cs typeface="Calibri" charset="0"/>
              </a:rPr>
              <a:t>, Kenya, Senegal, Sierra Leone, </a:t>
            </a:r>
            <a:r>
              <a:rPr lang="en-US" sz="1900" kern="1200" dirty="0" smtClean="0">
                <a:solidFill>
                  <a:srgbClr val="FF0000"/>
                </a:solidFill>
                <a:latin typeface="Calibri" charset="0"/>
                <a:ea typeface="ＭＳ Ｐゴシック" charset="0"/>
                <a:cs typeface="Calibri" charset="0"/>
              </a:rPr>
              <a:t>Tanzania</a:t>
            </a:r>
            <a:r>
              <a:rPr lang="en-US" sz="1900" kern="1200" dirty="0" smtClean="0">
                <a:latin typeface="Calibri" charset="0"/>
                <a:ea typeface="ＭＳ Ｐゴシック" charset="0"/>
                <a:cs typeface="Calibri" charset="0"/>
              </a:rPr>
              <a:t> ... Early release in March at GPSDD event (Bristol UK) and full release in May in Nairobi, Kenya. </a:t>
            </a:r>
            <a:r>
              <a:rPr lang="en-US" sz="1900" i="1" kern="1200" dirty="0" smtClean="0">
                <a:solidFill>
                  <a:schemeClr val="accent4">
                    <a:lumMod val="75000"/>
                    <a:lumOff val="25000"/>
                  </a:schemeClr>
                </a:solidFill>
                <a:latin typeface="Calibri" charset="0"/>
                <a:ea typeface="ＭＳ Ｐゴシック" charset="0"/>
                <a:cs typeface="Calibri" charset="0"/>
              </a:rPr>
              <a:t>More on the next few charts ...</a:t>
            </a:r>
          </a:p>
          <a:p>
            <a:pPr marL="264536" indent="-265113" algn="l" defTabSz="914400" rtl="0">
              <a:buSzPct val="120000"/>
              <a:buFont typeface="Wingdings" charset="2"/>
              <a:buChar char="§"/>
            </a:pPr>
            <a:r>
              <a:rPr lang="en-US" sz="1900" kern="1200" dirty="0" smtClean="0">
                <a:solidFill>
                  <a:srgbClr val="FF0000"/>
                </a:solidFill>
                <a:latin typeface="Calibri" charset="0"/>
                <a:ea typeface="ＭＳ Ｐゴシック" charset="0"/>
                <a:cs typeface="Calibri" charset="0"/>
              </a:rPr>
              <a:t>Uruguay</a:t>
            </a:r>
            <a:r>
              <a:rPr lang="en-US" sz="1900" kern="1200" dirty="0" smtClean="0">
                <a:latin typeface="Calibri" charset="0"/>
                <a:ea typeface="ＭＳ Ｐゴシック" charset="0"/>
                <a:cs typeface="Calibri" charset="0"/>
              </a:rPr>
              <a:t> – Primary focus is validation testing of water quality and land classification. Linked to a World Bank project.</a:t>
            </a:r>
          </a:p>
          <a:p>
            <a:pPr marL="264536" indent="-265113" algn="l" defTabSz="914400" rtl="0">
              <a:buSzPct val="120000"/>
              <a:buFont typeface="Wingdings" charset="2"/>
              <a:buChar char="§"/>
            </a:pPr>
            <a:r>
              <a:rPr lang="en-US" sz="1900" kern="1200" dirty="0" smtClean="0">
                <a:solidFill>
                  <a:srgbClr val="FF0000"/>
                </a:solidFill>
                <a:latin typeface="Calibri" charset="0"/>
                <a:ea typeface="ＭＳ Ｐゴシック" charset="0"/>
                <a:cs typeface="Calibri" charset="0"/>
              </a:rPr>
              <a:t>Cambodia</a:t>
            </a:r>
            <a:r>
              <a:rPr lang="en-US" sz="1900" kern="1200" dirty="0" smtClean="0">
                <a:latin typeface="Calibri" charset="0"/>
                <a:ea typeface="ＭＳ Ｐゴシック" charset="0"/>
                <a:cs typeface="Calibri" charset="0"/>
              </a:rPr>
              <a:t> – Starting a new project with Geoscience Australia (GA)</a:t>
            </a:r>
          </a:p>
          <a:p>
            <a:pPr marL="264536" indent="-265113" algn="l" defTabSz="914400" rtl="0">
              <a:buSzPct val="120000"/>
              <a:buFont typeface="Wingdings" charset="2"/>
              <a:buChar char="§"/>
            </a:pPr>
            <a:r>
              <a:rPr lang="en-US" sz="1900" kern="1200" dirty="0" smtClean="0">
                <a:solidFill>
                  <a:srgbClr val="FF0000"/>
                </a:solidFill>
                <a:latin typeface="Calibri" charset="0"/>
                <a:ea typeface="ＭＳ Ｐゴシック" charset="0"/>
                <a:cs typeface="Calibri" charset="0"/>
              </a:rPr>
              <a:t>Mexico</a:t>
            </a:r>
            <a:r>
              <a:rPr lang="en-US" sz="1900" kern="1200" dirty="0" smtClean="0">
                <a:latin typeface="Calibri" charset="0"/>
                <a:ea typeface="ＭＳ Ｐゴシック" charset="0"/>
                <a:cs typeface="Calibri" charset="0"/>
              </a:rPr>
              <a:t> – CSIRO working with CONABIO</a:t>
            </a:r>
          </a:p>
          <a:p>
            <a:pPr marL="264536" indent="-265113" algn="l" defTabSz="914400" rtl="0">
              <a:buSzPct val="120000"/>
              <a:buFont typeface="Wingdings" charset="2"/>
              <a:buChar char="§"/>
            </a:pPr>
            <a:r>
              <a:rPr lang="en-US" sz="1900" kern="1200" dirty="0" smtClean="0">
                <a:solidFill>
                  <a:srgbClr val="FF0000"/>
                </a:solidFill>
                <a:latin typeface="Calibri" charset="0"/>
                <a:ea typeface="ＭＳ Ｐゴシック" charset="0"/>
                <a:cs typeface="Calibri" charset="0"/>
              </a:rPr>
              <a:t>Pacific </a:t>
            </a:r>
            <a:r>
              <a:rPr lang="en-US" sz="1900" kern="1200" dirty="0">
                <a:solidFill>
                  <a:srgbClr val="FF0000"/>
                </a:solidFill>
                <a:latin typeface="Calibri" charset="0"/>
                <a:ea typeface="ＭＳ Ｐゴシック" charset="0"/>
                <a:cs typeface="Calibri" charset="0"/>
              </a:rPr>
              <a:t>Islands (Vanuatu, Solomon Islands, </a:t>
            </a:r>
            <a:r>
              <a:rPr lang="en-US" sz="1900" kern="1200" dirty="0" smtClean="0">
                <a:solidFill>
                  <a:srgbClr val="FF0000"/>
                </a:solidFill>
                <a:latin typeface="Calibri" charset="0"/>
                <a:ea typeface="ＭＳ Ｐゴシック" charset="0"/>
                <a:cs typeface="Calibri" charset="0"/>
              </a:rPr>
              <a:t>Nauru, Samoa) </a:t>
            </a:r>
            <a:r>
              <a:rPr lang="en-US" sz="1900" kern="1200" dirty="0">
                <a:latin typeface="Calibri" charset="0"/>
                <a:ea typeface="ＭＳ Ｐゴシック" charset="0"/>
                <a:cs typeface="Calibri" charset="0"/>
              </a:rPr>
              <a:t>– UK Catapult capacity building </a:t>
            </a:r>
            <a:r>
              <a:rPr lang="en-US" sz="1900" kern="1200" dirty="0" smtClean="0">
                <a:latin typeface="Calibri" charset="0"/>
                <a:ea typeface="ＭＳ Ｐゴシック" charset="0"/>
                <a:cs typeface="Calibri" charset="0"/>
              </a:rPr>
              <a:t>project includes </a:t>
            </a:r>
            <a:r>
              <a:rPr lang="en-US" sz="1900" kern="1200" dirty="0">
                <a:latin typeface="Calibri" charset="0"/>
                <a:ea typeface="ＭＳ Ｐゴシック" charset="0"/>
                <a:cs typeface="Calibri" charset="0"/>
              </a:rPr>
              <a:t>UNEP-GRID (Swiss Data Cube) </a:t>
            </a:r>
            <a:r>
              <a:rPr lang="en-US" sz="1900" kern="1200" dirty="0" smtClean="0">
                <a:latin typeface="Calibri" charset="0"/>
                <a:ea typeface="ＭＳ Ｐゴシック" charset="0"/>
                <a:cs typeface="Calibri" charset="0"/>
              </a:rPr>
              <a:t>team and CSIRO (for Samoa).</a:t>
            </a:r>
            <a:endParaRPr lang="en-US" sz="1900" kern="1200" dirty="0">
              <a:latin typeface="Calibri" charset="0"/>
              <a:ea typeface="ＭＳ Ｐゴシック" charset="0"/>
              <a:cs typeface="Calibri" charset="0"/>
            </a:endParaRPr>
          </a:p>
          <a:p>
            <a:pPr marL="264536" indent="-265113" algn="l" defTabSz="914400" rtl="0">
              <a:buSzPct val="120000"/>
              <a:buFont typeface="Wingdings" charset="2"/>
              <a:buChar char="§"/>
            </a:pPr>
            <a:r>
              <a:rPr lang="en-US" sz="1900" kern="1200" dirty="0" smtClean="0">
                <a:solidFill>
                  <a:srgbClr val="FF0000"/>
                </a:solidFill>
                <a:latin typeface="Calibri" charset="0"/>
                <a:ea typeface="ＭＳ Ｐゴシック" charset="0"/>
                <a:cs typeface="Calibri" charset="0"/>
              </a:rPr>
              <a:t>Guatemala</a:t>
            </a:r>
            <a:r>
              <a:rPr lang="en-US" sz="1900" kern="1200" dirty="0" smtClean="0">
                <a:latin typeface="Calibri" charset="0"/>
                <a:ea typeface="ＭＳ Ｐゴシック" charset="0"/>
                <a:cs typeface="Calibri" charset="0"/>
              </a:rPr>
              <a:t> </a:t>
            </a:r>
            <a:r>
              <a:rPr lang="en-US" sz="1900" kern="1200" dirty="0">
                <a:latin typeface="Calibri" charset="0"/>
                <a:ea typeface="ＭＳ Ｐゴシック" charset="0"/>
                <a:cs typeface="Calibri" charset="0"/>
              </a:rPr>
              <a:t>– New contact in Jan 2018 (palm oil plantations, water management)</a:t>
            </a:r>
          </a:p>
          <a:p>
            <a:pPr marL="264536" indent="-265113" algn="l" defTabSz="914400" rtl="0">
              <a:buSzPct val="120000"/>
              <a:buFont typeface="Wingdings" charset="2"/>
              <a:buChar char="§"/>
            </a:pPr>
            <a:r>
              <a:rPr lang="en-US" sz="1900" kern="1200" dirty="0">
                <a:solidFill>
                  <a:srgbClr val="FF0000"/>
                </a:solidFill>
                <a:latin typeface="Calibri" charset="0"/>
                <a:ea typeface="ＭＳ Ｐゴシック" charset="0"/>
                <a:cs typeface="Calibri" charset="0"/>
              </a:rPr>
              <a:t>Japan</a:t>
            </a:r>
            <a:r>
              <a:rPr lang="en-US" sz="1900" kern="1200" dirty="0">
                <a:latin typeface="Calibri" charset="0"/>
                <a:ea typeface="ＭＳ Ｐゴシック" charset="0"/>
                <a:cs typeface="Calibri" charset="0"/>
              </a:rPr>
              <a:t> – Working with GA and CSIRO to support rice monitoring</a:t>
            </a:r>
          </a:p>
          <a:p>
            <a:pPr marL="264536" indent="-265113" algn="l" defTabSz="914400" rtl="0">
              <a:buSzPct val="120000"/>
              <a:buFont typeface="Wingdings" charset="2"/>
              <a:buChar char="§"/>
            </a:pPr>
            <a:r>
              <a:rPr lang="en-US" sz="1900" kern="1200" dirty="0">
                <a:solidFill>
                  <a:srgbClr val="FF0000"/>
                </a:solidFill>
                <a:latin typeface="Calibri" charset="0"/>
                <a:ea typeface="ＭＳ Ｐゴシック" charset="0"/>
                <a:cs typeface="Calibri" charset="0"/>
              </a:rPr>
              <a:t>South Africa </a:t>
            </a:r>
            <a:r>
              <a:rPr lang="en-US" sz="1900" kern="1200" dirty="0">
                <a:latin typeface="Calibri" charset="0"/>
                <a:ea typeface="ＭＳ Ｐゴシック" charset="0"/>
                <a:cs typeface="Calibri" charset="0"/>
              </a:rPr>
              <a:t>– Contacted by SANSA in late 2017. S</a:t>
            </a:r>
            <a:r>
              <a:rPr lang="en-US" sz="1900" kern="1200" dirty="0" smtClean="0">
                <a:latin typeface="Calibri" charset="0"/>
                <a:ea typeface="ＭＳ Ｐゴシック" charset="0"/>
                <a:cs typeface="Calibri" charset="0"/>
              </a:rPr>
              <a:t>ample </a:t>
            </a:r>
            <a:r>
              <a:rPr lang="en-US" sz="1900" kern="1200" dirty="0">
                <a:latin typeface="Calibri" charset="0"/>
                <a:ea typeface="ＭＳ Ｐゴシック" charset="0"/>
                <a:cs typeface="Calibri" charset="0"/>
              </a:rPr>
              <a:t>CBERS and SPOT </a:t>
            </a:r>
            <a:r>
              <a:rPr lang="en-US" sz="1900" kern="1200" dirty="0" smtClean="0">
                <a:latin typeface="Calibri" charset="0"/>
                <a:ea typeface="ＭＳ Ｐゴシック" charset="0"/>
                <a:cs typeface="Calibri" charset="0"/>
              </a:rPr>
              <a:t>data.</a:t>
            </a:r>
          </a:p>
          <a:p>
            <a:pPr marL="264536" indent="-265113" algn="l" defTabSz="914400" rtl="0">
              <a:buSzPct val="120000"/>
              <a:buFont typeface="Wingdings" charset="2"/>
              <a:buChar char="§"/>
            </a:pPr>
            <a:endParaRPr lang="en-US" sz="1900" kern="1200" dirty="0">
              <a:latin typeface="Calibri" charset="0"/>
              <a:ea typeface="ＭＳ Ｐゴシック" charset="0"/>
              <a:cs typeface="Calibri" charset="0"/>
            </a:endParaRPr>
          </a:p>
          <a:p>
            <a:pPr marL="264536" indent="-265113" algn="l" defTabSz="914400" rtl="0">
              <a:buSzPct val="120000"/>
              <a:buFont typeface="Wingdings" charset="2"/>
              <a:buChar char="§"/>
            </a:pPr>
            <a:endParaRPr lang="en-US" sz="1900" kern="1200" dirty="0" smtClean="0">
              <a:latin typeface="Calibri" charset="0"/>
              <a:ea typeface="ＭＳ Ｐゴシック" charset="0"/>
              <a:cs typeface="Calibri" charset="0"/>
            </a:endParaRPr>
          </a:p>
          <a:p>
            <a:pPr marL="264536" indent="-265113" algn="l" defTabSz="914400" rtl="0">
              <a:buSzPct val="120000"/>
              <a:buFont typeface="Wingdings" charset="2"/>
              <a:buChar char="§"/>
            </a:pPr>
            <a:endParaRPr lang="en-US" sz="1900" kern="1200" dirty="0" smtClean="0">
              <a:latin typeface="Calibri" charset="0"/>
              <a:ea typeface="ＭＳ Ｐゴシック" charset="0"/>
              <a:cs typeface="Calibri" charset="0"/>
            </a:endParaRPr>
          </a:p>
          <a:p>
            <a:pPr marL="264536" indent="-265113" algn="l" defTabSz="914400" rtl="0">
              <a:buSzPct val="120000"/>
              <a:buFont typeface="Wingdings" charset="2"/>
              <a:buChar char="§"/>
            </a:pPr>
            <a:endParaRPr lang="en-US" sz="1900" kern="1200" dirty="0" smtClean="0">
              <a:latin typeface="Calibri" charset="0"/>
              <a:ea typeface="ＭＳ Ｐゴシック" charset="0"/>
              <a:cs typeface="Calibri" charset="0"/>
            </a:endParaRPr>
          </a:p>
        </p:txBody>
      </p:sp>
      <p:sp>
        <p:nvSpPr>
          <p:cNvPr id="4" name="Title 1"/>
          <p:cNvSpPr>
            <a:spLocks noGrp="1"/>
          </p:cNvSpPr>
          <p:nvPr>
            <p:ph type="title"/>
          </p:nvPr>
        </p:nvSpPr>
        <p:spPr>
          <a:xfrm>
            <a:off x="2209800" y="228600"/>
            <a:ext cx="4876800" cy="646331"/>
          </a:xfrm>
        </p:spPr>
        <p:txBody>
          <a:bodyPr wrap="square">
            <a:spAutoFit/>
          </a:bodyPr>
          <a:lstStyle/>
          <a:p>
            <a:pPr algn="l" eaLnBrk="1" hangingPunct="1"/>
            <a:r>
              <a:rPr lang="en-US" sz="3600" b="1" smtClean="0">
                <a:latin typeface="Tahoma" charset="0"/>
                <a:ea typeface="ＭＳ Ｐゴシック" charset="0"/>
                <a:cs typeface="ＭＳ Ｐゴシック" charset="0"/>
              </a:rPr>
              <a:t>Country Highlights</a:t>
            </a:r>
            <a:endParaRPr lang="en-US" sz="36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92743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09800" y="298847"/>
            <a:ext cx="5105400" cy="4308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defTabSz="914400">
              <a:defRPr>
                <a:solidFill>
                  <a:srgbClr val="000000"/>
                </a:solidFill>
              </a:defRPr>
            </a:pPr>
            <a:r>
              <a:rPr lang="en-US" sz="2800" b="1" dirty="0" smtClean="0">
                <a:solidFill>
                  <a:srgbClr val="FFFFFF"/>
                </a:solidFill>
                <a:latin typeface="Proxima Nova Regular"/>
                <a:ea typeface="Proxima Nova Regular"/>
                <a:cs typeface="Proxima Nova Regular"/>
                <a:sym typeface="Proxima Nova Regular"/>
              </a:rPr>
              <a:t>African Regional Data Cube</a:t>
            </a:r>
            <a:endParaRPr sz="2800" b="1" dirty="0">
              <a:solidFill>
                <a:srgbClr val="FFFFFF"/>
              </a:solidFill>
              <a:latin typeface="Proxima Nova Regular"/>
              <a:ea typeface="Proxima Nova Regular"/>
              <a:cs typeface="Proxima Nova Regular"/>
              <a:sym typeface="Proxima Nova Regul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843"/>
            <a:ext cx="8534400" cy="4799757"/>
          </a:xfrm>
          <a:prstGeom prst="rect">
            <a:avLst/>
          </a:prstGeom>
        </p:spPr>
      </p:pic>
      <p:sp>
        <p:nvSpPr>
          <p:cNvPr id="7" name="TextBox 6"/>
          <p:cNvSpPr txBox="1"/>
          <p:nvPr/>
        </p:nvSpPr>
        <p:spPr>
          <a:xfrm>
            <a:off x="1143000" y="1295400"/>
            <a:ext cx="702211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b="1" dirty="0" smtClean="0">
                <a:solidFill>
                  <a:srgbClr val="001E59"/>
                </a:solidFill>
                <a:latin typeface="Calibri" charset="0"/>
                <a:ea typeface="Calibri" charset="0"/>
                <a:cs typeface="Calibri" charset="0"/>
              </a:rPr>
              <a:t>Ghana, Kenya, Senegal, Sierra Leone</a:t>
            </a:r>
            <a:r>
              <a:rPr lang="en-US" sz="2800" b="1" smtClean="0">
                <a:solidFill>
                  <a:srgbClr val="001E59"/>
                </a:solidFill>
                <a:latin typeface="Calibri" charset="0"/>
                <a:ea typeface="Calibri" charset="0"/>
                <a:cs typeface="Calibri" charset="0"/>
              </a:rPr>
              <a:t>, Tanzania</a:t>
            </a:r>
            <a:endParaRPr lang="en-US" sz="2800" b="1" dirty="0">
              <a:solidFill>
                <a:srgbClr val="001E59"/>
              </a:solidFill>
              <a:latin typeface="Calibri" charset="0"/>
              <a:ea typeface="Calibri" charset="0"/>
              <a:cs typeface="Calibri" charset="0"/>
            </a:endParaRPr>
          </a:p>
        </p:txBody>
      </p:sp>
    </p:spTree>
    <p:extLst>
      <p:ext uri="{BB962C8B-B14F-4D97-AF65-F5344CB8AC3E}">
        <p14:creationId xmlns:p14="http://schemas.microsoft.com/office/powerpoint/2010/main" val="7250813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47900" y="228600"/>
            <a:ext cx="4724400" cy="646331"/>
          </a:xfrm>
        </p:spPr>
        <p:txBody>
          <a:bodyPr wrap="square">
            <a:spAutoFit/>
          </a:bodyPr>
          <a:lstStyle/>
          <a:p>
            <a:pPr algn="l" eaLnBrk="1" hangingPunct="1"/>
            <a:r>
              <a:rPr lang="en-US" sz="3600" b="1" dirty="0" smtClean="0">
                <a:latin typeface="Tahoma" charset="0"/>
                <a:ea typeface="ＭＳ Ｐゴシック" charset="0"/>
                <a:cs typeface="ＭＳ Ｐゴシック" charset="0"/>
              </a:rPr>
              <a:t>ARDC Stakeholders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81000" y="1295400"/>
            <a:ext cx="8458200" cy="5334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buSzPct val="120000"/>
              <a:buFont typeface="Arial"/>
              <a:buNone/>
            </a:pPr>
            <a:r>
              <a:rPr lang="en-US" sz="1900" i="1" kern="1200" dirty="0" smtClean="0">
                <a:solidFill>
                  <a:srgbClr val="FF0000"/>
                </a:solidFill>
                <a:latin typeface="Calibri" charset="0"/>
                <a:ea typeface="ＭＳ Ｐゴシック" charset="0"/>
                <a:cs typeface="Calibri" charset="0"/>
              </a:rPr>
              <a:t>Who are the stakeholders and their roles for the African Regional Data Cube (ARDC)? </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GPSDD </a:t>
            </a:r>
            <a:r>
              <a:rPr lang="en-US" sz="1900" kern="1200" dirty="0">
                <a:latin typeface="Calibri" charset="0"/>
                <a:ea typeface="ＭＳ Ｐゴシック" charset="0"/>
                <a:cs typeface="Calibri" charset="0"/>
              </a:rPr>
              <a:t>(</a:t>
            </a:r>
            <a:r>
              <a:rPr lang="en-US" sz="1900" kern="1200" dirty="0" smtClean="0">
                <a:latin typeface="Calibri" charset="0"/>
                <a:ea typeface="ＭＳ Ｐゴシック" charset="0"/>
                <a:cs typeface="Calibri" charset="0"/>
              </a:rPr>
              <a:t>Global Partnership for Sustainable Development) ... </a:t>
            </a:r>
            <a:br>
              <a:rPr lang="en-US" sz="1900" kern="1200" dirty="0" smtClean="0">
                <a:latin typeface="Calibri" charset="0"/>
                <a:ea typeface="ＭＳ Ｐゴシック" charset="0"/>
                <a:cs typeface="Calibri" charset="0"/>
              </a:rPr>
            </a:br>
            <a:r>
              <a:rPr lang="en-US" sz="1900" kern="1200" dirty="0" smtClean="0">
                <a:latin typeface="Calibri" charset="0"/>
                <a:ea typeface="ＭＳ Ｐゴシック" charset="0"/>
                <a:cs typeface="Calibri" charset="0"/>
              </a:rPr>
              <a:t>Primary lead and initiator of the ARDC</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Strathmore University ... Responsible for core ARDC operations and data management</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Amazon ... 2-year grant providing AWS credits for deployment and operations</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NASA (CEOS SEO) ... Technical lead for initial deployment, training and implementation </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UK-Catapult ... Potential to support Sentinel-2 data </a:t>
            </a:r>
            <a:r>
              <a:rPr lang="en-US" sz="1900" kern="1200" dirty="0" err="1" smtClean="0">
                <a:latin typeface="Calibri" charset="0"/>
                <a:ea typeface="ＭＳ Ｐゴシック" charset="0"/>
                <a:cs typeface="Calibri" charset="0"/>
              </a:rPr>
              <a:t>acquition</a:t>
            </a:r>
            <a:r>
              <a:rPr lang="en-US" sz="1900" kern="1200" dirty="0" smtClean="0">
                <a:latin typeface="Calibri" charset="0"/>
                <a:ea typeface="ＭＳ Ｐゴシック" charset="0"/>
                <a:cs typeface="Calibri" charset="0"/>
              </a:rPr>
              <a:t>, processing (via ARCSI), and ingestion in the cube + capacity building for Strathmore</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UK-Rhea ... Potential to merge their Uganda Data Cube with the ARDC and add application algorithms and capacity building for users</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GEO ... Promotion of the ARDC among African users and relevant global groups</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Radiant Earth ... Interested in using the cube to develop and test algorithms for the region with a focus on agriculture  </a:t>
            </a:r>
          </a:p>
          <a:p>
            <a:pPr marL="295275" indent="-295275" algn="l" defTabSz="914400" rtl="0">
              <a:buSzPct val="120000"/>
              <a:buFont typeface="Wingdings" charset="2"/>
              <a:buChar char="§"/>
            </a:pPr>
            <a:r>
              <a:rPr lang="en-US" sz="1900" kern="1200" dirty="0" err="1" smtClean="0">
                <a:latin typeface="Calibri" charset="0"/>
                <a:ea typeface="ＭＳ Ｐゴシック" charset="0"/>
                <a:cs typeface="Calibri" charset="0"/>
              </a:rPr>
              <a:t>Afri</a:t>
            </a:r>
            <a:r>
              <a:rPr lang="en-US" sz="1900" kern="1200" dirty="0" smtClean="0">
                <a:latin typeface="Calibri" charset="0"/>
                <a:ea typeface="ＭＳ Ｐゴシック" charset="0"/>
                <a:cs typeface="Calibri" charset="0"/>
              </a:rPr>
              <a:t>-GEOSS and </a:t>
            </a:r>
            <a:r>
              <a:rPr lang="en-US" sz="1900" kern="1200" dirty="0" err="1" smtClean="0">
                <a:latin typeface="Calibri" charset="0"/>
                <a:ea typeface="ＭＳ Ｐゴシック" charset="0"/>
                <a:cs typeface="Calibri" charset="0"/>
              </a:rPr>
              <a:t>Afri</a:t>
            </a:r>
            <a:r>
              <a:rPr lang="en-US" sz="1900" kern="1200" dirty="0" smtClean="0">
                <a:latin typeface="Calibri" charset="0"/>
                <a:ea typeface="ＭＳ Ｐゴシック" charset="0"/>
                <a:cs typeface="Calibri" charset="0"/>
              </a:rPr>
              <a:t>-GAM ... TBD</a:t>
            </a:r>
            <a:endParaRPr lang="en-US" sz="1900" kern="1200" dirty="0">
              <a:latin typeface="Calibri" charset="0"/>
              <a:ea typeface="ＭＳ Ｐゴシック" charset="0"/>
              <a:cs typeface="Calibri" charset="0"/>
            </a:endParaRPr>
          </a:p>
        </p:txBody>
      </p:sp>
    </p:spTree>
    <p:extLst>
      <p:ext uri="{BB962C8B-B14F-4D97-AF65-F5344CB8AC3E}">
        <p14:creationId xmlns:p14="http://schemas.microsoft.com/office/powerpoint/2010/main" val="148982623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5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14099</TotalTime>
  <Words>2014</Words>
  <Application>Microsoft Macintosh PowerPoint</Application>
  <PresentationFormat>On-screen Show (4:3)</PresentationFormat>
  <Paragraphs>195</Paragraphs>
  <Slides>10</Slides>
  <Notes>10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10</vt:i4>
      </vt:variant>
    </vt:vector>
  </HeadingPairs>
  <TitlesOfParts>
    <vt:vector size="31" baseType="lpstr">
      <vt:lpstr>Arial Bold</vt:lpstr>
      <vt:lpstr>Avenir Roman</vt:lpstr>
      <vt:lpstr>Calibri</vt:lpstr>
      <vt:lpstr>Calibri Light</vt:lpstr>
      <vt:lpstr>Courier New</vt:lpstr>
      <vt:lpstr>Droid Serif</vt:lpstr>
      <vt:lpstr>Helvetica</vt:lpstr>
      <vt:lpstr>ＭＳ Ｐゴシック</vt:lpstr>
      <vt:lpstr>Proxima Nova Regular</vt:lpstr>
      <vt:lpstr>Tahoma</vt:lpstr>
      <vt:lpstr>Times New Roman</vt:lpstr>
      <vt:lpstr>Verdana</vt:lpstr>
      <vt:lpstr>Wingdings</vt:lpstr>
      <vt:lpstr>Arial</vt:lpstr>
      <vt:lpstr>Default</vt:lpstr>
      <vt:lpstr>GA White Pages</vt:lpstr>
      <vt:lpstr>4_Default</vt:lpstr>
      <vt:lpstr>2_Default</vt:lpstr>
      <vt:lpstr>5_Default</vt:lpstr>
      <vt:lpstr>2_Office Theme</vt:lpstr>
      <vt:lpstr>1_Default</vt:lpstr>
      <vt:lpstr>Open Data Cube Initiative</vt:lpstr>
      <vt:lpstr>What are Data Cubes?</vt:lpstr>
      <vt:lpstr>ODC CB Activities 2017</vt:lpstr>
      <vt:lpstr>SEO CB Activities 2018</vt:lpstr>
      <vt:lpstr>The Data Cube Vision</vt:lpstr>
      <vt:lpstr>The “Road to 20”</vt:lpstr>
      <vt:lpstr>Country Highlights</vt:lpstr>
      <vt:lpstr>PowerPoint Presentation</vt:lpstr>
      <vt:lpstr>ARDC Stakeholders</vt:lpstr>
      <vt:lpstr>Potential WGCapD Involvement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653</cp:revision>
  <cp:lastPrinted>2018-03-03T19:35:55Z</cp:lastPrinted>
  <dcterms:modified xsi:type="dcterms:W3CDTF">2018-03-06T13:03:09Z</dcterms:modified>
</cp:coreProperties>
</file>