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1" r:id="rId2"/>
    <p:sldId id="263" r:id="rId3"/>
    <p:sldId id="272" r:id="rId4"/>
    <p:sldId id="288" r:id="rId5"/>
    <p:sldId id="273" r:id="rId6"/>
    <p:sldId id="298" r:id="rId7"/>
    <p:sldId id="281" r:id="rId8"/>
    <p:sldId id="277" r:id="rId9"/>
    <p:sldId id="289" r:id="rId10"/>
    <p:sldId id="282" r:id="rId11"/>
    <p:sldId id="303" r:id="rId12"/>
    <p:sldId id="291" r:id="rId13"/>
    <p:sldId id="284" r:id="rId14"/>
    <p:sldId id="274" r:id="rId15"/>
    <p:sldId id="299" r:id="rId16"/>
    <p:sldId id="279" r:id="rId17"/>
    <p:sldId id="290" r:id="rId18"/>
    <p:sldId id="301" r:id="rId19"/>
    <p:sldId id="302" r:id="rId20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 autoAdjust="0"/>
    <p:restoredTop sz="95154" autoAdjust="0"/>
  </p:normalViewPr>
  <p:slideViewPr>
    <p:cSldViewPr>
      <p:cViewPr varScale="1">
        <p:scale>
          <a:sx n="68" d="100"/>
          <a:sy n="68" d="100"/>
        </p:scale>
        <p:origin x="10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628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6">
            <a:extLst>
              <a:ext uri="{FF2B5EF4-FFF2-40B4-BE49-F238E27FC236}">
                <a16:creationId xmlns:a16="http://schemas.microsoft.com/office/drawing/2014/main" id="{80A5FFB2-B495-4DD9-ABE0-01CD7225FCA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543F041-36B5-4F02-9421-237609D15E65}" type="slidenum">
              <a:t>4</a:t>
            </a:fld>
            <a:endParaRPr lang="pt-BR"/>
          </a:p>
        </p:txBody>
      </p:sp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57A8E3B-4D43-408C-BAF3-FA15301889B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 2">
            <a:extLst>
              <a:ext uri="{FF2B5EF4-FFF2-40B4-BE49-F238E27FC236}">
                <a16:creationId xmlns:a16="http://schemas.microsoft.com/office/drawing/2014/main" id="{09175904-3FDA-4783-A150-8CB79FCF86D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31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Advertise</a:t>
            </a:r>
            <a:r>
              <a:rPr lang="pt-BR" dirty="0"/>
              <a:t> training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share</a:t>
            </a:r>
            <a:r>
              <a:rPr lang="pt-BR" dirty="0"/>
              <a:t> </a:t>
            </a:r>
            <a:r>
              <a:rPr lang="pt-BR" dirty="0" err="1"/>
              <a:t>videos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251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‹nº›</a:t>
            </a:fld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 Regular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546DA43-38BA-456A-AF15-277A62460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03BF361-D62F-4422-A364-EBCED10A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A90C06-9148-4666-A90F-592F6240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546850"/>
            <a:ext cx="1905000" cy="246221"/>
          </a:xfrm>
        </p:spPr>
        <p:txBody>
          <a:bodyPr/>
          <a:lstStyle/>
          <a:p>
            <a:pPr lvl="0"/>
            <a:fld id="{20F62205-FFC1-4FAC-BA86-71B87039BC85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95871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mailto:kacaesar@cimh.edu.bb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457200" y="2514600"/>
            <a:ext cx="5746243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 err="1">
                <a:solidFill>
                  <a:srgbClr val="FFFFFF"/>
                </a:solidFill>
              </a:rPr>
              <a:t>VLab</a:t>
            </a:r>
            <a:r>
              <a:rPr lang="en-US" sz="4200" b="1" dirty="0">
                <a:solidFill>
                  <a:srgbClr val="FFFFFF"/>
                </a:solidFill>
              </a:rPr>
              <a:t> activities at CPTEC -INPE</a:t>
            </a:r>
            <a:endParaRPr sz="4200" b="1" dirty="0">
              <a:solidFill>
                <a:srgbClr val="FFFFFF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457200" y="4011611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1600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Natália</a:t>
            </a:r>
            <a:r>
              <a:rPr lang="en-US" sz="16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Rudorff (CPTEC/INPE)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</a:t>
            </a:r>
            <a:r>
              <a:rPr lang="en-US" sz="16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7</a:t>
            </a:r>
            <a:r>
              <a:rPr lang="en-US" sz="1600" baseline="300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</a:t>
            </a:r>
            <a:r>
              <a:rPr lang="en-US" sz="16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Working Group for Capacity Building and Data Democracy (WGCapD) Annual Meeting</a:t>
            </a:r>
            <a:endParaRPr sz="160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INPE São José dos Campos</a:t>
            </a:r>
            <a:r>
              <a:rPr sz="16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en-US" sz="16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Brazil</a:t>
            </a:r>
            <a:endParaRPr sz="160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6-8</a:t>
            </a:r>
            <a:r>
              <a:rPr lang="en-US" sz="1600" baseline="300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</a:t>
            </a:r>
            <a:r>
              <a:rPr lang="en-US" sz="16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March, 2018</a:t>
            </a:r>
            <a:endParaRPr sz="160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7200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</a:p>
        </p:txBody>
      </p:sp>
    </p:spTree>
    <p:extLst>
      <p:ext uri="{BB962C8B-B14F-4D97-AF65-F5344CB8AC3E}">
        <p14:creationId xmlns:p14="http://schemas.microsoft.com/office/powerpoint/2010/main" val="17672818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371600"/>
            <a:ext cx="8686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Training </a:t>
            </a:r>
            <a:r>
              <a:rPr lang="pt-BR" b="1" dirty="0" err="1"/>
              <a:t>on</a:t>
            </a:r>
            <a:r>
              <a:rPr lang="pt-BR" b="1" dirty="0"/>
              <a:t> GOES-16 for </a:t>
            </a:r>
            <a:r>
              <a:rPr lang="pt-BR" b="1" dirty="0" err="1"/>
              <a:t>Operational</a:t>
            </a:r>
            <a:r>
              <a:rPr lang="pt-BR" b="1" dirty="0"/>
              <a:t> </a:t>
            </a:r>
            <a:r>
              <a:rPr lang="pt-BR" b="1" dirty="0" err="1"/>
              <a:t>Meteorological</a:t>
            </a:r>
            <a:r>
              <a:rPr lang="pt-BR" b="1" dirty="0"/>
              <a:t> Services</a:t>
            </a:r>
          </a:p>
          <a:p>
            <a:pPr marL="0" indent="0">
              <a:buNone/>
            </a:pPr>
            <a:r>
              <a:rPr lang="pt-BR" dirty="0" err="1"/>
              <a:t>October</a:t>
            </a:r>
            <a:r>
              <a:rPr lang="pt-BR" dirty="0"/>
              <a:t> 2017, CPTEC, Cachoeira Paulista, SP, </a:t>
            </a:r>
            <a:r>
              <a:rPr lang="pt-BR" dirty="0" err="1"/>
              <a:t>Brazil</a:t>
            </a:r>
            <a:r>
              <a:rPr lang="pt-BR" dirty="0"/>
              <a:t>;</a:t>
            </a:r>
            <a:endParaRPr lang="en-US" b="1" dirty="0"/>
          </a:p>
          <a:p>
            <a:pPr indent="-231775"/>
            <a:endParaRPr lang="en-US" dirty="0"/>
          </a:p>
          <a:p>
            <a:pPr indent="-231775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5867400" cy="533400"/>
          </a:xfrm>
        </p:spPr>
        <p:txBody>
          <a:bodyPr anchor="ctr"/>
          <a:lstStyle/>
          <a:p>
            <a:r>
              <a:rPr lang="en-US" sz="3200" dirty="0">
                <a:solidFill>
                  <a:srgbClr val="FFFFFF"/>
                </a:solidFill>
              </a:rPr>
              <a:t>Face to face training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CBBE93A-A148-4047-BC37-3385E4EF3971}"/>
              </a:ext>
            </a:extLst>
          </p:cNvPr>
          <p:cNvSpPr txBox="1">
            <a:spLocks/>
          </p:cNvSpPr>
          <p:nvPr/>
        </p:nvSpPr>
        <p:spPr>
          <a:xfrm>
            <a:off x="228600" y="2318825"/>
            <a:ext cx="3581400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spcAft>
                <a:spcPts val="1200"/>
              </a:spcAft>
              <a:buSzPct val="45000"/>
              <a:buFont typeface="StarSymbol"/>
              <a:buChar char="●"/>
            </a:pPr>
            <a:r>
              <a:rPr lang="pt-BR" dirty="0"/>
              <a:t>4 </a:t>
            </a:r>
            <a:r>
              <a:rPr lang="pt-BR" dirty="0" err="1"/>
              <a:t>Instructors</a:t>
            </a:r>
            <a:r>
              <a:rPr lang="pt-BR" dirty="0"/>
              <a:t> (INPE)</a:t>
            </a:r>
          </a:p>
          <a:p>
            <a:pPr defTabSz="914400">
              <a:spcAft>
                <a:spcPts val="1200"/>
              </a:spcAft>
              <a:buSzPct val="45000"/>
              <a:buFont typeface="StarSymbol"/>
              <a:buChar char="●"/>
            </a:pPr>
            <a:r>
              <a:rPr lang="pt-BR" dirty="0"/>
              <a:t>13 </a:t>
            </a:r>
            <a:r>
              <a:rPr lang="pt-BR" dirty="0" err="1"/>
              <a:t>participants</a:t>
            </a:r>
            <a:r>
              <a:rPr lang="pt-BR" dirty="0"/>
              <a:t>: CPTEC </a:t>
            </a:r>
            <a:r>
              <a:rPr lang="pt-BR" dirty="0" err="1"/>
              <a:t>operational</a:t>
            </a:r>
            <a:r>
              <a:rPr lang="pt-BR" dirty="0"/>
              <a:t> </a:t>
            </a:r>
            <a:r>
              <a:rPr lang="pt-BR" dirty="0" err="1"/>
              <a:t>meteorologists</a:t>
            </a:r>
            <a:endParaRPr lang="pt-BR" dirty="0"/>
          </a:p>
          <a:p>
            <a:pPr indent="-231775" defTabSz="914400"/>
            <a:endParaRPr lang="en-US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FEF5FC7-3F8C-4824-ADB5-A9E3FBEB458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876800" y="2209800"/>
            <a:ext cx="3975181" cy="29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59B3A05-5466-4772-84BA-DD169450E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18976"/>
          <a:stretch/>
        </p:blipFill>
        <p:spPr>
          <a:xfrm>
            <a:off x="4413747" y="4267200"/>
            <a:ext cx="4012631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4AD5DBB-2B27-4478-940E-C3D7A75F3BC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7200" y="3706470"/>
            <a:ext cx="4100440" cy="3075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341613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600200"/>
            <a:ext cx="8686800" cy="5029200"/>
          </a:xfrm>
        </p:spPr>
        <p:txBody>
          <a:bodyPr>
            <a:normAutofit/>
          </a:bodyPr>
          <a:lstStyle/>
          <a:p>
            <a:pPr>
              <a:spcBef>
                <a:spcPts val="2314"/>
              </a:spcBef>
              <a:spcAft>
                <a:spcPts val="1029"/>
              </a:spcAft>
              <a:buSzPct val="45000"/>
              <a:buFont typeface="StarSymbol"/>
              <a:buChar char="●"/>
            </a:pPr>
            <a:r>
              <a:rPr lang="pt-BR" b="1" dirty="0"/>
              <a:t>GOES-16 (ABI </a:t>
            </a:r>
            <a:r>
              <a:rPr lang="pt-BR" b="1" dirty="0" err="1"/>
              <a:t>and</a:t>
            </a:r>
            <a:r>
              <a:rPr lang="pt-BR" b="1" dirty="0"/>
              <a:t> GLM) </a:t>
            </a:r>
            <a:r>
              <a:rPr lang="pt-BR" b="1" dirty="0" err="1"/>
              <a:t>imagery</a:t>
            </a:r>
            <a:r>
              <a:rPr lang="pt-BR" b="1" dirty="0"/>
              <a:t> </a:t>
            </a:r>
            <a:r>
              <a:rPr lang="pt-BR" b="1" dirty="0" err="1"/>
              <a:t>and</a:t>
            </a:r>
            <a:r>
              <a:rPr lang="pt-BR" b="1" dirty="0"/>
              <a:t> </a:t>
            </a:r>
            <a:r>
              <a:rPr lang="pt-BR" b="1" dirty="0" err="1"/>
              <a:t>products</a:t>
            </a:r>
            <a:r>
              <a:rPr lang="pt-BR" b="1" dirty="0"/>
              <a:t> for </a:t>
            </a:r>
            <a:r>
              <a:rPr lang="pt-BR" b="1" dirty="0" err="1"/>
              <a:t>operational</a:t>
            </a:r>
            <a:r>
              <a:rPr lang="pt-BR" b="1" dirty="0"/>
              <a:t> </a:t>
            </a:r>
            <a:r>
              <a:rPr lang="pt-BR" b="1" dirty="0" err="1"/>
              <a:t>meteorology</a:t>
            </a:r>
            <a:r>
              <a:rPr lang="pt-BR" dirty="0"/>
              <a:t>, online </a:t>
            </a:r>
            <a:r>
              <a:rPr lang="pt-BR" dirty="0" err="1"/>
              <a:t>course</a:t>
            </a:r>
            <a:r>
              <a:rPr lang="pt-BR" dirty="0"/>
              <a:t>, 2018;</a:t>
            </a:r>
          </a:p>
          <a:p>
            <a:pPr>
              <a:spcBef>
                <a:spcPts val="2314"/>
              </a:spcBef>
              <a:spcAft>
                <a:spcPts val="1029"/>
              </a:spcAft>
              <a:buSzPct val="45000"/>
              <a:buFont typeface="StarSymbol"/>
              <a:buChar char="●"/>
            </a:pPr>
            <a:r>
              <a:rPr lang="pt-BR" b="1" dirty="0" err="1"/>
              <a:t>GEONETCast-Americas</a:t>
            </a:r>
            <a:r>
              <a:rPr lang="pt-BR" b="1" dirty="0"/>
              <a:t> Workshop</a:t>
            </a:r>
            <a:r>
              <a:rPr lang="pt-BR" dirty="0"/>
              <a:t>, AMERIGEOSS </a:t>
            </a:r>
            <a:r>
              <a:rPr lang="pt-BR" dirty="0" err="1"/>
              <a:t>week</a:t>
            </a:r>
            <a:r>
              <a:rPr lang="pt-BR" dirty="0"/>
              <a:t>, August, 2018, Cachoeira </a:t>
            </a:r>
            <a:r>
              <a:rPr lang="pt-BR" dirty="0" err="1"/>
              <a:t>Paulista-SP</a:t>
            </a:r>
            <a:r>
              <a:rPr lang="pt-BR" dirty="0"/>
              <a:t>, </a:t>
            </a:r>
            <a:r>
              <a:rPr lang="pt-BR" dirty="0" err="1"/>
              <a:t>Brazil</a:t>
            </a:r>
            <a:r>
              <a:rPr lang="pt-BR" dirty="0"/>
              <a:t>.</a:t>
            </a:r>
          </a:p>
          <a:p>
            <a:pPr>
              <a:spcBef>
                <a:spcPts val="2314"/>
              </a:spcBef>
              <a:spcAft>
                <a:spcPts val="1029"/>
              </a:spcAft>
              <a:buSzPct val="45000"/>
              <a:buFont typeface="StarSymbol"/>
              <a:buChar char="●"/>
            </a:pP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will</a:t>
            </a:r>
            <a:r>
              <a:rPr lang="pt-BR" dirty="0"/>
              <a:t> host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i="1" dirty="0"/>
              <a:t>AMERIGEOSS </a:t>
            </a:r>
            <a:r>
              <a:rPr lang="pt-BR" i="1" dirty="0" err="1"/>
              <a:t>week</a:t>
            </a:r>
            <a:r>
              <a:rPr lang="pt-BR" i="1" dirty="0"/>
              <a:t> </a:t>
            </a:r>
            <a:r>
              <a:rPr lang="pt-BR" dirty="0" err="1"/>
              <a:t>which</a:t>
            </a:r>
            <a:r>
              <a:rPr lang="pt-BR" dirty="0"/>
              <a:t> </a:t>
            </a:r>
            <a:r>
              <a:rPr lang="pt-BR" dirty="0" err="1"/>
              <a:t>should</a:t>
            </a:r>
            <a:r>
              <a:rPr lang="pt-BR" dirty="0"/>
              <a:t> </a:t>
            </a:r>
            <a:r>
              <a:rPr lang="pt-BR" dirty="0" err="1"/>
              <a:t>also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a workshop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b="1" dirty="0"/>
              <a:t>GOES-16 data </a:t>
            </a:r>
            <a:r>
              <a:rPr lang="pt-BR" b="1" dirty="0" err="1"/>
              <a:t>and</a:t>
            </a:r>
            <a:r>
              <a:rPr lang="pt-BR" b="1" dirty="0"/>
              <a:t> </a:t>
            </a:r>
            <a:r>
              <a:rPr lang="pt-BR" b="1" dirty="0" err="1"/>
              <a:t>product</a:t>
            </a:r>
            <a:r>
              <a:rPr lang="pt-BR" b="1" dirty="0"/>
              <a:t> </a:t>
            </a:r>
            <a:r>
              <a:rPr lang="pt-BR" b="1" dirty="0" err="1"/>
              <a:t>usage</a:t>
            </a:r>
            <a:r>
              <a:rPr lang="pt-BR" b="1" dirty="0"/>
              <a:t> </a:t>
            </a:r>
            <a:r>
              <a:rPr lang="pt-BR" dirty="0" err="1"/>
              <a:t>organized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NOAA experts</a:t>
            </a:r>
          </a:p>
          <a:p>
            <a:pPr indent="-231775"/>
            <a:endParaRPr lang="en-US" dirty="0"/>
          </a:p>
          <a:p>
            <a:pPr indent="-231775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362200" y="228600"/>
            <a:ext cx="5486400" cy="533400"/>
          </a:xfrm>
        </p:spPr>
        <p:txBody>
          <a:bodyPr anchor="ctr"/>
          <a:lstStyle/>
          <a:p>
            <a:r>
              <a:rPr lang="en-US" sz="3200" dirty="0">
                <a:solidFill>
                  <a:srgbClr val="FFFFFF"/>
                </a:solidFill>
              </a:rPr>
              <a:t>2018 Training Events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2693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90285" y="1371600"/>
            <a:ext cx="6339115" cy="5257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i="1" dirty="0"/>
              <a:t>“</a:t>
            </a:r>
            <a:r>
              <a:rPr lang="pt-BR" b="1" i="1" dirty="0" err="1"/>
              <a:t>Benefits</a:t>
            </a:r>
            <a:r>
              <a:rPr lang="pt-BR" b="1" i="1" dirty="0"/>
              <a:t> </a:t>
            </a:r>
            <a:r>
              <a:rPr lang="pt-BR" b="1" i="1" dirty="0" err="1"/>
              <a:t>of</a:t>
            </a:r>
            <a:r>
              <a:rPr lang="pt-BR" b="1" i="1" dirty="0"/>
              <a:t> </a:t>
            </a:r>
            <a:r>
              <a:rPr lang="pt-BR" b="1" i="1" dirty="0" err="1"/>
              <a:t>the</a:t>
            </a:r>
            <a:r>
              <a:rPr lang="pt-BR" b="1" i="1" dirty="0"/>
              <a:t> Next </a:t>
            </a:r>
            <a:r>
              <a:rPr lang="pt-BR" b="1" i="1" dirty="0" err="1"/>
              <a:t>Generation</a:t>
            </a:r>
            <a:r>
              <a:rPr lang="pt-BR" b="1" i="1" dirty="0"/>
              <a:t> Environmental </a:t>
            </a:r>
            <a:r>
              <a:rPr lang="pt-BR" b="1" i="1" dirty="0" err="1"/>
              <a:t>Satellites</a:t>
            </a:r>
            <a:r>
              <a:rPr lang="pt-BR" b="1" i="1" dirty="0"/>
              <a:t>: GOES-R</a:t>
            </a:r>
            <a:r>
              <a:rPr lang="pt-BR" i="1" dirty="0"/>
              <a:t>” (May, 2017)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/>
              <a:t>“</a:t>
            </a:r>
            <a:r>
              <a:rPr lang="pt-BR" b="1" dirty="0" err="1"/>
              <a:t>Introduction</a:t>
            </a:r>
            <a:r>
              <a:rPr lang="pt-BR" b="1" dirty="0"/>
              <a:t> </a:t>
            </a:r>
            <a:r>
              <a:rPr lang="pt-BR" b="1" dirty="0" err="1"/>
              <a:t>to</a:t>
            </a:r>
            <a:r>
              <a:rPr lang="pt-BR" b="1" dirty="0"/>
              <a:t> GOES-16”</a:t>
            </a:r>
            <a:r>
              <a:rPr lang="pt-BR" dirty="0"/>
              <a:t>, (</a:t>
            </a:r>
            <a:r>
              <a:rPr lang="pt-BR" dirty="0" err="1"/>
              <a:t>March</a:t>
            </a:r>
            <a:r>
              <a:rPr lang="pt-BR" dirty="0"/>
              <a:t>, 2018), </a:t>
            </a:r>
            <a:r>
              <a:rPr lang="pt-BR" dirty="0" err="1"/>
              <a:t>inspired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i="1" dirty="0"/>
              <a:t>“Foundation </a:t>
            </a:r>
            <a:r>
              <a:rPr lang="pt-BR" i="1" dirty="0" err="1"/>
              <a:t>Course</a:t>
            </a:r>
            <a:r>
              <a:rPr lang="pt-BR" i="1" dirty="0"/>
              <a:t> for GOES-R </a:t>
            </a:r>
            <a:r>
              <a:rPr lang="pt-BR" dirty="0"/>
              <a:t>(CIRA)” </a:t>
            </a:r>
          </a:p>
          <a:p>
            <a:pPr marL="111125" indent="0">
              <a:buNone/>
            </a:pPr>
            <a:endParaRPr lang="en-US" dirty="0"/>
          </a:p>
          <a:p>
            <a:pPr indent="-231775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05000" y="152400"/>
            <a:ext cx="5867400" cy="776605"/>
          </a:xfrm>
        </p:spPr>
        <p:txBody>
          <a:bodyPr anchor="ctr"/>
          <a:lstStyle/>
          <a:p>
            <a:r>
              <a:rPr lang="en-US" sz="2800" dirty="0"/>
              <a:t>Short Videos for User Awareness and Training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8580A31-3A16-4CCA-9A95-D229FEB2D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8" y="3290215"/>
            <a:ext cx="2808491" cy="210636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69B9CA4-7CCB-4845-B000-95238DAF5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64" y="3290216"/>
            <a:ext cx="2808490" cy="21063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2373883-F3A2-4D9F-B3D7-E859B40ACA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238" y="4547737"/>
            <a:ext cx="2808491" cy="210636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FF185F8-0DFC-4FDB-B3A7-AA3E0AA6A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64" y="4599231"/>
            <a:ext cx="2808492" cy="210636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9B49D3F-13C9-4060-8920-E58BCB0345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92" y="1975028"/>
            <a:ext cx="2514600" cy="18859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4EDED76-9C89-4F6E-91B8-16A702DA5A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1" y="4244107"/>
            <a:ext cx="2808492" cy="210636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E1B124C-6AA0-48F8-A305-1363095D18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17" y="2991813"/>
            <a:ext cx="2808492" cy="210636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8156E68-4368-4D67-8A28-33CC64DCA3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45" y="4428006"/>
            <a:ext cx="2808492" cy="210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350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371600"/>
            <a:ext cx="8686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Preparation of Quick Guides for ABI channels and products (inspired on GOES-R mission)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Preparation of South American Case Studies with the new ABI channels and products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Conceptual Models for the Southern</a:t>
            </a:r>
          </a:p>
          <a:p>
            <a:pPr marL="0" indent="0">
              <a:buNone/>
            </a:pPr>
            <a:r>
              <a:rPr lang="en-US" b="1" dirty="0"/>
              <a:t>Hemisphere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Portuguese translation of resources                                                                   </a:t>
            </a:r>
          </a:p>
          <a:p>
            <a:pPr marL="0" indent="0">
              <a:buNone/>
            </a:pPr>
            <a:r>
              <a:rPr lang="en-US" b="1" dirty="0"/>
              <a:t>organized by other </a:t>
            </a:r>
            <a:r>
              <a:rPr lang="en-US" b="1" dirty="0" err="1"/>
              <a:t>CoEs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111125" indent="0">
              <a:buNone/>
            </a:pPr>
            <a:endParaRPr lang="en-US" dirty="0"/>
          </a:p>
          <a:p>
            <a:pPr indent="-231775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5867400" cy="533400"/>
          </a:xfrm>
        </p:spPr>
        <p:txBody>
          <a:bodyPr anchor="ctr"/>
          <a:lstStyle/>
          <a:p>
            <a:r>
              <a:rPr lang="en-US" sz="3200" dirty="0">
                <a:solidFill>
                  <a:srgbClr val="FFFFFF"/>
                </a:solidFill>
              </a:rPr>
              <a:t>Other Training Resources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95F217C-2DF6-4541-8330-D80A9C0AD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3" t="17391" r="26667" b="14427"/>
          <a:stretch/>
        </p:blipFill>
        <p:spPr>
          <a:xfrm>
            <a:off x="4818822" y="3276600"/>
            <a:ext cx="4248978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7694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371600"/>
            <a:ext cx="8686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Conceptual Models for the Southern Hemisphere (CM4SH)</a:t>
            </a:r>
          </a:p>
          <a:p>
            <a:pPr indent="-231775"/>
            <a:r>
              <a:rPr lang="en-US" sz="1800" dirty="0"/>
              <a:t>English and Portuguese versions</a:t>
            </a:r>
          </a:p>
          <a:p>
            <a:pPr indent="-231775"/>
            <a:endParaRPr lang="en-US" dirty="0"/>
          </a:p>
          <a:p>
            <a:pPr indent="-231775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866900" y="266700"/>
            <a:ext cx="5867400" cy="533400"/>
          </a:xfrm>
        </p:spPr>
        <p:txBody>
          <a:bodyPr anchor="ctr"/>
          <a:lstStyle/>
          <a:p>
            <a:r>
              <a:rPr lang="en-US" sz="2800" dirty="0">
                <a:solidFill>
                  <a:srgbClr val="FFFFFF"/>
                </a:solidFill>
              </a:rPr>
              <a:t>Building Resources with other </a:t>
            </a:r>
            <a:r>
              <a:rPr lang="en-US" sz="2800" dirty="0" err="1">
                <a:solidFill>
                  <a:srgbClr val="FFFFFF"/>
                </a:solidFill>
              </a:rPr>
              <a:t>CoEs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D23267A-5377-44A0-AA2C-4FA918FFE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7" t="8103" r="14167" b="11857"/>
          <a:stretch/>
        </p:blipFill>
        <p:spPr>
          <a:xfrm>
            <a:off x="1066800" y="2362200"/>
            <a:ext cx="6781800" cy="41148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692D3AF-5E77-4053-B2EA-B4CFC0D68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7" t="27767" r="73333" b="14427"/>
          <a:stretch/>
        </p:blipFill>
        <p:spPr>
          <a:xfrm>
            <a:off x="1295400" y="2971800"/>
            <a:ext cx="1143000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1930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371600"/>
            <a:ext cx="8686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Conceptual Models for the Southern Hemisphere (CM4SH)</a:t>
            </a:r>
          </a:p>
          <a:p>
            <a:pPr indent="-231775"/>
            <a:r>
              <a:rPr lang="en-US" sz="1800" dirty="0"/>
              <a:t>English and Portuguese versions</a:t>
            </a:r>
          </a:p>
          <a:p>
            <a:pPr indent="-231775"/>
            <a:endParaRPr lang="en-US" dirty="0"/>
          </a:p>
          <a:p>
            <a:pPr indent="-231775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828800" y="228600"/>
            <a:ext cx="5867400" cy="533400"/>
          </a:xfrm>
        </p:spPr>
        <p:txBody>
          <a:bodyPr anchor="ctr"/>
          <a:lstStyle/>
          <a:p>
            <a:r>
              <a:rPr lang="en-US" sz="2800" dirty="0">
                <a:solidFill>
                  <a:srgbClr val="FFFFFF"/>
                </a:solidFill>
              </a:rPr>
              <a:t>Building Resources with other </a:t>
            </a:r>
            <a:r>
              <a:rPr lang="en-US" sz="2800" dirty="0" err="1">
                <a:solidFill>
                  <a:srgbClr val="FFFFFF"/>
                </a:solidFill>
              </a:rPr>
              <a:t>CoEs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DC977C1-B96A-4363-BB6E-8233208AC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23" t="8902" r="16244" b="12542"/>
          <a:stretch/>
        </p:blipFill>
        <p:spPr>
          <a:xfrm>
            <a:off x="1905000" y="2168856"/>
            <a:ext cx="5715000" cy="452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9104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371600"/>
            <a:ext cx="8686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Monitoring Climate Change with Satellites</a:t>
            </a:r>
          </a:p>
          <a:p>
            <a:r>
              <a:rPr lang="en-029" sz="1800" dirty="0"/>
              <a:t>Caribbean Institute for Meteorology and Hydrology (CIMH)</a:t>
            </a:r>
          </a:p>
          <a:p>
            <a:pPr marL="0" indent="0">
              <a:buNone/>
            </a:pPr>
            <a:r>
              <a:rPr lang="en-029" sz="1800" dirty="0"/>
              <a:t>Ms. Kathy-Ann Caesar</a:t>
            </a:r>
          </a:p>
          <a:p>
            <a:pPr marL="0" indent="0">
              <a:buNone/>
            </a:pPr>
            <a:r>
              <a:rPr lang="en-029" sz="1800" dirty="0">
                <a:hlinkClick r:id="rId2"/>
              </a:rPr>
              <a:t>kacaesar@cimh.edu.bb</a:t>
            </a:r>
            <a:endParaRPr lang="en-029" sz="1800" dirty="0"/>
          </a:p>
          <a:p>
            <a:pPr marL="0" indent="0">
              <a:buNone/>
            </a:pPr>
            <a:endParaRPr lang="en-029" sz="1800" dirty="0"/>
          </a:p>
          <a:p>
            <a:pPr marL="0" indent="0">
              <a:buNone/>
            </a:pPr>
            <a:r>
              <a:rPr lang="en-029" sz="1800" dirty="0"/>
              <a:t>Portuguese translation</a:t>
            </a:r>
          </a:p>
          <a:p>
            <a:pPr indent="-231775"/>
            <a:endParaRPr lang="en-US" dirty="0"/>
          </a:p>
          <a:p>
            <a:pPr indent="-231775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39291" y="262597"/>
            <a:ext cx="5715000" cy="533400"/>
          </a:xfrm>
        </p:spPr>
        <p:txBody>
          <a:bodyPr anchor="ctr"/>
          <a:lstStyle/>
          <a:p>
            <a:r>
              <a:rPr lang="en-US" sz="2800" dirty="0">
                <a:solidFill>
                  <a:srgbClr val="FFFFFF"/>
                </a:solidFill>
              </a:rPr>
              <a:t>Building resources with other </a:t>
            </a:r>
            <a:r>
              <a:rPr lang="en-US" sz="2800" dirty="0" err="1">
                <a:solidFill>
                  <a:srgbClr val="FFFFFF"/>
                </a:solidFill>
              </a:rPr>
              <a:t>CoEs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97CFBA-2684-4A59-8D69-FF4EAE309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4" t="5667" r="8626" b="23488"/>
          <a:stretch/>
        </p:blipFill>
        <p:spPr bwMode="auto">
          <a:xfrm>
            <a:off x="289560" y="3513406"/>
            <a:ext cx="6583680" cy="313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7E8EFC3-1113-4260-9B86-34CCC80DD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09" t="12667" r="13191" b="26425"/>
          <a:stretch/>
        </p:blipFill>
        <p:spPr>
          <a:xfrm>
            <a:off x="6511290" y="2133600"/>
            <a:ext cx="1143001" cy="313129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3918742-1E36-41A0-922A-B9CCBE4DAB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167" t="8498" r="11029" b="32075"/>
          <a:stretch/>
        </p:blipFill>
        <p:spPr>
          <a:xfrm>
            <a:off x="7607978" y="2217453"/>
            <a:ext cx="1353736" cy="305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4430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295400"/>
            <a:ext cx="8686800" cy="52578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b="1" dirty="0" err="1"/>
              <a:t>Train</a:t>
            </a:r>
            <a:r>
              <a:rPr lang="pt-BR" b="1" dirty="0"/>
              <a:t> </a:t>
            </a:r>
            <a:r>
              <a:rPr lang="pt-BR" b="1" dirty="0" err="1"/>
              <a:t>the</a:t>
            </a:r>
            <a:r>
              <a:rPr lang="pt-BR" b="1" dirty="0"/>
              <a:t> </a:t>
            </a:r>
            <a:r>
              <a:rPr lang="pt-BR" b="1" dirty="0" err="1"/>
              <a:t>trainers</a:t>
            </a:r>
            <a:r>
              <a:rPr lang="pt-BR" b="1" dirty="0"/>
              <a:t> workshop, NY, USA, July, 2017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RGB Workshop, </a:t>
            </a:r>
            <a:r>
              <a:rPr lang="pt-BR" b="1" dirty="0" err="1"/>
              <a:t>Japan</a:t>
            </a:r>
            <a:r>
              <a:rPr lang="pt-BR" b="1" dirty="0"/>
              <a:t>, </a:t>
            </a:r>
            <a:r>
              <a:rPr lang="pt-BR" b="1" dirty="0" err="1"/>
              <a:t>November</a:t>
            </a:r>
            <a:r>
              <a:rPr lang="pt-BR" b="1" dirty="0"/>
              <a:t> 2017 </a:t>
            </a:r>
          </a:p>
          <a:p>
            <a:pPr marL="0" indent="0">
              <a:buNone/>
            </a:pPr>
            <a:r>
              <a:rPr lang="pt-BR" sz="1600" dirty="0"/>
              <a:t>      (</a:t>
            </a:r>
            <a:r>
              <a:rPr lang="pt-BR" sz="1600" dirty="0" err="1"/>
              <a:t>participation</a:t>
            </a:r>
            <a:r>
              <a:rPr lang="pt-BR" sz="1600" dirty="0"/>
              <a:t> </a:t>
            </a:r>
            <a:r>
              <a:rPr lang="pt-BR" sz="1600" dirty="0" err="1"/>
              <a:t>supported</a:t>
            </a:r>
            <a:r>
              <a:rPr lang="pt-BR" sz="1600" dirty="0"/>
              <a:t> </a:t>
            </a:r>
            <a:r>
              <a:rPr lang="pt-BR" sz="1600" dirty="0" err="1"/>
              <a:t>by</a:t>
            </a:r>
            <a:r>
              <a:rPr lang="pt-BR" sz="1600" dirty="0"/>
              <a:t> WMO)</a:t>
            </a:r>
            <a:endParaRPr lang="en-US" sz="1600" dirty="0"/>
          </a:p>
          <a:p>
            <a:pPr indent="-231775"/>
            <a:endParaRPr lang="en-US" dirty="0"/>
          </a:p>
          <a:p>
            <a:pPr indent="-231775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5867400" cy="533400"/>
          </a:xfrm>
        </p:spPr>
        <p:txBody>
          <a:bodyPr anchor="ctr"/>
          <a:lstStyle/>
          <a:p>
            <a:r>
              <a:rPr lang="en-US" sz="3200" dirty="0">
                <a:solidFill>
                  <a:srgbClr val="FFFFFF"/>
                </a:solidFill>
              </a:rPr>
              <a:t>Train the trainers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00333FA-5666-4184-B54A-FAED282BAF3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447800" y="2428040"/>
            <a:ext cx="6858000" cy="4353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15710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600200"/>
            <a:ext cx="8724900" cy="46482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i="1" dirty="0" err="1"/>
              <a:t>Make</a:t>
            </a:r>
            <a:r>
              <a:rPr lang="pt-BR" i="1" dirty="0"/>
              <a:t> </a:t>
            </a:r>
            <a:r>
              <a:rPr lang="pt-BR" i="1" dirty="0" err="1"/>
              <a:t>attractive</a:t>
            </a:r>
            <a:r>
              <a:rPr lang="pt-BR" i="1" dirty="0"/>
              <a:t> </a:t>
            </a:r>
            <a:r>
              <a:rPr lang="pt-BR" i="1" dirty="0" err="1"/>
              <a:t>and</a:t>
            </a:r>
            <a:r>
              <a:rPr lang="pt-BR" i="1" dirty="0"/>
              <a:t> </a:t>
            </a:r>
            <a:r>
              <a:rPr lang="pt-BR" i="1" dirty="0" err="1"/>
              <a:t>informative</a:t>
            </a:r>
            <a:r>
              <a:rPr lang="pt-BR" i="1" dirty="0"/>
              <a:t> online training </a:t>
            </a:r>
            <a:r>
              <a:rPr lang="pt-BR" i="1" dirty="0" err="1"/>
              <a:t>resources</a:t>
            </a:r>
            <a:endParaRPr lang="pt-BR" i="1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i="1" dirty="0" err="1"/>
              <a:t>Effectively</a:t>
            </a:r>
            <a:r>
              <a:rPr lang="pt-BR" i="1" dirty="0"/>
              <a:t> </a:t>
            </a:r>
            <a:r>
              <a:rPr lang="pt-BR" i="1" dirty="0" err="1"/>
              <a:t>attend</a:t>
            </a:r>
            <a:r>
              <a:rPr lang="pt-BR" i="1" dirty="0"/>
              <a:t> </a:t>
            </a:r>
            <a:r>
              <a:rPr lang="pt-BR" i="1" dirty="0" err="1"/>
              <a:t>user</a:t>
            </a:r>
            <a:r>
              <a:rPr lang="pt-BR" i="1" dirty="0"/>
              <a:t> </a:t>
            </a:r>
            <a:r>
              <a:rPr lang="pt-BR" i="1" dirty="0" err="1"/>
              <a:t>requirements</a:t>
            </a:r>
            <a:r>
              <a:rPr lang="pt-BR" i="1" dirty="0"/>
              <a:t> </a:t>
            </a:r>
            <a:r>
              <a:rPr lang="pt-BR" i="1" dirty="0" err="1"/>
              <a:t>and</a:t>
            </a:r>
            <a:r>
              <a:rPr lang="pt-BR" i="1" dirty="0"/>
              <a:t> WMO </a:t>
            </a:r>
            <a:r>
              <a:rPr lang="pt-BR" i="1" dirty="0" err="1"/>
              <a:t>competencies</a:t>
            </a:r>
            <a:endParaRPr lang="pt-BR" i="1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i="1" dirty="0"/>
              <a:t>Improve training </a:t>
            </a:r>
            <a:r>
              <a:rPr lang="pt-BR" i="1" dirty="0" err="1"/>
              <a:t>evaluation</a:t>
            </a:r>
            <a:r>
              <a:rPr lang="pt-BR" i="1" dirty="0"/>
              <a:t> (feedbacks </a:t>
            </a:r>
            <a:r>
              <a:rPr lang="pt-BR" i="1" dirty="0" err="1"/>
              <a:t>and</a:t>
            </a:r>
            <a:r>
              <a:rPr lang="pt-BR" i="1" dirty="0"/>
              <a:t> </a:t>
            </a:r>
            <a:r>
              <a:rPr lang="pt-BR" i="1" dirty="0" err="1"/>
              <a:t>learning</a:t>
            </a:r>
            <a:r>
              <a:rPr lang="pt-BR" i="1" dirty="0"/>
              <a:t> </a:t>
            </a:r>
            <a:r>
              <a:rPr lang="pt-BR" i="1" dirty="0" err="1"/>
              <a:t>outcomes</a:t>
            </a:r>
            <a:r>
              <a:rPr lang="pt-BR" i="1" dirty="0"/>
              <a:t>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i="1" dirty="0" err="1"/>
              <a:t>Elaborate</a:t>
            </a:r>
            <a:r>
              <a:rPr lang="pt-BR" i="1" dirty="0"/>
              <a:t> South American case </a:t>
            </a:r>
            <a:r>
              <a:rPr lang="pt-BR" i="1" dirty="0" err="1"/>
              <a:t>studies</a:t>
            </a:r>
            <a:r>
              <a:rPr lang="pt-BR" i="1" dirty="0"/>
              <a:t> </a:t>
            </a:r>
            <a:r>
              <a:rPr lang="pt-BR" i="1" dirty="0" err="1"/>
              <a:t>with</a:t>
            </a:r>
            <a:r>
              <a:rPr lang="pt-BR" i="1" dirty="0"/>
              <a:t> new </a:t>
            </a:r>
            <a:r>
              <a:rPr lang="pt-BR" i="1" dirty="0" err="1"/>
              <a:t>channels</a:t>
            </a:r>
            <a:r>
              <a:rPr lang="pt-BR" i="1" dirty="0"/>
              <a:t> </a:t>
            </a:r>
            <a:r>
              <a:rPr lang="pt-BR" i="1" dirty="0" err="1"/>
              <a:t>and</a:t>
            </a:r>
            <a:r>
              <a:rPr lang="pt-BR" i="1" dirty="0"/>
              <a:t> </a:t>
            </a:r>
            <a:r>
              <a:rPr lang="pt-BR" i="1" dirty="0" err="1"/>
              <a:t>products</a:t>
            </a:r>
            <a:r>
              <a:rPr lang="pt-BR" i="1" dirty="0"/>
              <a:t> </a:t>
            </a:r>
            <a:r>
              <a:rPr lang="pt-BR" i="1" dirty="0" err="1"/>
              <a:t>of</a:t>
            </a:r>
            <a:r>
              <a:rPr lang="pt-BR" i="1" dirty="0"/>
              <a:t> Next </a:t>
            </a:r>
            <a:r>
              <a:rPr lang="pt-BR" i="1" dirty="0" err="1"/>
              <a:t>Generation</a:t>
            </a:r>
            <a:r>
              <a:rPr lang="pt-BR" i="1" dirty="0"/>
              <a:t> Environmental </a:t>
            </a:r>
            <a:r>
              <a:rPr lang="pt-BR" i="1" dirty="0" err="1"/>
              <a:t>Satellites</a:t>
            </a:r>
            <a:endParaRPr lang="pt-BR" i="1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i="1" dirty="0" err="1"/>
              <a:t>Train</a:t>
            </a:r>
            <a:r>
              <a:rPr lang="pt-BR" i="1" dirty="0"/>
              <a:t> </a:t>
            </a:r>
            <a:r>
              <a:rPr lang="pt-BR" i="1" dirty="0" err="1"/>
              <a:t>the</a:t>
            </a:r>
            <a:r>
              <a:rPr lang="pt-BR" i="1" dirty="0"/>
              <a:t> </a:t>
            </a:r>
            <a:r>
              <a:rPr lang="pt-BR" i="1" dirty="0" err="1"/>
              <a:t>trainers</a:t>
            </a:r>
            <a:r>
              <a:rPr lang="pt-BR" i="1" dirty="0"/>
              <a:t> (e.g. RGB workshops)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i="1" dirty="0" err="1"/>
              <a:t>Collaborate</a:t>
            </a:r>
            <a:r>
              <a:rPr lang="pt-BR" i="1" dirty="0"/>
              <a:t> </a:t>
            </a:r>
            <a:r>
              <a:rPr lang="pt-BR" i="1" dirty="0" err="1"/>
              <a:t>with</a:t>
            </a:r>
            <a:r>
              <a:rPr lang="pt-BR" i="1" dirty="0"/>
              <a:t> </a:t>
            </a:r>
            <a:r>
              <a:rPr lang="pt-BR" i="1" dirty="0" err="1"/>
              <a:t>Portuguese</a:t>
            </a:r>
            <a:r>
              <a:rPr lang="pt-BR" i="1" dirty="0"/>
              <a:t> </a:t>
            </a:r>
            <a:r>
              <a:rPr lang="pt-BR" i="1" dirty="0" err="1"/>
              <a:t>speeking</a:t>
            </a:r>
            <a:r>
              <a:rPr lang="pt-BR" i="1" dirty="0"/>
              <a:t> countries </a:t>
            </a:r>
            <a:r>
              <a:rPr lang="pt-BR" i="1" dirty="0" err="1"/>
              <a:t>at</a:t>
            </a:r>
            <a:r>
              <a:rPr lang="pt-BR" i="1" dirty="0"/>
              <a:t> </a:t>
            </a:r>
            <a:r>
              <a:rPr lang="pt-BR" i="1" dirty="0" err="1"/>
              <a:t>other</a:t>
            </a:r>
            <a:r>
              <a:rPr lang="pt-BR" i="1" dirty="0"/>
              <a:t> </a:t>
            </a:r>
            <a:r>
              <a:rPr lang="pt-BR" i="1" dirty="0" err="1"/>
              <a:t>Regions</a:t>
            </a:r>
            <a:r>
              <a:rPr lang="pt-BR" i="1" dirty="0"/>
              <a:t> (</a:t>
            </a:r>
            <a:r>
              <a:rPr lang="pt-BR" i="1" dirty="0" err="1"/>
              <a:t>Africa</a:t>
            </a:r>
            <a:r>
              <a:rPr lang="pt-BR" i="1" dirty="0"/>
              <a:t>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i="1" dirty="0" err="1"/>
              <a:t>Collaborate</a:t>
            </a:r>
            <a:r>
              <a:rPr lang="pt-BR" i="1" dirty="0"/>
              <a:t> </a:t>
            </a:r>
            <a:r>
              <a:rPr lang="pt-BR" i="1" dirty="0" err="1"/>
              <a:t>with</a:t>
            </a:r>
            <a:r>
              <a:rPr lang="pt-BR" i="1" dirty="0"/>
              <a:t> Spanish </a:t>
            </a:r>
            <a:r>
              <a:rPr lang="pt-BR" i="1" dirty="0" err="1"/>
              <a:t>speaking</a:t>
            </a:r>
            <a:r>
              <a:rPr lang="pt-BR" i="1" dirty="0"/>
              <a:t> countries </a:t>
            </a:r>
            <a:r>
              <a:rPr lang="pt-BR" i="1" dirty="0" err="1"/>
              <a:t>at</a:t>
            </a:r>
            <a:r>
              <a:rPr lang="pt-BR" i="1" dirty="0"/>
              <a:t> </a:t>
            </a:r>
            <a:r>
              <a:rPr lang="pt-BR" i="1" dirty="0" err="1"/>
              <a:t>the</a:t>
            </a:r>
            <a:r>
              <a:rPr lang="pt-BR" i="1" dirty="0"/>
              <a:t> </a:t>
            </a:r>
            <a:r>
              <a:rPr lang="pt-BR" i="1" dirty="0" err="1"/>
              <a:t>same</a:t>
            </a:r>
            <a:r>
              <a:rPr lang="pt-BR" i="1" dirty="0"/>
              <a:t> </a:t>
            </a:r>
            <a:r>
              <a:rPr lang="pt-BR" i="1" dirty="0" err="1"/>
              <a:t>Region</a:t>
            </a:r>
            <a:r>
              <a:rPr lang="pt-BR" i="1" dirty="0"/>
              <a:t> (RA-III </a:t>
            </a:r>
            <a:r>
              <a:rPr lang="pt-BR" i="1" dirty="0" err="1"/>
              <a:t>and</a:t>
            </a:r>
            <a:r>
              <a:rPr lang="pt-BR" i="1" dirty="0"/>
              <a:t> IV) 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pt-BR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pt-BR" dirty="0"/>
          </a:p>
          <a:p>
            <a:pPr marL="454025">
              <a:lnSpc>
                <a:spcPct val="150000"/>
              </a:lnSpc>
              <a:spcAft>
                <a:spcPts val="600"/>
              </a:spcAft>
            </a:pPr>
            <a:endParaRPr lang="en-US" dirty="0"/>
          </a:p>
          <a:p>
            <a:pPr indent="-231775">
              <a:lnSpc>
                <a:spcPct val="150000"/>
              </a:lnSpc>
              <a:spcAft>
                <a:spcPts val="600"/>
              </a:spcAft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828800" y="228600"/>
            <a:ext cx="5867400" cy="533400"/>
          </a:xfrm>
        </p:spPr>
        <p:txBody>
          <a:bodyPr anchor="ctr"/>
          <a:lstStyle/>
          <a:p>
            <a:r>
              <a:rPr lang="en-US" sz="3200" dirty="0">
                <a:solidFill>
                  <a:srgbClr val="FFFFFF"/>
                </a:solidFill>
              </a:rPr>
              <a:t>Challenges and ongoing efforts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0861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https://fbcdn-sphotos-d-a.akamaihd.net/hphotos-ak-xpf1/v/t1.0-9/12540573_10153865855099804_1824003721124476569_n.jpg?oh=a4b93eee87c791410d8aae7f673124cb&amp;oe=57B3A7BA&amp;__gda__=1471068101_dae88fce08b09ad8533071f375873fdb">
            <a:extLst>
              <a:ext uri="{FF2B5EF4-FFF2-40B4-BE49-F238E27FC236}">
                <a16:creationId xmlns:a16="http://schemas.microsoft.com/office/drawing/2014/main" id="{4EFE2280-C42E-4A0F-BE19-30B29EACB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2209800"/>
            <a:ext cx="793591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E565245D-9444-49E7-81BE-69D8458E5010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447800"/>
            <a:ext cx="8002587" cy="1219200"/>
          </a:xfrm>
          <a:prstGeom prst="rect">
            <a:avLst/>
          </a:prstGeom>
        </p:spPr>
        <p:txBody>
          <a:bodyPr tIns="21240"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en-US" sz="2400" b="1" i="1" dirty="0" err="1">
                <a:solidFill>
                  <a:srgbClr val="002060"/>
                </a:solidFill>
              </a:rPr>
              <a:t>Thank</a:t>
            </a:r>
            <a:r>
              <a:rPr lang="pt-BR" altLang="en-US" sz="2400" b="1" i="1" dirty="0">
                <a:solidFill>
                  <a:srgbClr val="002060"/>
                </a:solidFill>
              </a:rPr>
              <a:t> </a:t>
            </a:r>
            <a:r>
              <a:rPr lang="pt-BR" altLang="en-US" sz="2400" b="1" i="1" dirty="0" err="1">
                <a:solidFill>
                  <a:srgbClr val="002060"/>
                </a:solidFill>
              </a:rPr>
              <a:t>you</a:t>
            </a:r>
            <a:r>
              <a:rPr lang="pt-BR" altLang="en-US" sz="2400" b="1" i="1" dirty="0">
                <a:solidFill>
                  <a:srgbClr val="002060"/>
                </a:solidFill>
              </a:rPr>
              <a:t> for </a:t>
            </a:r>
            <a:r>
              <a:rPr lang="pt-BR" altLang="en-US" sz="2400" b="1" i="1" dirty="0" err="1">
                <a:solidFill>
                  <a:srgbClr val="002060"/>
                </a:solidFill>
              </a:rPr>
              <a:t>your</a:t>
            </a:r>
            <a:r>
              <a:rPr lang="pt-BR" altLang="en-US" sz="2400" b="1" i="1" dirty="0">
                <a:solidFill>
                  <a:srgbClr val="002060"/>
                </a:solidFill>
              </a:rPr>
              <a:t> </a:t>
            </a:r>
            <a:r>
              <a:rPr lang="pt-BR" altLang="en-US" sz="2400" b="1" i="1" dirty="0" err="1">
                <a:solidFill>
                  <a:srgbClr val="002060"/>
                </a:solidFill>
              </a:rPr>
              <a:t>attention</a:t>
            </a:r>
            <a:r>
              <a:rPr lang="pt-BR" altLang="en-US" sz="2400" b="1" i="1" dirty="0">
                <a:solidFill>
                  <a:srgbClr val="002060"/>
                </a:solidFill>
              </a:rPr>
              <a:t>!</a:t>
            </a:r>
            <a:br>
              <a:rPr lang="pt-BR" altLang="en-US" sz="1800" b="1" i="1" dirty="0"/>
            </a:br>
            <a:endParaRPr lang="pt-BR" altLang="en-US" sz="1800" b="1" i="1" dirty="0"/>
          </a:p>
          <a:p>
            <a:pPr algn="ctr" defTabSz="9144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pt-BR" altLang="en-US" sz="1800" dirty="0"/>
          </a:p>
          <a:p>
            <a:pPr algn="ctr" defTabSz="9144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br>
              <a:rPr lang="pt-BR" altLang="en-US" sz="1800" dirty="0"/>
            </a:br>
            <a:r>
              <a:rPr lang="pt-BR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Natália Rudorff</a:t>
            </a:r>
            <a:br>
              <a:rPr lang="pt-BR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natalia.rudorff@inpe.br</a:t>
            </a:r>
            <a:br>
              <a:rPr lang="pt-BR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Divisão de Satélites e Sistemas Ambientais (DSA)</a:t>
            </a:r>
            <a:br>
              <a:rPr lang="pt-BR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Centro de Previsão de Tempo de Estudos Climáticos (CPTEC)</a:t>
            </a:r>
            <a:br>
              <a:rPr lang="pt-BR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Instituto Nacional de Pesquisas Espaciais (INPE)</a:t>
            </a:r>
            <a:br>
              <a:rPr lang="pt-BR" altLang="en-US" sz="1800" dirty="0"/>
            </a:br>
            <a:br>
              <a:rPr lang="pt-BR" altLang="en-US" sz="1800" dirty="0"/>
            </a:br>
            <a:endParaRPr lang="pt-B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38076657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295400"/>
            <a:ext cx="8686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Virtual Laboratory for Training and Education in Satellite Meteorology</a:t>
            </a:r>
            <a:endParaRPr lang="pt-BR" sz="1800" dirty="0"/>
          </a:p>
          <a:p>
            <a:pPr marL="0" indent="0">
              <a:buNone/>
            </a:pPr>
            <a:endParaRPr lang="en-US" sz="1800" dirty="0"/>
          </a:p>
          <a:p>
            <a:pPr indent="-231775"/>
            <a:endParaRPr lang="en-US" dirty="0"/>
          </a:p>
          <a:p>
            <a:pPr indent="-231775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5867400" cy="533400"/>
          </a:xfrm>
        </p:spPr>
        <p:txBody>
          <a:bodyPr anchor="ctr"/>
          <a:lstStyle/>
          <a:p>
            <a:r>
              <a:rPr lang="en-US" sz="3200" dirty="0">
                <a:solidFill>
                  <a:srgbClr val="FFFFFF"/>
                </a:solidFill>
              </a:rPr>
              <a:t>The Virtual Laboratory - </a:t>
            </a:r>
            <a:r>
              <a:rPr lang="en-US" sz="3200" dirty="0" err="1">
                <a:solidFill>
                  <a:srgbClr val="FFFFFF"/>
                </a:solidFill>
              </a:rPr>
              <a:t>VLab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BB080BB-D7C7-4A14-A8A7-185DC2F4D4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97" t="11857" r="15602" b="61463"/>
          <a:stretch/>
        </p:blipFill>
        <p:spPr>
          <a:xfrm>
            <a:off x="1295400" y="1780401"/>
            <a:ext cx="6400800" cy="1371600"/>
          </a:xfrm>
          <a:prstGeom prst="rect">
            <a:avLst/>
          </a:prstGeom>
        </p:spPr>
      </p:pic>
      <p:pic>
        <p:nvPicPr>
          <p:cNvPr id="1037" name="Picture 13" descr="https://www.wmo-sat.info/vlab/wp-content/uploads/2012/11/VLab_MAP_2012.png">
            <a:extLst>
              <a:ext uri="{FF2B5EF4-FFF2-40B4-BE49-F238E27FC236}">
                <a16:creationId xmlns:a16="http://schemas.microsoft.com/office/drawing/2014/main" id="{AE83703E-1D20-44C5-AD39-F707FC71D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88" y="3241187"/>
            <a:ext cx="4988912" cy="329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s://www.wmo-sat.info/vlab/wp-content/uploads/2010/11/GroupFoto.jpg">
            <a:extLst>
              <a:ext uri="{FF2B5EF4-FFF2-40B4-BE49-F238E27FC236}">
                <a16:creationId xmlns:a16="http://schemas.microsoft.com/office/drawing/2014/main" id="{D0447FEF-FE91-44E0-9C49-BA9ABC08E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34" y="3871212"/>
            <a:ext cx="3224266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0A5C4AC-B4E6-46CD-BF24-1CDB5ECE7983}"/>
              </a:ext>
            </a:extLst>
          </p:cNvPr>
          <p:cNvSpPr txBox="1"/>
          <p:nvPr/>
        </p:nvSpPr>
        <p:spPr>
          <a:xfrm>
            <a:off x="6248400" y="6103580"/>
            <a:ext cx="174342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1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Barbados, May 2016</a:t>
            </a:r>
            <a:endParaRPr kumimoji="0" lang="en-GB" sz="1400" b="0" i="1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7FAA9FB-475C-4BBF-8F8E-77DC2F5F793D}"/>
              </a:ext>
            </a:extLst>
          </p:cNvPr>
          <p:cNvSpPr txBox="1"/>
          <p:nvPr/>
        </p:nvSpPr>
        <p:spPr>
          <a:xfrm>
            <a:off x="2097688" y="6143653"/>
            <a:ext cx="27420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Co</a:t>
            </a:r>
            <a:r>
              <a:rPr lang="pt-BR" sz="2000" b="1" i="1" dirty="0" err="1">
                <a:solidFill>
                  <a:schemeClr val="bg1"/>
                </a:solidFill>
              </a:rPr>
              <a:t>E</a:t>
            </a:r>
            <a:r>
              <a:rPr lang="pt-BR" sz="2000" b="1" i="1" dirty="0">
                <a:solidFill>
                  <a:schemeClr val="bg1"/>
                </a:solidFill>
              </a:rPr>
              <a:t> </a:t>
            </a:r>
            <a:r>
              <a:rPr lang="pt-BR" sz="2000" b="1" i="1" dirty="0" err="1">
                <a:solidFill>
                  <a:schemeClr val="bg1"/>
                </a:solidFill>
              </a:rPr>
              <a:t>Brazil</a:t>
            </a:r>
            <a:r>
              <a:rPr lang="pt-BR" sz="2000" b="1" i="1" dirty="0">
                <a:solidFill>
                  <a:schemeClr val="bg1"/>
                </a:solidFill>
              </a:rPr>
              <a:t> </a:t>
            </a:r>
            <a:r>
              <a:rPr lang="pt-BR" sz="2000" b="1" i="1" dirty="0" err="1">
                <a:solidFill>
                  <a:schemeClr val="bg1"/>
                </a:solidFill>
              </a:rPr>
              <a:t>s</a:t>
            </a:r>
            <a:r>
              <a:rPr kumimoji="0" lang="pt-BR" sz="2000" b="1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ince</a:t>
            </a:r>
            <a:r>
              <a:rPr kumimoji="0" lang="pt-BR" sz="20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 2007</a:t>
            </a:r>
            <a:endParaRPr kumimoji="0" lang="en-GB" sz="20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0F026A3-9128-48FE-BE54-DD9293FFB8CA}"/>
              </a:ext>
            </a:extLst>
          </p:cNvPr>
          <p:cNvSpPr txBox="1"/>
          <p:nvPr/>
        </p:nvSpPr>
        <p:spPr>
          <a:xfrm>
            <a:off x="1050829" y="3200400"/>
            <a:ext cx="325665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VLab</a:t>
            </a:r>
            <a:r>
              <a:rPr kumimoji="0" lang="pt-BR" sz="20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 Centers </a:t>
            </a:r>
            <a:r>
              <a:rPr kumimoji="0" lang="pt-BR" sz="200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of</a:t>
            </a:r>
            <a:r>
              <a:rPr kumimoji="0" lang="pt-BR" sz="20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 </a:t>
            </a:r>
            <a:r>
              <a:rPr kumimoji="0" lang="pt-BR" sz="200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Excellence</a:t>
            </a:r>
            <a:endParaRPr kumimoji="0" lang="en-GB" sz="20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7DFA2B6-5E3D-42E7-9BEA-341C6447C7AC}"/>
              </a:ext>
            </a:extLst>
          </p:cNvPr>
          <p:cNvSpPr/>
          <p:nvPr/>
        </p:nvSpPr>
        <p:spPr>
          <a:xfrm>
            <a:off x="762000" y="6581001"/>
            <a:ext cx="7732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sym typeface="Avenir Roman"/>
              </a:rPr>
              <a:t>World Meteorological Organization (WMO) and the Coordination Group for Meteorological Satellites (CGMS)</a:t>
            </a:r>
            <a:endParaRPr lang="en-GB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9286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524000"/>
            <a:ext cx="86868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Activities</a:t>
            </a:r>
          </a:p>
          <a:p>
            <a:pPr indent="-231775">
              <a:lnSpc>
                <a:spcPct val="150000"/>
              </a:lnSpc>
            </a:pPr>
            <a:r>
              <a:rPr lang="en-US" sz="1800" b="1" dirty="0"/>
              <a:t>Online and face to face training on Satellite Meteorology for National and Regional Operational Services in Brazil – WMO Region III</a:t>
            </a:r>
          </a:p>
          <a:p>
            <a:pPr indent="-231775">
              <a:lnSpc>
                <a:spcPct val="150000"/>
              </a:lnSpc>
            </a:pPr>
            <a:r>
              <a:rPr lang="en-US" sz="1800" dirty="0"/>
              <a:t>Collaboration with trainings events organized by other </a:t>
            </a:r>
            <a:r>
              <a:rPr lang="en-US" sz="1800" dirty="0" err="1"/>
              <a:t>CoEs</a:t>
            </a:r>
            <a:r>
              <a:rPr lang="en-US" sz="1800" dirty="0"/>
              <a:t> (RA III and IV)</a:t>
            </a:r>
          </a:p>
          <a:p>
            <a:pPr indent="-231775">
              <a:lnSpc>
                <a:spcPct val="150000"/>
              </a:lnSpc>
            </a:pPr>
            <a:r>
              <a:rPr lang="en-US" sz="1800" dirty="0"/>
              <a:t>Collaborative Projects: CM4SH </a:t>
            </a:r>
          </a:p>
          <a:p>
            <a:pPr indent="-231775">
              <a:lnSpc>
                <a:spcPct val="150000"/>
              </a:lnSpc>
            </a:pPr>
            <a:r>
              <a:rPr lang="en-US" sz="1800" dirty="0"/>
              <a:t>Portuguese translation and exchange training resources with other </a:t>
            </a:r>
            <a:r>
              <a:rPr lang="en-US" sz="1800" dirty="0" err="1"/>
              <a:t>CoEs</a:t>
            </a:r>
            <a:endParaRPr lang="en-US" sz="1800" dirty="0"/>
          </a:p>
          <a:p>
            <a:pPr indent="-231775">
              <a:lnSpc>
                <a:spcPct val="150000"/>
              </a:lnSpc>
            </a:pPr>
            <a:r>
              <a:rPr lang="en-US" sz="1800" dirty="0"/>
              <a:t>Regional Focus Group of Americas and the Caribbean (online discussions)</a:t>
            </a:r>
          </a:p>
          <a:p>
            <a:pPr indent="-231775">
              <a:lnSpc>
                <a:spcPct val="150000"/>
              </a:lnSpc>
            </a:pPr>
            <a:r>
              <a:rPr lang="en-US" sz="1800" dirty="0"/>
              <a:t>Calendar of Events: website, </a:t>
            </a:r>
            <a:r>
              <a:rPr lang="en-US" sz="1800" dirty="0" err="1"/>
              <a:t>fanpage</a:t>
            </a:r>
            <a:r>
              <a:rPr lang="en-US" sz="1800" dirty="0"/>
              <a:t>, WMO </a:t>
            </a:r>
            <a:r>
              <a:rPr lang="en-US" sz="1800" dirty="0" err="1"/>
              <a:t>VLab</a:t>
            </a:r>
            <a:r>
              <a:rPr lang="en-US" sz="1800" dirty="0"/>
              <a:t> and Global Campus</a:t>
            </a:r>
          </a:p>
          <a:p>
            <a:pPr indent="-231775">
              <a:lnSpc>
                <a:spcPct val="150000"/>
              </a:lnSpc>
            </a:pPr>
            <a:r>
              <a:rPr lang="en-US" sz="1800" dirty="0" err="1"/>
              <a:t>VLab</a:t>
            </a:r>
            <a:r>
              <a:rPr lang="en-US" sz="1800" dirty="0"/>
              <a:t> virtual and face to face meetings </a:t>
            </a:r>
          </a:p>
          <a:p>
            <a:pPr indent="-231775">
              <a:lnSpc>
                <a:spcPct val="150000"/>
              </a:lnSpc>
            </a:pPr>
            <a:r>
              <a:rPr lang="en-US" sz="1800" dirty="0"/>
              <a:t>Reports: WMO-CGMS </a:t>
            </a:r>
            <a:r>
              <a:rPr lang="en-US" sz="1800" dirty="0" err="1"/>
              <a:t>VLab</a:t>
            </a:r>
            <a:endParaRPr lang="en-US" dirty="0"/>
          </a:p>
          <a:p>
            <a:pPr indent="-231775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5867400" cy="533400"/>
          </a:xfrm>
        </p:spPr>
        <p:txBody>
          <a:bodyPr anchor="ctr"/>
          <a:lstStyle/>
          <a:p>
            <a:r>
              <a:rPr lang="en-US" sz="3200" dirty="0" err="1">
                <a:solidFill>
                  <a:srgbClr val="FFFFFF"/>
                </a:solidFill>
              </a:rPr>
              <a:t>VLab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CoE</a:t>
            </a:r>
            <a:r>
              <a:rPr lang="en-US" sz="3200" dirty="0">
                <a:solidFill>
                  <a:srgbClr val="FFFFFF"/>
                </a:solidFill>
              </a:rPr>
              <a:t> Brazil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4329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1851674B-5B44-4A74-B8E3-EFB4D7C8DE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74340" y="275969"/>
            <a:ext cx="4049235" cy="838583"/>
          </a:xfrm>
        </p:spPr>
        <p:txBody>
          <a:bodyPr/>
          <a:lstStyle/>
          <a:p>
            <a:pPr lvl="0"/>
            <a:r>
              <a:rPr lang="pt-BR" dirty="0"/>
              <a:t>Training </a:t>
            </a:r>
            <a:r>
              <a:rPr lang="pt-BR" dirty="0" err="1"/>
              <a:t>Guidelines</a:t>
            </a:r>
            <a:endParaRPr lang="pt-BR" dirty="0"/>
          </a:p>
        </p:txBody>
      </p:sp>
      <p:sp>
        <p:nvSpPr>
          <p:cNvPr id="3" name=" 2">
            <a:extLst>
              <a:ext uri="{FF2B5EF4-FFF2-40B4-BE49-F238E27FC236}">
                <a16:creationId xmlns:a16="http://schemas.microsoft.com/office/drawing/2014/main" id="{03EB7B4D-DAA8-415D-9624-E692434B8C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1659" y="1219200"/>
            <a:ext cx="5058316" cy="1289898"/>
          </a:xfrm>
          <a:ln>
            <a:solidFill>
              <a:srgbClr val="000000"/>
            </a:solidFill>
            <a:prstDash val="solid"/>
          </a:ln>
        </p:spPr>
        <p:txBody>
          <a:bodyPr/>
          <a:lstStyle/>
          <a:p>
            <a:pPr marL="0" lvl="0" indent="0">
              <a:lnSpc>
                <a:spcPct val="150000"/>
              </a:lnSpc>
              <a:buSzPct val="45000"/>
              <a:buNone/>
            </a:pPr>
            <a:r>
              <a:rPr lang="pt-BR" sz="1800" b="1" i="1" dirty="0"/>
              <a:t>WMO </a:t>
            </a:r>
            <a:r>
              <a:rPr lang="pt-BR" sz="1800" b="1" i="1" dirty="0" err="1"/>
              <a:t>Competency</a:t>
            </a:r>
            <a:r>
              <a:rPr lang="pt-BR" sz="1800" b="1" i="1" dirty="0"/>
              <a:t> </a:t>
            </a:r>
            <a:r>
              <a:rPr lang="pt-BR" sz="1800" b="1" i="1" dirty="0" err="1"/>
              <a:t>requirements</a:t>
            </a:r>
            <a:r>
              <a:rPr lang="pt-BR" sz="1800" b="1" i="1" dirty="0"/>
              <a:t>: </a:t>
            </a:r>
            <a:r>
              <a:rPr lang="pt-BR" sz="1800" b="1" i="1" dirty="0" err="1"/>
              <a:t>satellite</a:t>
            </a:r>
            <a:r>
              <a:rPr lang="pt-BR" sz="1800" b="1" i="1" dirty="0"/>
              <a:t> skills </a:t>
            </a:r>
            <a:r>
              <a:rPr lang="pt-BR" sz="1800" b="1" i="1" dirty="0" err="1"/>
              <a:t>and</a:t>
            </a:r>
            <a:r>
              <a:rPr lang="pt-BR" sz="1800" b="1" i="1" dirty="0"/>
              <a:t> </a:t>
            </a:r>
            <a:r>
              <a:rPr lang="pt-BR" sz="1800" b="1" i="1" dirty="0" err="1"/>
              <a:t>knowledge</a:t>
            </a:r>
            <a:r>
              <a:rPr lang="pt-BR" sz="1800" b="1" i="1" dirty="0"/>
              <a:t>; </a:t>
            </a:r>
            <a:r>
              <a:rPr lang="pt-BR" sz="1800" b="1" i="1" dirty="0" err="1"/>
              <a:t>objectives</a:t>
            </a:r>
            <a:r>
              <a:rPr lang="pt-BR" sz="1800" b="1" i="1" dirty="0"/>
              <a:t>; </a:t>
            </a:r>
            <a:r>
              <a:rPr lang="pt-BR" sz="1800" b="1" i="1" dirty="0" err="1"/>
              <a:t>learning</a:t>
            </a:r>
            <a:r>
              <a:rPr lang="pt-BR" sz="1800" b="1" i="1" dirty="0"/>
              <a:t> </a:t>
            </a:r>
            <a:r>
              <a:rPr lang="pt-BR" sz="1800" b="1" i="1" dirty="0" err="1"/>
              <a:t>outcomes</a:t>
            </a:r>
            <a:r>
              <a:rPr lang="pt-BR" sz="1800" b="1" i="1" dirty="0"/>
              <a:t>; </a:t>
            </a:r>
            <a:r>
              <a:rPr lang="pt-BR" sz="1800" b="1" i="1" dirty="0" err="1"/>
              <a:t>evaluation</a:t>
            </a:r>
            <a:r>
              <a:rPr lang="pt-BR" sz="1800" b="1" i="1" dirty="0"/>
              <a:t>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92E348-36A0-4160-9332-5861A13EF08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87090" y="695260"/>
            <a:ext cx="3158076" cy="4129566"/>
          </a:xfrm>
          <a:prstGeom prst="rect">
            <a:avLst/>
          </a:prstGeom>
          <a:noFill/>
          <a:ln w="0">
            <a:solidFill>
              <a:srgbClr val="3465A4"/>
            </a:solidFill>
            <a:prstDash val="solid"/>
          </a:ln>
          <a:effectLst>
            <a:outerShdw dist="101823" dir="2700000" algn="tl">
              <a:srgbClr val="808080"/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9B6AD2B-E892-4D1A-90A7-448DA4490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10989" t="11809" b="68257"/>
          <a:stretch/>
        </p:blipFill>
        <p:spPr>
          <a:xfrm>
            <a:off x="4224440" y="2652932"/>
            <a:ext cx="4767160" cy="1362869"/>
          </a:xfrm>
          <a:prstGeom prst="rect">
            <a:avLst/>
          </a:prstGeom>
          <a:noFill/>
          <a:ln w="0">
            <a:solidFill>
              <a:srgbClr val="3465A4"/>
            </a:solidFill>
            <a:prstDash val="solid"/>
          </a:ln>
          <a:effectLst>
            <a:outerShdw dist="101823" dir="2700000" algn="tl">
              <a:srgbClr val="808080"/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4E746FD-E514-4755-8A68-6B400C563E0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0519" y="2647546"/>
            <a:ext cx="3134891" cy="4077645"/>
          </a:xfrm>
          <a:prstGeom prst="rect">
            <a:avLst/>
          </a:prstGeom>
          <a:noFill/>
          <a:ln w="0">
            <a:solidFill>
              <a:srgbClr val="3465A4"/>
            </a:solidFill>
            <a:prstDash val="solid"/>
          </a:ln>
          <a:effectLst>
            <a:outerShdw dist="101823" dir="2700000" algn="tl">
              <a:srgbClr val="808080"/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5EF19BD-56D6-423A-9AC6-08951CD5E6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25" t="58893" r="34167" b="7016"/>
          <a:stretch/>
        </p:blipFill>
        <p:spPr>
          <a:xfrm>
            <a:off x="3939904" y="4178701"/>
            <a:ext cx="3765008" cy="2445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6471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AF50EA8-8A29-442C-9066-69B47E883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48519" r="73333" b="14427"/>
          <a:stretch/>
        </p:blipFill>
        <p:spPr>
          <a:xfrm>
            <a:off x="7239000" y="4061185"/>
            <a:ext cx="1734429" cy="25506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A6758EC-61E4-4DC0-B065-4FD9B0CE2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t="7016" r="13334" b="11462"/>
          <a:stretch/>
        </p:blipFill>
        <p:spPr>
          <a:xfrm>
            <a:off x="457200" y="2427848"/>
            <a:ext cx="6781800" cy="4191001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0F1A027A-8603-41C5-B6AF-468C0A6AF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6" t="15372" r="34626" b="10416"/>
          <a:stretch/>
        </p:blipFill>
        <p:spPr bwMode="auto">
          <a:xfrm>
            <a:off x="4749312" y="2609185"/>
            <a:ext cx="4267199" cy="345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371600"/>
            <a:ext cx="8686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CoE</a:t>
            </a:r>
            <a:r>
              <a:rPr lang="en-US" b="1" dirty="0"/>
              <a:t> Brazil </a:t>
            </a:r>
            <a:r>
              <a:rPr lang="en-US" b="1" dirty="0" err="1"/>
              <a:t>VLab</a:t>
            </a:r>
            <a:r>
              <a:rPr lang="en-US" b="1" dirty="0"/>
              <a:t> Webpage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sz="1600" dirty="0"/>
              <a:t>Hosted by the Satellite and Environmental Systems Division (DSA/CPTEC/INPE)</a:t>
            </a:r>
          </a:p>
          <a:p>
            <a:pPr marL="111125" indent="0">
              <a:buNone/>
            </a:pPr>
            <a:endParaRPr lang="en-US" dirty="0"/>
          </a:p>
          <a:p>
            <a:pPr indent="-231775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5867400" cy="533400"/>
          </a:xfrm>
        </p:spPr>
        <p:txBody>
          <a:bodyPr anchor="ctr"/>
          <a:lstStyle/>
          <a:p>
            <a:r>
              <a:rPr lang="en-US" sz="3200" dirty="0" err="1">
                <a:solidFill>
                  <a:srgbClr val="FFFFFF"/>
                </a:solidFill>
              </a:rPr>
              <a:t>VLab</a:t>
            </a:r>
            <a:r>
              <a:rPr lang="en-US" sz="3200" dirty="0">
                <a:solidFill>
                  <a:srgbClr val="FFFFFF"/>
                </a:solidFill>
              </a:rPr>
              <a:t> user interface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8DB5554-1796-4B3C-891E-7B73228365D0}"/>
              </a:ext>
            </a:extLst>
          </p:cNvPr>
          <p:cNvSpPr/>
          <p:nvPr/>
        </p:nvSpPr>
        <p:spPr>
          <a:xfrm>
            <a:off x="5879493" y="2096268"/>
            <a:ext cx="27190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http://webaula.cptec.inpe.br/visitview/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90A5003-D036-4AAD-8DEB-D9FEECAFF87D}"/>
              </a:ext>
            </a:extLst>
          </p:cNvPr>
          <p:cNvGrpSpPr/>
          <p:nvPr/>
        </p:nvGrpSpPr>
        <p:grpSpPr>
          <a:xfrm>
            <a:off x="432415" y="2183436"/>
            <a:ext cx="4063385" cy="4445964"/>
            <a:chOff x="-3606185" y="1873986"/>
            <a:chExt cx="4063385" cy="4445964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FD115306-0D03-43CC-BA29-774B63D24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666" t="8499" r="23896" b="12945"/>
            <a:stretch/>
          </p:blipFill>
          <p:spPr>
            <a:xfrm>
              <a:off x="-3606185" y="2281349"/>
              <a:ext cx="4063385" cy="4038601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D07727F-4CEA-4226-B280-719EDD6853E3}"/>
                </a:ext>
              </a:extLst>
            </p:cNvPr>
            <p:cNvSpPr txBox="1"/>
            <p:nvPr/>
          </p:nvSpPr>
          <p:spPr>
            <a:xfrm>
              <a:off x="-3018477" y="1873986"/>
              <a:ext cx="3054680" cy="36933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1" i="1" u="none" strike="noStrike" cap="none" spc="0" normalizeH="0" baseline="0" dirty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NRT </a:t>
              </a:r>
              <a:r>
                <a:rPr kumimoji="0" lang="pt-BR" sz="1800" b="1" i="1" u="none" strike="noStrike" cap="none" spc="0" normalizeH="0" baseline="0" dirty="0" err="1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Imagery</a:t>
              </a:r>
              <a:r>
                <a:rPr kumimoji="0" lang="pt-BR" sz="1800" b="1" i="1" u="none" strike="noStrike" cap="none" spc="0" normalizeH="0" baseline="0" dirty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 </a:t>
              </a:r>
              <a:r>
                <a:rPr kumimoji="0" lang="pt-BR" sz="1800" b="1" i="1" u="none" strike="noStrike" cap="none" spc="0" normalizeH="0" baseline="0" dirty="0" err="1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and</a:t>
              </a:r>
              <a:r>
                <a:rPr kumimoji="0" lang="pt-BR" sz="1800" b="1" i="1" u="none" strike="noStrike" cap="none" spc="0" normalizeH="0" baseline="0" dirty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 </a:t>
              </a:r>
              <a:r>
                <a:rPr kumimoji="0" lang="pt-BR" sz="1800" b="1" i="1" u="none" strike="noStrike" cap="none" spc="0" normalizeH="0" baseline="0" dirty="0" err="1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Products</a:t>
              </a:r>
              <a:endParaRPr kumimoji="0" lang="en-GB" sz="1800" b="1" i="1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884E61F-93FB-4329-8640-FFF03364260B}"/>
              </a:ext>
            </a:extLst>
          </p:cNvPr>
          <p:cNvGrpSpPr/>
          <p:nvPr/>
        </p:nvGrpSpPr>
        <p:grpSpPr>
          <a:xfrm>
            <a:off x="76200" y="2147668"/>
            <a:ext cx="5183468" cy="4445964"/>
            <a:chOff x="170571" y="2096684"/>
            <a:chExt cx="5183468" cy="4445964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DD4D59AB-1C0F-4793-A5DE-70C9A30C2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0833" t="8499" r="22500" b="12945"/>
            <a:stretch/>
          </p:blipFill>
          <p:spPr>
            <a:xfrm>
              <a:off x="457200" y="2504047"/>
              <a:ext cx="4267200" cy="4038601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7DFB958F-9F28-4D08-BA76-7552A928C286}"/>
                </a:ext>
              </a:extLst>
            </p:cNvPr>
            <p:cNvSpPr txBox="1"/>
            <p:nvPr/>
          </p:nvSpPr>
          <p:spPr>
            <a:xfrm>
              <a:off x="170571" y="2096684"/>
              <a:ext cx="5183468" cy="36933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1" i="1" u="none" strike="noStrike" cap="none" spc="0" normalizeH="0" baseline="0" dirty="0" err="1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Image</a:t>
              </a:r>
              <a:r>
                <a:rPr kumimoji="0" lang="pt-BR" sz="1800" b="1" i="1" u="none" strike="noStrike" cap="none" spc="0" normalizeH="0" baseline="0" dirty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 </a:t>
              </a:r>
              <a:r>
                <a:rPr kumimoji="0" lang="pt-BR" sz="1800" b="1" i="1" u="none" strike="noStrike" cap="none" spc="0" normalizeH="0" baseline="0" dirty="0" err="1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Processing</a:t>
              </a:r>
              <a:r>
                <a:rPr kumimoji="0" lang="pt-BR" sz="1800" b="1" i="1" u="none" strike="noStrike" cap="none" spc="0" normalizeH="0" baseline="0" dirty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 </a:t>
              </a:r>
              <a:r>
                <a:rPr kumimoji="0" lang="pt-BR" sz="1800" b="1" i="1" u="none" strike="noStrike" cap="none" spc="0" normalizeH="0" baseline="0" dirty="0" err="1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and</a:t>
              </a:r>
              <a:r>
                <a:rPr kumimoji="0" lang="pt-BR" sz="1800" b="1" i="1" u="none" strike="noStrike" cap="none" spc="0" normalizeH="0" baseline="0" dirty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 </a:t>
              </a:r>
              <a:r>
                <a:rPr kumimoji="0" lang="pt-BR" sz="1800" b="1" i="1" u="none" strike="noStrike" cap="none" spc="0" normalizeH="0" baseline="0" dirty="0" err="1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Visualization</a:t>
              </a:r>
              <a:r>
                <a:rPr kumimoji="0" lang="pt-BR" sz="1800" b="1" i="1" u="none" strike="noStrike" cap="none" spc="0" normalizeH="0" baseline="0" dirty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 Softwares</a:t>
              </a:r>
              <a:endParaRPr kumimoji="0" lang="en-GB" sz="1800" b="1" i="1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3D40261-05D1-4E77-97B0-43616847F524}"/>
                </a:ext>
              </a:extLst>
            </p:cNvPr>
            <p:cNvSpPr/>
            <p:nvPr/>
          </p:nvSpPr>
          <p:spPr>
            <a:xfrm>
              <a:off x="457200" y="4862732"/>
              <a:ext cx="681054" cy="152400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EE0C695B-C215-4F89-B3F1-0CDD47E591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33" t="22043" r="18333" b="33696"/>
          <a:stretch/>
        </p:blipFill>
        <p:spPr>
          <a:xfrm>
            <a:off x="2743200" y="3191098"/>
            <a:ext cx="6374423" cy="297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06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133600" y="228600"/>
            <a:ext cx="5867400" cy="533400"/>
          </a:xfrm>
        </p:spPr>
        <p:txBody>
          <a:bodyPr anchor="ctr"/>
          <a:lstStyle/>
          <a:p>
            <a:r>
              <a:rPr lang="en-US" sz="3200" dirty="0" err="1"/>
              <a:t>VLab</a:t>
            </a:r>
            <a:r>
              <a:rPr lang="en-US" sz="3200" dirty="0"/>
              <a:t> user interface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BFB0F1-6228-41B6-BF22-3AE2D1AF1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2" t="9979" r="6667" b="11239"/>
          <a:stretch/>
        </p:blipFill>
        <p:spPr>
          <a:xfrm>
            <a:off x="290286" y="2294613"/>
            <a:ext cx="8563428" cy="4334787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7A44E7D-058E-404E-BEC5-A49C8A00AFC1}"/>
              </a:ext>
            </a:extLst>
          </p:cNvPr>
          <p:cNvSpPr txBox="1">
            <a:spLocks/>
          </p:cNvSpPr>
          <p:nvPr/>
        </p:nvSpPr>
        <p:spPr>
          <a:xfrm>
            <a:off x="290286" y="1371600"/>
            <a:ext cx="8625114" cy="4419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US" b="1" dirty="0"/>
              <a:t>Tools and Resources: </a:t>
            </a:r>
            <a:r>
              <a:rPr lang="en-US" dirty="0"/>
              <a:t>Moodle and Adobe Connect (National Network for Education and Research-RNP</a:t>
            </a:r>
            <a:r>
              <a:rPr lang="en-US" sz="1800" dirty="0"/>
              <a:t>)</a:t>
            </a:r>
          </a:p>
          <a:p>
            <a:pPr indent="-231775" defTabSz="914400"/>
            <a:endParaRPr lang="en-US" dirty="0"/>
          </a:p>
          <a:p>
            <a:pPr indent="-231775" defTabSz="914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2655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371600"/>
            <a:ext cx="8686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Fanpage</a:t>
            </a:r>
            <a:r>
              <a:rPr lang="en-US" b="1" dirty="0"/>
              <a:t>: </a:t>
            </a:r>
            <a:r>
              <a:rPr lang="en-US" b="1" i="1" dirty="0"/>
              <a:t>Satellite and Environmental Systems Division</a:t>
            </a:r>
          </a:p>
          <a:p>
            <a:pPr marL="111125" indent="0">
              <a:buNone/>
            </a:pPr>
            <a:endParaRPr lang="en-US" dirty="0"/>
          </a:p>
          <a:p>
            <a:pPr indent="-231775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5867400" cy="533400"/>
          </a:xfrm>
        </p:spPr>
        <p:txBody>
          <a:bodyPr anchor="ctr"/>
          <a:lstStyle/>
          <a:p>
            <a:r>
              <a:rPr lang="en-US" sz="3200" dirty="0" err="1">
                <a:solidFill>
                  <a:srgbClr val="FFFFFF"/>
                </a:solidFill>
              </a:rPr>
              <a:t>VLab</a:t>
            </a:r>
            <a:r>
              <a:rPr lang="en-US" sz="3200" dirty="0">
                <a:solidFill>
                  <a:srgbClr val="FFFFFF"/>
                </a:solidFill>
              </a:rPr>
              <a:t> user interface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5005AFC-F6B0-432C-81D5-0D34B36650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0000" r="20833"/>
          <a:stretch/>
        </p:blipFill>
        <p:spPr>
          <a:xfrm>
            <a:off x="304800" y="1837177"/>
            <a:ext cx="6477000" cy="491847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B0AA89A-0716-4BD5-B42B-17D014D6EE1B}"/>
              </a:ext>
            </a:extLst>
          </p:cNvPr>
          <p:cNvSpPr txBox="1"/>
          <p:nvPr/>
        </p:nvSpPr>
        <p:spPr>
          <a:xfrm>
            <a:off x="6858000" y="6172048"/>
            <a:ext cx="213360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0" i="1" u="none" strike="noStrike" cap="none" spc="0" normalizeH="0" baseline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Main</a:t>
            </a:r>
            <a:r>
              <a:rPr kumimoji="0" lang="pt-BR" sz="1600" b="0" i="1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point </a:t>
            </a:r>
            <a:r>
              <a:rPr kumimoji="0" lang="pt-BR" sz="1600" b="0" i="1" u="none" strike="noStrike" cap="none" spc="0" normalizeH="0" baseline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of</a:t>
            </a:r>
            <a:r>
              <a:rPr kumimoji="0" lang="pt-BR" sz="1600" b="0" i="1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kumimoji="0" lang="pt-BR" sz="1600" b="0" i="1" u="none" strike="noStrike" cap="none" spc="0" normalizeH="0" baseline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contact</a:t>
            </a:r>
            <a:r>
              <a:rPr kumimoji="0" lang="pt-BR" sz="1600" b="0" i="1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: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0" i="1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Silvia Garcia</a:t>
            </a:r>
            <a:endParaRPr kumimoji="0" lang="en-GB" sz="1600" b="0" i="1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6" name=" 2">
            <a:extLst>
              <a:ext uri="{FF2B5EF4-FFF2-40B4-BE49-F238E27FC236}">
                <a16:creationId xmlns:a16="http://schemas.microsoft.com/office/drawing/2014/main" id="{88B7236C-4849-4D44-86EE-F2EC5D825912}"/>
              </a:ext>
            </a:extLst>
          </p:cNvPr>
          <p:cNvSpPr txBox="1">
            <a:spLocks/>
          </p:cNvSpPr>
          <p:nvPr/>
        </p:nvSpPr>
        <p:spPr>
          <a:xfrm>
            <a:off x="6553200" y="2408955"/>
            <a:ext cx="2590800" cy="3153493"/>
          </a:xfrm>
          <a:ln>
            <a:solidFill>
              <a:srgbClr val="000000"/>
            </a:solidFill>
            <a:prstDash val="solid"/>
          </a:ln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lnSpc>
                <a:spcPct val="150000"/>
              </a:lnSpc>
              <a:buSzPct val="45000"/>
              <a:buFont typeface="Wingdings" panose="05000000000000000000" pitchFamily="2" charset="2"/>
              <a:buChar char="Ø"/>
            </a:pPr>
            <a:r>
              <a:rPr lang="pt-BR" sz="1800" i="1" dirty="0"/>
              <a:t>News</a:t>
            </a:r>
          </a:p>
          <a:p>
            <a:pPr defTabSz="914400">
              <a:lnSpc>
                <a:spcPct val="150000"/>
              </a:lnSpc>
              <a:buSzPct val="45000"/>
              <a:buFont typeface="Wingdings" panose="05000000000000000000" pitchFamily="2" charset="2"/>
              <a:buChar char="Ø"/>
            </a:pPr>
            <a:r>
              <a:rPr lang="pt-BR" sz="1800" i="1" dirty="0" err="1"/>
              <a:t>Videos</a:t>
            </a:r>
            <a:endParaRPr lang="pt-BR" sz="1800" i="1" dirty="0"/>
          </a:p>
          <a:p>
            <a:pPr defTabSz="914400">
              <a:lnSpc>
                <a:spcPct val="150000"/>
              </a:lnSpc>
              <a:buSzPct val="45000"/>
              <a:buFont typeface="Wingdings" panose="05000000000000000000" pitchFamily="2" charset="2"/>
              <a:buChar char="Ø"/>
            </a:pPr>
            <a:r>
              <a:rPr lang="pt-BR" sz="1800" i="1" dirty="0"/>
              <a:t>Short case </a:t>
            </a:r>
            <a:r>
              <a:rPr lang="pt-BR" sz="1800" i="1" dirty="0" err="1"/>
              <a:t>studies</a:t>
            </a:r>
            <a:endParaRPr lang="pt-BR" sz="1800" i="1" dirty="0"/>
          </a:p>
          <a:p>
            <a:pPr defTabSz="914400">
              <a:lnSpc>
                <a:spcPct val="150000"/>
              </a:lnSpc>
              <a:buSzPct val="45000"/>
              <a:buFont typeface="Wingdings" panose="05000000000000000000" pitchFamily="2" charset="2"/>
              <a:buChar char="Ø"/>
            </a:pPr>
            <a:r>
              <a:rPr lang="pt-BR" sz="1800" i="1" dirty="0" err="1"/>
              <a:t>User</a:t>
            </a:r>
            <a:r>
              <a:rPr lang="pt-BR" sz="1800" i="1" dirty="0"/>
              <a:t> </a:t>
            </a:r>
            <a:r>
              <a:rPr lang="pt-BR" sz="1800" i="1" dirty="0" err="1"/>
              <a:t>interaction</a:t>
            </a:r>
            <a:r>
              <a:rPr lang="pt-BR" sz="1800" i="1" dirty="0"/>
              <a:t> (</a:t>
            </a:r>
            <a:r>
              <a:rPr lang="pt-BR" sz="1800" i="1" dirty="0" err="1"/>
              <a:t>questions</a:t>
            </a:r>
            <a:r>
              <a:rPr lang="pt-BR" sz="1800" i="1" dirty="0"/>
              <a:t>, feedbacks, </a:t>
            </a:r>
            <a:r>
              <a:rPr lang="pt-BR" sz="1800" i="1" dirty="0" err="1"/>
              <a:t>requests</a:t>
            </a:r>
            <a:r>
              <a:rPr lang="pt-BR" sz="1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21924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600200"/>
            <a:ext cx="8686800" cy="5029200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SzPct val="45000"/>
              <a:buFont typeface="StarSymbol"/>
              <a:buChar char="●"/>
            </a:pPr>
            <a:r>
              <a:rPr lang="pt-BR" b="1" dirty="0"/>
              <a:t>Training Access </a:t>
            </a:r>
            <a:r>
              <a:rPr lang="pt-BR" b="1" dirty="0" err="1"/>
              <a:t>and</a:t>
            </a:r>
            <a:r>
              <a:rPr lang="pt-BR" b="1" dirty="0"/>
              <a:t> Use </a:t>
            </a:r>
            <a:r>
              <a:rPr lang="pt-BR" b="1" dirty="0" err="1"/>
              <a:t>of</a:t>
            </a:r>
            <a:r>
              <a:rPr lang="pt-BR" b="1" dirty="0"/>
              <a:t> JPSS </a:t>
            </a:r>
            <a:r>
              <a:rPr lang="pt-BR" b="1" dirty="0" err="1"/>
              <a:t>and</a:t>
            </a:r>
            <a:r>
              <a:rPr lang="pt-BR" b="1" dirty="0"/>
              <a:t> GOES-R </a:t>
            </a:r>
            <a:r>
              <a:rPr lang="pt-BR" b="1" dirty="0" err="1"/>
              <a:t>Imagery</a:t>
            </a:r>
            <a:r>
              <a:rPr lang="pt-BR" b="1" dirty="0"/>
              <a:t> for Environmental </a:t>
            </a:r>
            <a:r>
              <a:rPr lang="pt-BR" b="1" dirty="0" err="1"/>
              <a:t>Applications</a:t>
            </a:r>
            <a:r>
              <a:rPr lang="pt-BR" b="1" dirty="0"/>
              <a:t>,</a:t>
            </a:r>
            <a:r>
              <a:rPr lang="pt-BR" dirty="0"/>
              <a:t> May, 2017, Santos-SP, BR, </a:t>
            </a:r>
            <a:r>
              <a:rPr lang="pt-BR" dirty="0" err="1"/>
              <a:t>Brazilian</a:t>
            </a:r>
            <a:r>
              <a:rPr lang="pt-BR" dirty="0"/>
              <a:t> Remote </a:t>
            </a:r>
            <a:r>
              <a:rPr lang="pt-BR" dirty="0" err="1"/>
              <a:t>Sensing</a:t>
            </a:r>
            <a:r>
              <a:rPr lang="pt-BR" dirty="0"/>
              <a:t> </a:t>
            </a:r>
            <a:r>
              <a:rPr lang="pt-BR" dirty="0" err="1"/>
              <a:t>Symposium</a:t>
            </a:r>
            <a:r>
              <a:rPr lang="pt-BR" dirty="0"/>
              <a:t> (SBSR);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45000"/>
              <a:buFont typeface="StarSymbol"/>
              <a:buChar char="●"/>
            </a:pPr>
            <a:r>
              <a:rPr lang="pt-BR" b="1" dirty="0"/>
              <a:t>Training </a:t>
            </a:r>
            <a:r>
              <a:rPr lang="pt-BR" b="1" dirty="0" err="1"/>
              <a:t>on</a:t>
            </a:r>
            <a:r>
              <a:rPr lang="pt-BR" b="1" dirty="0"/>
              <a:t> GOES-16 for </a:t>
            </a:r>
            <a:r>
              <a:rPr lang="pt-BR" b="1" dirty="0" err="1"/>
              <a:t>Operational</a:t>
            </a:r>
            <a:r>
              <a:rPr lang="pt-BR" b="1" dirty="0"/>
              <a:t> </a:t>
            </a:r>
            <a:r>
              <a:rPr lang="pt-BR" b="1" dirty="0" err="1"/>
              <a:t>Meteorological</a:t>
            </a:r>
            <a:r>
              <a:rPr lang="pt-BR" b="1" dirty="0"/>
              <a:t> Services</a:t>
            </a:r>
            <a:r>
              <a:rPr lang="pt-BR" dirty="0"/>
              <a:t>, </a:t>
            </a:r>
            <a:r>
              <a:rPr lang="pt-BR" dirty="0" err="1"/>
              <a:t>October</a:t>
            </a:r>
            <a:r>
              <a:rPr lang="pt-BR" dirty="0"/>
              <a:t> 2017, CPTEC, Cachoeira Paulista, SP, </a:t>
            </a:r>
            <a:r>
              <a:rPr lang="pt-BR" dirty="0" err="1"/>
              <a:t>Brazil</a:t>
            </a:r>
            <a:r>
              <a:rPr lang="pt-BR" dirty="0"/>
              <a:t>;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45000"/>
              <a:buFont typeface="StarSymbol"/>
              <a:buChar char="●"/>
            </a:pPr>
            <a:r>
              <a:rPr lang="en-GB" b="1" dirty="0"/>
              <a:t>Storm Nowcasting using SOS-Rain app</a:t>
            </a:r>
            <a:r>
              <a:rPr lang="en-GB" dirty="0"/>
              <a:t>, November, 2017, </a:t>
            </a:r>
            <a:r>
              <a:rPr lang="pt-BR" dirty="0"/>
              <a:t>CPTEC, Cachoeira Paulista, SP, </a:t>
            </a:r>
            <a:r>
              <a:rPr lang="pt-BR" dirty="0" err="1"/>
              <a:t>Brazil</a:t>
            </a:r>
            <a:r>
              <a:rPr lang="pt-BR" dirty="0"/>
              <a:t>;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SzPct val="45000"/>
              <a:buNone/>
            </a:pPr>
            <a:r>
              <a:rPr lang="pt-BR" dirty="0" err="1"/>
              <a:t>Collaborative</a:t>
            </a:r>
            <a:r>
              <a:rPr lang="pt-BR" dirty="0"/>
              <a:t> trainings:</a:t>
            </a:r>
            <a:endParaRPr lang="en-US" dirty="0"/>
          </a:p>
          <a:p>
            <a:pPr indent="-231775">
              <a:spcBef>
                <a:spcPts val="600"/>
              </a:spcBef>
              <a:spcAft>
                <a:spcPts val="600"/>
              </a:spcAft>
            </a:pPr>
            <a:r>
              <a:rPr lang="pt-BR" b="1" dirty="0" err="1"/>
              <a:t>Satellite</a:t>
            </a:r>
            <a:r>
              <a:rPr lang="pt-BR" b="1" dirty="0"/>
              <a:t> </a:t>
            </a:r>
            <a:r>
              <a:rPr lang="pt-BR" b="1" dirty="0" err="1"/>
              <a:t>Fire</a:t>
            </a:r>
            <a:r>
              <a:rPr lang="pt-BR" b="1" dirty="0"/>
              <a:t> </a:t>
            </a:r>
            <a:r>
              <a:rPr lang="pt-BR" b="1" dirty="0" err="1"/>
              <a:t>Detection</a:t>
            </a:r>
            <a:r>
              <a:rPr lang="pt-BR" b="1" dirty="0"/>
              <a:t> </a:t>
            </a:r>
            <a:r>
              <a:rPr lang="pt-BR" b="1" dirty="0" err="1"/>
              <a:t>and</a:t>
            </a:r>
            <a:r>
              <a:rPr lang="pt-BR" b="1" dirty="0"/>
              <a:t> </a:t>
            </a:r>
            <a:r>
              <a:rPr lang="pt-BR" b="1" dirty="0" err="1"/>
              <a:t>Monitoring</a:t>
            </a:r>
            <a:r>
              <a:rPr lang="pt-BR" dirty="0"/>
              <a:t>, </a:t>
            </a:r>
            <a:r>
              <a:rPr lang="pt-BR" dirty="0" err="1"/>
              <a:t>September</a:t>
            </a:r>
            <a:r>
              <a:rPr lang="pt-BR" dirty="0"/>
              <a:t>, 2017, São José dos Campos-SP, BR. (OBT, SELPER)</a:t>
            </a:r>
          </a:p>
          <a:p>
            <a:pPr indent="-231775">
              <a:spcBef>
                <a:spcPts val="600"/>
              </a:spcBef>
              <a:spcAft>
                <a:spcPts val="600"/>
              </a:spcAft>
            </a:pPr>
            <a:r>
              <a:rPr lang="pt-BR" b="1" i="1" dirty="0" err="1"/>
              <a:t>Aplicaciónes</a:t>
            </a:r>
            <a:r>
              <a:rPr lang="pt-BR" b="1" i="1" dirty="0"/>
              <a:t> de </a:t>
            </a:r>
            <a:r>
              <a:rPr lang="pt-BR" b="1" i="1" dirty="0" err="1"/>
              <a:t>imágenes</a:t>
            </a:r>
            <a:r>
              <a:rPr lang="pt-BR" b="1" i="1" dirty="0"/>
              <a:t> y </a:t>
            </a:r>
            <a:r>
              <a:rPr lang="pt-BR" b="1" i="1" dirty="0" err="1"/>
              <a:t>productos</a:t>
            </a:r>
            <a:r>
              <a:rPr lang="pt-BR" b="1" i="1" dirty="0"/>
              <a:t> de satélites a </a:t>
            </a:r>
            <a:r>
              <a:rPr lang="pt-BR" b="1" i="1" dirty="0" err="1"/>
              <a:t>la</a:t>
            </a:r>
            <a:r>
              <a:rPr lang="pt-BR" b="1" i="1" dirty="0"/>
              <a:t> </a:t>
            </a:r>
            <a:r>
              <a:rPr lang="pt-BR" b="1" i="1" dirty="0" err="1"/>
              <a:t>meteorología</a:t>
            </a:r>
            <a:r>
              <a:rPr lang="pt-BR" b="1" i="1" dirty="0"/>
              <a:t> de latitudes médias</a:t>
            </a:r>
            <a:r>
              <a:rPr lang="pt-BR" dirty="0"/>
              <a:t>, </a:t>
            </a:r>
            <a:r>
              <a:rPr lang="pt-BR" dirty="0" err="1"/>
              <a:t>September-October</a:t>
            </a:r>
            <a:r>
              <a:rPr lang="pt-BR" dirty="0"/>
              <a:t>, 2017, Santa Cruz de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Sierra</a:t>
            </a:r>
            <a:r>
              <a:rPr lang="pt-BR" dirty="0"/>
              <a:t>, Bolívia (EUMETSAT)</a:t>
            </a:r>
          </a:p>
          <a:p>
            <a:pPr indent="-231775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133600" y="228600"/>
            <a:ext cx="5715000" cy="533400"/>
          </a:xfrm>
        </p:spPr>
        <p:txBody>
          <a:bodyPr anchor="ctr"/>
          <a:lstStyle/>
          <a:p>
            <a:r>
              <a:rPr lang="en-US" sz="3200" dirty="0">
                <a:solidFill>
                  <a:srgbClr val="FFFFFF"/>
                </a:solidFill>
              </a:rPr>
              <a:t>2017 Training events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404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371600"/>
            <a:ext cx="8686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Training Access </a:t>
            </a:r>
            <a:r>
              <a:rPr lang="pt-BR" b="1" dirty="0" err="1"/>
              <a:t>and</a:t>
            </a:r>
            <a:r>
              <a:rPr lang="pt-BR" b="1" dirty="0"/>
              <a:t> Use </a:t>
            </a:r>
            <a:r>
              <a:rPr lang="pt-BR" b="1" dirty="0" err="1"/>
              <a:t>of</a:t>
            </a:r>
            <a:r>
              <a:rPr lang="pt-BR" b="1" dirty="0"/>
              <a:t> JPSS </a:t>
            </a:r>
            <a:r>
              <a:rPr lang="pt-BR" b="1" dirty="0" err="1"/>
              <a:t>and</a:t>
            </a:r>
            <a:r>
              <a:rPr lang="pt-BR" b="1" dirty="0"/>
              <a:t> GOES-R </a:t>
            </a:r>
            <a:r>
              <a:rPr lang="pt-BR" b="1" dirty="0" err="1"/>
              <a:t>Imagery</a:t>
            </a:r>
            <a:r>
              <a:rPr lang="pt-BR" b="1" dirty="0"/>
              <a:t> for Environmental </a:t>
            </a:r>
            <a:r>
              <a:rPr lang="pt-BR" b="1" dirty="0" err="1"/>
              <a:t>Applications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May, 2017, Santos, SP, BR, </a:t>
            </a:r>
            <a:r>
              <a:rPr lang="pt-BR" dirty="0" err="1"/>
              <a:t>Brazilian</a:t>
            </a:r>
            <a:r>
              <a:rPr lang="pt-BR" dirty="0"/>
              <a:t> Remote </a:t>
            </a:r>
            <a:r>
              <a:rPr lang="pt-BR" dirty="0" err="1"/>
              <a:t>Sensing</a:t>
            </a:r>
            <a:r>
              <a:rPr lang="pt-BR" dirty="0"/>
              <a:t> </a:t>
            </a:r>
            <a:r>
              <a:rPr lang="pt-BR" dirty="0" err="1"/>
              <a:t>Symposium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indent="-231775"/>
            <a:endParaRPr lang="en-US" dirty="0"/>
          </a:p>
          <a:p>
            <a:pPr indent="-231775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5867400" cy="533400"/>
          </a:xfrm>
        </p:spPr>
        <p:txBody>
          <a:bodyPr anchor="ctr"/>
          <a:lstStyle/>
          <a:p>
            <a:r>
              <a:rPr lang="en-US" sz="3200" dirty="0">
                <a:solidFill>
                  <a:srgbClr val="FFFFFF"/>
                </a:solidFill>
              </a:rPr>
              <a:t>Face to face training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2E6837C-E2CD-4AAF-87D7-AC0EF13E3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33" t="22925" r="13333" b="9980"/>
          <a:stretch/>
        </p:blipFill>
        <p:spPr>
          <a:xfrm>
            <a:off x="3800852" y="2667000"/>
            <a:ext cx="5339631" cy="396240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CBBE93A-A148-4047-BC37-3385E4EF3971}"/>
              </a:ext>
            </a:extLst>
          </p:cNvPr>
          <p:cNvSpPr txBox="1">
            <a:spLocks/>
          </p:cNvSpPr>
          <p:nvPr/>
        </p:nvSpPr>
        <p:spPr>
          <a:xfrm>
            <a:off x="219452" y="2667000"/>
            <a:ext cx="3581400" cy="39624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spcAft>
                <a:spcPts val="1200"/>
              </a:spcAft>
              <a:buSzPct val="45000"/>
              <a:buFont typeface="StarSymbol"/>
              <a:buChar char="●"/>
            </a:pPr>
            <a:r>
              <a:rPr lang="pt-BR" dirty="0"/>
              <a:t>7 </a:t>
            </a:r>
            <a:r>
              <a:rPr lang="pt-BR" dirty="0" err="1"/>
              <a:t>Instructors</a:t>
            </a:r>
            <a:r>
              <a:rPr lang="pt-BR" dirty="0"/>
              <a:t> (INPE, USP NOAA </a:t>
            </a:r>
            <a:r>
              <a:rPr lang="pt-BR" dirty="0" err="1"/>
              <a:t>and</a:t>
            </a:r>
            <a:r>
              <a:rPr lang="pt-BR" dirty="0"/>
              <a:t> WISC experts)</a:t>
            </a:r>
          </a:p>
          <a:p>
            <a:pPr defTabSz="914400">
              <a:spcAft>
                <a:spcPts val="1200"/>
              </a:spcAft>
              <a:buSzPct val="45000"/>
              <a:buFont typeface="StarSymbol"/>
              <a:buChar char="●"/>
            </a:pPr>
            <a:r>
              <a:rPr lang="pt-BR" dirty="0"/>
              <a:t>20 </a:t>
            </a:r>
            <a:r>
              <a:rPr lang="pt-BR" dirty="0" err="1"/>
              <a:t>participants</a:t>
            </a:r>
            <a:r>
              <a:rPr lang="pt-BR" dirty="0"/>
              <a:t>: civil </a:t>
            </a:r>
            <a:r>
              <a:rPr lang="pt-BR" dirty="0" err="1"/>
              <a:t>defense</a:t>
            </a:r>
            <a:r>
              <a:rPr lang="pt-BR" dirty="0"/>
              <a:t>, </a:t>
            </a:r>
            <a:r>
              <a:rPr lang="pt-BR" dirty="0" err="1"/>
              <a:t>meteorological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agriculture</a:t>
            </a:r>
            <a:r>
              <a:rPr lang="pt-BR" dirty="0"/>
              <a:t> </a:t>
            </a:r>
            <a:r>
              <a:rPr lang="pt-BR" dirty="0" err="1"/>
              <a:t>services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universities</a:t>
            </a:r>
            <a:endParaRPr lang="pt-BR" dirty="0"/>
          </a:p>
          <a:p>
            <a:pPr defTabSz="914400">
              <a:spcAft>
                <a:spcPts val="1200"/>
              </a:spcAft>
              <a:buSzPct val="45000"/>
              <a:buFont typeface="StarSymbol"/>
              <a:buChar char="●"/>
            </a:pPr>
            <a:r>
              <a:rPr lang="pt-BR" dirty="0" err="1"/>
              <a:t>Plenary</a:t>
            </a:r>
            <a:r>
              <a:rPr lang="pt-BR" dirty="0"/>
              <a:t> </a:t>
            </a: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NOAA experts: Dr. Harry </a:t>
            </a:r>
            <a:r>
              <a:rPr lang="pt-BR" dirty="0" err="1"/>
              <a:t>Cikanek</a:t>
            </a:r>
            <a:r>
              <a:rPr lang="pt-BR" dirty="0"/>
              <a:t> diretor </a:t>
            </a:r>
            <a:r>
              <a:rPr lang="pt-BR" dirty="0" err="1"/>
              <a:t>of</a:t>
            </a:r>
            <a:r>
              <a:rPr lang="pt-BR" dirty="0"/>
              <a:t> STAR; Steven Goodman (GOES-R) </a:t>
            </a:r>
            <a:r>
              <a:rPr lang="pt-BR" dirty="0" err="1"/>
              <a:t>and</a:t>
            </a:r>
            <a:r>
              <a:rPr lang="pt-BR" dirty="0"/>
              <a:t> Mitchell Goldberg (JPSS)</a:t>
            </a:r>
            <a:endParaRPr lang="en-US" dirty="0"/>
          </a:p>
          <a:p>
            <a:pPr indent="-231775" defTabSz="914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077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10375</TotalTime>
  <Words>839</Words>
  <Application>Microsoft Office PowerPoint</Application>
  <PresentationFormat>Apresentação na tela (4:3)</PresentationFormat>
  <Paragraphs>111</Paragraphs>
  <Slides>19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30" baseType="lpstr">
      <vt:lpstr>Arial</vt:lpstr>
      <vt:lpstr>Arial Bold</vt:lpstr>
      <vt:lpstr>Avenir Roman</vt:lpstr>
      <vt:lpstr>Calibri</vt:lpstr>
      <vt:lpstr>Courier New</vt:lpstr>
      <vt:lpstr>Droid Serif</vt:lpstr>
      <vt:lpstr>Proxima Nova Regular</vt:lpstr>
      <vt:lpstr>StarSymbol</vt:lpstr>
      <vt:lpstr>Times New Roman</vt:lpstr>
      <vt:lpstr>Wingdings</vt:lpstr>
      <vt:lpstr>Default</vt:lpstr>
      <vt:lpstr>VLab activities at CPTEC -INPE</vt:lpstr>
      <vt:lpstr>Apresentação do PowerPoint</vt:lpstr>
      <vt:lpstr>Apresentação do PowerPoint</vt:lpstr>
      <vt:lpstr>Training Guidelines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Natalia de Moraes Rudorff</cp:lastModifiedBy>
  <cp:revision>119</cp:revision>
  <dcterms:modified xsi:type="dcterms:W3CDTF">2018-03-05T21:17:09Z</dcterms:modified>
</cp:coreProperties>
</file>