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5" r:id="rId3"/>
    <p:sldId id="273" r:id="rId4"/>
    <p:sldId id="274" r:id="rId5"/>
    <p:sldId id="269" r:id="rId6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B4"/>
    <a:srgbClr val="004F9F"/>
    <a:srgbClr val="CF007F"/>
    <a:srgbClr val="951B81"/>
    <a:srgbClr val="E18800"/>
    <a:srgbClr val="ECC500"/>
    <a:srgbClr val="E30613"/>
    <a:srgbClr val="009641"/>
    <a:srgbClr val="7DC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349" autoAdjust="0"/>
  </p:normalViewPr>
  <p:slideViewPr>
    <p:cSldViewPr>
      <p:cViewPr varScale="1">
        <p:scale>
          <a:sx n="56" d="100"/>
          <a:sy n="56" d="100"/>
        </p:scale>
        <p:origin x="56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457200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>
                <a:solidFill>
                  <a:srgbClr val="FFFFFF"/>
                </a:solidFill>
              </a:rPr>
              <a:t>Capacity Building Activities at AGENCY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57200" y="40116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Name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Item #</a:t>
            </a:r>
            <a:endParaRPr lang="en-US"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7</a:t>
            </a:r>
            <a:r>
              <a:rPr lang="en-US" sz="1600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Working Group for Capacity Building and Data Democracy (WGCapD) Annual Meeting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INPE São José dos Campos</a:t>
            </a: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Brazil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6-8</a:t>
            </a:r>
            <a:r>
              <a:rPr lang="en-US" sz="1600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March, 2018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57200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95400"/>
            <a:ext cx="8610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General Capacity Building Initiatives</a:t>
            </a:r>
          </a:p>
          <a:p>
            <a:pPr indent="-231775"/>
            <a:r>
              <a:rPr lang="en-US" dirty="0"/>
              <a:t>Item 1</a:t>
            </a:r>
          </a:p>
          <a:p>
            <a:pPr indent="-231775"/>
            <a:r>
              <a:rPr lang="en-US" dirty="0"/>
              <a:t>Item 2</a:t>
            </a:r>
          </a:p>
          <a:p>
            <a:pPr indent="-231775"/>
            <a:endParaRPr lang="en-US" dirty="0"/>
          </a:p>
          <a:p>
            <a:pPr marL="0" indent="0">
              <a:buNone/>
            </a:pPr>
            <a:r>
              <a:rPr lang="en-US" b="1" dirty="0"/>
              <a:t>Tools and Methods applied</a:t>
            </a:r>
          </a:p>
          <a:p>
            <a:pPr indent="-231775"/>
            <a:r>
              <a:rPr lang="en-US" sz="1800" dirty="0"/>
              <a:t>Item 1</a:t>
            </a:r>
          </a:p>
          <a:p>
            <a:pPr indent="-231775"/>
            <a:r>
              <a:rPr lang="en-US" sz="1800" dirty="0"/>
              <a:t>Item 2</a:t>
            </a:r>
          </a:p>
          <a:p>
            <a:pPr marL="111125" indent="0">
              <a:buNone/>
            </a:pPr>
            <a:endParaRPr lang="en-US" dirty="0"/>
          </a:p>
          <a:p>
            <a:pPr marL="111125" indent="0">
              <a:buNone/>
            </a:pPr>
            <a:r>
              <a:rPr lang="en-US" b="1" dirty="0"/>
              <a:t>Best Practices</a:t>
            </a:r>
          </a:p>
          <a:p>
            <a:pPr indent="-231775"/>
            <a:r>
              <a:rPr lang="en-US" sz="1800" dirty="0"/>
              <a:t>Item 1</a:t>
            </a:r>
          </a:p>
          <a:p>
            <a:pPr indent="-231775"/>
            <a:r>
              <a:rPr lang="en-US" sz="1800" dirty="0"/>
              <a:t>Item 2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905000" y="304800"/>
            <a:ext cx="5867400" cy="533400"/>
          </a:xfrm>
        </p:spPr>
        <p:txBody>
          <a:bodyPr anchor="ctr"/>
          <a:lstStyle/>
          <a:p>
            <a:pPr algn="ctr"/>
            <a:r>
              <a:rPr lang="en-US" dirty="0"/>
              <a:t>Agency Competencies</a:t>
            </a:r>
          </a:p>
          <a:p>
            <a:r>
              <a:rPr lang="en-US"/>
              <a:t>Regional</a:t>
            </a:r>
            <a:r>
              <a:rPr lang="en-US" dirty="0"/>
              <a:t>, Thematic Areas and Strategies  </a:t>
            </a:r>
          </a:p>
        </p:txBody>
      </p:sp>
    </p:spTree>
    <p:extLst>
      <p:ext uri="{BB962C8B-B14F-4D97-AF65-F5344CB8AC3E}">
        <p14:creationId xmlns:p14="http://schemas.microsoft.com/office/powerpoint/2010/main" val="333466201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95400"/>
            <a:ext cx="41910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Asia &amp; Oceania: </a:t>
            </a:r>
          </a:p>
          <a:p>
            <a:pPr marL="339725" indent="-230188"/>
            <a:r>
              <a:rPr lang="en-US" sz="1600" dirty="0">
                <a:solidFill>
                  <a:srgbClr val="009641"/>
                </a:solidFill>
              </a:rPr>
              <a:t>Biodiversity &amp; Ecosystem Sustainability Activity 1 Name – Location / Date</a:t>
            </a:r>
          </a:p>
          <a:p>
            <a:pPr marL="339725" indent="-230188"/>
            <a:r>
              <a:rPr lang="en-US" sz="1600" dirty="0">
                <a:solidFill>
                  <a:srgbClr val="E30613"/>
                </a:solidFill>
              </a:rPr>
              <a:t>Disaster Resilience Activity 1 Name – Location / Date</a:t>
            </a:r>
          </a:p>
          <a:p>
            <a:pPr marL="339725" indent="-230188"/>
            <a:r>
              <a:rPr lang="en-US" sz="1600" dirty="0">
                <a:solidFill>
                  <a:srgbClr val="ECC500"/>
                </a:solidFill>
              </a:rPr>
              <a:t>Energy &amp; Mineral Resources Management Activity 1 Name – Location / Date</a:t>
            </a:r>
          </a:p>
          <a:p>
            <a:pPr marL="339725" indent="-230188"/>
            <a:r>
              <a:rPr lang="en-US" sz="1600" dirty="0">
                <a:solidFill>
                  <a:srgbClr val="E18800"/>
                </a:solidFill>
              </a:rPr>
              <a:t>Food Security &amp; Sustainable Agriculture Activity 1 Name – Location / Date</a:t>
            </a:r>
          </a:p>
          <a:p>
            <a:pPr marL="339725" indent="-230188" defTabSz="914400"/>
            <a:r>
              <a:rPr lang="en-US" sz="1600" dirty="0">
                <a:solidFill>
                  <a:srgbClr val="951B81"/>
                </a:solidFill>
              </a:rPr>
              <a:t>Infrastructure &amp; Transport Management Activity 1 Name – Location / Date</a:t>
            </a:r>
          </a:p>
          <a:p>
            <a:pPr marL="339725" indent="-230188" defTabSz="914400"/>
            <a:r>
              <a:rPr lang="en-US" sz="1600" dirty="0">
                <a:solidFill>
                  <a:srgbClr val="CF007F"/>
                </a:solidFill>
              </a:rPr>
              <a:t>Public Health Surveillance Activity 1 Name – Location / Date</a:t>
            </a:r>
          </a:p>
          <a:p>
            <a:pPr marL="339725" indent="-230188" defTabSz="914400"/>
            <a:r>
              <a:rPr lang="en-US" sz="1600" dirty="0">
                <a:solidFill>
                  <a:srgbClr val="004F9F"/>
                </a:solidFill>
              </a:rPr>
              <a:t>Sustainable Urban Development Activity 1 Name – Location / Date</a:t>
            </a:r>
          </a:p>
          <a:p>
            <a:pPr marL="339725" indent="-230188" defTabSz="914400"/>
            <a:r>
              <a:rPr lang="en-US" sz="1600" dirty="0">
                <a:solidFill>
                  <a:srgbClr val="009CB4"/>
                </a:solidFill>
              </a:rPr>
              <a:t>Water Resources Management Activity 1 Name – Location / Date</a:t>
            </a:r>
          </a:p>
          <a:p>
            <a:pPr marL="111125" indent="0">
              <a:buNone/>
            </a:pPr>
            <a:endParaRPr lang="en-US" sz="1600" b="1" dirty="0"/>
          </a:p>
          <a:p>
            <a:pPr marL="111125" indent="0">
              <a:buNone/>
            </a:pPr>
            <a:r>
              <a:rPr lang="en-US" sz="1800" b="1" dirty="0"/>
              <a:t>2019 &amp; 2020 Plans:</a:t>
            </a:r>
          </a:p>
          <a:p>
            <a:pPr marL="396875" indent="-285750"/>
            <a:r>
              <a:rPr lang="en-US" sz="1600" dirty="0"/>
              <a:t>Activity 1</a:t>
            </a:r>
          </a:p>
          <a:p>
            <a:pPr marL="396875" indent="-285750"/>
            <a:r>
              <a:rPr lang="en-US" sz="1600" dirty="0"/>
              <a:t>Activity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905000" y="304800"/>
            <a:ext cx="5867400" cy="533400"/>
          </a:xfrm>
        </p:spPr>
        <p:txBody>
          <a:bodyPr anchor="ctr"/>
          <a:lstStyle/>
          <a:p>
            <a:r>
              <a:rPr lang="en-US" sz="1800" dirty="0"/>
              <a:t>Capacity Building Expected Activities</a:t>
            </a:r>
          </a:p>
          <a:p>
            <a:r>
              <a:rPr lang="en-US" dirty="0"/>
              <a:t>Activities By Region &amp; Theme</a:t>
            </a:r>
            <a:endParaRPr lang="en-US" sz="2000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724400" y="1295400"/>
            <a:ext cx="4191000" cy="5257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Font typeface="Arial"/>
              <a:buNone/>
            </a:pPr>
            <a:r>
              <a:rPr lang="en-US" b="1" dirty="0"/>
              <a:t>Europe &amp; CIS:</a:t>
            </a:r>
          </a:p>
          <a:p>
            <a:pPr marL="339725" indent="-230188"/>
            <a:r>
              <a:rPr lang="en-US" sz="1600" dirty="0">
                <a:solidFill>
                  <a:srgbClr val="009641"/>
                </a:solidFill>
              </a:rPr>
              <a:t>Biodiversity &amp; Ecosystem Sustainability Activity 1 Name – Location / Date</a:t>
            </a:r>
          </a:p>
          <a:p>
            <a:pPr marL="339725" indent="-230188"/>
            <a:r>
              <a:rPr lang="en-US" sz="1600" dirty="0">
                <a:solidFill>
                  <a:srgbClr val="E30613"/>
                </a:solidFill>
              </a:rPr>
              <a:t>Disaster Resilience Activity 1 Name – Location / Date</a:t>
            </a:r>
          </a:p>
          <a:p>
            <a:pPr marL="339725" indent="-230188"/>
            <a:r>
              <a:rPr lang="en-US" sz="1600" dirty="0">
                <a:solidFill>
                  <a:srgbClr val="ECC500"/>
                </a:solidFill>
              </a:rPr>
              <a:t>Energy &amp; Mineral Resources Management Activity 1 Name – Location / Date</a:t>
            </a:r>
          </a:p>
          <a:p>
            <a:pPr marL="339725" indent="-230188"/>
            <a:r>
              <a:rPr lang="en-US" sz="1600" dirty="0">
                <a:solidFill>
                  <a:srgbClr val="E18800"/>
                </a:solidFill>
              </a:rPr>
              <a:t>Food Security &amp; Sustainable Agriculture Activity 1 Name – Location / Date</a:t>
            </a:r>
          </a:p>
          <a:p>
            <a:pPr marL="339725" indent="-230188" defTabSz="914400"/>
            <a:r>
              <a:rPr lang="en-US" sz="1600" dirty="0">
                <a:solidFill>
                  <a:srgbClr val="951B81"/>
                </a:solidFill>
              </a:rPr>
              <a:t>Infrastructure &amp; Transport Management Activity 1 Name – Location / Date</a:t>
            </a:r>
          </a:p>
          <a:p>
            <a:pPr marL="339725" indent="-230188" defTabSz="914400"/>
            <a:r>
              <a:rPr lang="en-US" sz="1600" dirty="0">
                <a:solidFill>
                  <a:srgbClr val="CF007F"/>
                </a:solidFill>
              </a:rPr>
              <a:t>Public Health Surveillance Activity 1 Name – Location / Date</a:t>
            </a:r>
          </a:p>
          <a:p>
            <a:pPr marL="339725" indent="-230188" defTabSz="914400"/>
            <a:r>
              <a:rPr lang="en-US" sz="1600" dirty="0">
                <a:solidFill>
                  <a:srgbClr val="004F9F"/>
                </a:solidFill>
              </a:rPr>
              <a:t>Sustainable Urban Development Activity 1 Name – Location / Date</a:t>
            </a:r>
          </a:p>
          <a:p>
            <a:pPr marL="339725" indent="-230188" defTabSz="914400"/>
            <a:r>
              <a:rPr lang="en-US" sz="1600" dirty="0">
                <a:solidFill>
                  <a:srgbClr val="009CB4"/>
                </a:solidFill>
              </a:rPr>
              <a:t>Water Resources Management Activity 1 Name – Location / Date</a:t>
            </a:r>
          </a:p>
          <a:p>
            <a:pPr marL="111125" lvl="0" indent="0" defTabSz="914400">
              <a:buNone/>
            </a:pPr>
            <a:endParaRPr lang="en-US" sz="1600" b="1" dirty="0"/>
          </a:p>
          <a:p>
            <a:pPr marL="111125" lvl="0" indent="0" defTabSz="914400">
              <a:buNone/>
            </a:pPr>
            <a:r>
              <a:rPr lang="en-US" sz="1800" b="1" dirty="0"/>
              <a:t>2019 &amp; 2020 Plans:</a:t>
            </a:r>
          </a:p>
          <a:p>
            <a:pPr marL="396875" lvl="0" indent="-285750" defTabSz="914400"/>
            <a:r>
              <a:rPr lang="en-US" sz="1600" dirty="0"/>
              <a:t>Activity 1</a:t>
            </a:r>
          </a:p>
          <a:p>
            <a:pPr marL="396875" lvl="0" indent="-285750" defTabSz="914400"/>
            <a:r>
              <a:rPr lang="en-US" sz="1600" dirty="0"/>
              <a:t>Activity 2</a:t>
            </a:r>
          </a:p>
        </p:txBody>
      </p:sp>
    </p:spTree>
    <p:extLst>
      <p:ext uri="{BB962C8B-B14F-4D97-AF65-F5344CB8AC3E}">
        <p14:creationId xmlns:p14="http://schemas.microsoft.com/office/powerpoint/2010/main" val="355907880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95400"/>
            <a:ext cx="41910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Americas: </a:t>
            </a:r>
          </a:p>
          <a:p>
            <a:pPr marL="339725" indent="-230188"/>
            <a:r>
              <a:rPr lang="en-US" sz="1600" dirty="0">
                <a:solidFill>
                  <a:srgbClr val="009641"/>
                </a:solidFill>
              </a:rPr>
              <a:t>Biodiversity &amp; Ecosystem Sustainability Activity 1 Name – Location / Date</a:t>
            </a:r>
          </a:p>
          <a:p>
            <a:pPr marL="339725" indent="-230188"/>
            <a:r>
              <a:rPr lang="en-US" sz="1600" dirty="0">
                <a:solidFill>
                  <a:srgbClr val="E30613"/>
                </a:solidFill>
              </a:rPr>
              <a:t>Disaster Resilience Activity 1 Name – Location / Date</a:t>
            </a:r>
          </a:p>
          <a:p>
            <a:pPr marL="339725" indent="-230188"/>
            <a:r>
              <a:rPr lang="en-US" sz="1600" dirty="0">
                <a:solidFill>
                  <a:srgbClr val="ECC500"/>
                </a:solidFill>
              </a:rPr>
              <a:t>Energy &amp; Mineral Resources Management Activity 1 Name – Location / Date</a:t>
            </a:r>
          </a:p>
          <a:p>
            <a:pPr marL="339725" indent="-230188"/>
            <a:r>
              <a:rPr lang="en-US" sz="1600" dirty="0">
                <a:solidFill>
                  <a:srgbClr val="E18800"/>
                </a:solidFill>
              </a:rPr>
              <a:t>Food Security &amp; Sustainable Agriculture Activity 1 Name – Location / Date</a:t>
            </a:r>
          </a:p>
          <a:p>
            <a:pPr marL="339725" indent="-230188" defTabSz="914400"/>
            <a:r>
              <a:rPr lang="en-US" sz="1600" dirty="0">
                <a:solidFill>
                  <a:srgbClr val="951B81"/>
                </a:solidFill>
              </a:rPr>
              <a:t>Infrastructure &amp; Transport Management Activity 1 Name – Location / Date</a:t>
            </a:r>
          </a:p>
          <a:p>
            <a:pPr marL="339725" indent="-230188" defTabSz="914400"/>
            <a:r>
              <a:rPr lang="en-US" sz="1600" dirty="0">
                <a:solidFill>
                  <a:srgbClr val="CF007F"/>
                </a:solidFill>
              </a:rPr>
              <a:t>Public Health Surveillance Activity 1 Name – Location / Date</a:t>
            </a:r>
          </a:p>
          <a:p>
            <a:pPr marL="339725" indent="-230188" defTabSz="914400"/>
            <a:r>
              <a:rPr lang="en-US" sz="1600" dirty="0">
                <a:solidFill>
                  <a:srgbClr val="004F9F"/>
                </a:solidFill>
              </a:rPr>
              <a:t>Sustainable Urban Development Activity 1 Name – Location / Date</a:t>
            </a:r>
          </a:p>
          <a:p>
            <a:pPr marL="339725" indent="-230188" defTabSz="914400"/>
            <a:r>
              <a:rPr lang="en-US" sz="1600" dirty="0">
                <a:solidFill>
                  <a:srgbClr val="009CB4"/>
                </a:solidFill>
              </a:rPr>
              <a:t>Water Resources Management Activity 1 Name – Location / Date</a:t>
            </a:r>
          </a:p>
          <a:p>
            <a:pPr marL="111125" indent="0">
              <a:buNone/>
            </a:pPr>
            <a:endParaRPr lang="en-US" sz="1600" b="1" dirty="0"/>
          </a:p>
          <a:p>
            <a:pPr marL="111125" indent="0">
              <a:buNone/>
            </a:pPr>
            <a:r>
              <a:rPr lang="en-US" sz="1800" b="1" dirty="0"/>
              <a:t>2019 &amp; 2020 Plans:</a:t>
            </a:r>
          </a:p>
          <a:p>
            <a:pPr marL="396875" indent="-285750"/>
            <a:r>
              <a:rPr lang="en-US" sz="1600" dirty="0"/>
              <a:t>Activity 1</a:t>
            </a:r>
          </a:p>
          <a:p>
            <a:pPr marL="396875" indent="-285750"/>
            <a:r>
              <a:rPr lang="en-US" sz="1600" dirty="0"/>
              <a:t>Activity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905000" y="304800"/>
            <a:ext cx="5867400" cy="533400"/>
          </a:xfrm>
        </p:spPr>
        <p:txBody>
          <a:bodyPr anchor="ctr"/>
          <a:lstStyle/>
          <a:p>
            <a:r>
              <a:rPr lang="en-US" sz="1800" dirty="0"/>
              <a:t>Capacity Building Activities</a:t>
            </a:r>
          </a:p>
          <a:p>
            <a:r>
              <a:rPr lang="en-US" dirty="0"/>
              <a:t>Activities By Region &amp; Theme</a:t>
            </a:r>
            <a:endParaRPr lang="en-US" sz="2000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724400" y="1295400"/>
            <a:ext cx="4191000" cy="5257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Font typeface="Arial"/>
              <a:buNone/>
            </a:pPr>
            <a:r>
              <a:rPr lang="en-US" b="1" dirty="0"/>
              <a:t>Africa:</a:t>
            </a:r>
          </a:p>
          <a:p>
            <a:pPr marL="339725" indent="-230188"/>
            <a:r>
              <a:rPr lang="en-US" sz="1600" dirty="0">
                <a:solidFill>
                  <a:srgbClr val="009641"/>
                </a:solidFill>
              </a:rPr>
              <a:t>Biodiversity &amp; Ecosystem Sustainability Activity 1 Name – Location / Date</a:t>
            </a:r>
          </a:p>
          <a:p>
            <a:pPr marL="339725" indent="-230188"/>
            <a:r>
              <a:rPr lang="en-US" sz="1600" dirty="0">
                <a:solidFill>
                  <a:srgbClr val="E30613"/>
                </a:solidFill>
              </a:rPr>
              <a:t>Disaster Resilience Activity 1 Name – Location / Date</a:t>
            </a:r>
          </a:p>
          <a:p>
            <a:pPr marL="339725" indent="-230188"/>
            <a:r>
              <a:rPr lang="en-US" sz="1600" dirty="0">
                <a:solidFill>
                  <a:srgbClr val="ECC500"/>
                </a:solidFill>
              </a:rPr>
              <a:t>Energy &amp; Mineral Resources Management Activity 1 Name – Location / Date</a:t>
            </a:r>
          </a:p>
          <a:p>
            <a:pPr marL="339725" indent="-230188"/>
            <a:r>
              <a:rPr lang="en-US" sz="1600" dirty="0">
                <a:solidFill>
                  <a:srgbClr val="E18800"/>
                </a:solidFill>
              </a:rPr>
              <a:t>Food Security &amp; Sustainable Agriculture Activity 1 Name – Location / Date</a:t>
            </a:r>
          </a:p>
          <a:p>
            <a:pPr marL="339725" indent="-230188" defTabSz="914400"/>
            <a:r>
              <a:rPr lang="en-US" sz="1600" dirty="0">
                <a:solidFill>
                  <a:srgbClr val="951B81"/>
                </a:solidFill>
              </a:rPr>
              <a:t>Infrastructure &amp; Transport Management Activity 1 Name – Location / Date</a:t>
            </a:r>
          </a:p>
          <a:p>
            <a:pPr marL="339725" indent="-230188" defTabSz="914400"/>
            <a:r>
              <a:rPr lang="en-US" sz="1600" dirty="0">
                <a:solidFill>
                  <a:srgbClr val="CF007F"/>
                </a:solidFill>
              </a:rPr>
              <a:t>Public Health Surveillance Activity 1 Name – Location / Date</a:t>
            </a:r>
          </a:p>
          <a:p>
            <a:pPr marL="339725" indent="-230188" defTabSz="914400"/>
            <a:r>
              <a:rPr lang="en-US" sz="1600" dirty="0">
                <a:solidFill>
                  <a:srgbClr val="004F9F"/>
                </a:solidFill>
              </a:rPr>
              <a:t>Sustainable Urban Development Activity 1 Name – Location / Date</a:t>
            </a:r>
          </a:p>
          <a:p>
            <a:pPr marL="339725" indent="-230188" defTabSz="914400"/>
            <a:r>
              <a:rPr lang="en-US" sz="1600" dirty="0">
                <a:solidFill>
                  <a:srgbClr val="009CB4"/>
                </a:solidFill>
              </a:rPr>
              <a:t>Water Resources Management Activity 1 Name – Location / Date</a:t>
            </a:r>
          </a:p>
          <a:p>
            <a:pPr marL="111125" lvl="0" indent="0" defTabSz="914400">
              <a:buNone/>
            </a:pPr>
            <a:endParaRPr lang="en-US" sz="1600" b="1" dirty="0"/>
          </a:p>
          <a:p>
            <a:pPr marL="111125" lvl="0" indent="0" defTabSz="914400">
              <a:buNone/>
            </a:pPr>
            <a:r>
              <a:rPr lang="en-US" sz="1800" b="1" dirty="0"/>
              <a:t>2019 &amp; 2020 Plans:</a:t>
            </a:r>
          </a:p>
          <a:p>
            <a:pPr marL="396875" lvl="0" indent="-285750" defTabSz="914400"/>
            <a:r>
              <a:rPr lang="en-US" sz="1600" dirty="0"/>
              <a:t>Activity 1</a:t>
            </a:r>
          </a:p>
          <a:p>
            <a:pPr marL="396875" lvl="0" indent="-285750" defTabSz="914400"/>
            <a:r>
              <a:rPr lang="en-US" sz="1600" dirty="0"/>
              <a:t>Activity 2</a:t>
            </a:r>
          </a:p>
        </p:txBody>
      </p:sp>
    </p:spTree>
    <p:extLst>
      <p:ext uri="{BB962C8B-B14F-4D97-AF65-F5344CB8AC3E}">
        <p14:creationId xmlns:p14="http://schemas.microsoft.com/office/powerpoint/2010/main" val="265074482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905000" y="304800"/>
            <a:ext cx="5867400" cy="533400"/>
          </a:xfrm>
        </p:spPr>
        <p:txBody>
          <a:bodyPr anchor="ctr"/>
          <a:lstStyle/>
          <a:p>
            <a:r>
              <a:rPr lang="en-US" sz="1800" dirty="0"/>
              <a:t>Capacity Building Activities</a:t>
            </a:r>
          </a:p>
          <a:p>
            <a:r>
              <a:rPr lang="en-US" dirty="0"/>
              <a:t>SDG-Related Activities</a:t>
            </a:r>
            <a:endParaRPr lang="en-US" sz="2000" dirty="0"/>
          </a:p>
        </p:txBody>
      </p:sp>
      <p:sp>
        <p:nvSpPr>
          <p:cNvPr id="7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5257800"/>
          </a:xfrm>
        </p:spPr>
        <p:txBody>
          <a:bodyPr>
            <a:normAutofit/>
          </a:bodyPr>
          <a:lstStyle/>
          <a:p>
            <a:pPr indent="-231775"/>
            <a:r>
              <a:rPr lang="en-US" sz="1800" dirty="0"/>
              <a:t>Activity 1</a:t>
            </a:r>
          </a:p>
          <a:p>
            <a:pPr indent="-231775"/>
            <a:r>
              <a:rPr lang="en-US" sz="1800" dirty="0"/>
              <a:t>Activity 2</a:t>
            </a:r>
          </a:p>
          <a:p>
            <a:pPr indent="-231775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3214698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9417</TotalTime>
  <Words>484</Words>
  <Application>Microsoft Office PowerPoint</Application>
  <PresentationFormat>Apresentação na tela (4:3)</PresentationFormat>
  <Paragraphs>80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4" baseType="lpstr">
      <vt:lpstr>Arial</vt:lpstr>
      <vt:lpstr>Arial Bold</vt:lpstr>
      <vt:lpstr>Avenir Roman</vt:lpstr>
      <vt:lpstr>Calibri</vt:lpstr>
      <vt:lpstr>Courier New</vt:lpstr>
      <vt:lpstr>Droid Serif</vt:lpstr>
      <vt:lpstr>Proxima Nova Regular</vt:lpstr>
      <vt:lpstr>Wingdings</vt:lpstr>
      <vt:lpstr>Default</vt:lpstr>
      <vt:lpstr>Capacity Building Activities at AGENCY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Hilcea Ferreira</cp:lastModifiedBy>
  <cp:revision>70</cp:revision>
  <dcterms:modified xsi:type="dcterms:W3CDTF">2018-02-23T10:06:31Z</dcterms:modified>
</cp:coreProperties>
</file>