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9"/>
  </p:notesMasterIdLst>
  <p:sldIdLst>
    <p:sldId id="257" r:id="rId2"/>
    <p:sldId id="301" r:id="rId3"/>
    <p:sldId id="296" r:id="rId4"/>
    <p:sldId id="297" r:id="rId5"/>
    <p:sldId id="298" r:id="rId6"/>
    <p:sldId id="299" r:id="rId7"/>
    <p:sldId id="313" r:id="rId8"/>
    <p:sldId id="279" r:id="rId9"/>
    <p:sldId id="314" r:id="rId10"/>
    <p:sldId id="315" r:id="rId11"/>
    <p:sldId id="319" r:id="rId12"/>
    <p:sldId id="317" r:id="rId13"/>
    <p:sldId id="318" r:id="rId14"/>
    <p:sldId id="320" r:id="rId15"/>
    <p:sldId id="321" r:id="rId16"/>
    <p:sldId id="302" r:id="rId17"/>
    <p:sldId id="305" r:id="rId18"/>
    <p:sldId id="286" r:id="rId19"/>
    <p:sldId id="287" r:id="rId20"/>
    <p:sldId id="300" r:id="rId21"/>
    <p:sldId id="308" r:id="rId22"/>
    <p:sldId id="288" r:id="rId23"/>
    <p:sldId id="289" r:id="rId24"/>
    <p:sldId id="307" r:id="rId25"/>
    <p:sldId id="310" r:id="rId26"/>
    <p:sldId id="311" r:id="rId27"/>
    <p:sldId id="312" r:id="rId28"/>
    <p:sldId id="291" r:id="rId29"/>
    <p:sldId id="292" r:id="rId30"/>
    <p:sldId id="293" r:id="rId31"/>
    <p:sldId id="294" r:id="rId32"/>
    <p:sldId id="280" r:id="rId33"/>
    <p:sldId id="276" r:id="rId34"/>
    <p:sldId id="281" r:id="rId35"/>
    <p:sldId id="282" r:id="rId36"/>
    <p:sldId id="283" r:id="rId37"/>
    <p:sldId id="284"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00CC"/>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4995" autoAdjust="0"/>
    <p:restoredTop sz="94660"/>
  </p:normalViewPr>
  <p:slideViewPr>
    <p:cSldViewPr snapToGrid="0">
      <p:cViewPr varScale="1">
        <p:scale>
          <a:sx n="63" d="100"/>
          <a:sy n="63" d="100"/>
        </p:scale>
        <p:origin x="920" y="60"/>
      </p:cViewPr>
      <p:guideLst/>
    </p:cSldViewPr>
  </p:slideViewPr>
  <p:notesTextViewPr>
    <p:cViewPr>
      <p:scale>
        <a:sx n="1" d="1"/>
        <a:sy n="1" d="1"/>
      </p:scale>
      <p:origin x="0" y="0"/>
    </p:cViewPr>
  </p:notesTextViewPr>
  <p:sorterViewPr>
    <p:cViewPr>
      <p:scale>
        <a:sx n="50" d="100"/>
        <a:sy n="50" d="100"/>
      </p:scale>
      <p:origin x="0" y="0"/>
    </p:cViewPr>
  </p:sorterViewPr>
  <p:notesViewPr>
    <p:cSldViewPr snapToGrid="0">
      <p:cViewPr varScale="1">
        <p:scale>
          <a:sx n="48" d="100"/>
          <a:sy n="48" d="100"/>
        </p:scale>
        <p:origin x="2200" y="4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805CFDF-FE4B-E942-A63E-7D8D7DF68589}" type="doc">
      <dgm:prSet loTypeId="urn:microsoft.com/office/officeart/2005/8/layout/arrow2" loCatId="process" qsTypeId="urn:microsoft.com/office/officeart/2005/8/quickstyle/simple4" qsCatId="simple" csTypeId="urn:microsoft.com/office/officeart/2005/8/colors/accent1_2" csCatId="accent1" phldr="1"/>
      <dgm:spPr/>
    </dgm:pt>
    <dgm:pt modelId="{F64C0756-9262-724A-ADD8-091F982E7F55}">
      <dgm:prSet phldrT="[Text]"/>
      <dgm:spPr/>
      <dgm:t>
        <a:bodyPr/>
        <a:lstStyle/>
        <a:p>
          <a:r>
            <a:rPr lang="en-US" b="1" i="0" dirty="0" smtClean="0">
              <a:solidFill>
                <a:schemeClr val="accent1"/>
              </a:solidFill>
            </a:rPr>
            <a:t>Smart Cities</a:t>
          </a:r>
          <a:endParaRPr lang="en-US" b="1" i="0" dirty="0">
            <a:solidFill>
              <a:schemeClr val="accent1"/>
            </a:solidFill>
          </a:endParaRPr>
        </a:p>
      </dgm:t>
    </dgm:pt>
    <dgm:pt modelId="{B16B6C1F-2D3D-E446-ADED-D9B76D2669C5}" type="parTrans" cxnId="{4B3DCA48-F46B-2547-A321-2F820E5C8308}">
      <dgm:prSet/>
      <dgm:spPr/>
      <dgm:t>
        <a:bodyPr/>
        <a:lstStyle/>
        <a:p>
          <a:endParaRPr lang="en-US"/>
        </a:p>
      </dgm:t>
    </dgm:pt>
    <dgm:pt modelId="{8553C9D1-C908-964F-9006-5F3A113B3182}" type="sibTrans" cxnId="{4B3DCA48-F46B-2547-A321-2F820E5C8308}">
      <dgm:prSet/>
      <dgm:spPr/>
      <dgm:t>
        <a:bodyPr/>
        <a:lstStyle/>
        <a:p>
          <a:endParaRPr lang="en-US"/>
        </a:p>
      </dgm:t>
    </dgm:pt>
    <dgm:pt modelId="{AAB8C5E6-229D-AE4B-BBBA-7326F932DF63}">
      <dgm:prSet phldrT="[Text]"/>
      <dgm:spPr/>
      <dgm:t>
        <a:bodyPr/>
        <a:lstStyle/>
        <a:p>
          <a:r>
            <a:rPr lang="en-US" b="1" i="0" dirty="0" smtClean="0">
              <a:solidFill>
                <a:schemeClr val="bg2">
                  <a:lumMod val="60000"/>
                  <a:lumOff val="40000"/>
                </a:schemeClr>
              </a:solidFill>
            </a:rPr>
            <a:t>Smart Automobiles</a:t>
          </a:r>
          <a:endParaRPr lang="en-US" b="1" i="0" dirty="0">
            <a:solidFill>
              <a:schemeClr val="bg2">
                <a:lumMod val="60000"/>
                <a:lumOff val="40000"/>
              </a:schemeClr>
            </a:solidFill>
          </a:endParaRPr>
        </a:p>
      </dgm:t>
    </dgm:pt>
    <dgm:pt modelId="{6B136B2A-7716-0D40-A56F-AA4544E4D287}" type="parTrans" cxnId="{901A5422-94C7-DE40-B033-BBD20B98E66C}">
      <dgm:prSet/>
      <dgm:spPr/>
      <dgm:t>
        <a:bodyPr/>
        <a:lstStyle/>
        <a:p>
          <a:endParaRPr lang="en-US"/>
        </a:p>
      </dgm:t>
    </dgm:pt>
    <dgm:pt modelId="{9E730818-5467-2048-A90E-D2B6ABA345DB}" type="sibTrans" cxnId="{901A5422-94C7-DE40-B033-BBD20B98E66C}">
      <dgm:prSet/>
      <dgm:spPr/>
      <dgm:t>
        <a:bodyPr/>
        <a:lstStyle/>
        <a:p>
          <a:endParaRPr lang="en-US"/>
        </a:p>
      </dgm:t>
    </dgm:pt>
    <dgm:pt modelId="{6FA51FBE-7D2B-7546-9484-AF9799009BA8}">
      <dgm:prSet phldrT="[Text]"/>
      <dgm:spPr/>
      <dgm:t>
        <a:bodyPr/>
        <a:lstStyle/>
        <a:p>
          <a:r>
            <a:rPr lang="en-US" b="1" i="0" dirty="0" smtClean="0">
              <a:solidFill>
                <a:schemeClr val="accent6">
                  <a:lumMod val="40000"/>
                  <a:lumOff val="60000"/>
                </a:schemeClr>
              </a:solidFill>
            </a:rPr>
            <a:t>Defense Surveillance</a:t>
          </a:r>
          <a:endParaRPr lang="en-US" b="1" i="0" dirty="0">
            <a:solidFill>
              <a:schemeClr val="accent6">
                <a:lumMod val="40000"/>
                <a:lumOff val="60000"/>
              </a:schemeClr>
            </a:solidFill>
          </a:endParaRPr>
        </a:p>
      </dgm:t>
    </dgm:pt>
    <dgm:pt modelId="{E89D006D-0549-DA41-83E5-DB4652AB8572}" type="parTrans" cxnId="{DAE278FE-4056-7F4F-9656-8CF61289E14A}">
      <dgm:prSet/>
      <dgm:spPr/>
      <dgm:t>
        <a:bodyPr/>
        <a:lstStyle/>
        <a:p>
          <a:endParaRPr lang="en-US"/>
        </a:p>
      </dgm:t>
    </dgm:pt>
    <dgm:pt modelId="{28B2B2D1-975D-1C4A-B921-27A3F58662A8}" type="sibTrans" cxnId="{DAE278FE-4056-7F4F-9656-8CF61289E14A}">
      <dgm:prSet/>
      <dgm:spPr/>
      <dgm:t>
        <a:bodyPr/>
        <a:lstStyle/>
        <a:p>
          <a:endParaRPr lang="en-US"/>
        </a:p>
      </dgm:t>
    </dgm:pt>
    <dgm:pt modelId="{AFC8A3AF-BB57-8C41-8B01-38EDA92481E8}">
      <dgm:prSet phldrT="[Text]"/>
      <dgm:spPr/>
      <dgm:t>
        <a:bodyPr/>
        <a:lstStyle/>
        <a:p>
          <a:r>
            <a:rPr lang="en-US" b="1" i="0" strike="noStrike" dirty="0" smtClean="0">
              <a:solidFill>
                <a:schemeClr val="accent2">
                  <a:lumMod val="60000"/>
                  <a:lumOff val="40000"/>
                </a:schemeClr>
              </a:solidFill>
            </a:rPr>
            <a:t>Disaster Risk Management</a:t>
          </a:r>
          <a:endParaRPr lang="en-US" b="1" i="0" strike="noStrike" dirty="0">
            <a:solidFill>
              <a:schemeClr val="accent2">
                <a:lumMod val="60000"/>
                <a:lumOff val="40000"/>
              </a:schemeClr>
            </a:solidFill>
          </a:endParaRPr>
        </a:p>
      </dgm:t>
    </dgm:pt>
    <dgm:pt modelId="{277E497F-64B1-314D-B275-259FD5F27049}" type="parTrans" cxnId="{650FD055-C2FD-1C4D-91BF-FD2E3B641E1D}">
      <dgm:prSet/>
      <dgm:spPr/>
      <dgm:t>
        <a:bodyPr/>
        <a:lstStyle/>
        <a:p>
          <a:endParaRPr lang="en-US"/>
        </a:p>
      </dgm:t>
    </dgm:pt>
    <dgm:pt modelId="{5B0DBB11-9CF8-E84B-9E9D-D5063E75EB0B}" type="sibTrans" cxnId="{650FD055-C2FD-1C4D-91BF-FD2E3B641E1D}">
      <dgm:prSet/>
      <dgm:spPr/>
      <dgm:t>
        <a:bodyPr/>
        <a:lstStyle/>
        <a:p>
          <a:endParaRPr lang="en-US"/>
        </a:p>
      </dgm:t>
    </dgm:pt>
    <dgm:pt modelId="{734F89BB-FBF7-0D43-A510-279F3551079B}">
      <dgm:prSet phldrT="[Text]"/>
      <dgm:spPr/>
      <dgm:t>
        <a:bodyPr/>
        <a:lstStyle/>
        <a:p>
          <a:r>
            <a:rPr lang="en-US" b="1" i="0" dirty="0" smtClean="0">
              <a:solidFill>
                <a:srgbClr val="FF0000"/>
              </a:solidFill>
            </a:rPr>
            <a:t>Internet of Things</a:t>
          </a:r>
          <a:endParaRPr lang="en-US" b="1" i="0" dirty="0">
            <a:solidFill>
              <a:srgbClr val="FF0000"/>
            </a:solidFill>
          </a:endParaRPr>
        </a:p>
      </dgm:t>
    </dgm:pt>
    <dgm:pt modelId="{CBB0C678-A050-0C40-9D32-E201A9025B36}" type="parTrans" cxnId="{9EC1D1B4-66B1-8447-BEB8-4D40AC71DCBF}">
      <dgm:prSet/>
      <dgm:spPr/>
      <dgm:t>
        <a:bodyPr/>
        <a:lstStyle/>
        <a:p>
          <a:endParaRPr lang="en-US"/>
        </a:p>
      </dgm:t>
    </dgm:pt>
    <dgm:pt modelId="{E484739D-7A4E-5445-A3FE-3ED917921B3C}" type="sibTrans" cxnId="{9EC1D1B4-66B1-8447-BEB8-4D40AC71DCBF}">
      <dgm:prSet/>
      <dgm:spPr/>
      <dgm:t>
        <a:bodyPr/>
        <a:lstStyle/>
        <a:p>
          <a:endParaRPr lang="en-US"/>
        </a:p>
      </dgm:t>
    </dgm:pt>
    <dgm:pt modelId="{DACFFF36-C4AF-084F-BE79-82AE333132BC}" type="pres">
      <dgm:prSet presAssocID="{3805CFDF-FE4B-E942-A63E-7D8D7DF68589}" presName="arrowDiagram" presStyleCnt="0">
        <dgm:presLayoutVars>
          <dgm:chMax val="5"/>
          <dgm:dir/>
          <dgm:resizeHandles val="exact"/>
        </dgm:presLayoutVars>
      </dgm:prSet>
      <dgm:spPr/>
    </dgm:pt>
    <dgm:pt modelId="{DFD41BF9-CD62-5147-80A7-D94EF5DE8E4F}" type="pres">
      <dgm:prSet presAssocID="{3805CFDF-FE4B-E942-A63E-7D8D7DF68589}" presName="arrow" presStyleLbl="bgShp" presStyleIdx="0" presStyleCnt="1" custAng="21346201"/>
      <dgm:spPr/>
    </dgm:pt>
    <dgm:pt modelId="{1A055D4D-A844-7141-A44A-1C89C120DAFF}" type="pres">
      <dgm:prSet presAssocID="{3805CFDF-FE4B-E942-A63E-7D8D7DF68589}" presName="arrowDiagram5" presStyleCnt="0"/>
      <dgm:spPr/>
    </dgm:pt>
    <dgm:pt modelId="{BD5FFF48-3D13-2449-8591-70748786C4B0}" type="pres">
      <dgm:prSet presAssocID="{F64C0756-9262-724A-ADD8-091F982E7F55}" presName="bullet5a" presStyleLbl="node1" presStyleIdx="0" presStyleCnt="5" custLinFactX="33327" custLinFactNeighborX="100000" custLinFactNeighborY="47061"/>
      <dgm:spPr/>
    </dgm:pt>
    <dgm:pt modelId="{4E4CE2EA-029B-FD4A-8DFE-A9BF049A6417}" type="pres">
      <dgm:prSet presAssocID="{F64C0756-9262-724A-ADD8-091F982E7F55}" presName="textBox5a" presStyleLbl="revTx" presStyleIdx="0" presStyleCnt="5" custLinFactNeighborX="-53254" custLinFactNeighborY="-50299">
        <dgm:presLayoutVars>
          <dgm:bulletEnabled val="1"/>
        </dgm:presLayoutVars>
      </dgm:prSet>
      <dgm:spPr/>
      <dgm:t>
        <a:bodyPr/>
        <a:lstStyle/>
        <a:p>
          <a:endParaRPr lang="en-US"/>
        </a:p>
      </dgm:t>
    </dgm:pt>
    <dgm:pt modelId="{439373B5-2A78-674C-BFE4-15833B7072E4}" type="pres">
      <dgm:prSet presAssocID="{AAB8C5E6-229D-AE4B-BBBA-7326F932DF63}" presName="bullet5b" presStyleLbl="node1" presStyleIdx="1" presStyleCnt="5" custLinFactNeighborX="45096" custLinFactNeighborY="20044"/>
      <dgm:spPr/>
    </dgm:pt>
    <dgm:pt modelId="{406F9D91-ACB8-B443-9692-56C9611EE111}" type="pres">
      <dgm:prSet presAssocID="{AAB8C5E6-229D-AE4B-BBBA-7326F932DF63}" presName="textBox5b" presStyleLbl="revTx" presStyleIdx="1" presStyleCnt="5" custLinFactNeighborX="-91173" custLinFactNeighborY="-47618">
        <dgm:presLayoutVars>
          <dgm:bulletEnabled val="1"/>
        </dgm:presLayoutVars>
      </dgm:prSet>
      <dgm:spPr/>
      <dgm:t>
        <a:bodyPr/>
        <a:lstStyle/>
        <a:p>
          <a:endParaRPr lang="en-US"/>
        </a:p>
      </dgm:t>
    </dgm:pt>
    <dgm:pt modelId="{448FD624-FFA3-A741-BA20-B69540777F4F}" type="pres">
      <dgm:prSet presAssocID="{734F89BB-FBF7-0D43-A510-279F3551079B}" presName="bullet5c" presStyleLbl="node1" presStyleIdx="2" presStyleCnt="5" custLinFactNeighborX="22548" custLinFactNeighborY="8178"/>
      <dgm:spPr/>
    </dgm:pt>
    <dgm:pt modelId="{9DDDF965-FDBD-9042-BF10-7348C2AB8F65}" type="pres">
      <dgm:prSet presAssocID="{734F89BB-FBF7-0D43-A510-279F3551079B}" presName="textBox5c" presStyleLbl="revTx" presStyleIdx="2" presStyleCnt="5" custLinFactNeighborX="-58886" custLinFactNeighborY="-32097">
        <dgm:presLayoutVars>
          <dgm:bulletEnabled val="1"/>
        </dgm:presLayoutVars>
      </dgm:prSet>
      <dgm:spPr/>
      <dgm:t>
        <a:bodyPr/>
        <a:lstStyle/>
        <a:p>
          <a:endParaRPr lang="en-US"/>
        </a:p>
      </dgm:t>
    </dgm:pt>
    <dgm:pt modelId="{42B6E4BF-BFEC-6D41-9912-B5A5F8CF1197}" type="pres">
      <dgm:prSet presAssocID="{6FA51FBE-7D2B-7546-9484-AF9799009BA8}" presName="bullet5d" presStyleLbl="node1" presStyleIdx="3" presStyleCnt="5" custLinFactNeighborX="11638" custLinFactNeighborY="-17458"/>
      <dgm:spPr/>
    </dgm:pt>
    <dgm:pt modelId="{1CBFCB62-2E25-6146-98A0-3DD3F24E0145}" type="pres">
      <dgm:prSet presAssocID="{6FA51FBE-7D2B-7546-9484-AF9799009BA8}" presName="textBox5d" presStyleLbl="revTx" presStyleIdx="3" presStyleCnt="5" custLinFactNeighborX="-62076" custLinFactNeighborY="-36728">
        <dgm:presLayoutVars>
          <dgm:bulletEnabled val="1"/>
        </dgm:presLayoutVars>
      </dgm:prSet>
      <dgm:spPr/>
      <dgm:t>
        <a:bodyPr/>
        <a:lstStyle/>
        <a:p>
          <a:endParaRPr lang="en-US"/>
        </a:p>
      </dgm:t>
    </dgm:pt>
    <dgm:pt modelId="{52AD6AE8-81A5-7847-BD67-275DD5A3379C}" type="pres">
      <dgm:prSet presAssocID="{AFC8A3AF-BB57-8C41-8B01-38EDA92481E8}" presName="bullet5e" presStyleLbl="node1" presStyleIdx="4" presStyleCnt="5" custLinFactNeighborX="4567" custLinFactNeighborY="-25118"/>
      <dgm:spPr/>
    </dgm:pt>
    <dgm:pt modelId="{F097B75A-92F9-3848-8F69-7DED9FA82365}" type="pres">
      <dgm:prSet presAssocID="{AFC8A3AF-BB57-8C41-8B01-38EDA92481E8}" presName="textBox5e" presStyleLbl="revTx" presStyleIdx="4" presStyleCnt="5" custScaleY="74122" custLinFactNeighborX="-77675" custLinFactNeighborY="-53612">
        <dgm:presLayoutVars>
          <dgm:bulletEnabled val="1"/>
        </dgm:presLayoutVars>
      </dgm:prSet>
      <dgm:spPr/>
      <dgm:t>
        <a:bodyPr/>
        <a:lstStyle/>
        <a:p>
          <a:endParaRPr lang="en-US"/>
        </a:p>
      </dgm:t>
    </dgm:pt>
  </dgm:ptLst>
  <dgm:cxnLst>
    <dgm:cxn modelId="{85E255F4-E598-41FA-A1E7-EF7D8FD055F8}" type="presOf" srcId="{6FA51FBE-7D2B-7546-9484-AF9799009BA8}" destId="{1CBFCB62-2E25-6146-98A0-3DD3F24E0145}" srcOrd="0" destOrd="0" presId="urn:microsoft.com/office/officeart/2005/8/layout/arrow2"/>
    <dgm:cxn modelId="{4B3DCA48-F46B-2547-A321-2F820E5C8308}" srcId="{3805CFDF-FE4B-E942-A63E-7D8D7DF68589}" destId="{F64C0756-9262-724A-ADD8-091F982E7F55}" srcOrd="0" destOrd="0" parTransId="{B16B6C1F-2D3D-E446-ADED-D9B76D2669C5}" sibTransId="{8553C9D1-C908-964F-9006-5F3A113B3182}"/>
    <dgm:cxn modelId="{9EC1D1B4-66B1-8447-BEB8-4D40AC71DCBF}" srcId="{3805CFDF-FE4B-E942-A63E-7D8D7DF68589}" destId="{734F89BB-FBF7-0D43-A510-279F3551079B}" srcOrd="2" destOrd="0" parTransId="{CBB0C678-A050-0C40-9D32-E201A9025B36}" sibTransId="{E484739D-7A4E-5445-A3FE-3ED917921B3C}"/>
    <dgm:cxn modelId="{26A6DD65-9273-4981-B60F-8697F7468582}" type="presOf" srcId="{3805CFDF-FE4B-E942-A63E-7D8D7DF68589}" destId="{DACFFF36-C4AF-084F-BE79-82AE333132BC}" srcOrd="0" destOrd="0" presId="urn:microsoft.com/office/officeart/2005/8/layout/arrow2"/>
    <dgm:cxn modelId="{901A5422-94C7-DE40-B033-BBD20B98E66C}" srcId="{3805CFDF-FE4B-E942-A63E-7D8D7DF68589}" destId="{AAB8C5E6-229D-AE4B-BBBA-7326F932DF63}" srcOrd="1" destOrd="0" parTransId="{6B136B2A-7716-0D40-A56F-AA4544E4D287}" sibTransId="{9E730818-5467-2048-A90E-D2B6ABA345DB}"/>
    <dgm:cxn modelId="{05B1389F-562B-4EC9-8614-1C72CD4D4D4A}" type="presOf" srcId="{AFC8A3AF-BB57-8C41-8B01-38EDA92481E8}" destId="{F097B75A-92F9-3848-8F69-7DED9FA82365}" srcOrd="0" destOrd="0" presId="urn:microsoft.com/office/officeart/2005/8/layout/arrow2"/>
    <dgm:cxn modelId="{F213167E-44F4-442F-B1AE-8380AFBB8453}" type="presOf" srcId="{AAB8C5E6-229D-AE4B-BBBA-7326F932DF63}" destId="{406F9D91-ACB8-B443-9692-56C9611EE111}" srcOrd="0" destOrd="0" presId="urn:microsoft.com/office/officeart/2005/8/layout/arrow2"/>
    <dgm:cxn modelId="{DAE278FE-4056-7F4F-9656-8CF61289E14A}" srcId="{3805CFDF-FE4B-E942-A63E-7D8D7DF68589}" destId="{6FA51FBE-7D2B-7546-9484-AF9799009BA8}" srcOrd="3" destOrd="0" parTransId="{E89D006D-0549-DA41-83E5-DB4652AB8572}" sibTransId="{28B2B2D1-975D-1C4A-B921-27A3F58662A8}"/>
    <dgm:cxn modelId="{16E12140-208A-4BC8-BC5A-5AC8B8288478}" type="presOf" srcId="{734F89BB-FBF7-0D43-A510-279F3551079B}" destId="{9DDDF965-FDBD-9042-BF10-7348C2AB8F65}" srcOrd="0" destOrd="0" presId="urn:microsoft.com/office/officeart/2005/8/layout/arrow2"/>
    <dgm:cxn modelId="{7D03D29C-B0E1-43D1-83CC-1C43DB489576}" type="presOf" srcId="{F64C0756-9262-724A-ADD8-091F982E7F55}" destId="{4E4CE2EA-029B-FD4A-8DFE-A9BF049A6417}" srcOrd="0" destOrd="0" presId="urn:microsoft.com/office/officeart/2005/8/layout/arrow2"/>
    <dgm:cxn modelId="{650FD055-C2FD-1C4D-91BF-FD2E3B641E1D}" srcId="{3805CFDF-FE4B-E942-A63E-7D8D7DF68589}" destId="{AFC8A3AF-BB57-8C41-8B01-38EDA92481E8}" srcOrd="4" destOrd="0" parTransId="{277E497F-64B1-314D-B275-259FD5F27049}" sibTransId="{5B0DBB11-9CF8-E84B-9E9D-D5063E75EB0B}"/>
    <dgm:cxn modelId="{6F1B5D75-FCA7-4F9C-AF34-7ED69D27E42A}" type="presParOf" srcId="{DACFFF36-C4AF-084F-BE79-82AE333132BC}" destId="{DFD41BF9-CD62-5147-80A7-D94EF5DE8E4F}" srcOrd="0" destOrd="0" presId="urn:microsoft.com/office/officeart/2005/8/layout/arrow2"/>
    <dgm:cxn modelId="{557F556A-C711-4E91-B595-DDB332485097}" type="presParOf" srcId="{DACFFF36-C4AF-084F-BE79-82AE333132BC}" destId="{1A055D4D-A844-7141-A44A-1C89C120DAFF}" srcOrd="1" destOrd="0" presId="urn:microsoft.com/office/officeart/2005/8/layout/arrow2"/>
    <dgm:cxn modelId="{9926B3B6-E4B2-4A20-A291-18618F12EAA1}" type="presParOf" srcId="{1A055D4D-A844-7141-A44A-1C89C120DAFF}" destId="{BD5FFF48-3D13-2449-8591-70748786C4B0}" srcOrd="0" destOrd="0" presId="urn:microsoft.com/office/officeart/2005/8/layout/arrow2"/>
    <dgm:cxn modelId="{572FA034-DB65-48AC-895D-4A48A2C44F4B}" type="presParOf" srcId="{1A055D4D-A844-7141-A44A-1C89C120DAFF}" destId="{4E4CE2EA-029B-FD4A-8DFE-A9BF049A6417}" srcOrd="1" destOrd="0" presId="urn:microsoft.com/office/officeart/2005/8/layout/arrow2"/>
    <dgm:cxn modelId="{04D831D4-17A4-4F85-9890-A0A2840BC12E}" type="presParOf" srcId="{1A055D4D-A844-7141-A44A-1C89C120DAFF}" destId="{439373B5-2A78-674C-BFE4-15833B7072E4}" srcOrd="2" destOrd="0" presId="urn:microsoft.com/office/officeart/2005/8/layout/arrow2"/>
    <dgm:cxn modelId="{78F53FED-1456-4F58-A026-2197518BAFCD}" type="presParOf" srcId="{1A055D4D-A844-7141-A44A-1C89C120DAFF}" destId="{406F9D91-ACB8-B443-9692-56C9611EE111}" srcOrd="3" destOrd="0" presId="urn:microsoft.com/office/officeart/2005/8/layout/arrow2"/>
    <dgm:cxn modelId="{3A536C8E-00CE-476E-BA86-FF80D7C06EED}" type="presParOf" srcId="{1A055D4D-A844-7141-A44A-1C89C120DAFF}" destId="{448FD624-FFA3-A741-BA20-B69540777F4F}" srcOrd="4" destOrd="0" presId="urn:microsoft.com/office/officeart/2005/8/layout/arrow2"/>
    <dgm:cxn modelId="{8C32B915-6336-4412-AA7F-112AF1BD50CF}" type="presParOf" srcId="{1A055D4D-A844-7141-A44A-1C89C120DAFF}" destId="{9DDDF965-FDBD-9042-BF10-7348C2AB8F65}" srcOrd="5" destOrd="0" presId="urn:microsoft.com/office/officeart/2005/8/layout/arrow2"/>
    <dgm:cxn modelId="{EC03C799-AB95-482C-A0FF-9DAB0812F01A}" type="presParOf" srcId="{1A055D4D-A844-7141-A44A-1C89C120DAFF}" destId="{42B6E4BF-BFEC-6D41-9912-B5A5F8CF1197}" srcOrd="6" destOrd="0" presId="urn:microsoft.com/office/officeart/2005/8/layout/arrow2"/>
    <dgm:cxn modelId="{A80535C1-B364-4593-8495-AFB0EB8C5600}" type="presParOf" srcId="{1A055D4D-A844-7141-A44A-1C89C120DAFF}" destId="{1CBFCB62-2E25-6146-98A0-3DD3F24E0145}" srcOrd="7" destOrd="0" presId="urn:microsoft.com/office/officeart/2005/8/layout/arrow2"/>
    <dgm:cxn modelId="{58816623-690C-400C-B9FC-8D91A9EB1D5B}" type="presParOf" srcId="{1A055D4D-A844-7141-A44A-1C89C120DAFF}" destId="{52AD6AE8-81A5-7847-BD67-275DD5A3379C}" srcOrd="8" destOrd="0" presId="urn:microsoft.com/office/officeart/2005/8/layout/arrow2"/>
    <dgm:cxn modelId="{609FE672-6103-46A5-8DB5-742B265C1DAE}" type="presParOf" srcId="{1A055D4D-A844-7141-A44A-1C89C120DAFF}" destId="{F097B75A-92F9-3848-8F69-7DED9FA82365}" srcOrd="9"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D41BF9-CD62-5147-80A7-D94EF5DE8E4F}">
      <dsp:nvSpPr>
        <dsp:cNvPr id="0" name=""/>
        <dsp:cNvSpPr/>
      </dsp:nvSpPr>
      <dsp:spPr>
        <a:xfrm rot="21346201">
          <a:off x="36272" y="0"/>
          <a:ext cx="9071454" cy="5669659"/>
        </a:xfrm>
        <a:prstGeom prst="swooshArrow">
          <a:avLst>
            <a:gd name="adj1" fmla="val 25000"/>
            <a:gd name="adj2" fmla="val 25000"/>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BD5FFF48-3D13-2449-8591-70748786C4B0}">
      <dsp:nvSpPr>
        <dsp:cNvPr id="0" name=""/>
        <dsp:cNvSpPr/>
      </dsp:nvSpPr>
      <dsp:spPr>
        <a:xfrm>
          <a:off x="1207989" y="4314148"/>
          <a:ext cx="208643" cy="208643"/>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4E4CE2EA-029B-FD4A-8DFE-A9BF049A6417}">
      <dsp:nvSpPr>
        <dsp:cNvPr id="0" name=""/>
        <dsp:cNvSpPr/>
      </dsp:nvSpPr>
      <dsp:spPr>
        <a:xfrm>
          <a:off x="401283" y="3641556"/>
          <a:ext cx="1188360" cy="13493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556" tIns="0" rIns="0" bIns="0" numCol="1" spcCol="1270" anchor="t" anchorCtr="0">
          <a:noAutofit/>
        </a:bodyPr>
        <a:lstStyle/>
        <a:p>
          <a:pPr lvl="0" algn="l" defTabSz="933450">
            <a:lnSpc>
              <a:spcPct val="90000"/>
            </a:lnSpc>
            <a:spcBef>
              <a:spcPct val="0"/>
            </a:spcBef>
            <a:spcAft>
              <a:spcPct val="35000"/>
            </a:spcAft>
          </a:pPr>
          <a:r>
            <a:rPr lang="en-US" sz="2100" b="1" i="0" kern="1200" dirty="0" smtClean="0">
              <a:solidFill>
                <a:schemeClr val="accent1"/>
              </a:solidFill>
            </a:rPr>
            <a:t>Smart Cities</a:t>
          </a:r>
          <a:endParaRPr lang="en-US" sz="2100" b="1" i="0" kern="1200" dirty="0">
            <a:solidFill>
              <a:schemeClr val="accent1"/>
            </a:solidFill>
          </a:endParaRPr>
        </a:p>
      </dsp:txBody>
      <dsp:txXfrm>
        <a:off x="401283" y="3641556"/>
        <a:ext cx="1188360" cy="1349378"/>
      </dsp:txXfrm>
    </dsp:sp>
    <dsp:sp modelId="{439373B5-2A78-674C-BFE4-15833B7072E4}">
      <dsp:nvSpPr>
        <dsp:cNvPr id="0" name=""/>
        <dsp:cNvSpPr/>
      </dsp:nvSpPr>
      <dsp:spPr>
        <a:xfrm>
          <a:off x="2206478" y="3196243"/>
          <a:ext cx="326572" cy="326572"/>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406F9D91-ACB8-B443-9692-56C9611EE111}">
      <dsp:nvSpPr>
        <dsp:cNvPr id="0" name=""/>
        <dsp:cNvSpPr/>
      </dsp:nvSpPr>
      <dsp:spPr>
        <a:xfrm>
          <a:off x="849554" y="2162864"/>
          <a:ext cx="1505861" cy="23755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3044" tIns="0" rIns="0" bIns="0" numCol="1" spcCol="1270" anchor="t" anchorCtr="0">
          <a:noAutofit/>
        </a:bodyPr>
        <a:lstStyle/>
        <a:p>
          <a:pPr lvl="0" algn="l" defTabSz="933450">
            <a:lnSpc>
              <a:spcPct val="90000"/>
            </a:lnSpc>
            <a:spcBef>
              <a:spcPct val="0"/>
            </a:spcBef>
            <a:spcAft>
              <a:spcPct val="35000"/>
            </a:spcAft>
          </a:pPr>
          <a:r>
            <a:rPr lang="en-US" sz="2100" b="1" i="0" kern="1200" dirty="0" smtClean="0">
              <a:solidFill>
                <a:schemeClr val="bg2">
                  <a:lumMod val="60000"/>
                  <a:lumOff val="40000"/>
                </a:schemeClr>
              </a:solidFill>
            </a:rPr>
            <a:t>Smart Automobiles</a:t>
          </a:r>
          <a:endParaRPr lang="en-US" sz="2100" b="1" i="0" kern="1200" dirty="0">
            <a:solidFill>
              <a:schemeClr val="bg2">
                <a:lumMod val="60000"/>
                <a:lumOff val="40000"/>
              </a:schemeClr>
            </a:solidFill>
          </a:endParaRPr>
        </a:p>
      </dsp:txBody>
      <dsp:txXfrm>
        <a:off x="849554" y="2162864"/>
        <a:ext cx="1505861" cy="2375587"/>
      </dsp:txXfrm>
    </dsp:sp>
    <dsp:sp modelId="{448FD624-FFA3-A741-BA20-B69540777F4F}">
      <dsp:nvSpPr>
        <dsp:cNvPr id="0" name=""/>
        <dsp:cNvSpPr/>
      </dsp:nvSpPr>
      <dsp:spPr>
        <a:xfrm>
          <a:off x="3608820" y="2301205"/>
          <a:ext cx="435429" cy="435429"/>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9DDDF965-FDBD-9042-BF10-7348C2AB8F65}">
      <dsp:nvSpPr>
        <dsp:cNvPr id="0" name=""/>
        <dsp:cNvSpPr/>
      </dsp:nvSpPr>
      <dsp:spPr>
        <a:xfrm>
          <a:off x="2697384" y="1460588"/>
          <a:ext cx="1750790" cy="31863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0725" tIns="0" rIns="0" bIns="0" numCol="1" spcCol="1270" anchor="t" anchorCtr="0">
          <a:noAutofit/>
        </a:bodyPr>
        <a:lstStyle/>
        <a:p>
          <a:pPr lvl="0" algn="l" defTabSz="933450">
            <a:lnSpc>
              <a:spcPct val="90000"/>
            </a:lnSpc>
            <a:spcBef>
              <a:spcPct val="0"/>
            </a:spcBef>
            <a:spcAft>
              <a:spcPct val="35000"/>
            </a:spcAft>
          </a:pPr>
          <a:r>
            <a:rPr lang="en-US" sz="2100" b="1" i="0" kern="1200" dirty="0" smtClean="0">
              <a:solidFill>
                <a:srgbClr val="FF0000"/>
              </a:solidFill>
            </a:rPr>
            <a:t>Internet of Things</a:t>
          </a:r>
          <a:endParaRPr lang="en-US" sz="2100" b="1" i="0" kern="1200" dirty="0">
            <a:solidFill>
              <a:srgbClr val="FF0000"/>
            </a:solidFill>
          </a:endParaRPr>
        </a:p>
      </dsp:txBody>
      <dsp:txXfrm>
        <a:off x="2697384" y="1460588"/>
        <a:ext cx="1750790" cy="3186348"/>
      </dsp:txXfrm>
    </dsp:sp>
    <dsp:sp modelId="{42B6E4BF-BFEC-6D41-9912-B5A5F8CF1197}">
      <dsp:nvSpPr>
        <dsp:cNvPr id="0" name=""/>
        <dsp:cNvSpPr/>
      </dsp:nvSpPr>
      <dsp:spPr>
        <a:xfrm>
          <a:off x="5263385" y="1491583"/>
          <a:ext cx="562430" cy="562430"/>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1CBFCB62-2E25-6146-98A0-3DD3F24E0145}">
      <dsp:nvSpPr>
        <dsp:cNvPr id="0" name=""/>
        <dsp:cNvSpPr/>
      </dsp:nvSpPr>
      <dsp:spPr>
        <a:xfrm>
          <a:off x="4352906" y="475811"/>
          <a:ext cx="1814290" cy="37986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8020" tIns="0" rIns="0" bIns="0" numCol="1" spcCol="1270" anchor="t" anchorCtr="0">
          <a:noAutofit/>
        </a:bodyPr>
        <a:lstStyle/>
        <a:p>
          <a:pPr lvl="0" algn="l" defTabSz="933450">
            <a:lnSpc>
              <a:spcPct val="90000"/>
            </a:lnSpc>
            <a:spcBef>
              <a:spcPct val="0"/>
            </a:spcBef>
            <a:spcAft>
              <a:spcPct val="35000"/>
            </a:spcAft>
          </a:pPr>
          <a:r>
            <a:rPr lang="en-US" sz="2100" b="1" i="0" kern="1200" dirty="0" smtClean="0">
              <a:solidFill>
                <a:schemeClr val="accent6">
                  <a:lumMod val="40000"/>
                  <a:lumOff val="60000"/>
                </a:schemeClr>
              </a:solidFill>
            </a:rPr>
            <a:t>Defense Surveillance</a:t>
          </a:r>
          <a:endParaRPr lang="en-US" sz="2100" b="1" i="0" kern="1200" dirty="0">
            <a:solidFill>
              <a:schemeClr val="accent6">
                <a:lumMod val="40000"/>
                <a:lumOff val="60000"/>
              </a:schemeClr>
            </a:solidFill>
          </a:endParaRPr>
        </a:p>
      </dsp:txBody>
      <dsp:txXfrm>
        <a:off x="4352906" y="475811"/>
        <a:ext cx="1814290" cy="3798671"/>
      </dsp:txXfrm>
    </dsp:sp>
    <dsp:sp modelId="{52AD6AE8-81A5-7847-BD67-275DD5A3379C}">
      <dsp:nvSpPr>
        <dsp:cNvPr id="0" name=""/>
        <dsp:cNvSpPr/>
      </dsp:nvSpPr>
      <dsp:spPr>
        <a:xfrm>
          <a:off x="6967843" y="958460"/>
          <a:ext cx="716644" cy="716644"/>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F097B75A-92F9-3848-8F69-7DED9FA82365}">
      <dsp:nvSpPr>
        <dsp:cNvPr id="0" name=""/>
        <dsp:cNvSpPr/>
      </dsp:nvSpPr>
      <dsp:spPr>
        <a:xfrm>
          <a:off x="5884185" y="0"/>
          <a:ext cx="1814290" cy="30930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79735" tIns="0" rIns="0" bIns="0" numCol="1" spcCol="1270" anchor="t" anchorCtr="0">
          <a:noAutofit/>
        </a:bodyPr>
        <a:lstStyle/>
        <a:p>
          <a:pPr lvl="0" algn="l" defTabSz="933450">
            <a:lnSpc>
              <a:spcPct val="90000"/>
            </a:lnSpc>
            <a:spcBef>
              <a:spcPct val="0"/>
            </a:spcBef>
            <a:spcAft>
              <a:spcPct val="35000"/>
            </a:spcAft>
          </a:pPr>
          <a:r>
            <a:rPr lang="en-US" sz="2100" b="1" i="0" strike="noStrike" kern="1200" dirty="0" smtClean="0">
              <a:solidFill>
                <a:schemeClr val="accent2">
                  <a:lumMod val="60000"/>
                  <a:lumOff val="40000"/>
                </a:schemeClr>
              </a:solidFill>
            </a:rPr>
            <a:t>Disaster Risk Management</a:t>
          </a:r>
          <a:endParaRPr lang="en-US" sz="2100" b="1" i="0" strike="noStrike" kern="1200" dirty="0">
            <a:solidFill>
              <a:schemeClr val="accent2">
                <a:lumMod val="60000"/>
                <a:lumOff val="40000"/>
              </a:schemeClr>
            </a:solidFill>
          </a:endParaRPr>
        </a:p>
      </dsp:txBody>
      <dsp:txXfrm>
        <a:off x="5884185" y="0"/>
        <a:ext cx="1814290" cy="3093013"/>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AB6A6C-06A7-49A1-AF37-555DF6A1813A}" type="datetimeFigureOut">
              <a:rPr lang="en-US" smtClean="0"/>
              <a:t>3/30/2016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84CD0B-C876-4E89-9DCE-7B88E027738F}" type="slidenum">
              <a:rPr lang="en-US" smtClean="0"/>
              <a:t>‹#›</a:t>
            </a:fld>
            <a:endParaRPr lang="en-US"/>
          </a:p>
        </p:txBody>
      </p:sp>
    </p:spTree>
    <p:extLst>
      <p:ext uri="{BB962C8B-B14F-4D97-AF65-F5344CB8AC3E}">
        <p14:creationId xmlns:p14="http://schemas.microsoft.com/office/powerpoint/2010/main" val="8440290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184CD0B-C876-4E89-9DCE-7B88E027738F}" type="slidenum">
              <a:rPr lang="en-US" smtClean="0"/>
              <a:t>3</a:t>
            </a:fld>
            <a:endParaRPr lang="en-US"/>
          </a:p>
        </p:txBody>
      </p:sp>
    </p:spTree>
    <p:extLst>
      <p:ext uri="{BB962C8B-B14F-4D97-AF65-F5344CB8AC3E}">
        <p14:creationId xmlns:p14="http://schemas.microsoft.com/office/powerpoint/2010/main" val="34987221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816DE2AC-7AF8-47E8-9DEF-7E3F40A8778D}" type="slidenum">
              <a:rPr lang="en-US" smtClean="0"/>
              <a:t>28</a:t>
            </a:fld>
            <a:endParaRPr lang="en-US"/>
          </a:p>
        </p:txBody>
      </p:sp>
    </p:spTree>
    <p:extLst>
      <p:ext uri="{BB962C8B-B14F-4D97-AF65-F5344CB8AC3E}">
        <p14:creationId xmlns:p14="http://schemas.microsoft.com/office/powerpoint/2010/main" val="13679351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dirty="0" smtClean="0">
                <a:latin typeface="Arial" panose="020B0604020202020204" pitchFamily="34" charset="0"/>
                <a:cs typeface="Arial" panose="020B0604020202020204" pitchFamily="34" charset="0"/>
              </a:rPr>
              <a:t>To actually build decision-making and institutional capacity,</a:t>
            </a:r>
            <a:r>
              <a:rPr lang="en-US" sz="1200" baseline="0" dirty="0" smtClean="0">
                <a:latin typeface="Arial" panose="020B0604020202020204" pitchFamily="34" charset="0"/>
                <a:cs typeface="Arial" panose="020B0604020202020204" pitchFamily="34" charset="0"/>
              </a:rPr>
              <a:t> </a:t>
            </a:r>
            <a:r>
              <a:rPr lang="en-US" sz="1200" dirty="0" smtClean="0">
                <a:latin typeface="Arial" panose="020B0604020202020204" pitchFamily="34" charset="0"/>
                <a:cs typeface="Arial" panose="020B0604020202020204" pitchFamily="34" charset="0"/>
              </a:rPr>
              <a:t>in addition to training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latin typeface="Arial" panose="020B0604020202020204" pitchFamily="34" charset="0"/>
                <a:cs typeface="Arial" panose="020B0604020202020204" pitchFamily="34" charset="0"/>
              </a:rPr>
              <a:t>Projects or success stories, focused on an issue of priority, and comprising a set of different activities - a promising option for effective capacity building including all dimensions and targets mentioned above</a:t>
            </a:r>
            <a:r>
              <a:rPr lang="en-US" sz="1200" smtClean="0">
                <a:latin typeface="Arial" panose="020B0604020202020204" pitchFamily="34" charset="0"/>
                <a:cs typeface="Arial" panose="020B0604020202020204" pitchFamily="34" charset="0"/>
              </a:rPr>
              <a:t>.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smtClean="0">
                <a:latin typeface="Arial" panose="020B0604020202020204" pitchFamily="34" charset="0"/>
                <a:cs typeface="Arial" panose="020B0604020202020204" pitchFamily="34" charset="0"/>
              </a:rPr>
              <a:t>An </a:t>
            </a:r>
            <a:r>
              <a:rPr lang="en-US" sz="1200" dirty="0" smtClean="0">
                <a:latin typeface="Arial" panose="020B0604020202020204" pitchFamily="34" charset="0"/>
                <a:cs typeface="Arial" panose="020B0604020202020204" pitchFamily="34" charset="0"/>
              </a:rPr>
              <a:t>essential feature of this approach would be that a team of professionals from different institutions in a country is put in charge to complete a project – for example to assess a policy - receiving targeted financial and technical assistance. This will provide individuals and institutions with an opportunity - through a learning-by-doing experience – to develop their managerial and analytical skills in the course of the project, while additional training can be provided where necessary</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816DE2AC-7AF8-47E8-9DEF-7E3F40A8778D}" type="slidenum">
              <a:rPr lang="en-US" smtClean="0"/>
              <a:t>29</a:t>
            </a:fld>
            <a:endParaRPr lang="en-US"/>
          </a:p>
        </p:txBody>
      </p:sp>
    </p:spTree>
    <p:extLst>
      <p:ext uri="{BB962C8B-B14F-4D97-AF65-F5344CB8AC3E}">
        <p14:creationId xmlns:p14="http://schemas.microsoft.com/office/powerpoint/2010/main" val="23065275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816DE2AC-7AF8-47E8-9DEF-7E3F40A8778D}" type="slidenum">
              <a:rPr lang="en-US" smtClean="0"/>
              <a:t>30</a:t>
            </a:fld>
            <a:endParaRPr lang="en-US"/>
          </a:p>
        </p:txBody>
      </p:sp>
    </p:spTree>
    <p:extLst>
      <p:ext uri="{BB962C8B-B14F-4D97-AF65-F5344CB8AC3E}">
        <p14:creationId xmlns:p14="http://schemas.microsoft.com/office/powerpoint/2010/main" val="35170393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816DE2AC-7AF8-47E8-9DEF-7E3F40A8778D}" type="slidenum">
              <a:rPr lang="en-US" smtClean="0"/>
              <a:t>31</a:t>
            </a:fld>
            <a:endParaRPr lang="en-US"/>
          </a:p>
        </p:txBody>
      </p:sp>
    </p:spTree>
    <p:extLst>
      <p:ext uri="{BB962C8B-B14F-4D97-AF65-F5344CB8AC3E}">
        <p14:creationId xmlns:p14="http://schemas.microsoft.com/office/powerpoint/2010/main" val="23354638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6883400" cy="381000"/>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32657"/>
            <a:ext cx="1175328" cy="465430"/>
          </a:xfrm>
          <a:prstGeom prst="rect">
            <a:avLst/>
          </a:prstGeom>
        </p:spPr>
      </p:pic>
      <p:pic>
        <p:nvPicPr>
          <p:cNvPr id="5" name="Picture 42" descr="Transparent ISRO Logo"/>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600200" y="6282645"/>
            <a:ext cx="603250"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2706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1_Blank">
    <p:spTree>
      <p:nvGrpSpPr>
        <p:cNvPr id="1" name=""/>
        <p:cNvGrpSpPr/>
        <p:nvPr/>
      </p:nvGrpSpPr>
      <p:grpSpPr>
        <a:xfrm>
          <a:off x="0" y="0"/>
          <a:ext cx="0" cy="0"/>
          <a:chOff x="0" y="0"/>
          <a:chExt cx="0" cy="0"/>
        </a:xfrm>
      </p:grpSpPr>
      <p:sp>
        <p:nvSpPr>
          <p:cNvPr id="2" name="Shape 6"/>
          <p:cNvSpPr>
            <a:spLocks noGrp="1"/>
          </p:cNvSpPr>
          <p:nvPr>
            <p:ph type="sldNum" sz="quarter" idx="10"/>
          </p:nvPr>
        </p:nvSpPr>
        <p:spPr>
          <a:xfrm>
            <a:off x="7239000" y="6546852"/>
            <a:ext cx="1905000" cy="246221"/>
          </a:xfrm>
          <a:prstGeom prst="rect">
            <a:avLst/>
          </a:prstGeom>
        </p:spPr>
        <p:txBody>
          <a:bodyPr/>
          <a:lstStyle>
            <a:lvl1pPr>
              <a:defRPr/>
            </a:lvl1pPr>
          </a:lstStyle>
          <a:p>
            <a:fld id="{1476C99E-6A35-44B6-989E-5525B7FBCB23}" type="slidenum">
              <a:rPr lang="pt-BR"/>
              <a:pPr/>
              <a:t>‹#›</a:t>
            </a:fld>
            <a:endParaRPr lang="pt-BR"/>
          </a:p>
        </p:txBody>
      </p:sp>
      <p:sp>
        <p:nvSpPr>
          <p:cNvPr id="4" name="Content Placeholder 3"/>
          <p:cNvSpPr>
            <a:spLocks noGrp="1"/>
          </p:cNvSpPr>
          <p:nvPr>
            <p:ph sz="quarter" idx="11"/>
          </p:nvPr>
        </p:nvSpPr>
        <p:spPr>
          <a:xfrm>
            <a:off x="176570" y="1371550"/>
            <a:ext cx="8642966" cy="446881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50633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2_Blank">
    <p:spTree>
      <p:nvGrpSpPr>
        <p:cNvPr id="1" name=""/>
        <p:cNvGrpSpPr/>
        <p:nvPr/>
      </p:nvGrpSpPr>
      <p:grpSpPr>
        <a:xfrm>
          <a:off x="0" y="0"/>
          <a:ext cx="0" cy="0"/>
          <a:chOff x="0" y="0"/>
          <a:chExt cx="0" cy="0"/>
        </a:xfrm>
      </p:grpSpPr>
      <p:sp>
        <p:nvSpPr>
          <p:cNvPr id="2" name="Shape 6"/>
          <p:cNvSpPr>
            <a:spLocks noGrp="1"/>
          </p:cNvSpPr>
          <p:nvPr>
            <p:ph type="sldNum" sz="quarter" idx="10"/>
          </p:nvPr>
        </p:nvSpPr>
        <p:spPr>
          <a:xfrm>
            <a:off x="7239000" y="6546852"/>
            <a:ext cx="1905000" cy="246221"/>
          </a:xfrm>
          <a:prstGeom prst="rect">
            <a:avLst/>
          </a:prstGeom>
        </p:spPr>
        <p:txBody>
          <a:bodyPr/>
          <a:lstStyle>
            <a:lvl1pPr>
              <a:defRPr/>
            </a:lvl1pPr>
          </a:lstStyle>
          <a:p>
            <a:fld id="{1476C99E-6A35-44B6-989E-5525B7FBCB23}" type="slidenum">
              <a:rPr lang="pt-BR"/>
              <a:pPr/>
              <a:t>‹#›</a:t>
            </a:fld>
            <a:endParaRPr lang="pt-BR"/>
          </a:p>
        </p:txBody>
      </p:sp>
      <p:sp>
        <p:nvSpPr>
          <p:cNvPr id="4" name="Content Placeholder 3"/>
          <p:cNvSpPr>
            <a:spLocks noGrp="1"/>
          </p:cNvSpPr>
          <p:nvPr>
            <p:ph sz="quarter" idx="11"/>
          </p:nvPr>
        </p:nvSpPr>
        <p:spPr>
          <a:xfrm>
            <a:off x="176570" y="1371550"/>
            <a:ext cx="8642966" cy="446881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74878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3_Blank">
    <p:spTree>
      <p:nvGrpSpPr>
        <p:cNvPr id="1" name=""/>
        <p:cNvGrpSpPr/>
        <p:nvPr/>
      </p:nvGrpSpPr>
      <p:grpSpPr>
        <a:xfrm>
          <a:off x="0" y="0"/>
          <a:ext cx="0" cy="0"/>
          <a:chOff x="0" y="0"/>
          <a:chExt cx="0" cy="0"/>
        </a:xfrm>
      </p:grpSpPr>
      <p:sp>
        <p:nvSpPr>
          <p:cNvPr id="2" name="Shape 6"/>
          <p:cNvSpPr>
            <a:spLocks noGrp="1"/>
          </p:cNvSpPr>
          <p:nvPr>
            <p:ph type="sldNum" sz="quarter" idx="10"/>
          </p:nvPr>
        </p:nvSpPr>
        <p:spPr>
          <a:xfrm>
            <a:off x="7239000" y="6546852"/>
            <a:ext cx="1905000" cy="246221"/>
          </a:xfrm>
          <a:prstGeom prst="rect">
            <a:avLst/>
          </a:prstGeom>
        </p:spPr>
        <p:txBody>
          <a:bodyPr/>
          <a:lstStyle>
            <a:lvl1pPr>
              <a:defRPr/>
            </a:lvl1pPr>
          </a:lstStyle>
          <a:p>
            <a:fld id="{1476C99E-6A35-44B6-989E-5525B7FBCB23}" type="slidenum">
              <a:rPr lang="pt-BR"/>
              <a:pPr/>
              <a:t>‹#›</a:t>
            </a:fld>
            <a:endParaRPr lang="pt-BR"/>
          </a:p>
        </p:txBody>
      </p:sp>
      <p:sp>
        <p:nvSpPr>
          <p:cNvPr id="4" name="Content Placeholder 3"/>
          <p:cNvSpPr>
            <a:spLocks noGrp="1"/>
          </p:cNvSpPr>
          <p:nvPr>
            <p:ph sz="quarter" idx="11"/>
          </p:nvPr>
        </p:nvSpPr>
        <p:spPr>
          <a:xfrm>
            <a:off x="176570" y="1371550"/>
            <a:ext cx="8642966" cy="446881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2091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4_Blank">
    <p:spTree>
      <p:nvGrpSpPr>
        <p:cNvPr id="1" name=""/>
        <p:cNvGrpSpPr/>
        <p:nvPr/>
      </p:nvGrpSpPr>
      <p:grpSpPr>
        <a:xfrm>
          <a:off x="0" y="0"/>
          <a:ext cx="0" cy="0"/>
          <a:chOff x="0" y="0"/>
          <a:chExt cx="0" cy="0"/>
        </a:xfrm>
      </p:grpSpPr>
      <p:sp>
        <p:nvSpPr>
          <p:cNvPr id="2" name="Shape 6"/>
          <p:cNvSpPr>
            <a:spLocks noGrp="1"/>
          </p:cNvSpPr>
          <p:nvPr>
            <p:ph type="sldNum" sz="quarter" idx="10"/>
          </p:nvPr>
        </p:nvSpPr>
        <p:spPr>
          <a:xfrm>
            <a:off x="7239000" y="6546852"/>
            <a:ext cx="1905000" cy="246221"/>
          </a:xfrm>
          <a:prstGeom prst="rect">
            <a:avLst/>
          </a:prstGeom>
        </p:spPr>
        <p:txBody>
          <a:bodyPr/>
          <a:lstStyle>
            <a:lvl1pPr>
              <a:defRPr/>
            </a:lvl1pPr>
          </a:lstStyle>
          <a:p>
            <a:fld id="{1476C99E-6A35-44B6-989E-5525B7FBCB23}" type="slidenum">
              <a:rPr lang="pt-BR"/>
              <a:pPr/>
              <a:t>‹#›</a:t>
            </a:fld>
            <a:endParaRPr lang="pt-BR"/>
          </a:p>
        </p:txBody>
      </p:sp>
      <p:sp>
        <p:nvSpPr>
          <p:cNvPr id="4" name="Content Placeholder 3"/>
          <p:cNvSpPr>
            <a:spLocks noGrp="1"/>
          </p:cNvSpPr>
          <p:nvPr>
            <p:ph sz="quarter" idx="11"/>
          </p:nvPr>
        </p:nvSpPr>
        <p:spPr>
          <a:xfrm>
            <a:off x="176570" y="1371550"/>
            <a:ext cx="8642966" cy="446881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23323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2" name="Shape 6"/>
          <p:cNvSpPr>
            <a:spLocks noGrp="1"/>
          </p:cNvSpPr>
          <p:nvPr>
            <p:ph type="sldNum" sz="quarter" idx="10"/>
          </p:nvPr>
        </p:nvSpPr>
        <p:spPr>
          <a:xfrm>
            <a:off x="7239000" y="6546852"/>
            <a:ext cx="1905000" cy="246221"/>
          </a:xfrm>
          <a:prstGeom prst="rect">
            <a:avLst/>
          </a:prstGeom>
        </p:spPr>
        <p:txBody>
          <a:bodyPr/>
          <a:lstStyle>
            <a:lvl1pPr>
              <a:defRPr/>
            </a:lvl1pPr>
          </a:lstStyle>
          <a:p>
            <a:fld id="{1476C99E-6A35-44B6-989E-5525B7FBCB23}" type="slidenum">
              <a:rPr lang="pt-BR"/>
              <a:pPr/>
              <a:t>‹#›</a:t>
            </a:fld>
            <a:endParaRPr lang="pt-BR"/>
          </a:p>
        </p:txBody>
      </p:sp>
    </p:spTree>
    <p:extLst>
      <p:ext uri="{BB962C8B-B14F-4D97-AF65-F5344CB8AC3E}">
        <p14:creationId xmlns:p14="http://schemas.microsoft.com/office/powerpoint/2010/main" val="861920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153988" y="6248400"/>
            <a:ext cx="1905000" cy="457200"/>
          </a:xfrm>
          <a:prstGeom prst="rect">
            <a:avLst/>
          </a:prstGeom>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xfrm>
            <a:off x="3157538" y="6248400"/>
            <a:ext cx="2894012" cy="457200"/>
          </a:xfrm>
          <a:prstGeom prst="rect">
            <a:avLst/>
          </a:prstGeom>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xfrm>
            <a:off x="7239000" y="6546852"/>
            <a:ext cx="1905000" cy="246221"/>
          </a:xfrm>
          <a:prstGeom prst="rect">
            <a:avLst/>
          </a:prstGeom>
          <a:ln/>
        </p:spPr>
        <p:txBody>
          <a:bodyPr/>
          <a:lstStyle>
            <a:lvl1pPr>
              <a:defRPr/>
            </a:lvl1pPr>
          </a:lstStyle>
          <a:p>
            <a:pPr>
              <a:defRPr/>
            </a:pPr>
            <a:fld id="{F10843CE-C6C7-426F-B4AC-2F35859ECF82}" type="slidenum">
              <a:rPr lang="en-US" altLang="en-US"/>
              <a:pPr>
                <a:defRPr/>
              </a:pPr>
              <a:t>‹#›</a:t>
            </a:fld>
            <a:endParaRPr lang="en-US" altLang="en-US"/>
          </a:p>
        </p:txBody>
      </p:sp>
    </p:spTree>
    <p:extLst>
      <p:ext uri="{BB962C8B-B14F-4D97-AF65-F5344CB8AC3E}">
        <p14:creationId xmlns:p14="http://schemas.microsoft.com/office/powerpoint/2010/main" val="2391384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3_Blank">
    <p:spTree>
      <p:nvGrpSpPr>
        <p:cNvPr id="1" name=""/>
        <p:cNvGrpSpPr/>
        <p:nvPr/>
      </p:nvGrpSpPr>
      <p:grpSpPr>
        <a:xfrm>
          <a:off x="0" y="0"/>
          <a:ext cx="0" cy="0"/>
          <a:chOff x="0" y="0"/>
          <a:chExt cx="0" cy="0"/>
        </a:xfrm>
      </p:grpSpPr>
      <p:sp>
        <p:nvSpPr>
          <p:cNvPr id="2" name="Shape 6"/>
          <p:cNvSpPr>
            <a:spLocks noGrp="1"/>
          </p:cNvSpPr>
          <p:nvPr>
            <p:ph type="sldNum" sz="quarter" idx="10"/>
          </p:nvPr>
        </p:nvSpPr>
        <p:spPr>
          <a:xfrm>
            <a:off x="7239000" y="6546852"/>
            <a:ext cx="1905000" cy="246221"/>
          </a:xfrm>
          <a:prstGeom prst="rect">
            <a:avLst/>
          </a:prstGeom>
        </p:spPr>
        <p:txBody>
          <a:bodyPr/>
          <a:lstStyle>
            <a:lvl1pPr>
              <a:defRPr/>
            </a:lvl1pPr>
          </a:lstStyle>
          <a:p>
            <a:fld id="{1476C99E-6A35-44B6-989E-5525B7FBCB23}" type="slidenum">
              <a:rPr lang="pt-BR"/>
              <a:pPr/>
              <a:t>‹#›</a:t>
            </a:fld>
            <a:endParaRPr lang="pt-BR"/>
          </a:p>
        </p:txBody>
      </p:sp>
      <p:sp>
        <p:nvSpPr>
          <p:cNvPr id="4" name="Content Placeholder 3"/>
          <p:cNvSpPr>
            <a:spLocks noGrp="1"/>
          </p:cNvSpPr>
          <p:nvPr>
            <p:ph sz="quarter" idx="11"/>
          </p:nvPr>
        </p:nvSpPr>
        <p:spPr>
          <a:xfrm>
            <a:off x="176570" y="1371550"/>
            <a:ext cx="8642966" cy="446881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60282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4_Blank">
    <p:spTree>
      <p:nvGrpSpPr>
        <p:cNvPr id="1" name=""/>
        <p:cNvGrpSpPr/>
        <p:nvPr/>
      </p:nvGrpSpPr>
      <p:grpSpPr>
        <a:xfrm>
          <a:off x="0" y="0"/>
          <a:ext cx="0" cy="0"/>
          <a:chOff x="0" y="0"/>
          <a:chExt cx="0" cy="0"/>
        </a:xfrm>
      </p:grpSpPr>
      <p:sp>
        <p:nvSpPr>
          <p:cNvPr id="2" name="Shape 6"/>
          <p:cNvSpPr>
            <a:spLocks noGrp="1"/>
          </p:cNvSpPr>
          <p:nvPr>
            <p:ph type="sldNum" sz="quarter" idx="10"/>
          </p:nvPr>
        </p:nvSpPr>
        <p:spPr>
          <a:xfrm>
            <a:off x="7239000" y="6546852"/>
            <a:ext cx="1905000" cy="246221"/>
          </a:xfrm>
          <a:prstGeom prst="rect">
            <a:avLst/>
          </a:prstGeom>
        </p:spPr>
        <p:txBody>
          <a:bodyPr/>
          <a:lstStyle>
            <a:lvl1pPr>
              <a:defRPr/>
            </a:lvl1pPr>
          </a:lstStyle>
          <a:p>
            <a:fld id="{1476C99E-6A35-44B6-989E-5525B7FBCB23}" type="slidenum">
              <a:rPr lang="pt-BR"/>
              <a:pPr/>
              <a:t>‹#›</a:t>
            </a:fld>
            <a:endParaRPr lang="pt-BR"/>
          </a:p>
        </p:txBody>
      </p:sp>
      <p:sp>
        <p:nvSpPr>
          <p:cNvPr id="4" name="Content Placeholder 3"/>
          <p:cNvSpPr>
            <a:spLocks noGrp="1"/>
          </p:cNvSpPr>
          <p:nvPr>
            <p:ph sz="quarter" idx="11"/>
          </p:nvPr>
        </p:nvSpPr>
        <p:spPr>
          <a:xfrm>
            <a:off x="176570" y="1371550"/>
            <a:ext cx="8642966" cy="446881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89187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6_Blank">
    <p:spTree>
      <p:nvGrpSpPr>
        <p:cNvPr id="1" name=""/>
        <p:cNvGrpSpPr/>
        <p:nvPr/>
      </p:nvGrpSpPr>
      <p:grpSpPr>
        <a:xfrm>
          <a:off x="0" y="0"/>
          <a:ext cx="0" cy="0"/>
          <a:chOff x="0" y="0"/>
          <a:chExt cx="0" cy="0"/>
        </a:xfrm>
      </p:grpSpPr>
      <p:sp>
        <p:nvSpPr>
          <p:cNvPr id="2" name="Shape 6"/>
          <p:cNvSpPr>
            <a:spLocks noGrp="1"/>
          </p:cNvSpPr>
          <p:nvPr>
            <p:ph type="sldNum" sz="quarter" idx="10"/>
          </p:nvPr>
        </p:nvSpPr>
        <p:spPr>
          <a:xfrm>
            <a:off x="7239000" y="6546852"/>
            <a:ext cx="1905000" cy="246221"/>
          </a:xfrm>
          <a:prstGeom prst="rect">
            <a:avLst/>
          </a:prstGeom>
        </p:spPr>
        <p:txBody>
          <a:bodyPr/>
          <a:lstStyle>
            <a:lvl1pPr>
              <a:defRPr/>
            </a:lvl1pPr>
          </a:lstStyle>
          <a:p>
            <a:fld id="{1476C99E-6A35-44B6-989E-5525B7FBCB23}" type="slidenum">
              <a:rPr lang="pt-BR"/>
              <a:pPr/>
              <a:t>‹#›</a:t>
            </a:fld>
            <a:endParaRPr lang="pt-BR"/>
          </a:p>
        </p:txBody>
      </p:sp>
      <p:sp>
        <p:nvSpPr>
          <p:cNvPr id="4" name="Content Placeholder 3"/>
          <p:cNvSpPr>
            <a:spLocks noGrp="1"/>
          </p:cNvSpPr>
          <p:nvPr>
            <p:ph sz="quarter" idx="11"/>
          </p:nvPr>
        </p:nvSpPr>
        <p:spPr>
          <a:xfrm>
            <a:off x="176570" y="1371550"/>
            <a:ext cx="8642966" cy="446881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82729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7_Blank">
    <p:spTree>
      <p:nvGrpSpPr>
        <p:cNvPr id="1" name=""/>
        <p:cNvGrpSpPr/>
        <p:nvPr/>
      </p:nvGrpSpPr>
      <p:grpSpPr>
        <a:xfrm>
          <a:off x="0" y="0"/>
          <a:ext cx="0" cy="0"/>
          <a:chOff x="0" y="0"/>
          <a:chExt cx="0" cy="0"/>
        </a:xfrm>
      </p:grpSpPr>
      <p:sp>
        <p:nvSpPr>
          <p:cNvPr id="2" name="Shape 6"/>
          <p:cNvSpPr>
            <a:spLocks noGrp="1"/>
          </p:cNvSpPr>
          <p:nvPr>
            <p:ph type="sldNum" sz="quarter" idx="10"/>
          </p:nvPr>
        </p:nvSpPr>
        <p:spPr>
          <a:xfrm>
            <a:off x="7239000" y="6546852"/>
            <a:ext cx="1905000" cy="246221"/>
          </a:xfrm>
          <a:prstGeom prst="rect">
            <a:avLst/>
          </a:prstGeom>
        </p:spPr>
        <p:txBody>
          <a:bodyPr/>
          <a:lstStyle>
            <a:lvl1pPr>
              <a:defRPr/>
            </a:lvl1pPr>
          </a:lstStyle>
          <a:p>
            <a:fld id="{1476C99E-6A35-44B6-989E-5525B7FBCB23}" type="slidenum">
              <a:rPr lang="pt-BR"/>
              <a:pPr/>
              <a:t>‹#›</a:t>
            </a:fld>
            <a:endParaRPr lang="pt-BR"/>
          </a:p>
        </p:txBody>
      </p:sp>
      <p:sp>
        <p:nvSpPr>
          <p:cNvPr id="4" name="Content Placeholder 3"/>
          <p:cNvSpPr>
            <a:spLocks noGrp="1"/>
          </p:cNvSpPr>
          <p:nvPr>
            <p:ph sz="quarter" idx="11"/>
          </p:nvPr>
        </p:nvSpPr>
        <p:spPr>
          <a:xfrm>
            <a:off x="176570" y="1371550"/>
            <a:ext cx="8642966" cy="446881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27503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8_Blank">
    <p:spTree>
      <p:nvGrpSpPr>
        <p:cNvPr id="1" name=""/>
        <p:cNvGrpSpPr/>
        <p:nvPr/>
      </p:nvGrpSpPr>
      <p:grpSpPr>
        <a:xfrm>
          <a:off x="0" y="0"/>
          <a:ext cx="0" cy="0"/>
          <a:chOff x="0" y="0"/>
          <a:chExt cx="0" cy="0"/>
        </a:xfrm>
      </p:grpSpPr>
      <p:sp>
        <p:nvSpPr>
          <p:cNvPr id="2" name="Shape 6"/>
          <p:cNvSpPr>
            <a:spLocks noGrp="1"/>
          </p:cNvSpPr>
          <p:nvPr>
            <p:ph type="sldNum" sz="quarter" idx="10"/>
          </p:nvPr>
        </p:nvSpPr>
        <p:spPr>
          <a:xfrm>
            <a:off x="7239000" y="6546852"/>
            <a:ext cx="1905000" cy="246221"/>
          </a:xfrm>
          <a:prstGeom prst="rect">
            <a:avLst/>
          </a:prstGeom>
        </p:spPr>
        <p:txBody>
          <a:bodyPr/>
          <a:lstStyle>
            <a:lvl1pPr>
              <a:defRPr/>
            </a:lvl1pPr>
          </a:lstStyle>
          <a:p>
            <a:fld id="{1476C99E-6A35-44B6-989E-5525B7FBCB23}" type="slidenum">
              <a:rPr lang="pt-BR"/>
              <a:pPr/>
              <a:t>‹#›</a:t>
            </a:fld>
            <a:endParaRPr lang="pt-BR"/>
          </a:p>
        </p:txBody>
      </p:sp>
      <p:sp>
        <p:nvSpPr>
          <p:cNvPr id="4" name="Content Placeholder 3"/>
          <p:cNvSpPr>
            <a:spLocks noGrp="1"/>
          </p:cNvSpPr>
          <p:nvPr>
            <p:ph sz="quarter" idx="11"/>
          </p:nvPr>
        </p:nvSpPr>
        <p:spPr>
          <a:xfrm>
            <a:off x="176570" y="1371550"/>
            <a:ext cx="8642966" cy="446881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19193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9_Blank">
    <p:spTree>
      <p:nvGrpSpPr>
        <p:cNvPr id="1" name=""/>
        <p:cNvGrpSpPr/>
        <p:nvPr/>
      </p:nvGrpSpPr>
      <p:grpSpPr>
        <a:xfrm>
          <a:off x="0" y="0"/>
          <a:ext cx="0" cy="0"/>
          <a:chOff x="0" y="0"/>
          <a:chExt cx="0" cy="0"/>
        </a:xfrm>
      </p:grpSpPr>
      <p:sp>
        <p:nvSpPr>
          <p:cNvPr id="2" name="Shape 6"/>
          <p:cNvSpPr>
            <a:spLocks noGrp="1"/>
          </p:cNvSpPr>
          <p:nvPr>
            <p:ph type="sldNum" sz="quarter" idx="10"/>
          </p:nvPr>
        </p:nvSpPr>
        <p:spPr>
          <a:xfrm>
            <a:off x="7239000" y="6546852"/>
            <a:ext cx="1905000" cy="246221"/>
          </a:xfrm>
          <a:prstGeom prst="rect">
            <a:avLst/>
          </a:prstGeom>
        </p:spPr>
        <p:txBody>
          <a:bodyPr/>
          <a:lstStyle>
            <a:lvl1pPr>
              <a:defRPr/>
            </a:lvl1pPr>
          </a:lstStyle>
          <a:p>
            <a:fld id="{1476C99E-6A35-44B6-989E-5525B7FBCB23}" type="slidenum">
              <a:rPr lang="pt-BR"/>
              <a:pPr/>
              <a:t>‹#›</a:t>
            </a:fld>
            <a:endParaRPr lang="pt-BR"/>
          </a:p>
        </p:txBody>
      </p:sp>
      <p:sp>
        <p:nvSpPr>
          <p:cNvPr id="4" name="Content Placeholder 3"/>
          <p:cNvSpPr>
            <a:spLocks noGrp="1"/>
          </p:cNvSpPr>
          <p:nvPr>
            <p:ph sz="quarter" idx="11"/>
          </p:nvPr>
        </p:nvSpPr>
        <p:spPr>
          <a:xfrm>
            <a:off x="176570" y="1371550"/>
            <a:ext cx="8642966" cy="446881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08360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9" name="Rectangle 3"/>
          <p:cNvSpPr>
            <a:spLocks noChangeArrowheads="1"/>
          </p:cNvSpPr>
          <p:nvPr/>
        </p:nvSpPr>
        <p:spPr bwMode="auto">
          <a:xfrm>
            <a:off x="1295400" y="6324600"/>
            <a:ext cx="7239000" cy="381000"/>
          </a:xfrm>
          <a:prstGeom prst="rect">
            <a:avLst/>
          </a:prstGeom>
          <a:gradFill rotWithShape="0">
            <a:gsLst>
              <a:gs pos="0">
                <a:schemeClr val="bg1"/>
              </a:gs>
              <a:gs pos="100000">
                <a:srgbClr val="DDDDDD"/>
              </a:gs>
            </a:gsLst>
            <a:lin ang="0" scaled="1"/>
          </a:gradFill>
          <a:ln w="9525">
            <a:noFill/>
            <a:miter lim="800000"/>
            <a:headEnd/>
            <a:tailEnd/>
          </a:ln>
          <a:effectLst/>
        </p:spPr>
        <p:txBody>
          <a:bodyPr wrap="none" lIns="82945" tIns="41473" rIns="82945" bIns="41473" anchor="ctr"/>
          <a:lstStyle/>
          <a:p>
            <a:pPr>
              <a:defRPr/>
            </a:pPr>
            <a:endParaRPr lang="en-US">
              <a:solidFill>
                <a:srgbClr val="000000"/>
              </a:solidFill>
              <a:cs typeface="Arial" charset="0"/>
            </a:endParaRPr>
          </a:p>
        </p:txBody>
      </p:sp>
      <p:sp>
        <p:nvSpPr>
          <p:cNvPr id="16" name="Rectangle 11"/>
          <p:cNvSpPr>
            <a:spLocks noChangeArrowheads="1"/>
          </p:cNvSpPr>
          <p:nvPr userDrawn="1"/>
        </p:nvSpPr>
        <p:spPr bwMode="auto">
          <a:xfrm>
            <a:off x="8534400" y="6324600"/>
            <a:ext cx="609600" cy="381000"/>
          </a:xfrm>
          <a:prstGeom prst="rect">
            <a:avLst/>
          </a:prstGeom>
          <a:solidFill>
            <a:srgbClr val="F39203"/>
          </a:solidFill>
          <a:ln w="9525">
            <a:noFill/>
            <a:miter lim="800000"/>
            <a:headEnd/>
            <a:tailEnd/>
          </a:ln>
        </p:spPr>
        <p:txBody>
          <a:bodyPr wrap="none" lIns="82945" tIns="41473" rIns="82945" bIns="41473" anchor="ctr"/>
          <a:lstStyle/>
          <a:p>
            <a:pPr>
              <a:defRPr/>
            </a:pPr>
            <a:endParaRPr lang="en-US">
              <a:solidFill>
                <a:srgbClr val="000000"/>
              </a:solidFill>
              <a:cs typeface="Arial" charset="0"/>
            </a:endParaRPr>
          </a:p>
        </p:txBody>
      </p:sp>
      <p:sp>
        <p:nvSpPr>
          <p:cNvPr id="34818" name="Rectangle 2"/>
          <p:cNvSpPr>
            <a:spLocks noChangeArrowheads="1"/>
          </p:cNvSpPr>
          <p:nvPr/>
        </p:nvSpPr>
        <p:spPr bwMode="auto">
          <a:xfrm>
            <a:off x="374650" y="231775"/>
            <a:ext cx="6864350" cy="381000"/>
          </a:xfrm>
          <a:prstGeom prst="rect">
            <a:avLst/>
          </a:prstGeom>
          <a:gradFill rotWithShape="0">
            <a:gsLst>
              <a:gs pos="0">
                <a:srgbClr val="DDDDDD"/>
              </a:gs>
              <a:gs pos="100000">
                <a:schemeClr val="bg1"/>
              </a:gs>
            </a:gsLst>
            <a:lin ang="0" scaled="1"/>
          </a:gradFill>
          <a:ln w="9525">
            <a:noFill/>
            <a:miter lim="800000"/>
            <a:headEnd/>
            <a:tailEnd/>
          </a:ln>
          <a:effectLst/>
        </p:spPr>
        <p:txBody>
          <a:bodyPr wrap="none" lIns="82945" tIns="41473" rIns="82945" bIns="41473" anchor="ctr"/>
          <a:lstStyle/>
          <a:p>
            <a:pPr>
              <a:defRPr/>
            </a:pPr>
            <a:endParaRPr lang="en-US">
              <a:solidFill>
                <a:srgbClr val="000000"/>
              </a:solidFill>
              <a:cs typeface="Arial" charset="0"/>
            </a:endParaRPr>
          </a:p>
        </p:txBody>
      </p:sp>
      <p:sp>
        <p:nvSpPr>
          <p:cNvPr id="1029" name="Rectangle 4"/>
          <p:cNvSpPr>
            <a:spLocks noGrp="1" noChangeArrowheads="1"/>
          </p:cNvSpPr>
          <p:nvPr>
            <p:ph type="title"/>
          </p:nvPr>
        </p:nvSpPr>
        <p:spPr bwMode="auto">
          <a:xfrm>
            <a:off x="355600" y="228600"/>
            <a:ext cx="7239000" cy="381000"/>
          </a:xfrm>
          <a:prstGeom prst="rect">
            <a:avLst/>
          </a:prstGeom>
          <a:noFill/>
          <a:ln w="9525">
            <a:noFill/>
            <a:miter lim="800000"/>
            <a:headEnd/>
            <a:tailEnd/>
          </a:ln>
        </p:spPr>
        <p:txBody>
          <a:bodyPr vert="horz" wrap="square" lIns="91430" tIns="45715" rIns="91430" bIns="45715" numCol="1" anchor="ctr" anchorCtr="0" compatLnSpc="1">
            <a:prstTxWarp prst="textNoShape">
              <a:avLst/>
            </a:prstTxWarp>
          </a:bodyPr>
          <a:lstStyle/>
          <a:p>
            <a:pPr lvl="0"/>
            <a:r>
              <a:rPr lang="en-US" smtClean="0"/>
              <a:t>Click to edit Master title style</a:t>
            </a:r>
          </a:p>
        </p:txBody>
      </p:sp>
      <p:sp>
        <p:nvSpPr>
          <p:cNvPr id="1030" name="Rectangle 5"/>
          <p:cNvSpPr>
            <a:spLocks noGrp="1" noChangeArrowheads="1"/>
          </p:cNvSpPr>
          <p:nvPr>
            <p:ph type="body" idx="1"/>
          </p:nvPr>
        </p:nvSpPr>
        <p:spPr bwMode="auto">
          <a:xfrm>
            <a:off x="457200" y="1143000"/>
            <a:ext cx="8305800" cy="4724400"/>
          </a:xfrm>
          <a:prstGeom prst="rect">
            <a:avLst/>
          </a:prstGeom>
          <a:noFill/>
          <a:ln w="9525">
            <a:noFill/>
            <a:miter lim="800000"/>
            <a:headEnd/>
            <a:tailEnd/>
          </a:ln>
        </p:spPr>
        <p:txBody>
          <a:bodyPr vert="horz" wrap="square" lIns="91430" tIns="45715" rIns="91430" bIns="45715" numCol="1" anchor="t" anchorCtr="0" compatLnSpc="1">
            <a:prstTxWarp prst="textNoShape">
              <a:avLst/>
            </a:prstTxWarp>
          </a:bodyPr>
          <a:lstStyle/>
          <a:p>
            <a:pPr lvl="0"/>
            <a:r>
              <a:rPr lang="en-US" smtClean="0"/>
              <a:t> Click to edit Master text styles</a:t>
            </a:r>
          </a:p>
          <a:p>
            <a:pPr lvl="1"/>
            <a:r>
              <a:rPr lang="en-US" smtClean="0"/>
              <a:t> Second level</a:t>
            </a:r>
          </a:p>
          <a:p>
            <a:pPr lvl="2"/>
            <a:r>
              <a:rPr lang="en-US" smtClean="0"/>
              <a:t> Third level</a:t>
            </a:r>
          </a:p>
          <a:p>
            <a:pPr lvl="3"/>
            <a:r>
              <a:rPr lang="en-US" smtClean="0"/>
              <a:t> Fourth level</a:t>
            </a:r>
          </a:p>
          <a:p>
            <a:pPr lvl="4"/>
            <a:r>
              <a:rPr lang="en-US" smtClean="0"/>
              <a:t> Fifth level</a:t>
            </a:r>
          </a:p>
        </p:txBody>
      </p:sp>
      <p:pic>
        <p:nvPicPr>
          <p:cNvPr id="1032" name="Picture 7" descr="C:\Documents and Settings\ishaq.CCDCSQL\Desktop\dotz.jpg"/>
          <p:cNvPicPr>
            <a:picLocks noChangeAspect="1" noChangeArrowheads="1"/>
          </p:cNvPicPr>
          <p:nvPr/>
        </p:nvPicPr>
        <p:blipFill>
          <a:blip r:embed="rId15" cstate="print"/>
          <a:srcRect/>
          <a:stretch>
            <a:fillRect/>
          </a:stretch>
        </p:blipFill>
        <p:spPr bwMode="auto">
          <a:xfrm>
            <a:off x="76200" y="6477000"/>
            <a:ext cx="1143000" cy="360363"/>
          </a:xfrm>
          <a:prstGeom prst="rect">
            <a:avLst/>
          </a:prstGeom>
          <a:noFill/>
          <a:ln w="9525">
            <a:noFill/>
            <a:miter lim="800000"/>
            <a:headEnd/>
            <a:tailEnd/>
          </a:ln>
        </p:spPr>
      </p:pic>
      <p:sp>
        <p:nvSpPr>
          <p:cNvPr id="34825" name="Text Box 9"/>
          <p:cNvSpPr txBox="1">
            <a:spLocks noChangeArrowheads="1"/>
          </p:cNvSpPr>
          <p:nvPr/>
        </p:nvSpPr>
        <p:spPr bwMode="auto">
          <a:xfrm>
            <a:off x="8610600" y="6400800"/>
            <a:ext cx="412750" cy="276225"/>
          </a:xfrm>
          <a:prstGeom prst="rect">
            <a:avLst/>
          </a:prstGeom>
          <a:noFill/>
          <a:ln w="9525">
            <a:noFill/>
            <a:miter lim="800000"/>
            <a:headEnd/>
            <a:tailEnd/>
          </a:ln>
          <a:effectLst/>
        </p:spPr>
        <p:txBody>
          <a:bodyPr lIns="91430" tIns="45715" rIns="91430" bIns="45715">
            <a:spAutoFit/>
          </a:bodyPr>
          <a:lstStyle/>
          <a:p>
            <a:pPr algn="r" defTabSz="914414">
              <a:spcBef>
                <a:spcPct val="50000"/>
              </a:spcBef>
              <a:defRPr/>
            </a:pPr>
            <a:fld id="{7803DA92-EBE9-4A52-BB16-106C95D92234}" type="slidenum">
              <a:rPr lang="en-US" sz="1200" b="1">
                <a:solidFill>
                  <a:srgbClr val="000000"/>
                </a:solidFill>
                <a:cs typeface="Arial" charset="0"/>
              </a:rPr>
              <a:pPr algn="r" defTabSz="914414">
                <a:spcBef>
                  <a:spcPct val="50000"/>
                </a:spcBef>
                <a:defRPr/>
              </a:pPr>
              <a:t>‹#›</a:t>
            </a:fld>
            <a:endParaRPr lang="en-US" sz="1200" b="1" dirty="0">
              <a:solidFill>
                <a:srgbClr val="000000"/>
              </a:solidFill>
              <a:cs typeface="Arial" charset="0"/>
            </a:endParaRPr>
          </a:p>
        </p:txBody>
      </p:sp>
      <p:sp>
        <p:nvSpPr>
          <p:cNvPr id="34827" name="Rectangle 11"/>
          <p:cNvSpPr>
            <a:spLocks noChangeArrowheads="1"/>
          </p:cNvSpPr>
          <p:nvPr/>
        </p:nvSpPr>
        <p:spPr bwMode="auto">
          <a:xfrm>
            <a:off x="0" y="228600"/>
            <a:ext cx="355600" cy="381000"/>
          </a:xfrm>
          <a:prstGeom prst="rect">
            <a:avLst/>
          </a:prstGeom>
          <a:solidFill>
            <a:srgbClr val="F39203"/>
          </a:solidFill>
          <a:ln w="9525">
            <a:noFill/>
            <a:miter lim="800000"/>
            <a:headEnd/>
            <a:tailEnd/>
          </a:ln>
        </p:spPr>
        <p:txBody>
          <a:bodyPr wrap="none" lIns="82945" tIns="41473" rIns="82945" bIns="41473" anchor="ctr"/>
          <a:lstStyle/>
          <a:p>
            <a:pPr>
              <a:defRPr/>
            </a:pPr>
            <a:endParaRPr lang="en-US">
              <a:solidFill>
                <a:srgbClr val="000000"/>
              </a:solidFill>
              <a:cs typeface="Arial" charset="0"/>
            </a:endParaRPr>
          </a:p>
        </p:txBody>
      </p:sp>
      <p:cxnSp>
        <p:nvCxnSpPr>
          <p:cNvPr id="1037" name="Straight Connector 12"/>
          <p:cNvCxnSpPr>
            <a:cxnSpLocks noChangeShapeType="1"/>
          </p:cNvCxnSpPr>
          <p:nvPr userDrawn="1"/>
        </p:nvCxnSpPr>
        <p:spPr bwMode="auto">
          <a:xfrm>
            <a:off x="7620000" y="609600"/>
            <a:ext cx="1524000" cy="1588"/>
          </a:xfrm>
          <a:prstGeom prst="line">
            <a:avLst/>
          </a:prstGeom>
          <a:noFill/>
          <a:ln w="9525" algn="ctr">
            <a:solidFill>
              <a:schemeClr val="tx1"/>
            </a:solidFill>
            <a:round/>
            <a:headEnd/>
            <a:tailEnd/>
          </a:ln>
        </p:spPr>
      </p:cxnSp>
      <p:cxnSp>
        <p:nvCxnSpPr>
          <p:cNvPr id="1038" name="Straight Connector 13"/>
          <p:cNvCxnSpPr>
            <a:cxnSpLocks noChangeShapeType="1"/>
          </p:cNvCxnSpPr>
          <p:nvPr userDrawn="1"/>
        </p:nvCxnSpPr>
        <p:spPr bwMode="auto">
          <a:xfrm>
            <a:off x="0" y="228600"/>
            <a:ext cx="7239000" cy="1588"/>
          </a:xfrm>
          <a:prstGeom prst="line">
            <a:avLst/>
          </a:prstGeom>
          <a:noFill/>
          <a:ln w="9525" algn="ctr">
            <a:solidFill>
              <a:schemeClr val="tx1"/>
            </a:solidFill>
            <a:round/>
            <a:headEnd/>
            <a:tailEnd/>
          </a:ln>
        </p:spPr>
      </p:cxnSp>
      <p:cxnSp>
        <p:nvCxnSpPr>
          <p:cNvPr id="1039" name="Straight Connector 14"/>
          <p:cNvCxnSpPr>
            <a:cxnSpLocks noChangeShapeType="1"/>
          </p:cNvCxnSpPr>
          <p:nvPr userDrawn="1"/>
        </p:nvCxnSpPr>
        <p:spPr bwMode="auto">
          <a:xfrm rot="16200000" flipH="1">
            <a:off x="7239000" y="228600"/>
            <a:ext cx="381000" cy="381000"/>
          </a:xfrm>
          <a:prstGeom prst="line">
            <a:avLst/>
          </a:prstGeom>
          <a:noFill/>
          <a:ln w="9525" algn="ctr">
            <a:solidFill>
              <a:schemeClr val="tx1"/>
            </a:solidFill>
            <a:round/>
            <a:headEnd/>
            <a:tailEnd/>
          </a:ln>
        </p:spPr>
      </p:cxnSp>
      <p:cxnSp>
        <p:nvCxnSpPr>
          <p:cNvPr id="1040" name="Straight Connector 16"/>
          <p:cNvCxnSpPr>
            <a:cxnSpLocks noChangeShapeType="1"/>
          </p:cNvCxnSpPr>
          <p:nvPr userDrawn="1"/>
        </p:nvCxnSpPr>
        <p:spPr bwMode="auto">
          <a:xfrm>
            <a:off x="0" y="6324600"/>
            <a:ext cx="2209800" cy="1588"/>
          </a:xfrm>
          <a:prstGeom prst="line">
            <a:avLst/>
          </a:prstGeom>
          <a:noFill/>
          <a:ln w="9525" algn="ctr">
            <a:solidFill>
              <a:schemeClr val="tx1"/>
            </a:solidFill>
            <a:round/>
            <a:headEnd/>
            <a:tailEnd/>
          </a:ln>
        </p:spPr>
      </p:cxnSp>
      <p:cxnSp>
        <p:nvCxnSpPr>
          <p:cNvPr id="1041" name="Straight Connector 18"/>
          <p:cNvCxnSpPr>
            <a:cxnSpLocks noChangeShapeType="1"/>
          </p:cNvCxnSpPr>
          <p:nvPr userDrawn="1"/>
        </p:nvCxnSpPr>
        <p:spPr bwMode="auto">
          <a:xfrm>
            <a:off x="2590800" y="6705600"/>
            <a:ext cx="6553200" cy="1588"/>
          </a:xfrm>
          <a:prstGeom prst="line">
            <a:avLst/>
          </a:prstGeom>
          <a:noFill/>
          <a:ln w="9525" algn="ctr">
            <a:solidFill>
              <a:schemeClr val="tx1"/>
            </a:solidFill>
            <a:round/>
            <a:headEnd/>
            <a:tailEnd/>
          </a:ln>
        </p:spPr>
      </p:cxnSp>
      <p:cxnSp>
        <p:nvCxnSpPr>
          <p:cNvPr id="1042" name="Straight Connector 21"/>
          <p:cNvCxnSpPr>
            <a:cxnSpLocks noChangeShapeType="1"/>
          </p:cNvCxnSpPr>
          <p:nvPr userDrawn="1"/>
        </p:nvCxnSpPr>
        <p:spPr bwMode="auto">
          <a:xfrm rot="16200000" flipH="1">
            <a:off x="2209800" y="6324600"/>
            <a:ext cx="381000" cy="381000"/>
          </a:xfrm>
          <a:prstGeom prst="line">
            <a:avLst/>
          </a:prstGeom>
          <a:noFill/>
          <a:ln w="9525" algn="ctr">
            <a:solidFill>
              <a:schemeClr val="tx1"/>
            </a:solidFill>
            <a:round/>
            <a:headEnd/>
            <a:tailEnd/>
          </a:ln>
        </p:spPr>
      </p:cxnSp>
      <p:pic>
        <p:nvPicPr>
          <p:cNvPr id="17" name="Picture 16"/>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7772400" y="32657"/>
            <a:ext cx="1175328" cy="465430"/>
          </a:xfrm>
          <a:prstGeom prst="rect">
            <a:avLst/>
          </a:prstGeom>
        </p:spPr>
      </p:pic>
      <p:pic>
        <p:nvPicPr>
          <p:cNvPr id="18" name="Picture 42" descr="Transparent ISRO Logo"/>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1600200" y="6282645"/>
            <a:ext cx="603250"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738907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7" r:id="rId4"/>
    <p:sldLayoutId id="2147483678" r:id="rId5"/>
    <p:sldLayoutId id="2147483680" r:id="rId6"/>
    <p:sldLayoutId id="2147483681" r:id="rId7"/>
    <p:sldLayoutId id="2147483682" r:id="rId8"/>
    <p:sldLayoutId id="2147483683" r:id="rId9"/>
    <p:sldLayoutId id="2147483685" r:id="rId10"/>
    <p:sldLayoutId id="2147483686" r:id="rId11"/>
    <p:sldLayoutId id="2147483687" r:id="rId12"/>
    <p:sldLayoutId id="2147483688"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rtl="0" eaLnBrk="1" fontAlgn="base" hangingPunct="1">
        <a:spcBef>
          <a:spcPct val="0"/>
        </a:spcBef>
        <a:spcAft>
          <a:spcPct val="0"/>
        </a:spcAft>
        <a:defRPr sz="2400" b="1">
          <a:solidFill>
            <a:srgbClr val="DD3507"/>
          </a:solidFill>
          <a:latin typeface="+mj-lt"/>
          <a:ea typeface="+mj-ea"/>
          <a:cs typeface="+mj-cs"/>
        </a:defRPr>
      </a:lvl1pPr>
      <a:lvl2pPr algn="l" rtl="0" eaLnBrk="1" fontAlgn="base" hangingPunct="1">
        <a:spcBef>
          <a:spcPct val="0"/>
        </a:spcBef>
        <a:spcAft>
          <a:spcPct val="0"/>
        </a:spcAft>
        <a:defRPr sz="2400" b="1">
          <a:solidFill>
            <a:srgbClr val="DD3507"/>
          </a:solidFill>
          <a:latin typeface="Arial Narrow" pitchFamily="34" charset="0"/>
        </a:defRPr>
      </a:lvl2pPr>
      <a:lvl3pPr algn="l" rtl="0" eaLnBrk="1" fontAlgn="base" hangingPunct="1">
        <a:spcBef>
          <a:spcPct val="0"/>
        </a:spcBef>
        <a:spcAft>
          <a:spcPct val="0"/>
        </a:spcAft>
        <a:defRPr sz="2400" b="1">
          <a:solidFill>
            <a:srgbClr val="DD3507"/>
          </a:solidFill>
          <a:latin typeface="Arial Narrow" pitchFamily="34" charset="0"/>
        </a:defRPr>
      </a:lvl3pPr>
      <a:lvl4pPr algn="l" rtl="0" eaLnBrk="1" fontAlgn="base" hangingPunct="1">
        <a:spcBef>
          <a:spcPct val="0"/>
        </a:spcBef>
        <a:spcAft>
          <a:spcPct val="0"/>
        </a:spcAft>
        <a:defRPr sz="2400" b="1">
          <a:solidFill>
            <a:srgbClr val="DD3507"/>
          </a:solidFill>
          <a:latin typeface="Arial Narrow" pitchFamily="34" charset="0"/>
        </a:defRPr>
      </a:lvl4pPr>
      <a:lvl5pPr algn="l" rtl="0" eaLnBrk="1" fontAlgn="base" hangingPunct="1">
        <a:spcBef>
          <a:spcPct val="0"/>
        </a:spcBef>
        <a:spcAft>
          <a:spcPct val="0"/>
        </a:spcAft>
        <a:defRPr sz="2400" b="1">
          <a:solidFill>
            <a:srgbClr val="DD3507"/>
          </a:solidFill>
          <a:latin typeface="Arial Narrow" pitchFamily="34" charset="0"/>
        </a:defRPr>
      </a:lvl5pPr>
      <a:lvl6pPr marL="414726" algn="l" defTabSz="914414" rtl="0" eaLnBrk="1" fontAlgn="base" hangingPunct="1">
        <a:spcBef>
          <a:spcPct val="0"/>
        </a:spcBef>
        <a:spcAft>
          <a:spcPct val="0"/>
        </a:spcAft>
        <a:defRPr sz="2400" b="1">
          <a:solidFill>
            <a:srgbClr val="DD3507"/>
          </a:solidFill>
          <a:latin typeface="Arial Narrow" pitchFamily="34" charset="0"/>
        </a:defRPr>
      </a:lvl6pPr>
      <a:lvl7pPr marL="829452" algn="l" defTabSz="914414" rtl="0" eaLnBrk="1" fontAlgn="base" hangingPunct="1">
        <a:spcBef>
          <a:spcPct val="0"/>
        </a:spcBef>
        <a:spcAft>
          <a:spcPct val="0"/>
        </a:spcAft>
        <a:defRPr sz="2400" b="1">
          <a:solidFill>
            <a:srgbClr val="DD3507"/>
          </a:solidFill>
          <a:latin typeface="Arial Narrow" pitchFamily="34" charset="0"/>
        </a:defRPr>
      </a:lvl7pPr>
      <a:lvl8pPr marL="1244178" algn="l" defTabSz="914414" rtl="0" eaLnBrk="1" fontAlgn="base" hangingPunct="1">
        <a:spcBef>
          <a:spcPct val="0"/>
        </a:spcBef>
        <a:spcAft>
          <a:spcPct val="0"/>
        </a:spcAft>
        <a:defRPr sz="2400" b="1">
          <a:solidFill>
            <a:srgbClr val="DD3507"/>
          </a:solidFill>
          <a:latin typeface="Arial Narrow" pitchFamily="34" charset="0"/>
        </a:defRPr>
      </a:lvl8pPr>
      <a:lvl9pPr marL="1658904" algn="l" defTabSz="914414" rtl="0" eaLnBrk="1" fontAlgn="base" hangingPunct="1">
        <a:spcBef>
          <a:spcPct val="0"/>
        </a:spcBef>
        <a:spcAft>
          <a:spcPct val="0"/>
        </a:spcAft>
        <a:defRPr sz="2400" b="1">
          <a:solidFill>
            <a:srgbClr val="DD3507"/>
          </a:solidFill>
          <a:latin typeface="Arial Narrow" pitchFamily="34" charset="0"/>
        </a:defRPr>
      </a:lvl9pPr>
    </p:titleStyle>
    <p:bodyStyle>
      <a:lvl1pPr marL="341313" indent="-341313" algn="l" rtl="0" eaLnBrk="1" fontAlgn="base" hangingPunct="1">
        <a:spcBef>
          <a:spcPct val="20000"/>
        </a:spcBef>
        <a:spcAft>
          <a:spcPct val="0"/>
        </a:spcAft>
        <a:buClr>
          <a:srgbClr val="F39203"/>
        </a:buClr>
        <a:buSzPct val="140000"/>
        <a:buFont typeface="Wingdings" pitchFamily="2" charset="2"/>
        <a:buChar char="§"/>
        <a:defRPr sz="2000" b="1">
          <a:solidFill>
            <a:schemeClr val="tx1"/>
          </a:solidFill>
          <a:latin typeface="+mn-lt"/>
          <a:ea typeface="+mn-ea"/>
          <a:cs typeface="+mn-cs"/>
        </a:defRPr>
      </a:lvl1pPr>
      <a:lvl2pPr marL="742950" indent="-285750" algn="l" rtl="0" eaLnBrk="1" fontAlgn="base" hangingPunct="1">
        <a:spcBef>
          <a:spcPct val="20000"/>
        </a:spcBef>
        <a:spcAft>
          <a:spcPct val="0"/>
        </a:spcAft>
        <a:buClr>
          <a:srgbClr val="F39203"/>
        </a:buClr>
        <a:buSzPct val="120000"/>
        <a:buFont typeface="Wingdings" pitchFamily="2" charset="2"/>
        <a:buChar char="§"/>
        <a:defRPr sz="2000">
          <a:solidFill>
            <a:schemeClr val="tx1"/>
          </a:solidFill>
          <a:latin typeface="+mn-lt"/>
        </a:defRPr>
      </a:lvl2pPr>
      <a:lvl3pPr marL="1143000" indent="-228600" algn="l" rtl="0" eaLnBrk="1" fontAlgn="base" hangingPunct="1">
        <a:spcBef>
          <a:spcPct val="20000"/>
        </a:spcBef>
        <a:spcAft>
          <a:spcPct val="0"/>
        </a:spcAft>
        <a:buClr>
          <a:srgbClr val="F39203"/>
        </a:buClr>
        <a:buFont typeface="Wingdings" pitchFamily="2" charset="2"/>
        <a:buChar char="§"/>
        <a:defRPr>
          <a:solidFill>
            <a:schemeClr val="tx1"/>
          </a:solidFill>
          <a:latin typeface="+mn-lt"/>
        </a:defRPr>
      </a:lvl3pPr>
      <a:lvl4pPr marL="1598613"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472517" indent="-228964" algn="l" defTabSz="914414" rtl="0" eaLnBrk="1" fontAlgn="base" hangingPunct="1">
        <a:spcBef>
          <a:spcPct val="20000"/>
        </a:spcBef>
        <a:spcAft>
          <a:spcPct val="0"/>
        </a:spcAft>
        <a:buChar char="»"/>
        <a:defRPr sz="2000">
          <a:solidFill>
            <a:schemeClr val="tx1"/>
          </a:solidFill>
          <a:latin typeface="+mn-lt"/>
        </a:defRPr>
      </a:lvl6pPr>
      <a:lvl7pPr marL="2887243" indent="-228964" algn="l" defTabSz="914414" rtl="0" eaLnBrk="1" fontAlgn="base" hangingPunct="1">
        <a:spcBef>
          <a:spcPct val="20000"/>
        </a:spcBef>
        <a:spcAft>
          <a:spcPct val="0"/>
        </a:spcAft>
        <a:buChar char="»"/>
        <a:defRPr sz="2000">
          <a:solidFill>
            <a:schemeClr val="tx1"/>
          </a:solidFill>
          <a:latin typeface="+mn-lt"/>
        </a:defRPr>
      </a:lvl7pPr>
      <a:lvl8pPr marL="3301969" indent="-228964" algn="l" defTabSz="914414" rtl="0" eaLnBrk="1" fontAlgn="base" hangingPunct="1">
        <a:spcBef>
          <a:spcPct val="20000"/>
        </a:spcBef>
        <a:spcAft>
          <a:spcPct val="0"/>
        </a:spcAft>
        <a:buChar char="»"/>
        <a:defRPr sz="2000">
          <a:solidFill>
            <a:schemeClr val="tx1"/>
          </a:solidFill>
          <a:latin typeface="+mn-lt"/>
        </a:defRPr>
      </a:lvl8pPr>
      <a:lvl9pPr marL="3716695" indent="-228964" algn="l" defTabSz="914414"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829452" rtl="0" eaLnBrk="1" latinLnBrk="0" hangingPunct="1">
        <a:defRPr sz="1600" kern="1200">
          <a:solidFill>
            <a:schemeClr val="tx1"/>
          </a:solidFill>
          <a:latin typeface="+mn-lt"/>
          <a:ea typeface="+mn-ea"/>
          <a:cs typeface="+mn-cs"/>
        </a:defRPr>
      </a:lvl1pPr>
      <a:lvl2pPr marL="414726" algn="l" defTabSz="829452" rtl="0" eaLnBrk="1" latinLnBrk="0" hangingPunct="1">
        <a:defRPr sz="1600" kern="1200">
          <a:solidFill>
            <a:schemeClr val="tx1"/>
          </a:solidFill>
          <a:latin typeface="+mn-lt"/>
          <a:ea typeface="+mn-ea"/>
          <a:cs typeface="+mn-cs"/>
        </a:defRPr>
      </a:lvl2pPr>
      <a:lvl3pPr marL="829452" algn="l" defTabSz="829452" rtl="0" eaLnBrk="1" latinLnBrk="0" hangingPunct="1">
        <a:defRPr sz="1600" kern="1200">
          <a:solidFill>
            <a:schemeClr val="tx1"/>
          </a:solidFill>
          <a:latin typeface="+mn-lt"/>
          <a:ea typeface="+mn-ea"/>
          <a:cs typeface="+mn-cs"/>
        </a:defRPr>
      </a:lvl3pPr>
      <a:lvl4pPr marL="1244178" algn="l" defTabSz="829452" rtl="0" eaLnBrk="1" latinLnBrk="0" hangingPunct="1">
        <a:defRPr sz="1600" kern="1200">
          <a:solidFill>
            <a:schemeClr val="tx1"/>
          </a:solidFill>
          <a:latin typeface="+mn-lt"/>
          <a:ea typeface="+mn-ea"/>
          <a:cs typeface="+mn-cs"/>
        </a:defRPr>
      </a:lvl4pPr>
      <a:lvl5pPr marL="1658904" algn="l" defTabSz="829452" rtl="0" eaLnBrk="1" latinLnBrk="0" hangingPunct="1">
        <a:defRPr sz="1600" kern="1200">
          <a:solidFill>
            <a:schemeClr val="tx1"/>
          </a:solidFill>
          <a:latin typeface="+mn-lt"/>
          <a:ea typeface="+mn-ea"/>
          <a:cs typeface="+mn-cs"/>
        </a:defRPr>
      </a:lvl5pPr>
      <a:lvl6pPr marL="2073631" algn="l" defTabSz="829452" rtl="0" eaLnBrk="1" latinLnBrk="0" hangingPunct="1">
        <a:defRPr sz="1600" kern="1200">
          <a:solidFill>
            <a:schemeClr val="tx1"/>
          </a:solidFill>
          <a:latin typeface="+mn-lt"/>
          <a:ea typeface="+mn-ea"/>
          <a:cs typeface="+mn-cs"/>
        </a:defRPr>
      </a:lvl6pPr>
      <a:lvl7pPr marL="2488357" algn="l" defTabSz="829452" rtl="0" eaLnBrk="1" latinLnBrk="0" hangingPunct="1">
        <a:defRPr sz="1600" kern="1200">
          <a:solidFill>
            <a:schemeClr val="tx1"/>
          </a:solidFill>
          <a:latin typeface="+mn-lt"/>
          <a:ea typeface="+mn-ea"/>
          <a:cs typeface="+mn-cs"/>
        </a:defRPr>
      </a:lvl7pPr>
      <a:lvl8pPr marL="2903083" algn="l" defTabSz="829452" rtl="0" eaLnBrk="1" latinLnBrk="0" hangingPunct="1">
        <a:defRPr sz="1600" kern="1200">
          <a:solidFill>
            <a:schemeClr val="tx1"/>
          </a:solidFill>
          <a:latin typeface="+mn-lt"/>
          <a:ea typeface="+mn-ea"/>
          <a:cs typeface="+mn-cs"/>
        </a:defRPr>
      </a:lvl8pPr>
      <a:lvl9pPr marL="3317809" algn="l" defTabSz="829452"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hyperlink" Target="http://bhuvan.nrsc.gov.in/governance/mdws_pipeline/pipeline.php" TargetMode="Externa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WGCapD-5 Annual Meet, 2016</a:t>
            </a:r>
            <a:endParaRPr lang="en-US" sz="3200" dirty="0"/>
          </a:p>
        </p:txBody>
      </p:sp>
      <p:sp>
        <p:nvSpPr>
          <p:cNvPr id="3" name="Content Placeholder 2"/>
          <p:cNvSpPr>
            <a:spLocks noGrp="1"/>
          </p:cNvSpPr>
          <p:nvPr>
            <p:ph idx="1"/>
          </p:nvPr>
        </p:nvSpPr>
        <p:spPr>
          <a:xfrm>
            <a:off x="228600" y="1752600"/>
            <a:ext cx="8305800" cy="1066800"/>
          </a:xfrm>
        </p:spPr>
        <p:txBody>
          <a:bodyPr/>
          <a:lstStyle/>
          <a:p>
            <a:pPr marL="0" indent="0" algn="ctr" defTabSz="457200" latinLnBrk="1">
              <a:buNone/>
            </a:pPr>
            <a:r>
              <a:rPr lang="en-GB" sz="3200" dirty="0"/>
              <a:t>Capacity Building on Geospatial technologies </a:t>
            </a:r>
          </a:p>
          <a:p>
            <a:pPr marL="0" indent="0" algn="ctr" defTabSz="457200" latinLnBrk="1">
              <a:buNone/>
            </a:pPr>
            <a:r>
              <a:rPr lang="en-GB" sz="3200" dirty="0"/>
              <a:t>and their </a:t>
            </a:r>
            <a:r>
              <a:rPr lang="en-GB" sz="3200" dirty="0" smtClean="0"/>
              <a:t>applications </a:t>
            </a:r>
            <a:r>
              <a:rPr lang="en-GB" sz="3200" dirty="0"/>
              <a:t>in G-Governance </a:t>
            </a:r>
            <a:endParaRPr lang="en-IN" sz="3200" dirty="0">
              <a:solidFill>
                <a:srgbClr val="002569"/>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2400" y="32657"/>
            <a:ext cx="1175328" cy="465430"/>
          </a:xfrm>
          <a:prstGeom prst="rect">
            <a:avLst/>
          </a:prstGeom>
        </p:spPr>
      </p:pic>
      <p:sp>
        <p:nvSpPr>
          <p:cNvPr id="6" name="Subtitle 3"/>
          <p:cNvSpPr txBox="1">
            <a:spLocks/>
          </p:cNvSpPr>
          <p:nvPr/>
        </p:nvSpPr>
        <p:spPr bwMode="auto">
          <a:xfrm>
            <a:off x="1409700" y="4191000"/>
            <a:ext cx="6400800" cy="1600200"/>
          </a:xfrm>
          <a:prstGeom prst="rect">
            <a:avLst/>
          </a:prstGeom>
          <a:noFill/>
          <a:ln w="9525">
            <a:noFill/>
            <a:miter lim="800000"/>
            <a:headEnd/>
            <a:tailEnd/>
          </a:ln>
        </p:spPr>
        <p:txBody>
          <a:bodyPr vert="horz" wrap="square" lIns="91430" tIns="45715" rIns="91430" bIns="45715" numCol="1" anchor="t" anchorCtr="0" compatLnSpc="1">
            <a:prstTxWarp prst="textNoShape">
              <a:avLst/>
            </a:prstTxWarp>
            <a:normAutofit/>
          </a:bodyPr>
          <a:lstStyle>
            <a:lvl1pPr marL="341313" indent="-341313" algn="l" rtl="0" eaLnBrk="0" fontAlgn="base" hangingPunct="0">
              <a:spcBef>
                <a:spcPct val="20000"/>
              </a:spcBef>
              <a:spcAft>
                <a:spcPct val="0"/>
              </a:spcAft>
              <a:buClr>
                <a:srgbClr val="F39203"/>
              </a:buClr>
              <a:buSzPct val="140000"/>
              <a:buFont typeface="Wingdings" pitchFamily="2" charset="2"/>
              <a:buChar char="§"/>
              <a:defRPr sz="2000" b="1">
                <a:solidFill>
                  <a:schemeClr val="tx1"/>
                </a:solidFill>
                <a:latin typeface="+mn-lt"/>
                <a:ea typeface="+mn-ea"/>
                <a:cs typeface="+mn-cs"/>
              </a:defRPr>
            </a:lvl1pPr>
            <a:lvl2pPr marL="742950" indent="-285750" algn="l" rtl="0" eaLnBrk="0" fontAlgn="base" hangingPunct="0">
              <a:spcBef>
                <a:spcPct val="20000"/>
              </a:spcBef>
              <a:spcAft>
                <a:spcPct val="0"/>
              </a:spcAft>
              <a:buClr>
                <a:srgbClr val="F39203"/>
              </a:buClr>
              <a:buSzPct val="120000"/>
              <a:buFont typeface="Wingdings" pitchFamily="2" charset="2"/>
              <a:buChar char="§"/>
              <a:defRPr sz="2000">
                <a:solidFill>
                  <a:schemeClr val="tx1"/>
                </a:solidFill>
                <a:latin typeface="+mn-lt"/>
              </a:defRPr>
            </a:lvl2pPr>
            <a:lvl3pPr marL="1143000" indent="-228600" algn="l" rtl="0" eaLnBrk="0" fontAlgn="base" hangingPunct="0">
              <a:spcBef>
                <a:spcPct val="20000"/>
              </a:spcBef>
              <a:spcAft>
                <a:spcPct val="0"/>
              </a:spcAft>
              <a:buClr>
                <a:srgbClr val="F39203"/>
              </a:buClr>
              <a:buFont typeface="Wingdings" pitchFamily="2" charset="2"/>
              <a:buChar char="§"/>
              <a:defRPr>
                <a:solidFill>
                  <a:schemeClr val="tx1"/>
                </a:solidFill>
                <a:latin typeface="+mn-lt"/>
              </a:defRPr>
            </a:lvl3pPr>
            <a:lvl4pPr marL="1598613"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472517" indent="-228964" algn="l" defTabSz="914414" rtl="0" eaLnBrk="1" fontAlgn="base" hangingPunct="1">
              <a:spcBef>
                <a:spcPct val="20000"/>
              </a:spcBef>
              <a:spcAft>
                <a:spcPct val="0"/>
              </a:spcAft>
              <a:buChar char="»"/>
              <a:defRPr sz="2000">
                <a:solidFill>
                  <a:schemeClr val="tx1"/>
                </a:solidFill>
                <a:latin typeface="+mn-lt"/>
              </a:defRPr>
            </a:lvl6pPr>
            <a:lvl7pPr marL="2887243" indent="-228964" algn="l" defTabSz="914414" rtl="0" eaLnBrk="1" fontAlgn="base" hangingPunct="1">
              <a:spcBef>
                <a:spcPct val="20000"/>
              </a:spcBef>
              <a:spcAft>
                <a:spcPct val="0"/>
              </a:spcAft>
              <a:buChar char="»"/>
              <a:defRPr sz="2000">
                <a:solidFill>
                  <a:schemeClr val="tx1"/>
                </a:solidFill>
                <a:latin typeface="+mn-lt"/>
              </a:defRPr>
            </a:lvl7pPr>
            <a:lvl8pPr marL="3301969" indent="-228964" algn="l" defTabSz="914414" rtl="0" eaLnBrk="1" fontAlgn="base" hangingPunct="1">
              <a:spcBef>
                <a:spcPct val="20000"/>
              </a:spcBef>
              <a:spcAft>
                <a:spcPct val="0"/>
              </a:spcAft>
              <a:buChar char="»"/>
              <a:defRPr sz="2000">
                <a:solidFill>
                  <a:schemeClr val="tx1"/>
                </a:solidFill>
                <a:latin typeface="+mn-lt"/>
              </a:defRPr>
            </a:lvl8pPr>
            <a:lvl9pPr marL="3716695" indent="-228964" algn="l" defTabSz="914414" rtl="0" eaLnBrk="1" fontAlgn="base" hangingPunct="1">
              <a:spcBef>
                <a:spcPct val="20000"/>
              </a:spcBef>
              <a:spcAft>
                <a:spcPct val="0"/>
              </a:spcAft>
              <a:buChar char="»"/>
              <a:defRPr sz="2000">
                <a:solidFill>
                  <a:schemeClr val="tx1"/>
                </a:solidFill>
                <a:latin typeface="+mn-lt"/>
              </a:defRPr>
            </a:lvl9pPr>
          </a:lstStyle>
          <a:p>
            <a:pPr marL="0" indent="0">
              <a:buNone/>
            </a:pPr>
            <a:r>
              <a:rPr lang="en-GB" sz="2400" dirty="0" smtClean="0"/>
              <a:t>Senthil Kumar-ISRO</a:t>
            </a:r>
          </a:p>
        </p:txBody>
      </p:sp>
      <p:pic>
        <p:nvPicPr>
          <p:cNvPr id="7" name="Picture 42" descr="Transparent ISRO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0200" y="6282645"/>
            <a:ext cx="603250"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p:cNvPicPr>
            <a:picLocks noChangeAspect="1" noChangeArrowheads="1"/>
          </p:cNvPicPr>
          <p:nvPr/>
        </p:nvPicPr>
        <p:blipFill>
          <a:blip r:embed="rId4" cstate="print"/>
          <a:srcRect l="9792" t="20610" r="24276" b="14369"/>
          <a:stretch>
            <a:fillRect/>
          </a:stretch>
        </p:blipFill>
        <p:spPr bwMode="auto">
          <a:xfrm>
            <a:off x="5241805" y="3509727"/>
            <a:ext cx="3581400" cy="2281473"/>
          </a:xfrm>
          <a:prstGeom prst="rect">
            <a:avLst/>
          </a:prstGeom>
          <a:noFill/>
          <a:ln w="9525">
            <a:noFill/>
            <a:miter lim="800000"/>
            <a:headEnd/>
            <a:tailEnd/>
          </a:ln>
          <a:effectLst/>
        </p:spPr>
      </p:pic>
      <p:sp>
        <p:nvSpPr>
          <p:cNvPr id="4" name="Rectangle 3"/>
          <p:cNvSpPr/>
          <p:nvPr/>
        </p:nvSpPr>
        <p:spPr>
          <a:xfrm>
            <a:off x="1409700" y="4910461"/>
            <a:ext cx="4572000" cy="991041"/>
          </a:xfrm>
          <a:prstGeom prst="rect">
            <a:avLst/>
          </a:prstGeom>
        </p:spPr>
        <p:txBody>
          <a:bodyPr>
            <a:spAutoFit/>
          </a:bodyPr>
          <a:lstStyle/>
          <a:p>
            <a:pPr lvl="0"/>
            <a:r>
              <a:rPr lang="en-US" sz="2000" dirty="0">
                <a:ea typeface="Arial Bold"/>
                <a:cs typeface="Arial Bold"/>
                <a:sym typeface="Arial Bold"/>
              </a:rPr>
              <a:t>WGCapD-5 Agenda Item: 08</a:t>
            </a:r>
          </a:p>
          <a:p>
            <a:pPr lvl="0">
              <a:lnSpc>
                <a:spcPct val="120000"/>
              </a:lnSpc>
              <a:defRPr>
                <a:solidFill>
                  <a:srgbClr val="000000"/>
                </a:solidFill>
              </a:defRPr>
            </a:pPr>
            <a:r>
              <a:rPr lang="en-US" sz="1600" dirty="0">
                <a:solidFill>
                  <a:srgbClr val="000000"/>
                </a:solidFill>
                <a:ea typeface="Arial Bold"/>
                <a:cs typeface="Arial Bold"/>
                <a:sym typeface="Arial Bold"/>
              </a:rPr>
              <a:t>Hampton, Virginia, USA</a:t>
            </a:r>
          </a:p>
          <a:p>
            <a:pPr lvl="0">
              <a:lnSpc>
                <a:spcPct val="120000"/>
              </a:lnSpc>
              <a:defRPr>
                <a:solidFill>
                  <a:srgbClr val="000000"/>
                </a:solidFill>
              </a:defRPr>
            </a:pPr>
            <a:r>
              <a:rPr lang="en-US" sz="1600" dirty="0">
                <a:solidFill>
                  <a:srgbClr val="000000"/>
                </a:solidFill>
                <a:ea typeface="Arial Bold"/>
                <a:cs typeface="Arial Bold"/>
                <a:sym typeface="Arial Bold"/>
              </a:rPr>
              <a:t>March 29</a:t>
            </a:r>
            <a:r>
              <a:rPr lang="en-US" sz="1600" baseline="30000" dirty="0">
                <a:solidFill>
                  <a:srgbClr val="000000"/>
                </a:solidFill>
                <a:ea typeface="Arial Bold"/>
                <a:cs typeface="Arial Bold"/>
                <a:sym typeface="Arial Bold"/>
              </a:rPr>
              <a:t>th</a:t>
            </a:r>
            <a:r>
              <a:rPr lang="en-US" sz="1600" dirty="0">
                <a:solidFill>
                  <a:srgbClr val="000000"/>
                </a:solidFill>
                <a:ea typeface="Arial Bold"/>
                <a:cs typeface="Arial Bold"/>
                <a:sym typeface="Arial Bold"/>
              </a:rPr>
              <a:t> – April 1</a:t>
            </a:r>
            <a:r>
              <a:rPr lang="en-US" sz="1600" baseline="30000" dirty="0">
                <a:solidFill>
                  <a:srgbClr val="000000"/>
                </a:solidFill>
                <a:ea typeface="Arial Bold"/>
                <a:cs typeface="Arial Bold"/>
                <a:sym typeface="Arial Bold"/>
              </a:rPr>
              <a:t>st</a:t>
            </a:r>
            <a:r>
              <a:rPr lang="en-US" sz="1600" dirty="0">
                <a:solidFill>
                  <a:srgbClr val="000000"/>
                </a:solidFill>
                <a:ea typeface="Arial Bold"/>
                <a:cs typeface="Arial Bold"/>
                <a:sym typeface="Arial Bold"/>
              </a:rPr>
              <a:t>, 2016</a:t>
            </a:r>
          </a:p>
        </p:txBody>
      </p:sp>
    </p:spTree>
    <p:extLst>
      <p:ext uri="{BB962C8B-B14F-4D97-AF65-F5344CB8AC3E}">
        <p14:creationId xmlns:p14="http://schemas.microsoft.com/office/powerpoint/2010/main" val="3242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2073" y="125508"/>
            <a:ext cx="7846057" cy="113877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IN" sz="3200" b="1" i="0" u="none" strike="noStrike" cap="none" spc="0" normalizeH="0" baseline="0" dirty="0" smtClean="0">
                <a:ln>
                  <a:noFill/>
                </a:ln>
                <a:solidFill>
                  <a:srgbClr val="FF0000"/>
                </a:solidFill>
                <a:effectLst/>
                <a:uFillTx/>
              </a:rPr>
              <a:t>Motivation</a:t>
            </a:r>
            <a:r>
              <a:rPr kumimoji="0" lang="en-IN" sz="2800" b="1" i="0" u="none" strike="noStrike" cap="none" spc="0" normalizeH="0" baseline="0" dirty="0" smtClean="0">
                <a:ln>
                  <a:noFill/>
                </a:ln>
                <a:solidFill>
                  <a:srgbClr val="FF0000"/>
                </a:solidFill>
                <a:effectLst/>
                <a:uFillTx/>
              </a:rPr>
              <a:t>: Alignmen</a:t>
            </a:r>
            <a:r>
              <a:rPr lang="en-IN" sz="2800" b="1" dirty="0" smtClean="0">
                <a:solidFill>
                  <a:srgbClr val="FF0000"/>
                </a:solidFill>
              </a:rPr>
              <a:t>t with GEO Strategic Goals</a:t>
            </a:r>
            <a:endParaRPr kumimoji="0" lang="en-IN" sz="2800" b="1" i="0" u="none" strike="noStrike" cap="none" spc="0" normalizeH="0" baseline="0" dirty="0" smtClean="0">
              <a:ln>
                <a:noFill/>
              </a:ln>
              <a:solidFill>
                <a:srgbClr val="FF0000"/>
              </a:solidFill>
              <a:effectLst/>
              <a:uFillTx/>
            </a:endParaRPr>
          </a:p>
          <a:p>
            <a:pPr marL="0" marR="0" indent="0" algn="l" defTabSz="457200" rtl="0" fontAlgn="auto" latinLnBrk="1" hangingPunct="0">
              <a:lnSpc>
                <a:spcPct val="100000"/>
              </a:lnSpc>
              <a:spcBef>
                <a:spcPts val="0"/>
              </a:spcBef>
              <a:spcAft>
                <a:spcPts val="0"/>
              </a:spcAft>
              <a:buClrTx/>
              <a:buSzTx/>
              <a:buFontTx/>
              <a:buNone/>
              <a:tabLst/>
            </a:pPr>
            <a:endParaRPr kumimoji="0" lang="en-IN" sz="1200" b="1" i="0" u="none" strike="noStrike" cap="none" spc="0" normalizeH="0" baseline="0" dirty="0" smtClean="0">
              <a:ln>
                <a:noFill/>
              </a:ln>
              <a:solidFill>
                <a:srgbClr val="FF0000"/>
              </a:solidFill>
              <a:effectLst/>
              <a:uFillTx/>
            </a:endParaRPr>
          </a:p>
          <a:p>
            <a:pPr marL="0" marR="0" indent="0" algn="l" defTabSz="457200" rtl="0" fontAlgn="auto" latinLnBrk="1" hangingPunct="0">
              <a:lnSpc>
                <a:spcPct val="100000"/>
              </a:lnSpc>
              <a:spcBef>
                <a:spcPts val="0"/>
              </a:spcBef>
              <a:spcAft>
                <a:spcPts val="0"/>
              </a:spcAft>
              <a:buClrTx/>
              <a:buSzTx/>
              <a:buFontTx/>
              <a:buNone/>
              <a:tabLst/>
            </a:pPr>
            <a:r>
              <a:rPr kumimoji="0" lang="en-IN" sz="2400" b="1" i="0" u="none" strike="noStrike" cap="none" spc="0" normalizeH="0" baseline="0" dirty="0" smtClean="0">
                <a:ln>
                  <a:noFill/>
                </a:ln>
                <a:solidFill>
                  <a:srgbClr val="0070C0"/>
                </a:solidFill>
                <a:effectLst/>
                <a:uFillTx/>
              </a:rPr>
              <a:t>Proposed CEOS</a:t>
            </a:r>
            <a:r>
              <a:rPr kumimoji="0" lang="en-IN" sz="2400" b="1" i="0" u="none" strike="noStrike" cap="none" spc="0" normalizeH="0" dirty="0" smtClean="0">
                <a:ln>
                  <a:noFill/>
                </a:ln>
                <a:solidFill>
                  <a:srgbClr val="0070C0"/>
                </a:solidFill>
                <a:effectLst/>
                <a:uFillTx/>
              </a:rPr>
              <a:t> </a:t>
            </a:r>
            <a:r>
              <a:rPr kumimoji="0" lang="en-IN" sz="2400" b="1" i="0" u="none" strike="noStrike" cap="none" spc="0" normalizeH="0" dirty="0" err="1" smtClean="0">
                <a:ln>
                  <a:noFill/>
                </a:ln>
                <a:solidFill>
                  <a:srgbClr val="0070C0"/>
                </a:solidFill>
                <a:effectLst/>
                <a:uFillTx/>
              </a:rPr>
              <a:t>Strategi</a:t>
            </a:r>
            <a:r>
              <a:rPr lang="en-IN" sz="2400" b="1" dirty="0" err="1" smtClean="0">
                <a:solidFill>
                  <a:srgbClr val="0070C0"/>
                </a:solidFill>
              </a:rPr>
              <a:t>v</a:t>
            </a:r>
            <a:r>
              <a:rPr lang="en-IN" sz="2400" b="1" dirty="0" smtClean="0">
                <a:solidFill>
                  <a:srgbClr val="0070C0"/>
                </a:solidFill>
              </a:rPr>
              <a:t> Plan 2016-2025: Implementing GEOSS</a:t>
            </a:r>
            <a:endParaRPr kumimoji="0" lang="en-IN" sz="2400" b="1" i="0" u="none" strike="noStrike" cap="none" spc="0" normalizeH="0" baseline="0" dirty="0">
              <a:ln>
                <a:noFill/>
              </a:ln>
              <a:solidFill>
                <a:srgbClr val="0070C0"/>
              </a:solidFill>
              <a:effectLst/>
              <a:uFillTx/>
            </a:endParaRPr>
          </a:p>
        </p:txBody>
      </p:sp>
      <p:sp>
        <p:nvSpPr>
          <p:cNvPr id="4" name="Content Placeholder 3"/>
          <p:cNvSpPr>
            <a:spLocks noGrp="1"/>
          </p:cNvSpPr>
          <p:nvPr>
            <p:ph sz="quarter" idx="11"/>
          </p:nvPr>
        </p:nvSpPr>
        <p:spPr/>
        <p:txBody>
          <a:bodyPr/>
          <a:lstStyle/>
          <a:p>
            <a:r>
              <a:rPr lang="en-US" b="0" dirty="0" smtClean="0"/>
              <a:t>GEO will advocate the value of EO, engage communities and deliver data / info in support of 8 SBAs (Biodiversity &amp; Ecosystem Sustainability, Disaster, Energy &amp; Mineral Resources management, Food security and Sustainable agriculture, Infrastructure and Transport Management, Public Health Surveillance, </a:t>
            </a:r>
            <a:r>
              <a:rPr lang="en-US" b="0" dirty="0" err="1" smtClean="0"/>
              <a:t>Sustaiable</a:t>
            </a:r>
            <a:r>
              <a:rPr lang="en-US" b="0" dirty="0" smtClean="0"/>
              <a:t> Urban Development and Water Resources Management)</a:t>
            </a:r>
          </a:p>
          <a:p>
            <a:pPr marL="457200" lvl="1" indent="0">
              <a:buNone/>
            </a:pPr>
            <a:endParaRPr lang="en-US" dirty="0"/>
          </a:p>
        </p:txBody>
      </p:sp>
      <p:pic>
        <p:nvPicPr>
          <p:cNvPr id="5" name="Picture 4"/>
          <p:cNvPicPr>
            <a:picLocks noChangeAspect="1"/>
          </p:cNvPicPr>
          <p:nvPr/>
        </p:nvPicPr>
        <p:blipFill>
          <a:blip r:embed="rId2"/>
          <a:stretch>
            <a:fillRect/>
          </a:stretch>
        </p:blipFill>
        <p:spPr>
          <a:xfrm>
            <a:off x="539115" y="3038157"/>
            <a:ext cx="7334250" cy="3057525"/>
          </a:xfrm>
          <a:prstGeom prst="rect">
            <a:avLst/>
          </a:prstGeom>
        </p:spPr>
      </p:pic>
    </p:spTree>
    <p:extLst>
      <p:ext uri="{BB962C8B-B14F-4D97-AF65-F5344CB8AC3E}">
        <p14:creationId xmlns:p14="http://schemas.microsoft.com/office/powerpoint/2010/main" val="2513631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8320" y="3723277"/>
            <a:ext cx="8422640" cy="2677656"/>
          </a:xfrm>
          <a:prstGeom prst="rect">
            <a:avLst/>
          </a:prstGeom>
        </p:spPr>
        <p:txBody>
          <a:bodyPr wrap="square">
            <a:spAutoFit/>
          </a:bodyPr>
          <a:lstStyle/>
          <a:p>
            <a:pPr marL="285750" indent="-285750">
              <a:buFont typeface="Arial" panose="020B0604020202020204" pitchFamily="34" charset="0"/>
              <a:buChar char="•"/>
            </a:pPr>
            <a:r>
              <a:rPr lang="en-US" sz="2400" dirty="0" err="1">
                <a:solidFill>
                  <a:srgbClr val="333333"/>
                </a:solidFill>
                <a:latin typeface="+mj-lt"/>
              </a:rPr>
              <a:t>Bhuvan</a:t>
            </a:r>
            <a:r>
              <a:rPr lang="en-US" sz="2400" dirty="0">
                <a:solidFill>
                  <a:srgbClr val="333333"/>
                </a:solidFill>
                <a:latin typeface="+mj-lt"/>
              </a:rPr>
              <a:t>, as a platform, is open and being used by a diverse user community. </a:t>
            </a:r>
            <a:endParaRPr lang="en-US" sz="2400" dirty="0" smtClean="0">
              <a:solidFill>
                <a:srgbClr val="333333"/>
              </a:solidFill>
              <a:latin typeface="+mj-lt"/>
            </a:endParaRPr>
          </a:p>
          <a:p>
            <a:pPr marL="285750" indent="-285750">
              <a:buFont typeface="Arial" panose="020B0604020202020204" pitchFamily="34" charset="0"/>
              <a:buChar char="•"/>
            </a:pPr>
            <a:r>
              <a:rPr lang="en-US" sz="2400" dirty="0" smtClean="0">
                <a:solidFill>
                  <a:srgbClr val="333333"/>
                </a:solidFill>
                <a:latin typeface="+mj-lt"/>
              </a:rPr>
              <a:t>The </a:t>
            </a:r>
            <a:r>
              <a:rPr lang="en-US" sz="2400" dirty="0">
                <a:solidFill>
                  <a:srgbClr val="333333"/>
                </a:solidFill>
                <a:latin typeface="+mj-lt"/>
              </a:rPr>
              <a:t>Government agencies use this platform to share and host their data as per their requirements, enabling specific applications of their choice</a:t>
            </a:r>
            <a:r>
              <a:rPr lang="en-US" sz="2400" dirty="0" smtClean="0">
                <a:solidFill>
                  <a:srgbClr val="333333"/>
                </a:solidFill>
                <a:latin typeface="+mj-lt"/>
              </a:rPr>
              <a:t>.</a:t>
            </a:r>
          </a:p>
          <a:p>
            <a:pPr marL="285750" indent="-285750">
              <a:buFont typeface="Arial" panose="020B0604020202020204" pitchFamily="34" charset="0"/>
              <a:buChar char="•"/>
            </a:pPr>
            <a:r>
              <a:rPr lang="en-US" sz="2400" dirty="0" smtClean="0">
                <a:solidFill>
                  <a:srgbClr val="333333"/>
                </a:solidFill>
                <a:latin typeface="+mj-lt"/>
              </a:rPr>
              <a:t> </a:t>
            </a:r>
            <a:r>
              <a:rPr lang="en-US" sz="2400" dirty="0">
                <a:solidFill>
                  <a:srgbClr val="333333"/>
                </a:solidFill>
                <a:latin typeface="+mj-lt"/>
              </a:rPr>
              <a:t>The crowd sourcing services are very popular for field data collection of various government </a:t>
            </a:r>
            <a:r>
              <a:rPr lang="en-US" sz="2400" dirty="0" err="1">
                <a:solidFill>
                  <a:srgbClr val="333333"/>
                </a:solidFill>
                <a:latin typeface="+mj-lt"/>
              </a:rPr>
              <a:t>programmes</a:t>
            </a:r>
            <a:r>
              <a:rPr lang="en-US" sz="2400" dirty="0">
                <a:solidFill>
                  <a:srgbClr val="333333"/>
                </a:solidFill>
                <a:latin typeface="+mj-lt"/>
              </a:rPr>
              <a:t>.</a:t>
            </a:r>
            <a:endParaRPr lang="en-US" sz="2400" dirty="0">
              <a:latin typeface="+mj-lt"/>
            </a:endParaRPr>
          </a:p>
        </p:txBody>
      </p:sp>
      <p:sp>
        <p:nvSpPr>
          <p:cNvPr id="3" name="Rectangle 2"/>
          <p:cNvSpPr/>
          <p:nvPr/>
        </p:nvSpPr>
        <p:spPr>
          <a:xfrm>
            <a:off x="528320" y="1261990"/>
            <a:ext cx="8564880" cy="2308324"/>
          </a:xfrm>
          <a:prstGeom prst="rect">
            <a:avLst/>
          </a:prstGeom>
        </p:spPr>
        <p:txBody>
          <a:bodyPr wrap="square">
            <a:spAutoFit/>
          </a:bodyPr>
          <a:lstStyle/>
          <a:p>
            <a:pPr marL="285750" indent="-285750">
              <a:buFont typeface="Arial" panose="020B0604020202020204" pitchFamily="34" charset="0"/>
              <a:buChar char="•"/>
            </a:pPr>
            <a:r>
              <a:rPr lang="en-US" sz="2400" dirty="0">
                <a:solidFill>
                  <a:srgbClr val="333333"/>
                </a:solidFill>
                <a:latin typeface="+mj-lt"/>
              </a:rPr>
              <a:t>ISRO’s Geo-portal, </a:t>
            </a:r>
            <a:r>
              <a:rPr lang="en-US" sz="2400" dirty="0" err="1">
                <a:solidFill>
                  <a:srgbClr val="333333"/>
                </a:solidFill>
                <a:latin typeface="+mj-lt"/>
              </a:rPr>
              <a:t>Bhuvan</a:t>
            </a:r>
            <a:r>
              <a:rPr lang="en-US" sz="2400" dirty="0">
                <a:solidFill>
                  <a:srgbClr val="333333"/>
                </a:solidFill>
                <a:latin typeface="+mj-lt"/>
              </a:rPr>
              <a:t> is providing </a:t>
            </a:r>
            <a:r>
              <a:rPr lang="en-US" sz="2400" dirty="0" err="1">
                <a:solidFill>
                  <a:srgbClr val="333333"/>
                </a:solidFill>
                <a:latin typeface="+mj-lt"/>
              </a:rPr>
              <a:t>visualisation</a:t>
            </a:r>
            <a:r>
              <a:rPr lang="en-US" sz="2400" dirty="0">
                <a:solidFill>
                  <a:srgbClr val="333333"/>
                </a:solidFill>
                <a:latin typeface="+mj-lt"/>
              </a:rPr>
              <a:t> services and Earth observation data to users in public domain. </a:t>
            </a:r>
            <a:endParaRPr lang="en-US" sz="2400" dirty="0" smtClean="0">
              <a:solidFill>
                <a:srgbClr val="333333"/>
              </a:solidFill>
              <a:latin typeface="+mj-lt"/>
            </a:endParaRPr>
          </a:p>
          <a:p>
            <a:pPr marL="285750" indent="-285750">
              <a:buFont typeface="Arial" panose="020B0604020202020204" pitchFamily="34" charset="0"/>
              <a:buChar char="•"/>
            </a:pPr>
            <a:r>
              <a:rPr lang="en-US" sz="2400" dirty="0" smtClean="0">
                <a:solidFill>
                  <a:srgbClr val="333333"/>
                </a:solidFill>
                <a:latin typeface="+mj-lt"/>
              </a:rPr>
              <a:t>Besides</a:t>
            </a:r>
            <a:r>
              <a:rPr lang="en-US" sz="2400" dirty="0">
                <a:solidFill>
                  <a:srgbClr val="333333"/>
                </a:solidFill>
                <a:latin typeface="+mj-lt"/>
              </a:rPr>
              <a:t>, the portal also services several users for their remote sensing application needs. </a:t>
            </a:r>
            <a:endParaRPr lang="en-US" sz="2400" dirty="0" smtClean="0">
              <a:solidFill>
                <a:srgbClr val="333333"/>
              </a:solidFill>
              <a:latin typeface="+mj-lt"/>
            </a:endParaRPr>
          </a:p>
          <a:p>
            <a:pPr marL="285750" indent="-285750">
              <a:buFont typeface="Arial" panose="020B0604020202020204" pitchFamily="34" charset="0"/>
              <a:buChar char="•"/>
            </a:pPr>
            <a:r>
              <a:rPr lang="en-US" sz="2400" dirty="0" err="1" smtClean="0">
                <a:solidFill>
                  <a:srgbClr val="333333"/>
                </a:solidFill>
                <a:latin typeface="+mj-lt"/>
              </a:rPr>
              <a:t>Bhuvan</a:t>
            </a:r>
            <a:r>
              <a:rPr lang="en-US" sz="2400" dirty="0" smtClean="0">
                <a:solidFill>
                  <a:srgbClr val="333333"/>
                </a:solidFill>
                <a:latin typeface="+mj-lt"/>
              </a:rPr>
              <a:t> </a:t>
            </a:r>
            <a:r>
              <a:rPr lang="en-US" sz="2400" dirty="0">
                <a:solidFill>
                  <a:srgbClr val="333333"/>
                </a:solidFill>
                <a:latin typeface="+mj-lt"/>
              </a:rPr>
              <a:t>made a modest beginning in 2009 with simple display of satellite data and basic GIS functionality with many thematic maps on display</a:t>
            </a:r>
            <a:endParaRPr lang="en-US" sz="2400" dirty="0">
              <a:latin typeface="+mj-lt"/>
            </a:endParaRPr>
          </a:p>
        </p:txBody>
      </p:sp>
      <p:sp>
        <p:nvSpPr>
          <p:cNvPr id="4" name="Rectangle 3"/>
          <p:cNvSpPr/>
          <p:nvPr/>
        </p:nvSpPr>
        <p:spPr>
          <a:xfrm>
            <a:off x="294640" y="154920"/>
            <a:ext cx="7823200" cy="954107"/>
          </a:xfrm>
          <a:prstGeom prst="rect">
            <a:avLst/>
          </a:prstGeom>
        </p:spPr>
        <p:txBody>
          <a:bodyPr wrap="square">
            <a:spAutoFit/>
          </a:bodyPr>
          <a:lstStyle/>
          <a:p>
            <a:r>
              <a:rPr lang="en-US" sz="2800" b="1" dirty="0" smtClean="0">
                <a:solidFill>
                  <a:srgbClr val="FF0000"/>
                </a:solidFill>
                <a:latin typeface="+mj-lt"/>
              </a:rPr>
              <a:t>Success Story: ISRO's </a:t>
            </a:r>
            <a:r>
              <a:rPr lang="en-US" sz="2800" b="1" dirty="0">
                <a:solidFill>
                  <a:srgbClr val="FF0000"/>
                </a:solidFill>
                <a:latin typeface="+mj-lt"/>
              </a:rPr>
              <a:t>Geo-portal </a:t>
            </a:r>
            <a:r>
              <a:rPr lang="en-US" sz="2800" b="1" dirty="0" err="1">
                <a:solidFill>
                  <a:srgbClr val="FF0000"/>
                </a:solidFill>
                <a:latin typeface="+mj-lt"/>
              </a:rPr>
              <a:t>Bhuvan</a:t>
            </a:r>
            <a:r>
              <a:rPr lang="en-US" sz="2800" b="1" dirty="0">
                <a:solidFill>
                  <a:srgbClr val="FF0000"/>
                </a:solidFill>
                <a:latin typeface="+mj-lt"/>
              </a:rPr>
              <a:t>: </a:t>
            </a:r>
            <a:endParaRPr lang="en-US" sz="2800" b="1" dirty="0" smtClean="0">
              <a:solidFill>
                <a:srgbClr val="FF0000"/>
              </a:solidFill>
              <a:latin typeface="+mj-lt"/>
            </a:endParaRPr>
          </a:p>
          <a:p>
            <a:r>
              <a:rPr lang="en-US" sz="2800" b="1" dirty="0" smtClean="0">
                <a:latin typeface="+mj-lt"/>
              </a:rPr>
              <a:t>Gateway </a:t>
            </a:r>
            <a:r>
              <a:rPr lang="en-US" sz="2800" b="1" dirty="0">
                <a:latin typeface="+mj-lt"/>
              </a:rPr>
              <a:t>to Indian Earth Observation</a:t>
            </a:r>
            <a:endParaRPr lang="en-US" sz="2800" b="1" i="0" dirty="0">
              <a:effectLst/>
              <a:latin typeface="+mj-lt"/>
            </a:endParaRPr>
          </a:p>
        </p:txBody>
      </p:sp>
    </p:spTree>
    <p:extLst>
      <p:ext uri="{BB962C8B-B14F-4D97-AF65-F5344CB8AC3E}">
        <p14:creationId xmlns:p14="http://schemas.microsoft.com/office/powerpoint/2010/main" val="1164654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p:txBody>
          <a:bodyPr/>
          <a:lstStyle/>
          <a:p>
            <a:endParaRPr lang="en-US"/>
          </a:p>
        </p:txBody>
      </p:sp>
      <p:sp>
        <p:nvSpPr>
          <p:cNvPr id="4" name="Title 1"/>
          <p:cNvSpPr txBox="1">
            <a:spLocks/>
          </p:cNvSpPr>
          <p:nvPr/>
        </p:nvSpPr>
        <p:spPr>
          <a:xfrm>
            <a:off x="381000" y="134010"/>
            <a:ext cx="6883400" cy="381000"/>
          </a:xfrm>
          <a:prstGeom prst="rect">
            <a:avLst/>
          </a:prstGeom>
          <a:noFill/>
        </p:spPr>
        <p:txBody>
          <a:bodyPr>
            <a:noAutofit/>
          </a:bodyPr>
          <a:lstStyle>
            <a:lvl1pPr algn="l" rtl="0" eaLnBrk="1" fontAlgn="base" hangingPunct="1">
              <a:spcBef>
                <a:spcPct val="0"/>
              </a:spcBef>
              <a:spcAft>
                <a:spcPct val="0"/>
              </a:spcAft>
              <a:defRPr sz="2400" b="1">
                <a:solidFill>
                  <a:srgbClr val="DD3507"/>
                </a:solidFill>
                <a:latin typeface="+mj-lt"/>
                <a:ea typeface="+mj-ea"/>
                <a:cs typeface="+mj-cs"/>
              </a:defRPr>
            </a:lvl1pPr>
            <a:lvl2pPr algn="l" rtl="0" eaLnBrk="1" fontAlgn="base" hangingPunct="1">
              <a:spcBef>
                <a:spcPct val="0"/>
              </a:spcBef>
              <a:spcAft>
                <a:spcPct val="0"/>
              </a:spcAft>
              <a:defRPr sz="2400" b="1">
                <a:solidFill>
                  <a:srgbClr val="DD3507"/>
                </a:solidFill>
                <a:latin typeface="Arial Narrow" pitchFamily="34" charset="0"/>
              </a:defRPr>
            </a:lvl2pPr>
            <a:lvl3pPr algn="l" rtl="0" eaLnBrk="1" fontAlgn="base" hangingPunct="1">
              <a:spcBef>
                <a:spcPct val="0"/>
              </a:spcBef>
              <a:spcAft>
                <a:spcPct val="0"/>
              </a:spcAft>
              <a:defRPr sz="2400" b="1">
                <a:solidFill>
                  <a:srgbClr val="DD3507"/>
                </a:solidFill>
                <a:latin typeface="Arial Narrow" pitchFamily="34" charset="0"/>
              </a:defRPr>
            </a:lvl3pPr>
            <a:lvl4pPr algn="l" rtl="0" eaLnBrk="1" fontAlgn="base" hangingPunct="1">
              <a:spcBef>
                <a:spcPct val="0"/>
              </a:spcBef>
              <a:spcAft>
                <a:spcPct val="0"/>
              </a:spcAft>
              <a:defRPr sz="2400" b="1">
                <a:solidFill>
                  <a:srgbClr val="DD3507"/>
                </a:solidFill>
                <a:latin typeface="Arial Narrow" pitchFamily="34" charset="0"/>
              </a:defRPr>
            </a:lvl4pPr>
            <a:lvl5pPr algn="l" rtl="0" eaLnBrk="1" fontAlgn="base" hangingPunct="1">
              <a:spcBef>
                <a:spcPct val="0"/>
              </a:spcBef>
              <a:spcAft>
                <a:spcPct val="0"/>
              </a:spcAft>
              <a:defRPr sz="2400" b="1">
                <a:solidFill>
                  <a:srgbClr val="DD3507"/>
                </a:solidFill>
                <a:latin typeface="Arial Narrow" pitchFamily="34" charset="0"/>
              </a:defRPr>
            </a:lvl5pPr>
            <a:lvl6pPr marL="414726" algn="l" defTabSz="914414" rtl="0" eaLnBrk="1" fontAlgn="base" hangingPunct="1">
              <a:spcBef>
                <a:spcPct val="0"/>
              </a:spcBef>
              <a:spcAft>
                <a:spcPct val="0"/>
              </a:spcAft>
              <a:defRPr sz="2400" b="1">
                <a:solidFill>
                  <a:srgbClr val="DD3507"/>
                </a:solidFill>
                <a:latin typeface="Arial Narrow" pitchFamily="34" charset="0"/>
              </a:defRPr>
            </a:lvl6pPr>
            <a:lvl7pPr marL="829452" algn="l" defTabSz="914414" rtl="0" eaLnBrk="1" fontAlgn="base" hangingPunct="1">
              <a:spcBef>
                <a:spcPct val="0"/>
              </a:spcBef>
              <a:spcAft>
                <a:spcPct val="0"/>
              </a:spcAft>
              <a:defRPr sz="2400" b="1">
                <a:solidFill>
                  <a:srgbClr val="DD3507"/>
                </a:solidFill>
                <a:latin typeface="Arial Narrow" pitchFamily="34" charset="0"/>
              </a:defRPr>
            </a:lvl7pPr>
            <a:lvl8pPr marL="1244178" algn="l" defTabSz="914414" rtl="0" eaLnBrk="1" fontAlgn="base" hangingPunct="1">
              <a:spcBef>
                <a:spcPct val="0"/>
              </a:spcBef>
              <a:spcAft>
                <a:spcPct val="0"/>
              </a:spcAft>
              <a:defRPr sz="2400" b="1">
                <a:solidFill>
                  <a:srgbClr val="DD3507"/>
                </a:solidFill>
                <a:latin typeface="Arial Narrow" pitchFamily="34" charset="0"/>
              </a:defRPr>
            </a:lvl8pPr>
            <a:lvl9pPr marL="1658904" algn="l" defTabSz="914414" rtl="0" eaLnBrk="1" fontAlgn="base" hangingPunct="1">
              <a:spcBef>
                <a:spcPct val="0"/>
              </a:spcBef>
              <a:spcAft>
                <a:spcPct val="0"/>
              </a:spcAft>
              <a:defRPr sz="2400" b="1">
                <a:solidFill>
                  <a:srgbClr val="DD3507"/>
                </a:solidFill>
                <a:latin typeface="Arial Narrow" pitchFamily="34" charset="0"/>
              </a:defRPr>
            </a:lvl9pPr>
          </a:lstStyle>
          <a:p>
            <a:r>
              <a:rPr lang="en-US" sz="3100" kern="0" dirty="0" smtClean="0">
                <a:latin typeface="Arial" panose="020B0604020202020204" pitchFamily="34" charset="0"/>
                <a:cs typeface="Arial" panose="020B0604020202020204" pitchFamily="34" charset="0"/>
              </a:rPr>
              <a:t>India’s Geo-Platform Services</a:t>
            </a:r>
            <a:endParaRPr lang="en-US" sz="3100" kern="0"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a:stretch>
            <a:fillRect/>
          </a:stretch>
        </p:blipFill>
        <p:spPr>
          <a:xfrm>
            <a:off x="0" y="690880"/>
            <a:ext cx="9144000" cy="5598160"/>
          </a:xfrm>
          <a:prstGeom prst="rect">
            <a:avLst/>
          </a:prstGeom>
        </p:spPr>
      </p:pic>
      <p:sp>
        <p:nvSpPr>
          <p:cNvPr id="7" name="TextBox 6"/>
          <p:cNvSpPr txBox="1"/>
          <p:nvPr/>
        </p:nvSpPr>
        <p:spPr>
          <a:xfrm>
            <a:off x="2367280" y="1219200"/>
            <a:ext cx="4521200" cy="369332"/>
          </a:xfrm>
          <a:prstGeom prst="rect">
            <a:avLst/>
          </a:prstGeom>
          <a:noFill/>
        </p:spPr>
        <p:txBody>
          <a:bodyPr wrap="square" rtlCol="0">
            <a:spAutoFit/>
          </a:bodyPr>
          <a:lstStyle/>
          <a:p>
            <a:r>
              <a:rPr lang="en-US" dirty="0" smtClean="0"/>
              <a:t>Portal: bhuvan.nrsc.gov.in</a:t>
            </a:r>
            <a:endParaRPr lang="en-US" dirty="0"/>
          </a:p>
        </p:txBody>
      </p:sp>
    </p:spTree>
    <p:extLst>
      <p:ext uri="{BB962C8B-B14F-4D97-AF65-F5344CB8AC3E}">
        <p14:creationId xmlns:p14="http://schemas.microsoft.com/office/powerpoint/2010/main" val="1364720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a:xfrm>
            <a:off x="0" y="680670"/>
            <a:ext cx="9032240" cy="4468812"/>
          </a:xfrm>
        </p:spPr>
        <p:txBody>
          <a:bodyPr/>
          <a:lstStyle/>
          <a:p>
            <a:r>
              <a:rPr lang="en-US" sz="2200" b="0" dirty="0"/>
              <a:t>As per the recent direction from the Government on the most effective use of space technology by user ministries, more than 20 ministry portals are </a:t>
            </a:r>
            <a:r>
              <a:rPr lang="en-US" sz="2200" b="0" dirty="0" smtClean="0"/>
              <a:t>unveiled, </a:t>
            </a:r>
            <a:r>
              <a:rPr lang="en-US" sz="2200" b="0" dirty="0"/>
              <a:t>and have been discussed during the National meet on the use of space technologies, chaired by Hon’ble Prime minister of India. Many of the Ministries/Departments have linked their web portals to </a:t>
            </a:r>
            <a:r>
              <a:rPr lang="en-US" sz="2200" b="0" dirty="0" err="1"/>
              <a:t>Bhuvan</a:t>
            </a:r>
            <a:r>
              <a:rPr lang="en-US" sz="2200" b="0" dirty="0"/>
              <a:t> for online services. </a:t>
            </a:r>
            <a:endParaRPr lang="en-US" sz="2200" b="0" dirty="0" smtClean="0"/>
          </a:p>
          <a:p>
            <a:r>
              <a:rPr lang="en-US" sz="2200" b="0" dirty="0" err="1" smtClean="0"/>
              <a:t>Bhuvan</a:t>
            </a:r>
            <a:r>
              <a:rPr lang="en-US" sz="2200" b="0" dirty="0" smtClean="0"/>
              <a:t> </a:t>
            </a:r>
            <a:r>
              <a:rPr lang="en-US" sz="2200" b="0" dirty="0"/>
              <a:t>has become a popular platform that hosts one of the largest repositories of GIS map and services in the country</a:t>
            </a:r>
            <a:r>
              <a:rPr lang="en-US" sz="2200" b="0" dirty="0" smtClean="0"/>
              <a:t>.</a:t>
            </a:r>
          </a:p>
          <a:p>
            <a:r>
              <a:rPr lang="en-US" sz="2200" b="0" dirty="0" err="1"/>
              <a:t>Bhuvan</a:t>
            </a:r>
            <a:r>
              <a:rPr lang="en-US" sz="2200" b="0" dirty="0"/>
              <a:t> is also acting as a clearinghouse for satellite data and value added products. They are effectively used for scientific studies and help students, researchers and </a:t>
            </a:r>
            <a:r>
              <a:rPr lang="en-US" sz="2200" b="0" dirty="0" err="1"/>
              <a:t>organisations</a:t>
            </a:r>
            <a:r>
              <a:rPr lang="en-US" sz="2200" b="0" dirty="0"/>
              <a:t> to take up the scientific projects for applied research. 3.6 lakh products have been downloaded by users in the last three years and the NRSC Open EO Data Archive, as clearing house, has become widely popular. </a:t>
            </a:r>
            <a:endParaRPr lang="en-US" sz="2200" b="0" dirty="0" smtClean="0"/>
          </a:p>
          <a:p>
            <a:r>
              <a:rPr lang="en-US" sz="2200" b="0" dirty="0" smtClean="0"/>
              <a:t>This </a:t>
            </a:r>
            <a:r>
              <a:rPr lang="en-US" sz="2200" b="0" dirty="0"/>
              <a:t>includes scientific products generated by studying land, ocean and atmosphere under National Information System for Climate and Environmental Studies  (NICES).</a:t>
            </a:r>
            <a:endParaRPr lang="en-US" sz="2200" dirty="0"/>
          </a:p>
        </p:txBody>
      </p:sp>
      <p:sp>
        <p:nvSpPr>
          <p:cNvPr id="4" name="Title 1"/>
          <p:cNvSpPr txBox="1">
            <a:spLocks/>
          </p:cNvSpPr>
          <p:nvPr/>
        </p:nvSpPr>
        <p:spPr>
          <a:xfrm>
            <a:off x="381000" y="134010"/>
            <a:ext cx="6883400" cy="381000"/>
          </a:xfrm>
          <a:prstGeom prst="rect">
            <a:avLst/>
          </a:prstGeom>
          <a:noFill/>
        </p:spPr>
        <p:txBody>
          <a:bodyPr>
            <a:noAutofit/>
          </a:bodyPr>
          <a:lstStyle>
            <a:lvl1pPr algn="l" rtl="0" eaLnBrk="1" fontAlgn="base" hangingPunct="1">
              <a:spcBef>
                <a:spcPct val="0"/>
              </a:spcBef>
              <a:spcAft>
                <a:spcPct val="0"/>
              </a:spcAft>
              <a:defRPr sz="2400" b="1">
                <a:solidFill>
                  <a:srgbClr val="DD3507"/>
                </a:solidFill>
                <a:latin typeface="+mj-lt"/>
                <a:ea typeface="+mj-ea"/>
                <a:cs typeface="+mj-cs"/>
              </a:defRPr>
            </a:lvl1pPr>
            <a:lvl2pPr algn="l" rtl="0" eaLnBrk="1" fontAlgn="base" hangingPunct="1">
              <a:spcBef>
                <a:spcPct val="0"/>
              </a:spcBef>
              <a:spcAft>
                <a:spcPct val="0"/>
              </a:spcAft>
              <a:defRPr sz="2400" b="1">
                <a:solidFill>
                  <a:srgbClr val="DD3507"/>
                </a:solidFill>
                <a:latin typeface="Arial Narrow" pitchFamily="34" charset="0"/>
              </a:defRPr>
            </a:lvl2pPr>
            <a:lvl3pPr algn="l" rtl="0" eaLnBrk="1" fontAlgn="base" hangingPunct="1">
              <a:spcBef>
                <a:spcPct val="0"/>
              </a:spcBef>
              <a:spcAft>
                <a:spcPct val="0"/>
              </a:spcAft>
              <a:defRPr sz="2400" b="1">
                <a:solidFill>
                  <a:srgbClr val="DD3507"/>
                </a:solidFill>
                <a:latin typeface="Arial Narrow" pitchFamily="34" charset="0"/>
              </a:defRPr>
            </a:lvl3pPr>
            <a:lvl4pPr algn="l" rtl="0" eaLnBrk="1" fontAlgn="base" hangingPunct="1">
              <a:spcBef>
                <a:spcPct val="0"/>
              </a:spcBef>
              <a:spcAft>
                <a:spcPct val="0"/>
              </a:spcAft>
              <a:defRPr sz="2400" b="1">
                <a:solidFill>
                  <a:srgbClr val="DD3507"/>
                </a:solidFill>
                <a:latin typeface="Arial Narrow" pitchFamily="34" charset="0"/>
              </a:defRPr>
            </a:lvl4pPr>
            <a:lvl5pPr algn="l" rtl="0" eaLnBrk="1" fontAlgn="base" hangingPunct="1">
              <a:spcBef>
                <a:spcPct val="0"/>
              </a:spcBef>
              <a:spcAft>
                <a:spcPct val="0"/>
              </a:spcAft>
              <a:defRPr sz="2400" b="1">
                <a:solidFill>
                  <a:srgbClr val="DD3507"/>
                </a:solidFill>
                <a:latin typeface="Arial Narrow" pitchFamily="34" charset="0"/>
              </a:defRPr>
            </a:lvl5pPr>
            <a:lvl6pPr marL="414726" algn="l" defTabSz="914414" rtl="0" eaLnBrk="1" fontAlgn="base" hangingPunct="1">
              <a:spcBef>
                <a:spcPct val="0"/>
              </a:spcBef>
              <a:spcAft>
                <a:spcPct val="0"/>
              </a:spcAft>
              <a:defRPr sz="2400" b="1">
                <a:solidFill>
                  <a:srgbClr val="DD3507"/>
                </a:solidFill>
                <a:latin typeface="Arial Narrow" pitchFamily="34" charset="0"/>
              </a:defRPr>
            </a:lvl6pPr>
            <a:lvl7pPr marL="829452" algn="l" defTabSz="914414" rtl="0" eaLnBrk="1" fontAlgn="base" hangingPunct="1">
              <a:spcBef>
                <a:spcPct val="0"/>
              </a:spcBef>
              <a:spcAft>
                <a:spcPct val="0"/>
              </a:spcAft>
              <a:defRPr sz="2400" b="1">
                <a:solidFill>
                  <a:srgbClr val="DD3507"/>
                </a:solidFill>
                <a:latin typeface="Arial Narrow" pitchFamily="34" charset="0"/>
              </a:defRPr>
            </a:lvl7pPr>
            <a:lvl8pPr marL="1244178" algn="l" defTabSz="914414" rtl="0" eaLnBrk="1" fontAlgn="base" hangingPunct="1">
              <a:spcBef>
                <a:spcPct val="0"/>
              </a:spcBef>
              <a:spcAft>
                <a:spcPct val="0"/>
              </a:spcAft>
              <a:defRPr sz="2400" b="1">
                <a:solidFill>
                  <a:srgbClr val="DD3507"/>
                </a:solidFill>
                <a:latin typeface="Arial Narrow" pitchFamily="34" charset="0"/>
              </a:defRPr>
            </a:lvl8pPr>
            <a:lvl9pPr marL="1658904" algn="l" defTabSz="914414" rtl="0" eaLnBrk="1" fontAlgn="base" hangingPunct="1">
              <a:spcBef>
                <a:spcPct val="0"/>
              </a:spcBef>
              <a:spcAft>
                <a:spcPct val="0"/>
              </a:spcAft>
              <a:defRPr sz="2400" b="1">
                <a:solidFill>
                  <a:srgbClr val="DD3507"/>
                </a:solidFill>
                <a:latin typeface="Arial Narrow" pitchFamily="34" charset="0"/>
              </a:defRPr>
            </a:lvl9pPr>
          </a:lstStyle>
          <a:p>
            <a:r>
              <a:rPr lang="en-US" sz="3100" kern="0" dirty="0" smtClean="0">
                <a:latin typeface="Arial" panose="020B0604020202020204" pitchFamily="34" charset="0"/>
                <a:cs typeface="Arial" panose="020B0604020202020204" pitchFamily="34" charset="0"/>
              </a:rPr>
              <a:t>India’s Geo-Platform Services</a:t>
            </a:r>
            <a:endParaRPr lang="en-US" sz="3100" kern="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20211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p:txBody>
          <a:bodyPr/>
          <a:lstStyle/>
          <a:p>
            <a:endParaRPr lang="en-US"/>
          </a:p>
        </p:txBody>
      </p:sp>
      <p:sp>
        <p:nvSpPr>
          <p:cNvPr id="4" name="Title 1"/>
          <p:cNvSpPr txBox="1">
            <a:spLocks/>
          </p:cNvSpPr>
          <p:nvPr/>
        </p:nvSpPr>
        <p:spPr>
          <a:xfrm>
            <a:off x="381000" y="134010"/>
            <a:ext cx="6883400" cy="381000"/>
          </a:xfrm>
          <a:prstGeom prst="rect">
            <a:avLst/>
          </a:prstGeom>
          <a:noFill/>
        </p:spPr>
        <p:txBody>
          <a:bodyPr>
            <a:noAutofit/>
          </a:bodyPr>
          <a:lstStyle>
            <a:lvl1pPr algn="l" rtl="0" eaLnBrk="1" fontAlgn="base" hangingPunct="1">
              <a:spcBef>
                <a:spcPct val="0"/>
              </a:spcBef>
              <a:spcAft>
                <a:spcPct val="0"/>
              </a:spcAft>
              <a:defRPr sz="2400" b="1">
                <a:solidFill>
                  <a:srgbClr val="DD3507"/>
                </a:solidFill>
                <a:latin typeface="+mj-lt"/>
                <a:ea typeface="+mj-ea"/>
                <a:cs typeface="+mj-cs"/>
              </a:defRPr>
            </a:lvl1pPr>
            <a:lvl2pPr algn="l" rtl="0" eaLnBrk="1" fontAlgn="base" hangingPunct="1">
              <a:spcBef>
                <a:spcPct val="0"/>
              </a:spcBef>
              <a:spcAft>
                <a:spcPct val="0"/>
              </a:spcAft>
              <a:defRPr sz="2400" b="1">
                <a:solidFill>
                  <a:srgbClr val="DD3507"/>
                </a:solidFill>
                <a:latin typeface="Arial Narrow" pitchFamily="34" charset="0"/>
              </a:defRPr>
            </a:lvl2pPr>
            <a:lvl3pPr algn="l" rtl="0" eaLnBrk="1" fontAlgn="base" hangingPunct="1">
              <a:spcBef>
                <a:spcPct val="0"/>
              </a:spcBef>
              <a:spcAft>
                <a:spcPct val="0"/>
              </a:spcAft>
              <a:defRPr sz="2400" b="1">
                <a:solidFill>
                  <a:srgbClr val="DD3507"/>
                </a:solidFill>
                <a:latin typeface="Arial Narrow" pitchFamily="34" charset="0"/>
              </a:defRPr>
            </a:lvl3pPr>
            <a:lvl4pPr algn="l" rtl="0" eaLnBrk="1" fontAlgn="base" hangingPunct="1">
              <a:spcBef>
                <a:spcPct val="0"/>
              </a:spcBef>
              <a:spcAft>
                <a:spcPct val="0"/>
              </a:spcAft>
              <a:defRPr sz="2400" b="1">
                <a:solidFill>
                  <a:srgbClr val="DD3507"/>
                </a:solidFill>
                <a:latin typeface="Arial Narrow" pitchFamily="34" charset="0"/>
              </a:defRPr>
            </a:lvl4pPr>
            <a:lvl5pPr algn="l" rtl="0" eaLnBrk="1" fontAlgn="base" hangingPunct="1">
              <a:spcBef>
                <a:spcPct val="0"/>
              </a:spcBef>
              <a:spcAft>
                <a:spcPct val="0"/>
              </a:spcAft>
              <a:defRPr sz="2400" b="1">
                <a:solidFill>
                  <a:srgbClr val="DD3507"/>
                </a:solidFill>
                <a:latin typeface="Arial Narrow" pitchFamily="34" charset="0"/>
              </a:defRPr>
            </a:lvl5pPr>
            <a:lvl6pPr marL="414726" algn="l" defTabSz="914414" rtl="0" eaLnBrk="1" fontAlgn="base" hangingPunct="1">
              <a:spcBef>
                <a:spcPct val="0"/>
              </a:spcBef>
              <a:spcAft>
                <a:spcPct val="0"/>
              </a:spcAft>
              <a:defRPr sz="2400" b="1">
                <a:solidFill>
                  <a:srgbClr val="DD3507"/>
                </a:solidFill>
                <a:latin typeface="Arial Narrow" pitchFamily="34" charset="0"/>
              </a:defRPr>
            </a:lvl6pPr>
            <a:lvl7pPr marL="829452" algn="l" defTabSz="914414" rtl="0" eaLnBrk="1" fontAlgn="base" hangingPunct="1">
              <a:spcBef>
                <a:spcPct val="0"/>
              </a:spcBef>
              <a:spcAft>
                <a:spcPct val="0"/>
              </a:spcAft>
              <a:defRPr sz="2400" b="1">
                <a:solidFill>
                  <a:srgbClr val="DD3507"/>
                </a:solidFill>
                <a:latin typeface="Arial Narrow" pitchFamily="34" charset="0"/>
              </a:defRPr>
            </a:lvl7pPr>
            <a:lvl8pPr marL="1244178" algn="l" defTabSz="914414" rtl="0" eaLnBrk="1" fontAlgn="base" hangingPunct="1">
              <a:spcBef>
                <a:spcPct val="0"/>
              </a:spcBef>
              <a:spcAft>
                <a:spcPct val="0"/>
              </a:spcAft>
              <a:defRPr sz="2400" b="1">
                <a:solidFill>
                  <a:srgbClr val="DD3507"/>
                </a:solidFill>
                <a:latin typeface="Arial Narrow" pitchFamily="34" charset="0"/>
              </a:defRPr>
            </a:lvl8pPr>
            <a:lvl9pPr marL="1658904" algn="l" defTabSz="914414" rtl="0" eaLnBrk="1" fontAlgn="base" hangingPunct="1">
              <a:spcBef>
                <a:spcPct val="0"/>
              </a:spcBef>
              <a:spcAft>
                <a:spcPct val="0"/>
              </a:spcAft>
              <a:defRPr sz="2400" b="1">
                <a:solidFill>
                  <a:srgbClr val="DD3507"/>
                </a:solidFill>
                <a:latin typeface="Arial Narrow" pitchFamily="34" charset="0"/>
              </a:defRPr>
            </a:lvl9pPr>
          </a:lstStyle>
          <a:p>
            <a:r>
              <a:rPr lang="en-US" sz="3100" kern="0" dirty="0" smtClean="0">
                <a:latin typeface="Arial" panose="020B0604020202020204" pitchFamily="34" charset="0"/>
                <a:cs typeface="Arial" panose="020B0604020202020204" pitchFamily="34" charset="0"/>
              </a:rPr>
              <a:t>India’s Geo-Platform Services</a:t>
            </a:r>
            <a:endParaRPr lang="en-US" sz="3100" kern="0"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a:stretch>
            <a:fillRect/>
          </a:stretch>
        </p:blipFill>
        <p:spPr>
          <a:xfrm>
            <a:off x="0" y="832276"/>
            <a:ext cx="9144000" cy="5547359"/>
          </a:xfrm>
          <a:prstGeom prst="rect">
            <a:avLst/>
          </a:prstGeom>
        </p:spPr>
      </p:pic>
    </p:spTree>
    <p:extLst>
      <p:ext uri="{BB962C8B-B14F-4D97-AF65-F5344CB8AC3E}">
        <p14:creationId xmlns:p14="http://schemas.microsoft.com/office/powerpoint/2010/main" val="1275406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p:txBody>
          <a:bodyPr/>
          <a:lstStyle/>
          <a:p>
            <a:r>
              <a:rPr lang="en-US" dirty="0">
                <a:hlinkClick r:id="rId2"/>
              </a:rPr>
              <a:t>http://</a:t>
            </a:r>
            <a:r>
              <a:rPr lang="en-US" dirty="0" smtClean="0">
                <a:hlinkClick r:id="rId2"/>
              </a:rPr>
              <a:t>bhuvan.nrsc.gov.in/governance/mdws_pipeline/pipeline.php</a:t>
            </a:r>
            <a:endParaRPr lang="en-US" dirty="0" smtClean="0"/>
          </a:p>
          <a:p>
            <a:endParaRPr lang="en-US" dirty="0"/>
          </a:p>
        </p:txBody>
      </p:sp>
    </p:spTree>
    <p:extLst>
      <p:ext uri="{BB962C8B-B14F-4D97-AF65-F5344CB8AC3E}">
        <p14:creationId xmlns:p14="http://schemas.microsoft.com/office/powerpoint/2010/main" val="69227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461913" y="1471678"/>
            <a:ext cx="3742441" cy="3937175"/>
            <a:chOff x="362" y="513"/>
            <a:chExt cx="2676" cy="3227"/>
          </a:xfrm>
        </p:grpSpPr>
        <p:pic>
          <p:nvPicPr>
            <p:cNvPr id="32777" name="Picture 3"/>
            <p:cNvPicPr>
              <a:picLocks noChangeAspect="1" noChangeArrowheads="1"/>
            </p:cNvPicPr>
            <p:nvPr/>
          </p:nvPicPr>
          <p:blipFill>
            <a:blip r:embed="rId2" cstate="print"/>
            <a:srcRect l="22729" t="19771" r="24593" b="8163"/>
            <a:stretch>
              <a:fillRect/>
            </a:stretch>
          </p:blipFill>
          <p:spPr bwMode="auto">
            <a:xfrm>
              <a:off x="362" y="513"/>
              <a:ext cx="2676" cy="3227"/>
            </a:xfrm>
            <a:prstGeom prst="rect">
              <a:avLst/>
            </a:prstGeom>
            <a:noFill/>
            <a:ln w="9525">
              <a:noFill/>
              <a:miter lim="800000"/>
              <a:headEnd/>
              <a:tailEnd/>
            </a:ln>
          </p:spPr>
        </p:pic>
        <p:sp>
          <p:nvSpPr>
            <p:cNvPr id="32778" name="Oval 4"/>
            <p:cNvSpPr>
              <a:spLocks noChangeArrowheads="1"/>
            </p:cNvSpPr>
            <p:nvPr/>
          </p:nvSpPr>
          <p:spPr bwMode="auto">
            <a:xfrm>
              <a:off x="1066" y="1797"/>
              <a:ext cx="53" cy="54"/>
            </a:xfrm>
            <a:prstGeom prst="ellipse">
              <a:avLst/>
            </a:prstGeom>
            <a:solidFill>
              <a:srgbClr val="0000FF"/>
            </a:solidFill>
            <a:ln w="9525">
              <a:solidFill>
                <a:schemeClr val="tx1"/>
              </a:solidFill>
              <a:round/>
              <a:headEnd/>
              <a:tailEnd/>
            </a:ln>
          </p:spPr>
          <p:txBody>
            <a:bodyPr wrap="none" anchor="ctr"/>
            <a:lstStyle/>
            <a:p>
              <a:endParaRPr lang="en-US">
                <a:latin typeface="Calibri" pitchFamily="34" charset="0"/>
              </a:endParaRPr>
            </a:p>
          </p:txBody>
        </p:sp>
        <p:sp>
          <p:nvSpPr>
            <p:cNvPr id="32779" name="Oval 5"/>
            <p:cNvSpPr>
              <a:spLocks noChangeArrowheads="1"/>
            </p:cNvSpPr>
            <p:nvPr/>
          </p:nvSpPr>
          <p:spPr bwMode="auto">
            <a:xfrm>
              <a:off x="1338" y="1525"/>
              <a:ext cx="54" cy="54"/>
            </a:xfrm>
            <a:prstGeom prst="ellipse">
              <a:avLst/>
            </a:prstGeom>
            <a:solidFill>
              <a:srgbClr val="0000FF"/>
            </a:solidFill>
            <a:ln w="9525">
              <a:solidFill>
                <a:schemeClr val="tx1"/>
              </a:solidFill>
              <a:round/>
              <a:headEnd/>
              <a:tailEnd/>
            </a:ln>
          </p:spPr>
          <p:txBody>
            <a:bodyPr wrap="none" anchor="ctr"/>
            <a:lstStyle/>
            <a:p>
              <a:endParaRPr lang="en-US">
                <a:latin typeface="Calibri" pitchFamily="34" charset="0"/>
              </a:endParaRPr>
            </a:p>
          </p:txBody>
        </p:sp>
        <p:sp>
          <p:nvSpPr>
            <p:cNvPr id="32780" name="Oval 6"/>
            <p:cNvSpPr>
              <a:spLocks noChangeArrowheads="1"/>
            </p:cNvSpPr>
            <p:nvPr/>
          </p:nvSpPr>
          <p:spPr bwMode="auto">
            <a:xfrm>
              <a:off x="1247" y="1979"/>
              <a:ext cx="54" cy="55"/>
            </a:xfrm>
            <a:prstGeom prst="ellipse">
              <a:avLst/>
            </a:prstGeom>
            <a:solidFill>
              <a:srgbClr val="0000FF"/>
            </a:solidFill>
            <a:ln w="9525">
              <a:solidFill>
                <a:schemeClr val="tx1"/>
              </a:solidFill>
              <a:round/>
              <a:headEnd/>
              <a:tailEnd/>
            </a:ln>
          </p:spPr>
          <p:txBody>
            <a:bodyPr wrap="none" anchor="ctr"/>
            <a:lstStyle/>
            <a:p>
              <a:endParaRPr lang="en-US">
                <a:latin typeface="Calibri" pitchFamily="34" charset="0"/>
              </a:endParaRPr>
            </a:p>
          </p:txBody>
        </p:sp>
        <p:sp>
          <p:nvSpPr>
            <p:cNvPr id="32781" name="Oval 7"/>
            <p:cNvSpPr>
              <a:spLocks noChangeArrowheads="1"/>
            </p:cNvSpPr>
            <p:nvPr/>
          </p:nvSpPr>
          <p:spPr bwMode="auto">
            <a:xfrm>
              <a:off x="1111" y="2160"/>
              <a:ext cx="53" cy="54"/>
            </a:xfrm>
            <a:prstGeom prst="ellipse">
              <a:avLst/>
            </a:prstGeom>
            <a:solidFill>
              <a:srgbClr val="0000FF"/>
            </a:solidFill>
            <a:ln w="9525">
              <a:solidFill>
                <a:schemeClr val="tx1"/>
              </a:solidFill>
              <a:round/>
              <a:headEnd/>
              <a:tailEnd/>
            </a:ln>
          </p:spPr>
          <p:txBody>
            <a:bodyPr wrap="none" anchor="ctr"/>
            <a:lstStyle/>
            <a:p>
              <a:endParaRPr lang="en-US">
                <a:latin typeface="Calibri" pitchFamily="34" charset="0"/>
              </a:endParaRPr>
            </a:p>
          </p:txBody>
        </p:sp>
        <p:sp>
          <p:nvSpPr>
            <p:cNvPr id="32782" name="Oval 8"/>
            <p:cNvSpPr>
              <a:spLocks noChangeArrowheads="1"/>
            </p:cNvSpPr>
            <p:nvPr/>
          </p:nvSpPr>
          <p:spPr bwMode="auto">
            <a:xfrm>
              <a:off x="1338" y="2659"/>
              <a:ext cx="54" cy="54"/>
            </a:xfrm>
            <a:prstGeom prst="ellipse">
              <a:avLst/>
            </a:prstGeom>
            <a:solidFill>
              <a:srgbClr val="0000FF"/>
            </a:solidFill>
            <a:ln w="9525">
              <a:solidFill>
                <a:schemeClr val="tx1"/>
              </a:solidFill>
              <a:round/>
              <a:headEnd/>
              <a:tailEnd/>
            </a:ln>
          </p:spPr>
          <p:txBody>
            <a:bodyPr wrap="none" anchor="ctr"/>
            <a:lstStyle/>
            <a:p>
              <a:endParaRPr lang="en-US">
                <a:latin typeface="Calibri" pitchFamily="34" charset="0"/>
              </a:endParaRPr>
            </a:p>
          </p:txBody>
        </p:sp>
        <p:sp>
          <p:nvSpPr>
            <p:cNvPr id="32783" name="Oval 9"/>
            <p:cNvSpPr>
              <a:spLocks noChangeArrowheads="1"/>
            </p:cNvSpPr>
            <p:nvPr/>
          </p:nvSpPr>
          <p:spPr bwMode="auto">
            <a:xfrm>
              <a:off x="2109" y="2024"/>
              <a:ext cx="54" cy="54"/>
            </a:xfrm>
            <a:prstGeom prst="ellipse">
              <a:avLst/>
            </a:prstGeom>
            <a:solidFill>
              <a:srgbClr val="0000FF"/>
            </a:solidFill>
            <a:ln w="9525">
              <a:solidFill>
                <a:schemeClr val="tx1"/>
              </a:solidFill>
              <a:round/>
              <a:headEnd/>
              <a:tailEnd/>
            </a:ln>
          </p:spPr>
          <p:txBody>
            <a:bodyPr wrap="none" anchor="ctr"/>
            <a:lstStyle/>
            <a:p>
              <a:endParaRPr lang="en-US">
                <a:latin typeface="Calibri" pitchFamily="34" charset="0"/>
              </a:endParaRPr>
            </a:p>
          </p:txBody>
        </p:sp>
        <p:sp>
          <p:nvSpPr>
            <p:cNvPr id="32784" name="Oval 10"/>
            <p:cNvSpPr>
              <a:spLocks noChangeArrowheads="1"/>
            </p:cNvSpPr>
            <p:nvPr/>
          </p:nvSpPr>
          <p:spPr bwMode="auto">
            <a:xfrm>
              <a:off x="2200" y="2205"/>
              <a:ext cx="54" cy="55"/>
            </a:xfrm>
            <a:prstGeom prst="ellipse">
              <a:avLst/>
            </a:prstGeom>
            <a:solidFill>
              <a:srgbClr val="0000FF"/>
            </a:solidFill>
            <a:ln w="9525">
              <a:solidFill>
                <a:schemeClr val="tx1"/>
              </a:solidFill>
              <a:round/>
              <a:headEnd/>
              <a:tailEnd/>
            </a:ln>
          </p:spPr>
          <p:txBody>
            <a:bodyPr wrap="none" anchor="ctr"/>
            <a:lstStyle/>
            <a:p>
              <a:endParaRPr lang="en-US">
                <a:latin typeface="Calibri" pitchFamily="34" charset="0"/>
              </a:endParaRPr>
            </a:p>
          </p:txBody>
        </p:sp>
        <p:sp>
          <p:nvSpPr>
            <p:cNvPr id="32785" name="Oval 11"/>
            <p:cNvSpPr>
              <a:spLocks noChangeArrowheads="1"/>
            </p:cNvSpPr>
            <p:nvPr/>
          </p:nvSpPr>
          <p:spPr bwMode="auto">
            <a:xfrm>
              <a:off x="2109" y="2478"/>
              <a:ext cx="54" cy="55"/>
            </a:xfrm>
            <a:prstGeom prst="ellipse">
              <a:avLst/>
            </a:prstGeom>
            <a:solidFill>
              <a:srgbClr val="0000FF"/>
            </a:solidFill>
            <a:ln w="9525">
              <a:solidFill>
                <a:schemeClr val="tx1"/>
              </a:solidFill>
              <a:round/>
              <a:headEnd/>
              <a:tailEnd/>
            </a:ln>
          </p:spPr>
          <p:txBody>
            <a:bodyPr wrap="none" anchor="ctr"/>
            <a:lstStyle/>
            <a:p>
              <a:endParaRPr lang="en-US">
                <a:latin typeface="Calibri" pitchFamily="34" charset="0"/>
              </a:endParaRPr>
            </a:p>
          </p:txBody>
        </p:sp>
        <p:sp>
          <p:nvSpPr>
            <p:cNvPr id="32786" name="Oval 12"/>
            <p:cNvSpPr>
              <a:spLocks noChangeArrowheads="1"/>
            </p:cNvSpPr>
            <p:nvPr/>
          </p:nvSpPr>
          <p:spPr bwMode="auto">
            <a:xfrm>
              <a:off x="2200" y="2659"/>
              <a:ext cx="54" cy="54"/>
            </a:xfrm>
            <a:prstGeom prst="ellipse">
              <a:avLst/>
            </a:prstGeom>
            <a:solidFill>
              <a:srgbClr val="0000FF"/>
            </a:solidFill>
            <a:ln w="9525">
              <a:solidFill>
                <a:schemeClr val="tx1"/>
              </a:solidFill>
              <a:round/>
              <a:headEnd/>
              <a:tailEnd/>
            </a:ln>
          </p:spPr>
          <p:txBody>
            <a:bodyPr wrap="none" anchor="ctr"/>
            <a:lstStyle/>
            <a:p>
              <a:endParaRPr lang="en-US">
                <a:latin typeface="Calibri" pitchFamily="34" charset="0"/>
              </a:endParaRPr>
            </a:p>
          </p:txBody>
        </p:sp>
        <p:sp>
          <p:nvSpPr>
            <p:cNvPr id="32787" name="Oval 13"/>
            <p:cNvSpPr>
              <a:spLocks noChangeArrowheads="1"/>
            </p:cNvSpPr>
            <p:nvPr/>
          </p:nvSpPr>
          <p:spPr bwMode="auto">
            <a:xfrm>
              <a:off x="1883" y="2582"/>
              <a:ext cx="53" cy="55"/>
            </a:xfrm>
            <a:prstGeom prst="ellipse">
              <a:avLst/>
            </a:prstGeom>
            <a:solidFill>
              <a:srgbClr val="66FF33"/>
            </a:solidFill>
            <a:ln w="9525">
              <a:solidFill>
                <a:schemeClr val="tx1"/>
              </a:solidFill>
              <a:round/>
              <a:headEnd/>
              <a:tailEnd/>
            </a:ln>
          </p:spPr>
          <p:txBody>
            <a:bodyPr wrap="none" anchor="ctr"/>
            <a:lstStyle/>
            <a:p>
              <a:endParaRPr lang="en-US">
                <a:latin typeface="Calibri" pitchFamily="34" charset="0"/>
              </a:endParaRPr>
            </a:p>
          </p:txBody>
        </p:sp>
        <p:sp>
          <p:nvSpPr>
            <p:cNvPr id="32788" name="Oval 14"/>
            <p:cNvSpPr>
              <a:spLocks noChangeArrowheads="1"/>
            </p:cNvSpPr>
            <p:nvPr/>
          </p:nvSpPr>
          <p:spPr bwMode="auto">
            <a:xfrm>
              <a:off x="1359" y="2307"/>
              <a:ext cx="53" cy="55"/>
            </a:xfrm>
            <a:prstGeom prst="ellipse">
              <a:avLst/>
            </a:prstGeom>
            <a:solidFill>
              <a:srgbClr val="66FF33"/>
            </a:solidFill>
            <a:ln w="9525">
              <a:solidFill>
                <a:schemeClr val="tx1"/>
              </a:solidFill>
              <a:round/>
              <a:headEnd/>
              <a:tailEnd/>
            </a:ln>
          </p:spPr>
          <p:txBody>
            <a:bodyPr wrap="none" anchor="ctr"/>
            <a:lstStyle/>
            <a:p>
              <a:endParaRPr lang="en-US">
                <a:latin typeface="Calibri" pitchFamily="34" charset="0"/>
              </a:endParaRPr>
            </a:p>
          </p:txBody>
        </p:sp>
        <p:sp>
          <p:nvSpPr>
            <p:cNvPr id="32789" name="Oval 15"/>
            <p:cNvSpPr>
              <a:spLocks noChangeArrowheads="1"/>
            </p:cNvSpPr>
            <p:nvPr/>
          </p:nvSpPr>
          <p:spPr bwMode="auto">
            <a:xfrm>
              <a:off x="1463" y="2472"/>
              <a:ext cx="53" cy="55"/>
            </a:xfrm>
            <a:prstGeom prst="ellipse">
              <a:avLst/>
            </a:prstGeom>
            <a:solidFill>
              <a:srgbClr val="66FF33"/>
            </a:solidFill>
            <a:ln w="9525">
              <a:solidFill>
                <a:schemeClr val="tx1"/>
              </a:solidFill>
              <a:round/>
              <a:headEnd/>
              <a:tailEnd/>
            </a:ln>
          </p:spPr>
          <p:txBody>
            <a:bodyPr wrap="none" anchor="ctr"/>
            <a:lstStyle/>
            <a:p>
              <a:endParaRPr lang="en-US">
                <a:latin typeface="Calibri" pitchFamily="34" charset="0"/>
              </a:endParaRPr>
            </a:p>
          </p:txBody>
        </p:sp>
        <p:sp>
          <p:nvSpPr>
            <p:cNvPr id="32790" name="Oval 16"/>
            <p:cNvSpPr>
              <a:spLocks noChangeArrowheads="1"/>
            </p:cNvSpPr>
            <p:nvPr/>
          </p:nvSpPr>
          <p:spPr bwMode="auto">
            <a:xfrm>
              <a:off x="1568" y="2637"/>
              <a:ext cx="53" cy="54"/>
            </a:xfrm>
            <a:prstGeom prst="ellipse">
              <a:avLst/>
            </a:prstGeom>
            <a:solidFill>
              <a:srgbClr val="66FF33"/>
            </a:solidFill>
            <a:ln w="9525">
              <a:solidFill>
                <a:schemeClr val="tx1"/>
              </a:solidFill>
              <a:round/>
              <a:headEnd/>
              <a:tailEnd/>
            </a:ln>
          </p:spPr>
          <p:txBody>
            <a:bodyPr wrap="none" anchor="ctr"/>
            <a:lstStyle/>
            <a:p>
              <a:endParaRPr lang="en-US">
                <a:latin typeface="Calibri" pitchFamily="34" charset="0"/>
              </a:endParaRPr>
            </a:p>
          </p:txBody>
        </p:sp>
        <p:sp>
          <p:nvSpPr>
            <p:cNvPr id="32791" name="Oval 17"/>
            <p:cNvSpPr>
              <a:spLocks noChangeArrowheads="1"/>
            </p:cNvSpPr>
            <p:nvPr/>
          </p:nvSpPr>
          <p:spPr bwMode="auto">
            <a:xfrm>
              <a:off x="1725" y="2747"/>
              <a:ext cx="54" cy="54"/>
            </a:xfrm>
            <a:prstGeom prst="ellipse">
              <a:avLst/>
            </a:prstGeom>
            <a:solidFill>
              <a:srgbClr val="66FF33"/>
            </a:solidFill>
            <a:ln w="9525">
              <a:solidFill>
                <a:schemeClr val="tx1"/>
              </a:solidFill>
              <a:round/>
              <a:headEnd/>
              <a:tailEnd/>
            </a:ln>
          </p:spPr>
          <p:txBody>
            <a:bodyPr wrap="none" anchor="ctr"/>
            <a:lstStyle/>
            <a:p>
              <a:endParaRPr lang="en-US">
                <a:latin typeface="Calibri" pitchFamily="34" charset="0"/>
              </a:endParaRPr>
            </a:p>
          </p:txBody>
        </p:sp>
        <p:sp>
          <p:nvSpPr>
            <p:cNvPr id="32792" name="Oval 18"/>
            <p:cNvSpPr>
              <a:spLocks noChangeArrowheads="1"/>
            </p:cNvSpPr>
            <p:nvPr/>
          </p:nvSpPr>
          <p:spPr bwMode="auto">
            <a:xfrm>
              <a:off x="1725" y="2307"/>
              <a:ext cx="54" cy="55"/>
            </a:xfrm>
            <a:prstGeom prst="ellipse">
              <a:avLst/>
            </a:prstGeom>
            <a:solidFill>
              <a:srgbClr val="66FF33"/>
            </a:solidFill>
            <a:ln w="9525">
              <a:solidFill>
                <a:schemeClr val="tx1"/>
              </a:solidFill>
              <a:round/>
              <a:headEnd/>
              <a:tailEnd/>
            </a:ln>
          </p:spPr>
          <p:txBody>
            <a:bodyPr wrap="none" anchor="ctr"/>
            <a:lstStyle/>
            <a:p>
              <a:endParaRPr lang="en-US">
                <a:latin typeface="Calibri" pitchFamily="34" charset="0"/>
              </a:endParaRPr>
            </a:p>
          </p:txBody>
        </p:sp>
        <p:sp>
          <p:nvSpPr>
            <p:cNvPr id="32793" name="Oval 19"/>
            <p:cNvSpPr>
              <a:spLocks noChangeArrowheads="1"/>
            </p:cNvSpPr>
            <p:nvPr/>
          </p:nvSpPr>
          <p:spPr bwMode="auto">
            <a:xfrm>
              <a:off x="1620" y="2143"/>
              <a:ext cx="53" cy="54"/>
            </a:xfrm>
            <a:prstGeom prst="ellipse">
              <a:avLst/>
            </a:prstGeom>
            <a:solidFill>
              <a:srgbClr val="66FF33"/>
            </a:solidFill>
            <a:ln w="9525">
              <a:solidFill>
                <a:schemeClr val="tx1"/>
              </a:solidFill>
              <a:round/>
              <a:headEnd/>
              <a:tailEnd/>
            </a:ln>
          </p:spPr>
          <p:txBody>
            <a:bodyPr wrap="none" anchor="ctr"/>
            <a:lstStyle/>
            <a:p>
              <a:endParaRPr lang="en-US">
                <a:latin typeface="Calibri" pitchFamily="34" charset="0"/>
              </a:endParaRPr>
            </a:p>
          </p:txBody>
        </p:sp>
        <p:sp>
          <p:nvSpPr>
            <p:cNvPr id="32794" name="Oval 20"/>
            <p:cNvSpPr>
              <a:spLocks noChangeArrowheads="1"/>
            </p:cNvSpPr>
            <p:nvPr/>
          </p:nvSpPr>
          <p:spPr bwMode="auto">
            <a:xfrm>
              <a:off x="1516" y="2911"/>
              <a:ext cx="53" cy="55"/>
            </a:xfrm>
            <a:prstGeom prst="ellipse">
              <a:avLst/>
            </a:prstGeom>
            <a:solidFill>
              <a:srgbClr val="66FF33"/>
            </a:solidFill>
            <a:ln w="9525">
              <a:solidFill>
                <a:schemeClr val="tx1"/>
              </a:solidFill>
              <a:round/>
              <a:headEnd/>
              <a:tailEnd/>
            </a:ln>
          </p:spPr>
          <p:txBody>
            <a:bodyPr wrap="none" anchor="ctr"/>
            <a:lstStyle/>
            <a:p>
              <a:endParaRPr lang="en-US">
                <a:latin typeface="Calibri" pitchFamily="34" charset="0"/>
              </a:endParaRPr>
            </a:p>
          </p:txBody>
        </p:sp>
        <p:sp>
          <p:nvSpPr>
            <p:cNvPr id="32795" name="Oval 21"/>
            <p:cNvSpPr>
              <a:spLocks noChangeArrowheads="1"/>
            </p:cNvSpPr>
            <p:nvPr/>
          </p:nvSpPr>
          <p:spPr bwMode="auto">
            <a:xfrm>
              <a:off x="1568" y="1814"/>
              <a:ext cx="53" cy="54"/>
            </a:xfrm>
            <a:prstGeom prst="ellipse">
              <a:avLst/>
            </a:prstGeom>
            <a:solidFill>
              <a:srgbClr val="66FF33"/>
            </a:solidFill>
            <a:ln w="9525">
              <a:solidFill>
                <a:schemeClr val="tx1"/>
              </a:solidFill>
              <a:round/>
              <a:headEnd/>
              <a:tailEnd/>
            </a:ln>
          </p:spPr>
          <p:txBody>
            <a:bodyPr wrap="none" anchor="ctr"/>
            <a:lstStyle/>
            <a:p>
              <a:endParaRPr lang="en-US">
                <a:latin typeface="Calibri" pitchFamily="34" charset="0"/>
              </a:endParaRPr>
            </a:p>
          </p:txBody>
        </p:sp>
        <p:sp>
          <p:nvSpPr>
            <p:cNvPr id="32796" name="Oval 22"/>
            <p:cNvSpPr>
              <a:spLocks noChangeArrowheads="1"/>
            </p:cNvSpPr>
            <p:nvPr/>
          </p:nvSpPr>
          <p:spPr bwMode="auto">
            <a:xfrm>
              <a:off x="1673" y="3186"/>
              <a:ext cx="54" cy="55"/>
            </a:xfrm>
            <a:prstGeom prst="ellipse">
              <a:avLst/>
            </a:prstGeom>
            <a:solidFill>
              <a:srgbClr val="66FF33"/>
            </a:solidFill>
            <a:ln w="9525">
              <a:solidFill>
                <a:schemeClr val="tx1"/>
              </a:solidFill>
              <a:round/>
              <a:headEnd/>
              <a:tailEnd/>
            </a:ln>
          </p:spPr>
          <p:txBody>
            <a:bodyPr wrap="none" anchor="ctr"/>
            <a:lstStyle/>
            <a:p>
              <a:endParaRPr lang="en-US">
                <a:latin typeface="Calibri" pitchFamily="34" charset="0"/>
              </a:endParaRPr>
            </a:p>
          </p:txBody>
        </p:sp>
        <p:sp>
          <p:nvSpPr>
            <p:cNvPr id="32797" name="Oval 23"/>
            <p:cNvSpPr>
              <a:spLocks noChangeArrowheads="1"/>
            </p:cNvSpPr>
            <p:nvPr/>
          </p:nvSpPr>
          <p:spPr bwMode="auto">
            <a:xfrm>
              <a:off x="1516" y="3405"/>
              <a:ext cx="53" cy="55"/>
            </a:xfrm>
            <a:prstGeom prst="ellipse">
              <a:avLst/>
            </a:prstGeom>
            <a:solidFill>
              <a:srgbClr val="66FF33"/>
            </a:solidFill>
            <a:ln w="9525">
              <a:solidFill>
                <a:schemeClr val="tx1"/>
              </a:solidFill>
              <a:round/>
              <a:headEnd/>
              <a:tailEnd/>
            </a:ln>
          </p:spPr>
          <p:txBody>
            <a:bodyPr wrap="none" anchor="ctr"/>
            <a:lstStyle/>
            <a:p>
              <a:endParaRPr lang="en-US">
                <a:latin typeface="Calibri" pitchFamily="34" charset="0"/>
              </a:endParaRPr>
            </a:p>
          </p:txBody>
        </p:sp>
        <p:sp>
          <p:nvSpPr>
            <p:cNvPr id="32798" name="Oval 24"/>
            <p:cNvSpPr>
              <a:spLocks noChangeArrowheads="1"/>
            </p:cNvSpPr>
            <p:nvPr/>
          </p:nvSpPr>
          <p:spPr bwMode="auto">
            <a:xfrm>
              <a:off x="1725" y="3624"/>
              <a:ext cx="54" cy="55"/>
            </a:xfrm>
            <a:prstGeom prst="ellipse">
              <a:avLst/>
            </a:prstGeom>
            <a:solidFill>
              <a:srgbClr val="66FF33"/>
            </a:solidFill>
            <a:ln w="9525">
              <a:solidFill>
                <a:schemeClr val="tx1"/>
              </a:solidFill>
              <a:round/>
              <a:headEnd/>
              <a:tailEnd/>
            </a:ln>
          </p:spPr>
          <p:txBody>
            <a:bodyPr wrap="none" anchor="ctr"/>
            <a:lstStyle/>
            <a:p>
              <a:endParaRPr lang="en-US">
                <a:latin typeface="Calibri" pitchFamily="34" charset="0"/>
              </a:endParaRPr>
            </a:p>
          </p:txBody>
        </p:sp>
      </p:grpSp>
      <p:sp>
        <p:nvSpPr>
          <p:cNvPr id="32772" name="Rectangle 28"/>
          <p:cNvSpPr>
            <a:spLocks noChangeArrowheads="1"/>
          </p:cNvSpPr>
          <p:nvPr/>
        </p:nvSpPr>
        <p:spPr bwMode="auto">
          <a:xfrm>
            <a:off x="4953000" y="1864235"/>
            <a:ext cx="3600450" cy="1268040"/>
          </a:xfrm>
          <a:prstGeom prst="rect">
            <a:avLst/>
          </a:prstGeom>
          <a:noFill/>
          <a:ln w="9525">
            <a:noFill/>
            <a:miter lim="800000"/>
            <a:headEnd/>
            <a:tailEnd/>
          </a:ln>
        </p:spPr>
        <p:txBody>
          <a:bodyPr wrap="square">
            <a:spAutoFit/>
          </a:bodyPr>
          <a:lstStyle/>
          <a:p>
            <a:pPr algn="just">
              <a:spcBef>
                <a:spcPct val="20000"/>
              </a:spcBef>
              <a:buFont typeface="Wingdings" pitchFamily="2" charset="2"/>
              <a:buNone/>
            </a:pPr>
            <a:r>
              <a:rPr lang="en-US" sz="1600" b="1" dirty="0">
                <a:latin typeface="Calibri" pitchFamily="34" charset="0"/>
              </a:rPr>
              <a:t>Presence of irrigation </a:t>
            </a:r>
            <a:r>
              <a:rPr lang="en-US" sz="1600" b="1" dirty="0" smtClean="0">
                <a:latin typeface="Calibri" pitchFamily="34" charset="0"/>
              </a:rPr>
              <a:t>tanks (</a:t>
            </a:r>
            <a:r>
              <a:rPr lang="en-US" sz="1600" b="1" dirty="0">
                <a:latin typeface="Calibri" pitchFamily="34" charset="0"/>
              </a:rPr>
              <a:t>&gt;5%) within 1 </a:t>
            </a:r>
            <a:r>
              <a:rPr lang="en-US" sz="1600" b="1" dirty="0" smtClean="0">
                <a:latin typeface="Calibri" pitchFamily="34" charset="0"/>
              </a:rPr>
              <a:t>km, </a:t>
            </a:r>
            <a:r>
              <a:rPr lang="en-US" sz="1600" b="1" dirty="0">
                <a:latin typeface="Calibri" pitchFamily="34" charset="0"/>
              </a:rPr>
              <a:t>vegetation cover ( &gt;20 %), low barren area (&lt; 10%) were associated with high malaria </a:t>
            </a:r>
            <a:r>
              <a:rPr lang="en-US" sz="1600" b="1" dirty="0" smtClean="0">
                <a:latin typeface="Calibri" pitchFamily="34" charset="0"/>
              </a:rPr>
              <a:t>endemic. </a:t>
            </a:r>
            <a:endParaRPr lang="en-US" sz="1600" b="1" dirty="0">
              <a:latin typeface="Calibri" pitchFamily="34" charset="0"/>
            </a:endParaRPr>
          </a:p>
          <a:p>
            <a:pPr>
              <a:lnSpc>
                <a:spcPct val="80000"/>
              </a:lnSpc>
              <a:spcBef>
                <a:spcPct val="20000"/>
              </a:spcBef>
              <a:buFont typeface="Wingdings" pitchFamily="2" charset="2"/>
              <a:buNone/>
            </a:pPr>
            <a:endParaRPr lang="en-US" sz="1200" dirty="0">
              <a:solidFill>
                <a:srgbClr val="FFFF00"/>
              </a:solidFill>
              <a:latin typeface="Calibri" pitchFamily="34" charset="0"/>
            </a:endParaRPr>
          </a:p>
        </p:txBody>
      </p:sp>
      <p:sp>
        <p:nvSpPr>
          <p:cNvPr id="32774" name="Text Box 30"/>
          <p:cNvSpPr txBox="1">
            <a:spLocks noChangeArrowheads="1"/>
          </p:cNvSpPr>
          <p:nvPr/>
        </p:nvSpPr>
        <p:spPr bwMode="auto">
          <a:xfrm>
            <a:off x="4932575" y="925278"/>
            <a:ext cx="3927050" cy="830997"/>
          </a:xfrm>
          <a:prstGeom prst="rect">
            <a:avLst/>
          </a:prstGeom>
          <a:noFill/>
          <a:ln w="9525">
            <a:noFill/>
            <a:miter lim="800000"/>
            <a:headEnd/>
            <a:tailEnd/>
          </a:ln>
        </p:spPr>
        <p:txBody>
          <a:bodyPr wrap="square">
            <a:spAutoFit/>
          </a:bodyPr>
          <a:lstStyle/>
          <a:p>
            <a:r>
              <a:rPr lang="en-US" sz="2400" b="1" dirty="0" smtClean="0">
                <a:solidFill>
                  <a:srgbClr val="0070C0"/>
                </a:solidFill>
                <a:latin typeface="+mj-lt"/>
                <a:cs typeface="Bookman Old Style"/>
              </a:rPr>
              <a:t>Mapping malaria risk using Landscape features</a:t>
            </a:r>
            <a:endParaRPr lang="en-US" sz="2400" b="1" dirty="0">
              <a:solidFill>
                <a:srgbClr val="0070C0"/>
              </a:solidFill>
              <a:latin typeface="+mj-lt"/>
              <a:cs typeface="Bookman Old Style"/>
            </a:endParaRPr>
          </a:p>
        </p:txBody>
      </p:sp>
      <p:pic>
        <p:nvPicPr>
          <p:cNvPr id="32" name="Picture 4" descr="C:\Users\nimr\Desktop\Village_FCC.jpg"/>
          <p:cNvPicPr>
            <a:picLocks noChangeAspect="1" noChangeArrowheads="1"/>
          </p:cNvPicPr>
          <p:nvPr/>
        </p:nvPicPr>
        <p:blipFill>
          <a:blip r:embed="rId3" cstate="print"/>
          <a:srcRect/>
          <a:stretch>
            <a:fillRect/>
          </a:stretch>
        </p:blipFill>
        <p:spPr bwMode="auto">
          <a:xfrm>
            <a:off x="5486400" y="3122783"/>
            <a:ext cx="2819400" cy="2811911"/>
          </a:xfrm>
          <a:prstGeom prst="rect">
            <a:avLst/>
          </a:prstGeom>
          <a:noFill/>
        </p:spPr>
      </p:pic>
      <p:sp>
        <p:nvSpPr>
          <p:cNvPr id="33" name="TextBox 32"/>
          <p:cNvSpPr txBox="1"/>
          <p:nvPr/>
        </p:nvSpPr>
        <p:spPr>
          <a:xfrm>
            <a:off x="4953000" y="6019800"/>
            <a:ext cx="4114800" cy="307777"/>
          </a:xfrm>
          <a:prstGeom prst="rect">
            <a:avLst/>
          </a:prstGeom>
          <a:noFill/>
        </p:spPr>
        <p:txBody>
          <a:bodyPr wrap="square" rtlCol="0">
            <a:spAutoFit/>
          </a:bodyPr>
          <a:lstStyle/>
          <a:p>
            <a:r>
              <a:rPr lang="en-US" sz="1400" b="1" dirty="0" err="1" smtClean="0"/>
              <a:t>Microstratification</a:t>
            </a:r>
            <a:r>
              <a:rPr lang="en-US" sz="1400" b="1" dirty="0" smtClean="0"/>
              <a:t> of malarias areas in Rajasthan</a:t>
            </a:r>
            <a:endParaRPr lang="en-US" sz="1400" b="1" dirty="0"/>
          </a:p>
        </p:txBody>
      </p:sp>
      <p:grpSp>
        <p:nvGrpSpPr>
          <p:cNvPr id="3" name="Group 2"/>
          <p:cNvGrpSpPr/>
          <p:nvPr/>
        </p:nvGrpSpPr>
        <p:grpSpPr>
          <a:xfrm>
            <a:off x="-185283" y="5218752"/>
            <a:ext cx="5257800" cy="1046440"/>
            <a:chOff x="370663" y="4490429"/>
            <a:chExt cx="5257800" cy="1046440"/>
          </a:xfrm>
        </p:grpSpPr>
        <p:sp>
          <p:nvSpPr>
            <p:cNvPr id="32771" name="Text Box 27"/>
            <p:cNvSpPr txBox="1">
              <a:spLocks noChangeArrowheads="1"/>
            </p:cNvSpPr>
            <p:nvPr/>
          </p:nvSpPr>
          <p:spPr bwMode="auto">
            <a:xfrm>
              <a:off x="370663" y="4490429"/>
              <a:ext cx="5257800" cy="1046440"/>
            </a:xfrm>
            <a:prstGeom prst="rect">
              <a:avLst/>
            </a:prstGeom>
            <a:noFill/>
            <a:ln w="9525">
              <a:noFill/>
              <a:miter lim="800000"/>
              <a:headEnd/>
              <a:tailEnd/>
            </a:ln>
          </p:spPr>
          <p:txBody>
            <a:bodyPr wrap="square">
              <a:spAutoFit/>
            </a:bodyPr>
            <a:lstStyle/>
            <a:p>
              <a:pPr algn="just"/>
              <a:endParaRPr lang="en-US" sz="1400" dirty="0" smtClean="0">
                <a:latin typeface="Calibri" pitchFamily="34" charset="0"/>
              </a:endParaRPr>
            </a:p>
            <a:p>
              <a:pPr algn="just"/>
              <a:r>
                <a:rPr lang="en-US" sz="1600" b="1" dirty="0" smtClean="0">
                  <a:latin typeface="Calibri" pitchFamily="34" charset="0"/>
                </a:rPr>
                <a:t>           With images of IRS P6 MX, villages categorized</a:t>
              </a:r>
            </a:p>
            <a:p>
              <a:pPr algn="just"/>
              <a:r>
                <a:rPr lang="en-US" sz="1600" b="1" dirty="0" smtClean="0">
                  <a:latin typeface="Calibri" pitchFamily="34" charset="0"/>
                </a:rPr>
                <a:t>            into high   (    )     and low (     ) </a:t>
              </a:r>
              <a:r>
                <a:rPr lang="en-US" sz="1600" b="1" dirty="0" err="1" smtClean="0">
                  <a:latin typeface="Calibri" pitchFamily="34" charset="0"/>
                </a:rPr>
                <a:t>malarious</a:t>
              </a:r>
              <a:r>
                <a:rPr lang="en-US" sz="1600" b="1" dirty="0" smtClean="0">
                  <a:latin typeface="Calibri" pitchFamily="34" charset="0"/>
                </a:rPr>
                <a:t> </a:t>
              </a:r>
              <a:r>
                <a:rPr lang="en-US" sz="1600" b="1" dirty="0">
                  <a:latin typeface="Calibri" pitchFamily="34" charset="0"/>
                </a:rPr>
                <a:t>villages </a:t>
              </a:r>
              <a:r>
                <a:rPr lang="en-US" sz="1600" b="1" dirty="0" smtClean="0">
                  <a:latin typeface="Calibri" pitchFamily="34" charset="0"/>
                </a:rPr>
                <a:t> </a:t>
              </a:r>
            </a:p>
            <a:p>
              <a:pPr algn="just"/>
              <a:r>
                <a:rPr lang="en-US" sz="1600" b="1" dirty="0">
                  <a:latin typeface="Calibri" pitchFamily="34" charset="0"/>
                </a:rPr>
                <a:t> </a:t>
              </a:r>
              <a:r>
                <a:rPr lang="en-US" sz="1600" b="1" dirty="0" smtClean="0">
                  <a:latin typeface="Calibri" pitchFamily="34" charset="0"/>
                </a:rPr>
                <a:t>                       in </a:t>
              </a:r>
              <a:r>
                <a:rPr lang="en-US" sz="1600" b="1" dirty="0" err="1" smtClean="0">
                  <a:latin typeface="Calibri" pitchFamily="34" charset="0"/>
                </a:rPr>
                <a:t>Kallembella</a:t>
              </a:r>
              <a:r>
                <a:rPr lang="en-US" sz="1600" b="1" dirty="0" smtClean="0">
                  <a:latin typeface="Calibri" pitchFamily="34" charset="0"/>
                </a:rPr>
                <a:t>  </a:t>
              </a:r>
              <a:r>
                <a:rPr lang="en-US" sz="1600" b="1" dirty="0">
                  <a:latin typeface="Calibri" pitchFamily="34" charset="0"/>
                </a:rPr>
                <a:t>(</a:t>
              </a:r>
              <a:r>
                <a:rPr lang="en-US" sz="1600" b="1" dirty="0" err="1">
                  <a:latin typeface="Calibri" pitchFamily="34" charset="0"/>
                </a:rPr>
                <a:t>Sira</a:t>
              </a:r>
              <a:r>
                <a:rPr lang="en-US" sz="1600" b="1" dirty="0">
                  <a:latin typeface="Calibri" pitchFamily="34" charset="0"/>
                </a:rPr>
                <a:t> </a:t>
              </a:r>
              <a:r>
                <a:rPr lang="en-US" sz="1600" b="1" dirty="0" err="1">
                  <a:latin typeface="Calibri" pitchFamily="34" charset="0"/>
                </a:rPr>
                <a:t>Taluka</a:t>
              </a:r>
              <a:r>
                <a:rPr lang="en-US" sz="1600" b="1" dirty="0">
                  <a:latin typeface="Calibri" pitchFamily="34" charset="0"/>
                </a:rPr>
                <a:t> , </a:t>
              </a:r>
              <a:r>
                <a:rPr lang="en-US" sz="1600" b="1" dirty="0" err="1">
                  <a:latin typeface="Calibri" pitchFamily="34" charset="0"/>
                </a:rPr>
                <a:t>Tumkur</a:t>
              </a:r>
              <a:r>
                <a:rPr lang="en-US" sz="1600" b="1" dirty="0">
                  <a:latin typeface="Calibri" pitchFamily="34" charset="0"/>
                </a:rPr>
                <a:t>)</a:t>
              </a:r>
            </a:p>
          </p:txBody>
        </p:sp>
        <p:sp>
          <p:nvSpPr>
            <p:cNvPr id="37" name="Connector 36"/>
            <p:cNvSpPr/>
            <p:nvPr/>
          </p:nvSpPr>
          <p:spPr>
            <a:xfrm>
              <a:off x="1981201" y="5029200"/>
              <a:ext cx="152399" cy="152400"/>
            </a:xfrm>
            <a:prstGeom prst="flowChartConnector">
              <a:avLst/>
            </a:prstGeom>
            <a:solidFill>
              <a:srgbClr val="002F8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rgbClr val="0000FF"/>
                  </a:solidFill>
                </a:ln>
                <a:solidFill>
                  <a:srgbClr val="000090"/>
                </a:solidFill>
              </a:endParaRPr>
            </a:p>
          </p:txBody>
        </p:sp>
        <p:sp>
          <p:nvSpPr>
            <p:cNvPr id="38" name="Connector 37"/>
            <p:cNvSpPr/>
            <p:nvPr/>
          </p:nvSpPr>
          <p:spPr>
            <a:xfrm>
              <a:off x="3276601" y="5029200"/>
              <a:ext cx="152399" cy="152400"/>
            </a:xfrm>
            <a:prstGeom prst="flowChartConnector">
              <a:avLst/>
            </a:prstGeom>
            <a:solidFill>
              <a:srgbClr val="B5FF5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rgbClr val="0000FF"/>
                  </a:solidFill>
                </a:ln>
                <a:solidFill>
                  <a:srgbClr val="000090"/>
                </a:solidFill>
              </a:endParaRPr>
            </a:p>
          </p:txBody>
        </p:sp>
      </p:grpSp>
      <p:sp>
        <p:nvSpPr>
          <p:cNvPr id="6" name="Rectangle 5"/>
          <p:cNvSpPr/>
          <p:nvPr/>
        </p:nvSpPr>
        <p:spPr>
          <a:xfrm>
            <a:off x="309513" y="143130"/>
            <a:ext cx="7848600" cy="523220"/>
          </a:xfrm>
          <a:prstGeom prst="rect">
            <a:avLst/>
          </a:prstGeom>
        </p:spPr>
        <p:txBody>
          <a:bodyPr wrap="square">
            <a:spAutoFit/>
          </a:bodyPr>
          <a:lstStyle/>
          <a:p>
            <a:r>
              <a:rPr lang="en-US" sz="2800" b="1" dirty="0" smtClean="0">
                <a:solidFill>
                  <a:srgbClr val="FF0000"/>
                </a:solidFill>
                <a:latin typeface="+mj-lt"/>
                <a:cs typeface="Bookman Old Style"/>
              </a:rPr>
              <a:t>Space Technology in Health Ministry </a:t>
            </a:r>
            <a:endParaRPr lang="en-US" sz="2800" b="1" dirty="0">
              <a:solidFill>
                <a:srgbClr val="FF0000"/>
              </a:solidFill>
              <a:latin typeface="+mj-lt"/>
            </a:endParaRPr>
          </a:p>
        </p:txBody>
      </p:sp>
      <p:sp>
        <p:nvSpPr>
          <p:cNvPr id="34" name="TextBox 33"/>
          <p:cNvSpPr txBox="1"/>
          <p:nvPr/>
        </p:nvSpPr>
        <p:spPr>
          <a:xfrm>
            <a:off x="-1" y="673902"/>
            <a:ext cx="3431358" cy="707884"/>
          </a:xfrm>
          <a:prstGeom prst="rect">
            <a:avLst/>
          </a:prstGeom>
          <a:solidFill>
            <a:schemeClr val="tx1">
              <a:lumMod val="75000"/>
            </a:schemeClr>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defTabSz="457200" latinLnBrk="1" hangingPunct="0"/>
            <a:r>
              <a:rPr lang="en-US" sz="2000" dirty="0" smtClean="0">
                <a:solidFill>
                  <a:srgbClr val="FFFF00"/>
                </a:solidFill>
              </a:rPr>
              <a:t>Success Stories of Geospatial tools for G-Governance </a:t>
            </a:r>
          </a:p>
        </p:txBody>
      </p:sp>
    </p:spTree>
    <p:extLst>
      <p:ext uri="{BB962C8B-B14F-4D97-AF65-F5344CB8AC3E}">
        <p14:creationId xmlns:p14="http://schemas.microsoft.com/office/powerpoint/2010/main" val="2640589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2413338"/>
            <a:ext cx="4572000" cy="2031325"/>
          </a:xfrm>
          <a:prstGeom prst="rect">
            <a:avLst/>
          </a:prstGeom>
        </p:spPr>
        <p:txBody>
          <a:bodyPr>
            <a:spAutoFit/>
          </a:bodyPr>
          <a:lstStyle/>
          <a:p>
            <a:r>
              <a:rPr lang="en-US" dirty="0"/>
              <a:t> The most sensitive periods of</a:t>
            </a:r>
          </a:p>
          <a:p>
            <a:r>
              <a:rPr lang="en-US" dirty="0"/>
              <a:t>malaria to the environment are the end of March‐ early</a:t>
            </a:r>
          </a:p>
          <a:p>
            <a:r>
              <a:rPr lang="en-US" dirty="0"/>
              <a:t>April (weeks 14‐ 17) using TCI, second half of June</a:t>
            </a:r>
          </a:p>
          <a:p>
            <a:r>
              <a:rPr lang="en-US" dirty="0"/>
              <a:t>(weeks 23‐ 26), using both TCI and VCI and mid</a:t>
            </a:r>
          </a:p>
          <a:p>
            <a:r>
              <a:rPr lang="en-US" dirty="0"/>
              <a:t>October (weeks 42‐ 44) using TCI.</a:t>
            </a:r>
          </a:p>
        </p:txBody>
      </p:sp>
      <p:pic>
        <p:nvPicPr>
          <p:cNvPr id="28674" name="Picture 2"/>
          <p:cNvPicPr>
            <a:picLocks noChangeAspect="1" noChangeArrowheads="1"/>
          </p:cNvPicPr>
          <p:nvPr/>
        </p:nvPicPr>
        <p:blipFill>
          <a:blip r:embed="rId2" cstate="print"/>
          <a:srcRect/>
          <a:stretch>
            <a:fillRect/>
          </a:stretch>
        </p:blipFill>
        <p:spPr bwMode="auto">
          <a:xfrm>
            <a:off x="2076450" y="2101333"/>
            <a:ext cx="4781550" cy="3648075"/>
          </a:xfrm>
          <a:prstGeom prst="rect">
            <a:avLst/>
          </a:prstGeom>
          <a:noFill/>
          <a:ln w="9525">
            <a:noFill/>
            <a:miter lim="800000"/>
            <a:headEnd/>
            <a:tailEnd/>
          </a:ln>
          <a:effectLst/>
        </p:spPr>
      </p:pic>
      <p:sp>
        <p:nvSpPr>
          <p:cNvPr id="3" name="TextBox 2"/>
          <p:cNvSpPr txBox="1"/>
          <p:nvPr/>
        </p:nvSpPr>
        <p:spPr>
          <a:xfrm>
            <a:off x="495300" y="1393447"/>
            <a:ext cx="8153400" cy="707886"/>
          </a:xfrm>
          <a:prstGeom prst="rect">
            <a:avLst/>
          </a:prstGeom>
          <a:noFill/>
        </p:spPr>
        <p:txBody>
          <a:bodyPr wrap="square" rtlCol="0">
            <a:spAutoFit/>
          </a:bodyPr>
          <a:lstStyle/>
          <a:p>
            <a:pPr algn="ctr"/>
            <a:r>
              <a:rPr lang="en-US" sz="2000" b="1" dirty="0" smtClean="0">
                <a:solidFill>
                  <a:srgbClr val="0000FF"/>
                </a:solidFill>
              </a:rPr>
              <a:t>EO based Parameters for Decision Making</a:t>
            </a:r>
            <a:r>
              <a:rPr lang="en-US" sz="2000" b="1" dirty="0" smtClean="0">
                <a:solidFill>
                  <a:srgbClr val="002060"/>
                </a:solidFill>
              </a:rPr>
              <a:t>:</a:t>
            </a:r>
          </a:p>
          <a:p>
            <a:pPr algn="ctr"/>
            <a:r>
              <a:rPr lang="en-US" sz="2000" b="1" dirty="0" smtClean="0">
                <a:solidFill>
                  <a:srgbClr val="002060"/>
                </a:solidFill>
              </a:rPr>
              <a:t>Temperature  Condition Index for early warning of malaria outbreak in Tripura</a:t>
            </a:r>
            <a:endParaRPr lang="en-US" sz="2000" b="1" dirty="0">
              <a:solidFill>
                <a:srgbClr val="002060"/>
              </a:solidFill>
            </a:endParaRPr>
          </a:p>
        </p:txBody>
      </p:sp>
      <p:sp>
        <p:nvSpPr>
          <p:cNvPr id="4" name="TextBox 3"/>
          <p:cNvSpPr txBox="1"/>
          <p:nvPr/>
        </p:nvSpPr>
        <p:spPr>
          <a:xfrm>
            <a:off x="1295400" y="5562600"/>
            <a:ext cx="6629400" cy="338554"/>
          </a:xfrm>
          <a:prstGeom prst="rect">
            <a:avLst/>
          </a:prstGeom>
          <a:noFill/>
        </p:spPr>
        <p:txBody>
          <a:bodyPr wrap="square" rtlCol="0">
            <a:spAutoFit/>
          </a:bodyPr>
          <a:lstStyle/>
          <a:p>
            <a:pPr algn="ctr"/>
            <a:r>
              <a:rPr lang="en-US" sz="1600" b="1" dirty="0" smtClean="0"/>
              <a:t>TCI &lt; 40 in March/April was critical in outbreak year ,2006</a:t>
            </a:r>
          </a:p>
        </p:txBody>
      </p:sp>
      <p:sp>
        <p:nvSpPr>
          <p:cNvPr id="5" name="Rectangle 4"/>
          <p:cNvSpPr/>
          <p:nvPr/>
        </p:nvSpPr>
        <p:spPr>
          <a:xfrm>
            <a:off x="6560488" y="6019800"/>
            <a:ext cx="2431112" cy="369332"/>
          </a:xfrm>
          <a:prstGeom prst="rect">
            <a:avLst/>
          </a:prstGeom>
        </p:spPr>
        <p:txBody>
          <a:bodyPr wrap="none">
            <a:spAutoFit/>
          </a:bodyPr>
          <a:lstStyle/>
          <a:p>
            <a:pPr algn="r"/>
            <a:r>
              <a:rPr lang="en-US" dirty="0"/>
              <a:t>(</a:t>
            </a:r>
            <a:r>
              <a:rPr lang="en-US" dirty="0" err="1"/>
              <a:t>Nizamuddin</a:t>
            </a:r>
            <a:r>
              <a:rPr lang="en-US" dirty="0"/>
              <a:t> et al 2013)  </a:t>
            </a:r>
          </a:p>
        </p:txBody>
      </p:sp>
      <p:sp>
        <p:nvSpPr>
          <p:cNvPr id="6" name="Rectangle 5"/>
          <p:cNvSpPr/>
          <p:nvPr/>
        </p:nvSpPr>
        <p:spPr>
          <a:xfrm>
            <a:off x="367644" y="152400"/>
            <a:ext cx="7709555" cy="523220"/>
          </a:xfrm>
          <a:prstGeom prst="rect">
            <a:avLst/>
          </a:prstGeom>
        </p:spPr>
        <p:txBody>
          <a:bodyPr wrap="square">
            <a:spAutoFit/>
          </a:bodyPr>
          <a:lstStyle/>
          <a:p>
            <a:r>
              <a:rPr lang="en-US" sz="2800" b="1" dirty="0">
                <a:solidFill>
                  <a:srgbClr val="FF0000"/>
                </a:solidFill>
                <a:latin typeface="+mj-lt"/>
                <a:cs typeface="Bookman Old Style"/>
              </a:rPr>
              <a:t>Past &amp; Current Usage of Space Technology </a:t>
            </a:r>
            <a:endParaRPr lang="en-US" sz="2800" b="1" dirty="0">
              <a:solidFill>
                <a:srgbClr val="FF0000"/>
              </a:solidFill>
              <a:latin typeface="+mj-lt"/>
            </a:endParaRPr>
          </a:p>
        </p:txBody>
      </p:sp>
      <p:sp>
        <p:nvSpPr>
          <p:cNvPr id="8" name="TextBox 7"/>
          <p:cNvSpPr txBox="1"/>
          <p:nvPr/>
        </p:nvSpPr>
        <p:spPr>
          <a:xfrm>
            <a:off x="-1" y="673902"/>
            <a:ext cx="3431358" cy="707884"/>
          </a:xfrm>
          <a:prstGeom prst="rect">
            <a:avLst/>
          </a:prstGeom>
          <a:solidFill>
            <a:schemeClr val="tx1">
              <a:lumMod val="75000"/>
            </a:schemeClr>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defTabSz="457200" latinLnBrk="1" hangingPunct="0"/>
            <a:r>
              <a:rPr lang="en-US" sz="2000" dirty="0" smtClean="0">
                <a:solidFill>
                  <a:srgbClr val="FFFF00"/>
                </a:solidFill>
              </a:rPr>
              <a:t>Success Stories of Geospatial tools for G-Governance </a:t>
            </a:r>
          </a:p>
        </p:txBody>
      </p:sp>
    </p:spTree>
    <p:extLst>
      <p:ext uri="{BB962C8B-B14F-4D97-AF65-F5344CB8AC3E}">
        <p14:creationId xmlns:p14="http://schemas.microsoft.com/office/powerpoint/2010/main" val="2340745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 y="673902"/>
            <a:ext cx="3431358" cy="707884"/>
          </a:xfrm>
          <a:prstGeom prst="rect">
            <a:avLst/>
          </a:prstGeom>
          <a:solidFill>
            <a:schemeClr val="tx1">
              <a:lumMod val="75000"/>
            </a:schemeClr>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defTabSz="457200" latinLnBrk="1" hangingPunct="0"/>
            <a:r>
              <a:rPr lang="en-US" sz="2000" dirty="0" smtClean="0">
                <a:solidFill>
                  <a:srgbClr val="FFFF00"/>
                </a:solidFill>
              </a:rPr>
              <a:t>Success Stories of Geospatial tools for G-Governance </a:t>
            </a:r>
          </a:p>
        </p:txBody>
      </p:sp>
      <p:pic>
        <p:nvPicPr>
          <p:cNvPr id="3" name="Picture 2"/>
          <p:cNvPicPr>
            <a:picLocks noChangeAspect="1"/>
          </p:cNvPicPr>
          <p:nvPr/>
        </p:nvPicPr>
        <p:blipFill rotWithShape="1">
          <a:blip r:embed="rId2"/>
          <a:srcRect l="12297" t="4166" r="11958"/>
          <a:stretch/>
        </p:blipFill>
        <p:spPr>
          <a:xfrm>
            <a:off x="3650169" y="-6743"/>
            <a:ext cx="5493831" cy="3520687"/>
          </a:xfrm>
          <a:prstGeom prst="rect">
            <a:avLst/>
          </a:prstGeom>
        </p:spPr>
      </p:pic>
      <p:pic>
        <p:nvPicPr>
          <p:cNvPr id="4" name="Picture 3"/>
          <p:cNvPicPr>
            <a:picLocks noChangeAspect="1"/>
          </p:cNvPicPr>
          <p:nvPr/>
        </p:nvPicPr>
        <p:blipFill rotWithShape="1">
          <a:blip r:embed="rId3"/>
          <a:srcRect l="14301" t="3996" r="9564"/>
          <a:stretch/>
        </p:blipFill>
        <p:spPr>
          <a:xfrm>
            <a:off x="3525625" y="3146916"/>
            <a:ext cx="5618375" cy="3736066"/>
          </a:xfrm>
          <a:prstGeom prst="rect">
            <a:avLst/>
          </a:prstGeom>
        </p:spPr>
      </p:pic>
      <p:sp>
        <p:nvSpPr>
          <p:cNvPr id="7" name="Rectangle 6"/>
          <p:cNvSpPr/>
          <p:nvPr/>
        </p:nvSpPr>
        <p:spPr>
          <a:xfrm>
            <a:off x="2286000" y="3105835"/>
            <a:ext cx="4572000" cy="646331"/>
          </a:xfrm>
          <a:prstGeom prst="rect">
            <a:avLst/>
          </a:prstGeom>
        </p:spPr>
        <p:txBody>
          <a:bodyPr>
            <a:spAutoFit/>
          </a:bodyPr>
          <a:lstStyle/>
          <a:p>
            <a:endParaRPr lang="en-US" dirty="0"/>
          </a:p>
          <a:p>
            <a:endParaRPr lang="en-US" dirty="0"/>
          </a:p>
        </p:txBody>
      </p:sp>
      <p:sp>
        <p:nvSpPr>
          <p:cNvPr id="8" name="Content Placeholder 1"/>
          <p:cNvSpPr>
            <a:spLocks noGrp="1"/>
          </p:cNvSpPr>
          <p:nvPr>
            <p:ph sz="quarter" idx="11"/>
          </p:nvPr>
        </p:nvSpPr>
        <p:spPr>
          <a:xfrm>
            <a:off x="-45139" y="1634937"/>
            <a:ext cx="3695308" cy="4379363"/>
          </a:xfrm>
        </p:spPr>
        <p:txBody>
          <a:bodyPr/>
          <a:lstStyle/>
          <a:p>
            <a:pPr marL="169863" indent="-169863"/>
            <a:r>
              <a:rPr lang="en-US" sz="2000" b="0" dirty="0" smtClean="0">
                <a:latin typeface="Arial" panose="020B0604020202020204" pitchFamily="34" charset="0"/>
                <a:cs typeface="Arial" panose="020B0604020202020204" pitchFamily="34" charset="0"/>
              </a:rPr>
              <a:t>Success stories/ projects become part of capacity building to bring awareness of benefits </a:t>
            </a:r>
          </a:p>
          <a:p>
            <a:pPr marL="169863" indent="-169863"/>
            <a:r>
              <a:rPr lang="en-US" sz="2000" b="0" dirty="0" smtClean="0">
                <a:latin typeface="Arial" panose="020B0604020202020204" pitchFamily="34" charset="0"/>
                <a:cs typeface="Arial" panose="020B0604020202020204" pitchFamily="34" charset="0"/>
              </a:rPr>
              <a:t>Professional training needed for </a:t>
            </a:r>
            <a:r>
              <a:rPr lang="en-US" sz="2000" b="0" dirty="0" err="1" smtClean="0">
                <a:latin typeface="Arial" panose="020B0604020202020204" pitchFamily="34" charset="0"/>
                <a:cs typeface="Arial" panose="020B0604020202020204" pitchFamily="34" charset="0"/>
              </a:rPr>
              <a:t>geoprocessing</a:t>
            </a:r>
            <a:r>
              <a:rPr lang="en-US" sz="2000" b="0" dirty="0" smtClean="0">
                <a:latin typeface="Arial" panose="020B0604020202020204" pitchFamily="34" charset="0"/>
                <a:cs typeface="Arial" panose="020B0604020202020204" pitchFamily="34" charset="0"/>
              </a:rPr>
              <a:t> of satellite images and </a:t>
            </a:r>
            <a:r>
              <a:rPr lang="en-US" sz="2000" b="0" dirty="0" err="1" smtClean="0">
                <a:latin typeface="Arial" panose="020B0604020202020204" pitchFamily="34" charset="0"/>
                <a:cs typeface="Arial" panose="020B0604020202020204" pitchFamily="34" charset="0"/>
              </a:rPr>
              <a:t>WebGIS</a:t>
            </a:r>
            <a:r>
              <a:rPr lang="en-US" sz="2000" b="0" dirty="0" smtClean="0">
                <a:latin typeface="Arial" panose="020B0604020202020204" pitchFamily="34" charset="0"/>
                <a:cs typeface="Arial" panose="020B0604020202020204" pitchFamily="34" charset="0"/>
              </a:rPr>
              <a:t> tools development.</a:t>
            </a:r>
          </a:p>
          <a:p>
            <a:pPr marL="169863" indent="-169863"/>
            <a:r>
              <a:rPr lang="en-US" sz="2000" b="0" dirty="0" smtClean="0">
                <a:latin typeface="Arial" panose="020B0604020202020204" pitchFamily="34" charset="0"/>
                <a:cs typeface="Arial" panose="020B0604020202020204" pitchFamily="34" charset="0"/>
              </a:rPr>
              <a:t>Training of administrative and contractual staffs</a:t>
            </a:r>
          </a:p>
          <a:p>
            <a:pPr marL="0" indent="0">
              <a:buNone/>
            </a:pPr>
            <a:endParaRPr lang="en-US" sz="2000" b="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17446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72822" y="103697"/>
            <a:ext cx="3439401" cy="58477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IN" sz="3200" b="1" i="0" u="none" strike="noStrike" cap="none" spc="0" normalizeH="0" baseline="0" dirty="0" smtClean="0">
                <a:ln>
                  <a:noFill/>
                </a:ln>
                <a:solidFill>
                  <a:srgbClr val="FF0000"/>
                </a:solidFill>
                <a:effectLst/>
                <a:uFillTx/>
              </a:rPr>
              <a:t>Proposed</a:t>
            </a:r>
            <a:r>
              <a:rPr kumimoji="0" lang="en-IN" sz="3200" b="1" i="0" u="none" strike="noStrike" cap="none" spc="0" normalizeH="0" dirty="0" smtClean="0">
                <a:ln>
                  <a:noFill/>
                </a:ln>
                <a:solidFill>
                  <a:srgbClr val="FF0000"/>
                </a:solidFill>
                <a:effectLst/>
                <a:uFillTx/>
              </a:rPr>
              <a:t> </a:t>
            </a:r>
            <a:r>
              <a:rPr kumimoji="0" lang="en-IN" sz="3200" b="1" i="0" u="none" strike="noStrike" cap="none" spc="0" normalizeH="0" baseline="0" dirty="0" smtClean="0">
                <a:ln>
                  <a:noFill/>
                </a:ln>
                <a:solidFill>
                  <a:srgbClr val="FF0000"/>
                </a:solidFill>
                <a:effectLst/>
                <a:uFillTx/>
              </a:rPr>
              <a:t>Objectives</a:t>
            </a:r>
            <a:endParaRPr kumimoji="0" lang="en-IN" sz="3200" b="1" i="0" u="none" strike="noStrike" cap="none" spc="0" normalizeH="0" baseline="0" dirty="0">
              <a:ln>
                <a:noFill/>
              </a:ln>
              <a:solidFill>
                <a:srgbClr val="FF0000"/>
              </a:solidFill>
              <a:effectLst/>
              <a:uFillTx/>
            </a:endParaRPr>
          </a:p>
        </p:txBody>
      </p:sp>
      <p:sp>
        <p:nvSpPr>
          <p:cNvPr id="4" name="Content Placeholder 3"/>
          <p:cNvSpPr>
            <a:spLocks noGrp="1"/>
          </p:cNvSpPr>
          <p:nvPr>
            <p:ph sz="quarter" idx="11"/>
          </p:nvPr>
        </p:nvSpPr>
        <p:spPr>
          <a:xfrm>
            <a:off x="237315" y="1019914"/>
            <a:ext cx="8581778" cy="5059230"/>
          </a:xfrm>
        </p:spPr>
        <p:txBody>
          <a:bodyPr/>
          <a:lstStyle/>
          <a:p>
            <a:pPr>
              <a:buFont typeface="Arial" panose="020B0604020202020204" pitchFamily="34" charset="0"/>
              <a:buChar char="•"/>
            </a:pPr>
            <a:r>
              <a:rPr lang="en-IN" sz="2800" dirty="0">
                <a:latin typeface="+mj-lt"/>
                <a:cs typeface="Arial" panose="020B0604020202020204" pitchFamily="34" charset="0"/>
              </a:rPr>
              <a:t>Capacity </a:t>
            </a:r>
            <a:r>
              <a:rPr lang="en-IN" sz="2800" dirty="0" smtClean="0">
                <a:latin typeface="+mj-lt"/>
                <a:cs typeface="Arial" panose="020B0604020202020204" pitchFamily="34" charset="0"/>
              </a:rPr>
              <a:t>Building to promote the use of Geospatial tools </a:t>
            </a:r>
            <a:r>
              <a:rPr lang="en-IN" sz="2800" dirty="0">
                <a:latin typeface="+mj-lt"/>
                <a:cs typeface="Arial" panose="020B0604020202020204" pitchFamily="34" charset="0"/>
              </a:rPr>
              <a:t>for Sustainable Development Programs </a:t>
            </a:r>
            <a:r>
              <a:rPr lang="en-IN" sz="2800" dirty="0" smtClean="0">
                <a:latin typeface="+mj-lt"/>
                <a:cs typeface="Arial" panose="020B0604020202020204" pitchFamily="34" charset="0"/>
              </a:rPr>
              <a:t>to </a:t>
            </a:r>
            <a:r>
              <a:rPr lang="en-IN" sz="2800" dirty="0">
                <a:latin typeface="+mj-lt"/>
                <a:cs typeface="Arial" panose="020B0604020202020204" pitchFamily="34" charset="0"/>
              </a:rPr>
              <a:t>developing </a:t>
            </a:r>
            <a:r>
              <a:rPr lang="en-IN" sz="2800" dirty="0" smtClean="0">
                <a:latin typeface="+mj-lt"/>
                <a:cs typeface="Arial" panose="020B0604020202020204" pitchFamily="34" charset="0"/>
              </a:rPr>
              <a:t>countries, and to </a:t>
            </a:r>
            <a:r>
              <a:rPr lang="en-IN" sz="2800" dirty="0">
                <a:latin typeface="+mj-lt"/>
                <a:cs typeface="Arial" panose="020B0604020202020204" pitchFamily="34" charset="0"/>
              </a:rPr>
              <a:t>countries with economics </a:t>
            </a:r>
            <a:r>
              <a:rPr lang="en-IN" sz="2800" dirty="0" smtClean="0">
                <a:latin typeface="+mj-lt"/>
                <a:cs typeface="Arial" panose="020B0604020202020204" pitchFamily="34" charset="0"/>
              </a:rPr>
              <a:t>in transition.</a:t>
            </a:r>
          </a:p>
          <a:p>
            <a:pPr>
              <a:buFont typeface="Arial" panose="020B0604020202020204" pitchFamily="34" charset="0"/>
              <a:buChar char="•"/>
            </a:pPr>
            <a:endParaRPr lang="en-IN" sz="2800" dirty="0" smtClean="0">
              <a:latin typeface="+mj-lt"/>
              <a:cs typeface="Arial" panose="020B0604020202020204" pitchFamily="34" charset="0"/>
            </a:endParaRPr>
          </a:p>
          <a:p>
            <a:pPr marL="0" indent="0">
              <a:buNone/>
            </a:pPr>
            <a:r>
              <a:rPr lang="en-IN" sz="2800" b="1" dirty="0" smtClean="0">
                <a:solidFill>
                  <a:srgbClr val="0070C0"/>
                </a:solidFill>
                <a:latin typeface="+mj-lt"/>
                <a:cs typeface="Arial" panose="020B0604020202020204" pitchFamily="34" charset="0"/>
              </a:rPr>
              <a:t>To whom it is addressed?</a:t>
            </a:r>
          </a:p>
          <a:p>
            <a:pPr>
              <a:buFont typeface="Arial" panose="020B0604020202020204" pitchFamily="34" charset="0"/>
              <a:buChar char="•"/>
            </a:pPr>
            <a:r>
              <a:rPr lang="en-IN" sz="2800" dirty="0" smtClean="0">
                <a:latin typeface="+mj-lt"/>
                <a:cs typeface="Arial" panose="020B0604020202020204" pitchFamily="34" charset="0"/>
              </a:rPr>
              <a:t>Building critical mass of people with right capacity to manage the environment and natural resources in a sustainable manner. </a:t>
            </a:r>
            <a:endParaRPr lang="en-US" sz="2800" dirty="0">
              <a:latin typeface="+mj-lt"/>
              <a:cs typeface="Arial" panose="020B0604020202020204" pitchFamily="34" charset="0"/>
            </a:endParaRPr>
          </a:p>
        </p:txBody>
      </p:sp>
    </p:spTree>
    <p:extLst>
      <p:ext uri="{BB962C8B-B14F-4D97-AF65-F5344CB8AC3E}">
        <p14:creationId xmlns:p14="http://schemas.microsoft.com/office/powerpoint/2010/main" val="1685297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943543761"/>
              </p:ext>
            </p:extLst>
          </p:nvPr>
        </p:nvGraphicFramePr>
        <p:xfrm>
          <a:off x="0" y="895545"/>
          <a:ext cx="9144000" cy="56696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0483" name="TextBox 3"/>
          <p:cNvSpPr txBox="1">
            <a:spLocks noChangeArrowheads="1"/>
          </p:cNvSpPr>
          <p:nvPr/>
        </p:nvSpPr>
        <p:spPr bwMode="auto">
          <a:xfrm>
            <a:off x="292232" y="110324"/>
            <a:ext cx="776922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3200" b="1" dirty="0">
                <a:solidFill>
                  <a:srgbClr val="FF0000"/>
                </a:solidFill>
                <a:latin typeface="+mj-lt"/>
              </a:rPr>
              <a:t>Geo-Spatial Technology – Road Map</a:t>
            </a:r>
          </a:p>
        </p:txBody>
      </p:sp>
      <p:sp>
        <p:nvSpPr>
          <p:cNvPr id="5" name="TextBox 4"/>
          <p:cNvSpPr txBox="1">
            <a:spLocks noChangeArrowheads="1"/>
          </p:cNvSpPr>
          <p:nvPr/>
        </p:nvSpPr>
        <p:spPr bwMode="auto">
          <a:xfrm>
            <a:off x="3908425" y="4214305"/>
            <a:ext cx="5235575" cy="2092881"/>
          </a:xfrm>
          <a:prstGeom prst="rect">
            <a:avLst/>
          </a:prstGeom>
          <a:solidFill>
            <a:srgbClr val="00009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000" b="1" dirty="0">
                <a:solidFill>
                  <a:srgbClr val="FFFF00"/>
                </a:solidFill>
                <a:latin typeface="Candara" panose="020E0502030303020204" pitchFamily="34" charset="0"/>
              </a:rPr>
              <a:t>Some Challenges ahead …</a:t>
            </a:r>
          </a:p>
          <a:p>
            <a:pPr eaLnBrk="1" hangingPunct="1">
              <a:buFontTx/>
              <a:buChar char="-"/>
            </a:pPr>
            <a:r>
              <a:rPr lang="en-US" altLang="en-US" sz="2000" dirty="0">
                <a:solidFill>
                  <a:schemeClr val="bg1"/>
                </a:solidFill>
                <a:latin typeface="Candara" panose="020E0502030303020204" pitchFamily="34" charset="0"/>
              </a:rPr>
              <a:t>  </a:t>
            </a:r>
            <a:r>
              <a:rPr lang="en-US" altLang="en-US" sz="2200" dirty="0">
                <a:solidFill>
                  <a:schemeClr val="bg1"/>
                </a:solidFill>
                <a:latin typeface="+mj-lt"/>
              </a:rPr>
              <a:t>Two-thirds of the World is yet to be mapped..</a:t>
            </a:r>
          </a:p>
          <a:p>
            <a:pPr eaLnBrk="1" hangingPunct="1">
              <a:buFontTx/>
              <a:buChar char="-"/>
            </a:pPr>
            <a:r>
              <a:rPr lang="en-US" altLang="en-US" sz="2200" dirty="0">
                <a:solidFill>
                  <a:schemeClr val="bg1"/>
                </a:solidFill>
                <a:latin typeface="+mj-lt"/>
              </a:rPr>
              <a:t>   2D/3D city maps, Road and Utility Networks,   	Thematic maps…</a:t>
            </a:r>
          </a:p>
          <a:p>
            <a:pPr eaLnBrk="1" hangingPunct="1">
              <a:buFontTx/>
              <a:buChar char="-"/>
            </a:pPr>
            <a:r>
              <a:rPr lang="en-US" altLang="en-US" sz="2200" dirty="0">
                <a:solidFill>
                  <a:schemeClr val="bg1"/>
                </a:solidFill>
                <a:latin typeface="+mj-lt"/>
              </a:rPr>
              <a:t>  Integration of disparate sources, applications     	and data bases in real time….</a:t>
            </a:r>
          </a:p>
        </p:txBody>
      </p:sp>
    </p:spTree>
  </p:cSld>
  <p:clrMapOvr>
    <a:masterClrMapping/>
  </p:clrMapOvr>
  <p:transition>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2073" y="125508"/>
            <a:ext cx="3239026" cy="76943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IN" sz="3200" b="1" i="0" u="none" strike="noStrike" cap="none" spc="0" normalizeH="0" baseline="0" dirty="0" smtClean="0">
                <a:ln>
                  <a:noFill/>
                </a:ln>
                <a:solidFill>
                  <a:srgbClr val="FF0000"/>
                </a:solidFill>
                <a:effectLst/>
                <a:uFillTx/>
              </a:rPr>
              <a:t>Back References …</a:t>
            </a:r>
            <a:endParaRPr kumimoji="0" lang="en-IN" sz="2800" b="1" i="0" u="none" strike="noStrike" cap="none" spc="0" normalizeH="0" baseline="0" dirty="0" smtClean="0">
              <a:ln>
                <a:noFill/>
              </a:ln>
              <a:solidFill>
                <a:srgbClr val="FF0000"/>
              </a:solidFill>
              <a:effectLst/>
              <a:uFillTx/>
            </a:endParaRPr>
          </a:p>
          <a:p>
            <a:pPr marL="0" marR="0" indent="0" algn="l" defTabSz="457200" rtl="0" fontAlgn="auto" latinLnBrk="1" hangingPunct="0">
              <a:lnSpc>
                <a:spcPct val="100000"/>
              </a:lnSpc>
              <a:spcBef>
                <a:spcPts val="0"/>
              </a:spcBef>
              <a:spcAft>
                <a:spcPts val="0"/>
              </a:spcAft>
              <a:buClrTx/>
              <a:buSzTx/>
              <a:buFontTx/>
              <a:buNone/>
              <a:tabLst/>
            </a:pPr>
            <a:endParaRPr kumimoji="0" lang="en-IN" sz="1200" b="1" i="0" u="none" strike="noStrike" cap="none" spc="0" normalizeH="0" baseline="0" dirty="0" smtClean="0">
              <a:ln>
                <a:noFill/>
              </a:ln>
              <a:solidFill>
                <a:srgbClr val="FF0000"/>
              </a:solidFill>
              <a:effectLst/>
              <a:uFillTx/>
            </a:endParaRPr>
          </a:p>
        </p:txBody>
      </p:sp>
      <p:sp>
        <p:nvSpPr>
          <p:cNvPr id="4" name="Content Placeholder 3"/>
          <p:cNvSpPr>
            <a:spLocks noGrp="1"/>
          </p:cNvSpPr>
          <p:nvPr>
            <p:ph sz="quarter" idx="11"/>
          </p:nvPr>
        </p:nvSpPr>
        <p:spPr>
          <a:xfrm>
            <a:off x="180887" y="894947"/>
            <a:ext cx="8851601" cy="5059230"/>
          </a:xfrm>
        </p:spPr>
        <p:txBody>
          <a:bodyPr/>
          <a:lstStyle/>
          <a:p>
            <a:pPr>
              <a:buFont typeface="Arial" panose="020B0604020202020204" pitchFamily="34" charset="0"/>
              <a:buChar char="•"/>
            </a:pPr>
            <a:endParaRPr lang="en-IN" sz="900" u="sng" dirty="0" smtClean="0">
              <a:latin typeface="+mn-lt"/>
              <a:cs typeface="Times New Roman" panose="02020603050405020304" pitchFamily="18" charset="0"/>
            </a:endParaRPr>
          </a:p>
          <a:p>
            <a:pPr>
              <a:buFont typeface="Arial" panose="020B0604020202020204" pitchFamily="34" charset="0"/>
              <a:buChar char="•"/>
            </a:pPr>
            <a:endParaRPr lang="en-IN" sz="2200" dirty="0" smtClean="0">
              <a:latin typeface="+mn-lt"/>
              <a:cs typeface="Times New Roman" panose="02020603050405020304" pitchFamily="18" charset="0"/>
            </a:endParaRPr>
          </a:p>
        </p:txBody>
      </p:sp>
      <p:sp>
        <p:nvSpPr>
          <p:cNvPr id="5" name="Content Placeholder 3"/>
          <p:cNvSpPr txBox="1">
            <a:spLocks/>
          </p:cNvSpPr>
          <p:nvPr/>
        </p:nvSpPr>
        <p:spPr bwMode="auto">
          <a:xfrm>
            <a:off x="180887" y="894947"/>
            <a:ext cx="8851601" cy="5059230"/>
          </a:xfrm>
          <a:prstGeom prst="rect">
            <a:avLst/>
          </a:prstGeom>
          <a:noFill/>
          <a:ln w="9525">
            <a:noFill/>
            <a:miter lim="800000"/>
            <a:headEnd/>
            <a:tailEnd/>
          </a:ln>
        </p:spPr>
        <p:txBody>
          <a:bodyPr vert="horz" wrap="square" lIns="91430" tIns="45715" rIns="91430" bIns="45715" numCol="1" anchor="t" anchorCtr="0" compatLnSpc="1">
            <a:prstTxWarp prst="textNoShape">
              <a:avLst/>
            </a:prstTxWarp>
          </a:bodyPr>
          <a:lstStyle>
            <a:lvl1pPr marL="341313" indent="-341313" algn="l" rtl="0" eaLnBrk="1" fontAlgn="base" hangingPunct="1">
              <a:spcBef>
                <a:spcPct val="20000"/>
              </a:spcBef>
              <a:spcAft>
                <a:spcPct val="0"/>
              </a:spcAft>
              <a:buClr>
                <a:srgbClr val="F39203"/>
              </a:buClr>
              <a:buSzPct val="140000"/>
              <a:buFont typeface="Wingdings" pitchFamily="2" charset="2"/>
              <a:buChar char="§"/>
              <a:defRPr sz="2000" b="1">
                <a:solidFill>
                  <a:schemeClr val="tx1"/>
                </a:solidFill>
                <a:latin typeface="+mn-lt"/>
                <a:ea typeface="+mn-ea"/>
                <a:cs typeface="+mn-cs"/>
              </a:defRPr>
            </a:lvl1pPr>
            <a:lvl2pPr marL="742950" indent="-285750" algn="l" rtl="0" eaLnBrk="1" fontAlgn="base" hangingPunct="1">
              <a:spcBef>
                <a:spcPct val="20000"/>
              </a:spcBef>
              <a:spcAft>
                <a:spcPct val="0"/>
              </a:spcAft>
              <a:buClr>
                <a:srgbClr val="F39203"/>
              </a:buClr>
              <a:buSzPct val="120000"/>
              <a:buFont typeface="Wingdings" pitchFamily="2" charset="2"/>
              <a:buChar char="§"/>
              <a:defRPr sz="2000">
                <a:solidFill>
                  <a:schemeClr val="tx1"/>
                </a:solidFill>
                <a:latin typeface="+mn-lt"/>
              </a:defRPr>
            </a:lvl2pPr>
            <a:lvl3pPr marL="1143000" indent="-228600" algn="l" rtl="0" eaLnBrk="1" fontAlgn="base" hangingPunct="1">
              <a:spcBef>
                <a:spcPct val="20000"/>
              </a:spcBef>
              <a:spcAft>
                <a:spcPct val="0"/>
              </a:spcAft>
              <a:buClr>
                <a:srgbClr val="F39203"/>
              </a:buClr>
              <a:buFont typeface="Wingdings" pitchFamily="2" charset="2"/>
              <a:buChar char="§"/>
              <a:defRPr>
                <a:solidFill>
                  <a:schemeClr val="tx1"/>
                </a:solidFill>
                <a:latin typeface="+mn-lt"/>
              </a:defRPr>
            </a:lvl3pPr>
            <a:lvl4pPr marL="1598613"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472517" indent="-228964" algn="l" defTabSz="914414" rtl="0" eaLnBrk="1" fontAlgn="base" hangingPunct="1">
              <a:spcBef>
                <a:spcPct val="20000"/>
              </a:spcBef>
              <a:spcAft>
                <a:spcPct val="0"/>
              </a:spcAft>
              <a:buChar char="»"/>
              <a:defRPr sz="2000">
                <a:solidFill>
                  <a:schemeClr val="tx1"/>
                </a:solidFill>
                <a:latin typeface="+mn-lt"/>
              </a:defRPr>
            </a:lvl6pPr>
            <a:lvl7pPr marL="2887243" indent="-228964" algn="l" defTabSz="914414" rtl="0" eaLnBrk="1" fontAlgn="base" hangingPunct="1">
              <a:spcBef>
                <a:spcPct val="20000"/>
              </a:spcBef>
              <a:spcAft>
                <a:spcPct val="0"/>
              </a:spcAft>
              <a:buChar char="»"/>
              <a:defRPr sz="2000">
                <a:solidFill>
                  <a:schemeClr val="tx1"/>
                </a:solidFill>
                <a:latin typeface="+mn-lt"/>
              </a:defRPr>
            </a:lvl7pPr>
            <a:lvl8pPr marL="3301969" indent="-228964" algn="l" defTabSz="914414" rtl="0" eaLnBrk="1" fontAlgn="base" hangingPunct="1">
              <a:spcBef>
                <a:spcPct val="20000"/>
              </a:spcBef>
              <a:spcAft>
                <a:spcPct val="0"/>
              </a:spcAft>
              <a:buChar char="»"/>
              <a:defRPr sz="2000">
                <a:solidFill>
                  <a:schemeClr val="tx1"/>
                </a:solidFill>
                <a:latin typeface="+mn-lt"/>
              </a:defRPr>
            </a:lvl8pPr>
            <a:lvl9pPr marL="3716695" indent="-228964" algn="l" defTabSz="914414" rtl="0" eaLnBrk="1" fontAlgn="base" hangingPunct="1">
              <a:spcBef>
                <a:spcPct val="20000"/>
              </a:spcBef>
              <a:spcAft>
                <a:spcPct val="0"/>
              </a:spcAft>
              <a:buChar char="»"/>
              <a:defRPr sz="2000">
                <a:solidFill>
                  <a:schemeClr val="tx1"/>
                </a:solidFill>
                <a:latin typeface="+mn-lt"/>
              </a:defRPr>
            </a:lvl9pPr>
          </a:lstStyle>
          <a:p>
            <a:pPr>
              <a:buFont typeface="Arial" panose="020B0604020202020204" pitchFamily="34" charset="0"/>
              <a:buChar char="•"/>
            </a:pPr>
            <a:r>
              <a:rPr lang="en-IN" sz="2400" b="0" kern="0" dirty="0" smtClean="0">
                <a:cs typeface="Times New Roman" panose="02020603050405020304" pitchFamily="18" charset="0"/>
              </a:rPr>
              <a:t>Capacity Building for </a:t>
            </a:r>
            <a:r>
              <a:rPr lang="en-IN" sz="2400" b="0" kern="0" dirty="0" err="1" smtClean="0">
                <a:cs typeface="Times New Roman" panose="02020603050405020304" pitchFamily="18" charset="0"/>
              </a:rPr>
              <a:t>Geoinformatics</a:t>
            </a:r>
            <a:r>
              <a:rPr lang="en-IN" sz="2400" b="0" kern="0" dirty="0" smtClean="0">
                <a:cs typeface="Times New Roman" panose="02020603050405020304" pitchFamily="18" charset="0"/>
              </a:rPr>
              <a:t> in Africa – ITC, Netherlands initiative </a:t>
            </a:r>
          </a:p>
          <a:p>
            <a:pPr>
              <a:buFont typeface="Arial" panose="020B0604020202020204" pitchFamily="34" charset="0"/>
              <a:buChar char="•"/>
            </a:pPr>
            <a:r>
              <a:rPr lang="en-IN" sz="2400" b="0" kern="0" dirty="0" smtClean="0">
                <a:cs typeface="Times New Roman" panose="02020603050405020304" pitchFamily="18" charset="0"/>
              </a:rPr>
              <a:t>Effective Approach for Capacity Building in GIS and RS Technologies in Developing Countries – Asian Inst. Of Tech., Thailand + JAXA</a:t>
            </a:r>
          </a:p>
          <a:p>
            <a:pPr>
              <a:buFont typeface="Arial" panose="020B0604020202020204" pitchFamily="34" charset="0"/>
              <a:buChar char="•"/>
            </a:pPr>
            <a:r>
              <a:rPr lang="en-IN" sz="2400" b="0" kern="0" dirty="0" smtClean="0">
                <a:cs typeface="Times New Roman" panose="02020603050405020304" pitchFamily="18" charset="0"/>
              </a:rPr>
              <a:t>Building Capacity to use Geospatial technology for Development in Africa: Lessons from the </a:t>
            </a:r>
            <a:r>
              <a:rPr lang="en-IN" sz="2400" b="0" kern="0" dirty="0" err="1" smtClean="0">
                <a:cs typeface="Times New Roman" panose="02020603050405020304" pitchFamily="18" charset="0"/>
              </a:rPr>
              <a:t>Ugenda</a:t>
            </a:r>
            <a:r>
              <a:rPr lang="en-IN" sz="2400" b="0" kern="0" dirty="0" smtClean="0">
                <a:cs typeface="Times New Roman" panose="02020603050405020304" pitchFamily="18" charset="0"/>
              </a:rPr>
              <a:t> GIS Project</a:t>
            </a:r>
          </a:p>
          <a:p>
            <a:pPr>
              <a:buFont typeface="Arial" panose="020B0604020202020204" pitchFamily="34" charset="0"/>
              <a:buChar char="•"/>
            </a:pPr>
            <a:r>
              <a:rPr lang="en-IN" sz="2400" b="0" kern="0" dirty="0" smtClean="0">
                <a:cs typeface="Times New Roman" panose="02020603050405020304" pitchFamily="18" charset="0"/>
              </a:rPr>
              <a:t>Role of Geospatial Technology in Environmental Sustainability in Nigeria</a:t>
            </a:r>
          </a:p>
          <a:p>
            <a:pPr>
              <a:buFont typeface="Arial" panose="020B0604020202020204" pitchFamily="34" charset="0"/>
              <a:buChar char="•"/>
            </a:pPr>
            <a:r>
              <a:rPr lang="en-IN" sz="2400" b="0" kern="0" dirty="0" smtClean="0">
                <a:cs typeface="Times New Roman" panose="02020603050405020304" pitchFamily="18" charset="0"/>
              </a:rPr>
              <a:t>UNEP – Strategy for Capacity Building for Sustainable Development – brings out importance of building partnerships with Govt., NGOs, people participation</a:t>
            </a:r>
          </a:p>
          <a:p>
            <a:pPr>
              <a:buFont typeface="Arial" panose="020B0604020202020204" pitchFamily="34" charset="0"/>
              <a:buChar char="•"/>
            </a:pPr>
            <a:r>
              <a:rPr lang="en-IN" sz="2400" b="0" kern="0" dirty="0" smtClean="0">
                <a:cs typeface="Times New Roman" panose="02020603050405020304" pitchFamily="18" charset="0"/>
              </a:rPr>
              <a:t>OCHRE program of New South Wales Government on Capacity Strengthening Policy for Local Decision Making  </a:t>
            </a:r>
            <a:endParaRPr lang="en-IN" sz="2400" b="0" kern="0" dirty="0">
              <a:cs typeface="Times New Roman" panose="02020603050405020304" pitchFamily="18" charset="0"/>
            </a:endParaRPr>
          </a:p>
          <a:p>
            <a:pPr>
              <a:buFont typeface="Arial" panose="020B0604020202020204" pitchFamily="34" charset="0"/>
              <a:buChar char="•"/>
            </a:pPr>
            <a:r>
              <a:rPr lang="en-IN" sz="2400" b="0" kern="0" dirty="0" smtClean="0">
                <a:cs typeface="Times New Roman" panose="02020603050405020304" pitchFamily="18" charset="0"/>
              </a:rPr>
              <a:t>...........</a:t>
            </a:r>
          </a:p>
          <a:p>
            <a:pPr marL="0" indent="0">
              <a:buNone/>
            </a:pPr>
            <a:r>
              <a:rPr lang="en-IN" sz="2400" b="0" kern="0" dirty="0">
                <a:cs typeface="Times New Roman" panose="02020603050405020304" pitchFamily="18" charset="0"/>
              </a:rPr>
              <a:t>	</a:t>
            </a:r>
            <a:r>
              <a:rPr lang="en-IN" sz="2400" b="0" kern="0" dirty="0" smtClean="0">
                <a:cs typeface="Times New Roman" panose="02020603050405020304" pitchFamily="18" charset="0"/>
              </a:rPr>
              <a:t>													        </a:t>
            </a:r>
          </a:p>
          <a:p>
            <a:pPr>
              <a:buFont typeface="Arial" panose="020B0604020202020204" pitchFamily="34" charset="0"/>
              <a:buChar char="•"/>
            </a:pPr>
            <a:endParaRPr lang="en-IN" sz="2400" b="0" kern="0" dirty="0" smtClean="0">
              <a:cs typeface="Times New Roman" panose="02020603050405020304" pitchFamily="18" charset="0"/>
            </a:endParaRPr>
          </a:p>
        </p:txBody>
      </p:sp>
    </p:spTree>
    <p:extLst>
      <p:ext uri="{BB962C8B-B14F-4D97-AF65-F5344CB8AC3E}">
        <p14:creationId xmlns:p14="http://schemas.microsoft.com/office/powerpoint/2010/main" val="4013255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 Box 5"/>
          <p:cNvSpPr txBox="1">
            <a:spLocks noChangeArrowheads="1"/>
          </p:cNvSpPr>
          <p:nvPr/>
        </p:nvSpPr>
        <p:spPr bwMode="auto">
          <a:xfrm>
            <a:off x="368430" y="155424"/>
            <a:ext cx="5656730" cy="523220"/>
          </a:xfrm>
          <a:prstGeom prst="rect">
            <a:avLst/>
          </a:prstGeom>
          <a:noFill/>
          <a:ln>
            <a:noFill/>
          </a:ln>
          <a:effectLst/>
        </p:spPr>
        <p:txBody>
          <a:bodyPr wrap="square">
            <a:spAutoFit/>
          </a:bodyPr>
          <a:lstStyle>
            <a:lvl1pPr>
              <a:spcBef>
                <a:spcPct val="20000"/>
              </a:spcBef>
              <a:buChar char="•"/>
              <a:defRPr sz="29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50000"/>
              </a:spcBef>
              <a:buFontTx/>
              <a:buNone/>
            </a:pPr>
            <a:r>
              <a:rPr lang="en-US" altLang="en-US" sz="2800" b="1" dirty="0" smtClean="0">
                <a:solidFill>
                  <a:srgbClr val="FF0000"/>
                </a:solidFill>
                <a:latin typeface="+mj-lt"/>
              </a:rPr>
              <a:t>G-GOVERNANCE and GST</a:t>
            </a:r>
            <a:endParaRPr lang="en-US" altLang="en-US" sz="2800" b="1" dirty="0">
              <a:solidFill>
                <a:srgbClr val="FF0000"/>
              </a:solidFill>
              <a:latin typeface="+mj-lt"/>
            </a:endParaRPr>
          </a:p>
        </p:txBody>
      </p:sp>
      <p:sp>
        <p:nvSpPr>
          <p:cNvPr id="6148" name="Rectangle 1"/>
          <p:cNvSpPr>
            <a:spLocks noChangeArrowheads="1"/>
          </p:cNvSpPr>
          <p:nvPr/>
        </p:nvSpPr>
        <p:spPr bwMode="auto">
          <a:xfrm>
            <a:off x="148240" y="767797"/>
            <a:ext cx="8763000"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29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spcBef>
                <a:spcPct val="0"/>
              </a:spcBef>
              <a:buFont typeface="Wingdings" panose="05000000000000000000" pitchFamily="2" charset="2"/>
              <a:buChar char="§"/>
            </a:pPr>
            <a:r>
              <a:rPr lang="en-US" altLang="en-US" sz="2400" dirty="0">
                <a:latin typeface="+mj-lt"/>
                <a:ea typeface="Calibri" panose="020F0502020204030204" pitchFamily="34" charset="0"/>
                <a:cs typeface="Arial" panose="020B0604020202020204" pitchFamily="34" charset="0"/>
              </a:rPr>
              <a:t>G-governance </a:t>
            </a:r>
            <a:r>
              <a:rPr lang="en-US" altLang="en-US" sz="2400" dirty="0" smtClean="0">
                <a:latin typeface="+mj-lt"/>
                <a:ea typeface="Calibri" panose="020F0502020204030204" pitchFamily="34" charset="0"/>
                <a:cs typeface="Arial" panose="020B0604020202020204" pitchFamily="34" charset="0"/>
              </a:rPr>
              <a:t>makes use of </a:t>
            </a:r>
            <a:r>
              <a:rPr lang="en-US" altLang="en-US" sz="2400" dirty="0">
                <a:latin typeface="+mj-lt"/>
                <a:ea typeface="Calibri" panose="020F0502020204030204" pitchFamily="34" charset="0"/>
                <a:cs typeface="Arial" panose="020B0604020202020204" pitchFamily="34" charset="0"/>
              </a:rPr>
              <a:t>geospatial technology to spatially enable policy-makers take </a:t>
            </a:r>
            <a:r>
              <a:rPr lang="en-US" altLang="en-US" sz="2400" dirty="0">
                <a:solidFill>
                  <a:srgbClr val="0070C0"/>
                </a:solidFill>
                <a:latin typeface="+mj-lt"/>
                <a:ea typeface="Calibri" panose="020F0502020204030204" pitchFamily="34" charset="0"/>
                <a:cs typeface="Arial" panose="020B0604020202020204" pitchFamily="34" charset="0"/>
              </a:rPr>
              <a:t>informed decisions</a:t>
            </a:r>
            <a:r>
              <a:rPr lang="en-US" altLang="en-US" sz="2400" dirty="0">
                <a:latin typeface="+mj-lt"/>
                <a:ea typeface="Calibri" panose="020F0502020204030204" pitchFamily="34" charset="0"/>
                <a:cs typeface="Arial" panose="020B0604020202020204" pitchFamily="34" charset="0"/>
              </a:rPr>
              <a:t>.</a:t>
            </a:r>
          </a:p>
          <a:p>
            <a:pPr>
              <a:spcBef>
                <a:spcPct val="0"/>
              </a:spcBef>
              <a:buFont typeface="Wingdings" panose="05000000000000000000" pitchFamily="2" charset="2"/>
              <a:buChar char="§"/>
            </a:pPr>
            <a:endParaRPr lang="en-US" altLang="en-US" sz="2400" dirty="0">
              <a:latin typeface="+mj-lt"/>
              <a:ea typeface="Calibri" panose="020F0502020204030204" pitchFamily="34" charset="0"/>
              <a:cs typeface="Arial" panose="020B0604020202020204" pitchFamily="34" charset="0"/>
            </a:endParaRPr>
          </a:p>
          <a:p>
            <a:pPr>
              <a:spcBef>
                <a:spcPct val="0"/>
              </a:spcBef>
              <a:buFont typeface="Wingdings" panose="05000000000000000000" pitchFamily="2" charset="2"/>
              <a:buChar char="§"/>
            </a:pPr>
            <a:r>
              <a:rPr lang="en-US" altLang="en-US" sz="2400" dirty="0">
                <a:latin typeface="+mj-lt"/>
                <a:ea typeface="Calibri" panose="020F0502020204030204" pitchFamily="34" charset="0"/>
                <a:cs typeface="Arial" panose="020B0604020202020204" pitchFamily="34" charset="0"/>
              </a:rPr>
              <a:t>Geospatial technology enables </a:t>
            </a:r>
            <a:r>
              <a:rPr lang="en-US" altLang="en-US" sz="2400" dirty="0" smtClean="0">
                <a:latin typeface="+mj-lt"/>
                <a:ea typeface="Calibri" panose="020F0502020204030204" pitchFamily="34" charset="0"/>
                <a:cs typeface="Arial" panose="020B0604020202020204" pitchFamily="34" charset="0"/>
              </a:rPr>
              <a:t>users </a:t>
            </a:r>
            <a:r>
              <a:rPr lang="en-US" altLang="en-US" sz="2400" dirty="0">
                <a:latin typeface="+mj-lt"/>
                <a:ea typeface="Calibri" panose="020F0502020204030204" pitchFamily="34" charset="0"/>
                <a:cs typeface="Arial" panose="020B0604020202020204" pitchFamily="34" charset="0"/>
              </a:rPr>
              <a:t>to </a:t>
            </a:r>
            <a:r>
              <a:rPr lang="en-US" altLang="en-US" sz="2400" dirty="0">
                <a:solidFill>
                  <a:srgbClr val="0070C0"/>
                </a:solidFill>
                <a:latin typeface="+mj-lt"/>
                <a:ea typeface="Calibri" panose="020F0502020204030204" pitchFamily="34" charset="0"/>
                <a:cs typeface="Arial" panose="020B0604020202020204" pitchFamily="34" charset="0"/>
              </a:rPr>
              <a:t>understand problems better</a:t>
            </a:r>
            <a:r>
              <a:rPr lang="en-US" altLang="en-US" sz="2400" dirty="0">
                <a:latin typeface="+mj-lt"/>
                <a:ea typeface="Calibri" panose="020F0502020204030204" pitchFamily="34" charset="0"/>
                <a:cs typeface="Arial" panose="020B0604020202020204" pitchFamily="34" charset="0"/>
              </a:rPr>
              <a:t> because it presents issues visually, in a more understandable manner, data integration for better governance. </a:t>
            </a:r>
          </a:p>
          <a:p>
            <a:pPr marL="0" indent="0">
              <a:spcBef>
                <a:spcPct val="0"/>
              </a:spcBef>
              <a:buNone/>
            </a:pPr>
            <a:endParaRPr lang="en-US" altLang="en-US" sz="2400" dirty="0">
              <a:latin typeface="+mj-lt"/>
              <a:ea typeface="Calibri" panose="020F0502020204030204" pitchFamily="34" charset="0"/>
              <a:cs typeface="Arial" panose="020B0604020202020204" pitchFamily="34" charset="0"/>
            </a:endParaRPr>
          </a:p>
          <a:p>
            <a:pPr>
              <a:spcBef>
                <a:spcPct val="0"/>
              </a:spcBef>
              <a:buFont typeface="Wingdings" panose="05000000000000000000" pitchFamily="2" charset="2"/>
              <a:buChar char="§"/>
            </a:pPr>
            <a:r>
              <a:rPr lang="en-US" altLang="en-US" sz="2400" dirty="0" smtClean="0">
                <a:latin typeface="+mj-lt"/>
                <a:ea typeface="Calibri" panose="020F0502020204030204" pitchFamily="34" charset="0"/>
                <a:cs typeface="Arial" panose="020B0604020202020204" pitchFamily="34" charset="0"/>
              </a:rPr>
              <a:t>Many success stories of use of GST in Governance:</a:t>
            </a:r>
          </a:p>
          <a:p>
            <a:pPr marL="0" indent="0">
              <a:spcBef>
                <a:spcPct val="0"/>
              </a:spcBef>
              <a:buNone/>
            </a:pPr>
            <a:endParaRPr lang="en-US" altLang="en-US" sz="1200" dirty="0">
              <a:latin typeface="+mj-lt"/>
              <a:ea typeface="Calibri" panose="020F0502020204030204" pitchFamily="34" charset="0"/>
              <a:cs typeface="Arial" panose="020B0604020202020204" pitchFamily="34" charset="0"/>
            </a:endParaRPr>
          </a:p>
          <a:p>
            <a:pPr lvl="1">
              <a:spcBef>
                <a:spcPct val="0"/>
              </a:spcBef>
            </a:pPr>
            <a:r>
              <a:rPr lang="en-US" altLang="en-US" sz="2000" dirty="0" smtClean="0">
                <a:latin typeface="+mj-lt"/>
                <a:ea typeface="Calibri" panose="020F0502020204030204" pitchFamily="34" charset="0"/>
                <a:cs typeface="Arial" panose="020B0604020202020204" pitchFamily="34" charset="0"/>
              </a:rPr>
              <a:t>For example</a:t>
            </a:r>
            <a:r>
              <a:rPr lang="en-US" altLang="en-US" sz="2000" dirty="0">
                <a:latin typeface="+mj-lt"/>
                <a:ea typeface="Calibri" panose="020F0502020204030204" pitchFamily="34" charset="0"/>
                <a:cs typeface="Arial" panose="020B0604020202020204" pitchFamily="34" charset="0"/>
              </a:rPr>
              <a:t>, can we integrate land records with urban solutions and determine how much property tax should be collected from a region? Geospatial solutions facilitate such integrated views which can help the government increase revenues and deliver better services.</a:t>
            </a:r>
          </a:p>
          <a:p>
            <a:pPr>
              <a:spcBef>
                <a:spcPct val="0"/>
              </a:spcBef>
              <a:buFont typeface="Wingdings" panose="05000000000000000000" pitchFamily="2" charset="2"/>
              <a:buChar char="§"/>
            </a:pPr>
            <a:endParaRPr lang="en-US" altLang="en-US" sz="2400" dirty="0">
              <a:latin typeface="+mj-l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378342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a:xfrm>
            <a:off x="138862" y="956771"/>
            <a:ext cx="8727587" cy="5179152"/>
          </a:xfrm>
        </p:spPr>
        <p:txBody>
          <a:bodyPr/>
          <a:lstStyle/>
          <a:p>
            <a:pPr>
              <a:buFont typeface="Arial" panose="020B0604020202020204" pitchFamily="34" charset="0"/>
              <a:buChar char="•"/>
            </a:pPr>
            <a:r>
              <a:rPr lang="en-US" sz="2400" b="0" dirty="0" smtClean="0">
                <a:latin typeface="+mj-lt"/>
                <a:cs typeface="Arial" panose="020B0604020202020204" pitchFamily="34" charset="0"/>
              </a:rPr>
              <a:t>CB programs </a:t>
            </a:r>
            <a:r>
              <a:rPr lang="en-US" sz="2400" b="0" dirty="0">
                <a:latin typeface="+mj-lt"/>
                <a:cs typeface="Arial" panose="020B0604020202020204" pitchFamily="34" charset="0"/>
              </a:rPr>
              <a:t>should make a clear </a:t>
            </a:r>
            <a:r>
              <a:rPr lang="en-US" sz="2400" b="0" dirty="0" smtClean="0">
                <a:latin typeface="+mj-lt"/>
                <a:cs typeface="Arial" panose="020B0604020202020204" pitchFamily="34" charset="0"/>
              </a:rPr>
              <a:t>contribution to </a:t>
            </a:r>
            <a:r>
              <a:rPr lang="en-US" sz="2400" b="0" dirty="0">
                <a:latin typeface="+mj-lt"/>
                <a:cs typeface="Arial" panose="020B0604020202020204" pitchFamily="34" charset="0"/>
              </a:rPr>
              <a:t>achieving sustainable </a:t>
            </a:r>
            <a:r>
              <a:rPr lang="en-US" sz="2400" b="0" dirty="0" smtClean="0">
                <a:latin typeface="+mj-lt"/>
                <a:cs typeface="Arial" panose="020B0604020202020204" pitchFamily="34" charset="0"/>
              </a:rPr>
              <a:t>development on the </a:t>
            </a:r>
            <a:r>
              <a:rPr lang="en-US" sz="2400" b="0" dirty="0">
                <a:latin typeface="+mj-lt"/>
                <a:cs typeface="Arial" panose="020B0604020202020204" pitchFamily="34" charset="0"/>
              </a:rPr>
              <a:t>focus of the </a:t>
            </a:r>
            <a:r>
              <a:rPr lang="en-US" sz="2400" b="0" dirty="0" smtClean="0">
                <a:latin typeface="+mj-lt"/>
                <a:cs typeface="Arial" panose="020B0604020202020204" pitchFamily="34" charset="0"/>
              </a:rPr>
              <a:t>programs  </a:t>
            </a:r>
            <a:r>
              <a:rPr lang="en-US" sz="2400" b="0" dirty="0">
                <a:latin typeface="+mj-lt"/>
                <a:cs typeface="Arial" panose="020B0604020202020204" pitchFamily="34" charset="0"/>
              </a:rPr>
              <a:t>(i.e. </a:t>
            </a:r>
            <a:r>
              <a:rPr lang="en-US" sz="2400" b="0" dirty="0" smtClean="0">
                <a:latin typeface="+mj-lt"/>
                <a:cs typeface="Arial" panose="020B0604020202020204" pitchFamily="34" charset="0"/>
              </a:rPr>
              <a:t>water, climate</a:t>
            </a:r>
            <a:r>
              <a:rPr lang="en-US" sz="2400" b="0" dirty="0">
                <a:latin typeface="+mj-lt"/>
                <a:cs typeface="Arial" panose="020B0604020202020204" pitchFamily="34" charset="0"/>
              </a:rPr>
              <a:t>, trade, </a:t>
            </a:r>
            <a:r>
              <a:rPr lang="en-US" sz="2400" b="0" dirty="0" smtClean="0">
                <a:latin typeface="+mj-lt"/>
                <a:cs typeface="Arial" panose="020B0604020202020204" pitchFamily="34" charset="0"/>
              </a:rPr>
              <a:t>urban, impact </a:t>
            </a:r>
            <a:r>
              <a:rPr lang="en-US" sz="2400" b="0" dirty="0">
                <a:latin typeface="+mj-lt"/>
                <a:cs typeface="Arial" panose="020B0604020202020204" pitchFamily="34" charset="0"/>
              </a:rPr>
              <a:t>assessment, etc</a:t>
            </a:r>
            <a:r>
              <a:rPr lang="en-US" sz="2400" b="0" dirty="0" smtClean="0">
                <a:latin typeface="+mj-lt"/>
                <a:cs typeface="Arial" panose="020B0604020202020204" pitchFamily="34" charset="0"/>
              </a:rPr>
              <a:t>.).</a:t>
            </a:r>
          </a:p>
          <a:p>
            <a:endParaRPr lang="en-US" sz="800" b="0" dirty="0" smtClean="0">
              <a:latin typeface="+mj-lt"/>
              <a:cs typeface="Arial" panose="020B0604020202020204" pitchFamily="34" charset="0"/>
            </a:endParaRPr>
          </a:p>
          <a:p>
            <a:pPr>
              <a:buFont typeface="Arial" panose="020B0604020202020204" pitchFamily="34" charset="0"/>
              <a:buChar char="•"/>
            </a:pPr>
            <a:r>
              <a:rPr lang="en-US" sz="2400" b="0" dirty="0">
                <a:latin typeface="+mj-lt"/>
                <a:cs typeface="Arial" panose="020B0604020202020204" pitchFamily="34" charset="0"/>
              </a:rPr>
              <a:t>Clear understanding of objectives essential between providers and </a:t>
            </a:r>
            <a:r>
              <a:rPr lang="en-US" sz="2400" b="0" dirty="0" smtClean="0">
                <a:latin typeface="+mj-lt"/>
                <a:cs typeface="Arial" panose="020B0604020202020204" pitchFamily="34" charset="0"/>
              </a:rPr>
              <a:t>beneficiaries -  </a:t>
            </a:r>
          </a:p>
          <a:p>
            <a:pPr lvl="1"/>
            <a:r>
              <a:rPr lang="en-US" sz="2400" dirty="0" smtClean="0">
                <a:latin typeface="+mj-lt"/>
                <a:cs typeface="Arial" panose="020B0604020202020204" pitchFamily="34" charset="0"/>
              </a:rPr>
              <a:t>to </a:t>
            </a:r>
            <a:r>
              <a:rPr lang="en-US" sz="2400" dirty="0">
                <a:latin typeface="+mj-lt"/>
                <a:cs typeface="Arial" panose="020B0604020202020204" pitchFamily="34" charset="0"/>
              </a:rPr>
              <a:t>effectively target activities</a:t>
            </a:r>
            <a:r>
              <a:rPr lang="en-US" sz="2400" dirty="0" smtClean="0">
                <a:latin typeface="+mj-lt"/>
                <a:cs typeface="Arial" panose="020B0604020202020204" pitchFamily="34" charset="0"/>
              </a:rPr>
              <a:t>,</a:t>
            </a:r>
          </a:p>
          <a:p>
            <a:pPr lvl="1"/>
            <a:r>
              <a:rPr lang="en-US" sz="2400" dirty="0" smtClean="0">
                <a:latin typeface="+mj-lt"/>
                <a:cs typeface="Arial" panose="020B0604020202020204" pitchFamily="34" charset="0"/>
              </a:rPr>
              <a:t>reduce </a:t>
            </a:r>
            <a:r>
              <a:rPr lang="en-US" sz="2400" dirty="0">
                <a:latin typeface="+mj-lt"/>
                <a:cs typeface="Arial" panose="020B0604020202020204" pitchFamily="34" charset="0"/>
              </a:rPr>
              <a:t>redundancy, </a:t>
            </a:r>
            <a:endParaRPr lang="en-US" sz="2400" dirty="0" smtClean="0">
              <a:latin typeface="+mj-lt"/>
              <a:cs typeface="Arial" panose="020B0604020202020204" pitchFamily="34" charset="0"/>
            </a:endParaRPr>
          </a:p>
          <a:p>
            <a:pPr lvl="1"/>
            <a:r>
              <a:rPr lang="en-US" sz="2400" dirty="0" smtClean="0">
                <a:latin typeface="+mj-lt"/>
                <a:cs typeface="Arial" panose="020B0604020202020204" pitchFamily="34" charset="0"/>
              </a:rPr>
              <a:t>improve </a:t>
            </a:r>
            <a:r>
              <a:rPr lang="en-US" sz="2400" dirty="0">
                <a:latin typeface="+mj-lt"/>
                <a:cs typeface="Arial" panose="020B0604020202020204" pitchFamily="34" charset="0"/>
              </a:rPr>
              <a:t>synergies </a:t>
            </a:r>
            <a:endParaRPr lang="en-US" sz="2400" dirty="0" smtClean="0">
              <a:latin typeface="+mj-lt"/>
              <a:cs typeface="Arial" panose="020B0604020202020204" pitchFamily="34" charset="0"/>
            </a:endParaRPr>
          </a:p>
          <a:p>
            <a:pPr lvl="1"/>
            <a:r>
              <a:rPr lang="en-US" sz="2400" dirty="0" smtClean="0">
                <a:latin typeface="+mj-lt"/>
                <a:cs typeface="Arial" panose="020B0604020202020204" pitchFamily="34" charset="0"/>
              </a:rPr>
              <a:t>ensure </a:t>
            </a:r>
            <a:r>
              <a:rPr lang="en-US" sz="2400" dirty="0">
                <a:latin typeface="+mj-lt"/>
                <a:cs typeface="Arial" panose="020B0604020202020204" pitchFamily="34" charset="0"/>
              </a:rPr>
              <a:t>that capacity building genuinely meets the needs of </a:t>
            </a:r>
            <a:r>
              <a:rPr lang="en-US" sz="2400" dirty="0" smtClean="0">
                <a:latin typeface="+mj-lt"/>
                <a:cs typeface="Arial" panose="020B0604020202020204" pitchFamily="34" charset="0"/>
              </a:rPr>
              <a:t>countries’</a:t>
            </a:r>
          </a:p>
          <a:p>
            <a:pPr lvl="1"/>
            <a:endParaRPr lang="en-US" sz="800" dirty="0" smtClean="0">
              <a:latin typeface="+mj-lt"/>
              <a:cs typeface="Arial" panose="020B0604020202020204" pitchFamily="34" charset="0"/>
            </a:endParaRPr>
          </a:p>
          <a:p>
            <a:pPr>
              <a:buFont typeface="Arial" panose="020B0604020202020204" pitchFamily="34" charset="0"/>
              <a:buChar char="•"/>
            </a:pPr>
            <a:r>
              <a:rPr lang="en-US" sz="2400" b="0" dirty="0" smtClean="0">
                <a:latin typeface="+mj-lt"/>
                <a:cs typeface="Arial" panose="020B0604020202020204" pitchFamily="34" charset="0"/>
              </a:rPr>
              <a:t>However, questions </a:t>
            </a:r>
            <a:r>
              <a:rPr lang="en-US" sz="2400" b="0" dirty="0">
                <a:latin typeface="+mj-lt"/>
                <a:cs typeface="Arial" panose="020B0604020202020204" pitchFamily="34" charset="0"/>
              </a:rPr>
              <a:t>such as: “What capacities </a:t>
            </a:r>
            <a:r>
              <a:rPr lang="en-US" sz="2400" b="0" dirty="0" smtClean="0">
                <a:latin typeface="+mj-lt"/>
                <a:cs typeface="Arial" panose="020B0604020202020204" pitchFamily="34" charset="0"/>
              </a:rPr>
              <a:t>should be </a:t>
            </a:r>
            <a:r>
              <a:rPr lang="en-US" sz="2400" b="0" dirty="0">
                <a:latin typeface="+mj-lt"/>
                <a:cs typeface="Arial" panose="020B0604020202020204" pitchFamily="34" charset="0"/>
              </a:rPr>
              <a:t>built, for whom, on what topics, and to what end?” </a:t>
            </a:r>
            <a:r>
              <a:rPr lang="en-US" sz="2400" b="0" dirty="0" smtClean="0">
                <a:latin typeface="+mj-lt"/>
                <a:cs typeface="Arial" panose="020B0604020202020204" pitchFamily="34" charset="0"/>
              </a:rPr>
              <a:t>remain..</a:t>
            </a:r>
            <a:endParaRPr lang="en-US" sz="2400" b="0" dirty="0">
              <a:latin typeface="+mj-lt"/>
              <a:cs typeface="Arial" panose="020B0604020202020204" pitchFamily="34" charset="0"/>
            </a:endParaRPr>
          </a:p>
        </p:txBody>
      </p:sp>
      <p:sp>
        <p:nvSpPr>
          <p:cNvPr id="3" name="TextBox 2"/>
          <p:cNvSpPr txBox="1"/>
          <p:nvPr/>
        </p:nvSpPr>
        <p:spPr>
          <a:xfrm>
            <a:off x="378090" y="56562"/>
            <a:ext cx="1732203" cy="64632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lang="en-IN" sz="3600" b="1" dirty="0" smtClean="0">
                <a:solidFill>
                  <a:srgbClr val="FF0000"/>
                </a:solidFill>
              </a:rPr>
              <a:t>Mandate </a:t>
            </a:r>
            <a:endParaRPr kumimoji="0" lang="en-IN" sz="3600" b="1" i="0" u="none" strike="noStrike" cap="none" spc="0" normalizeH="0" baseline="0" dirty="0">
              <a:ln>
                <a:noFill/>
              </a:ln>
              <a:solidFill>
                <a:srgbClr val="FF0000"/>
              </a:solidFill>
              <a:effectLst/>
              <a:uFillTx/>
            </a:endParaRPr>
          </a:p>
        </p:txBody>
      </p:sp>
    </p:spTree>
    <p:extLst>
      <p:ext uri="{BB962C8B-B14F-4D97-AF65-F5344CB8AC3E}">
        <p14:creationId xmlns:p14="http://schemas.microsoft.com/office/powerpoint/2010/main" val="2828386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a:xfrm>
            <a:off x="344542" y="881356"/>
            <a:ext cx="8727587" cy="5179152"/>
          </a:xfrm>
        </p:spPr>
        <p:txBody>
          <a:bodyPr/>
          <a:lstStyle/>
          <a:p>
            <a:pPr marL="0" indent="0">
              <a:buNone/>
            </a:pPr>
            <a:r>
              <a:rPr lang="en-US" sz="2800" dirty="0" smtClean="0"/>
              <a:t>Program Tiers:</a:t>
            </a:r>
          </a:p>
          <a:p>
            <a:pPr lvl="1">
              <a:buFont typeface="Arial" panose="020B0604020202020204" pitchFamily="34" charset="0"/>
              <a:buChar char="•"/>
            </a:pPr>
            <a:r>
              <a:rPr lang="en-US" sz="2800" dirty="0"/>
              <a:t>Building awareness, </a:t>
            </a:r>
          </a:p>
          <a:p>
            <a:pPr lvl="1">
              <a:buFont typeface="Arial" panose="020B0604020202020204" pitchFamily="34" charset="0"/>
              <a:buChar char="•"/>
            </a:pPr>
            <a:r>
              <a:rPr lang="en-US" sz="2800" dirty="0"/>
              <a:t>Building analytical capacity </a:t>
            </a:r>
          </a:p>
          <a:p>
            <a:pPr lvl="1">
              <a:buFont typeface="Arial" panose="020B0604020202020204" pitchFamily="34" charset="0"/>
              <a:buChar char="•"/>
            </a:pPr>
            <a:r>
              <a:rPr lang="en-US" sz="2800" dirty="0"/>
              <a:t>Building decision-making capacity</a:t>
            </a:r>
          </a:p>
          <a:p>
            <a:pPr marL="0" indent="0">
              <a:buNone/>
            </a:pPr>
            <a:endParaRPr lang="en-US" sz="2800" dirty="0" smtClean="0"/>
          </a:p>
          <a:p>
            <a:pPr marL="0" indent="0">
              <a:buNone/>
            </a:pPr>
            <a:r>
              <a:rPr lang="en-US" sz="2800" dirty="0" smtClean="0"/>
              <a:t>Target Tiers:</a:t>
            </a:r>
          </a:p>
          <a:p>
            <a:pPr lvl="1">
              <a:buFont typeface="Arial" panose="020B0604020202020204" pitchFamily="34" charset="0"/>
              <a:buChar char="•"/>
            </a:pPr>
            <a:r>
              <a:rPr lang="en-US" sz="2800" dirty="0" smtClean="0"/>
              <a:t>Human </a:t>
            </a:r>
            <a:r>
              <a:rPr lang="en-US" sz="2800" dirty="0"/>
              <a:t>capacities </a:t>
            </a:r>
            <a:endParaRPr lang="en-US" sz="2800" dirty="0" smtClean="0"/>
          </a:p>
          <a:p>
            <a:pPr lvl="1">
              <a:buFont typeface="Arial" panose="020B0604020202020204" pitchFamily="34" charset="0"/>
              <a:buChar char="•"/>
            </a:pPr>
            <a:r>
              <a:rPr lang="en-US" sz="2800" dirty="0" smtClean="0"/>
              <a:t>Institutional capacities</a:t>
            </a:r>
            <a:endParaRPr lang="en-US" sz="2800" dirty="0"/>
          </a:p>
          <a:p>
            <a:pPr lvl="1"/>
            <a:endParaRPr lang="en-US" sz="2800" dirty="0"/>
          </a:p>
          <a:p>
            <a:pPr marL="457200" lvl="1" indent="0">
              <a:buNone/>
            </a:pPr>
            <a:endParaRPr lang="en-US" sz="2800" dirty="0"/>
          </a:p>
        </p:txBody>
      </p:sp>
      <p:sp>
        <p:nvSpPr>
          <p:cNvPr id="3" name="TextBox 2"/>
          <p:cNvSpPr txBox="1"/>
          <p:nvPr/>
        </p:nvSpPr>
        <p:spPr>
          <a:xfrm>
            <a:off x="344542" y="116434"/>
            <a:ext cx="3083534" cy="58477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lang="en-IN" sz="3200" b="1" dirty="0" smtClean="0">
                <a:solidFill>
                  <a:srgbClr val="FF0000"/>
                </a:solidFill>
              </a:rPr>
              <a:t>Dimensions of CB </a:t>
            </a:r>
            <a:endParaRPr kumimoji="0" lang="en-IN" sz="3200" b="1" i="0" u="none" strike="noStrike" cap="none" spc="0" normalizeH="0" baseline="0" dirty="0">
              <a:ln>
                <a:noFill/>
              </a:ln>
              <a:solidFill>
                <a:srgbClr val="FF0000"/>
              </a:solidFill>
              <a:effectLst/>
              <a:uFillTx/>
            </a:endParaRPr>
          </a:p>
        </p:txBody>
      </p:sp>
    </p:spTree>
    <p:extLst>
      <p:ext uri="{BB962C8B-B14F-4D97-AF65-F5344CB8AC3E}">
        <p14:creationId xmlns:p14="http://schemas.microsoft.com/office/powerpoint/2010/main" val="3325832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44542" y="116434"/>
            <a:ext cx="5879749" cy="58477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lang="en-IN" sz="3200" b="1" dirty="0" smtClean="0">
                <a:solidFill>
                  <a:srgbClr val="FF0000"/>
                </a:solidFill>
              </a:rPr>
              <a:t>Tiers in Detail: What to accomplish?</a:t>
            </a:r>
            <a:endParaRPr kumimoji="0" lang="en-IN" sz="3200" b="1" i="0" u="none" strike="noStrike" cap="none" spc="0" normalizeH="0" baseline="0" dirty="0">
              <a:ln>
                <a:noFill/>
              </a:ln>
              <a:solidFill>
                <a:srgbClr val="FF0000"/>
              </a:solidFill>
              <a:effectLst/>
              <a:uFillTx/>
            </a:endParaRPr>
          </a:p>
        </p:txBody>
      </p:sp>
      <p:sp>
        <p:nvSpPr>
          <p:cNvPr id="2" name="Content Placeholder 1"/>
          <p:cNvSpPr>
            <a:spLocks noGrp="1"/>
          </p:cNvSpPr>
          <p:nvPr>
            <p:ph sz="quarter" idx="11"/>
          </p:nvPr>
        </p:nvSpPr>
        <p:spPr>
          <a:xfrm>
            <a:off x="344542" y="1079319"/>
            <a:ext cx="8826028" cy="4468812"/>
          </a:xfrm>
        </p:spPr>
        <p:txBody>
          <a:bodyPr/>
          <a:lstStyle/>
          <a:p>
            <a:pPr marL="0" indent="0">
              <a:buNone/>
            </a:pPr>
            <a:r>
              <a:rPr lang="en-US" sz="3200" dirty="0" smtClean="0">
                <a:solidFill>
                  <a:srgbClr val="0070C0"/>
                </a:solidFill>
              </a:rPr>
              <a:t>K-12 </a:t>
            </a:r>
            <a:r>
              <a:rPr lang="en-US" sz="3200" dirty="0" err="1" smtClean="0">
                <a:solidFill>
                  <a:srgbClr val="0070C0"/>
                </a:solidFill>
              </a:rPr>
              <a:t>CapD</a:t>
            </a:r>
            <a:r>
              <a:rPr lang="en-US" sz="3200" dirty="0" smtClean="0">
                <a:solidFill>
                  <a:srgbClr val="0070C0"/>
                </a:solidFill>
              </a:rPr>
              <a:t>:  </a:t>
            </a:r>
          </a:p>
          <a:p>
            <a:pPr lvl="1">
              <a:buFont typeface="Arial" panose="020B0604020202020204" pitchFamily="34" charset="0"/>
              <a:buChar char="•"/>
            </a:pPr>
            <a:r>
              <a:rPr lang="en-US" sz="2800" dirty="0" smtClean="0"/>
              <a:t>Digital Geography (2-D, 3-D simulation/visualization)</a:t>
            </a:r>
          </a:p>
          <a:p>
            <a:pPr lvl="1">
              <a:buFont typeface="Arial" panose="020B0604020202020204" pitchFamily="34" charset="0"/>
              <a:buChar char="•"/>
            </a:pPr>
            <a:r>
              <a:rPr lang="en-US" sz="2800" dirty="0" smtClean="0"/>
              <a:t>ICT Basics – e-based services for governance</a:t>
            </a:r>
          </a:p>
          <a:p>
            <a:pPr lvl="1">
              <a:buFont typeface="Arial" panose="020B0604020202020204" pitchFamily="34" charset="0"/>
              <a:buChar char="•"/>
            </a:pPr>
            <a:r>
              <a:rPr lang="en-US" sz="2800" dirty="0" smtClean="0"/>
              <a:t>Mobile education training (tutor-student)</a:t>
            </a:r>
          </a:p>
          <a:p>
            <a:pPr lvl="1">
              <a:buFont typeface="Arial" panose="020B0604020202020204" pitchFamily="34" charset="0"/>
              <a:buChar char="•"/>
            </a:pPr>
            <a:r>
              <a:rPr lang="en-US" sz="2800" dirty="0" smtClean="0"/>
              <a:t>Success stories of GST in national/regional </a:t>
            </a:r>
            <a:r>
              <a:rPr lang="en-US" sz="2800" dirty="0" err="1" smtClean="0"/>
              <a:t>govt</a:t>
            </a:r>
            <a:r>
              <a:rPr lang="en-US" sz="2800" dirty="0" smtClean="0"/>
              <a:t> sectors</a:t>
            </a:r>
          </a:p>
          <a:p>
            <a:pPr lvl="1">
              <a:buFont typeface="Arial" panose="020B0604020202020204" pitchFamily="34" charset="0"/>
              <a:buChar char="•"/>
            </a:pPr>
            <a:r>
              <a:rPr lang="en-US" sz="2800" dirty="0" smtClean="0"/>
              <a:t>Training of Teachers / Mentors – periodic refreshers’ ones</a:t>
            </a:r>
            <a:endParaRPr lang="en-US" sz="2800" dirty="0"/>
          </a:p>
        </p:txBody>
      </p:sp>
    </p:spTree>
    <p:extLst>
      <p:ext uri="{BB962C8B-B14F-4D97-AF65-F5344CB8AC3E}">
        <p14:creationId xmlns:p14="http://schemas.microsoft.com/office/powerpoint/2010/main" val="1350391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44542" y="116434"/>
            <a:ext cx="5879749" cy="58477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lang="en-IN" sz="3200" b="1" dirty="0" smtClean="0">
                <a:solidFill>
                  <a:srgbClr val="FF0000"/>
                </a:solidFill>
              </a:rPr>
              <a:t>Tiers in Detail: What to accomplish?</a:t>
            </a:r>
            <a:endParaRPr kumimoji="0" lang="en-IN" sz="3200" b="1" i="0" u="none" strike="noStrike" cap="none" spc="0" normalizeH="0" baseline="0" dirty="0">
              <a:ln>
                <a:noFill/>
              </a:ln>
              <a:solidFill>
                <a:srgbClr val="FF0000"/>
              </a:solidFill>
              <a:effectLst/>
              <a:uFillTx/>
            </a:endParaRPr>
          </a:p>
        </p:txBody>
      </p:sp>
      <p:sp>
        <p:nvSpPr>
          <p:cNvPr id="2" name="Content Placeholder 1"/>
          <p:cNvSpPr>
            <a:spLocks noGrp="1"/>
          </p:cNvSpPr>
          <p:nvPr>
            <p:ph sz="quarter" idx="11"/>
          </p:nvPr>
        </p:nvSpPr>
        <p:spPr>
          <a:xfrm>
            <a:off x="344542" y="1079319"/>
            <a:ext cx="8826028" cy="4468812"/>
          </a:xfrm>
        </p:spPr>
        <p:txBody>
          <a:bodyPr/>
          <a:lstStyle/>
          <a:p>
            <a:pPr marL="0" indent="0">
              <a:buNone/>
            </a:pPr>
            <a:r>
              <a:rPr lang="en-US" sz="3200" dirty="0" smtClean="0">
                <a:solidFill>
                  <a:srgbClr val="0070C0"/>
                </a:solidFill>
              </a:rPr>
              <a:t>UG/PG </a:t>
            </a:r>
            <a:r>
              <a:rPr lang="en-US" sz="3200" dirty="0" err="1" smtClean="0">
                <a:solidFill>
                  <a:srgbClr val="0070C0"/>
                </a:solidFill>
              </a:rPr>
              <a:t>CapD</a:t>
            </a:r>
            <a:r>
              <a:rPr lang="en-US" sz="3200" dirty="0" smtClean="0">
                <a:solidFill>
                  <a:srgbClr val="0070C0"/>
                </a:solidFill>
              </a:rPr>
              <a:t>:  </a:t>
            </a:r>
          </a:p>
          <a:p>
            <a:pPr lvl="1">
              <a:buFont typeface="Arial" panose="020B0604020202020204" pitchFamily="34" charset="0"/>
              <a:buChar char="•"/>
            </a:pPr>
            <a:r>
              <a:rPr lang="en-US" sz="2800" dirty="0" smtClean="0"/>
              <a:t>Developmental of 2-D, 3-D models for visualization</a:t>
            </a:r>
          </a:p>
          <a:p>
            <a:pPr lvl="1">
              <a:buFont typeface="Arial" panose="020B0604020202020204" pitchFamily="34" charset="0"/>
              <a:buChar char="•"/>
            </a:pPr>
            <a:r>
              <a:rPr lang="en-US" sz="2800" dirty="0" smtClean="0"/>
              <a:t>ICT advances – Developing e-based governance services </a:t>
            </a:r>
          </a:p>
          <a:p>
            <a:pPr lvl="1">
              <a:buFont typeface="Arial" panose="020B0604020202020204" pitchFamily="34" charset="0"/>
              <a:buChar char="•"/>
            </a:pPr>
            <a:r>
              <a:rPr lang="en-US" sz="2800" dirty="0" smtClean="0"/>
              <a:t>Mobile Applications, Crowd sources and PPGIS</a:t>
            </a:r>
          </a:p>
          <a:p>
            <a:pPr lvl="1">
              <a:buFont typeface="Arial" panose="020B0604020202020204" pitchFamily="34" charset="0"/>
              <a:buChar char="•"/>
            </a:pPr>
            <a:r>
              <a:rPr lang="en-US" sz="2800" dirty="0" smtClean="0"/>
              <a:t>Big data analytics, Data Access and Data Mining</a:t>
            </a:r>
          </a:p>
          <a:p>
            <a:pPr lvl="1">
              <a:buFont typeface="Arial" panose="020B0604020202020204" pitchFamily="34" charset="0"/>
              <a:buChar char="•"/>
            </a:pPr>
            <a:r>
              <a:rPr lang="en-US" sz="2800" dirty="0" smtClean="0"/>
              <a:t>Projects on Success stories of GST in Natl/regional </a:t>
            </a:r>
            <a:r>
              <a:rPr lang="en-US" sz="2800" dirty="0" err="1" smtClean="0"/>
              <a:t>Govts</a:t>
            </a:r>
            <a:r>
              <a:rPr lang="en-US" sz="2800" dirty="0" smtClean="0"/>
              <a:t>.</a:t>
            </a:r>
          </a:p>
        </p:txBody>
      </p:sp>
    </p:spTree>
    <p:extLst>
      <p:ext uri="{BB962C8B-B14F-4D97-AF65-F5344CB8AC3E}">
        <p14:creationId xmlns:p14="http://schemas.microsoft.com/office/powerpoint/2010/main" val="2229725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44542" y="116434"/>
            <a:ext cx="5879749" cy="58477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lang="en-IN" sz="3200" b="1" dirty="0" smtClean="0">
                <a:solidFill>
                  <a:srgbClr val="FF0000"/>
                </a:solidFill>
              </a:rPr>
              <a:t>Tiers in Detail: What to accomplish?</a:t>
            </a:r>
            <a:endParaRPr kumimoji="0" lang="en-IN" sz="3200" b="1" i="0" u="none" strike="noStrike" cap="none" spc="0" normalizeH="0" baseline="0" dirty="0">
              <a:ln>
                <a:noFill/>
              </a:ln>
              <a:solidFill>
                <a:srgbClr val="FF0000"/>
              </a:solidFill>
              <a:effectLst/>
              <a:uFillTx/>
            </a:endParaRPr>
          </a:p>
        </p:txBody>
      </p:sp>
      <p:sp>
        <p:nvSpPr>
          <p:cNvPr id="2" name="Content Placeholder 1"/>
          <p:cNvSpPr>
            <a:spLocks noGrp="1"/>
          </p:cNvSpPr>
          <p:nvPr>
            <p:ph sz="quarter" idx="11"/>
          </p:nvPr>
        </p:nvSpPr>
        <p:spPr>
          <a:xfrm>
            <a:off x="344542" y="1079319"/>
            <a:ext cx="8826028" cy="4468812"/>
          </a:xfrm>
        </p:spPr>
        <p:txBody>
          <a:bodyPr/>
          <a:lstStyle/>
          <a:p>
            <a:pPr marL="0" indent="0">
              <a:buNone/>
            </a:pPr>
            <a:r>
              <a:rPr lang="en-US" sz="3200" dirty="0" smtClean="0">
                <a:solidFill>
                  <a:srgbClr val="0070C0"/>
                </a:solidFill>
              </a:rPr>
              <a:t>Professional </a:t>
            </a:r>
            <a:r>
              <a:rPr lang="en-US" sz="3200" dirty="0" err="1" smtClean="0">
                <a:solidFill>
                  <a:srgbClr val="0070C0"/>
                </a:solidFill>
              </a:rPr>
              <a:t>CapD</a:t>
            </a:r>
            <a:r>
              <a:rPr lang="en-US" sz="3200" dirty="0" smtClean="0">
                <a:solidFill>
                  <a:srgbClr val="0070C0"/>
                </a:solidFill>
              </a:rPr>
              <a:t>:  </a:t>
            </a:r>
          </a:p>
          <a:p>
            <a:pPr lvl="1">
              <a:buFont typeface="Arial" panose="020B0604020202020204" pitchFamily="34" charset="0"/>
              <a:buChar char="•"/>
            </a:pPr>
            <a:r>
              <a:rPr lang="en-US" sz="2800" dirty="0" smtClean="0"/>
              <a:t>Integrated information for governance (LEO, GEO, ground)</a:t>
            </a:r>
          </a:p>
          <a:p>
            <a:pPr lvl="1">
              <a:buFont typeface="Arial" panose="020B0604020202020204" pitchFamily="34" charset="0"/>
              <a:buChar char="•"/>
            </a:pPr>
            <a:r>
              <a:rPr lang="en-US" sz="2800" dirty="0" smtClean="0"/>
              <a:t>Theme specific pilot projects – NRM / DRM</a:t>
            </a:r>
          </a:p>
          <a:p>
            <a:pPr lvl="1">
              <a:buFont typeface="Arial" panose="020B0604020202020204" pitchFamily="34" charset="0"/>
              <a:buChar char="•"/>
            </a:pPr>
            <a:r>
              <a:rPr lang="en-US" sz="2800" dirty="0" smtClean="0"/>
              <a:t>Advanced GIS for health, water, Road, atmosphere, …</a:t>
            </a:r>
          </a:p>
          <a:p>
            <a:pPr lvl="1">
              <a:buFont typeface="Arial" panose="020B0604020202020204" pitchFamily="34" charset="0"/>
              <a:buChar char="•"/>
            </a:pPr>
            <a:r>
              <a:rPr lang="en-US" sz="2800" dirty="0" smtClean="0"/>
              <a:t>Space Law, Data Policies, International charters</a:t>
            </a:r>
          </a:p>
          <a:p>
            <a:pPr lvl="1">
              <a:buFont typeface="Arial" panose="020B0604020202020204" pitchFamily="34" charset="0"/>
              <a:buChar char="•"/>
            </a:pPr>
            <a:r>
              <a:rPr lang="en-US" sz="2800" dirty="0" smtClean="0"/>
              <a:t>CEOS and Groups activities in SBAs.</a:t>
            </a:r>
          </a:p>
        </p:txBody>
      </p:sp>
    </p:spTree>
    <p:extLst>
      <p:ext uri="{BB962C8B-B14F-4D97-AF65-F5344CB8AC3E}">
        <p14:creationId xmlns:p14="http://schemas.microsoft.com/office/powerpoint/2010/main" val="3214443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44542" y="116434"/>
            <a:ext cx="5767539" cy="58477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lang="en-IN" sz="3200" b="1" dirty="0" smtClean="0">
                <a:solidFill>
                  <a:srgbClr val="FF0000"/>
                </a:solidFill>
              </a:rPr>
              <a:t>Tiers in Detail: How to accomplish?</a:t>
            </a:r>
            <a:endParaRPr kumimoji="0" lang="en-IN" sz="3200" b="1" i="0" u="none" strike="noStrike" cap="none" spc="0" normalizeH="0" baseline="0" dirty="0">
              <a:ln>
                <a:noFill/>
              </a:ln>
              <a:solidFill>
                <a:srgbClr val="FF0000"/>
              </a:solidFill>
              <a:effectLst/>
              <a:uFillTx/>
            </a:endParaRPr>
          </a:p>
        </p:txBody>
      </p:sp>
      <p:sp>
        <p:nvSpPr>
          <p:cNvPr id="2" name="Content Placeholder 1"/>
          <p:cNvSpPr>
            <a:spLocks noGrp="1"/>
          </p:cNvSpPr>
          <p:nvPr>
            <p:ph sz="quarter" idx="11"/>
          </p:nvPr>
        </p:nvSpPr>
        <p:spPr>
          <a:xfrm>
            <a:off x="344542" y="1079319"/>
            <a:ext cx="8826028" cy="4468812"/>
          </a:xfrm>
        </p:spPr>
        <p:txBody>
          <a:bodyPr/>
          <a:lstStyle/>
          <a:p>
            <a:pPr>
              <a:buFont typeface="Arial" panose="020B0604020202020204" pitchFamily="34" charset="0"/>
              <a:buChar char="•"/>
            </a:pPr>
            <a:r>
              <a:rPr lang="en-US" sz="3200" dirty="0" smtClean="0">
                <a:solidFill>
                  <a:srgbClr val="0070C0"/>
                </a:solidFill>
              </a:rPr>
              <a:t>Structured Training Programs  </a:t>
            </a:r>
          </a:p>
          <a:p>
            <a:pPr>
              <a:buFont typeface="Arial" panose="020B0604020202020204" pitchFamily="34" charset="0"/>
              <a:buChar char="•"/>
            </a:pPr>
            <a:r>
              <a:rPr lang="en-US" sz="3200" dirty="0" smtClean="0">
                <a:solidFill>
                  <a:srgbClr val="0070C0"/>
                </a:solidFill>
              </a:rPr>
              <a:t>Caravan Training Programs </a:t>
            </a:r>
          </a:p>
          <a:p>
            <a:pPr>
              <a:buFont typeface="Arial" panose="020B0604020202020204" pitchFamily="34" charset="0"/>
              <a:buChar char="•"/>
            </a:pPr>
            <a:r>
              <a:rPr lang="en-US" sz="3200" dirty="0">
                <a:solidFill>
                  <a:srgbClr val="0070C0"/>
                </a:solidFill>
              </a:rPr>
              <a:t>Mini-Projects </a:t>
            </a:r>
            <a:endParaRPr lang="en-US" sz="3200" dirty="0" smtClean="0">
              <a:solidFill>
                <a:srgbClr val="0070C0"/>
              </a:solidFill>
            </a:endParaRPr>
          </a:p>
          <a:p>
            <a:pPr>
              <a:buFont typeface="Arial" panose="020B0604020202020204" pitchFamily="34" charset="0"/>
              <a:buChar char="•"/>
            </a:pPr>
            <a:r>
              <a:rPr lang="en-US" sz="3200" dirty="0" smtClean="0">
                <a:solidFill>
                  <a:srgbClr val="0070C0"/>
                </a:solidFill>
              </a:rPr>
              <a:t>Tailor-made Training Programs</a:t>
            </a:r>
          </a:p>
          <a:p>
            <a:pPr>
              <a:buFont typeface="Arial" panose="020B0604020202020204" pitchFamily="34" charset="0"/>
              <a:buChar char="•"/>
            </a:pPr>
            <a:r>
              <a:rPr lang="en-US" sz="3200" dirty="0" smtClean="0">
                <a:solidFill>
                  <a:srgbClr val="0070C0"/>
                </a:solidFill>
              </a:rPr>
              <a:t>Outreach Programs (MOOCs)</a:t>
            </a:r>
          </a:p>
          <a:p>
            <a:pPr>
              <a:buFont typeface="Arial" panose="020B0604020202020204" pitchFamily="34" charset="0"/>
              <a:buChar char="•"/>
            </a:pPr>
            <a:r>
              <a:rPr lang="en-US" sz="3200" dirty="0" smtClean="0">
                <a:solidFill>
                  <a:srgbClr val="0070C0"/>
                </a:solidFill>
              </a:rPr>
              <a:t>Interactive Workshops  </a:t>
            </a:r>
          </a:p>
        </p:txBody>
      </p:sp>
    </p:spTree>
    <p:extLst>
      <p:ext uri="{BB962C8B-B14F-4D97-AF65-F5344CB8AC3E}">
        <p14:creationId xmlns:p14="http://schemas.microsoft.com/office/powerpoint/2010/main" val="589821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a:xfrm>
            <a:off x="157715" y="946303"/>
            <a:ext cx="8727587" cy="5179152"/>
          </a:xfrm>
        </p:spPr>
        <p:txBody>
          <a:bodyPr/>
          <a:lstStyle/>
          <a:p>
            <a:r>
              <a:rPr lang="en-US" sz="2800" b="0" dirty="0">
                <a:latin typeface="+mj-lt"/>
                <a:cs typeface="Arial" panose="020B0604020202020204" pitchFamily="34" charset="0"/>
              </a:rPr>
              <a:t>Moving as much as possible from the </a:t>
            </a:r>
            <a:r>
              <a:rPr lang="en-US" sz="2800" b="0" dirty="0" smtClean="0">
                <a:solidFill>
                  <a:srgbClr val="FF0000"/>
                </a:solidFill>
                <a:latin typeface="+mj-lt"/>
                <a:cs typeface="Arial" panose="020B0604020202020204" pitchFamily="34" charset="0"/>
              </a:rPr>
              <a:t>presentation</a:t>
            </a:r>
            <a:r>
              <a:rPr lang="en-US" sz="2800" b="0" dirty="0" smtClean="0">
                <a:latin typeface="+mj-lt"/>
                <a:cs typeface="Arial" panose="020B0604020202020204" pitchFamily="34" charset="0"/>
              </a:rPr>
              <a:t> based discussion </a:t>
            </a:r>
            <a:r>
              <a:rPr lang="en-US" sz="2800" b="0" dirty="0">
                <a:latin typeface="+mj-lt"/>
                <a:cs typeface="Arial" panose="020B0604020202020204" pitchFamily="34" charset="0"/>
              </a:rPr>
              <a:t>style into an </a:t>
            </a:r>
            <a:r>
              <a:rPr lang="en-US" sz="2800" b="0" i="1" dirty="0">
                <a:solidFill>
                  <a:srgbClr val="0070C0"/>
                </a:solidFill>
                <a:latin typeface="+mj-lt"/>
                <a:cs typeface="Arial" panose="020B0604020202020204" pitchFamily="34" charset="0"/>
              </a:rPr>
              <a:t>interactive workshop style</a:t>
            </a:r>
            <a:r>
              <a:rPr lang="en-US" sz="2800" b="0" dirty="0">
                <a:latin typeface="+mj-lt"/>
                <a:cs typeface="Arial" panose="020B0604020202020204" pitchFamily="34" charset="0"/>
              </a:rPr>
              <a:t>, using exercises, case studies, field visits and other elements of experiential learning to actually build capacities</a:t>
            </a:r>
            <a:r>
              <a:rPr lang="en-US" sz="2800" b="0" dirty="0" smtClean="0">
                <a:latin typeface="+mj-lt"/>
                <a:cs typeface="Arial" panose="020B0604020202020204" pitchFamily="34" charset="0"/>
              </a:rPr>
              <a:t>..</a:t>
            </a:r>
          </a:p>
          <a:p>
            <a:endParaRPr lang="en-US" sz="2800" b="0" dirty="0">
              <a:latin typeface="+mj-lt"/>
              <a:cs typeface="Arial" panose="020B0604020202020204" pitchFamily="34" charset="0"/>
            </a:endParaRPr>
          </a:p>
          <a:p>
            <a:r>
              <a:rPr lang="en-US" sz="2800" b="0" dirty="0">
                <a:latin typeface="+mj-lt"/>
                <a:cs typeface="Arial" panose="020B0604020202020204" pitchFamily="34" charset="0"/>
              </a:rPr>
              <a:t>if workshops </a:t>
            </a:r>
            <a:r>
              <a:rPr lang="en-US" sz="2800" b="0" dirty="0" smtClean="0">
                <a:latin typeface="+mj-lt"/>
                <a:cs typeface="Arial" panose="020B0604020202020204" pitchFamily="34" charset="0"/>
              </a:rPr>
              <a:t>– not to be just one-off </a:t>
            </a:r>
            <a:r>
              <a:rPr lang="en-US" sz="2800" b="0" dirty="0">
                <a:latin typeface="+mj-lt"/>
                <a:cs typeface="Arial" panose="020B0604020202020204" pitchFamily="34" charset="0"/>
              </a:rPr>
              <a:t>events but be embedded in </a:t>
            </a:r>
            <a:r>
              <a:rPr lang="en-US" sz="2800" b="0" i="1" dirty="0">
                <a:solidFill>
                  <a:srgbClr val="0070C0"/>
                </a:solidFill>
                <a:latin typeface="+mj-lt"/>
                <a:cs typeface="Arial" panose="020B0604020202020204" pitchFamily="34" charset="0"/>
              </a:rPr>
              <a:t>long-term </a:t>
            </a:r>
            <a:r>
              <a:rPr lang="en-US" sz="2800" b="0" i="1" dirty="0" smtClean="0">
                <a:solidFill>
                  <a:srgbClr val="0070C0"/>
                </a:solidFill>
                <a:latin typeface="+mj-lt"/>
                <a:cs typeface="Arial" panose="020B0604020202020204" pitchFamily="34" charset="0"/>
              </a:rPr>
              <a:t>programs</a:t>
            </a:r>
            <a:r>
              <a:rPr lang="en-US" sz="2800" b="0" dirty="0">
                <a:latin typeface="+mj-lt"/>
                <a:cs typeface="Arial" panose="020B0604020202020204" pitchFamily="34" charset="0"/>
              </a:rPr>
              <a:t>, comprising a </a:t>
            </a:r>
            <a:r>
              <a:rPr lang="en-US" sz="2800" b="0" dirty="0" smtClean="0">
                <a:latin typeface="+mj-lt"/>
                <a:cs typeface="Arial" panose="020B0604020202020204" pitchFamily="34" charset="0"/>
              </a:rPr>
              <a:t>series of </a:t>
            </a:r>
            <a:r>
              <a:rPr lang="en-US" sz="2800" b="0" dirty="0">
                <a:latin typeface="+mj-lt"/>
                <a:cs typeface="Arial" panose="020B0604020202020204" pitchFamily="34" charset="0"/>
              </a:rPr>
              <a:t>workshops that reflect beneficiary countries’ priorities, and using a range of capacity </a:t>
            </a:r>
            <a:r>
              <a:rPr lang="en-US" sz="2800" b="0" dirty="0" smtClean="0">
                <a:latin typeface="+mj-lt"/>
                <a:cs typeface="Arial" panose="020B0604020202020204" pitchFamily="34" charset="0"/>
              </a:rPr>
              <a:t>building approaches </a:t>
            </a:r>
            <a:r>
              <a:rPr lang="en-US" sz="2800" b="0" dirty="0">
                <a:latin typeface="+mj-lt"/>
                <a:cs typeface="Arial" panose="020B0604020202020204" pitchFamily="34" charset="0"/>
              </a:rPr>
              <a:t>in parallel</a:t>
            </a:r>
          </a:p>
          <a:p>
            <a:pPr marL="342900" lvl="1" indent="-342900"/>
            <a:endParaRPr lang="en-US" sz="2800" dirty="0">
              <a:latin typeface="+mj-lt"/>
              <a:cs typeface="Arial" panose="020B0604020202020204" pitchFamily="34" charset="0"/>
            </a:endParaRPr>
          </a:p>
          <a:p>
            <a:endParaRPr lang="en-US" sz="2800" b="0" dirty="0" smtClean="0">
              <a:latin typeface="+mj-lt"/>
              <a:cs typeface="Arial" panose="020B0604020202020204" pitchFamily="34" charset="0"/>
            </a:endParaRPr>
          </a:p>
          <a:p>
            <a:pPr marL="457200" lvl="1" indent="0">
              <a:buNone/>
            </a:pPr>
            <a:endParaRPr lang="en-US" sz="2800" dirty="0">
              <a:latin typeface="+mj-lt"/>
              <a:cs typeface="Arial" panose="020B0604020202020204" pitchFamily="34" charset="0"/>
            </a:endParaRPr>
          </a:p>
        </p:txBody>
      </p:sp>
      <p:sp>
        <p:nvSpPr>
          <p:cNvPr id="3" name="TextBox 2"/>
          <p:cNvSpPr txBox="1"/>
          <p:nvPr/>
        </p:nvSpPr>
        <p:spPr>
          <a:xfrm>
            <a:off x="344541" y="144714"/>
            <a:ext cx="8196143" cy="52321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defTabSz="457200" latinLnBrk="1" hangingPunct="0"/>
            <a:r>
              <a:rPr lang="en-IN" sz="2800" b="1" dirty="0" smtClean="0">
                <a:solidFill>
                  <a:srgbClr val="FF0000"/>
                </a:solidFill>
              </a:rPr>
              <a:t>CB Approaches </a:t>
            </a:r>
            <a:r>
              <a:rPr lang="en-IN" sz="2800" b="1" dirty="0">
                <a:solidFill>
                  <a:srgbClr val="FF0000"/>
                </a:solidFill>
              </a:rPr>
              <a:t>for GST in </a:t>
            </a:r>
            <a:r>
              <a:rPr lang="en-IN" sz="2800" b="1" dirty="0" smtClean="0">
                <a:solidFill>
                  <a:srgbClr val="FF0000"/>
                </a:solidFill>
              </a:rPr>
              <a:t>G-Governance (2) </a:t>
            </a:r>
            <a:endParaRPr kumimoji="0" lang="en-IN" sz="2800" b="1" i="0" u="none" strike="noStrike" cap="none" spc="0" normalizeH="0" baseline="0" dirty="0">
              <a:ln>
                <a:noFill/>
              </a:ln>
              <a:solidFill>
                <a:srgbClr val="FF0000"/>
              </a:solidFill>
              <a:effectLst/>
              <a:uFillTx/>
            </a:endParaRPr>
          </a:p>
        </p:txBody>
      </p:sp>
    </p:spTree>
    <p:extLst>
      <p:ext uri="{BB962C8B-B14F-4D97-AF65-F5344CB8AC3E}">
        <p14:creationId xmlns:p14="http://schemas.microsoft.com/office/powerpoint/2010/main" val="2904080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a:xfrm>
            <a:off x="176569" y="980388"/>
            <a:ext cx="8727587" cy="5570314"/>
          </a:xfrm>
        </p:spPr>
        <p:txBody>
          <a:bodyPr/>
          <a:lstStyle/>
          <a:p>
            <a:r>
              <a:rPr lang="en-US" sz="2400" dirty="0" smtClean="0">
                <a:latin typeface="+mj-lt"/>
                <a:cs typeface="Arial" panose="020B0604020202020204" pitchFamily="34" charset="0"/>
              </a:rPr>
              <a:t>Stronger </a:t>
            </a:r>
            <a:r>
              <a:rPr lang="en-US" sz="2400" dirty="0">
                <a:latin typeface="+mj-lt"/>
                <a:cs typeface="Arial" panose="020B0604020202020204" pitchFamily="34" charset="0"/>
              </a:rPr>
              <a:t>emphasis -</a:t>
            </a:r>
            <a:r>
              <a:rPr lang="en-US" sz="2400" dirty="0" smtClean="0">
                <a:latin typeface="+mj-lt"/>
                <a:cs typeface="Arial" panose="020B0604020202020204" pitchFamily="34" charset="0"/>
              </a:rPr>
              <a:t> </a:t>
            </a:r>
            <a:r>
              <a:rPr lang="en-US" sz="2400" dirty="0">
                <a:latin typeface="+mj-lt"/>
                <a:cs typeface="Arial" panose="020B0604020202020204" pitchFamily="34" charset="0"/>
              </a:rPr>
              <a:t>to be put on </a:t>
            </a:r>
            <a:r>
              <a:rPr lang="en-US" sz="2400" dirty="0">
                <a:solidFill>
                  <a:srgbClr val="0070C0"/>
                </a:solidFill>
                <a:latin typeface="+mj-lt"/>
                <a:cs typeface="Arial" panose="020B0604020202020204" pitchFamily="34" charset="0"/>
              </a:rPr>
              <a:t>learning-by-doing</a:t>
            </a:r>
            <a:r>
              <a:rPr lang="en-US" sz="2400" dirty="0">
                <a:latin typeface="+mj-lt"/>
                <a:cs typeface="Arial" panose="020B0604020202020204" pitchFamily="34" charset="0"/>
              </a:rPr>
              <a:t> as well as </a:t>
            </a:r>
            <a:r>
              <a:rPr lang="en-US" sz="2400" dirty="0">
                <a:solidFill>
                  <a:srgbClr val="0070C0"/>
                </a:solidFill>
                <a:latin typeface="+mj-lt"/>
                <a:cs typeface="Arial" panose="020B0604020202020204" pitchFamily="34" charset="0"/>
              </a:rPr>
              <a:t>formal </a:t>
            </a:r>
            <a:r>
              <a:rPr lang="en-US" sz="2400" dirty="0" smtClean="0">
                <a:solidFill>
                  <a:srgbClr val="0070C0"/>
                </a:solidFill>
                <a:latin typeface="+mj-lt"/>
                <a:cs typeface="Arial" panose="020B0604020202020204" pitchFamily="34" charset="0"/>
              </a:rPr>
              <a:t>education</a:t>
            </a:r>
            <a:r>
              <a:rPr lang="en-US" sz="2400" dirty="0" smtClean="0">
                <a:latin typeface="+mj-lt"/>
                <a:cs typeface="Arial" panose="020B0604020202020204" pitchFamily="34" charset="0"/>
              </a:rPr>
              <a:t>.</a:t>
            </a:r>
          </a:p>
          <a:p>
            <a:endParaRPr lang="en-US" sz="900" dirty="0">
              <a:latin typeface="+mj-lt"/>
              <a:cs typeface="Arial" panose="020B0604020202020204" pitchFamily="34" charset="0"/>
            </a:endParaRPr>
          </a:p>
          <a:p>
            <a:r>
              <a:rPr lang="en-US" sz="2400" dirty="0" smtClean="0">
                <a:solidFill>
                  <a:srgbClr val="0070C0"/>
                </a:solidFill>
                <a:latin typeface="+mj-lt"/>
                <a:cs typeface="Arial" panose="020B0604020202020204" pitchFamily="34" charset="0"/>
              </a:rPr>
              <a:t>Projects / success stories </a:t>
            </a:r>
            <a:r>
              <a:rPr lang="en-US" sz="2400" dirty="0" smtClean="0">
                <a:latin typeface="+mj-lt"/>
                <a:cs typeface="Arial" panose="020B0604020202020204" pitchFamily="34" charset="0"/>
              </a:rPr>
              <a:t>- </a:t>
            </a:r>
            <a:r>
              <a:rPr lang="en-US" sz="2400" dirty="0">
                <a:latin typeface="+mj-lt"/>
                <a:cs typeface="Arial" panose="020B0604020202020204" pitchFamily="34" charset="0"/>
              </a:rPr>
              <a:t>a promising option for effective capacity building including all dimensions </a:t>
            </a:r>
            <a:r>
              <a:rPr lang="en-US" sz="2400" dirty="0" smtClean="0">
                <a:latin typeface="+mj-lt"/>
                <a:cs typeface="Arial" panose="020B0604020202020204" pitchFamily="34" charset="0"/>
              </a:rPr>
              <a:t>and targets mentioned.</a:t>
            </a:r>
          </a:p>
          <a:p>
            <a:pPr lvl="1"/>
            <a:r>
              <a:rPr lang="en-US" sz="2400" dirty="0" smtClean="0">
                <a:latin typeface="+mj-lt"/>
                <a:cs typeface="Arial" panose="020B0604020202020204" pitchFamily="34" charset="0"/>
              </a:rPr>
              <a:t> </a:t>
            </a:r>
            <a:r>
              <a:rPr lang="en-US" sz="2400" dirty="0">
                <a:latin typeface="+mj-lt"/>
                <a:cs typeface="Arial" panose="020B0604020202020204" pitchFamily="34" charset="0"/>
              </a:rPr>
              <a:t>An essential feature of this approach would be that a team </a:t>
            </a:r>
            <a:r>
              <a:rPr lang="en-US" sz="2400" dirty="0" smtClean="0">
                <a:latin typeface="+mj-lt"/>
                <a:cs typeface="Arial" panose="020B0604020202020204" pitchFamily="34" charset="0"/>
              </a:rPr>
              <a:t>of professionals </a:t>
            </a:r>
            <a:r>
              <a:rPr lang="en-US" sz="2400" dirty="0">
                <a:latin typeface="+mj-lt"/>
                <a:cs typeface="Arial" panose="020B0604020202020204" pitchFamily="34" charset="0"/>
              </a:rPr>
              <a:t>from different institutions in a country is put in charge to complete a project </a:t>
            </a:r>
            <a:r>
              <a:rPr lang="en-US" sz="2400" dirty="0" smtClean="0">
                <a:latin typeface="+mj-lt"/>
                <a:cs typeface="Arial" panose="020B0604020202020204" pitchFamily="34" charset="0"/>
              </a:rPr>
              <a:t>– for example </a:t>
            </a:r>
            <a:r>
              <a:rPr lang="en-US" sz="2400" dirty="0">
                <a:latin typeface="+mj-lt"/>
                <a:cs typeface="Arial" panose="020B0604020202020204" pitchFamily="34" charset="0"/>
              </a:rPr>
              <a:t>to assess a policy - receiving targeted financial and technical assistance. </a:t>
            </a:r>
            <a:endParaRPr lang="en-US" sz="2400" dirty="0" smtClean="0">
              <a:latin typeface="+mj-lt"/>
              <a:cs typeface="Arial" panose="020B0604020202020204" pitchFamily="34" charset="0"/>
            </a:endParaRPr>
          </a:p>
          <a:p>
            <a:pPr lvl="1"/>
            <a:endParaRPr lang="en-US" sz="900" dirty="0" smtClean="0">
              <a:latin typeface="+mj-lt"/>
              <a:cs typeface="Arial" panose="020B0604020202020204" pitchFamily="34" charset="0"/>
            </a:endParaRPr>
          </a:p>
          <a:p>
            <a:r>
              <a:rPr lang="en-US" sz="2400" dirty="0" smtClean="0">
                <a:latin typeface="+mj-lt"/>
                <a:cs typeface="Arial" panose="020B0604020202020204" pitchFamily="34" charset="0"/>
              </a:rPr>
              <a:t>Eventually</a:t>
            </a:r>
            <a:r>
              <a:rPr lang="en-US" sz="2400" dirty="0">
                <a:latin typeface="+mj-lt"/>
                <a:cs typeface="Arial" panose="020B0604020202020204" pitchFamily="34" charset="0"/>
              </a:rPr>
              <a:t>, </a:t>
            </a:r>
            <a:r>
              <a:rPr lang="en-US" sz="2400" dirty="0" smtClean="0">
                <a:latin typeface="+mj-lt"/>
                <a:cs typeface="Arial" panose="020B0604020202020204" pitchFamily="34" charset="0"/>
              </a:rPr>
              <a:t>greater opportunities for CB </a:t>
            </a:r>
            <a:r>
              <a:rPr lang="en-US" sz="2400" dirty="0">
                <a:latin typeface="+mj-lt"/>
                <a:cs typeface="Arial" panose="020B0604020202020204" pitchFamily="34" charset="0"/>
              </a:rPr>
              <a:t>lie with the </a:t>
            </a:r>
            <a:r>
              <a:rPr lang="en-US" sz="2400" dirty="0">
                <a:solidFill>
                  <a:srgbClr val="0070C0"/>
                </a:solidFill>
                <a:latin typeface="+mj-lt"/>
                <a:cs typeface="Arial" panose="020B0604020202020204" pitchFamily="34" charset="0"/>
              </a:rPr>
              <a:t>future </a:t>
            </a:r>
            <a:r>
              <a:rPr lang="en-US" sz="2400">
                <a:solidFill>
                  <a:srgbClr val="0070C0"/>
                </a:solidFill>
                <a:latin typeface="+mj-lt"/>
                <a:cs typeface="Arial" panose="020B0604020202020204" pitchFamily="34" charset="0"/>
              </a:rPr>
              <a:t>decision </a:t>
            </a:r>
            <a:r>
              <a:rPr lang="en-US" sz="2400" smtClean="0">
                <a:solidFill>
                  <a:srgbClr val="0070C0"/>
                </a:solidFill>
                <a:latin typeface="+mj-lt"/>
                <a:cs typeface="Arial" panose="020B0604020202020204" pitchFamily="34" charset="0"/>
              </a:rPr>
              <a:t>makers </a:t>
            </a:r>
            <a:r>
              <a:rPr lang="en-US" sz="2400" smtClean="0">
                <a:latin typeface="+mj-lt"/>
                <a:cs typeface="Arial" panose="020B0604020202020204" pitchFamily="34" charset="0"/>
              </a:rPr>
              <a:t>- </a:t>
            </a:r>
            <a:r>
              <a:rPr lang="en-US" sz="2400" dirty="0" smtClean="0">
                <a:latin typeface="+mj-lt"/>
                <a:cs typeface="Arial" panose="020B0604020202020204" pitchFamily="34" charset="0"/>
              </a:rPr>
              <a:t>the students</a:t>
            </a:r>
            <a:r>
              <a:rPr lang="en-US" sz="2400" dirty="0">
                <a:latin typeface="+mj-lt"/>
                <a:cs typeface="Arial" panose="020B0604020202020204" pitchFamily="34" charset="0"/>
              </a:rPr>
              <a:t>, pupils and children.</a:t>
            </a:r>
            <a:endParaRPr lang="en-US" sz="2400" dirty="0" smtClean="0">
              <a:latin typeface="+mj-lt"/>
              <a:cs typeface="Arial" panose="020B0604020202020204" pitchFamily="34" charset="0"/>
            </a:endParaRPr>
          </a:p>
          <a:p>
            <a:pPr marL="457200" lvl="1" indent="0">
              <a:buNone/>
            </a:pPr>
            <a:endParaRPr lang="en-US" sz="2400" dirty="0">
              <a:latin typeface="+mj-lt"/>
              <a:cs typeface="Arial" panose="020B0604020202020204" pitchFamily="34" charset="0"/>
            </a:endParaRPr>
          </a:p>
        </p:txBody>
      </p:sp>
      <p:sp>
        <p:nvSpPr>
          <p:cNvPr id="3" name="TextBox 2"/>
          <p:cNvSpPr txBox="1"/>
          <p:nvPr/>
        </p:nvSpPr>
        <p:spPr>
          <a:xfrm>
            <a:off x="391676" y="136162"/>
            <a:ext cx="6423103" cy="52321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defTabSz="457200" latinLnBrk="1" hangingPunct="0"/>
            <a:r>
              <a:rPr lang="en-IN" sz="2800" b="1" dirty="0" smtClean="0">
                <a:solidFill>
                  <a:srgbClr val="FF0000"/>
                </a:solidFill>
              </a:rPr>
              <a:t>CB Approaches </a:t>
            </a:r>
            <a:r>
              <a:rPr lang="en-IN" sz="2800" b="1" dirty="0">
                <a:solidFill>
                  <a:srgbClr val="FF0000"/>
                </a:solidFill>
              </a:rPr>
              <a:t>for GST in </a:t>
            </a:r>
            <a:r>
              <a:rPr lang="en-IN" sz="2800" b="1" dirty="0" smtClean="0">
                <a:solidFill>
                  <a:srgbClr val="FF0000"/>
                </a:solidFill>
              </a:rPr>
              <a:t>G-Governance (3) </a:t>
            </a:r>
            <a:endParaRPr kumimoji="0" lang="en-IN" sz="2800" b="1" i="0" u="none" strike="noStrike" cap="none" spc="0" normalizeH="0" baseline="0" dirty="0">
              <a:ln>
                <a:noFill/>
              </a:ln>
              <a:solidFill>
                <a:srgbClr val="FF0000"/>
              </a:solidFill>
              <a:effectLst/>
              <a:uFillTx/>
            </a:endParaRPr>
          </a:p>
        </p:txBody>
      </p:sp>
    </p:spTree>
    <p:extLst>
      <p:ext uri="{BB962C8B-B14F-4D97-AF65-F5344CB8AC3E}">
        <p14:creationId xmlns:p14="http://schemas.microsoft.com/office/powerpoint/2010/main" val="2182016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a:xfrm>
            <a:off x="382073" y="808661"/>
            <a:ext cx="8642966" cy="4680866"/>
          </a:xfrm>
        </p:spPr>
        <p:txBody>
          <a:bodyPr/>
          <a:lstStyle/>
          <a:p>
            <a:pPr marL="0" indent="0">
              <a:buNone/>
            </a:pPr>
            <a:r>
              <a:rPr lang="en-US" sz="2800" dirty="0">
                <a:solidFill>
                  <a:srgbClr val="0070C0"/>
                </a:solidFill>
              </a:rPr>
              <a:t>Centered on 3 Key </a:t>
            </a:r>
            <a:r>
              <a:rPr lang="en-US" sz="2800" dirty="0" smtClean="0">
                <a:solidFill>
                  <a:srgbClr val="0070C0"/>
                </a:solidFill>
              </a:rPr>
              <a:t>Areas</a:t>
            </a:r>
          </a:p>
          <a:p>
            <a:pPr marL="0" indent="0">
              <a:buNone/>
            </a:pPr>
            <a:endParaRPr lang="en-US" sz="2800" dirty="0"/>
          </a:p>
          <a:p>
            <a:r>
              <a:rPr lang="en-US" sz="2800" dirty="0" smtClean="0"/>
              <a:t> Digital </a:t>
            </a:r>
            <a:r>
              <a:rPr lang="en-US" sz="2800" dirty="0"/>
              <a:t>Infrastructure as a Utility to Every Citizen</a:t>
            </a:r>
          </a:p>
          <a:p>
            <a:pPr marL="514292" indent="-514292"/>
            <a:endParaRPr lang="en-US" sz="1800" dirty="0"/>
          </a:p>
          <a:p>
            <a:pPr marL="514292" indent="-514292"/>
            <a:r>
              <a:rPr lang="en-US" sz="2800" dirty="0"/>
              <a:t>Governance &amp; Services on Demand</a:t>
            </a:r>
          </a:p>
          <a:p>
            <a:pPr marL="514292" indent="-514292"/>
            <a:endParaRPr lang="en-US" sz="1800" dirty="0"/>
          </a:p>
          <a:p>
            <a:pPr marL="514292" indent="-514292"/>
            <a:r>
              <a:rPr lang="en-US" sz="2800" dirty="0"/>
              <a:t>Digital Empowerment of </a:t>
            </a:r>
            <a:r>
              <a:rPr lang="en-US" sz="2800" dirty="0" smtClean="0"/>
              <a:t>Citizens</a:t>
            </a:r>
          </a:p>
          <a:p>
            <a:pPr marL="0" indent="0">
              <a:buNone/>
            </a:pPr>
            <a:endParaRPr lang="en-US" dirty="0" smtClean="0"/>
          </a:p>
          <a:p>
            <a:pPr marL="0" indent="0">
              <a:buNone/>
            </a:pPr>
            <a:r>
              <a:rPr lang="en-IN" sz="2800" b="0" dirty="0" smtClean="0">
                <a:solidFill>
                  <a:srgbClr val="008000"/>
                </a:solidFill>
                <a:latin typeface="+mj-lt"/>
                <a:cs typeface="Arial" panose="020B0604020202020204" pitchFamily="34" charset="0"/>
              </a:rPr>
              <a:t> - especially applicable </a:t>
            </a:r>
            <a:r>
              <a:rPr lang="en-IN" sz="2800" dirty="0" smtClean="0">
                <a:solidFill>
                  <a:srgbClr val="008000"/>
                </a:solidFill>
                <a:latin typeface="+mj-lt"/>
                <a:cs typeface="Arial" panose="020B0604020202020204" pitchFamily="34" charset="0"/>
              </a:rPr>
              <a:t>for developing </a:t>
            </a:r>
            <a:r>
              <a:rPr lang="en-IN" sz="2800" dirty="0">
                <a:solidFill>
                  <a:srgbClr val="008000"/>
                </a:solidFill>
                <a:latin typeface="+mj-lt"/>
                <a:cs typeface="Arial" panose="020B0604020202020204" pitchFamily="34" charset="0"/>
              </a:rPr>
              <a:t>countries</a:t>
            </a:r>
            <a:r>
              <a:rPr lang="en-IN" sz="2800" b="0" dirty="0">
                <a:solidFill>
                  <a:srgbClr val="008000"/>
                </a:solidFill>
                <a:latin typeface="+mj-lt"/>
                <a:cs typeface="Arial" panose="020B0604020202020204" pitchFamily="34" charset="0"/>
              </a:rPr>
              <a:t>, and </a:t>
            </a:r>
            <a:endParaRPr lang="en-IN" sz="2800" b="0" dirty="0" smtClean="0">
              <a:solidFill>
                <a:srgbClr val="008000"/>
              </a:solidFill>
              <a:latin typeface="+mj-lt"/>
              <a:cs typeface="Arial" panose="020B0604020202020204" pitchFamily="34" charset="0"/>
            </a:endParaRPr>
          </a:p>
          <a:p>
            <a:pPr marL="0" indent="0">
              <a:buNone/>
            </a:pPr>
            <a:r>
              <a:rPr lang="en-IN" sz="2800" b="0" dirty="0">
                <a:solidFill>
                  <a:srgbClr val="008000"/>
                </a:solidFill>
                <a:latin typeface="+mj-lt"/>
                <a:cs typeface="Arial" panose="020B0604020202020204" pitchFamily="34" charset="0"/>
              </a:rPr>
              <a:t> </a:t>
            </a:r>
            <a:r>
              <a:rPr lang="en-IN" sz="2800" b="0" dirty="0" smtClean="0">
                <a:solidFill>
                  <a:srgbClr val="008000"/>
                </a:solidFill>
                <a:latin typeface="+mj-lt"/>
                <a:cs typeface="Arial" panose="020B0604020202020204" pitchFamily="34" charset="0"/>
              </a:rPr>
              <a:t>  to </a:t>
            </a:r>
            <a:r>
              <a:rPr lang="en-IN" sz="2800" dirty="0">
                <a:solidFill>
                  <a:srgbClr val="008000"/>
                </a:solidFill>
                <a:latin typeface="+mj-lt"/>
                <a:cs typeface="Arial" panose="020B0604020202020204" pitchFamily="34" charset="0"/>
              </a:rPr>
              <a:t>countries </a:t>
            </a:r>
            <a:r>
              <a:rPr lang="en-IN" sz="2800" dirty="0" smtClean="0">
                <a:solidFill>
                  <a:srgbClr val="008000"/>
                </a:solidFill>
                <a:latin typeface="+mj-lt"/>
                <a:cs typeface="Arial" panose="020B0604020202020204" pitchFamily="34" charset="0"/>
              </a:rPr>
              <a:t>with </a:t>
            </a:r>
            <a:r>
              <a:rPr lang="en-IN" sz="2800" dirty="0">
                <a:solidFill>
                  <a:srgbClr val="008000"/>
                </a:solidFill>
                <a:latin typeface="+mj-lt"/>
                <a:cs typeface="Arial" panose="020B0604020202020204" pitchFamily="34" charset="0"/>
              </a:rPr>
              <a:t>economics in transition</a:t>
            </a:r>
            <a:endParaRPr lang="en-US" sz="2800" dirty="0">
              <a:solidFill>
                <a:srgbClr val="008000"/>
              </a:solidFill>
              <a:latin typeface="+mj-lt"/>
            </a:endParaRPr>
          </a:p>
          <a:p>
            <a:endParaRPr lang="en-US" sz="2800" dirty="0"/>
          </a:p>
        </p:txBody>
      </p:sp>
      <p:sp>
        <p:nvSpPr>
          <p:cNvPr id="3" name="TextBox 2"/>
          <p:cNvSpPr txBox="1"/>
          <p:nvPr/>
        </p:nvSpPr>
        <p:spPr>
          <a:xfrm>
            <a:off x="382073" y="125508"/>
            <a:ext cx="3917674" cy="58477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IN" sz="3200" b="1" i="0" u="none" strike="noStrike" cap="none" spc="0" normalizeH="0" baseline="0" dirty="0" smtClean="0">
                <a:ln>
                  <a:noFill/>
                </a:ln>
                <a:solidFill>
                  <a:srgbClr val="FF0000"/>
                </a:solidFill>
                <a:effectLst/>
                <a:uFillTx/>
              </a:rPr>
              <a:t>Vision of</a:t>
            </a:r>
            <a:r>
              <a:rPr kumimoji="0" lang="en-IN" sz="3200" b="1" i="0" u="none" strike="noStrike" cap="none" spc="0" normalizeH="0" dirty="0" smtClean="0">
                <a:ln>
                  <a:noFill/>
                </a:ln>
                <a:solidFill>
                  <a:srgbClr val="FF0000"/>
                </a:solidFill>
                <a:effectLst/>
                <a:uFillTx/>
              </a:rPr>
              <a:t> G-Governance</a:t>
            </a:r>
            <a:endParaRPr kumimoji="0" lang="en-IN" sz="2800" b="1" i="0" u="none" strike="noStrike" cap="none" spc="0" normalizeH="0" baseline="0" dirty="0" smtClean="0">
              <a:ln>
                <a:noFill/>
              </a:ln>
              <a:solidFill>
                <a:srgbClr val="FF0000"/>
              </a:solidFill>
              <a:effectLst/>
              <a:uFillTx/>
            </a:endParaRPr>
          </a:p>
        </p:txBody>
      </p:sp>
    </p:spTree>
    <p:extLst>
      <p:ext uri="{BB962C8B-B14F-4D97-AF65-F5344CB8AC3E}">
        <p14:creationId xmlns:p14="http://schemas.microsoft.com/office/powerpoint/2010/main" val="1240583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2721" y="105501"/>
            <a:ext cx="3371049" cy="58477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lang="en-IN" sz="3200" b="1" dirty="0" smtClean="0">
                <a:solidFill>
                  <a:srgbClr val="FF0000"/>
                </a:solidFill>
              </a:rPr>
              <a:t>Integrated Approach</a:t>
            </a:r>
            <a:endParaRPr kumimoji="0" lang="en-IN" sz="3200" b="1" i="0" u="none" strike="noStrike" cap="none" spc="0" normalizeH="0" baseline="0" dirty="0">
              <a:ln>
                <a:noFill/>
              </a:ln>
              <a:solidFill>
                <a:srgbClr val="FF0000"/>
              </a:solidFill>
              <a:effectLst/>
              <a:uFillTx/>
            </a:endParaRPr>
          </a:p>
        </p:txBody>
      </p:sp>
      <p:sp>
        <p:nvSpPr>
          <p:cNvPr id="5" name="TextBox 4"/>
          <p:cNvSpPr txBox="1"/>
          <p:nvPr/>
        </p:nvSpPr>
        <p:spPr>
          <a:xfrm>
            <a:off x="155849" y="1774194"/>
            <a:ext cx="1539240" cy="46166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US" sz="2400" b="0" i="0" u="none" strike="noStrike" cap="none" spc="0" normalizeH="0" baseline="0" dirty="0" smtClean="0">
                <a:ln>
                  <a:noFill/>
                </a:ln>
                <a:solidFill>
                  <a:srgbClr val="002569"/>
                </a:solidFill>
                <a:effectLst/>
                <a:uFillTx/>
              </a:rPr>
              <a:t>Individual</a:t>
            </a:r>
            <a:endParaRPr kumimoji="0" lang="en-US" sz="2400" b="0" i="0" u="none" strike="noStrike" cap="none" spc="0" normalizeH="0" baseline="0" dirty="0">
              <a:ln>
                <a:noFill/>
              </a:ln>
              <a:solidFill>
                <a:srgbClr val="002569"/>
              </a:solidFill>
              <a:effectLst/>
              <a:uFillTx/>
            </a:endParaRPr>
          </a:p>
        </p:txBody>
      </p:sp>
      <p:sp>
        <p:nvSpPr>
          <p:cNvPr id="6" name="TextBox 5"/>
          <p:cNvSpPr txBox="1"/>
          <p:nvPr/>
        </p:nvSpPr>
        <p:spPr>
          <a:xfrm>
            <a:off x="1862729" y="1466418"/>
            <a:ext cx="7281271" cy="1077216"/>
          </a:xfrm>
          <a:prstGeom prst="rect">
            <a:avLst/>
          </a:prstGeom>
          <a:solidFill>
            <a:schemeClr val="accent1"/>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US" sz="2400" b="1" i="0" u="none" strike="noStrike" cap="none" spc="0" normalizeH="0" baseline="0" dirty="0" smtClean="0">
                <a:ln>
                  <a:noFill/>
                </a:ln>
                <a:solidFill>
                  <a:srgbClr val="002569"/>
                </a:solidFill>
                <a:effectLst/>
                <a:uFillTx/>
              </a:rPr>
              <a:t>Focus on Capacity Building</a:t>
            </a:r>
          </a:p>
          <a:p>
            <a:pPr marL="285750" marR="0" indent="-285750" algn="l" defTabSz="457200" rtl="0" fontAlgn="auto" latinLnBrk="1" hangingPunct="0">
              <a:lnSpc>
                <a:spcPct val="100000"/>
              </a:lnSpc>
              <a:spcBef>
                <a:spcPts val="0"/>
              </a:spcBef>
              <a:spcAft>
                <a:spcPts val="0"/>
              </a:spcAft>
              <a:buClrTx/>
              <a:buSzTx/>
              <a:buFont typeface="Arial" panose="020B0604020202020204" pitchFamily="34" charset="0"/>
              <a:buChar char="•"/>
              <a:tabLst/>
            </a:pPr>
            <a:r>
              <a:rPr lang="en-US" sz="2000" dirty="0" smtClean="0">
                <a:solidFill>
                  <a:srgbClr val="002569"/>
                </a:solidFill>
              </a:rPr>
              <a:t>Education, training, employment, mentoring</a:t>
            </a:r>
          </a:p>
          <a:p>
            <a:pPr marL="285750" marR="0" indent="-285750" algn="l" defTabSz="457200" rtl="0" fontAlgn="auto" latinLnBrk="1" hangingPunct="0">
              <a:lnSpc>
                <a:spcPct val="100000"/>
              </a:lnSpc>
              <a:spcBef>
                <a:spcPts val="0"/>
              </a:spcBef>
              <a:spcAft>
                <a:spcPts val="0"/>
              </a:spcAft>
              <a:buClrTx/>
              <a:buSzTx/>
              <a:buFont typeface="Arial" panose="020B0604020202020204" pitchFamily="34" charset="0"/>
              <a:buChar char="•"/>
              <a:tabLst/>
            </a:pPr>
            <a:r>
              <a:rPr lang="en-US" sz="2000" dirty="0" smtClean="0">
                <a:solidFill>
                  <a:srgbClr val="002569"/>
                </a:solidFill>
              </a:rPr>
              <a:t>Experience, active learning …</a:t>
            </a:r>
            <a:endParaRPr kumimoji="0" lang="en-US" sz="2000" b="0" i="0" u="none" strike="noStrike" cap="none" spc="0" normalizeH="0" baseline="0" dirty="0">
              <a:ln>
                <a:noFill/>
              </a:ln>
              <a:solidFill>
                <a:srgbClr val="002569"/>
              </a:solidFill>
              <a:effectLst/>
              <a:uFillTx/>
            </a:endParaRPr>
          </a:p>
        </p:txBody>
      </p:sp>
      <p:sp>
        <p:nvSpPr>
          <p:cNvPr id="8" name="TextBox 7"/>
          <p:cNvSpPr txBox="1"/>
          <p:nvPr/>
        </p:nvSpPr>
        <p:spPr>
          <a:xfrm>
            <a:off x="-11791" y="3662763"/>
            <a:ext cx="1874520" cy="46166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US" sz="2400" b="0" i="0" u="none" strike="noStrike" cap="none" spc="0" normalizeH="0" baseline="0" dirty="0" smtClean="0">
                <a:ln>
                  <a:noFill/>
                </a:ln>
                <a:solidFill>
                  <a:srgbClr val="002569"/>
                </a:solidFill>
                <a:effectLst/>
                <a:uFillTx/>
              </a:rPr>
              <a:t>Community</a:t>
            </a:r>
            <a:endParaRPr kumimoji="0" lang="en-US" sz="2400" b="0" i="0" u="none" strike="noStrike" cap="none" spc="0" normalizeH="0" baseline="0" dirty="0">
              <a:ln>
                <a:noFill/>
              </a:ln>
              <a:solidFill>
                <a:srgbClr val="002569"/>
              </a:solidFill>
              <a:effectLst/>
              <a:uFillTx/>
            </a:endParaRPr>
          </a:p>
        </p:txBody>
      </p:sp>
      <p:sp>
        <p:nvSpPr>
          <p:cNvPr id="9" name="TextBox 8"/>
          <p:cNvSpPr txBox="1"/>
          <p:nvPr/>
        </p:nvSpPr>
        <p:spPr>
          <a:xfrm>
            <a:off x="1862729" y="2941193"/>
            <a:ext cx="7281271" cy="2574229"/>
          </a:xfrm>
          <a:prstGeom prst="rect">
            <a:avLst/>
          </a:prstGeom>
          <a:solidFill>
            <a:schemeClr val="tx1">
              <a:lumMod val="20000"/>
              <a:lumOff val="80000"/>
            </a:schemeClr>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12000"/>
              </a:lnSpc>
              <a:spcBef>
                <a:spcPts val="0"/>
              </a:spcBef>
              <a:spcAft>
                <a:spcPts val="0"/>
              </a:spcAft>
              <a:buClrTx/>
              <a:buSzTx/>
              <a:buFontTx/>
              <a:buNone/>
              <a:tabLst/>
            </a:pPr>
            <a:r>
              <a:rPr kumimoji="0" lang="en-US" sz="2400" b="1" i="0" u="none" strike="noStrike" cap="none" spc="0" normalizeH="0" baseline="0" dirty="0" smtClean="0">
                <a:ln>
                  <a:noFill/>
                </a:ln>
                <a:solidFill>
                  <a:srgbClr val="002569"/>
                </a:solidFill>
                <a:effectLst/>
                <a:uFillTx/>
              </a:rPr>
              <a:t>Focus on empowerment and participation</a:t>
            </a:r>
          </a:p>
          <a:p>
            <a:pPr marL="285750" marR="0" indent="-285750" defTabSz="457200" rtl="0" fontAlgn="auto" latinLnBrk="1" hangingPunct="0">
              <a:lnSpc>
                <a:spcPct val="112000"/>
              </a:lnSpc>
              <a:spcBef>
                <a:spcPts val="0"/>
              </a:spcBef>
              <a:spcAft>
                <a:spcPts val="0"/>
              </a:spcAft>
              <a:buClrTx/>
              <a:buSzTx/>
              <a:buFont typeface="Arial" panose="020B0604020202020204" pitchFamily="34" charset="0"/>
              <a:buChar char="•"/>
              <a:tabLst/>
            </a:pPr>
            <a:r>
              <a:rPr lang="en-US" sz="2000" dirty="0" smtClean="0">
                <a:solidFill>
                  <a:srgbClr val="002569"/>
                </a:solidFill>
              </a:rPr>
              <a:t>Recognize diversity in communities, need for tailored plans  and strategies</a:t>
            </a:r>
          </a:p>
          <a:p>
            <a:pPr marL="285750" marR="0" indent="-285750" defTabSz="457200" rtl="0" fontAlgn="auto" latinLnBrk="1" hangingPunct="0">
              <a:lnSpc>
                <a:spcPct val="112000"/>
              </a:lnSpc>
              <a:spcBef>
                <a:spcPts val="0"/>
              </a:spcBef>
              <a:spcAft>
                <a:spcPts val="0"/>
              </a:spcAft>
              <a:buClrTx/>
              <a:buSzTx/>
              <a:buFont typeface="Arial" panose="020B0604020202020204" pitchFamily="34" charset="0"/>
              <a:buChar char="•"/>
              <a:tabLst/>
            </a:pPr>
            <a:r>
              <a:rPr kumimoji="0" lang="en-US" sz="2000" b="0" i="0" u="none" strike="noStrike" cap="none" spc="0" normalizeH="0" baseline="0" dirty="0" smtClean="0">
                <a:ln>
                  <a:noFill/>
                </a:ln>
                <a:solidFill>
                  <a:srgbClr val="002569"/>
                </a:solidFill>
                <a:effectLst/>
                <a:uFillTx/>
              </a:rPr>
              <a:t>Leadership and personal development, esp. young people</a:t>
            </a:r>
          </a:p>
          <a:p>
            <a:pPr marL="285750" marR="0" indent="-285750" defTabSz="457200" rtl="0" fontAlgn="auto" latinLnBrk="1" hangingPunct="0">
              <a:lnSpc>
                <a:spcPct val="112000"/>
              </a:lnSpc>
              <a:spcBef>
                <a:spcPts val="0"/>
              </a:spcBef>
              <a:spcAft>
                <a:spcPts val="0"/>
              </a:spcAft>
              <a:buClrTx/>
              <a:buSzTx/>
              <a:buFont typeface="Arial" panose="020B0604020202020204" pitchFamily="34" charset="0"/>
              <a:buChar char="•"/>
              <a:tabLst/>
            </a:pPr>
            <a:r>
              <a:rPr lang="en-US" sz="2000" dirty="0" smtClean="0">
                <a:solidFill>
                  <a:srgbClr val="002569"/>
                </a:solidFill>
              </a:rPr>
              <a:t>Identification of communities’ assets and strengths as starting point of       planning</a:t>
            </a:r>
            <a:endParaRPr kumimoji="0" lang="en-US" sz="2000" b="0" i="0" u="none" strike="noStrike" cap="none" spc="0" normalizeH="0" baseline="0" dirty="0" smtClean="0">
              <a:ln>
                <a:noFill/>
              </a:ln>
              <a:solidFill>
                <a:srgbClr val="002569"/>
              </a:solidFill>
              <a:effectLst/>
              <a:uFillTx/>
            </a:endParaRPr>
          </a:p>
          <a:p>
            <a:pPr marL="285750" marR="0" indent="-285750" defTabSz="457200" rtl="0" fontAlgn="auto" latinLnBrk="1" hangingPunct="0">
              <a:lnSpc>
                <a:spcPct val="112000"/>
              </a:lnSpc>
              <a:spcBef>
                <a:spcPts val="0"/>
              </a:spcBef>
              <a:spcAft>
                <a:spcPts val="0"/>
              </a:spcAft>
              <a:buClrTx/>
              <a:buSzTx/>
              <a:buFont typeface="Arial" panose="020B0604020202020204" pitchFamily="34" charset="0"/>
              <a:buChar char="•"/>
              <a:tabLst/>
            </a:pPr>
            <a:r>
              <a:rPr lang="en-US" sz="2000" dirty="0" smtClean="0">
                <a:solidFill>
                  <a:srgbClr val="002569"/>
                </a:solidFill>
              </a:rPr>
              <a:t>Training in governance and skills to enable participation in  processes to    identify community needs &amp; negotiate programs   </a:t>
            </a:r>
            <a:endParaRPr kumimoji="0" lang="en-US" sz="2000" b="0" i="0" u="none" strike="noStrike" cap="none" spc="0" normalizeH="0" baseline="0" dirty="0">
              <a:ln>
                <a:noFill/>
              </a:ln>
              <a:solidFill>
                <a:srgbClr val="002569"/>
              </a:solidFill>
              <a:effectLst/>
              <a:uFillTx/>
            </a:endParaRPr>
          </a:p>
        </p:txBody>
      </p:sp>
      <p:sp>
        <p:nvSpPr>
          <p:cNvPr id="12" name="Left Brace 11"/>
          <p:cNvSpPr/>
          <p:nvPr/>
        </p:nvSpPr>
        <p:spPr>
          <a:xfrm>
            <a:off x="1359808" y="1466418"/>
            <a:ext cx="335280" cy="1077216"/>
          </a:xfrm>
          <a:prstGeom prst="leftBrace">
            <a:avLst/>
          </a:prstGeom>
          <a:noFill/>
          <a:ln w="25400" cap="flat">
            <a:solidFill>
              <a:srgbClr val="FF9A00"/>
            </a:solidFill>
            <a:prstDash val="solid"/>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13" name="Left Brace 12"/>
          <p:cNvSpPr/>
          <p:nvPr/>
        </p:nvSpPr>
        <p:spPr>
          <a:xfrm>
            <a:off x="1527449" y="3095081"/>
            <a:ext cx="335280" cy="2298553"/>
          </a:xfrm>
          <a:prstGeom prst="leftBrace">
            <a:avLst/>
          </a:prstGeom>
          <a:noFill/>
          <a:ln w="25400" cap="flat">
            <a:solidFill>
              <a:srgbClr val="FF9A00"/>
            </a:solidFill>
            <a:prstDash val="solid"/>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Tree>
    <p:extLst>
      <p:ext uri="{BB962C8B-B14F-4D97-AF65-F5344CB8AC3E}">
        <p14:creationId xmlns:p14="http://schemas.microsoft.com/office/powerpoint/2010/main" val="1439430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0332" y="86018"/>
            <a:ext cx="4240005" cy="64632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lang="en-IN" sz="3600" b="1" dirty="0" smtClean="0">
                <a:solidFill>
                  <a:srgbClr val="FF0000"/>
                </a:solidFill>
              </a:rPr>
              <a:t>Integrated Approach(2)</a:t>
            </a:r>
            <a:endParaRPr kumimoji="0" lang="en-IN" sz="3600" b="1" i="0" u="none" strike="noStrike" cap="none" spc="0" normalizeH="0" baseline="0" dirty="0">
              <a:ln>
                <a:noFill/>
              </a:ln>
              <a:solidFill>
                <a:srgbClr val="FF0000"/>
              </a:solidFill>
              <a:effectLst/>
              <a:uFillTx/>
            </a:endParaRPr>
          </a:p>
        </p:txBody>
      </p:sp>
      <p:sp>
        <p:nvSpPr>
          <p:cNvPr id="5" name="TextBox 4"/>
          <p:cNvSpPr txBox="1"/>
          <p:nvPr/>
        </p:nvSpPr>
        <p:spPr>
          <a:xfrm>
            <a:off x="0" y="2122295"/>
            <a:ext cx="1698137"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US" b="1" i="0" u="none" strike="noStrike" cap="none" spc="0" normalizeH="0" baseline="0" dirty="0" smtClean="0">
                <a:ln>
                  <a:noFill/>
                </a:ln>
                <a:solidFill>
                  <a:srgbClr val="002569"/>
                </a:solidFill>
                <a:effectLst/>
                <a:uFillTx/>
              </a:rPr>
              <a:t>Organizations</a:t>
            </a:r>
            <a:endParaRPr kumimoji="0" lang="en-US" b="1" i="0" u="none" strike="noStrike" cap="none" spc="0" normalizeH="0" baseline="0" dirty="0">
              <a:ln>
                <a:noFill/>
              </a:ln>
              <a:solidFill>
                <a:srgbClr val="002569"/>
              </a:solidFill>
              <a:effectLst/>
              <a:uFillTx/>
            </a:endParaRPr>
          </a:p>
        </p:txBody>
      </p:sp>
      <p:sp>
        <p:nvSpPr>
          <p:cNvPr id="6" name="TextBox 5"/>
          <p:cNvSpPr txBox="1"/>
          <p:nvPr/>
        </p:nvSpPr>
        <p:spPr>
          <a:xfrm>
            <a:off x="2087880" y="1216451"/>
            <a:ext cx="7056120" cy="2246767"/>
          </a:xfrm>
          <a:prstGeom prst="rect">
            <a:avLst/>
          </a:prstGeom>
          <a:solidFill>
            <a:schemeClr val="accent1"/>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US" sz="2000" b="1" i="0" u="none" strike="noStrike" cap="none" spc="0" normalizeH="0" baseline="0" dirty="0" smtClean="0">
                <a:ln>
                  <a:noFill/>
                </a:ln>
                <a:solidFill>
                  <a:srgbClr val="002569"/>
                </a:solidFill>
                <a:effectLst/>
                <a:uFillTx/>
              </a:rPr>
              <a:t>Focus on Governance, management / leadership</a:t>
            </a:r>
            <a:r>
              <a:rPr kumimoji="0" lang="en-US" sz="2000" b="1" i="0" u="none" strike="noStrike" cap="none" spc="0" normalizeH="0" dirty="0" smtClean="0">
                <a:ln>
                  <a:noFill/>
                </a:ln>
                <a:solidFill>
                  <a:srgbClr val="002569"/>
                </a:solidFill>
                <a:effectLst/>
                <a:uFillTx/>
              </a:rPr>
              <a:t> development,             resourcing</a:t>
            </a:r>
            <a:endParaRPr kumimoji="0" lang="en-US" sz="2000" b="1" i="0" u="none" strike="noStrike" cap="none" spc="0" normalizeH="0" baseline="0" dirty="0" smtClean="0">
              <a:ln>
                <a:noFill/>
              </a:ln>
              <a:solidFill>
                <a:srgbClr val="002569"/>
              </a:solidFill>
              <a:effectLst/>
              <a:uFillTx/>
            </a:endParaRPr>
          </a:p>
          <a:p>
            <a:pPr marL="285750" marR="0" indent="-285750" algn="l" defTabSz="457200" rtl="0" fontAlgn="auto" latinLnBrk="1" hangingPunct="0">
              <a:lnSpc>
                <a:spcPct val="100000"/>
              </a:lnSpc>
              <a:spcBef>
                <a:spcPts val="0"/>
              </a:spcBef>
              <a:spcAft>
                <a:spcPts val="0"/>
              </a:spcAft>
              <a:buClrTx/>
              <a:buSzTx/>
              <a:buFont typeface="Arial" panose="020B0604020202020204" pitchFamily="34" charset="0"/>
              <a:buChar char="•"/>
              <a:tabLst/>
            </a:pPr>
            <a:r>
              <a:rPr lang="en-US" sz="2000" dirty="0" smtClean="0">
                <a:solidFill>
                  <a:srgbClr val="002569"/>
                </a:solidFill>
              </a:rPr>
              <a:t>Staff training and development…</a:t>
            </a:r>
          </a:p>
          <a:p>
            <a:pPr marL="285750" marR="0" indent="-285750" algn="l" defTabSz="457200" rtl="0" fontAlgn="auto" latinLnBrk="1" hangingPunct="0">
              <a:lnSpc>
                <a:spcPct val="100000"/>
              </a:lnSpc>
              <a:spcBef>
                <a:spcPts val="0"/>
              </a:spcBef>
              <a:spcAft>
                <a:spcPts val="0"/>
              </a:spcAft>
              <a:buClrTx/>
              <a:buSzTx/>
              <a:buFont typeface="Arial" panose="020B0604020202020204" pitchFamily="34" charset="0"/>
              <a:buChar char="•"/>
              <a:tabLst/>
            </a:pPr>
            <a:r>
              <a:rPr kumimoji="0" lang="en-US" sz="2000" b="0" i="0" u="none" strike="noStrike" cap="none" spc="0" normalizeH="0" baseline="0" dirty="0" smtClean="0">
                <a:ln>
                  <a:noFill/>
                </a:ln>
                <a:solidFill>
                  <a:srgbClr val="002569"/>
                </a:solidFill>
                <a:effectLst/>
                <a:uFillTx/>
              </a:rPr>
              <a:t>Management</a:t>
            </a:r>
            <a:r>
              <a:rPr kumimoji="0" lang="en-US" sz="2000" b="0" i="0" u="none" strike="noStrike" cap="none" spc="0" normalizeH="0" dirty="0" smtClean="0">
                <a:ln>
                  <a:noFill/>
                </a:ln>
                <a:solidFill>
                  <a:srgbClr val="002569"/>
                </a:solidFill>
                <a:effectLst/>
                <a:uFillTx/>
              </a:rPr>
              <a:t> and leadership development,</a:t>
            </a:r>
          </a:p>
          <a:p>
            <a:pPr marL="285750" marR="0" indent="-285750" algn="l" defTabSz="457200" rtl="0" fontAlgn="auto" latinLnBrk="1" hangingPunct="0">
              <a:lnSpc>
                <a:spcPct val="100000"/>
              </a:lnSpc>
              <a:spcBef>
                <a:spcPts val="0"/>
              </a:spcBef>
              <a:spcAft>
                <a:spcPts val="0"/>
              </a:spcAft>
              <a:buClrTx/>
              <a:buSzTx/>
              <a:buFont typeface="Arial" panose="020B0604020202020204" pitchFamily="34" charset="0"/>
              <a:buChar char="•"/>
              <a:tabLst/>
            </a:pPr>
            <a:r>
              <a:rPr lang="en-US" sz="2000" baseline="0" dirty="0" smtClean="0">
                <a:solidFill>
                  <a:srgbClr val="002569"/>
                </a:solidFill>
              </a:rPr>
              <a:t>Adequate</a:t>
            </a:r>
            <a:r>
              <a:rPr lang="en-US" sz="2000" dirty="0" smtClean="0">
                <a:solidFill>
                  <a:srgbClr val="002569"/>
                </a:solidFill>
              </a:rPr>
              <a:t> training for Govt. contracted services, simplify Govt. coordinated funding </a:t>
            </a:r>
          </a:p>
          <a:p>
            <a:pPr marL="285750" marR="0" indent="-285750" algn="l" defTabSz="457200" rtl="0" fontAlgn="auto" latinLnBrk="1" hangingPunct="0">
              <a:lnSpc>
                <a:spcPct val="100000"/>
              </a:lnSpc>
              <a:spcBef>
                <a:spcPts val="0"/>
              </a:spcBef>
              <a:spcAft>
                <a:spcPts val="0"/>
              </a:spcAft>
              <a:buClrTx/>
              <a:buSzTx/>
              <a:buFont typeface="Arial" panose="020B0604020202020204" pitchFamily="34" charset="0"/>
              <a:buChar char="•"/>
              <a:tabLst/>
            </a:pPr>
            <a:r>
              <a:rPr kumimoji="0" lang="en-US" sz="2000" b="0" i="0" u="none" strike="noStrike" cap="none" spc="0" normalizeH="0" baseline="0" dirty="0" smtClean="0">
                <a:ln>
                  <a:noFill/>
                </a:ln>
                <a:solidFill>
                  <a:srgbClr val="002569"/>
                </a:solidFill>
                <a:effectLst/>
                <a:uFillTx/>
              </a:rPr>
              <a:t>Governance</a:t>
            </a:r>
            <a:r>
              <a:rPr kumimoji="0" lang="en-US" sz="2000" b="0" i="0" u="none" strike="noStrike" cap="none" spc="0" normalizeH="0" dirty="0" smtClean="0">
                <a:ln>
                  <a:noFill/>
                </a:ln>
                <a:solidFill>
                  <a:srgbClr val="002569"/>
                </a:solidFill>
                <a:effectLst/>
                <a:uFillTx/>
              </a:rPr>
              <a:t> training</a:t>
            </a:r>
            <a:endParaRPr kumimoji="0" lang="en-US" sz="2000" b="0" i="0" u="none" strike="noStrike" cap="none" spc="0" normalizeH="0" baseline="0" dirty="0">
              <a:ln>
                <a:noFill/>
              </a:ln>
              <a:solidFill>
                <a:srgbClr val="002569"/>
              </a:solidFill>
              <a:effectLst/>
              <a:uFillTx/>
            </a:endParaRPr>
          </a:p>
        </p:txBody>
      </p:sp>
      <p:sp>
        <p:nvSpPr>
          <p:cNvPr id="8" name="TextBox 7"/>
          <p:cNvSpPr txBox="1"/>
          <p:nvPr/>
        </p:nvSpPr>
        <p:spPr>
          <a:xfrm>
            <a:off x="213360" y="4799234"/>
            <a:ext cx="1874520"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US" b="1" i="0" u="none" strike="noStrike" cap="none" spc="0" normalizeH="0" baseline="0" dirty="0" smtClean="0">
                <a:ln>
                  <a:noFill/>
                </a:ln>
                <a:solidFill>
                  <a:srgbClr val="002569"/>
                </a:solidFill>
                <a:effectLst/>
                <a:uFillTx/>
              </a:rPr>
              <a:t>Government</a:t>
            </a:r>
            <a:endParaRPr kumimoji="0" lang="en-US" b="1" i="0" u="none" strike="noStrike" cap="none" spc="0" normalizeH="0" baseline="0" dirty="0">
              <a:ln>
                <a:noFill/>
              </a:ln>
              <a:solidFill>
                <a:srgbClr val="002569"/>
              </a:solidFill>
              <a:effectLst/>
              <a:uFillTx/>
            </a:endParaRPr>
          </a:p>
        </p:txBody>
      </p:sp>
      <p:sp>
        <p:nvSpPr>
          <p:cNvPr id="9" name="TextBox 8"/>
          <p:cNvSpPr txBox="1"/>
          <p:nvPr/>
        </p:nvSpPr>
        <p:spPr>
          <a:xfrm>
            <a:off x="2087880" y="3675849"/>
            <a:ext cx="7056120" cy="2246767"/>
          </a:xfrm>
          <a:prstGeom prst="rect">
            <a:avLst/>
          </a:prstGeom>
          <a:solidFill>
            <a:schemeClr val="tx1">
              <a:lumMod val="20000"/>
              <a:lumOff val="80000"/>
            </a:schemeClr>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US" sz="2000" b="1" i="0" u="none" strike="noStrike" cap="none" spc="0" normalizeH="0" baseline="0" dirty="0" smtClean="0">
                <a:ln>
                  <a:noFill/>
                </a:ln>
                <a:solidFill>
                  <a:srgbClr val="002569"/>
                </a:solidFill>
                <a:effectLst/>
                <a:uFillTx/>
              </a:rPr>
              <a:t>Focus on ways</a:t>
            </a:r>
            <a:r>
              <a:rPr kumimoji="0" lang="en-US" sz="2000" b="1" i="0" u="none" strike="noStrike" cap="none" spc="0" normalizeH="0" dirty="0" smtClean="0">
                <a:ln>
                  <a:noFill/>
                </a:ln>
                <a:solidFill>
                  <a:srgbClr val="002569"/>
                </a:solidFill>
                <a:effectLst/>
                <a:uFillTx/>
              </a:rPr>
              <a:t> of working and creating an </a:t>
            </a:r>
            <a:r>
              <a:rPr lang="en-US" sz="2000" b="1" dirty="0" smtClean="0">
                <a:solidFill>
                  <a:srgbClr val="002569"/>
                </a:solidFill>
              </a:rPr>
              <a:t>enabling </a:t>
            </a:r>
            <a:r>
              <a:rPr kumimoji="0" lang="en-US" sz="2000" b="1" i="0" u="none" strike="noStrike" cap="none" spc="0" normalizeH="0" dirty="0" smtClean="0">
                <a:ln>
                  <a:noFill/>
                </a:ln>
                <a:solidFill>
                  <a:srgbClr val="002569"/>
                </a:solidFill>
                <a:effectLst/>
                <a:uFillTx/>
              </a:rPr>
              <a:t>en</a:t>
            </a:r>
            <a:r>
              <a:rPr lang="en-US" sz="2000" b="1" dirty="0" smtClean="0">
                <a:solidFill>
                  <a:srgbClr val="002569"/>
                </a:solidFill>
              </a:rPr>
              <a:t>vironment</a:t>
            </a:r>
          </a:p>
          <a:p>
            <a:pPr marL="342900" marR="0" indent="-342900" algn="l" defTabSz="457200" rtl="0" fontAlgn="auto" latinLnBrk="1" hangingPunct="0">
              <a:lnSpc>
                <a:spcPct val="100000"/>
              </a:lnSpc>
              <a:spcBef>
                <a:spcPts val="0"/>
              </a:spcBef>
              <a:spcAft>
                <a:spcPts val="0"/>
              </a:spcAft>
              <a:buClrTx/>
              <a:buSzTx/>
              <a:buFont typeface="Arial" panose="020B0604020202020204" pitchFamily="34" charset="0"/>
              <a:buChar char="•"/>
              <a:tabLst/>
            </a:pPr>
            <a:r>
              <a:rPr lang="en-US" sz="2000" dirty="0" smtClean="0">
                <a:solidFill>
                  <a:srgbClr val="002569"/>
                </a:solidFill>
              </a:rPr>
              <a:t>to promote coordination and agreed policy guidelines between and      within govt.</a:t>
            </a:r>
          </a:p>
          <a:p>
            <a:pPr marL="342900" marR="0" indent="-342900" algn="l" defTabSz="457200" rtl="0" fontAlgn="auto" latinLnBrk="1" hangingPunct="0">
              <a:lnSpc>
                <a:spcPct val="100000"/>
              </a:lnSpc>
              <a:spcBef>
                <a:spcPts val="0"/>
              </a:spcBef>
              <a:spcAft>
                <a:spcPts val="0"/>
              </a:spcAft>
              <a:buClrTx/>
              <a:buSzTx/>
              <a:buFont typeface="Arial" panose="020B0604020202020204" pitchFamily="34" charset="0"/>
              <a:buChar char="•"/>
              <a:tabLst/>
            </a:pPr>
            <a:r>
              <a:rPr lang="en-US" sz="2000" dirty="0" smtClean="0">
                <a:solidFill>
                  <a:srgbClr val="002569"/>
                </a:solidFill>
              </a:rPr>
              <a:t>Shift from program focus to particular community / place focus and       develop tailored plans</a:t>
            </a:r>
          </a:p>
          <a:p>
            <a:pPr marL="342900" marR="0" indent="-342900" algn="l" defTabSz="457200" rtl="0" fontAlgn="auto" latinLnBrk="1" hangingPunct="0">
              <a:lnSpc>
                <a:spcPct val="100000"/>
              </a:lnSpc>
              <a:spcBef>
                <a:spcPts val="0"/>
              </a:spcBef>
              <a:spcAft>
                <a:spcPts val="0"/>
              </a:spcAft>
              <a:buClrTx/>
              <a:buSzTx/>
              <a:buFont typeface="Arial" panose="020B0604020202020204" pitchFamily="34" charset="0"/>
              <a:buChar char="•"/>
              <a:tabLst/>
            </a:pPr>
            <a:r>
              <a:rPr lang="en-US" sz="2000" dirty="0" smtClean="0">
                <a:solidFill>
                  <a:srgbClr val="002569"/>
                </a:solidFill>
              </a:rPr>
              <a:t>Develop new role as enabler, facilitator, supporter rather than deliverer</a:t>
            </a:r>
          </a:p>
          <a:p>
            <a:pPr marL="342900" marR="0" indent="-342900" algn="l" defTabSz="457200" rtl="0" fontAlgn="auto" latinLnBrk="1" hangingPunct="0">
              <a:lnSpc>
                <a:spcPct val="100000"/>
              </a:lnSpc>
              <a:spcBef>
                <a:spcPts val="0"/>
              </a:spcBef>
              <a:spcAft>
                <a:spcPts val="0"/>
              </a:spcAft>
              <a:buClrTx/>
              <a:buSzTx/>
              <a:buFont typeface="Arial" panose="020B0604020202020204" pitchFamily="34" charset="0"/>
              <a:buChar char="•"/>
              <a:tabLst/>
            </a:pPr>
            <a:r>
              <a:rPr lang="en-US" sz="2000" dirty="0" smtClean="0">
                <a:solidFill>
                  <a:srgbClr val="002569"/>
                </a:solidFill>
              </a:rPr>
              <a:t>Staff development to build new skills and abilities…</a:t>
            </a:r>
            <a:endParaRPr lang="en-US" sz="2400" b="1" dirty="0" smtClean="0">
              <a:solidFill>
                <a:srgbClr val="002569"/>
              </a:solidFill>
            </a:endParaRPr>
          </a:p>
        </p:txBody>
      </p:sp>
      <p:sp>
        <p:nvSpPr>
          <p:cNvPr id="12" name="Left Brace 11"/>
          <p:cNvSpPr/>
          <p:nvPr/>
        </p:nvSpPr>
        <p:spPr>
          <a:xfrm>
            <a:off x="1646121" y="1465338"/>
            <a:ext cx="329183" cy="1895061"/>
          </a:xfrm>
          <a:prstGeom prst="leftBrace">
            <a:avLst/>
          </a:prstGeom>
          <a:noFill/>
          <a:ln w="25400" cap="flat">
            <a:solidFill>
              <a:srgbClr val="FF9A00"/>
            </a:solidFill>
            <a:prstDash val="solid"/>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13" name="Left Brace 12"/>
          <p:cNvSpPr/>
          <p:nvPr/>
        </p:nvSpPr>
        <p:spPr>
          <a:xfrm>
            <a:off x="1533546" y="3816625"/>
            <a:ext cx="554334" cy="2105991"/>
          </a:xfrm>
          <a:prstGeom prst="leftBrace">
            <a:avLst/>
          </a:prstGeom>
          <a:noFill/>
          <a:ln w="25400" cap="flat">
            <a:solidFill>
              <a:srgbClr val="FF9A00"/>
            </a:solidFill>
            <a:prstDash val="solid"/>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Tree>
    <p:extLst>
      <p:ext uri="{BB962C8B-B14F-4D97-AF65-F5344CB8AC3E}">
        <p14:creationId xmlns:p14="http://schemas.microsoft.com/office/powerpoint/2010/main" val="516545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a:xfrm>
            <a:off x="176571" y="922766"/>
            <a:ext cx="8642966" cy="4468812"/>
          </a:xfrm>
        </p:spPr>
        <p:txBody>
          <a:bodyPr/>
          <a:lstStyle/>
          <a:p>
            <a:r>
              <a:rPr lang="en-US" sz="2800" b="0" dirty="0" smtClean="0">
                <a:latin typeface="+mj-lt"/>
                <a:cs typeface="Arial" panose="020B0604020202020204" pitchFamily="34" charset="0"/>
              </a:rPr>
              <a:t>Need to increase capacity building at all levels on the use of Geospatial technology tools for good governance</a:t>
            </a:r>
          </a:p>
          <a:p>
            <a:r>
              <a:rPr lang="en-US" sz="2800" b="0" dirty="0" smtClean="0">
                <a:latin typeface="+mj-lt"/>
                <a:cs typeface="Arial" panose="020B0604020202020204" pitchFamily="34" charset="0"/>
              </a:rPr>
              <a:t>It has direct link towards GEO/CEOS for their proposed future strategic plans.</a:t>
            </a:r>
          </a:p>
          <a:p>
            <a:r>
              <a:rPr lang="en-US" sz="2800" b="0" dirty="0" smtClean="0">
                <a:latin typeface="+mj-lt"/>
                <a:cs typeface="Arial" panose="020B0604020202020204" pitchFamily="34" charset="0"/>
              </a:rPr>
              <a:t>Work Plan needs to be done on the use of technology and put to CEOS for endorsement and support</a:t>
            </a:r>
          </a:p>
          <a:p>
            <a:r>
              <a:rPr lang="en-US" sz="2800" b="0" dirty="0" smtClean="0">
                <a:latin typeface="+mj-lt"/>
                <a:cs typeface="Arial" panose="020B0604020202020204" pitchFamily="34" charset="0"/>
              </a:rPr>
              <a:t> Innovative means of Program and Training Tiers to be addressed</a:t>
            </a:r>
          </a:p>
          <a:p>
            <a:pPr marL="0" indent="0">
              <a:buNone/>
            </a:pPr>
            <a:endParaRPr lang="en-US" sz="2800" b="0" dirty="0">
              <a:latin typeface="+mj-lt"/>
              <a:cs typeface="Arial" panose="020B0604020202020204" pitchFamily="34" charset="0"/>
            </a:endParaRPr>
          </a:p>
        </p:txBody>
      </p:sp>
      <p:sp>
        <p:nvSpPr>
          <p:cNvPr id="3" name="TextBox 2"/>
          <p:cNvSpPr txBox="1"/>
          <p:nvPr/>
        </p:nvSpPr>
        <p:spPr>
          <a:xfrm>
            <a:off x="367646" y="122549"/>
            <a:ext cx="7264739" cy="80021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defTabSz="457200" latinLnBrk="1" hangingPunct="0"/>
            <a:r>
              <a:rPr lang="en-US" sz="2800" dirty="0" smtClean="0">
                <a:solidFill>
                  <a:srgbClr val="FF0000"/>
                </a:solidFill>
              </a:rPr>
              <a:t>Summary</a:t>
            </a:r>
          </a:p>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FF0000"/>
              </a:solidFill>
              <a:effectLst/>
              <a:uFillTx/>
            </a:endParaRPr>
          </a:p>
        </p:txBody>
      </p:sp>
    </p:spTree>
    <p:extLst>
      <p:ext uri="{BB962C8B-B14F-4D97-AF65-F5344CB8AC3E}">
        <p14:creationId xmlns:p14="http://schemas.microsoft.com/office/powerpoint/2010/main" val="253821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15"/>
          <p:cNvSpPr/>
          <p:nvPr/>
        </p:nvSpPr>
        <p:spPr>
          <a:xfrm>
            <a:off x="0" y="1143000"/>
            <a:ext cx="9144000" cy="1355499"/>
          </a:xfrm>
          <a:prstGeom prst="rect">
            <a:avLst/>
          </a:prstGeom>
          <a:ln w="12700">
            <a:miter lim="400000"/>
          </a:ln>
          <a:extLst>
            <a:ext uri="{C572A759-6A51-4108-AA02-DFA0A04FC94B}"/>
          </a:extLst>
        </p:spPr>
        <p:txBody>
          <a:bodyPr wrap="square" lIns="45719" rIns="45719">
            <a:spAutoFit/>
          </a:bodyPr>
          <a:lstStyle/>
          <a:p>
            <a:pPr marL="360045" algn="just" defTabSz="457200" fontAlgn="base">
              <a:lnSpc>
                <a:spcPct val="114000"/>
              </a:lnSpc>
              <a:spcBef>
                <a:spcPct val="0"/>
              </a:spcBef>
              <a:spcAft>
                <a:spcPct val="0"/>
              </a:spcAft>
            </a:pPr>
            <a:endParaRPr lang="en-US" dirty="0" smtClean="0">
              <a:solidFill>
                <a:srgbClr val="002569"/>
              </a:solidFill>
              <a:latin typeface="Arial" pitchFamily="34" charset="0"/>
              <a:cs typeface="Helvetica"/>
            </a:endParaRPr>
          </a:p>
          <a:p>
            <a:pPr marL="360045" algn="just" defTabSz="457200" fontAlgn="base">
              <a:lnSpc>
                <a:spcPct val="114000"/>
              </a:lnSpc>
              <a:spcBef>
                <a:spcPct val="0"/>
              </a:spcBef>
              <a:spcAft>
                <a:spcPct val="0"/>
              </a:spcAft>
            </a:pPr>
            <a:endParaRPr lang="en-US" dirty="0">
              <a:solidFill>
                <a:srgbClr val="002569"/>
              </a:solidFill>
              <a:latin typeface="Arial" pitchFamily="34" charset="0"/>
              <a:cs typeface="Helvetica"/>
            </a:endParaRPr>
          </a:p>
          <a:p>
            <a:pPr marL="360045" algn="just" defTabSz="457200" fontAlgn="base">
              <a:lnSpc>
                <a:spcPct val="114000"/>
              </a:lnSpc>
              <a:spcBef>
                <a:spcPct val="0"/>
              </a:spcBef>
              <a:spcAft>
                <a:spcPct val="0"/>
              </a:spcAft>
            </a:pPr>
            <a:endParaRPr lang="en-US" dirty="0" smtClean="0">
              <a:solidFill>
                <a:srgbClr val="002569"/>
              </a:solidFill>
              <a:latin typeface="Arial" pitchFamily="34" charset="0"/>
              <a:cs typeface="Helvetica"/>
            </a:endParaRPr>
          </a:p>
          <a:p>
            <a:pPr marL="360045" algn="just" defTabSz="457200" fontAlgn="base">
              <a:lnSpc>
                <a:spcPct val="114000"/>
              </a:lnSpc>
              <a:spcBef>
                <a:spcPct val="0"/>
              </a:spcBef>
              <a:spcAft>
                <a:spcPct val="0"/>
              </a:spcAft>
            </a:pPr>
            <a:r>
              <a:rPr lang="en-US" dirty="0" smtClean="0">
                <a:solidFill>
                  <a:srgbClr val="002569"/>
                </a:solidFill>
                <a:latin typeface="Arial" pitchFamily="34" charset="0"/>
                <a:cs typeface="Helvetica"/>
              </a:rPr>
              <a:t>			</a:t>
            </a:r>
            <a:endParaRPr lang="en-US" dirty="0">
              <a:solidFill>
                <a:srgbClr val="002569"/>
              </a:solidFill>
              <a:latin typeface="Arial" pitchFamily="34" charset="0"/>
              <a:cs typeface="Helvetica"/>
            </a:endParaRPr>
          </a:p>
        </p:txBody>
      </p:sp>
      <p:sp>
        <p:nvSpPr>
          <p:cNvPr id="4" name="Shape 15"/>
          <p:cNvSpPr/>
          <p:nvPr/>
        </p:nvSpPr>
        <p:spPr>
          <a:xfrm>
            <a:off x="188536" y="1679325"/>
            <a:ext cx="8613913" cy="3846630"/>
          </a:xfrm>
          <a:prstGeom prst="rect">
            <a:avLst/>
          </a:prstGeom>
          <a:ln w="12700">
            <a:miter lim="400000"/>
          </a:ln>
          <a:extLst>
            <a:ext uri="{C572A759-6A51-4108-AA02-DFA0A04FC94B}"/>
          </a:extLst>
        </p:spPr>
        <p:txBody>
          <a:bodyPr wrap="square" lIns="45719" rIns="45719">
            <a:spAutoFit/>
          </a:bodyPr>
          <a:lstStyle/>
          <a:p>
            <a:pPr marL="817245" indent="-457200" defTabSz="457200" fontAlgn="base">
              <a:lnSpc>
                <a:spcPct val="114000"/>
              </a:lnSpc>
              <a:spcBef>
                <a:spcPct val="0"/>
              </a:spcBef>
              <a:spcAft>
                <a:spcPct val="0"/>
              </a:spcAft>
              <a:buFont typeface="Arial" panose="020B0604020202020204" pitchFamily="34" charset="0"/>
              <a:buChar char="•"/>
            </a:pPr>
            <a:r>
              <a:rPr lang="en-US" sz="5400" dirty="0" smtClean="0">
                <a:solidFill>
                  <a:srgbClr val="002569"/>
                </a:solidFill>
                <a:latin typeface="+mj-lt"/>
                <a:cs typeface="Helvetica"/>
              </a:rPr>
              <a:t>Floor Open for Discussions</a:t>
            </a:r>
          </a:p>
          <a:p>
            <a:pPr marL="817245" indent="-457200" defTabSz="457200" fontAlgn="base">
              <a:lnSpc>
                <a:spcPct val="114000"/>
              </a:lnSpc>
              <a:spcBef>
                <a:spcPct val="0"/>
              </a:spcBef>
              <a:spcAft>
                <a:spcPct val="0"/>
              </a:spcAft>
              <a:buFont typeface="Arial" panose="020B0604020202020204" pitchFamily="34" charset="0"/>
              <a:buChar char="•"/>
            </a:pPr>
            <a:endParaRPr lang="en-US" sz="2800" dirty="0">
              <a:solidFill>
                <a:srgbClr val="002569"/>
              </a:solidFill>
              <a:latin typeface="+mj-lt"/>
              <a:cs typeface="Helvetica"/>
            </a:endParaRPr>
          </a:p>
          <a:p>
            <a:pPr marL="817245" indent="-457200" defTabSz="457200" fontAlgn="base">
              <a:lnSpc>
                <a:spcPct val="114000"/>
              </a:lnSpc>
              <a:spcBef>
                <a:spcPct val="0"/>
              </a:spcBef>
              <a:spcAft>
                <a:spcPct val="0"/>
              </a:spcAft>
              <a:buFont typeface="Arial" panose="020B0604020202020204" pitchFamily="34" charset="0"/>
              <a:buChar char="•"/>
            </a:pPr>
            <a:endParaRPr lang="en-US" sz="2800" dirty="0" smtClean="0">
              <a:solidFill>
                <a:srgbClr val="002569"/>
              </a:solidFill>
              <a:latin typeface="+mj-lt"/>
              <a:cs typeface="Helvetica"/>
            </a:endParaRPr>
          </a:p>
          <a:p>
            <a:pPr marL="360045" defTabSz="457200" fontAlgn="base">
              <a:lnSpc>
                <a:spcPct val="114000"/>
              </a:lnSpc>
              <a:spcBef>
                <a:spcPct val="0"/>
              </a:spcBef>
              <a:spcAft>
                <a:spcPct val="0"/>
              </a:spcAft>
            </a:pPr>
            <a:endParaRPr lang="en-US" sz="2800" dirty="0" smtClean="0">
              <a:solidFill>
                <a:srgbClr val="002569"/>
              </a:solidFill>
              <a:latin typeface="+mj-lt"/>
              <a:cs typeface="Helvetica"/>
            </a:endParaRPr>
          </a:p>
          <a:p>
            <a:pPr marL="817245" indent="-457200" algn="just" defTabSz="457200" fontAlgn="base">
              <a:lnSpc>
                <a:spcPct val="114000"/>
              </a:lnSpc>
              <a:spcBef>
                <a:spcPct val="0"/>
              </a:spcBef>
              <a:spcAft>
                <a:spcPct val="0"/>
              </a:spcAft>
              <a:buFont typeface="Arial" panose="020B0604020202020204" pitchFamily="34" charset="0"/>
              <a:buChar char="•"/>
            </a:pPr>
            <a:endParaRPr lang="en-US" sz="2800" dirty="0">
              <a:solidFill>
                <a:srgbClr val="002569"/>
              </a:solidFill>
              <a:latin typeface="+mj-lt"/>
              <a:cs typeface="Helvetica"/>
            </a:endParaRPr>
          </a:p>
          <a:p>
            <a:pPr marL="360045" algn="r" defTabSz="457200" fontAlgn="base">
              <a:lnSpc>
                <a:spcPct val="114000"/>
              </a:lnSpc>
              <a:spcBef>
                <a:spcPct val="0"/>
              </a:spcBef>
              <a:spcAft>
                <a:spcPct val="0"/>
              </a:spcAft>
            </a:pPr>
            <a:r>
              <a:rPr lang="en-US" sz="2800" dirty="0" smtClean="0">
                <a:solidFill>
                  <a:srgbClr val="002569"/>
                </a:solidFill>
                <a:latin typeface="+mj-lt"/>
                <a:cs typeface="Helvetica"/>
              </a:rPr>
              <a:t>Thank You for kind attention</a:t>
            </a:r>
          </a:p>
          <a:p>
            <a:pPr marL="817245" indent="-457200" algn="just" defTabSz="457200" fontAlgn="base">
              <a:lnSpc>
                <a:spcPct val="114000"/>
              </a:lnSpc>
              <a:spcBef>
                <a:spcPct val="0"/>
              </a:spcBef>
              <a:spcAft>
                <a:spcPct val="0"/>
              </a:spcAft>
              <a:buFont typeface="Arial" panose="020B0604020202020204" pitchFamily="34" charset="0"/>
              <a:buChar char="•"/>
            </a:pPr>
            <a:endParaRPr lang="en-US" sz="2000" dirty="0">
              <a:solidFill>
                <a:srgbClr val="002569"/>
              </a:solidFill>
              <a:latin typeface="+mj-lt"/>
              <a:cs typeface="Helvetica"/>
            </a:endParaRPr>
          </a:p>
        </p:txBody>
      </p:sp>
      <p:sp>
        <p:nvSpPr>
          <p:cNvPr id="5" name="TextBox 4"/>
          <p:cNvSpPr txBox="1"/>
          <p:nvPr/>
        </p:nvSpPr>
        <p:spPr>
          <a:xfrm>
            <a:off x="324793" y="118313"/>
            <a:ext cx="5779496" cy="58477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defTabSz="457200" latinLnBrk="1" hangingPunct="0"/>
            <a:r>
              <a:rPr lang="en-US" sz="3200" b="1" dirty="0" smtClean="0">
                <a:solidFill>
                  <a:srgbClr val="FF0000"/>
                </a:solidFill>
                <a:latin typeface="+mj-lt"/>
                <a:sym typeface="Droid Serif"/>
              </a:rPr>
              <a:t>Discussions</a:t>
            </a:r>
            <a:endParaRPr lang="en-US" sz="3200" b="1" dirty="0">
              <a:solidFill>
                <a:srgbClr val="FF0000"/>
              </a:solidFill>
              <a:latin typeface="+mj-lt"/>
              <a:cs typeface="Arial" pitchFamily="34" charset="0"/>
            </a:endParaRPr>
          </a:p>
        </p:txBody>
      </p:sp>
    </p:spTree>
    <p:extLst>
      <p:ext uri="{BB962C8B-B14F-4D97-AF65-F5344CB8AC3E}">
        <p14:creationId xmlns:p14="http://schemas.microsoft.com/office/powerpoint/2010/main" val="660727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 Box 5"/>
          <p:cNvSpPr txBox="1">
            <a:spLocks noChangeArrowheads="1"/>
          </p:cNvSpPr>
          <p:nvPr/>
        </p:nvSpPr>
        <p:spPr bwMode="auto">
          <a:xfrm>
            <a:off x="160256" y="171287"/>
            <a:ext cx="6991338" cy="461665"/>
          </a:xfrm>
          <a:prstGeom prst="rect">
            <a:avLst/>
          </a:prstGeom>
          <a:noFill/>
          <a:ln>
            <a:noFill/>
          </a:ln>
          <a:effectLst/>
        </p:spPr>
        <p:txBody>
          <a:bodyPr wrap="square">
            <a:spAutoFit/>
          </a:bodyPr>
          <a:lstStyle>
            <a:lvl1pPr>
              <a:spcBef>
                <a:spcPct val="20000"/>
              </a:spcBef>
              <a:buChar char="•"/>
              <a:defRPr sz="29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eaLnBrk="1" hangingPunct="1">
              <a:spcBef>
                <a:spcPct val="50000"/>
              </a:spcBef>
              <a:buFontTx/>
              <a:buNone/>
            </a:pPr>
            <a:r>
              <a:rPr lang="en-US" altLang="en-US" sz="2400" b="1" dirty="0" smtClean="0">
                <a:solidFill>
                  <a:srgbClr val="FF0000"/>
                </a:solidFill>
                <a:latin typeface="Palatino Linotype" panose="02040502050505030304" pitchFamily="18" charset="0"/>
              </a:rPr>
              <a:t>RESPONSIBILITIES </a:t>
            </a:r>
            <a:r>
              <a:rPr lang="en-US" altLang="en-US" sz="2400" b="1" dirty="0">
                <a:solidFill>
                  <a:srgbClr val="FF0000"/>
                </a:solidFill>
                <a:latin typeface="Palatino Linotype" panose="02040502050505030304" pitchFamily="18" charset="0"/>
              </a:rPr>
              <a:t>OF MUNICIPALITIES</a:t>
            </a:r>
          </a:p>
        </p:txBody>
      </p:sp>
      <p:sp>
        <p:nvSpPr>
          <p:cNvPr id="7172" name="Text Box 6"/>
          <p:cNvSpPr txBox="1">
            <a:spLocks noChangeArrowheads="1"/>
          </p:cNvSpPr>
          <p:nvPr/>
        </p:nvSpPr>
        <p:spPr bwMode="auto">
          <a:xfrm>
            <a:off x="434788" y="1246220"/>
            <a:ext cx="81534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type="none" w="lg" len="lg"/>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29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spcBef>
                <a:spcPct val="50000"/>
              </a:spcBef>
              <a:buFontTx/>
              <a:buNone/>
            </a:pPr>
            <a:r>
              <a:rPr lang="en-US" altLang="en-US" sz="2400" b="1" dirty="0" smtClean="0">
                <a:cs typeface="Arial" panose="020B0604020202020204" pitchFamily="34" charset="0"/>
              </a:rPr>
              <a:t>Typical Functional </a:t>
            </a:r>
            <a:r>
              <a:rPr lang="en-US" altLang="en-US" sz="2400" b="1" dirty="0">
                <a:cs typeface="Arial" panose="020B0604020202020204" pitchFamily="34" charset="0"/>
              </a:rPr>
              <a:t>responsibilities of </a:t>
            </a:r>
            <a:r>
              <a:rPr lang="en-US" altLang="en-US" sz="2400" b="1" dirty="0" smtClean="0">
                <a:cs typeface="Arial" panose="020B0604020202020204" pitchFamily="34" charset="0"/>
              </a:rPr>
              <a:t>Municipalities</a:t>
            </a:r>
            <a:endParaRPr lang="en-US" altLang="en-US" sz="2400" b="1" dirty="0">
              <a:cs typeface="Arial" panose="020B0604020202020204" pitchFamily="34" charset="0"/>
            </a:endParaRPr>
          </a:p>
        </p:txBody>
      </p:sp>
      <p:sp>
        <p:nvSpPr>
          <p:cNvPr id="7173" name="Text Box 7"/>
          <p:cNvSpPr txBox="1">
            <a:spLocks noChangeArrowheads="1"/>
          </p:cNvSpPr>
          <p:nvPr/>
        </p:nvSpPr>
        <p:spPr bwMode="auto">
          <a:xfrm>
            <a:off x="582706" y="1873624"/>
            <a:ext cx="7239000" cy="449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type="none" w="lg" len="lg"/>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spcBef>
                <a:spcPct val="20000"/>
              </a:spcBef>
              <a:buChar char="•"/>
              <a:defRPr sz="2900">
                <a:solidFill>
                  <a:schemeClr val="tx1"/>
                </a:solidFill>
                <a:latin typeface="Arial" panose="020B0604020202020204" pitchFamily="34" charset="0"/>
              </a:defRPr>
            </a:lvl1pPr>
            <a:lvl2pPr marL="914400" indent="-457200">
              <a:spcBef>
                <a:spcPct val="20000"/>
              </a:spcBef>
              <a:buChar char="–"/>
              <a:defRPr sz="2500">
                <a:solidFill>
                  <a:schemeClr val="tx1"/>
                </a:solidFill>
                <a:latin typeface="Arial" panose="020B0604020202020204" pitchFamily="34" charset="0"/>
              </a:defRPr>
            </a:lvl2pPr>
            <a:lvl3pPr marL="1371600" indent="-457200">
              <a:spcBef>
                <a:spcPct val="20000"/>
              </a:spcBef>
              <a:buChar char="•"/>
              <a:defRPr sz="2200">
                <a:solidFill>
                  <a:schemeClr val="tx1"/>
                </a:solidFill>
                <a:latin typeface="Arial" panose="020B0604020202020204" pitchFamily="34" charset="0"/>
              </a:defRPr>
            </a:lvl3pPr>
            <a:lvl4pPr marL="1828800" indent="-457200">
              <a:spcBef>
                <a:spcPct val="20000"/>
              </a:spcBef>
              <a:buChar char="–"/>
              <a:defRPr>
                <a:solidFill>
                  <a:schemeClr val="tx1"/>
                </a:solidFill>
                <a:latin typeface="Arial" panose="020B0604020202020204" pitchFamily="34" charset="0"/>
              </a:defRPr>
            </a:lvl4pPr>
            <a:lvl5pPr marL="2286000" indent="-457200">
              <a:spcBef>
                <a:spcPct val="20000"/>
              </a:spcBef>
              <a:buChar char="»"/>
              <a:defRPr>
                <a:solidFill>
                  <a:schemeClr val="tx1"/>
                </a:solidFill>
                <a:latin typeface="Arial" panose="020B0604020202020204" pitchFamily="34" charset="0"/>
              </a:defRPr>
            </a:lvl5pPr>
            <a:lvl6pPr marL="2743200" indent="-457200" eaLnBrk="0" fontAlgn="base" hangingPunct="0">
              <a:spcBef>
                <a:spcPct val="20000"/>
              </a:spcBef>
              <a:spcAft>
                <a:spcPct val="0"/>
              </a:spcAft>
              <a:buChar char="»"/>
              <a:defRPr>
                <a:solidFill>
                  <a:schemeClr val="tx1"/>
                </a:solidFill>
                <a:latin typeface="Arial" panose="020B0604020202020204" pitchFamily="34" charset="0"/>
              </a:defRPr>
            </a:lvl6pPr>
            <a:lvl7pPr marL="3200400" indent="-457200" eaLnBrk="0" fontAlgn="base" hangingPunct="0">
              <a:spcBef>
                <a:spcPct val="20000"/>
              </a:spcBef>
              <a:spcAft>
                <a:spcPct val="0"/>
              </a:spcAft>
              <a:buChar char="»"/>
              <a:defRPr>
                <a:solidFill>
                  <a:schemeClr val="tx1"/>
                </a:solidFill>
                <a:latin typeface="Arial" panose="020B0604020202020204" pitchFamily="34" charset="0"/>
              </a:defRPr>
            </a:lvl7pPr>
            <a:lvl8pPr marL="3657600" indent="-457200" eaLnBrk="0" fontAlgn="base" hangingPunct="0">
              <a:spcBef>
                <a:spcPct val="20000"/>
              </a:spcBef>
              <a:spcAft>
                <a:spcPct val="0"/>
              </a:spcAft>
              <a:buChar char="»"/>
              <a:defRPr>
                <a:solidFill>
                  <a:schemeClr val="tx1"/>
                </a:solidFill>
                <a:latin typeface="Arial" panose="020B0604020202020204" pitchFamily="34" charset="0"/>
              </a:defRPr>
            </a:lvl8pPr>
            <a:lvl9pPr marL="4114800" indent="-457200" eaLnBrk="0" fontAlgn="base" hangingPunct="0">
              <a:spcBef>
                <a:spcPct val="20000"/>
              </a:spcBef>
              <a:spcAft>
                <a:spcPct val="0"/>
              </a:spcAft>
              <a:buChar char="»"/>
              <a:defRPr>
                <a:solidFill>
                  <a:schemeClr val="tx1"/>
                </a:solidFill>
                <a:latin typeface="Arial" panose="020B0604020202020204" pitchFamily="34" charset="0"/>
              </a:defRPr>
            </a:lvl9pPr>
          </a:lstStyle>
          <a:p>
            <a:pPr>
              <a:spcBef>
                <a:spcPct val="50000"/>
              </a:spcBef>
              <a:buFontTx/>
              <a:buAutoNum type="arabicPeriod"/>
            </a:pPr>
            <a:r>
              <a:rPr lang="en-US" altLang="en-US" sz="1800" dirty="0">
                <a:latin typeface="+mn-lt"/>
              </a:rPr>
              <a:t>Urban planning including town planning</a:t>
            </a:r>
          </a:p>
          <a:p>
            <a:pPr>
              <a:spcBef>
                <a:spcPct val="50000"/>
              </a:spcBef>
              <a:buFontTx/>
              <a:buAutoNum type="arabicPeriod"/>
            </a:pPr>
            <a:r>
              <a:rPr lang="en-US" altLang="en-US" sz="1800" dirty="0">
                <a:latin typeface="+mn-lt"/>
              </a:rPr>
              <a:t>Regulation of land use and construction of buildings.</a:t>
            </a:r>
          </a:p>
          <a:p>
            <a:pPr>
              <a:spcBef>
                <a:spcPct val="50000"/>
              </a:spcBef>
              <a:buFontTx/>
              <a:buAutoNum type="arabicPeriod"/>
            </a:pPr>
            <a:r>
              <a:rPr lang="en-US" altLang="en-US" sz="1800" dirty="0">
                <a:latin typeface="+mn-lt"/>
              </a:rPr>
              <a:t>Planning for economic and social developments.</a:t>
            </a:r>
          </a:p>
          <a:p>
            <a:pPr>
              <a:spcBef>
                <a:spcPct val="50000"/>
              </a:spcBef>
              <a:buFontTx/>
              <a:buAutoNum type="arabicPeriod"/>
            </a:pPr>
            <a:r>
              <a:rPr lang="en-US" altLang="en-US" sz="1800" dirty="0">
                <a:latin typeface="+mn-lt"/>
              </a:rPr>
              <a:t>Roads and bridges.</a:t>
            </a:r>
          </a:p>
          <a:p>
            <a:pPr>
              <a:spcBef>
                <a:spcPct val="50000"/>
              </a:spcBef>
              <a:buFontTx/>
              <a:buAutoNum type="arabicPeriod"/>
            </a:pPr>
            <a:r>
              <a:rPr lang="en-US" altLang="en-US" sz="1800" dirty="0">
                <a:latin typeface="+mn-lt"/>
              </a:rPr>
              <a:t>Water supply for domestic, industrial and commercial purposes.</a:t>
            </a:r>
          </a:p>
          <a:p>
            <a:pPr>
              <a:spcBef>
                <a:spcPct val="50000"/>
              </a:spcBef>
              <a:buFontTx/>
              <a:buAutoNum type="arabicPeriod"/>
            </a:pPr>
            <a:r>
              <a:rPr lang="en-US" altLang="en-US" sz="1800" dirty="0">
                <a:latin typeface="+mn-lt"/>
              </a:rPr>
              <a:t>Public health, sanitation, conservancy and solid waste management.</a:t>
            </a:r>
          </a:p>
          <a:p>
            <a:pPr>
              <a:spcBef>
                <a:spcPct val="50000"/>
              </a:spcBef>
              <a:buFontTx/>
              <a:buAutoNum type="arabicPeriod"/>
            </a:pPr>
            <a:r>
              <a:rPr lang="en-US" altLang="en-US" sz="1800" dirty="0">
                <a:latin typeface="+mn-lt"/>
              </a:rPr>
              <a:t>Fire services.</a:t>
            </a:r>
          </a:p>
          <a:p>
            <a:pPr>
              <a:spcBef>
                <a:spcPct val="50000"/>
              </a:spcBef>
              <a:buFontTx/>
              <a:buAutoNum type="arabicPeriod"/>
            </a:pPr>
            <a:r>
              <a:rPr lang="en-US" altLang="en-US" sz="1800" dirty="0">
                <a:latin typeface="+mn-lt"/>
              </a:rPr>
              <a:t>Urban forestry, protection of environment and promotion of ecological aspects.</a:t>
            </a:r>
          </a:p>
          <a:p>
            <a:pPr>
              <a:spcBef>
                <a:spcPct val="50000"/>
              </a:spcBef>
              <a:buFontTx/>
              <a:buAutoNum type="arabicPeriod"/>
            </a:pPr>
            <a:r>
              <a:rPr lang="en-US" altLang="en-US" sz="1800" dirty="0">
                <a:latin typeface="+mn-lt"/>
              </a:rPr>
              <a:t>Safeguarding the interests of the weaker sections of the society, including the handicapped and mentally retarded.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 Box 5"/>
          <p:cNvSpPr txBox="1">
            <a:spLocks noChangeArrowheads="1"/>
          </p:cNvSpPr>
          <p:nvPr/>
        </p:nvSpPr>
        <p:spPr bwMode="auto">
          <a:xfrm>
            <a:off x="311085" y="1020359"/>
            <a:ext cx="8800845"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type="none" w="lg" len="lg"/>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29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marL="574675" indent="-574675">
              <a:spcBef>
                <a:spcPct val="50000"/>
              </a:spcBef>
              <a:buFont typeface="+mj-lt"/>
              <a:buAutoNum type="arabicPeriod" startAt="10"/>
            </a:pPr>
            <a:r>
              <a:rPr lang="en-US" altLang="en-US" sz="2000" dirty="0" smtClean="0">
                <a:latin typeface="+mn-lt"/>
              </a:rPr>
              <a:t>Slum improvement </a:t>
            </a:r>
            <a:r>
              <a:rPr lang="en-US" altLang="en-US" sz="2000" dirty="0">
                <a:latin typeface="+mn-lt"/>
              </a:rPr>
              <a:t>and up-gradation.</a:t>
            </a:r>
          </a:p>
          <a:p>
            <a:pPr marL="574675" indent="-574675">
              <a:spcBef>
                <a:spcPct val="50000"/>
              </a:spcBef>
              <a:buFont typeface="+mj-lt"/>
              <a:buAutoNum type="arabicPeriod" startAt="10"/>
            </a:pPr>
            <a:r>
              <a:rPr lang="en-US" altLang="en-US" sz="2000" dirty="0" smtClean="0">
                <a:latin typeface="+mn-lt"/>
              </a:rPr>
              <a:t>Urban </a:t>
            </a:r>
            <a:r>
              <a:rPr lang="en-US" altLang="en-US" sz="2000" dirty="0">
                <a:latin typeface="+mn-lt"/>
              </a:rPr>
              <a:t>poverty alleviation.</a:t>
            </a:r>
          </a:p>
          <a:p>
            <a:pPr marL="574675" indent="-574675">
              <a:spcBef>
                <a:spcPct val="50000"/>
              </a:spcBef>
              <a:buFont typeface="+mj-lt"/>
              <a:buAutoNum type="arabicPeriod" startAt="10"/>
            </a:pPr>
            <a:r>
              <a:rPr lang="en-US" altLang="en-US" sz="2000" dirty="0" smtClean="0">
                <a:latin typeface="+mn-lt"/>
              </a:rPr>
              <a:t>Provision </a:t>
            </a:r>
            <a:r>
              <a:rPr lang="en-US" altLang="en-US" sz="2000" dirty="0">
                <a:latin typeface="+mn-lt"/>
              </a:rPr>
              <a:t>for urban amenities and facilities such as parks, </a:t>
            </a:r>
            <a:r>
              <a:rPr lang="en-US" altLang="en-US" sz="2000" dirty="0" smtClean="0">
                <a:latin typeface="+mn-lt"/>
              </a:rPr>
              <a:t>gardens </a:t>
            </a:r>
            <a:r>
              <a:rPr lang="en-US" altLang="en-US" sz="2000" dirty="0">
                <a:latin typeface="+mn-lt"/>
              </a:rPr>
              <a:t>and playgrounds.</a:t>
            </a:r>
          </a:p>
          <a:p>
            <a:pPr marL="574675" indent="-574675">
              <a:spcBef>
                <a:spcPct val="50000"/>
              </a:spcBef>
              <a:buFont typeface="+mj-lt"/>
              <a:buAutoNum type="arabicPeriod" startAt="10"/>
            </a:pPr>
            <a:r>
              <a:rPr lang="en-US" altLang="en-US" sz="2000" dirty="0" smtClean="0">
                <a:latin typeface="+mn-lt"/>
              </a:rPr>
              <a:t>Promotion </a:t>
            </a:r>
            <a:r>
              <a:rPr lang="en-US" altLang="en-US" sz="2000" dirty="0">
                <a:latin typeface="+mn-lt"/>
              </a:rPr>
              <a:t>of cultural, educational and aesthetic aspects.</a:t>
            </a:r>
          </a:p>
          <a:p>
            <a:pPr marL="574675" indent="-574675">
              <a:spcBef>
                <a:spcPct val="50000"/>
              </a:spcBef>
              <a:buFont typeface="+mj-lt"/>
              <a:buAutoNum type="arabicPeriod" startAt="10"/>
            </a:pPr>
            <a:r>
              <a:rPr lang="en-US" altLang="en-US" sz="2000" dirty="0" smtClean="0">
                <a:latin typeface="+mn-lt"/>
              </a:rPr>
              <a:t>Burial </a:t>
            </a:r>
            <a:r>
              <a:rPr lang="en-US" altLang="en-US" sz="2000" dirty="0">
                <a:latin typeface="+mn-lt"/>
              </a:rPr>
              <a:t>grounds and cremation grounds.</a:t>
            </a:r>
          </a:p>
          <a:p>
            <a:pPr marL="574675" indent="-574675">
              <a:spcBef>
                <a:spcPct val="50000"/>
              </a:spcBef>
              <a:buFont typeface="+mj-lt"/>
              <a:buAutoNum type="arabicPeriod" startAt="10"/>
            </a:pPr>
            <a:r>
              <a:rPr lang="en-US" altLang="en-US" sz="2000" dirty="0" smtClean="0">
                <a:latin typeface="+mn-lt"/>
              </a:rPr>
              <a:t>Cattle </a:t>
            </a:r>
            <a:r>
              <a:rPr lang="en-US" altLang="en-US" sz="2000" dirty="0">
                <a:latin typeface="+mn-lt"/>
              </a:rPr>
              <a:t>ponds: prevention of cruelty to animals.</a:t>
            </a:r>
          </a:p>
          <a:p>
            <a:pPr marL="574675" indent="-574675">
              <a:spcBef>
                <a:spcPct val="50000"/>
              </a:spcBef>
              <a:buFont typeface="+mj-lt"/>
              <a:buAutoNum type="arabicPeriod" startAt="10"/>
            </a:pPr>
            <a:r>
              <a:rPr lang="en-US" altLang="en-US" sz="2000" dirty="0" smtClean="0">
                <a:latin typeface="+mn-lt"/>
              </a:rPr>
              <a:t>Vital </a:t>
            </a:r>
            <a:r>
              <a:rPr lang="en-US" altLang="en-US" sz="2000" dirty="0">
                <a:latin typeface="+mn-lt"/>
              </a:rPr>
              <a:t>statistics including registration of births and deaths</a:t>
            </a:r>
          </a:p>
          <a:p>
            <a:pPr marL="574675" indent="-574675">
              <a:spcBef>
                <a:spcPct val="50000"/>
              </a:spcBef>
              <a:buFont typeface="+mj-lt"/>
              <a:buAutoNum type="arabicPeriod" startAt="10"/>
            </a:pPr>
            <a:r>
              <a:rPr lang="en-US" altLang="en-US" sz="2000" dirty="0" smtClean="0">
                <a:latin typeface="+mn-lt"/>
              </a:rPr>
              <a:t>Public </a:t>
            </a:r>
            <a:r>
              <a:rPr lang="en-US" altLang="en-US" sz="2000" dirty="0">
                <a:latin typeface="+mn-lt"/>
              </a:rPr>
              <a:t>amenities including street lighting, parking lots, bus </a:t>
            </a:r>
            <a:r>
              <a:rPr lang="en-US" altLang="en-US" sz="2000" dirty="0" smtClean="0">
                <a:latin typeface="+mn-lt"/>
              </a:rPr>
              <a:t>stop </a:t>
            </a:r>
            <a:r>
              <a:rPr lang="en-US" altLang="en-US" sz="2000" dirty="0">
                <a:latin typeface="+mn-lt"/>
              </a:rPr>
              <a:t>and public conveniences.</a:t>
            </a:r>
          </a:p>
          <a:p>
            <a:pPr marL="574675" indent="-574675">
              <a:spcBef>
                <a:spcPct val="50000"/>
              </a:spcBef>
              <a:buFont typeface="+mj-lt"/>
              <a:buAutoNum type="arabicPeriod" startAt="10"/>
            </a:pPr>
            <a:r>
              <a:rPr lang="en-US" altLang="en-US" sz="2000" dirty="0" smtClean="0">
                <a:latin typeface="+mn-lt"/>
              </a:rPr>
              <a:t>Regulation </a:t>
            </a:r>
            <a:r>
              <a:rPr lang="en-US" altLang="en-US" sz="2000" dirty="0">
                <a:latin typeface="+mn-lt"/>
              </a:rPr>
              <a:t>of slaughterhouses and tanneries.</a:t>
            </a:r>
          </a:p>
        </p:txBody>
      </p:sp>
      <p:sp>
        <p:nvSpPr>
          <p:cNvPr id="5" name="Text Box 5"/>
          <p:cNvSpPr txBox="1">
            <a:spLocks noChangeArrowheads="1"/>
          </p:cNvSpPr>
          <p:nvPr/>
        </p:nvSpPr>
        <p:spPr bwMode="auto">
          <a:xfrm>
            <a:off x="311085" y="171287"/>
            <a:ext cx="6840509" cy="461665"/>
          </a:xfrm>
          <a:prstGeom prst="rect">
            <a:avLst/>
          </a:prstGeom>
          <a:noFill/>
          <a:ln>
            <a:noFill/>
          </a:ln>
          <a:effectLst/>
        </p:spPr>
        <p:txBody>
          <a:bodyPr wrap="square">
            <a:spAutoFit/>
          </a:bodyPr>
          <a:lstStyle>
            <a:lvl1pPr>
              <a:spcBef>
                <a:spcPct val="20000"/>
              </a:spcBef>
              <a:buChar char="•"/>
              <a:defRPr sz="29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eaLnBrk="1" hangingPunct="1">
              <a:spcBef>
                <a:spcPct val="50000"/>
              </a:spcBef>
              <a:buFontTx/>
              <a:buNone/>
            </a:pPr>
            <a:r>
              <a:rPr lang="en-US" altLang="en-US" sz="2400" b="1" dirty="0" smtClean="0">
                <a:solidFill>
                  <a:srgbClr val="FF0000"/>
                </a:solidFill>
                <a:latin typeface="Palatino Linotype" panose="02040502050505030304" pitchFamily="18" charset="0"/>
              </a:rPr>
              <a:t>RESPONSIBILITIES </a:t>
            </a:r>
            <a:r>
              <a:rPr lang="en-US" altLang="en-US" sz="2400" b="1" dirty="0">
                <a:solidFill>
                  <a:srgbClr val="FF0000"/>
                </a:solidFill>
                <a:latin typeface="Palatino Linotype" panose="02040502050505030304" pitchFamily="18" charset="0"/>
              </a:rPr>
              <a:t>OF </a:t>
            </a:r>
            <a:r>
              <a:rPr lang="en-US" altLang="en-US" sz="2400" b="1" dirty="0" smtClean="0">
                <a:solidFill>
                  <a:srgbClr val="FF0000"/>
                </a:solidFill>
                <a:latin typeface="Palatino Linotype" panose="02040502050505030304" pitchFamily="18" charset="0"/>
              </a:rPr>
              <a:t>MUNICIPALITIES (2)</a:t>
            </a:r>
            <a:endParaRPr lang="en-US" altLang="en-US" sz="2400" b="1" dirty="0">
              <a:solidFill>
                <a:srgbClr val="FF0000"/>
              </a:solidFill>
              <a:latin typeface="Palatino Linotype" panose="02040502050505030304"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 Box 5"/>
          <p:cNvSpPr txBox="1">
            <a:spLocks noChangeArrowheads="1"/>
          </p:cNvSpPr>
          <p:nvPr/>
        </p:nvSpPr>
        <p:spPr bwMode="auto">
          <a:xfrm>
            <a:off x="-88106" y="183803"/>
            <a:ext cx="4953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9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eaLnBrk="1" hangingPunct="1">
              <a:spcBef>
                <a:spcPct val="50000"/>
              </a:spcBef>
              <a:buFontTx/>
              <a:buNone/>
            </a:pPr>
            <a:r>
              <a:rPr lang="en-US" altLang="en-US" sz="2400" b="1" dirty="0" smtClean="0">
                <a:solidFill>
                  <a:srgbClr val="FF0000"/>
                </a:solidFill>
                <a:latin typeface="Palatino Linotype" panose="02040502050505030304" pitchFamily="18" charset="0"/>
              </a:rPr>
              <a:t>Urban Development System</a:t>
            </a:r>
            <a:endParaRPr lang="en-US" altLang="en-US" sz="2400" b="1" dirty="0">
              <a:solidFill>
                <a:srgbClr val="FF0000"/>
              </a:solidFill>
              <a:latin typeface="Palatino Linotype" panose="02040502050505030304" pitchFamily="18" charset="0"/>
            </a:endParaRPr>
          </a:p>
        </p:txBody>
      </p:sp>
      <p:sp>
        <p:nvSpPr>
          <p:cNvPr id="9220" name="Text Box 6"/>
          <p:cNvSpPr txBox="1">
            <a:spLocks noChangeArrowheads="1"/>
          </p:cNvSpPr>
          <p:nvPr/>
        </p:nvSpPr>
        <p:spPr bwMode="auto">
          <a:xfrm>
            <a:off x="381000" y="1257300"/>
            <a:ext cx="7110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9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50000"/>
              </a:spcBef>
              <a:buFontTx/>
              <a:buNone/>
            </a:pPr>
            <a:r>
              <a:rPr lang="en-US" altLang="en-US" sz="2400" dirty="0">
                <a:solidFill>
                  <a:srgbClr val="663300"/>
                </a:solidFill>
                <a:latin typeface="+mn-lt"/>
              </a:rPr>
              <a:t>Various agencies related with urban development-</a:t>
            </a:r>
            <a:r>
              <a:rPr lang="en-US" altLang="en-US" sz="2400" dirty="0">
                <a:latin typeface="+mn-lt"/>
              </a:rPr>
              <a:t> </a:t>
            </a:r>
          </a:p>
        </p:txBody>
      </p:sp>
      <p:sp>
        <p:nvSpPr>
          <p:cNvPr id="9221" name="Text Box 7"/>
          <p:cNvSpPr txBox="1">
            <a:spLocks noChangeArrowheads="1"/>
          </p:cNvSpPr>
          <p:nvPr/>
        </p:nvSpPr>
        <p:spPr bwMode="auto">
          <a:xfrm>
            <a:off x="1524000" y="1828800"/>
            <a:ext cx="5867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9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50000"/>
              </a:spcBef>
            </a:pPr>
            <a:r>
              <a:rPr lang="en-US" altLang="en-US" sz="2400">
                <a:solidFill>
                  <a:srgbClr val="800080"/>
                </a:solidFill>
                <a:latin typeface="+mn-lt"/>
              </a:rPr>
              <a:t>   </a:t>
            </a:r>
            <a:r>
              <a:rPr lang="en-US" altLang="en-US" sz="2400">
                <a:solidFill>
                  <a:srgbClr val="003366"/>
                </a:solidFill>
                <a:latin typeface="+mn-lt"/>
              </a:rPr>
              <a:t>Municipal corporation/ Municipalities</a:t>
            </a:r>
          </a:p>
        </p:txBody>
      </p:sp>
      <p:sp>
        <p:nvSpPr>
          <p:cNvPr id="9222" name="Text Box 8"/>
          <p:cNvSpPr txBox="1">
            <a:spLocks noChangeArrowheads="1"/>
          </p:cNvSpPr>
          <p:nvPr/>
        </p:nvSpPr>
        <p:spPr bwMode="auto">
          <a:xfrm>
            <a:off x="1524000" y="2362200"/>
            <a:ext cx="640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9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50000"/>
              </a:spcBef>
            </a:pPr>
            <a:r>
              <a:rPr lang="en-US" altLang="en-US" sz="2400">
                <a:solidFill>
                  <a:srgbClr val="800080"/>
                </a:solidFill>
                <a:latin typeface="+mn-lt"/>
              </a:rPr>
              <a:t> </a:t>
            </a:r>
            <a:r>
              <a:rPr lang="en-US" altLang="en-US" sz="2400">
                <a:solidFill>
                  <a:srgbClr val="FFFFCC"/>
                </a:solidFill>
                <a:latin typeface="+mn-lt"/>
              </a:rPr>
              <a:t>  </a:t>
            </a:r>
            <a:r>
              <a:rPr lang="en-US" altLang="en-US" sz="2400">
                <a:solidFill>
                  <a:srgbClr val="339966"/>
                </a:solidFill>
                <a:latin typeface="+mn-lt"/>
              </a:rPr>
              <a:t>Town &amp; Country Planning Department</a:t>
            </a:r>
          </a:p>
        </p:txBody>
      </p:sp>
      <p:sp>
        <p:nvSpPr>
          <p:cNvPr id="9223" name="Text Box 9"/>
          <p:cNvSpPr txBox="1">
            <a:spLocks noChangeArrowheads="1"/>
          </p:cNvSpPr>
          <p:nvPr/>
        </p:nvSpPr>
        <p:spPr bwMode="auto">
          <a:xfrm>
            <a:off x="1547813" y="2895600"/>
            <a:ext cx="510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9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50000"/>
              </a:spcBef>
            </a:pPr>
            <a:r>
              <a:rPr lang="en-US" altLang="en-US" sz="2400" dirty="0">
                <a:solidFill>
                  <a:srgbClr val="800080"/>
                </a:solidFill>
                <a:latin typeface="+mn-lt"/>
              </a:rPr>
              <a:t> </a:t>
            </a:r>
            <a:r>
              <a:rPr lang="en-US" altLang="en-US" sz="2400" dirty="0">
                <a:solidFill>
                  <a:srgbClr val="FFFFCC"/>
                </a:solidFill>
                <a:latin typeface="+mn-lt"/>
              </a:rPr>
              <a:t>  </a:t>
            </a:r>
            <a:r>
              <a:rPr lang="en-US" altLang="en-US" sz="2400" dirty="0">
                <a:solidFill>
                  <a:srgbClr val="996600"/>
                </a:solidFill>
                <a:latin typeface="+mn-lt"/>
              </a:rPr>
              <a:t>Urban Development Authority</a:t>
            </a:r>
          </a:p>
        </p:txBody>
      </p:sp>
      <p:sp>
        <p:nvSpPr>
          <p:cNvPr id="9224" name="Text Box 10"/>
          <p:cNvSpPr txBox="1">
            <a:spLocks noChangeArrowheads="1"/>
          </p:cNvSpPr>
          <p:nvPr/>
        </p:nvSpPr>
        <p:spPr bwMode="auto">
          <a:xfrm>
            <a:off x="1576388" y="3352800"/>
            <a:ext cx="510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9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50000"/>
              </a:spcBef>
            </a:pPr>
            <a:r>
              <a:rPr lang="en-US" altLang="en-US" sz="2400">
                <a:solidFill>
                  <a:srgbClr val="800080"/>
                </a:solidFill>
                <a:latin typeface="+mn-lt"/>
              </a:rPr>
              <a:t> </a:t>
            </a:r>
            <a:r>
              <a:rPr lang="en-US" altLang="en-US" sz="2400">
                <a:solidFill>
                  <a:srgbClr val="FFFFCC"/>
                </a:solidFill>
                <a:latin typeface="+mn-lt"/>
              </a:rPr>
              <a:t>  </a:t>
            </a:r>
            <a:r>
              <a:rPr lang="en-US" altLang="en-US" sz="2400">
                <a:solidFill>
                  <a:srgbClr val="800080"/>
                </a:solidFill>
                <a:latin typeface="+mn-lt"/>
              </a:rPr>
              <a:t>Electricity Board</a:t>
            </a:r>
          </a:p>
        </p:txBody>
      </p:sp>
      <p:sp>
        <p:nvSpPr>
          <p:cNvPr id="9225" name="Text Box 11"/>
          <p:cNvSpPr txBox="1">
            <a:spLocks noChangeArrowheads="1"/>
          </p:cNvSpPr>
          <p:nvPr/>
        </p:nvSpPr>
        <p:spPr bwMode="auto">
          <a:xfrm>
            <a:off x="1576388" y="3810000"/>
            <a:ext cx="510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9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50000"/>
              </a:spcBef>
            </a:pPr>
            <a:r>
              <a:rPr lang="en-US" altLang="en-US" sz="2400">
                <a:solidFill>
                  <a:srgbClr val="800080"/>
                </a:solidFill>
                <a:latin typeface="+mn-lt"/>
              </a:rPr>
              <a:t> </a:t>
            </a:r>
            <a:r>
              <a:rPr lang="en-US" altLang="en-US" sz="2400">
                <a:solidFill>
                  <a:srgbClr val="FFFFCC"/>
                </a:solidFill>
                <a:latin typeface="+mn-lt"/>
              </a:rPr>
              <a:t>  </a:t>
            </a:r>
            <a:r>
              <a:rPr lang="en-US" altLang="en-US" sz="2400">
                <a:solidFill>
                  <a:srgbClr val="333399"/>
                </a:solidFill>
                <a:latin typeface="+mn-lt"/>
              </a:rPr>
              <a:t>Water Supply Board</a:t>
            </a:r>
          </a:p>
        </p:txBody>
      </p:sp>
      <p:sp>
        <p:nvSpPr>
          <p:cNvPr id="9226" name="Text Box 12"/>
          <p:cNvSpPr txBox="1">
            <a:spLocks noChangeArrowheads="1"/>
          </p:cNvSpPr>
          <p:nvPr/>
        </p:nvSpPr>
        <p:spPr bwMode="auto">
          <a:xfrm>
            <a:off x="1576388" y="4724400"/>
            <a:ext cx="6577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9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50000"/>
              </a:spcBef>
            </a:pPr>
            <a:r>
              <a:rPr lang="en-US" altLang="en-US" sz="2400">
                <a:solidFill>
                  <a:srgbClr val="800080"/>
                </a:solidFill>
                <a:latin typeface="+mn-lt"/>
              </a:rPr>
              <a:t> </a:t>
            </a:r>
            <a:r>
              <a:rPr lang="en-US" altLang="en-US" sz="2400">
                <a:solidFill>
                  <a:srgbClr val="FFFFCC"/>
                </a:solidFill>
                <a:latin typeface="+mn-lt"/>
              </a:rPr>
              <a:t>  </a:t>
            </a:r>
            <a:r>
              <a:rPr lang="en-US" altLang="en-US" sz="2400">
                <a:solidFill>
                  <a:srgbClr val="666633"/>
                </a:solidFill>
                <a:latin typeface="+mn-lt"/>
              </a:rPr>
              <a:t>Public Works Department (PWD/ CPWD)</a:t>
            </a:r>
          </a:p>
        </p:txBody>
      </p:sp>
      <p:sp>
        <p:nvSpPr>
          <p:cNvPr id="9227" name="Text Box 13"/>
          <p:cNvSpPr txBox="1">
            <a:spLocks noChangeArrowheads="1"/>
          </p:cNvSpPr>
          <p:nvPr/>
        </p:nvSpPr>
        <p:spPr bwMode="auto">
          <a:xfrm>
            <a:off x="1585913" y="4271963"/>
            <a:ext cx="510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9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50000"/>
              </a:spcBef>
            </a:pPr>
            <a:r>
              <a:rPr lang="en-US" altLang="en-US" sz="2400">
                <a:solidFill>
                  <a:srgbClr val="800080"/>
                </a:solidFill>
                <a:latin typeface="+mn-lt"/>
              </a:rPr>
              <a:t> </a:t>
            </a:r>
            <a:r>
              <a:rPr lang="en-US" altLang="en-US" sz="2400">
                <a:solidFill>
                  <a:srgbClr val="FFFFCC"/>
                </a:solidFill>
                <a:latin typeface="+mn-lt"/>
              </a:rPr>
              <a:t>  </a:t>
            </a:r>
            <a:r>
              <a:rPr lang="en-US" altLang="en-US" sz="2400">
                <a:solidFill>
                  <a:srgbClr val="003300"/>
                </a:solidFill>
                <a:latin typeface="+mn-lt"/>
              </a:rPr>
              <a:t>Telecommunication Department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 Box 5"/>
          <p:cNvSpPr txBox="1">
            <a:spLocks noChangeArrowheads="1"/>
          </p:cNvSpPr>
          <p:nvPr/>
        </p:nvSpPr>
        <p:spPr bwMode="auto">
          <a:xfrm>
            <a:off x="312361" y="104641"/>
            <a:ext cx="4953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9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50000"/>
              </a:spcBef>
              <a:buFontTx/>
              <a:buNone/>
            </a:pPr>
            <a:r>
              <a:rPr lang="en-US" altLang="en-US" sz="3200" b="1" dirty="0" smtClean="0">
                <a:solidFill>
                  <a:srgbClr val="FF0000"/>
                </a:solidFill>
                <a:latin typeface="+mn-lt"/>
              </a:rPr>
              <a:t>Key Agencies </a:t>
            </a:r>
            <a:endParaRPr lang="en-US" altLang="en-US" sz="3200" b="1" dirty="0">
              <a:solidFill>
                <a:srgbClr val="FF0000"/>
              </a:solidFill>
              <a:latin typeface="+mn-lt"/>
            </a:endParaRPr>
          </a:p>
        </p:txBody>
      </p:sp>
      <p:sp>
        <p:nvSpPr>
          <p:cNvPr id="10244" name="Text Box 6"/>
          <p:cNvSpPr txBox="1">
            <a:spLocks noChangeArrowheads="1"/>
          </p:cNvSpPr>
          <p:nvPr/>
        </p:nvSpPr>
        <p:spPr bwMode="auto">
          <a:xfrm>
            <a:off x="914400" y="137160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9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50000"/>
              </a:spcBef>
              <a:buFontTx/>
              <a:buNone/>
            </a:pPr>
            <a:r>
              <a:rPr lang="en-US" altLang="en-US" sz="2400">
                <a:latin typeface="Times New Roman" panose="02020603050405020304" pitchFamily="18" charset="0"/>
              </a:rPr>
              <a:t>Other agencies related with information generation- </a:t>
            </a:r>
          </a:p>
        </p:txBody>
      </p:sp>
      <p:sp>
        <p:nvSpPr>
          <p:cNvPr id="10245" name="Text Box 7"/>
          <p:cNvSpPr txBox="1">
            <a:spLocks noChangeArrowheads="1"/>
          </p:cNvSpPr>
          <p:nvPr/>
        </p:nvSpPr>
        <p:spPr bwMode="auto">
          <a:xfrm>
            <a:off x="1066800" y="2057400"/>
            <a:ext cx="640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9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50000"/>
              </a:spcBef>
            </a:pPr>
            <a:r>
              <a:rPr lang="en-US" altLang="en-US" sz="2400">
                <a:solidFill>
                  <a:srgbClr val="663300"/>
                </a:solidFill>
                <a:latin typeface="Times New Roman" panose="02020603050405020304" pitchFamily="18" charset="0"/>
              </a:rPr>
              <a:t>   Land revenue/ Land records</a:t>
            </a:r>
          </a:p>
        </p:txBody>
      </p:sp>
      <p:sp>
        <p:nvSpPr>
          <p:cNvPr id="10246" name="Text Box 8"/>
          <p:cNvSpPr txBox="1">
            <a:spLocks noChangeArrowheads="1"/>
          </p:cNvSpPr>
          <p:nvPr/>
        </p:nvSpPr>
        <p:spPr bwMode="auto">
          <a:xfrm>
            <a:off x="1114425" y="3886200"/>
            <a:ext cx="396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9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50000"/>
              </a:spcBef>
            </a:pPr>
            <a:r>
              <a:rPr lang="en-US" altLang="en-US" sz="2400">
                <a:latin typeface="Times New Roman" panose="02020603050405020304" pitchFamily="18" charset="0"/>
              </a:rPr>
              <a:t>   </a:t>
            </a:r>
            <a:r>
              <a:rPr lang="en-US" altLang="en-US" sz="2400">
                <a:solidFill>
                  <a:srgbClr val="996600"/>
                </a:solidFill>
                <a:latin typeface="Times New Roman" panose="02020603050405020304" pitchFamily="18" charset="0"/>
              </a:rPr>
              <a:t>District Statistical Office</a:t>
            </a:r>
          </a:p>
        </p:txBody>
      </p:sp>
      <p:sp>
        <p:nvSpPr>
          <p:cNvPr id="10247" name="Text Box 9"/>
          <p:cNvSpPr txBox="1">
            <a:spLocks noChangeArrowheads="1"/>
          </p:cNvSpPr>
          <p:nvPr/>
        </p:nvSpPr>
        <p:spPr bwMode="auto">
          <a:xfrm>
            <a:off x="1109663" y="4495800"/>
            <a:ext cx="4953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9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50000"/>
              </a:spcBef>
            </a:pPr>
            <a:r>
              <a:rPr lang="en-US" altLang="en-US" sz="2400">
                <a:solidFill>
                  <a:srgbClr val="003366"/>
                </a:solidFill>
                <a:latin typeface="Times New Roman" panose="02020603050405020304" pitchFamily="18" charset="0"/>
              </a:rPr>
              <a:t>   Horticulture/ Forest Department</a:t>
            </a:r>
          </a:p>
        </p:txBody>
      </p:sp>
      <p:sp>
        <p:nvSpPr>
          <p:cNvPr id="10248" name="Text Box 10"/>
          <p:cNvSpPr txBox="1">
            <a:spLocks noChangeArrowheads="1"/>
          </p:cNvSpPr>
          <p:nvPr/>
        </p:nvSpPr>
        <p:spPr bwMode="auto">
          <a:xfrm>
            <a:off x="1066800" y="3276600"/>
            <a:ext cx="5791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9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50000"/>
              </a:spcBef>
            </a:pPr>
            <a:r>
              <a:rPr lang="en-US" altLang="en-US" sz="2400" dirty="0">
                <a:solidFill>
                  <a:srgbClr val="800080"/>
                </a:solidFill>
                <a:latin typeface="Times New Roman" panose="02020603050405020304" pitchFamily="18" charset="0"/>
              </a:rPr>
              <a:t>   District National Informatics Center</a:t>
            </a:r>
          </a:p>
        </p:txBody>
      </p:sp>
      <p:sp>
        <p:nvSpPr>
          <p:cNvPr id="10249" name="Text Box 11"/>
          <p:cNvSpPr txBox="1">
            <a:spLocks noChangeArrowheads="1"/>
          </p:cNvSpPr>
          <p:nvPr/>
        </p:nvSpPr>
        <p:spPr bwMode="auto">
          <a:xfrm>
            <a:off x="1066800" y="2667000"/>
            <a:ext cx="3657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9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50000"/>
              </a:spcBef>
            </a:pPr>
            <a:r>
              <a:rPr lang="en-US" altLang="en-US" sz="2400">
                <a:solidFill>
                  <a:srgbClr val="003300"/>
                </a:solidFill>
                <a:latin typeface="Times New Roman" panose="02020603050405020304" pitchFamily="18" charset="0"/>
              </a:rPr>
              <a:t>   Income Tax Department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a:xfrm>
            <a:off x="77273" y="851337"/>
            <a:ext cx="8802322" cy="5031670"/>
          </a:xfrm>
        </p:spPr>
        <p:txBody>
          <a:bodyPr/>
          <a:lstStyle/>
          <a:p>
            <a:pPr marL="0" indent="0">
              <a:buNone/>
            </a:pPr>
            <a:r>
              <a:rPr lang="en-US" sz="2800" dirty="0">
                <a:solidFill>
                  <a:srgbClr val="0070C0"/>
                </a:solidFill>
              </a:rPr>
              <a:t>Vision Area 1: Infrastructure as a Utility to Every </a:t>
            </a:r>
            <a:r>
              <a:rPr lang="en-US" sz="2800" dirty="0" smtClean="0">
                <a:solidFill>
                  <a:srgbClr val="0070C0"/>
                </a:solidFill>
              </a:rPr>
              <a:t>Citizen</a:t>
            </a:r>
          </a:p>
          <a:p>
            <a:pPr marL="0" indent="0">
              <a:buNone/>
            </a:pPr>
            <a:endParaRPr lang="en-US" sz="1200" dirty="0" smtClean="0">
              <a:solidFill>
                <a:srgbClr val="0070C0"/>
              </a:solidFill>
            </a:endParaRPr>
          </a:p>
          <a:p>
            <a:pPr lvl="0">
              <a:buFont typeface="Arial" panose="020B0604020202020204" pitchFamily="34" charset="0"/>
              <a:buChar char="•"/>
            </a:pPr>
            <a:r>
              <a:rPr lang="en-US" sz="2800" dirty="0"/>
              <a:t>High speed internet</a:t>
            </a:r>
            <a:r>
              <a:rPr lang="en-US" sz="2800" b="0" dirty="0"/>
              <a:t> as a core utility</a:t>
            </a:r>
          </a:p>
          <a:p>
            <a:pPr>
              <a:buFont typeface="Arial" panose="020B0604020202020204" pitchFamily="34" charset="0"/>
              <a:buChar char="•"/>
            </a:pPr>
            <a:r>
              <a:rPr lang="en-US" sz="2800" dirty="0"/>
              <a:t>Cradle to grave digital identity </a:t>
            </a:r>
            <a:r>
              <a:rPr lang="en-US" sz="2800" b="0" dirty="0"/>
              <a:t>-unique, lifelong, online, authenticable</a:t>
            </a:r>
          </a:p>
          <a:p>
            <a:pPr lvl="0">
              <a:buFont typeface="Arial" panose="020B0604020202020204" pitchFamily="34" charset="0"/>
              <a:buChar char="•"/>
            </a:pPr>
            <a:r>
              <a:rPr lang="en-US" sz="2800" dirty="0"/>
              <a:t>Mobile phone &amp; Bank account </a:t>
            </a:r>
            <a:r>
              <a:rPr lang="en-US" sz="2800" b="0" dirty="0"/>
              <a:t>enabling participation in digital &amp; financial space</a:t>
            </a:r>
          </a:p>
          <a:p>
            <a:pPr lvl="0">
              <a:buFont typeface="Arial" panose="020B0604020202020204" pitchFamily="34" charset="0"/>
              <a:buChar char="•"/>
            </a:pPr>
            <a:r>
              <a:rPr lang="en-US" sz="2800" b="0" dirty="0"/>
              <a:t>Easy access to a </a:t>
            </a:r>
            <a:r>
              <a:rPr lang="en-US" sz="2800" dirty="0"/>
              <a:t>Common Service Centre</a:t>
            </a:r>
          </a:p>
          <a:p>
            <a:pPr lvl="0">
              <a:buFont typeface="Arial" panose="020B0604020202020204" pitchFamily="34" charset="0"/>
              <a:buChar char="•"/>
            </a:pPr>
            <a:r>
              <a:rPr lang="en-US" sz="2800" b="0" dirty="0"/>
              <a:t>Shareable </a:t>
            </a:r>
            <a:r>
              <a:rPr lang="en-US" sz="2800" dirty="0"/>
              <a:t>private space on a public cloud</a:t>
            </a:r>
          </a:p>
          <a:p>
            <a:pPr lvl="0">
              <a:buFont typeface="Arial" panose="020B0604020202020204" pitchFamily="34" charset="0"/>
              <a:buChar char="•"/>
            </a:pPr>
            <a:r>
              <a:rPr lang="en-US" sz="2800" dirty="0"/>
              <a:t>Safe and secure Cyber-space</a:t>
            </a:r>
          </a:p>
          <a:p>
            <a:pPr marL="0" indent="0">
              <a:buNone/>
            </a:pPr>
            <a:endParaRPr lang="en-US" sz="2800" dirty="0"/>
          </a:p>
        </p:txBody>
      </p:sp>
      <p:sp>
        <p:nvSpPr>
          <p:cNvPr id="3" name="TextBox 2"/>
          <p:cNvSpPr txBox="1"/>
          <p:nvPr/>
        </p:nvSpPr>
        <p:spPr>
          <a:xfrm>
            <a:off x="382073" y="125508"/>
            <a:ext cx="3917674" cy="58477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IN" sz="3200" b="1" i="0" u="none" strike="noStrike" cap="none" spc="0" normalizeH="0" baseline="0" dirty="0" smtClean="0">
                <a:ln>
                  <a:noFill/>
                </a:ln>
                <a:solidFill>
                  <a:srgbClr val="FF0000"/>
                </a:solidFill>
                <a:effectLst/>
                <a:uFillTx/>
              </a:rPr>
              <a:t>Vision of</a:t>
            </a:r>
            <a:r>
              <a:rPr kumimoji="0" lang="en-IN" sz="3200" b="1" i="0" u="none" strike="noStrike" cap="none" spc="0" normalizeH="0" dirty="0" smtClean="0">
                <a:ln>
                  <a:noFill/>
                </a:ln>
                <a:solidFill>
                  <a:srgbClr val="FF0000"/>
                </a:solidFill>
                <a:effectLst/>
                <a:uFillTx/>
              </a:rPr>
              <a:t> G-Governance</a:t>
            </a:r>
            <a:endParaRPr kumimoji="0" lang="en-IN" sz="2800" b="1" i="0" u="none" strike="noStrike" cap="none" spc="0" normalizeH="0" baseline="0" dirty="0" smtClean="0">
              <a:ln>
                <a:noFill/>
              </a:ln>
              <a:solidFill>
                <a:srgbClr val="FF0000"/>
              </a:solidFill>
              <a:effectLst/>
              <a:uFillTx/>
            </a:endParaRPr>
          </a:p>
        </p:txBody>
      </p:sp>
    </p:spTree>
    <p:extLst>
      <p:ext uri="{BB962C8B-B14F-4D97-AF65-F5344CB8AC3E}">
        <p14:creationId xmlns:p14="http://schemas.microsoft.com/office/powerpoint/2010/main" val="3416385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a:xfrm>
            <a:off x="77272" y="796252"/>
            <a:ext cx="8835499" cy="4840038"/>
          </a:xfrm>
        </p:spPr>
        <p:txBody>
          <a:bodyPr/>
          <a:lstStyle/>
          <a:p>
            <a:pPr marL="0" lvl="0" indent="0">
              <a:spcBef>
                <a:spcPct val="0"/>
              </a:spcBef>
              <a:buNone/>
            </a:pPr>
            <a:r>
              <a:rPr lang="en-US" sz="2800" dirty="0">
                <a:solidFill>
                  <a:srgbClr val="0070C0"/>
                </a:solidFill>
              </a:rPr>
              <a:t>Vision Area 2: Governance &amp; Services On Demand</a:t>
            </a:r>
          </a:p>
          <a:p>
            <a:pPr marL="0" indent="0">
              <a:buNone/>
            </a:pPr>
            <a:endParaRPr lang="en-US" sz="800" dirty="0" smtClean="0">
              <a:solidFill>
                <a:srgbClr val="0070C0"/>
              </a:solidFill>
            </a:endParaRPr>
          </a:p>
          <a:p>
            <a:pPr lvl="0">
              <a:buFont typeface="Arial" panose="020B0604020202020204" pitchFamily="34" charset="0"/>
              <a:buChar char="•"/>
            </a:pPr>
            <a:r>
              <a:rPr lang="en-US" sz="2800" dirty="0"/>
              <a:t>Seamlessly integrated </a:t>
            </a:r>
            <a:r>
              <a:rPr lang="en-US" sz="2800" b="0" dirty="0"/>
              <a:t>across departments or jurisdictions</a:t>
            </a:r>
          </a:p>
          <a:p>
            <a:pPr>
              <a:buFont typeface="Arial" panose="020B0604020202020204" pitchFamily="34" charset="0"/>
              <a:buChar char="•"/>
            </a:pPr>
            <a:r>
              <a:rPr lang="en-US" sz="2800" b="0" dirty="0"/>
              <a:t>Services available in </a:t>
            </a:r>
            <a:r>
              <a:rPr lang="en-US" sz="2800" dirty="0"/>
              <a:t>real time </a:t>
            </a:r>
            <a:r>
              <a:rPr lang="en-US" sz="2800" b="0" dirty="0"/>
              <a:t>from online </a:t>
            </a:r>
            <a:r>
              <a:rPr lang="en-US" sz="2800" b="0" dirty="0" smtClean="0"/>
              <a:t>&amp; mobile </a:t>
            </a:r>
            <a:r>
              <a:rPr lang="en-US" sz="2800" b="0" dirty="0"/>
              <a:t>platform</a:t>
            </a:r>
          </a:p>
          <a:p>
            <a:pPr lvl="0">
              <a:buFont typeface="Arial" panose="020B0604020202020204" pitchFamily="34" charset="0"/>
              <a:buChar char="•"/>
            </a:pPr>
            <a:r>
              <a:rPr lang="en-US" sz="2800" dirty="0"/>
              <a:t>All citizen entitlements </a:t>
            </a:r>
            <a:r>
              <a:rPr lang="en-US" sz="2800" b="0" dirty="0"/>
              <a:t>to be available on the cloud</a:t>
            </a:r>
          </a:p>
          <a:p>
            <a:pPr lvl="0">
              <a:buFont typeface="Arial" panose="020B0604020202020204" pitchFamily="34" charset="0"/>
              <a:buChar char="•"/>
            </a:pPr>
            <a:r>
              <a:rPr lang="en-US" sz="2800" b="0" dirty="0"/>
              <a:t>Services digitally transformed for improving </a:t>
            </a:r>
            <a:r>
              <a:rPr lang="en-US" sz="2800" dirty="0" smtClean="0"/>
              <a:t>Ease of Doing Business</a:t>
            </a:r>
            <a:r>
              <a:rPr lang="en-US" sz="2800" b="0" dirty="0" smtClean="0"/>
              <a:t> </a:t>
            </a:r>
            <a:endParaRPr lang="en-US" sz="2800" b="0" dirty="0"/>
          </a:p>
          <a:p>
            <a:pPr lvl="0">
              <a:buFont typeface="Arial" panose="020B0604020202020204" pitchFamily="34" charset="0"/>
              <a:buChar char="•"/>
            </a:pPr>
            <a:r>
              <a:rPr lang="en-US" sz="2800" b="0" dirty="0"/>
              <a:t>Making </a:t>
            </a:r>
            <a:r>
              <a:rPr lang="en-US" sz="2800" dirty="0"/>
              <a:t>financial transactions electronic &amp; cashless</a:t>
            </a:r>
          </a:p>
          <a:p>
            <a:pPr lvl="0">
              <a:buFont typeface="Arial" panose="020B0604020202020204" pitchFamily="34" charset="0"/>
              <a:buChar char="•"/>
            </a:pPr>
            <a:r>
              <a:rPr lang="en-US" sz="2800" b="0" dirty="0"/>
              <a:t>Leveraging GIS for </a:t>
            </a:r>
            <a:r>
              <a:rPr lang="en-US" sz="2800" dirty="0"/>
              <a:t>decision support systems &amp; </a:t>
            </a:r>
            <a:r>
              <a:rPr lang="en-US" sz="2800" dirty="0" smtClean="0"/>
              <a:t>development</a:t>
            </a:r>
          </a:p>
          <a:p>
            <a:pPr marL="633412" lvl="1" indent="-231775"/>
            <a:r>
              <a:rPr lang="en-US" sz="2400" b="1" dirty="0">
                <a:latin typeface="+mj-lt"/>
                <a:ea typeface="Tahoma" pitchFamily="34" charset="0"/>
                <a:cs typeface="Tahoma" pitchFamily="34" charset="0"/>
              </a:rPr>
              <a:t>Technology for Planning</a:t>
            </a:r>
          </a:p>
          <a:p>
            <a:pPr marL="865187" lvl="1" indent="-174625">
              <a:buFont typeface="Arial" pitchFamily="34" charset="0"/>
              <a:buChar char="•"/>
            </a:pPr>
            <a:r>
              <a:rPr lang="en-US" sz="2400" dirty="0">
                <a:latin typeface="+mj-lt"/>
                <a:ea typeface="Tahoma" pitchFamily="34" charset="0"/>
                <a:cs typeface="Tahoma" pitchFamily="34" charset="0"/>
              </a:rPr>
              <a:t>GIS based decision making</a:t>
            </a:r>
          </a:p>
          <a:p>
            <a:pPr marL="865187" lvl="1" indent="-174625">
              <a:buFont typeface="Arial" pitchFamily="34" charset="0"/>
              <a:buChar char="•"/>
            </a:pPr>
            <a:r>
              <a:rPr lang="en-US" sz="2400" dirty="0">
                <a:latin typeface="+mj-lt"/>
                <a:ea typeface="Tahoma" pitchFamily="34" charset="0"/>
                <a:cs typeface="Tahoma" pitchFamily="34" charset="0"/>
              </a:rPr>
              <a:t>National GIS Mission Mode Project</a:t>
            </a:r>
          </a:p>
          <a:p>
            <a:pPr lvl="0">
              <a:buFont typeface="Arial" panose="020B0604020202020204" pitchFamily="34" charset="0"/>
              <a:buChar char="•"/>
            </a:pPr>
            <a:endParaRPr lang="en-US" sz="2800" dirty="0"/>
          </a:p>
          <a:p>
            <a:pPr>
              <a:buFont typeface="Arial" panose="020B0604020202020204" pitchFamily="34" charset="0"/>
              <a:buChar char="•"/>
            </a:pPr>
            <a:endParaRPr lang="en-US" sz="2800" b="0" dirty="0"/>
          </a:p>
        </p:txBody>
      </p:sp>
      <p:sp>
        <p:nvSpPr>
          <p:cNvPr id="3" name="TextBox 2"/>
          <p:cNvSpPr txBox="1"/>
          <p:nvPr/>
        </p:nvSpPr>
        <p:spPr>
          <a:xfrm>
            <a:off x="382073" y="125508"/>
            <a:ext cx="3917674" cy="58477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IN" sz="3200" b="1" i="0" u="none" strike="noStrike" cap="none" spc="0" normalizeH="0" baseline="0" dirty="0" smtClean="0">
                <a:ln>
                  <a:noFill/>
                </a:ln>
                <a:solidFill>
                  <a:srgbClr val="FF0000"/>
                </a:solidFill>
                <a:effectLst/>
                <a:uFillTx/>
              </a:rPr>
              <a:t>Vision of</a:t>
            </a:r>
            <a:r>
              <a:rPr kumimoji="0" lang="en-IN" sz="3200" b="1" i="0" u="none" strike="noStrike" cap="none" spc="0" normalizeH="0" dirty="0" smtClean="0">
                <a:ln>
                  <a:noFill/>
                </a:ln>
                <a:solidFill>
                  <a:srgbClr val="FF0000"/>
                </a:solidFill>
                <a:effectLst/>
                <a:uFillTx/>
              </a:rPr>
              <a:t> G-Governance</a:t>
            </a:r>
            <a:endParaRPr kumimoji="0" lang="en-IN" sz="2800" b="1" i="0" u="none" strike="noStrike" cap="none" spc="0" normalizeH="0" baseline="0" dirty="0" smtClean="0">
              <a:ln>
                <a:noFill/>
              </a:ln>
              <a:solidFill>
                <a:srgbClr val="FF0000"/>
              </a:solidFill>
              <a:effectLst/>
              <a:uFillTx/>
            </a:endParaRPr>
          </a:p>
        </p:txBody>
      </p:sp>
    </p:spTree>
    <p:extLst>
      <p:ext uri="{BB962C8B-B14F-4D97-AF65-F5344CB8AC3E}">
        <p14:creationId xmlns:p14="http://schemas.microsoft.com/office/powerpoint/2010/main" val="2088512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a:xfrm>
            <a:off x="77272" y="851337"/>
            <a:ext cx="8835499" cy="4840038"/>
          </a:xfrm>
        </p:spPr>
        <p:txBody>
          <a:bodyPr/>
          <a:lstStyle/>
          <a:p>
            <a:pPr marL="0" indent="0">
              <a:spcBef>
                <a:spcPct val="0"/>
              </a:spcBef>
              <a:buNone/>
            </a:pPr>
            <a:r>
              <a:rPr lang="en-US" sz="2800" dirty="0">
                <a:solidFill>
                  <a:srgbClr val="0070C0"/>
                </a:solidFill>
              </a:rPr>
              <a:t>Vision Area 3: Digital Empowerment of </a:t>
            </a:r>
            <a:r>
              <a:rPr lang="en-US" sz="2800" dirty="0" smtClean="0">
                <a:solidFill>
                  <a:srgbClr val="0070C0"/>
                </a:solidFill>
              </a:rPr>
              <a:t>Citizens</a:t>
            </a:r>
            <a:endParaRPr lang="en-US" sz="2800" dirty="0">
              <a:solidFill>
                <a:srgbClr val="0070C0"/>
              </a:solidFill>
            </a:endParaRPr>
          </a:p>
          <a:p>
            <a:pPr marL="0" indent="0">
              <a:buNone/>
            </a:pPr>
            <a:endParaRPr lang="en-US" sz="1200" dirty="0" smtClean="0">
              <a:solidFill>
                <a:srgbClr val="0070C0"/>
              </a:solidFill>
            </a:endParaRPr>
          </a:p>
          <a:p>
            <a:pPr lvl="0">
              <a:buFont typeface="Arial" panose="020B0604020202020204" pitchFamily="34" charset="0"/>
              <a:buChar char="•"/>
            </a:pPr>
            <a:r>
              <a:rPr lang="en-US" sz="2800" b="0" dirty="0"/>
              <a:t>Universal </a:t>
            </a:r>
            <a:r>
              <a:rPr lang="en-US" sz="2800" dirty="0"/>
              <a:t>Digital Literacy</a:t>
            </a:r>
          </a:p>
          <a:p>
            <a:pPr lvl="0">
              <a:buFont typeface="Arial" panose="020B0604020202020204" pitchFamily="34" charset="0"/>
              <a:buChar char="•"/>
            </a:pPr>
            <a:r>
              <a:rPr lang="en-US" sz="2800" b="0" dirty="0"/>
              <a:t>Universally accessible </a:t>
            </a:r>
            <a:r>
              <a:rPr lang="en-US" sz="2800" dirty="0"/>
              <a:t>digital resources</a:t>
            </a:r>
          </a:p>
          <a:p>
            <a:pPr>
              <a:buFont typeface="Arial" panose="020B0604020202020204" pitchFamily="34" charset="0"/>
              <a:buChar char="•"/>
            </a:pPr>
            <a:r>
              <a:rPr lang="en-US" sz="2800" dirty="0"/>
              <a:t>All documents/ certificates to be available on cloud</a:t>
            </a:r>
          </a:p>
          <a:p>
            <a:pPr lvl="0">
              <a:buFont typeface="Arial" panose="020B0604020202020204" pitchFamily="34" charset="0"/>
              <a:buChar char="•"/>
            </a:pPr>
            <a:r>
              <a:rPr lang="en-US" sz="2800" b="0" dirty="0"/>
              <a:t>Availability of digital resources / services in </a:t>
            </a:r>
            <a:r>
              <a:rPr lang="en-US" sz="2800" dirty="0" smtClean="0"/>
              <a:t>regional </a:t>
            </a:r>
            <a:r>
              <a:rPr lang="en-US" sz="2800" dirty="0"/>
              <a:t>languages</a:t>
            </a:r>
          </a:p>
          <a:p>
            <a:pPr lvl="0">
              <a:buFont typeface="Arial" panose="020B0604020202020204" pitchFamily="34" charset="0"/>
              <a:buChar char="•"/>
            </a:pPr>
            <a:r>
              <a:rPr lang="en-US" sz="2800" dirty="0"/>
              <a:t>Collaborative digital platforms </a:t>
            </a:r>
            <a:r>
              <a:rPr lang="en-US" sz="2800" b="0" dirty="0"/>
              <a:t>for participative governance</a:t>
            </a:r>
          </a:p>
          <a:p>
            <a:pPr lvl="0">
              <a:buFont typeface="Arial" panose="020B0604020202020204" pitchFamily="34" charset="0"/>
              <a:buChar char="•"/>
            </a:pPr>
            <a:r>
              <a:rPr lang="en-US" sz="2800" b="0" dirty="0"/>
              <a:t>Portability of all entitlements through cloud</a:t>
            </a:r>
            <a:endParaRPr lang="en-US" sz="2400" b="0" dirty="0"/>
          </a:p>
        </p:txBody>
      </p:sp>
      <p:sp>
        <p:nvSpPr>
          <p:cNvPr id="3" name="TextBox 2"/>
          <p:cNvSpPr txBox="1"/>
          <p:nvPr/>
        </p:nvSpPr>
        <p:spPr>
          <a:xfrm>
            <a:off x="382073" y="125508"/>
            <a:ext cx="3917674" cy="58477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IN" sz="3200" b="1" i="0" u="none" strike="noStrike" cap="none" spc="0" normalizeH="0" baseline="0" dirty="0" smtClean="0">
                <a:ln>
                  <a:noFill/>
                </a:ln>
                <a:solidFill>
                  <a:srgbClr val="FF0000"/>
                </a:solidFill>
                <a:effectLst/>
                <a:uFillTx/>
              </a:rPr>
              <a:t>Vision of</a:t>
            </a:r>
            <a:r>
              <a:rPr kumimoji="0" lang="en-IN" sz="3200" b="1" i="0" u="none" strike="noStrike" cap="none" spc="0" normalizeH="0" dirty="0" smtClean="0">
                <a:ln>
                  <a:noFill/>
                </a:ln>
                <a:solidFill>
                  <a:srgbClr val="FF0000"/>
                </a:solidFill>
                <a:effectLst/>
                <a:uFillTx/>
              </a:rPr>
              <a:t> G-Governance</a:t>
            </a:r>
            <a:endParaRPr kumimoji="0" lang="en-IN" sz="2800" b="1" i="0" u="none" strike="noStrike" cap="none" spc="0" normalizeH="0" baseline="0" dirty="0" smtClean="0">
              <a:ln>
                <a:noFill/>
              </a:ln>
              <a:solidFill>
                <a:srgbClr val="FF0000"/>
              </a:solidFill>
              <a:effectLst/>
              <a:uFillTx/>
            </a:endParaRPr>
          </a:p>
        </p:txBody>
      </p:sp>
    </p:spTree>
    <p:extLst>
      <p:ext uri="{BB962C8B-B14F-4D97-AF65-F5344CB8AC3E}">
        <p14:creationId xmlns:p14="http://schemas.microsoft.com/office/powerpoint/2010/main" val="683308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Autofit/>
          </a:bodyPr>
          <a:lstStyle/>
          <a:p>
            <a:r>
              <a:rPr lang="en-US" sz="3100" dirty="0" smtClean="0">
                <a:latin typeface="Arial" panose="020B0604020202020204" pitchFamily="34" charset="0"/>
                <a:cs typeface="Arial" panose="020B0604020202020204" pitchFamily="34" charset="0"/>
              </a:rPr>
              <a:t>Electronic </a:t>
            </a:r>
            <a:r>
              <a:rPr lang="en-US" sz="3100" dirty="0">
                <a:latin typeface="Arial" panose="020B0604020202020204" pitchFamily="34" charset="0"/>
                <a:cs typeface="Arial" panose="020B0604020202020204" pitchFamily="34" charset="0"/>
              </a:rPr>
              <a:t>Delivery of Services</a:t>
            </a:r>
          </a:p>
        </p:txBody>
      </p:sp>
      <p:sp>
        <p:nvSpPr>
          <p:cNvPr id="3" name="Content Placeholder 2"/>
          <p:cNvSpPr>
            <a:spLocks noGrp="1"/>
          </p:cNvSpPr>
          <p:nvPr>
            <p:ph idx="1"/>
          </p:nvPr>
        </p:nvSpPr>
        <p:spPr>
          <a:xfrm>
            <a:off x="0" y="824274"/>
            <a:ext cx="4959927" cy="5842532"/>
          </a:xfrm>
          <a:noFill/>
        </p:spPr>
        <p:txBody>
          <a:bodyPr>
            <a:normAutofit/>
          </a:bodyPr>
          <a:lstStyle/>
          <a:p>
            <a:r>
              <a:rPr lang="en-US" sz="2200" dirty="0">
                <a:solidFill>
                  <a:srgbClr val="0070C0"/>
                </a:solidFill>
                <a:latin typeface="+mn-lt"/>
              </a:rPr>
              <a:t>Technology for Education – e-Education</a:t>
            </a:r>
          </a:p>
          <a:p>
            <a:pPr lvl="1"/>
            <a:r>
              <a:rPr lang="en-US" dirty="0">
                <a:latin typeface="+mn-lt"/>
              </a:rPr>
              <a:t>All Schools connected with broadband</a:t>
            </a:r>
          </a:p>
          <a:p>
            <a:pPr lvl="1"/>
            <a:r>
              <a:rPr lang="en-US" dirty="0">
                <a:latin typeface="+mn-lt"/>
              </a:rPr>
              <a:t>Free </a:t>
            </a:r>
            <a:r>
              <a:rPr lang="en-US" dirty="0" err="1">
                <a:latin typeface="+mn-lt"/>
              </a:rPr>
              <a:t>wifi</a:t>
            </a:r>
            <a:r>
              <a:rPr lang="en-US" dirty="0">
                <a:latin typeface="+mn-lt"/>
              </a:rPr>
              <a:t> in all schools (250,000)</a:t>
            </a:r>
          </a:p>
          <a:p>
            <a:pPr lvl="1"/>
            <a:r>
              <a:rPr lang="en-US" dirty="0">
                <a:latin typeface="+mn-lt"/>
              </a:rPr>
              <a:t>Digital Literacy program</a:t>
            </a:r>
          </a:p>
          <a:p>
            <a:pPr lvl="1"/>
            <a:r>
              <a:rPr lang="en-US" dirty="0">
                <a:latin typeface="+mn-lt"/>
              </a:rPr>
              <a:t>MOOCs – develop pilot Massive Online Open </a:t>
            </a:r>
            <a:r>
              <a:rPr lang="en-US" dirty="0" smtClean="0">
                <a:latin typeface="+mn-lt"/>
              </a:rPr>
              <a:t>Courses</a:t>
            </a:r>
            <a:endParaRPr lang="en-US" dirty="0">
              <a:solidFill>
                <a:srgbClr val="0070C0"/>
              </a:solidFill>
              <a:latin typeface="+mn-lt"/>
            </a:endParaRPr>
          </a:p>
          <a:p>
            <a:r>
              <a:rPr lang="en-US" dirty="0">
                <a:solidFill>
                  <a:srgbClr val="0070C0"/>
                </a:solidFill>
                <a:latin typeface="+mn-lt"/>
              </a:rPr>
              <a:t>Technology for Health – e-Healthcare</a:t>
            </a:r>
          </a:p>
          <a:p>
            <a:pPr lvl="1"/>
            <a:r>
              <a:rPr lang="en-US" dirty="0">
                <a:latin typeface="+mn-lt"/>
              </a:rPr>
              <a:t>Online medical consultation</a:t>
            </a:r>
          </a:p>
          <a:p>
            <a:pPr lvl="1"/>
            <a:r>
              <a:rPr lang="en-US" dirty="0">
                <a:latin typeface="+mn-lt"/>
              </a:rPr>
              <a:t>Online medical records</a:t>
            </a:r>
          </a:p>
          <a:p>
            <a:pPr lvl="1"/>
            <a:r>
              <a:rPr lang="en-US" dirty="0">
                <a:latin typeface="+mn-lt"/>
              </a:rPr>
              <a:t>Online medicine supply</a:t>
            </a:r>
          </a:p>
          <a:p>
            <a:pPr lvl="1"/>
            <a:r>
              <a:rPr lang="en-US" dirty="0">
                <a:latin typeface="+mn-lt"/>
              </a:rPr>
              <a:t>Pan-India exchange for patient information</a:t>
            </a:r>
          </a:p>
          <a:p>
            <a:pPr lvl="1"/>
            <a:r>
              <a:rPr lang="en-US" dirty="0">
                <a:latin typeface="+mn-lt"/>
              </a:rPr>
              <a:t>Pilots – 2015; Full coverage in 3 </a:t>
            </a:r>
            <a:r>
              <a:rPr lang="en-US" dirty="0" smtClean="0">
                <a:latin typeface="+mn-lt"/>
              </a:rPr>
              <a:t>years</a:t>
            </a:r>
            <a:endParaRPr lang="en-US" sz="2200" dirty="0">
              <a:latin typeface="+mn-lt"/>
            </a:endParaRPr>
          </a:p>
          <a:p>
            <a:r>
              <a:rPr lang="en-US" sz="2200" dirty="0">
                <a:solidFill>
                  <a:srgbClr val="0070C0"/>
                </a:solidFill>
                <a:latin typeface="+mn-lt"/>
              </a:rPr>
              <a:t>Technology for Planning</a:t>
            </a:r>
          </a:p>
          <a:p>
            <a:pPr lvl="1"/>
            <a:r>
              <a:rPr lang="en-US" u="sng" dirty="0">
                <a:latin typeface="+mn-lt"/>
              </a:rPr>
              <a:t>GIS based decision making</a:t>
            </a:r>
          </a:p>
          <a:p>
            <a:pPr lvl="1"/>
            <a:r>
              <a:rPr lang="en-US" u="sng" dirty="0">
                <a:latin typeface="+mn-lt"/>
              </a:rPr>
              <a:t>National GIS Mission Mode Project</a:t>
            </a:r>
          </a:p>
          <a:p>
            <a:endParaRPr lang="en-US" dirty="0">
              <a:latin typeface="+mn-lt"/>
            </a:endParaRPr>
          </a:p>
        </p:txBody>
      </p:sp>
      <p:sp>
        <p:nvSpPr>
          <p:cNvPr id="4" name="Content Placeholder 2"/>
          <p:cNvSpPr txBox="1">
            <a:spLocks/>
          </p:cNvSpPr>
          <p:nvPr/>
        </p:nvSpPr>
        <p:spPr>
          <a:xfrm>
            <a:off x="4899766" y="786566"/>
            <a:ext cx="4184074" cy="5842532"/>
          </a:xfrm>
          <a:prstGeom prst="rect">
            <a:avLst/>
          </a:prstGeom>
          <a:no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FFFF00"/>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FFFF00"/>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FFFF00"/>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FFFF00"/>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FFFF00"/>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dirty="0">
                <a:solidFill>
                  <a:srgbClr val="0070C0"/>
                </a:solidFill>
                <a:latin typeface="+mj-lt"/>
              </a:rPr>
              <a:t>Technology for Farmers</a:t>
            </a:r>
          </a:p>
          <a:p>
            <a:pPr lvl="1"/>
            <a:r>
              <a:rPr lang="en-US" sz="2000" dirty="0">
                <a:solidFill>
                  <a:schemeClr val="tx1"/>
                </a:solidFill>
                <a:latin typeface="+mj-lt"/>
              </a:rPr>
              <a:t>Real time price information</a:t>
            </a:r>
          </a:p>
          <a:p>
            <a:pPr lvl="1"/>
            <a:r>
              <a:rPr lang="en-US" sz="2000" dirty="0">
                <a:solidFill>
                  <a:schemeClr val="tx1"/>
                </a:solidFill>
                <a:latin typeface="+mj-lt"/>
              </a:rPr>
              <a:t>Online ordering of inputs</a:t>
            </a:r>
          </a:p>
          <a:p>
            <a:pPr lvl="1"/>
            <a:r>
              <a:rPr lang="en-US" sz="2000" dirty="0">
                <a:solidFill>
                  <a:schemeClr val="tx1"/>
                </a:solidFill>
                <a:latin typeface="+mj-lt"/>
              </a:rPr>
              <a:t>Online cash, loan, relief payment with mobile </a:t>
            </a:r>
            <a:r>
              <a:rPr lang="en-US" sz="2000" dirty="0" smtClean="0">
                <a:solidFill>
                  <a:schemeClr val="tx1"/>
                </a:solidFill>
                <a:latin typeface="+mj-lt"/>
              </a:rPr>
              <a:t>banking</a:t>
            </a:r>
            <a:endParaRPr lang="en-US" sz="2000" dirty="0">
              <a:latin typeface="+mj-lt"/>
            </a:endParaRPr>
          </a:p>
          <a:p>
            <a:r>
              <a:rPr lang="en-US" sz="2000" b="1" dirty="0">
                <a:solidFill>
                  <a:srgbClr val="0070C0"/>
                </a:solidFill>
                <a:latin typeface="+mj-lt"/>
              </a:rPr>
              <a:t>Technology for Security</a:t>
            </a:r>
          </a:p>
          <a:p>
            <a:pPr lvl="1"/>
            <a:r>
              <a:rPr lang="en-US" sz="2000" dirty="0">
                <a:solidFill>
                  <a:schemeClr val="tx1"/>
                </a:solidFill>
                <a:latin typeface="+mj-lt"/>
              </a:rPr>
              <a:t>Mobile Emergency </a:t>
            </a:r>
            <a:r>
              <a:rPr lang="en-US" sz="2000" dirty="0" smtClean="0">
                <a:solidFill>
                  <a:schemeClr val="tx1"/>
                </a:solidFill>
                <a:latin typeface="+mj-lt"/>
              </a:rPr>
              <a:t>Services</a:t>
            </a:r>
            <a:endParaRPr lang="en-US" sz="2000" dirty="0">
              <a:solidFill>
                <a:schemeClr val="tx1"/>
              </a:solidFill>
              <a:latin typeface="+mj-lt"/>
            </a:endParaRPr>
          </a:p>
          <a:p>
            <a:r>
              <a:rPr lang="en-US" sz="2000" b="1" dirty="0">
                <a:solidFill>
                  <a:srgbClr val="0070C0"/>
                </a:solidFill>
                <a:latin typeface="+mj-lt"/>
              </a:rPr>
              <a:t>Technology for Financial Inclusion</a:t>
            </a:r>
          </a:p>
          <a:p>
            <a:pPr lvl="1"/>
            <a:r>
              <a:rPr lang="en-US" sz="2000" dirty="0">
                <a:solidFill>
                  <a:schemeClr val="tx1"/>
                </a:solidFill>
                <a:latin typeface="+mj-lt"/>
              </a:rPr>
              <a:t>Mobile Banking</a:t>
            </a:r>
          </a:p>
          <a:p>
            <a:pPr lvl="1"/>
            <a:r>
              <a:rPr lang="en-US" sz="2000" dirty="0">
                <a:solidFill>
                  <a:schemeClr val="tx1"/>
                </a:solidFill>
                <a:latin typeface="+mj-lt"/>
              </a:rPr>
              <a:t>Micro-ATM program</a:t>
            </a:r>
          </a:p>
          <a:p>
            <a:pPr lvl="1"/>
            <a:r>
              <a:rPr lang="en-US" sz="2000" dirty="0">
                <a:solidFill>
                  <a:schemeClr val="tx1"/>
                </a:solidFill>
                <a:latin typeface="+mj-lt"/>
              </a:rPr>
              <a:t>CSCs/ Post </a:t>
            </a:r>
            <a:r>
              <a:rPr lang="en-US" sz="2000" dirty="0" smtClean="0">
                <a:solidFill>
                  <a:schemeClr val="tx1"/>
                </a:solidFill>
                <a:latin typeface="+mj-lt"/>
              </a:rPr>
              <a:t>Offices</a:t>
            </a:r>
            <a:endParaRPr lang="en-US" sz="2000" dirty="0">
              <a:latin typeface="+mj-lt"/>
            </a:endParaRPr>
          </a:p>
          <a:p>
            <a:r>
              <a:rPr lang="en-US" sz="2000" b="1" dirty="0">
                <a:solidFill>
                  <a:srgbClr val="0070C0"/>
                </a:solidFill>
                <a:latin typeface="+mj-lt"/>
              </a:rPr>
              <a:t>Technology for Justice</a:t>
            </a:r>
          </a:p>
          <a:p>
            <a:pPr lvl="1"/>
            <a:r>
              <a:rPr lang="en-US" sz="2000" dirty="0">
                <a:solidFill>
                  <a:schemeClr val="tx1"/>
                </a:solidFill>
                <a:latin typeface="+mj-lt"/>
              </a:rPr>
              <a:t>e-Courts, e-Police, e-Jails, </a:t>
            </a:r>
            <a:r>
              <a:rPr lang="en-US" sz="2000" dirty="0" smtClean="0">
                <a:solidFill>
                  <a:schemeClr val="tx1"/>
                </a:solidFill>
                <a:latin typeface="+mj-lt"/>
              </a:rPr>
              <a:t>e-Prosecution</a:t>
            </a:r>
            <a:endParaRPr lang="en-US" sz="2000" dirty="0">
              <a:solidFill>
                <a:schemeClr val="tx1"/>
              </a:solidFill>
              <a:latin typeface="+mj-lt"/>
            </a:endParaRPr>
          </a:p>
          <a:p>
            <a:r>
              <a:rPr lang="en-US" sz="2000" b="1" dirty="0">
                <a:solidFill>
                  <a:srgbClr val="0070C0"/>
                </a:solidFill>
                <a:latin typeface="+mj-lt"/>
              </a:rPr>
              <a:t>Technology for Security</a:t>
            </a:r>
          </a:p>
          <a:p>
            <a:pPr lvl="1"/>
            <a:r>
              <a:rPr lang="en-US" sz="2000" dirty="0">
                <a:solidFill>
                  <a:schemeClr val="tx1"/>
                </a:solidFill>
                <a:latin typeface="+mj-lt"/>
              </a:rPr>
              <a:t>National Cyber Security Co-ordination Center</a:t>
            </a:r>
          </a:p>
        </p:txBody>
      </p:sp>
      <p:grpSp>
        <p:nvGrpSpPr>
          <p:cNvPr id="5" name="Group 4"/>
          <p:cNvGrpSpPr/>
          <p:nvPr/>
        </p:nvGrpSpPr>
        <p:grpSpPr>
          <a:xfrm>
            <a:off x="7767050" y="124794"/>
            <a:ext cx="1316790" cy="624064"/>
            <a:chOff x="6034505" y="1131181"/>
            <a:chExt cx="1316790" cy="624064"/>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5600" y="1131181"/>
              <a:ext cx="645695" cy="624064"/>
            </a:xfrm>
            <a:prstGeom prst="rect">
              <a:avLst/>
            </a:prstGeom>
          </p:spPr>
        </p:pic>
        <p:sp>
          <p:nvSpPr>
            <p:cNvPr id="7" name="TextBox 6"/>
            <p:cNvSpPr txBox="1"/>
            <p:nvPr/>
          </p:nvSpPr>
          <p:spPr>
            <a:xfrm>
              <a:off x="6034505" y="1273936"/>
              <a:ext cx="671095" cy="338554"/>
            </a:xfrm>
            <a:prstGeom prst="rect">
              <a:avLst/>
            </a:prstGeom>
            <a:noFill/>
          </p:spPr>
          <p:txBody>
            <a:bodyPr wrap="square" rtlCol="0">
              <a:spAutoFit/>
            </a:bodyPr>
            <a:lstStyle/>
            <a:p>
              <a:pPr algn="ctr"/>
              <a:r>
                <a:rPr lang="en-US" sz="1600" b="1" i="1" dirty="0" smtClean="0">
                  <a:solidFill>
                    <a:srgbClr val="0070C0"/>
                  </a:solidFill>
                  <a:latin typeface="Bookman Old Style" panose="02050604050505020204" pitchFamily="18" charset="0"/>
                </a:rPr>
                <a:t>iirs</a:t>
              </a:r>
              <a:endParaRPr lang="en-US" sz="1600" b="1" i="1" dirty="0">
                <a:solidFill>
                  <a:srgbClr val="0070C0"/>
                </a:solidFill>
                <a:latin typeface="Bookman Old Style" panose="02050604050505020204" pitchFamily="18" charset="0"/>
              </a:endParaRPr>
            </a:p>
          </p:txBody>
        </p:sp>
      </p:grpSp>
    </p:spTree>
    <p:extLst>
      <p:ext uri="{BB962C8B-B14F-4D97-AF65-F5344CB8AC3E}">
        <p14:creationId xmlns:p14="http://schemas.microsoft.com/office/powerpoint/2010/main" val="900369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2073" y="125508"/>
            <a:ext cx="7764881" cy="113877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IN" sz="3200" b="1" i="0" u="none" strike="noStrike" cap="none" spc="0" normalizeH="0" baseline="0" dirty="0" smtClean="0">
                <a:ln>
                  <a:noFill/>
                </a:ln>
                <a:solidFill>
                  <a:srgbClr val="FF0000"/>
                </a:solidFill>
                <a:effectLst/>
                <a:uFillTx/>
              </a:rPr>
              <a:t>Motivation</a:t>
            </a:r>
            <a:r>
              <a:rPr kumimoji="0" lang="en-IN" sz="2800" b="1" i="0" u="none" strike="noStrike" cap="none" spc="0" normalizeH="0" baseline="0" dirty="0" smtClean="0">
                <a:ln>
                  <a:noFill/>
                </a:ln>
                <a:solidFill>
                  <a:srgbClr val="FF0000"/>
                </a:solidFill>
                <a:effectLst/>
                <a:uFillTx/>
              </a:rPr>
              <a:t>: Alignmen</a:t>
            </a:r>
            <a:r>
              <a:rPr lang="en-IN" sz="2800" b="1" dirty="0" smtClean="0">
                <a:solidFill>
                  <a:srgbClr val="FF0000"/>
                </a:solidFill>
              </a:rPr>
              <a:t>t with CEOS Strategic Goals</a:t>
            </a:r>
            <a:endParaRPr kumimoji="0" lang="en-IN" sz="2800" b="1" i="0" u="none" strike="noStrike" cap="none" spc="0" normalizeH="0" baseline="0" dirty="0" smtClean="0">
              <a:ln>
                <a:noFill/>
              </a:ln>
              <a:solidFill>
                <a:srgbClr val="FF0000"/>
              </a:solidFill>
              <a:effectLst/>
              <a:uFillTx/>
            </a:endParaRPr>
          </a:p>
          <a:p>
            <a:pPr marL="0" marR="0" indent="0" algn="l" defTabSz="457200" rtl="0" fontAlgn="auto" latinLnBrk="1" hangingPunct="0">
              <a:lnSpc>
                <a:spcPct val="100000"/>
              </a:lnSpc>
              <a:spcBef>
                <a:spcPts val="0"/>
              </a:spcBef>
              <a:spcAft>
                <a:spcPts val="0"/>
              </a:spcAft>
              <a:buClrTx/>
              <a:buSzTx/>
              <a:buFontTx/>
              <a:buNone/>
              <a:tabLst/>
            </a:pPr>
            <a:endParaRPr kumimoji="0" lang="en-IN" sz="1200" b="1" i="0" u="none" strike="noStrike" cap="none" spc="0" normalizeH="0" baseline="0" dirty="0" smtClean="0">
              <a:ln>
                <a:noFill/>
              </a:ln>
              <a:solidFill>
                <a:srgbClr val="FF0000"/>
              </a:solidFill>
              <a:effectLst/>
              <a:uFillTx/>
            </a:endParaRPr>
          </a:p>
          <a:p>
            <a:pPr marL="0" marR="0" indent="0" algn="l" defTabSz="457200" rtl="0" fontAlgn="auto" latinLnBrk="1" hangingPunct="0">
              <a:lnSpc>
                <a:spcPct val="100000"/>
              </a:lnSpc>
              <a:spcBef>
                <a:spcPts val="0"/>
              </a:spcBef>
              <a:spcAft>
                <a:spcPts val="0"/>
              </a:spcAft>
              <a:buClrTx/>
              <a:buSzTx/>
              <a:buFontTx/>
              <a:buNone/>
              <a:tabLst/>
            </a:pPr>
            <a:r>
              <a:rPr kumimoji="0" lang="en-IN" sz="2400" b="1" i="0" u="none" strike="noStrike" cap="none" spc="0" normalizeH="0" baseline="0" dirty="0" smtClean="0">
                <a:ln>
                  <a:noFill/>
                </a:ln>
                <a:solidFill>
                  <a:srgbClr val="0070C0"/>
                </a:solidFill>
                <a:effectLst/>
                <a:uFillTx/>
              </a:rPr>
              <a:t>Proposed CEOS Chair Initiative for 2016 (Version 2.1.</a:t>
            </a:r>
            <a:r>
              <a:rPr kumimoji="0" lang="en-IN" sz="2400" b="1" i="0" u="none" strike="noStrike" cap="none" spc="0" normalizeH="0" dirty="0" smtClean="0">
                <a:ln>
                  <a:noFill/>
                </a:ln>
                <a:solidFill>
                  <a:srgbClr val="0070C0"/>
                </a:solidFill>
                <a:effectLst/>
                <a:uFillTx/>
              </a:rPr>
              <a:t> 15 oct.,15)</a:t>
            </a:r>
            <a:endParaRPr kumimoji="0" lang="en-IN" sz="2400" b="1" i="0" u="none" strike="noStrike" cap="none" spc="0" normalizeH="0" baseline="0" dirty="0">
              <a:ln>
                <a:noFill/>
              </a:ln>
              <a:solidFill>
                <a:srgbClr val="0070C0"/>
              </a:solidFill>
              <a:effectLst/>
              <a:uFillTx/>
            </a:endParaRPr>
          </a:p>
        </p:txBody>
      </p:sp>
      <p:sp>
        <p:nvSpPr>
          <p:cNvPr id="4" name="Content Placeholder 3"/>
          <p:cNvSpPr>
            <a:spLocks noGrp="1"/>
          </p:cNvSpPr>
          <p:nvPr>
            <p:ph sz="quarter" idx="11"/>
          </p:nvPr>
        </p:nvSpPr>
        <p:spPr>
          <a:xfrm>
            <a:off x="382073" y="1405681"/>
            <a:ext cx="8568887" cy="5059230"/>
          </a:xfrm>
        </p:spPr>
        <p:txBody>
          <a:bodyPr/>
          <a:lstStyle/>
          <a:p>
            <a:pPr>
              <a:buFont typeface="Arial" panose="020B0604020202020204" pitchFamily="34" charset="0"/>
              <a:buChar char="•"/>
            </a:pPr>
            <a:r>
              <a:rPr lang="en-IN" sz="2200" b="0" dirty="0" smtClean="0">
                <a:latin typeface="+mn-lt"/>
                <a:cs typeface="Times New Roman" panose="02020603050405020304" pitchFamily="18" charset="0"/>
              </a:rPr>
              <a:t>“Space Agencies are convinced as to the potential of EO as an information source in </a:t>
            </a:r>
            <a:r>
              <a:rPr lang="en-IN" sz="2200" b="0" u="sng" dirty="0" smtClean="0">
                <a:latin typeface="+mn-lt"/>
                <a:cs typeface="Times New Roman" panose="02020603050405020304" pitchFamily="18" charset="0"/>
              </a:rPr>
              <a:t>support of many sectors of Governments, intra-Government and industry</a:t>
            </a:r>
            <a:r>
              <a:rPr lang="en-IN" sz="2200" b="0" dirty="0" smtClean="0">
                <a:latin typeface="+mn-lt"/>
                <a:cs typeface="Times New Roman" panose="02020603050405020304" pitchFamily="18" charset="0"/>
              </a:rPr>
              <a:t>”.</a:t>
            </a:r>
          </a:p>
          <a:p>
            <a:pPr>
              <a:buFont typeface="Arial" panose="020B0604020202020204" pitchFamily="34" charset="0"/>
              <a:buChar char="•"/>
            </a:pPr>
            <a:endParaRPr lang="en-IN" sz="800" b="0" dirty="0" smtClean="0">
              <a:latin typeface="+mn-lt"/>
              <a:cs typeface="Times New Roman" panose="02020603050405020304" pitchFamily="18" charset="0"/>
            </a:endParaRPr>
          </a:p>
          <a:p>
            <a:pPr>
              <a:buFont typeface="Arial" panose="020B0604020202020204" pitchFamily="34" charset="0"/>
              <a:buChar char="•"/>
            </a:pPr>
            <a:r>
              <a:rPr lang="en-IN" sz="2200" i="1" dirty="0" smtClean="0">
                <a:solidFill>
                  <a:srgbClr val="008000"/>
                </a:solidFill>
                <a:latin typeface="+mn-lt"/>
                <a:cs typeface="Times New Roman" panose="02020603050405020304" pitchFamily="18" charset="0"/>
              </a:rPr>
              <a:t>Opportunity: Build Capacity for EO products</a:t>
            </a:r>
            <a:r>
              <a:rPr lang="en-IN" sz="2200" b="0" dirty="0" smtClean="0">
                <a:solidFill>
                  <a:srgbClr val="008000"/>
                </a:solidFill>
                <a:latin typeface="+mn-lt"/>
                <a:cs typeface="Times New Roman" panose="02020603050405020304" pitchFamily="18" charset="0"/>
              </a:rPr>
              <a:t>: </a:t>
            </a:r>
            <a:r>
              <a:rPr lang="en-IN" sz="2200" b="0" dirty="0" smtClean="0">
                <a:latin typeface="+mn-lt"/>
                <a:cs typeface="Times New Roman" panose="02020603050405020304" pitchFamily="18" charset="0"/>
              </a:rPr>
              <a:t>CEOS will actively promote availability of civil EO data and endeavour to build capacity to use the resulting products.</a:t>
            </a:r>
          </a:p>
          <a:p>
            <a:pPr>
              <a:buFont typeface="Arial" panose="020B0604020202020204" pitchFamily="34" charset="0"/>
              <a:buChar char="•"/>
            </a:pPr>
            <a:endParaRPr lang="en-IN" sz="800" b="0" dirty="0">
              <a:latin typeface="+mn-lt"/>
              <a:cs typeface="Times New Roman" panose="02020603050405020304" pitchFamily="18" charset="0"/>
            </a:endParaRPr>
          </a:p>
          <a:p>
            <a:pPr>
              <a:buFont typeface="Arial" panose="020B0604020202020204" pitchFamily="34" charset="0"/>
              <a:buChar char="•"/>
            </a:pPr>
            <a:r>
              <a:rPr lang="en-IN" sz="2200" b="0" dirty="0" smtClean="0">
                <a:latin typeface="+mn-lt"/>
                <a:cs typeface="Times New Roman" panose="02020603050405020304" pitchFamily="18" charset="0"/>
              </a:rPr>
              <a:t>CEOS to remain forward thinking and adaptive participant in EO community and </a:t>
            </a:r>
            <a:r>
              <a:rPr lang="en-IN" sz="2200" b="0" u="sng" dirty="0" smtClean="0">
                <a:latin typeface="+mn-lt"/>
                <a:cs typeface="Times New Roman" panose="02020603050405020304" pitchFamily="18" charset="0"/>
              </a:rPr>
              <a:t>inter-governmental forums </a:t>
            </a:r>
            <a:r>
              <a:rPr lang="en-IN" sz="2200" b="0" dirty="0" smtClean="0">
                <a:latin typeface="+mn-lt"/>
                <a:cs typeface="Times New Roman" panose="02020603050405020304" pitchFamily="18" charset="0"/>
              </a:rPr>
              <a:t>to maximize the societal benefits it delivers.</a:t>
            </a:r>
          </a:p>
          <a:p>
            <a:pPr>
              <a:buFont typeface="Arial" panose="020B0604020202020204" pitchFamily="34" charset="0"/>
              <a:buChar char="•"/>
            </a:pPr>
            <a:endParaRPr lang="en-IN" sz="800" b="0" dirty="0" smtClean="0">
              <a:latin typeface="+mn-lt"/>
              <a:cs typeface="Times New Roman" panose="02020603050405020304" pitchFamily="18" charset="0"/>
            </a:endParaRPr>
          </a:p>
          <a:p>
            <a:pPr>
              <a:buFont typeface="Arial" panose="020B0604020202020204" pitchFamily="34" charset="0"/>
              <a:buChar char="•"/>
            </a:pPr>
            <a:r>
              <a:rPr lang="en-IN" sz="2200" b="0" dirty="0" smtClean="0">
                <a:latin typeface="+mn-lt"/>
                <a:cs typeface="Times New Roman" panose="02020603050405020304" pitchFamily="18" charset="0"/>
              </a:rPr>
              <a:t>CEOS reconfirms its commitment to lead as a catalyst by fostering new technologies, measurement capabilities, innovative and integrated approaches to satellite data…</a:t>
            </a:r>
          </a:p>
        </p:txBody>
      </p:sp>
    </p:spTree>
    <p:extLst>
      <p:ext uri="{BB962C8B-B14F-4D97-AF65-F5344CB8AC3E}">
        <p14:creationId xmlns:p14="http://schemas.microsoft.com/office/powerpoint/2010/main" val="4235382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2073" y="125508"/>
            <a:ext cx="7846057" cy="113877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IN" sz="3200" b="1" i="0" u="none" strike="noStrike" cap="none" spc="0" normalizeH="0" baseline="0" dirty="0" smtClean="0">
                <a:ln>
                  <a:noFill/>
                </a:ln>
                <a:solidFill>
                  <a:srgbClr val="FF0000"/>
                </a:solidFill>
                <a:effectLst/>
                <a:uFillTx/>
              </a:rPr>
              <a:t>Motivation</a:t>
            </a:r>
            <a:r>
              <a:rPr kumimoji="0" lang="en-IN" sz="2800" b="1" i="0" u="none" strike="noStrike" cap="none" spc="0" normalizeH="0" baseline="0" dirty="0" smtClean="0">
                <a:ln>
                  <a:noFill/>
                </a:ln>
                <a:solidFill>
                  <a:srgbClr val="FF0000"/>
                </a:solidFill>
                <a:effectLst/>
                <a:uFillTx/>
              </a:rPr>
              <a:t>: Alignmen</a:t>
            </a:r>
            <a:r>
              <a:rPr lang="en-IN" sz="2800" b="1" dirty="0" smtClean="0">
                <a:solidFill>
                  <a:srgbClr val="FF0000"/>
                </a:solidFill>
              </a:rPr>
              <a:t>t with GEO Strategic Goals</a:t>
            </a:r>
            <a:endParaRPr kumimoji="0" lang="en-IN" sz="2800" b="1" i="0" u="none" strike="noStrike" cap="none" spc="0" normalizeH="0" baseline="0" dirty="0" smtClean="0">
              <a:ln>
                <a:noFill/>
              </a:ln>
              <a:solidFill>
                <a:srgbClr val="FF0000"/>
              </a:solidFill>
              <a:effectLst/>
              <a:uFillTx/>
            </a:endParaRPr>
          </a:p>
          <a:p>
            <a:pPr marL="0" marR="0" indent="0" algn="l" defTabSz="457200" rtl="0" fontAlgn="auto" latinLnBrk="1" hangingPunct="0">
              <a:lnSpc>
                <a:spcPct val="100000"/>
              </a:lnSpc>
              <a:spcBef>
                <a:spcPts val="0"/>
              </a:spcBef>
              <a:spcAft>
                <a:spcPts val="0"/>
              </a:spcAft>
              <a:buClrTx/>
              <a:buSzTx/>
              <a:buFontTx/>
              <a:buNone/>
              <a:tabLst/>
            </a:pPr>
            <a:endParaRPr kumimoji="0" lang="en-IN" sz="1200" b="1" i="0" u="none" strike="noStrike" cap="none" spc="0" normalizeH="0" baseline="0" dirty="0" smtClean="0">
              <a:ln>
                <a:noFill/>
              </a:ln>
              <a:solidFill>
                <a:srgbClr val="FF0000"/>
              </a:solidFill>
              <a:effectLst/>
              <a:uFillTx/>
            </a:endParaRPr>
          </a:p>
          <a:p>
            <a:pPr marL="0" marR="0" indent="0" algn="l" defTabSz="457200" rtl="0" fontAlgn="auto" latinLnBrk="1" hangingPunct="0">
              <a:lnSpc>
                <a:spcPct val="100000"/>
              </a:lnSpc>
              <a:spcBef>
                <a:spcPts val="0"/>
              </a:spcBef>
              <a:spcAft>
                <a:spcPts val="0"/>
              </a:spcAft>
              <a:buClrTx/>
              <a:buSzTx/>
              <a:buFontTx/>
              <a:buNone/>
              <a:tabLst/>
            </a:pPr>
            <a:r>
              <a:rPr kumimoji="0" lang="en-IN" sz="2400" b="1" i="0" u="none" strike="noStrike" cap="none" spc="0" normalizeH="0" baseline="0" dirty="0" smtClean="0">
                <a:ln>
                  <a:noFill/>
                </a:ln>
                <a:solidFill>
                  <a:srgbClr val="0070C0"/>
                </a:solidFill>
                <a:effectLst/>
                <a:uFillTx/>
              </a:rPr>
              <a:t>Proposed CEOS</a:t>
            </a:r>
            <a:r>
              <a:rPr kumimoji="0" lang="en-IN" sz="2400" b="1" i="0" u="none" strike="noStrike" cap="none" spc="0" normalizeH="0" dirty="0" smtClean="0">
                <a:ln>
                  <a:noFill/>
                </a:ln>
                <a:solidFill>
                  <a:srgbClr val="0070C0"/>
                </a:solidFill>
                <a:effectLst/>
                <a:uFillTx/>
              </a:rPr>
              <a:t> </a:t>
            </a:r>
            <a:r>
              <a:rPr kumimoji="0" lang="en-IN" sz="2400" b="1" i="0" u="none" strike="noStrike" cap="none" spc="0" normalizeH="0" dirty="0" err="1" smtClean="0">
                <a:ln>
                  <a:noFill/>
                </a:ln>
                <a:solidFill>
                  <a:srgbClr val="0070C0"/>
                </a:solidFill>
                <a:effectLst/>
                <a:uFillTx/>
              </a:rPr>
              <a:t>Strategi</a:t>
            </a:r>
            <a:r>
              <a:rPr lang="en-IN" sz="2400" b="1" dirty="0" err="1" smtClean="0">
                <a:solidFill>
                  <a:srgbClr val="0070C0"/>
                </a:solidFill>
              </a:rPr>
              <a:t>v</a:t>
            </a:r>
            <a:r>
              <a:rPr lang="en-IN" sz="2400" b="1" dirty="0" smtClean="0">
                <a:solidFill>
                  <a:srgbClr val="0070C0"/>
                </a:solidFill>
              </a:rPr>
              <a:t> Plan 2016-2025: Implementing GEOSS</a:t>
            </a:r>
            <a:endParaRPr kumimoji="0" lang="en-IN" sz="2400" b="1" i="0" u="none" strike="noStrike" cap="none" spc="0" normalizeH="0" baseline="0" dirty="0">
              <a:ln>
                <a:noFill/>
              </a:ln>
              <a:solidFill>
                <a:srgbClr val="0070C0"/>
              </a:solidFill>
              <a:effectLst/>
              <a:uFillTx/>
            </a:endParaRPr>
          </a:p>
        </p:txBody>
      </p:sp>
      <p:pic>
        <p:nvPicPr>
          <p:cNvPr id="2" name="Content Placeholder 1"/>
          <p:cNvPicPr>
            <a:picLocks noGrp="1" noChangeAspect="1"/>
          </p:cNvPicPr>
          <p:nvPr>
            <p:ph sz="quarter" idx="11"/>
          </p:nvPr>
        </p:nvPicPr>
        <p:blipFill>
          <a:blip r:embed="rId2"/>
          <a:stretch>
            <a:fillRect/>
          </a:stretch>
        </p:blipFill>
        <p:spPr>
          <a:xfrm>
            <a:off x="1179482" y="1264279"/>
            <a:ext cx="7131397" cy="5116202"/>
          </a:xfrm>
          <a:prstGeom prst="rect">
            <a:avLst/>
          </a:prstGeom>
        </p:spPr>
      </p:pic>
    </p:spTree>
    <p:extLst>
      <p:ext uri="{BB962C8B-B14F-4D97-AF65-F5344CB8AC3E}">
        <p14:creationId xmlns:p14="http://schemas.microsoft.com/office/powerpoint/2010/main" val="141765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Rural -We can help PPT">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B2B2B2"/>
      </a:folHlink>
    </a:clrScheme>
    <a:fontScheme name="Rural -We can help PPT">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Times New Roman" charset="0"/>
            <a:cs typeface="Lucida Sans Unicode"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Times New Roman" charset="0"/>
            <a:cs typeface="Lucida Sans Unicode" pitchFamily="34" charset="0"/>
          </a:defRPr>
        </a:defPPr>
      </a:lstStyle>
    </a:lnDef>
  </a:objectDefaults>
  <a:extraClrSchemeLst>
    <a:extraClrScheme>
      <a:clrScheme name="Rural -We can help PPT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Rural -We can help PPT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Rural -We can help PPT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Rural -We can help PPT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Rural -We can help PP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Rural -We can help PP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Rural -We can help PP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oposal for CB on G-Governance" id="{940FDB37-D476-4937-9D43-0B61D97ABB5B}" vid="{2D9161C3-EFCE-42CB-9B92-F73123B284D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Proposal for CB on G-Governance</Template>
  <TotalTime>383</TotalTime>
  <Words>2538</Words>
  <Application>Microsoft Office PowerPoint</Application>
  <PresentationFormat>On-screen Show (4:3)</PresentationFormat>
  <Paragraphs>312</Paragraphs>
  <Slides>37</Slides>
  <Notes>5</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37</vt:i4>
      </vt:variant>
    </vt:vector>
  </HeadingPairs>
  <TitlesOfParts>
    <vt:vector size="51" baseType="lpstr">
      <vt:lpstr>ＭＳ Ｐゴシック</vt:lpstr>
      <vt:lpstr>Arial</vt:lpstr>
      <vt:lpstr>Arial Bold</vt:lpstr>
      <vt:lpstr>Arial Narrow</vt:lpstr>
      <vt:lpstr>Bookman Old Style</vt:lpstr>
      <vt:lpstr>Calibri</vt:lpstr>
      <vt:lpstr>Candara</vt:lpstr>
      <vt:lpstr>Droid Serif</vt:lpstr>
      <vt:lpstr>Helvetica</vt:lpstr>
      <vt:lpstr>Palatino Linotype</vt:lpstr>
      <vt:lpstr>Tahoma</vt:lpstr>
      <vt:lpstr>Times New Roman</vt:lpstr>
      <vt:lpstr>Wingdings</vt:lpstr>
      <vt:lpstr>Rural -We can help PPT</vt:lpstr>
      <vt:lpstr>WGCapD-5 Annual Meet, 2016</vt:lpstr>
      <vt:lpstr>PowerPoint Presentation</vt:lpstr>
      <vt:lpstr>PowerPoint Presentation</vt:lpstr>
      <vt:lpstr>PowerPoint Presentation</vt:lpstr>
      <vt:lpstr>PowerPoint Presentation</vt:lpstr>
      <vt:lpstr>PowerPoint Presentation</vt:lpstr>
      <vt:lpstr>Electronic Delivery of Services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WGCapD-5 Annual Meet, 2016</dc:title>
  <dc:creator>A Senthil Kumar</dc:creator>
  <cp:lastModifiedBy>A Senthil Kumar</cp:lastModifiedBy>
  <cp:revision>49</cp:revision>
  <dcterms:created xsi:type="dcterms:W3CDTF">2016-03-19T09:06:15Z</dcterms:created>
  <dcterms:modified xsi:type="dcterms:W3CDTF">2016-03-30T09:12:59Z</dcterms:modified>
</cp:coreProperties>
</file>