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59" r:id="rId5"/>
    <p:sldId id="261" r:id="rId6"/>
    <p:sldId id="264" r:id="rId7"/>
    <p:sldId id="265" r:id="rId8"/>
    <p:sldId id="267" r:id="rId9"/>
    <p:sldId id="266" r:id="rId10"/>
    <p:sldId id="262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300" r:id="rId20"/>
    <p:sldId id="277" r:id="rId21"/>
    <p:sldId id="279" r:id="rId22"/>
    <p:sldId id="286" r:id="rId23"/>
    <p:sldId id="296" r:id="rId24"/>
    <p:sldId id="280" r:id="rId25"/>
    <p:sldId id="281" r:id="rId26"/>
    <p:sldId id="282" r:id="rId27"/>
    <p:sldId id="297" r:id="rId28"/>
    <p:sldId id="298" r:id="rId29"/>
    <p:sldId id="299" r:id="rId30"/>
    <p:sldId id="283" r:id="rId31"/>
    <p:sldId id="294" r:id="rId32"/>
    <p:sldId id="275" r:id="rId33"/>
    <p:sldId id="295" r:id="rId34"/>
    <p:sldId id="276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5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FeedbackSurvey!$B$9</c:f>
          <c:strCache>
            <c:ptCount val="1"/>
            <c:pt idx="0">
              <c:v>How did you become aware of this course?</c:v>
            </c:pt>
          </c:strCache>
        </c:strRef>
      </c:tx>
      <c:layout>
        <c:manualLayout>
          <c:xMode val="edge"/>
          <c:yMode val="edge"/>
          <c:x val="0.24690054934511732"/>
          <c:y val="5.0228229667677995E-2"/>
        </c:manualLayout>
      </c:layout>
      <c:overlay val="1"/>
      <c:txPr>
        <a:bodyPr/>
        <a:lstStyle/>
        <a:p>
          <a:pPr>
            <a:defRPr sz="20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D49ACD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</c:dPt>
          <c:cat>
            <c:strRef>
              <c:f>FeedbackSurvey!$C$9:$J$9</c:f>
              <c:strCache>
                <c:ptCount val="8"/>
                <c:pt idx="0">
                  <c:v>ISU Mailing list</c:v>
                </c:pt>
                <c:pt idx="1">
                  <c:v>EOPOWER Mailing list</c:v>
                </c:pt>
                <c:pt idx="2">
                  <c:v>AfriGEOSS Mailing list</c:v>
                </c:pt>
                <c:pt idx="3">
                  <c:v>INPE Mailing list</c:v>
                </c:pt>
                <c:pt idx="4">
                  <c:v>CEOS website</c:v>
                </c:pt>
                <c:pt idx="5">
                  <c:v>Facebook</c:v>
                </c:pt>
                <c:pt idx="6">
                  <c:v>Twitter</c:v>
                </c:pt>
                <c:pt idx="7">
                  <c:v>Other</c:v>
                </c:pt>
              </c:strCache>
            </c:strRef>
          </c:cat>
          <c:val>
            <c:numRef>
              <c:f>FeedbackSurvey!$C$11:$J$11</c:f>
              <c:numCache>
                <c:formatCode>0%</c:formatCode>
                <c:ptCount val="8"/>
                <c:pt idx="0">
                  <c:v>0.10869565217391379</c:v>
                </c:pt>
                <c:pt idx="1">
                  <c:v>2.1739130434782612E-2</c:v>
                </c:pt>
                <c:pt idx="2">
                  <c:v>6.5217391304347824E-2</c:v>
                </c:pt>
                <c:pt idx="3">
                  <c:v>0.21739130434782719</c:v>
                </c:pt>
                <c:pt idx="4">
                  <c:v>0.19565217391304265</c:v>
                </c:pt>
                <c:pt idx="5">
                  <c:v>6.5217391304347824E-2</c:v>
                </c:pt>
                <c:pt idx="6">
                  <c:v>2.1739130434782612E-2</c:v>
                </c:pt>
                <c:pt idx="7">
                  <c:v>0.30434782608695682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084488"/>
        <c:axId val="321082136"/>
      </c:barChart>
      <c:catAx>
        <c:axId val="321084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1082136"/>
        <c:crosses val="autoZero"/>
        <c:auto val="1"/>
        <c:lblAlgn val="ctr"/>
        <c:lblOffset val="100"/>
        <c:noMultiLvlLbl val="0"/>
      </c:catAx>
      <c:valAx>
        <c:axId val="3210821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1084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883400" cy="381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2657"/>
            <a:ext cx="1175328" cy="4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0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"/>
          <p:cNvSpPr>
            <a:spLocks noGrp="1"/>
          </p:cNvSpPr>
          <p:nvPr>
            <p:ph type="sldNum" sz="quarter" idx="10"/>
          </p:nvPr>
        </p:nvSpPr>
        <p:spPr>
          <a:xfrm>
            <a:off x="7239000" y="6546852"/>
            <a:ext cx="1905000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6C99E-6A35-44B6-989E-5525B7FBCB23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92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295400" y="6324600"/>
            <a:ext cx="7239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8534400" y="6324600"/>
            <a:ext cx="609600" cy="381000"/>
          </a:xfrm>
          <a:prstGeom prst="rect">
            <a:avLst/>
          </a:prstGeom>
          <a:solidFill>
            <a:srgbClr val="F39203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74650" y="231775"/>
            <a:ext cx="6864350" cy="3810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2860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  <a:p>
            <a:pPr lvl="3"/>
            <a:r>
              <a:rPr lang="en-US" smtClean="0"/>
              <a:t> Fourth level</a:t>
            </a:r>
          </a:p>
          <a:p>
            <a:pPr lvl="4"/>
            <a:r>
              <a:rPr lang="en-US" smtClean="0"/>
              <a:t> Fifth level</a:t>
            </a:r>
          </a:p>
        </p:txBody>
      </p:sp>
      <p:pic>
        <p:nvPicPr>
          <p:cNvPr id="1032" name="Picture 7" descr="C:\Documents and Settings\ishaq.CCDCSQL\Desktop\dot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477000"/>
            <a:ext cx="1143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610600" y="6400800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r" defTabSz="914414">
              <a:spcBef>
                <a:spcPct val="50000"/>
              </a:spcBef>
              <a:defRPr/>
            </a:pPr>
            <a:fld id="{7803DA92-EBE9-4A52-BB16-106C95D92234}" type="slidenum">
              <a:rPr lang="en-US" sz="1200" b="1">
                <a:solidFill>
                  <a:srgbClr val="000000"/>
                </a:solidFill>
                <a:cs typeface="Arial" charset="0"/>
              </a:rPr>
              <a:pPr algn="r" defTabSz="914414"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228600"/>
            <a:ext cx="355600" cy="381000"/>
          </a:xfrm>
          <a:prstGeom prst="rect">
            <a:avLst/>
          </a:prstGeom>
          <a:solidFill>
            <a:srgbClr val="F39203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037" name="Straight Connector 12"/>
          <p:cNvCxnSpPr>
            <a:cxnSpLocks noChangeShapeType="1"/>
          </p:cNvCxnSpPr>
          <p:nvPr userDrawn="1"/>
        </p:nvCxnSpPr>
        <p:spPr bwMode="auto">
          <a:xfrm>
            <a:off x="7620000" y="609600"/>
            <a:ext cx="1524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8" name="Straight Connector 13"/>
          <p:cNvCxnSpPr>
            <a:cxnSpLocks noChangeShapeType="1"/>
          </p:cNvCxnSpPr>
          <p:nvPr userDrawn="1"/>
        </p:nvCxnSpPr>
        <p:spPr bwMode="auto">
          <a:xfrm>
            <a:off x="0" y="228600"/>
            <a:ext cx="7239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9" name="Straight Connector 14"/>
          <p:cNvCxnSpPr>
            <a:cxnSpLocks noChangeShapeType="1"/>
          </p:cNvCxnSpPr>
          <p:nvPr userDrawn="1"/>
        </p:nvCxnSpPr>
        <p:spPr bwMode="auto">
          <a:xfrm rot="16200000" flipH="1">
            <a:off x="7239000" y="228600"/>
            <a:ext cx="3810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0" name="Straight Connector 16"/>
          <p:cNvCxnSpPr>
            <a:cxnSpLocks noChangeShapeType="1"/>
          </p:cNvCxnSpPr>
          <p:nvPr userDrawn="1"/>
        </p:nvCxnSpPr>
        <p:spPr bwMode="auto">
          <a:xfrm>
            <a:off x="0" y="6324600"/>
            <a:ext cx="22098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1" name="Straight Connector 18"/>
          <p:cNvCxnSpPr>
            <a:cxnSpLocks noChangeShapeType="1"/>
          </p:cNvCxnSpPr>
          <p:nvPr userDrawn="1"/>
        </p:nvCxnSpPr>
        <p:spPr bwMode="auto">
          <a:xfrm>
            <a:off x="2590800" y="6705600"/>
            <a:ext cx="65532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2" name="Straight Connector 21"/>
          <p:cNvCxnSpPr>
            <a:cxnSpLocks noChangeShapeType="1"/>
          </p:cNvCxnSpPr>
          <p:nvPr userDrawn="1"/>
        </p:nvCxnSpPr>
        <p:spPr bwMode="auto">
          <a:xfrm rot="16200000" flipH="1">
            <a:off x="2209800" y="6324600"/>
            <a:ext cx="3810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2657"/>
            <a:ext cx="1175328" cy="46543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235764" y="6477000"/>
            <a:ext cx="1355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WGCapD-5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350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3507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3507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3507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3507"/>
          </a:solidFill>
          <a:latin typeface="Arial Narrow" pitchFamily="34" charset="0"/>
        </a:defRPr>
      </a:lvl5pPr>
      <a:lvl6pPr marL="414726" algn="l" defTabSz="914414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3507"/>
          </a:solidFill>
          <a:latin typeface="Arial Narrow" pitchFamily="34" charset="0"/>
        </a:defRPr>
      </a:lvl6pPr>
      <a:lvl7pPr marL="829452" algn="l" defTabSz="914414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3507"/>
          </a:solidFill>
          <a:latin typeface="Arial Narrow" pitchFamily="34" charset="0"/>
        </a:defRPr>
      </a:lvl7pPr>
      <a:lvl8pPr marL="1244178" algn="l" defTabSz="914414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3507"/>
          </a:solidFill>
          <a:latin typeface="Arial Narrow" pitchFamily="34" charset="0"/>
        </a:defRPr>
      </a:lvl8pPr>
      <a:lvl9pPr marL="1658904" algn="l" defTabSz="914414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3507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F39203"/>
        </a:buClr>
        <a:buSzPct val="140000"/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9203"/>
        </a:buClr>
        <a:buSzPct val="12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39203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72517" indent="-228964" algn="l" defTabSz="91441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87243" indent="-228964" algn="l" defTabSz="91441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01969" indent="-228964" algn="l" defTabSz="91441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16695" indent="-228964" algn="l" defTabSz="91441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WGCapD-5 Annual Meet, 2016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305800" cy="1066800"/>
          </a:xfrm>
        </p:spPr>
        <p:txBody>
          <a:bodyPr/>
          <a:lstStyle/>
          <a:p>
            <a:pPr algn="ctr">
              <a:buNone/>
            </a:pPr>
            <a:r>
              <a:rPr lang="en-GB" sz="3200" dirty="0"/>
              <a:t>Program for Distance Education Courses: Webinars / Online </a:t>
            </a:r>
            <a:r>
              <a:rPr lang="en-GB" sz="3200"/>
              <a:t>Hands-on </a:t>
            </a:r>
            <a:r>
              <a:rPr lang="en-GB" sz="3200" smtClean="0"/>
              <a:t>Course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2657"/>
            <a:ext cx="1175328" cy="465430"/>
          </a:xfrm>
          <a:prstGeom prst="rect">
            <a:avLst/>
          </a:prstGeom>
        </p:spPr>
      </p:pic>
      <p:sp>
        <p:nvSpPr>
          <p:cNvPr id="6" name="Subtitle 3"/>
          <p:cNvSpPr txBox="1">
            <a:spLocks/>
          </p:cNvSpPr>
          <p:nvPr/>
        </p:nvSpPr>
        <p:spPr bwMode="auto">
          <a:xfrm>
            <a:off x="995680" y="3870960"/>
            <a:ext cx="72440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203"/>
              </a:buClr>
              <a:buSzPct val="14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203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203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2517" indent="-228964" algn="l" defTabSz="9144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87243" indent="-228964" algn="l" defTabSz="9144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1969" indent="-228964" algn="l" defTabSz="9144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16695" indent="-228964" algn="l" defTabSz="9144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Senthil Kumar-ISRO</a:t>
            </a:r>
          </a:p>
          <a:p>
            <a:pPr marL="0" indent="0">
              <a:buNone/>
            </a:pPr>
            <a:r>
              <a:rPr lang="en-GB" sz="2400" dirty="0" smtClean="0"/>
              <a:t>Angelica Gutierrez-NOAA</a:t>
            </a:r>
          </a:p>
          <a:p>
            <a:pPr marL="0" indent="0">
              <a:buNone/>
            </a:pPr>
            <a:r>
              <a:rPr lang="en-GB" sz="2400" dirty="0" err="1" smtClean="0"/>
              <a:t>Hilcea</a:t>
            </a:r>
            <a:r>
              <a:rPr lang="en-GB" sz="2400" dirty="0" smtClean="0"/>
              <a:t> Ferreira-INPE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lvl="0" indent="0">
              <a:buNone/>
            </a:pPr>
            <a:r>
              <a:rPr lang="en-US" sz="2400" dirty="0">
                <a:latin typeface="+mj-lt"/>
                <a:ea typeface="Arial Bold"/>
                <a:cs typeface="Arial Bold"/>
                <a:sym typeface="Arial Bold"/>
              </a:rPr>
              <a:t>WGCapD-5 Agenda </a:t>
            </a:r>
            <a:r>
              <a:rPr lang="en-US" sz="2400" dirty="0" smtClean="0">
                <a:latin typeface="+mj-lt"/>
                <a:ea typeface="Arial Bold"/>
                <a:cs typeface="Arial Bold"/>
                <a:sym typeface="Arial Bold"/>
              </a:rPr>
              <a:t>Item: 08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pPr>
            <a:r>
              <a:rPr lang="en-US" dirty="0">
                <a:latin typeface="+mj-lt"/>
                <a:ea typeface="Arial Bold"/>
                <a:cs typeface="Arial Bold"/>
                <a:sym typeface="Arial Bold"/>
              </a:rPr>
              <a:t>Hampton, Virginia, USA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pPr>
            <a:r>
              <a:rPr lang="en-US" dirty="0">
                <a:latin typeface="+mj-lt"/>
                <a:ea typeface="Arial Bold"/>
                <a:cs typeface="Arial Bold"/>
                <a:sym typeface="Arial Bold"/>
              </a:rPr>
              <a:t>March 29</a:t>
            </a:r>
            <a:r>
              <a:rPr lang="en-US" baseline="30000" dirty="0"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US" dirty="0">
                <a:latin typeface="+mj-lt"/>
                <a:ea typeface="Arial Bold"/>
                <a:cs typeface="Arial Bold"/>
                <a:sym typeface="Arial Bold"/>
              </a:rPr>
              <a:t> – April 1</a:t>
            </a:r>
            <a:r>
              <a:rPr lang="en-US" baseline="30000" dirty="0">
                <a:latin typeface="+mj-lt"/>
                <a:ea typeface="Arial Bold"/>
                <a:cs typeface="Arial Bold"/>
                <a:sym typeface="Arial Bold"/>
              </a:rPr>
              <a:t>st</a:t>
            </a:r>
            <a:r>
              <a:rPr lang="en-US" dirty="0">
                <a:latin typeface="+mj-lt"/>
                <a:ea typeface="Arial Bold"/>
                <a:cs typeface="Arial Bold"/>
                <a:sym typeface="Arial Bold"/>
              </a:rPr>
              <a:t>, 2016</a:t>
            </a:r>
          </a:p>
          <a:p>
            <a:pPr marL="0" indent="0">
              <a:buNone/>
            </a:pPr>
            <a:endParaRPr lang="en-US" sz="2400" dirty="0">
              <a:latin typeface="Arial Bold"/>
              <a:ea typeface="Arial Bold"/>
              <a:cs typeface="Arial Bold"/>
              <a:sym typeface="Arial Bold"/>
            </a:endParaRPr>
          </a:p>
          <a:p>
            <a:pPr marL="0" indent="0">
              <a:buNone/>
            </a:pPr>
            <a:endParaRPr lang="en-US" sz="24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208" y="118872"/>
            <a:ext cx="554958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Next….?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009" y="859536"/>
            <a:ext cx="8393087" cy="5078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Webinar series repeat - with advance topics and hands on</a:t>
            </a:r>
          </a:p>
          <a:p>
            <a:pPr marL="285750" marR="0" indent="-28575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Webinar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series on other topic ? (NRM, GST for G-Governance etc.)</a:t>
            </a:r>
          </a:p>
          <a:p>
            <a:pPr marL="285750" marR="0" indent="-28575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400" baseline="0" dirty="0" smtClean="0"/>
              <a:t>3</a:t>
            </a:r>
            <a:r>
              <a:rPr lang="en-US" sz="2400" dirty="0" smtClean="0"/>
              <a:t> months’ e-learning programme on NRM/DRM/GST/…/?</a:t>
            </a:r>
          </a:p>
          <a:p>
            <a:pPr marL="342900" marR="0" indent="-34290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400" dirty="0" smtClean="0">
                <a:solidFill>
                  <a:srgbClr val="002569"/>
                </a:solidFill>
              </a:rPr>
              <a:t>Support on CB part to</a:t>
            </a:r>
          </a:p>
          <a:p>
            <a:pPr marL="914400" lvl="1" indent="-457200" defTabSz="457200" latinLnBrk="1" hangingPunct="0">
              <a:lnSpc>
                <a:spcPct val="150000"/>
              </a:lnSpc>
              <a:buFont typeface="+mj-lt"/>
              <a:buAutoNum type="arabicPeriod"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WG Disaster</a:t>
            </a:r>
          </a:p>
          <a:p>
            <a:pPr marL="914400" lvl="1" indent="-457200" defTabSz="457200" latinLnBrk="1" hangingPunct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2569"/>
                </a:solidFill>
              </a:rPr>
              <a:t>WG CV</a:t>
            </a:r>
          </a:p>
          <a:p>
            <a:pPr marL="914400" lvl="1" indent="-457200" defTabSz="457200" latinLnBrk="1" hangingPunct="0">
              <a:lnSpc>
                <a:spcPct val="150000"/>
              </a:lnSpc>
              <a:buFont typeface="+mj-lt"/>
              <a:buAutoNum type="arabicPeriod"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WG Climate</a:t>
            </a:r>
          </a:p>
          <a:p>
            <a:pPr marL="914400" lvl="1" indent="-457200" defTabSz="457200" latinLnBrk="1" hangingPunct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2569"/>
                </a:solidFill>
              </a:rPr>
              <a:t>VCs</a:t>
            </a:r>
          </a:p>
          <a:p>
            <a:pPr marL="914400" lvl="1" indent="-457200" defTabSz="457200" latinLnBrk="1" hangingPunct="0">
              <a:lnSpc>
                <a:spcPct val="150000"/>
              </a:lnSpc>
              <a:buFont typeface="+mj-lt"/>
              <a:buAutoNum type="arabicPeriod"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GEO Subgroups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120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903" y="132968"/>
            <a:ext cx="446929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2800" b="1" dirty="0" smtClean="0">
                <a:solidFill>
                  <a:srgbClr val="FF0000"/>
                </a:solidFill>
                <a:latin typeface="+mj-lt"/>
                <a:sym typeface="Droid Serif"/>
              </a:rPr>
              <a:t>Proposals</a:t>
            </a:r>
            <a:endParaRPr lang="en-US" sz="28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Shape 15"/>
          <p:cNvSpPr/>
          <p:nvPr/>
        </p:nvSpPr>
        <p:spPr>
          <a:xfrm>
            <a:off x="292608" y="656186"/>
            <a:ext cx="8458200" cy="553074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360045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569"/>
                </a:solidFill>
                <a:latin typeface="+mj-lt"/>
                <a:cs typeface="Helvetica"/>
              </a:rPr>
              <a:t>WS 1 :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Helvetica"/>
              </a:rPr>
              <a:t>EO systems &amp; applications for NRM (“Advances in Data &amp;   Tools”)</a:t>
            </a:r>
          </a:p>
          <a:p>
            <a:pPr marL="2931795" lvl="5" indent="-28575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569"/>
                </a:solidFill>
                <a:latin typeface="+mj-lt"/>
                <a:cs typeface="Helvetica"/>
              </a:rPr>
              <a:t>Agriculture</a:t>
            </a:r>
          </a:p>
          <a:p>
            <a:pPr marL="2931795" lvl="5" indent="-28575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569"/>
                </a:solidFill>
                <a:latin typeface="+mj-lt"/>
                <a:cs typeface="Helvetica"/>
              </a:rPr>
              <a:t>Water Resources</a:t>
            </a:r>
          </a:p>
          <a:p>
            <a:pPr marL="2931795" lvl="5" indent="-28575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569"/>
                </a:solidFill>
                <a:latin typeface="+mj-lt"/>
                <a:cs typeface="Helvetica"/>
              </a:rPr>
              <a:t>Forestry</a:t>
            </a:r>
          </a:p>
          <a:p>
            <a:pPr marL="2931795" lvl="5" indent="-28575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569"/>
                </a:solidFill>
                <a:latin typeface="+mj-lt"/>
                <a:cs typeface="Helvetica"/>
              </a:rPr>
              <a:t>Geology</a:t>
            </a:r>
          </a:p>
          <a:p>
            <a:pPr marL="2931795" lvl="5" indent="-28575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569"/>
                </a:solidFill>
                <a:latin typeface="+mj-lt"/>
                <a:cs typeface="Helvetica"/>
              </a:rPr>
              <a:t>…….</a:t>
            </a: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569"/>
                </a:solidFill>
                <a:latin typeface="+mj-lt"/>
                <a:cs typeface="Helvetica"/>
              </a:rPr>
              <a:t>WS 2 :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Helvetica"/>
              </a:rPr>
              <a:t>EO 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Helvetica"/>
              </a:rPr>
              <a:t>systems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Helvetica"/>
              </a:rPr>
              <a:t>&amp; applications in DM (“Advances in 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Helvetica"/>
              </a:rPr>
              <a:t>Data &amp;   Tools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Helvetica"/>
              </a:rPr>
              <a:t>”)</a:t>
            </a:r>
          </a:p>
          <a:p>
            <a:pPr marL="2931795" lvl="5" indent="-28575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569"/>
                </a:solidFill>
                <a:latin typeface="+mj-lt"/>
                <a:cs typeface="Helvetica"/>
              </a:rPr>
              <a:t>Floods</a:t>
            </a:r>
          </a:p>
          <a:p>
            <a:pPr marL="2931795" lvl="5" indent="-28575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569"/>
                </a:solidFill>
                <a:latin typeface="+mj-lt"/>
                <a:cs typeface="Helvetica"/>
              </a:rPr>
              <a:t>Land Slides</a:t>
            </a:r>
          </a:p>
          <a:p>
            <a:pPr marL="2931795" lvl="5" indent="-28575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569"/>
                </a:solidFill>
                <a:latin typeface="+mj-lt"/>
                <a:cs typeface="Helvetica"/>
              </a:rPr>
              <a:t>Earthquake/Tsunami</a:t>
            </a: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569"/>
                </a:solidFill>
                <a:latin typeface="+mj-lt"/>
                <a:cs typeface="Helvetica"/>
              </a:rPr>
              <a:t>WS 3: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Helvetica"/>
              </a:rPr>
              <a:t>SAR data processing and 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Helvetica"/>
              </a:rPr>
              <a:t>applications  (“NEW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Helvetica"/>
              </a:rPr>
              <a:t>”)</a:t>
            </a: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2569"/>
              </a:solidFill>
              <a:latin typeface="+mj-lt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569"/>
                </a:solidFill>
                <a:latin typeface="+mj-lt"/>
                <a:cs typeface="Helvetica"/>
              </a:rPr>
              <a:t>WS 4: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Helvetica"/>
              </a:rPr>
              <a:t>Ocean </a:t>
            </a:r>
            <a:r>
              <a:rPr lang="en-US" sz="2000" b="1" dirty="0" err="1" smtClean="0">
                <a:solidFill>
                  <a:srgbClr val="0070C0"/>
                </a:solidFill>
                <a:latin typeface="+mj-lt"/>
                <a:cs typeface="Helvetica"/>
              </a:rPr>
              <a:t>Scatterometer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Helvetica"/>
              </a:rPr>
              <a:t> Data 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Helvetica"/>
              </a:rPr>
              <a:t>P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Helvetica"/>
              </a:rPr>
              <a:t>rocessing and Applications  (“NEW”)</a:t>
            </a: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2569"/>
              </a:solidFill>
              <a:latin typeface="+mj-lt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569"/>
                </a:solidFill>
                <a:latin typeface="+mj-lt"/>
                <a:cs typeface="Helvetica"/>
              </a:rPr>
              <a:t>WS 5</a:t>
            </a:r>
            <a:r>
              <a:rPr lang="en-US" sz="2000" b="1" dirty="0" smtClean="0">
                <a:solidFill>
                  <a:srgbClr val="002569"/>
                </a:solidFill>
                <a:latin typeface="+mj-lt"/>
                <a:cs typeface="Helvetica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Helvetica"/>
              </a:rPr>
              <a:t>Geospatial Technology for G-Governance </a:t>
            </a:r>
            <a:r>
              <a:rPr lang="en-US" sz="2000" b="1" dirty="0">
                <a:solidFill>
                  <a:srgbClr val="0070C0"/>
                </a:solidFill>
                <a:cs typeface="Helvetica"/>
              </a:rPr>
              <a:t>(“NEW</a:t>
            </a:r>
            <a:r>
              <a:rPr lang="en-US" sz="2000" b="1" dirty="0" smtClean="0">
                <a:solidFill>
                  <a:srgbClr val="0070C0"/>
                </a:solidFill>
                <a:cs typeface="Helvetica"/>
              </a:rPr>
              <a:t>”)</a:t>
            </a:r>
            <a:endParaRPr lang="en-US" sz="2000" b="1" dirty="0" smtClean="0">
              <a:solidFill>
                <a:srgbClr val="0070C0"/>
              </a:solidFill>
              <a:latin typeface="+mj-lt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2569"/>
              </a:solidFill>
              <a:latin typeface="+mj-lt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569"/>
                </a:solidFill>
                <a:latin typeface="+mj-lt"/>
                <a:cs typeface="Helvetica"/>
              </a:rPr>
              <a:t>WS 6: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Helvetica"/>
              </a:rPr>
              <a:t>Support to WGs and 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Helvetica"/>
              </a:rPr>
              <a:t>VCs   (“NEW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Helvetica"/>
              </a:rPr>
              <a:t>”)</a:t>
            </a:r>
            <a:endParaRPr lang="en-US" sz="2000" b="1" dirty="0">
              <a:solidFill>
                <a:srgbClr val="0070C0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718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354" y="146593"/>
            <a:ext cx="577949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2800" b="1" dirty="0" smtClean="0">
                <a:solidFill>
                  <a:srgbClr val="FF0000"/>
                </a:solidFill>
                <a:latin typeface="+mj-lt"/>
                <a:sym typeface="Droid Serif"/>
              </a:rPr>
              <a:t>How to make Webinars unique?</a:t>
            </a:r>
            <a:endParaRPr lang="en-US" sz="28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Shape 15"/>
          <p:cNvSpPr/>
          <p:nvPr/>
        </p:nvSpPr>
        <p:spPr>
          <a:xfrm>
            <a:off x="0" y="1143000"/>
            <a:ext cx="9144000" cy="135549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			</a:t>
            </a:r>
            <a:endParaRPr lang="en-US" dirty="0">
              <a:solidFill>
                <a:srgbClr val="002569"/>
              </a:solidFill>
              <a:latin typeface="Arial" pitchFamily="34" charset="0"/>
              <a:cs typeface="Helvetica"/>
            </a:endParaRPr>
          </a:p>
        </p:txBody>
      </p:sp>
      <p:sp>
        <p:nvSpPr>
          <p:cNvPr id="4" name="Shape 15"/>
          <p:cNvSpPr/>
          <p:nvPr/>
        </p:nvSpPr>
        <p:spPr>
          <a:xfrm>
            <a:off x="0" y="946083"/>
            <a:ext cx="8733183" cy="486421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817245" indent="-4572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569"/>
                </a:solidFill>
                <a:latin typeface="+mj-lt"/>
                <a:cs typeface="Helvetica"/>
              </a:rPr>
              <a:t>Telecon</a:t>
            </a: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 Discussions on webinars conducted by NASA and other space agencies’ – post the meeting and e-mail exchanges from Eric, Nancy and Angelica to come out on following points for consideration</a:t>
            </a: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2569"/>
              </a:solidFill>
              <a:latin typeface="+mj-lt"/>
              <a:cs typeface="Helvetica"/>
            </a:endParaRPr>
          </a:p>
          <a:p>
            <a:pPr marL="817245" indent="-4572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Points to Ponder</a:t>
            </a:r>
          </a:p>
          <a:p>
            <a:pPr marL="1274445" lvl="1" indent="-4572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To whom are we trying to accomplish    </a:t>
            </a:r>
          </a:p>
          <a:p>
            <a:pPr marL="1274445" lvl="1" indent="-4572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What is the best way to accomplish</a:t>
            </a:r>
          </a:p>
          <a:p>
            <a:pPr marL="1274445" lvl="1" indent="-4572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How do we measure that it is the best way</a:t>
            </a:r>
          </a:p>
          <a:p>
            <a:pPr marL="817245" lvl="1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569"/>
                </a:solidFill>
                <a:latin typeface="+mj-lt"/>
                <a:cs typeface="Helvetica"/>
              </a:rPr>
              <a:t>	</a:t>
            </a:r>
            <a:endParaRPr lang="en-US" sz="2000" dirty="0">
              <a:solidFill>
                <a:srgbClr val="002569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298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219" y="137019"/>
            <a:ext cx="57794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3200" b="1" dirty="0" smtClean="0">
                <a:solidFill>
                  <a:srgbClr val="FF0000"/>
                </a:solidFill>
                <a:latin typeface="+mj-lt"/>
                <a:sym typeface="Droid Serif"/>
              </a:rPr>
              <a:t>Points to Ponder </a:t>
            </a:r>
            <a:endParaRPr lang="en-US" sz="32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Shape 15"/>
          <p:cNvSpPr/>
          <p:nvPr/>
        </p:nvSpPr>
        <p:spPr>
          <a:xfrm>
            <a:off x="0" y="1143000"/>
            <a:ext cx="9144000" cy="135549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			</a:t>
            </a:r>
            <a:endParaRPr lang="en-US" dirty="0">
              <a:solidFill>
                <a:srgbClr val="002569"/>
              </a:solidFill>
              <a:latin typeface="Arial" pitchFamily="34" charset="0"/>
              <a:cs typeface="Helvetica"/>
            </a:endParaRPr>
          </a:p>
        </p:txBody>
      </p:sp>
      <p:sp>
        <p:nvSpPr>
          <p:cNvPr id="4" name="Shape 15"/>
          <p:cNvSpPr/>
          <p:nvPr/>
        </p:nvSpPr>
        <p:spPr>
          <a:xfrm>
            <a:off x="0" y="721792"/>
            <a:ext cx="9144000" cy="6337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2569"/>
                </a:solidFill>
                <a:latin typeface="+mj-lt"/>
                <a:cs typeface="Helvetica"/>
              </a:rPr>
              <a:t>Ways To Accomplish: </a:t>
            </a:r>
          </a:p>
          <a:p>
            <a:pPr marL="817245" indent="-4572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569"/>
                </a:solidFill>
                <a:latin typeface="+mj-lt"/>
                <a:cs typeface="Helvetica"/>
              </a:rPr>
              <a:t>R</a:t>
            </a: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egional (geographic) context (models and data)</a:t>
            </a:r>
          </a:p>
          <a:p>
            <a:pPr marL="817245" indent="-4572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Awareness on </a:t>
            </a:r>
            <a:r>
              <a:rPr lang="en-US" sz="2800" dirty="0">
                <a:solidFill>
                  <a:srgbClr val="002569"/>
                </a:solidFill>
                <a:latin typeface="+mj-lt"/>
                <a:cs typeface="Helvetica"/>
              </a:rPr>
              <a:t>International </a:t>
            </a: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Charter support </a:t>
            </a:r>
            <a:r>
              <a:rPr lang="en-US" sz="2800" dirty="0">
                <a:solidFill>
                  <a:srgbClr val="002569"/>
                </a:solidFill>
                <a:latin typeface="+mj-lt"/>
                <a:cs typeface="Helvetica"/>
              </a:rPr>
              <a:t>– especially on Disaster </a:t>
            </a: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webinars</a:t>
            </a:r>
          </a:p>
          <a:p>
            <a:pPr marL="817245" indent="-4572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Multi-lingual (Spanish, Chinese, Arabic, Russian…)</a:t>
            </a:r>
          </a:p>
          <a:p>
            <a:pPr marL="817245" indent="-4572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Digital Content Generation for </a:t>
            </a:r>
          </a:p>
          <a:p>
            <a:pPr marL="1274445" lvl="1" indent="-4572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Awareness needs </a:t>
            </a:r>
          </a:p>
          <a:p>
            <a:pPr marL="1274445" lvl="1" indent="-4572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Skills Development needs</a:t>
            </a:r>
          </a:p>
          <a:p>
            <a:pPr marL="817245" indent="-4572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Modes </a:t>
            </a:r>
          </a:p>
          <a:p>
            <a:pPr marL="1274445" lvl="1" indent="-4572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Synchronous (online, interactive, face-to-face)</a:t>
            </a:r>
          </a:p>
          <a:p>
            <a:pPr marL="1274445" lvl="1" indent="-4572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Asynchronous (e-learning, outreach)</a:t>
            </a:r>
          </a:p>
          <a:p>
            <a:pPr marL="817245" indent="-4572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569"/>
              </a:solidFill>
              <a:latin typeface="+mj-lt"/>
              <a:cs typeface="Helvetica"/>
            </a:endParaRPr>
          </a:p>
          <a:p>
            <a:pPr marL="817245" lvl="1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569"/>
                </a:solidFill>
                <a:latin typeface="+mj-lt"/>
                <a:cs typeface="Helvetica"/>
              </a:rPr>
              <a:t>	</a:t>
            </a:r>
            <a:endParaRPr lang="en-US" sz="2000" dirty="0">
              <a:solidFill>
                <a:srgbClr val="002569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336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93" y="118313"/>
            <a:ext cx="57794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3200" b="1" dirty="0" smtClean="0">
                <a:solidFill>
                  <a:srgbClr val="FF0000"/>
                </a:solidFill>
                <a:latin typeface="+mj-lt"/>
                <a:sym typeface="Droid Serif"/>
              </a:rPr>
              <a:t>Points to Ponder </a:t>
            </a:r>
            <a:endParaRPr lang="en-US" sz="32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Shape 15"/>
          <p:cNvSpPr/>
          <p:nvPr/>
        </p:nvSpPr>
        <p:spPr>
          <a:xfrm>
            <a:off x="0" y="567962"/>
            <a:ext cx="9144000" cy="135549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			</a:t>
            </a:r>
            <a:endParaRPr lang="en-US" dirty="0">
              <a:solidFill>
                <a:srgbClr val="002569"/>
              </a:solidFill>
              <a:latin typeface="Arial" pitchFamily="34" charset="0"/>
              <a:cs typeface="Helvetica"/>
            </a:endParaRPr>
          </a:p>
        </p:txBody>
      </p:sp>
      <p:sp>
        <p:nvSpPr>
          <p:cNvPr id="4" name="Shape 15"/>
          <p:cNvSpPr/>
          <p:nvPr/>
        </p:nvSpPr>
        <p:spPr>
          <a:xfrm>
            <a:off x="0" y="718737"/>
            <a:ext cx="9144000" cy="142564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Whom To Accomplish: </a:t>
            </a:r>
          </a:p>
          <a:p>
            <a:pPr marL="817245" indent="-4572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817245" lvl="1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	</a:t>
            </a:r>
            <a:endParaRPr lang="en-US" sz="2000" dirty="0">
              <a:solidFill>
                <a:srgbClr val="002569"/>
              </a:solidFill>
              <a:latin typeface="Arial" pitchFamily="34" charset="0"/>
              <a:cs typeface="Helvetic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122965"/>
              </p:ext>
            </p:extLst>
          </p:nvPr>
        </p:nvGraphicFramePr>
        <p:xfrm>
          <a:off x="173371" y="1453105"/>
          <a:ext cx="8627166" cy="426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862"/>
                <a:gridCol w="2213113"/>
                <a:gridCol w="5738191"/>
              </a:tblGrid>
              <a:tr h="56432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Sr. No.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PURPOSE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PRIME FOCUS</a:t>
                      </a:r>
                      <a:endParaRPr lang="en-US" sz="1800" b="1" dirty="0"/>
                    </a:p>
                  </a:txBody>
                  <a:tcPr/>
                </a:tc>
              </a:tr>
              <a:tr h="5698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Human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Resource Development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Supply of Technical and Professional Personal</a:t>
                      </a:r>
                    </a:p>
                    <a:p>
                      <a:pPr algn="l"/>
                      <a:r>
                        <a:rPr lang="en-US" sz="1800" dirty="0" smtClean="0"/>
                        <a:t>(K12,</a:t>
                      </a:r>
                      <a:r>
                        <a:rPr lang="en-US" sz="1800" baseline="0" dirty="0" smtClean="0"/>
                        <a:t> UG/PG </a:t>
                      </a:r>
                      <a:r>
                        <a:rPr lang="en-US" sz="1800" dirty="0" smtClean="0"/>
                        <a:t>students, Teachers)</a:t>
                      </a:r>
                      <a:endParaRPr lang="en-US" sz="1800" dirty="0"/>
                    </a:p>
                  </a:txBody>
                  <a:tcPr/>
                </a:tc>
              </a:tr>
              <a:tr h="1188003"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l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Organizational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Strengthening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Strengthen</a:t>
                      </a:r>
                      <a:r>
                        <a:rPr lang="en-US" sz="1800" baseline="0" dirty="0" smtClean="0"/>
                        <a:t> Govt./NGOs 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800" baseline="0" dirty="0" smtClean="0"/>
                        <a:t>Management Capacity on Geo-ICT solution (systems, processes)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800" baseline="0" dirty="0" smtClean="0"/>
                        <a:t>Strategic Management Principles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800" baseline="0" dirty="0" smtClean="0"/>
                        <a:t>(professional, field managers, trainees…)</a:t>
                      </a:r>
                      <a:endParaRPr lang="en-US" sz="1800" dirty="0"/>
                    </a:p>
                  </a:txBody>
                  <a:tcPr/>
                </a:tc>
              </a:tr>
              <a:tr h="1188003"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Institutional Strengthening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Strengthen</a:t>
                      </a:r>
                      <a:r>
                        <a:rPr lang="en-US" sz="1800" baseline="0" dirty="0" smtClean="0"/>
                        <a:t> Capacity of Organizations to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aseline="0" dirty="0" smtClean="0"/>
                        <a:t>Develop appropriate Mandates &amp; Modus Operandi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aseline="0" dirty="0" smtClean="0"/>
                        <a:t>Legal &amp; Regulatory Frameworks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800" baseline="0" dirty="0" smtClean="0"/>
                        <a:t>(Decision makers, Local &amp; National Govt. / NGO Administrators, Law and Policy staffs, …)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5"/>
          <p:cNvSpPr/>
          <p:nvPr/>
        </p:nvSpPr>
        <p:spPr>
          <a:xfrm>
            <a:off x="0" y="1143000"/>
            <a:ext cx="9144000" cy="135549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			</a:t>
            </a:r>
            <a:endParaRPr lang="en-US" dirty="0">
              <a:solidFill>
                <a:srgbClr val="002569"/>
              </a:solidFill>
              <a:latin typeface="Arial" pitchFamily="34" charset="0"/>
              <a:cs typeface="Helvetica"/>
            </a:endParaRPr>
          </a:p>
        </p:txBody>
      </p:sp>
      <p:sp>
        <p:nvSpPr>
          <p:cNvPr id="4" name="Shape 15"/>
          <p:cNvSpPr/>
          <p:nvPr/>
        </p:nvSpPr>
        <p:spPr>
          <a:xfrm>
            <a:off x="-103695" y="865480"/>
            <a:ext cx="9144000" cy="1355371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What </a:t>
            </a:r>
            <a:r>
              <a:rPr lang="en-US" sz="2400" b="1" dirty="0">
                <a:solidFill>
                  <a:srgbClr val="002569"/>
                </a:solidFill>
                <a:latin typeface="Arial" pitchFamily="34" charset="0"/>
                <a:cs typeface="Helvetica"/>
              </a:rPr>
              <a:t>t</a:t>
            </a:r>
            <a:r>
              <a:rPr lang="en-US" sz="2400" b="1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o Accomplish?</a:t>
            </a: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Helvetica"/>
              </a:rPr>
              <a:t>1) SAR /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Helvetica"/>
              </a:rPr>
              <a:t>Geoinformatics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Helvetica"/>
              </a:rPr>
              <a:t> Tutorial Webinars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Helvetica"/>
            </a:endParaRPr>
          </a:p>
          <a:p>
            <a:pPr marL="817245" lvl="1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	</a:t>
            </a:r>
            <a:endParaRPr lang="en-US" sz="2400" dirty="0">
              <a:solidFill>
                <a:srgbClr val="002569"/>
              </a:solidFill>
              <a:latin typeface="Arial" pitchFamily="34" charset="0"/>
              <a:cs typeface="Helvetic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358678"/>
              </p:ext>
            </p:extLst>
          </p:nvPr>
        </p:nvGraphicFramePr>
        <p:xfrm>
          <a:off x="159027" y="1914331"/>
          <a:ext cx="8799443" cy="357808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93127"/>
                <a:gridCol w="1701579"/>
                <a:gridCol w="1701579"/>
                <a:gridCol w="1701579"/>
                <a:gridCol w="1701579"/>
              </a:tblGrid>
              <a:tr h="754299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                    </a:t>
                      </a:r>
                      <a:r>
                        <a:rPr lang="en-US" sz="1600" dirty="0" smtClean="0"/>
                        <a:t>Process</a:t>
                      </a:r>
                    </a:p>
                    <a:p>
                      <a:pPr algn="l"/>
                      <a:r>
                        <a:rPr lang="en-US" sz="1600" dirty="0" smtClean="0"/>
                        <a:t>Context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Sensors &amp; Data</a:t>
                      </a:r>
                      <a:r>
                        <a:rPr lang="en-US" sz="1600" baseline="0" dirty="0" smtClean="0"/>
                        <a:t> Acquisition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Processing</a:t>
                      </a:r>
                      <a:r>
                        <a:rPr lang="en-US" sz="1600" baseline="0" dirty="0" smtClean="0"/>
                        <a:t> &amp; Modeling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Storage &amp; Retrieval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Dissemination &amp;  Use</a:t>
                      </a:r>
                      <a:endParaRPr lang="en-US" sz="1600" dirty="0"/>
                    </a:p>
                  </a:txBody>
                  <a:tcPr/>
                </a:tc>
              </a:tr>
              <a:tr h="705946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Application</a:t>
                      </a:r>
                      <a:r>
                        <a:rPr lang="en-US" sz="1800" b="1" baseline="0" dirty="0" smtClean="0"/>
                        <a:t> Domain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</a:tr>
              <a:tr h="70594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Technology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</a:tr>
              <a:tr h="705946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Information</a:t>
                      </a:r>
                      <a:r>
                        <a:rPr lang="en-US" sz="1800" b="1" baseline="0" dirty="0" smtClean="0"/>
                        <a:t> Management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</a:tr>
              <a:tr h="705946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Institutional Setting &amp; policy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2186609" y="3423317"/>
            <a:ext cx="1643270" cy="61555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First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76263" y="3435960"/>
            <a:ext cx="1643270" cy="61555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First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65917" y="3423317"/>
            <a:ext cx="1643270" cy="61555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First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75443" y="3408436"/>
            <a:ext cx="1643270" cy="61555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First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76263" y="4119703"/>
            <a:ext cx="1634985" cy="5847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>
                <a:solidFill>
                  <a:srgbClr val="002569"/>
                </a:solidFill>
              </a:rPr>
              <a:t>Second </a:t>
            </a:r>
            <a:r>
              <a:rPr lang="en-US" sz="1600" b="1" dirty="0" smtClean="0">
                <a:solidFill>
                  <a:srgbClr val="002569"/>
                </a:solidFill>
              </a:rPr>
              <a:t>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79585" y="4110189"/>
            <a:ext cx="1634985" cy="5847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>
                <a:solidFill>
                  <a:srgbClr val="002569"/>
                </a:solidFill>
              </a:rPr>
              <a:t>Second </a:t>
            </a:r>
            <a:r>
              <a:rPr lang="en-US" sz="1600" b="1" dirty="0" smtClean="0">
                <a:solidFill>
                  <a:srgbClr val="002569"/>
                </a:solidFill>
              </a:rPr>
              <a:t>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86609" y="4141462"/>
            <a:ext cx="1634985" cy="5847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>
                <a:solidFill>
                  <a:srgbClr val="002569"/>
                </a:solidFill>
              </a:rPr>
              <a:t>Second </a:t>
            </a:r>
            <a:r>
              <a:rPr lang="en-US" sz="1600" b="1" dirty="0" smtClean="0">
                <a:solidFill>
                  <a:srgbClr val="002569"/>
                </a:solidFill>
              </a:rPr>
              <a:t>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88224" y="4106512"/>
            <a:ext cx="1634985" cy="5847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>
                <a:solidFill>
                  <a:srgbClr val="002569"/>
                </a:solidFill>
              </a:rPr>
              <a:t>Second </a:t>
            </a:r>
            <a:r>
              <a:rPr lang="en-US" sz="1600" b="1" dirty="0" smtClean="0">
                <a:solidFill>
                  <a:srgbClr val="002569"/>
                </a:solidFill>
              </a:rPr>
              <a:t>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87084" y="2734855"/>
            <a:ext cx="1634985" cy="5847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>
                <a:solidFill>
                  <a:srgbClr val="002569"/>
                </a:solidFill>
              </a:rPr>
              <a:t>Second </a:t>
            </a:r>
            <a:r>
              <a:rPr lang="en-US" sz="1600" b="1" dirty="0" smtClean="0">
                <a:solidFill>
                  <a:srgbClr val="002569"/>
                </a:solidFill>
              </a:rPr>
              <a:t>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90406" y="2725341"/>
            <a:ext cx="1634985" cy="5847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>
                <a:solidFill>
                  <a:srgbClr val="002569"/>
                </a:solidFill>
              </a:rPr>
              <a:t>Second </a:t>
            </a:r>
            <a:r>
              <a:rPr lang="en-US" sz="1600" b="1" dirty="0" smtClean="0">
                <a:solidFill>
                  <a:srgbClr val="002569"/>
                </a:solidFill>
              </a:rPr>
              <a:t>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97430" y="2756614"/>
            <a:ext cx="1634985" cy="5847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>
                <a:solidFill>
                  <a:srgbClr val="002569"/>
                </a:solidFill>
              </a:rPr>
              <a:t>Second </a:t>
            </a:r>
            <a:r>
              <a:rPr lang="en-US" sz="1600" b="1" dirty="0" smtClean="0">
                <a:solidFill>
                  <a:srgbClr val="002569"/>
                </a:solidFill>
              </a:rPr>
              <a:t>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99045" y="2721664"/>
            <a:ext cx="1634985" cy="5847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>
                <a:solidFill>
                  <a:srgbClr val="002569"/>
                </a:solidFill>
              </a:rPr>
              <a:t>Second </a:t>
            </a:r>
            <a:r>
              <a:rPr lang="en-US" sz="1600" b="1" dirty="0" smtClean="0">
                <a:solidFill>
                  <a:srgbClr val="002569"/>
                </a:solidFill>
              </a:rPr>
              <a:t>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71701" y="4850002"/>
            <a:ext cx="1634985" cy="58477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 smtClean="0">
                <a:solidFill>
                  <a:srgbClr val="002569"/>
                </a:solidFill>
              </a:rPr>
              <a:t>Third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04428" y="4839630"/>
            <a:ext cx="1634985" cy="58477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 smtClean="0">
                <a:solidFill>
                  <a:srgbClr val="002569"/>
                </a:solidFill>
              </a:rPr>
              <a:t>Third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99045" y="4827954"/>
            <a:ext cx="1634985" cy="58477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 smtClean="0">
                <a:solidFill>
                  <a:srgbClr val="002569"/>
                </a:solidFill>
              </a:rPr>
              <a:t>Third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63843" y="4827954"/>
            <a:ext cx="1634985" cy="58477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 smtClean="0">
                <a:solidFill>
                  <a:srgbClr val="002569"/>
                </a:solidFill>
              </a:rPr>
              <a:t>Third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4793" y="118313"/>
            <a:ext cx="57794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3200" b="1" dirty="0" smtClean="0">
                <a:solidFill>
                  <a:srgbClr val="FF0000"/>
                </a:solidFill>
                <a:latin typeface="+mj-lt"/>
                <a:sym typeface="Droid Serif"/>
              </a:rPr>
              <a:t>Points to Ponder </a:t>
            </a:r>
            <a:endParaRPr lang="en-US" sz="32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5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219" y="130087"/>
            <a:ext cx="57794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3200" b="1" dirty="0" smtClean="0">
                <a:solidFill>
                  <a:srgbClr val="FF0000"/>
                </a:solidFill>
                <a:latin typeface="Droid Serif"/>
                <a:sym typeface="Droid Serif"/>
              </a:rPr>
              <a:t>Points to Ponder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hape 15"/>
          <p:cNvSpPr/>
          <p:nvPr/>
        </p:nvSpPr>
        <p:spPr>
          <a:xfrm>
            <a:off x="0" y="1143000"/>
            <a:ext cx="9144000" cy="135549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			</a:t>
            </a:r>
            <a:endParaRPr lang="en-US" dirty="0">
              <a:solidFill>
                <a:srgbClr val="002569"/>
              </a:solidFill>
              <a:latin typeface="Arial" pitchFamily="34" charset="0"/>
              <a:cs typeface="Helvetica"/>
            </a:endParaRPr>
          </a:p>
        </p:txBody>
      </p:sp>
      <p:sp>
        <p:nvSpPr>
          <p:cNvPr id="4" name="Shape 15"/>
          <p:cNvSpPr/>
          <p:nvPr/>
        </p:nvSpPr>
        <p:spPr>
          <a:xfrm>
            <a:off x="0" y="956710"/>
            <a:ext cx="9144000" cy="128522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What </a:t>
            </a:r>
            <a:r>
              <a:rPr lang="en-US" sz="2400" b="1" dirty="0">
                <a:solidFill>
                  <a:srgbClr val="002569"/>
                </a:solidFill>
                <a:latin typeface="Arial" pitchFamily="34" charset="0"/>
                <a:cs typeface="Helvetica"/>
              </a:rPr>
              <a:t>t</a:t>
            </a:r>
            <a:r>
              <a:rPr lang="en-US" sz="2400" b="1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o Accomplish?: </a:t>
            </a: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Helvetica"/>
              </a:rPr>
              <a:t>2) Disasters / Geoinformatics Management Programs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Helvetica"/>
            </a:endParaRPr>
          </a:p>
          <a:p>
            <a:pPr marL="817245" lvl="1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	</a:t>
            </a:r>
            <a:endParaRPr lang="en-US" sz="2000" dirty="0">
              <a:solidFill>
                <a:srgbClr val="002569"/>
              </a:solidFill>
              <a:latin typeface="Arial" pitchFamily="34" charset="0"/>
              <a:cs typeface="Helvetic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967254"/>
              </p:ext>
            </p:extLst>
          </p:nvPr>
        </p:nvGraphicFramePr>
        <p:xfrm>
          <a:off x="278296" y="2266124"/>
          <a:ext cx="8680173" cy="357808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73857"/>
                <a:gridCol w="1701579"/>
                <a:gridCol w="1701579"/>
                <a:gridCol w="1701579"/>
                <a:gridCol w="1701579"/>
              </a:tblGrid>
              <a:tr h="754299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                    </a:t>
                      </a:r>
                      <a:r>
                        <a:rPr lang="en-US" sz="1600" dirty="0" smtClean="0"/>
                        <a:t>Process</a:t>
                      </a:r>
                    </a:p>
                    <a:p>
                      <a:pPr algn="l"/>
                      <a:r>
                        <a:rPr lang="en-US" sz="1600" dirty="0" smtClean="0"/>
                        <a:t>Context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Sensors &amp; Data</a:t>
                      </a:r>
                      <a:r>
                        <a:rPr lang="en-US" sz="1600" baseline="0" dirty="0" smtClean="0"/>
                        <a:t> Acquisition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Processing</a:t>
                      </a:r>
                      <a:r>
                        <a:rPr lang="en-US" sz="1600" baseline="0" dirty="0" smtClean="0"/>
                        <a:t> &amp; Modeling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Storage &amp; Retrieval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Dissemination &amp;  Use</a:t>
                      </a:r>
                      <a:endParaRPr lang="en-US" sz="1600" dirty="0"/>
                    </a:p>
                  </a:txBody>
                  <a:tcPr/>
                </a:tc>
              </a:tr>
              <a:tr h="70594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Application</a:t>
                      </a:r>
                      <a:r>
                        <a:rPr lang="en-US" sz="1800" baseline="0" dirty="0" smtClean="0"/>
                        <a:t> Domain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</a:tr>
              <a:tr h="70594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Technology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</a:tr>
              <a:tr h="705946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Information</a:t>
                      </a:r>
                      <a:r>
                        <a:rPr lang="en-US" sz="1800" b="1" baseline="0" dirty="0" smtClean="0"/>
                        <a:t> Management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</a:tr>
              <a:tr h="70594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Institutional Setting &amp; policy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186609" y="4477481"/>
            <a:ext cx="1643270" cy="61555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First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76263" y="4490124"/>
            <a:ext cx="1643270" cy="61555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First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5917" y="4477481"/>
            <a:ext cx="1643270" cy="61555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First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01947" y="4477481"/>
            <a:ext cx="1643270" cy="61555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First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87084" y="3060149"/>
            <a:ext cx="1634985" cy="5847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>
                <a:solidFill>
                  <a:srgbClr val="002569"/>
                </a:solidFill>
              </a:rPr>
              <a:t>Second </a:t>
            </a:r>
            <a:r>
              <a:rPr lang="en-US" sz="1600" b="1" dirty="0" smtClean="0">
                <a:solidFill>
                  <a:srgbClr val="002569"/>
                </a:solidFill>
              </a:rPr>
              <a:t>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90406" y="3050635"/>
            <a:ext cx="1634985" cy="5847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>
                <a:solidFill>
                  <a:srgbClr val="002569"/>
                </a:solidFill>
              </a:rPr>
              <a:t>Second </a:t>
            </a:r>
            <a:r>
              <a:rPr lang="en-US" sz="1600" b="1" dirty="0" smtClean="0">
                <a:solidFill>
                  <a:srgbClr val="002569"/>
                </a:solidFill>
              </a:rPr>
              <a:t>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97430" y="3081908"/>
            <a:ext cx="1634985" cy="5847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>
                <a:solidFill>
                  <a:srgbClr val="002569"/>
                </a:solidFill>
              </a:rPr>
              <a:t>Second </a:t>
            </a:r>
            <a:r>
              <a:rPr lang="en-US" sz="1600" b="1" dirty="0" smtClean="0">
                <a:solidFill>
                  <a:srgbClr val="002569"/>
                </a:solidFill>
              </a:rPr>
              <a:t>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99045" y="3046958"/>
            <a:ext cx="1634985" cy="5847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>
                <a:solidFill>
                  <a:srgbClr val="002569"/>
                </a:solidFill>
              </a:rPr>
              <a:t>Second </a:t>
            </a:r>
            <a:r>
              <a:rPr lang="en-US" sz="1600" b="1" dirty="0" smtClean="0">
                <a:solidFill>
                  <a:srgbClr val="002569"/>
                </a:solidFill>
              </a:rPr>
              <a:t>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06964" y="3769144"/>
            <a:ext cx="1634985" cy="5847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>
                <a:solidFill>
                  <a:srgbClr val="002569"/>
                </a:solidFill>
              </a:rPr>
              <a:t>Second </a:t>
            </a:r>
            <a:r>
              <a:rPr lang="en-US" sz="1600" b="1" dirty="0" smtClean="0">
                <a:solidFill>
                  <a:srgbClr val="002569"/>
                </a:solidFill>
              </a:rPr>
              <a:t>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10286" y="3759630"/>
            <a:ext cx="1634985" cy="5847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>
                <a:solidFill>
                  <a:srgbClr val="002569"/>
                </a:solidFill>
              </a:rPr>
              <a:t>Second </a:t>
            </a:r>
            <a:r>
              <a:rPr lang="en-US" sz="1600" b="1" dirty="0" smtClean="0">
                <a:solidFill>
                  <a:srgbClr val="002569"/>
                </a:solidFill>
              </a:rPr>
              <a:t>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17310" y="3790903"/>
            <a:ext cx="1634985" cy="5847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>
                <a:solidFill>
                  <a:srgbClr val="002569"/>
                </a:solidFill>
              </a:rPr>
              <a:t>Second </a:t>
            </a:r>
            <a:r>
              <a:rPr lang="en-US" sz="1600" b="1" dirty="0" smtClean="0">
                <a:solidFill>
                  <a:srgbClr val="002569"/>
                </a:solidFill>
              </a:rPr>
              <a:t>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18925" y="3755953"/>
            <a:ext cx="1634985" cy="5847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>
                <a:solidFill>
                  <a:srgbClr val="002569"/>
                </a:solidFill>
              </a:rPr>
              <a:t>Second </a:t>
            </a:r>
            <a:r>
              <a:rPr lang="en-US" sz="1600" b="1" dirty="0" smtClean="0">
                <a:solidFill>
                  <a:srgbClr val="002569"/>
                </a:solidFill>
              </a:rPr>
              <a:t>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71701" y="5175296"/>
            <a:ext cx="1634985" cy="58477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 smtClean="0">
                <a:solidFill>
                  <a:srgbClr val="002569"/>
                </a:solidFill>
              </a:rPr>
              <a:t>Third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04428" y="5164924"/>
            <a:ext cx="1634985" cy="58477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 smtClean="0">
                <a:solidFill>
                  <a:srgbClr val="002569"/>
                </a:solidFill>
              </a:rPr>
              <a:t>Third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99045" y="5153248"/>
            <a:ext cx="1634985" cy="58477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 smtClean="0">
                <a:solidFill>
                  <a:srgbClr val="002569"/>
                </a:solidFill>
              </a:rPr>
              <a:t>Third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63843" y="5153248"/>
            <a:ext cx="1634985" cy="58477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 smtClean="0">
                <a:solidFill>
                  <a:srgbClr val="002569"/>
                </a:solidFill>
              </a:rPr>
              <a:t>Third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849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5"/>
          <p:cNvSpPr/>
          <p:nvPr/>
        </p:nvSpPr>
        <p:spPr>
          <a:xfrm>
            <a:off x="0" y="1143000"/>
            <a:ext cx="9144000" cy="135549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			</a:t>
            </a:r>
            <a:endParaRPr lang="en-US" dirty="0">
              <a:solidFill>
                <a:srgbClr val="002569"/>
              </a:solidFill>
              <a:latin typeface="Arial" pitchFamily="34" charset="0"/>
              <a:cs typeface="Helvetica"/>
            </a:endParaRPr>
          </a:p>
        </p:txBody>
      </p:sp>
      <p:sp>
        <p:nvSpPr>
          <p:cNvPr id="4" name="Shape 15"/>
          <p:cNvSpPr/>
          <p:nvPr/>
        </p:nvSpPr>
        <p:spPr>
          <a:xfrm>
            <a:off x="0" y="897942"/>
            <a:ext cx="9144000" cy="864211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What </a:t>
            </a:r>
            <a:r>
              <a:rPr lang="en-US" sz="2000" b="1" dirty="0">
                <a:solidFill>
                  <a:srgbClr val="002569"/>
                </a:solidFill>
                <a:latin typeface="Arial" pitchFamily="34" charset="0"/>
                <a:cs typeface="Helvetica"/>
              </a:rPr>
              <a:t>t</a:t>
            </a:r>
            <a:r>
              <a:rPr lang="en-US" sz="2000" b="1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o Accomplish: </a:t>
            </a: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Helvetica"/>
              </a:rPr>
              <a:t>3)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Helvetica"/>
              </a:rPr>
              <a:t>Natural Resources Management Programs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Helvetic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204601"/>
              </p:ext>
            </p:extLst>
          </p:nvPr>
        </p:nvGraphicFramePr>
        <p:xfrm>
          <a:off x="278296" y="1926758"/>
          <a:ext cx="8680173" cy="357808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73857"/>
                <a:gridCol w="1701579"/>
                <a:gridCol w="1701579"/>
                <a:gridCol w="1701579"/>
                <a:gridCol w="1701579"/>
              </a:tblGrid>
              <a:tr h="754299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                    </a:t>
                      </a:r>
                      <a:r>
                        <a:rPr lang="en-US" sz="1600" dirty="0" smtClean="0"/>
                        <a:t>Process</a:t>
                      </a:r>
                    </a:p>
                    <a:p>
                      <a:pPr algn="l"/>
                      <a:r>
                        <a:rPr lang="en-US" sz="1600" dirty="0" smtClean="0"/>
                        <a:t>Context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Sensors &amp; Data</a:t>
                      </a:r>
                      <a:r>
                        <a:rPr lang="en-US" sz="1600" baseline="0" dirty="0" smtClean="0"/>
                        <a:t> Acquisition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Processing</a:t>
                      </a:r>
                      <a:r>
                        <a:rPr lang="en-US" sz="1600" baseline="0" dirty="0" smtClean="0"/>
                        <a:t> &amp; Modeling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Storage &amp; Retrieval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Dissemination &amp;  Use</a:t>
                      </a:r>
                      <a:endParaRPr lang="en-US" sz="1600" dirty="0"/>
                    </a:p>
                  </a:txBody>
                  <a:tcPr/>
                </a:tc>
              </a:tr>
              <a:tr h="70594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Application</a:t>
                      </a:r>
                      <a:r>
                        <a:rPr lang="en-US" sz="1800" baseline="0" dirty="0" smtClean="0"/>
                        <a:t> Domain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</a:tr>
              <a:tr h="70594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Technology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</a:tr>
              <a:tr h="70594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Information</a:t>
                      </a:r>
                      <a:r>
                        <a:rPr lang="en-US" sz="1800" baseline="0" dirty="0" smtClean="0"/>
                        <a:t> Management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</a:tr>
              <a:tr h="70594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Institutional Setting &amp; policy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165073" y="2734484"/>
            <a:ext cx="3334581" cy="1316147"/>
            <a:chOff x="2165073" y="3073850"/>
            <a:chExt cx="3334581" cy="1316147"/>
          </a:xfrm>
        </p:grpSpPr>
        <p:sp>
          <p:nvSpPr>
            <p:cNvPr id="13" name="TextBox 12"/>
            <p:cNvSpPr txBox="1"/>
            <p:nvPr/>
          </p:nvSpPr>
          <p:spPr>
            <a:xfrm>
              <a:off x="2165073" y="3073850"/>
              <a:ext cx="1643270" cy="61555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First Priority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65073" y="3774446"/>
              <a:ext cx="1643270" cy="61555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First Priority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56384" y="3073850"/>
              <a:ext cx="1643270" cy="61555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First Priority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56384" y="3774446"/>
              <a:ext cx="1643270" cy="61555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First Priority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60945" y="2749872"/>
            <a:ext cx="3428169" cy="1261151"/>
            <a:chOff x="5560945" y="3089238"/>
            <a:chExt cx="3428169" cy="1261151"/>
          </a:xfrm>
        </p:grpSpPr>
        <p:sp>
          <p:nvSpPr>
            <p:cNvPr id="14" name="TextBox 13"/>
            <p:cNvSpPr txBox="1"/>
            <p:nvPr/>
          </p:nvSpPr>
          <p:spPr>
            <a:xfrm>
              <a:off x="5560945" y="3102431"/>
              <a:ext cx="1634985" cy="584773"/>
            </a:xfrm>
            <a:prstGeom prst="rect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 </a:t>
              </a:r>
            </a:p>
            <a:p>
              <a:pPr algn="ctr" defTabSz="457200" latinLnBrk="1" hangingPunct="0"/>
              <a:r>
                <a:rPr lang="en-US" sz="1600" b="1" dirty="0">
                  <a:solidFill>
                    <a:srgbClr val="002569"/>
                  </a:solidFill>
                </a:rPr>
                <a:t>Second </a:t>
              </a:r>
              <a:r>
                <a:rPr lang="en-US" sz="1600" b="1" dirty="0" smtClean="0">
                  <a:solidFill>
                    <a:srgbClr val="002569"/>
                  </a:solidFill>
                </a:rPr>
                <a:t>Priority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23484" y="3089238"/>
              <a:ext cx="1634985" cy="584773"/>
            </a:xfrm>
            <a:prstGeom prst="rect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 </a:t>
              </a:r>
            </a:p>
            <a:p>
              <a:pPr algn="ctr" defTabSz="457200" latinLnBrk="1" hangingPunct="0"/>
              <a:r>
                <a:rPr lang="en-US" sz="1600" b="1" dirty="0">
                  <a:solidFill>
                    <a:srgbClr val="002569"/>
                  </a:solidFill>
                </a:rPr>
                <a:t>Second </a:t>
              </a:r>
              <a:r>
                <a:rPr lang="en-US" sz="1600" b="1" dirty="0" smtClean="0">
                  <a:solidFill>
                    <a:srgbClr val="002569"/>
                  </a:solidFill>
                </a:rPr>
                <a:t>Priority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91590" y="3765616"/>
              <a:ext cx="1634985" cy="584773"/>
            </a:xfrm>
            <a:prstGeom prst="rect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 </a:t>
              </a:r>
            </a:p>
            <a:p>
              <a:pPr algn="ctr" defTabSz="457200" latinLnBrk="1" hangingPunct="0"/>
              <a:r>
                <a:rPr lang="en-US" sz="1600" b="1" dirty="0">
                  <a:solidFill>
                    <a:srgbClr val="002569"/>
                  </a:solidFill>
                </a:rPr>
                <a:t>Second </a:t>
              </a:r>
              <a:r>
                <a:rPr lang="en-US" sz="1600" b="1" dirty="0" smtClean="0">
                  <a:solidFill>
                    <a:srgbClr val="002569"/>
                  </a:solidFill>
                </a:rPr>
                <a:t>Priority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54129" y="3752423"/>
              <a:ext cx="1634985" cy="584773"/>
            </a:xfrm>
            <a:prstGeom prst="rect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 </a:t>
              </a:r>
            </a:p>
            <a:p>
              <a:pPr algn="ctr" defTabSz="457200" latinLnBrk="1" hangingPunct="0"/>
              <a:r>
                <a:rPr lang="en-US" sz="1600" b="1" dirty="0">
                  <a:solidFill>
                    <a:srgbClr val="002569"/>
                  </a:solidFill>
                </a:rPr>
                <a:t>Second </a:t>
              </a:r>
              <a:r>
                <a:rPr lang="en-US" sz="1600" b="1" dirty="0" smtClean="0">
                  <a:solidFill>
                    <a:srgbClr val="002569"/>
                  </a:solidFill>
                </a:rPr>
                <a:t>Priority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4793" y="118313"/>
            <a:ext cx="57794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3200" b="1" dirty="0" smtClean="0">
                <a:solidFill>
                  <a:srgbClr val="FF0000"/>
                </a:solidFill>
                <a:latin typeface="+mj-lt"/>
                <a:sym typeface="Droid Serif"/>
              </a:rPr>
              <a:t>Points to Ponder </a:t>
            </a:r>
            <a:endParaRPr lang="en-US" sz="32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5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5"/>
          <p:cNvSpPr/>
          <p:nvPr/>
        </p:nvSpPr>
        <p:spPr>
          <a:xfrm>
            <a:off x="0" y="1143000"/>
            <a:ext cx="9144000" cy="135549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			</a:t>
            </a:r>
            <a:endParaRPr lang="en-US" dirty="0">
              <a:solidFill>
                <a:srgbClr val="002569"/>
              </a:solidFill>
              <a:latin typeface="Arial" pitchFamily="34" charset="0"/>
              <a:cs typeface="Helvetica"/>
            </a:endParaRPr>
          </a:p>
        </p:txBody>
      </p:sp>
      <p:sp>
        <p:nvSpPr>
          <p:cNvPr id="4" name="Shape 15"/>
          <p:cNvSpPr/>
          <p:nvPr/>
        </p:nvSpPr>
        <p:spPr>
          <a:xfrm>
            <a:off x="0" y="866911"/>
            <a:ext cx="9144000" cy="864211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What </a:t>
            </a:r>
            <a:r>
              <a:rPr lang="en-US" sz="2000" b="1" dirty="0">
                <a:solidFill>
                  <a:srgbClr val="002569"/>
                </a:solidFill>
                <a:latin typeface="Arial" pitchFamily="34" charset="0"/>
                <a:cs typeface="Helvetica"/>
              </a:rPr>
              <a:t>t</a:t>
            </a:r>
            <a:r>
              <a:rPr lang="en-US" sz="2000" b="1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o Accomplish: </a:t>
            </a: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2569"/>
                </a:solidFill>
                <a:latin typeface="Arial" pitchFamily="34" charset="0"/>
                <a:cs typeface="Helvetica"/>
              </a:rPr>
              <a:t>4</a:t>
            </a:r>
            <a:r>
              <a:rPr lang="en-US" sz="2000" b="1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) </a:t>
            </a:r>
            <a:r>
              <a:rPr lang="en-US" sz="2400" b="1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Urban Planning / Land Administration Programs</a:t>
            </a:r>
            <a:endParaRPr lang="en-US" sz="2400" dirty="0">
              <a:solidFill>
                <a:srgbClr val="002569"/>
              </a:solidFill>
              <a:latin typeface="Arial" pitchFamily="34" charset="0"/>
              <a:cs typeface="Helvetic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109466"/>
              </p:ext>
            </p:extLst>
          </p:nvPr>
        </p:nvGraphicFramePr>
        <p:xfrm>
          <a:off x="278296" y="1917329"/>
          <a:ext cx="8680173" cy="357808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73857"/>
                <a:gridCol w="1701579"/>
                <a:gridCol w="1701579"/>
                <a:gridCol w="1701579"/>
                <a:gridCol w="1701579"/>
              </a:tblGrid>
              <a:tr h="754299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                    </a:t>
                      </a:r>
                      <a:r>
                        <a:rPr lang="en-US" sz="1600" dirty="0" smtClean="0"/>
                        <a:t>Process</a:t>
                      </a:r>
                    </a:p>
                    <a:p>
                      <a:pPr algn="l"/>
                      <a:r>
                        <a:rPr lang="en-US" sz="1600" dirty="0" smtClean="0"/>
                        <a:t>Context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Sensors &amp; Data</a:t>
                      </a:r>
                      <a:r>
                        <a:rPr lang="en-US" sz="1600" baseline="0" dirty="0" smtClean="0"/>
                        <a:t> Acquisition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Processing</a:t>
                      </a:r>
                      <a:r>
                        <a:rPr lang="en-US" sz="1600" baseline="0" dirty="0" smtClean="0"/>
                        <a:t> &amp; Modeling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Storage &amp; Retrieval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Dissemination &amp;  Use</a:t>
                      </a:r>
                      <a:endParaRPr lang="en-US" sz="1600" dirty="0"/>
                    </a:p>
                  </a:txBody>
                  <a:tcPr/>
                </a:tc>
              </a:tr>
              <a:tr h="70594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Application</a:t>
                      </a:r>
                      <a:r>
                        <a:rPr lang="en-US" sz="1800" baseline="0" dirty="0" smtClean="0"/>
                        <a:t> Domain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</a:tr>
              <a:tr h="70594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Technology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</a:tr>
              <a:tr h="70594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Information</a:t>
                      </a:r>
                      <a:r>
                        <a:rPr lang="en-US" sz="1800" baseline="0" dirty="0" smtClean="0"/>
                        <a:t> Management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</a:tr>
              <a:tr h="70594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Institutional Setting &amp; policy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99043" y="2725055"/>
            <a:ext cx="1643270" cy="61555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First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6140" y="2725055"/>
            <a:ext cx="1643270" cy="61555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First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9984" y="2726336"/>
            <a:ext cx="1634985" cy="5847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>
                <a:solidFill>
                  <a:srgbClr val="002569"/>
                </a:solidFill>
              </a:rPr>
              <a:t>Second </a:t>
            </a:r>
            <a:r>
              <a:rPr lang="en-US" sz="1600" b="1" dirty="0" smtClean="0">
                <a:solidFill>
                  <a:srgbClr val="002569"/>
                </a:solidFill>
              </a:rPr>
              <a:t>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6140" y="3413983"/>
            <a:ext cx="1634985" cy="5847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>
                <a:solidFill>
                  <a:srgbClr val="002569"/>
                </a:solidFill>
              </a:rPr>
              <a:t>Second </a:t>
            </a:r>
            <a:r>
              <a:rPr lang="en-US" sz="1600" b="1" dirty="0" smtClean="0">
                <a:solidFill>
                  <a:srgbClr val="002569"/>
                </a:solidFill>
              </a:rPr>
              <a:t>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99043" y="3413983"/>
            <a:ext cx="1634985" cy="5847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>
                <a:solidFill>
                  <a:srgbClr val="002569"/>
                </a:solidFill>
              </a:rPr>
              <a:t>Second </a:t>
            </a:r>
            <a:r>
              <a:rPr lang="en-US" sz="1600" b="1" dirty="0" smtClean="0">
                <a:solidFill>
                  <a:srgbClr val="002569"/>
                </a:solidFill>
              </a:rPr>
              <a:t>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7041" y="3431165"/>
            <a:ext cx="1634985" cy="5847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>
                <a:solidFill>
                  <a:srgbClr val="002569"/>
                </a:solidFill>
              </a:rPr>
              <a:t>Second </a:t>
            </a:r>
            <a:r>
              <a:rPr lang="en-US" sz="1600" b="1" dirty="0" smtClean="0">
                <a:solidFill>
                  <a:srgbClr val="002569"/>
                </a:solidFill>
              </a:rPr>
              <a:t>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78756" y="2725054"/>
            <a:ext cx="1643270" cy="61555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First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1699" y="3431165"/>
            <a:ext cx="1634985" cy="58477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 smtClean="0">
                <a:solidFill>
                  <a:srgbClr val="002569"/>
                </a:solidFill>
              </a:rPr>
              <a:t>Third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71698" y="4135994"/>
            <a:ext cx="1634985" cy="58477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 smtClean="0">
                <a:solidFill>
                  <a:srgbClr val="002569"/>
                </a:solidFill>
              </a:rPr>
              <a:t>Third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04425" y="4125622"/>
            <a:ext cx="1634985" cy="58477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 smtClean="0">
                <a:solidFill>
                  <a:srgbClr val="002569"/>
                </a:solidFill>
              </a:rPr>
              <a:t>Third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9042" y="4113946"/>
            <a:ext cx="1634985" cy="58477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 smtClean="0">
                <a:solidFill>
                  <a:srgbClr val="002569"/>
                </a:solidFill>
              </a:rPr>
              <a:t>Third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63840" y="4113946"/>
            <a:ext cx="1634985" cy="58477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  <a:p>
            <a:pPr algn="ctr" defTabSz="457200" latinLnBrk="1" hangingPunct="0"/>
            <a:r>
              <a:rPr lang="en-US" sz="1600" b="1" dirty="0" smtClean="0">
                <a:solidFill>
                  <a:srgbClr val="002569"/>
                </a:solidFill>
              </a:rPr>
              <a:t>Third Priority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1" y="5653433"/>
            <a:ext cx="681161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nd so on ……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4793" y="118313"/>
            <a:ext cx="57794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3200" b="1" dirty="0" smtClean="0">
                <a:solidFill>
                  <a:srgbClr val="FF0000"/>
                </a:solidFill>
                <a:latin typeface="+mj-lt"/>
                <a:sym typeface="Droid Serif"/>
              </a:rPr>
              <a:t>Points to Ponder </a:t>
            </a:r>
            <a:endParaRPr lang="en-US" sz="32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2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732" y="1607536"/>
            <a:ext cx="8360620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4000" b="1" dirty="0" err="1" smtClean="0">
                <a:solidFill>
                  <a:srgbClr val="002569"/>
                </a:solidFill>
              </a:rPr>
              <a:t>CapD</a:t>
            </a:r>
            <a:r>
              <a:rPr lang="en-IN" sz="4000" b="1" dirty="0" smtClean="0">
                <a:solidFill>
                  <a:srgbClr val="002569"/>
                </a:solidFill>
              </a:rPr>
              <a:t>: </a:t>
            </a:r>
            <a:r>
              <a:rPr kumimoji="0" lang="en-IN" sz="40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Interactive &amp; Outreach </a:t>
            </a:r>
            <a:r>
              <a:rPr kumimoji="0" lang="en-IN" sz="40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Programs –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4000" b="1" dirty="0" smtClean="0">
                <a:solidFill>
                  <a:srgbClr val="002569"/>
                </a:solidFill>
              </a:rPr>
              <a:t>ISRO initiative</a:t>
            </a:r>
            <a:endParaRPr kumimoji="0" lang="en-IN" sz="4000" b="1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40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25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1109" y="1607536"/>
            <a:ext cx="4337853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4000" b="1" dirty="0" err="1" smtClean="0">
                <a:solidFill>
                  <a:srgbClr val="002569"/>
                </a:solidFill>
              </a:rPr>
              <a:t>CapD</a:t>
            </a:r>
            <a:r>
              <a:rPr lang="en-IN" sz="4000" b="1" dirty="0" smtClean="0">
                <a:solidFill>
                  <a:srgbClr val="002569"/>
                </a:solidFill>
              </a:rPr>
              <a:t> </a:t>
            </a:r>
            <a:r>
              <a:rPr kumimoji="0" lang="en-IN" sz="40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Webinar Series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40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337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18288"/>
            <a:ext cx="8553450" cy="762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DF3507"/>
                </a:solidFill>
              </a:rPr>
              <a:t>Models for e- learning </a:t>
            </a:r>
            <a:r>
              <a:rPr lang="en-US" sz="2800" dirty="0">
                <a:solidFill>
                  <a:srgbClr val="DF3507"/>
                </a:solidFill>
              </a:rPr>
              <a:t>b</a:t>
            </a:r>
            <a:r>
              <a:rPr lang="en-US" sz="2800" dirty="0" smtClean="0">
                <a:solidFill>
                  <a:srgbClr val="DF3507"/>
                </a:solidFill>
              </a:rPr>
              <a:t>ased education system</a:t>
            </a:r>
            <a:endParaRPr lang="en-US" sz="2800" dirty="0">
              <a:solidFill>
                <a:srgbClr val="DF3507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47461" y="780288"/>
            <a:ext cx="3992253" cy="2893948"/>
          </a:xfrm>
        </p:spPr>
        <p:txBody>
          <a:bodyPr/>
          <a:lstStyle/>
          <a:p>
            <a:r>
              <a:rPr lang="en-GB" altLang="en-US" sz="2400" dirty="0" smtClean="0">
                <a:solidFill>
                  <a:srgbClr val="FF0000"/>
                </a:solidFill>
              </a:rPr>
              <a:t>Synchronous e-learning- </a:t>
            </a:r>
            <a:r>
              <a:rPr lang="en-US" altLang="en-US" sz="2400" dirty="0" smtClean="0"/>
              <a:t>occurs in real-time, with all participants interacting at the </a:t>
            </a:r>
            <a:r>
              <a:rPr lang="en-US" altLang="en-US" sz="2400" u="sng" dirty="0" smtClean="0"/>
              <a:t>same time</a:t>
            </a:r>
            <a:r>
              <a:rPr lang="en-US" altLang="en-US" sz="2400" dirty="0" smtClean="0"/>
              <a:t> through some media;</a:t>
            </a:r>
          </a:p>
          <a:p>
            <a:r>
              <a:rPr lang="en-US" altLang="en-US" sz="2200" b="1" dirty="0" smtClean="0">
                <a:solidFill>
                  <a:schemeClr val="accent6"/>
                </a:solidFill>
              </a:rPr>
              <a:t>Interactive Webinars, EDUSAT …</a:t>
            </a:r>
          </a:p>
          <a:p>
            <a:pPr marL="0" indent="0" algn="just">
              <a:buNone/>
            </a:pPr>
            <a:endParaRPr lang="en-GB" altLang="en-US" sz="2400" dirty="0" smtClean="0"/>
          </a:p>
        </p:txBody>
      </p:sp>
      <p:pic>
        <p:nvPicPr>
          <p:cNvPr id="1026" name="Picture 2" descr="http://www.niitimperia.com/sites/default/files/image/synchronise_learning_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54" y="3425904"/>
            <a:ext cx="4169568" cy="295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42553" y="-76200"/>
            <a:ext cx="60144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i="1" dirty="0" err="1">
                <a:solidFill>
                  <a:srgbClr val="00B0F0"/>
                </a:solidFill>
                <a:latin typeface="Bookman Old Style" pitchFamily="18" charset="0"/>
                <a:cs typeface="Arial" pitchFamily="34" charset="0"/>
              </a:rPr>
              <a:t>iirs</a:t>
            </a:r>
            <a:endParaRPr lang="en-US" b="1" i="1" dirty="0">
              <a:solidFill>
                <a:srgbClr val="00B0F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59211" y="780288"/>
            <a:ext cx="4681804" cy="28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203"/>
              </a:buClr>
              <a:buSzPct val="14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203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203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2517" indent="-228964" algn="l" defTabSz="9144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87243" indent="-228964" algn="l" defTabSz="9144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1969" indent="-228964" algn="l" defTabSz="9144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16695" indent="-228964" algn="l" defTabSz="9144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altLang="en-US" sz="2400" dirty="0">
                <a:solidFill>
                  <a:srgbClr val="FF0000"/>
                </a:solidFill>
              </a:rPr>
              <a:t>Asynchronous e-learning- </a:t>
            </a:r>
            <a:r>
              <a:rPr lang="en-US" altLang="en-US" sz="2400" dirty="0"/>
              <a:t>is self-motivated and allows learner to engage in the exchange of ideas or information </a:t>
            </a:r>
            <a:r>
              <a:rPr lang="en-US" altLang="en-US" sz="2400" u="sng" dirty="0"/>
              <a:t>without</a:t>
            </a:r>
            <a:r>
              <a:rPr lang="en-US" altLang="en-US" sz="2400" dirty="0"/>
              <a:t> the dependency of other participants or trainer at the </a:t>
            </a:r>
            <a:r>
              <a:rPr lang="en-US" altLang="en-US" sz="2400" u="sng" dirty="0"/>
              <a:t>same time</a:t>
            </a:r>
            <a:r>
              <a:rPr lang="en-US" altLang="en-US" sz="2400" dirty="0"/>
              <a:t>;</a:t>
            </a:r>
          </a:p>
          <a:p>
            <a:pPr marL="0" indent="0">
              <a:buFont typeface="Wingdings" pitchFamily="2" charset="2"/>
              <a:buNone/>
            </a:pPr>
            <a:endParaRPr lang="en-GB" altLang="en-US" sz="2400" kern="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238" y="3191507"/>
            <a:ext cx="2816225" cy="2109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138" y="5001982"/>
            <a:ext cx="2151697" cy="12748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20512" y="5661191"/>
            <a:ext cx="2389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DD3507"/>
                </a:solidFill>
                <a:latin typeface="+mj-lt"/>
              </a:rPr>
              <a:t>Learning at </a:t>
            </a:r>
          </a:p>
          <a:p>
            <a:r>
              <a:rPr lang="en-US" sz="1600" b="1" dirty="0" smtClean="0">
                <a:solidFill>
                  <a:srgbClr val="DD3507"/>
                </a:solidFill>
                <a:latin typeface="+mj-lt"/>
              </a:rPr>
              <a:t>anytime, anywhere</a:t>
            </a:r>
            <a:endParaRPr lang="en-US" sz="1600" b="1" dirty="0">
              <a:solidFill>
                <a:srgbClr val="DD3507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89138" y="5946991"/>
            <a:ext cx="23899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latin typeface="+mj-lt"/>
              </a:rPr>
              <a:t>Night</a:t>
            </a:r>
            <a:r>
              <a:rPr lang="en-US" sz="1600" b="1" dirty="0" smtClean="0">
                <a:solidFill>
                  <a:srgbClr val="DD3507"/>
                </a:solidFill>
                <a:latin typeface="+mj-lt"/>
              </a:rPr>
              <a:t>       Day</a:t>
            </a:r>
            <a:endParaRPr lang="en-US" sz="1600" b="1" dirty="0">
              <a:solidFill>
                <a:srgbClr val="DD3507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372303" y="956441"/>
            <a:ext cx="18397" cy="542052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523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DF3507"/>
                </a:solidFill>
              </a:rPr>
              <a:t>IIRS Distance Learning Programs</a:t>
            </a:r>
            <a:endParaRPr lang="en-US" sz="3200" dirty="0">
              <a:solidFill>
                <a:srgbClr val="DF3507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724400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2800" dirty="0" smtClean="0"/>
              <a:t>Under </a:t>
            </a:r>
            <a:r>
              <a:rPr lang="en-US" altLang="en-US" sz="2800" dirty="0" smtClean="0"/>
              <a:t>Distance </a:t>
            </a:r>
            <a:r>
              <a:rPr lang="en-US" altLang="en-US" sz="2800" dirty="0" smtClean="0"/>
              <a:t>Learning </a:t>
            </a:r>
            <a:r>
              <a:rPr lang="en-US" altLang="en-US" sz="2800" dirty="0" smtClean="0"/>
              <a:t>programs, two modes :</a:t>
            </a:r>
            <a:endParaRPr lang="en-US" altLang="en-US" sz="2800" dirty="0" smtClean="0"/>
          </a:p>
          <a:p>
            <a:pPr marL="0" indent="0" algn="just"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 marL="1027113" lvl="1" indent="-569913" algn="just"/>
            <a:r>
              <a:rPr lang="en-US" altLang="en-US" sz="2800" dirty="0" smtClean="0"/>
              <a:t>Live and Interactive Classes (EDUSAT Programme) (</a:t>
            </a:r>
            <a:r>
              <a:rPr lang="en-US" altLang="en-US" sz="2800" dirty="0" err="1" smtClean="0"/>
              <a:t>cMOOC</a:t>
            </a:r>
            <a:r>
              <a:rPr lang="en-US" altLang="en-US" sz="2800" dirty="0" smtClean="0"/>
              <a:t>).</a:t>
            </a:r>
          </a:p>
          <a:p>
            <a:pPr marL="1027113" lvl="1" indent="-569913" algn="just"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marL="1027113" lvl="1" indent="-569913" algn="just"/>
            <a:r>
              <a:rPr lang="en-US" altLang="en-US" sz="2800" dirty="0" smtClean="0"/>
              <a:t>Online E-learning Programme using MOOC (Massive Open Online Courses) (</a:t>
            </a:r>
            <a:r>
              <a:rPr lang="en-US" altLang="en-US" sz="2800" dirty="0" err="1" smtClean="0"/>
              <a:t>xMOOC</a:t>
            </a:r>
            <a:r>
              <a:rPr lang="en-US" altLang="en-US" sz="2800" dirty="0" smtClean="0"/>
              <a:t>).</a:t>
            </a:r>
          </a:p>
          <a:p>
            <a:pPr marL="457200" lvl="1" indent="0" algn="just">
              <a:buNone/>
            </a:pPr>
            <a:endParaRPr lang="en-US" alt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42553" y="-76200"/>
            <a:ext cx="60144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i="1" dirty="0" err="1">
                <a:solidFill>
                  <a:srgbClr val="00B0F0"/>
                </a:solidFill>
                <a:latin typeface="Bookman Old Style" pitchFamily="18" charset="0"/>
                <a:cs typeface="Arial" pitchFamily="34" charset="0"/>
              </a:rPr>
              <a:t>iirs</a:t>
            </a:r>
            <a:endParaRPr lang="en-US" b="1" i="1" dirty="0">
              <a:solidFill>
                <a:srgbClr val="00B0F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53798" y="28575"/>
            <a:ext cx="8553450" cy="762000"/>
          </a:xfrm>
        </p:spPr>
        <p:txBody>
          <a:bodyPr/>
          <a:lstStyle/>
          <a:p>
            <a:pPr>
              <a:defRPr/>
            </a:pPr>
            <a:r>
              <a:rPr lang="en-US" altLang="en-US" sz="3200" dirty="0" smtClean="0"/>
              <a:t>Live and Interactive lecture Delivery</a:t>
            </a:r>
          </a:p>
        </p:txBody>
      </p:sp>
      <p:grpSp>
        <p:nvGrpSpPr>
          <p:cNvPr id="26627" name="Group 21"/>
          <p:cNvGrpSpPr>
            <a:grpSpLocks/>
          </p:cNvGrpSpPr>
          <p:nvPr/>
        </p:nvGrpSpPr>
        <p:grpSpPr bwMode="auto">
          <a:xfrm>
            <a:off x="0" y="685800"/>
            <a:ext cx="8996363" cy="5740400"/>
            <a:chOff x="147218" y="1119340"/>
            <a:chExt cx="8996788" cy="5740400"/>
          </a:xfrm>
        </p:grpSpPr>
        <p:pic>
          <p:nvPicPr>
            <p:cNvPr id="26629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78" t="20908" r="44144" b="16165"/>
            <a:stretch>
              <a:fillRect/>
            </a:stretch>
          </p:blipFill>
          <p:spPr bwMode="auto">
            <a:xfrm>
              <a:off x="1600201" y="1119340"/>
              <a:ext cx="7543805" cy="574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630" name="Straight Arrow Connector 5"/>
            <p:cNvCxnSpPr>
              <a:cxnSpLocks noChangeShapeType="1"/>
            </p:cNvCxnSpPr>
            <p:nvPr/>
          </p:nvCxnSpPr>
          <p:spPr bwMode="auto">
            <a:xfrm flipH="1">
              <a:off x="934453" y="2057680"/>
              <a:ext cx="838201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1" name="Straight Arrow Connector 6"/>
            <p:cNvCxnSpPr>
              <a:cxnSpLocks noChangeShapeType="1"/>
            </p:cNvCxnSpPr>
            <p:nvPr/>
          </p:nvCxnSpPr>
          <p:spPr bwMode="auto">
            <a:xfrm flipH="1">
              <a:off x="934453" y="3886728"/>
              <a:ext cx="838201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2" name="Straight Arrow Connector 8"/>
            <p:cNvCxnSpPr>
              <a:cxnSpLocks noChangeShapeType="1"/>
            </p:cNvCxnSpPr>
            <p:nvPr/>
          </p:nvCxnSpPr>
          <p:spPr bwMode="auto">
            <a:xfrm flipV="1">
              <a:off x="6400804" y="2057680"/>
              <a:ext cx="0" cy="8383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33" name="TextBox 10"/>
            <p:cNvSpPr txBox="1">
              <a:spLocks noChangeArrowheads="1"/>
            </p:cNvSpPr>
            <p:nvPr/>
          </p:nvSpPr>
          <p:spPr bwMode="auto">
            <a:xfrm>
              <a:off x="790363" y="1667456"/>
              <a:ext cx="809837" cy="307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Faculty</a:t>
              </a:r>
            </a:p>
          </p:txBody>
        </p:sp>
        <p:sp>
          <p:nvSpPr>
            <p:cNvPr id="26634" name="TextBox 11"/>
            <p:cNvSpPr txBox="1">
              <a:spLocks noChangeArrowheads="1"/>
            </p:cNvSpPr>
            <p:nvPr/>
          </p:nvSpPr>
          <p:spPr bwMode="auto">
            <a:xfrm>
              <a:off x="532182" y="3556328"/>
              <a:ext cx="1208986" cy="307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Participants</a:t>
              </a:r>
            </a:p>
          </p:txBody>
        </p:sp>
        <p:sp>
          <p:nvSpPr>
            <p:cNvPr id="26635" name="TextBox 12"/>
            <p:cNvSpPr txBox="1">
              <a:spLocks noChangeArrowheads="1"/>
            </p:cNvSpPr>
            <p:nvPr/>
          </p:nvSpPr>
          <p:spPr bwMode="auto">
            <a:xfrm>
              <a:off x="6019804" y="1749219"/>
              <a:ext cx="958917" cy="307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</a:p>
          </p:txBody>
        </p:sp>
        <p:sp>
          <p:nvSpPr>
            <p:cNvPr id="26636" name="TextBox 13"/>
            <p:cNvSpPr txBox="1">
              <a:spLocks noChangeArrowheads="1"/>
            </p:cNvSpPr>
            <p:nvPr/>
          </p:nvSpPr>
          <p:spPr bwMode="auto">
            <a:xfrm>
              <a:off x="4912297" y="1440758"/>
              <a:ext cx="1431290" cy="307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Teaching tools</a:t>
              </a:r>
            </a:p>
          </p:txBody>
        </p:sp>
        <p:cxnSp>
          <p:nvCxnSpPr>
            <p:cNvPr id="26637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4419603" y="1594667"/>
              <a:ext cx="492694" cy="15455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38" name="TextBox 17"/>
            <p:cNvSpPr txBox="1">
              <a:spLocks noChangeArrowheads="1"/>
            </p:cNvSpPr>
            <p:nvPr/>
          </p:nvSpPr>
          <p:spPr bwMode="auto">
            <a:xfrm>
              <a:off x="147218" y="2530308"/>
              <a:ext cx="1574470" cy="307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Interaction tools</a:t>
              </a:r>
            </a:p>
          </p:txBody>
        </p:sp>
        <p:cxnSp>
          <p:nvCxnSpPr>
            <p:cNvPr id="26639" name="Straight Arrow Connector 19"/>
            <p:cNvCxnSpPr>
              <a:cxnSpLocks noChangeShapeType="1"/>
            </p:cNvCxnSpPr>
            <p:nvPr/>
          </p:nvCxnSpPr>
          <p:spPr bwMode="auto">
            <a:xfrm flipH="1">
              <a:off x="673148" y="2883567"/>
              <a:ext cx="1360809" cy="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628" name="Straight Arrow Connector 23"/>
          <p:cNvCxnSpPr>
            <a:cxnSpLocks noChangeShapeType="1"/>
            <a:endCxn id="26636" idx="3"/>
          </p:cNvCxnSpPr>
          <p:nvPr/>
        </p:nvCxnSpPr>
        <p:spPr bwMode="auto">
          <a:xfrm flipH="1">
            <a:off x="6196012" y="1160462"/>
            <a:ext cx="5143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5"/>
          <p:cNvSpPr txBox="1">
            <a:spLocks/>
          </p:cNvSpPr>
          <p:nvPr/>
        </p:nvSpPr>
        <p:spPr>
          <a:xfrm>
            <a:off x="4637156" y="723061"/>
            <a:ext cx="4308144" cy="5586663"/>
          </a:xfrm>
          <a:prstGeom prst="roundRect">
            <a:avLst>
              <a:gd name="adj" fmla="val 3846"/>
            </a:avLst>
          </a:prstGeom>
          <a:solidFill>
            <a:schemeClr val="bg1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lIns="121920" tIns="60960" rIns="121920" bIns="60960" rtlCol="0">
            <a:noAutofit/>
          </a:bodyPr>
          <a:lstStyle/>
          <a:p>
            <a:pPr marL="395288" algn="just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defRPr/>
            </a:pPr>
            <a:endParaRPr lang="en-US" altLang="en-US" sz="1600" kern="0" dirty="0">
              <a:solidFill>
                <a:prstClr val="black"/>
              </a:solidFill>
              <a:cs typeface="Arial" pitchFamily="34" charset="0"/>
            </a:endParaRPr>
          </a:p>
          <a:p>
            <a:pPr marL="158747" indent="-158747" defTabSz="121917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endParaRPr lang="en-US" kern="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DLP: Internet / Satellite based Live &amp; Interactive Courses</a:t>
            </a:r>
            <a:endParaRPr lang="en-US" sz="1900" dirty="0">
              <a:solidFill>
                <a:srgbClr val="DF350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4156" y="948972"/>
            <a:ext cx="4114800" cy="38041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228600" y="690449"/>
            <a:ext cx="4308144" cy="5586663"/>
          </a:xfrm>
          <a:prstGeom prst="roundRect">
            <a:avLst>
              <a:gd name="adj" fmla="val 3846"/>
            </a:avLst>
          </a:prstGeom>
          <a:solidFill>
            <a:schemeClr val="bg1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lIns="121920" tIns="60960" rIns="121920" bIns="60960" rtlCol="0">
            <a:noAutofit/>
          </a:bodyPr>
          <a:lstStyle/>
          <a:p>
            <a:pPr marL="174625" indent="-1206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b="1" kern="0" dirty="0">
                <a:solidFill>
                  <a:prstClr val="black"/>
                </a:solidFill>
                <a:cs typeface="Arial" pitchFamily="34" charset="0"/>
              </a:rPr>
              <a:t>Twelve Weeks</a:t>
            </a:r>
            <a:r>
              <a:rPr lang="en-GB" kern="0" dirty="0">
                <a:solidFill>
                  <a:prstClr val="black"/>
                </a:solidFill>
                <a:cs typeface="Arial" pitchFamily="34" charset="0"/>
              </a:rPr>
              <a:t> Certificate Course on ‘</a:t>
            </a:r>
            <a:r>
              <a:rPr lang="en-US" altLang="en-US" kern="0" dirty="0">
                <a:solidFill>
                  <a:prstClr val="black"/>
                </a:solidFill>
                <a:cs typeface="Arial" pitchFamily="34" charset="0"/>
              </a:rPr>
              <a:t>Basics of Remote Sensing, GIS and Global-Navigation Satellite System’ (Aug-Nov)</a:t>
            </a:r>
          </a:p>
          <a:p>
            <a:pPr marL="174625" indent="-1206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b="1" kern="0" dirty="0">
                <a:solidFill>
                  <a:prstClr val="black"/>
                </a:solidFill>
                <a:cs typeface="Arial" pitchFamily="34" charset="0"/>
              </a:rPr>
              <a:t>Four Weeks </a:t>
            </a:r>
            <a:r>
              <a:rPr lang="en-US" altLang="en-US" kern="0" dirty="0">
                <a:solidFill>
                  <a:prstClr val="black"/>
                </a:solidFill>
                <a:cs typeface="Arial" pitchFamily="34" charset="0"/>
              </a:rPr>
              <a:t>Specialized course on different themes (Feb-March)</a:t>
            </a:r>
          </a:p>
          <a:p>
            <a:pPr marL="174625" indent="-1206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kern="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altLang="en-US" b="1" kern="0" dirty="0">
                <a:solidFill>
                  <a:prstClr val="black"/>
                </a:solidFill>
                <a:cs typeface="Arial" pitchFamily="34" charset="0"/>
              </a:rPr>
              <a:t>No course Fee</a:t>
            </a:r>
          </a:p>
          <a:p>
            <a:pPr marL="174625" indent="-1206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kern="0" dirty="0">
                <a:solidFill>
                  <a:prstClr val="black"/>
                </a:solidFill>
                <a:cs typeface="Arial" pitchFamily="34" charset="0"/>
              </a:rPr>
              <a:t> About </a:t>
            </a:r>
            <a:r>
              <a:rPr lang="en-US" altLang="en-US" b="1" kern="0" dirty="0" smtClean="0">
                <a:solidFill>
                  <a:prstClr val="black"/>
                </a:solidFill>
                <a:cs typeface="Arial" pitchFamily="34" charset="0"/>
              </a:rPr>
              <a:t>29895 </a:t>
            </a:r>
            <a:r>
              <a:rPr lang="en-US" altLang="en-US" kern="0" dirty="0">
                <a:solidFill>
                  <a:prstClr val="black"/>
                </a:solidFill>
                <a:cs typeface="Arial" pitchFamily="34" charset="0"/>
              </a:rPr>
              <a:t>participants benefited</a:t>
            </a:r>
          </a:p>
          <a:p>
            <a:pPr marL="519113" indent="-123825" algn="just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Tx/>
              <a:buChar char="-"/>
              <a:defRPr/>
            </a:pPr>
            <a:endParaRPr lang="en-US" altLang="en-US" sz="1600" kern="0" dirty="0">
              <a:solidFill>
                <a:prstClr val="black"/>
              </a:solidFill>
              <a:cs typeface="Arial" pitchFamily="34" charset="0"/>
            </a:endParaRPr>
          </a:p>
          <a:p>
            <a:pPr marL="158747" indent="-158747" defTabSz="121917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endParaRPr lang="en-US" kern="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17833" r="7506" b="8855"/>
          <a:stretch/>
        </p:blipFill>
        <p:spPr>
          <a:xfrm>
            <a:off x="5029200" y="1000171"/>
            <a:ext cx="3429000" cy="3672091"/>
          </a:xfrm>
          <a:prstGeom prst="rect">
            <a:avLst/>
          </a:prstGeom>
          <a:ln w="3175">
            <a:noFill/>
          </a:ln>
        </p:spPr>
      </p:pic>
      <p:sp>
        <p:nvSpPr>
          <p:cNvPr id="9" name="Rectangle 8"/>
          <p:cNvSpPr/>
          <p:nvPr/>
        </p:nvSpPr>
        <p:spPr>
          <a:xfrm>
            <a:off x="6551642" y="1157644"/>
            <a:ext cx="2197290" cy="43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25264" y="948972"/>
            <a:ext cx="381000" cy="145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79634" y="1011104"/>
            <a:ext cx="2159566" cy="567154"/>
            <a:chOff x="9144000" y="1752600"/>
            <a:chExt cx="2159566" cy="567154"/>
          </a:xfrm>
        </p:grpSpPr>
        <p:sp>
          <p:nvSpPr>
            <p:cNvPr id="12" name="TextBox 11"/>
            <p:cNvSpPr txBox="1"/>
            <p:nvPr/>
          </p:nvSpPr>
          <p:spPr>
            <a:xfrm>
              <a:off x="9144000" y="1752600"/>
              <a:ext cx="21595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550" b="1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Network Institutions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39536" y="1981200"/>
              <a:ext cx="18950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600" kern="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352 </a:t>
              </a:r>
              <a:r>
                <a:rPr lang="en-US" sz="16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till </a:t>
              </a:r>
              <a:r>
                <a:rPr lang="en-US" sz="1600" kern="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Feb. 2016)</a:t>
              </a:r>
              <a:endParaRPr lang="en-US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764156" y="4762981"/>
            <a:ext cx="4114800" cy="14003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38138" indent="-169863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 Groups</a:t>
            </a:r>
          </a:p>
          <a:p>
            <a:pPr marL="338138" indent="-169863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IN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Central/ State Universities</a:t>
            </a:r>
          </a:p>
          <a:p>
            <a:pPr marL="338138" indent="-169863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IN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Research Institutions</a:t>
            </a:r>
          </a:p>
          <a:p>
            <a:pPr marL="338138" indent="-169863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IN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Central/ State Govt. organisations</a:t>
            </a:r>
          </a:p>
          <a:p>
            <a:pPr marL="338138" indent="-169863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IN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Individuals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0" y="3321509"/>
            <a:ext cx="3742152" cy="293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2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61950" y="76200"/>
            <a:ext cx="8553450" cy="7620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solidFill>
                  <a:srgbClr val="DF3507"/>
                </a:solidFill>
              </a:rPr>
              <a:t>IIRS Online Hands-on Program…. </a:t>
            </a:r>
            <a:endParaRPr lang="en-US" altLang="en-US" sz="2800" dirty="0">
              <a:solidFill>
                <a:srgbClr val="DF3507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sz="2400" dirty="0" smtClean="0"/>
              <a:t>Indian Institute of Remote Sensing (IIRS) has initiated its interactive distance education based capacity building under IIRS outreach </a:t>
            </a:r>
            <a:r>
              <a:rPr lang="en-US" altLang="en-US" sz="2400" dirty="0" err="1" smtClean="0"/>
              <a:t>programme</a:t>
            </a:r>
            <a:r>
              <a:rPr lang="en-US" altLang="en-US" sz="2400" dirty="0" smtClean="0"/>
              <a:t> in the </a:t>
            </a:r>
            <a:r>
              <a:rPr lang="en-US" altLang="en-US" sz="2400" dirty="0" smtClean="0">
                <a:solidFill>
                  <a:srgbClr val="FF0000"/>
                </a:solidFill>
              </a:rPr>
              <a:t>year 2007</a:t>
            </a:r>
            <a:r>
              <a:rPr lang="en-US" altLang="en-US" sz="2400" dirty="0" smtClean="0"/>
              <a:t>.</a:t>
            </a:r>
          </a:p>
          <a:p>
            <a:pPr marL="0" indent="0" algn="just" eaLnBrk="1" hangingPunct="1">
              <a:buNone/>
            </a:pPr>
            <a:endParaRPr lang="en-US" altLang="en-US" sz="2400" dirty="0" smtClean="0"/>
          </a:p>
          <a:p>
            <a:pPr algn="just" eaLnBrk="1" hangingPunct="1"/>
            <a:r>
              <a:rPr lang="en-US" altLang="en-US" sz="2400" dirty="0" smtClean="0"/>
              <a:t>Over </a:t>
            </a:r>
            <a:r>
              <a:rPr lang="en-US" altLang="en-US" sz="2400" dirty="0" smtClean="0">
                <a:solidFill>
                  <a:srgbClr val="FF0000"/>
                </a:solidFill>
              </a:rPr>
              <a:t>30,000 students </a:t>
            </a:r>
            <a:r>
              <a:rPr lang="en-US" altLang="en-US" sz="2400" dirty="0" smtClean="0"/>
              <a:t>and researchers from </a:t>
            </a:r>
            <a:r>
              <a:rPr lang="en-US" altLang="en-US" sz="2400" dirty="0" smtClean="0">
                <a:solidFill>
                  <a:srgbClr val="FF0000"/>
                </a:solidFill>
              </a:rPr>
              <a:t>350+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universities / Institutions</a:t>
            </a:r>
            <a:r>
              <a:rPr lang="en-US" altLang="en-US" sz="2400" dirty="0" smtClean="0"/>
              <a:t> across the country have been trained in the field of geospatial technology. </a:t>
            </a:r>
          </a:p>
          <a:p>
            <a:pPr algn="just" eaLnBrk="1" hangingPunct="1"/>
            <a:endParaRPr lang="en-US" altLang="en-US" sz="2400" dirty="0" smtClean="0"/>
          </a:p>
          <a:p>
            <a:pPr algn="just" eaLnBrk="1" hangingPunct="1"/>
            <a:r>
              <a:rPr lang="en-US" altLang="en-US" sz="2400" dirty="0" smtClean="0"/>
              <a:t>This was accomplished through ISRO's communication satellites, satellite interactive terminals and A-View software.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648200"/>
          </a:xfrm>
        </p:spPr>
        <p:txBody>
          <a:bodyPr/>
          <a:lstStyle/>
          <a:p>
            <a:pPr marL="265113" indent="-265113" algn="just" eaLnBrk="1" hangingPunct="1">
              <a:buFont typeface="Wingdings" panose="05000000000000000000" pitchFamily="2" charset="2"/>
              <a:buChar char="§"/>
            </a:pPr>
            <a:r>
              <a:rPr lang="en-IN" altLang="en-US" sz="2400" dirty="0" smtClean="0"/>
              <a:t>Around </a:t>
            </a:r>
            <a:r>
              <a:rPr lang="en-IN" altLang="en-US" sz="2400" dirty="0" smtClean="0">
                <a:solidFill>
                  <a:srgbClr val="FF0000"/>
                </a:solidFill>
              </a:rPr>
              <a:t>70 broadcast </a:t>
            </a:r>
            <a:r>
              <a:rPr lang="en-IN" altLang="en-US" sz="2400" dirty="0" smtClean="0"/>
              <a:t>and interactive networks have been established by ISRO, covering </a:t>
            </a:r>
            <a:r>
              <a:rPr lang="en-IN" altLang="en-US" sz="2400" dirty="0" smtClean="0">
                <a:solidFill>
                  <a:srgbClr val="FF0000"/>
                </a:solidFill>
              </a:rPr>
              <a:t>20 States </a:t>
            </a:r>
            <a:r>
              <a:rPr lang="en-IN" altLang="en-US" sz="2400" dirty="0" smtClean="0"/>
              <a:t>having more than   </a:t>
            </a:r>
            <a:r>
              <a:rPr lang="en-IN" altLang="en-US" sz="2400" dirty="0" smtClean="0">
                <a:solidFill>
                  <a:srgbClr val="FF0000"/>
                </a:solidFill>
              </a:rPr>
              <a:t>50,000 classrooms</a:t>
            </a:r>
            <a:r>
              <a:rPr lang="en-IN" altLang="en-US" sz="2400" dirty="0" smtClean="0"/>
              <a:t>. Program is broadcasted live and interactive mode.</a:t>
            </a:r>
          </a:p>
          <a:p>
            <a:pPr marL="265113" indent="-265113" algn="just" eaLnBrk="1" hangingPunct="1">
              <a:buFont typeface="Wingdings" panose="05000000000000000000" pitchFamily="2" charset="2"/>
              <a:buChar char="§"/>
            </a:pPr>
            <a:endParaRPr lang="en-US" altLang="en-US" sz="2400" dirty="0" smtClean="0"/>
          </a:p>
          <a:p>
            <a:pPr marL="265113" indent="-265113" algn="just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SIT and ROT terminals have been used at the user end to receive and interact with Teaching end (IIRS).</a:t>
            </a:r>
          </a:p>
          <a:p>
            <a:pPr marL="265113" indent="-265113" algn="just" eaLnBrk="1" hangingPunct="1">
              <a:buFont typeface="Wingdings" panose="05000000000000000000" pitchFamily="2" charset="2"/>
              <a:buChar char="§"/>
            </a:pPr>
            <a:endParaRPr lang="en-US" altLang="en-US" sz="2400" dirty="0" smtClean="0"/>
          </a:p>
          <a:p>
            <a:pPr marL="265113" indent="-265113" algn="just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FF0000"/>
                </a:solidFill>
              </a:rPr>
              <a:t>University coordinators are identified </a:t>
            </a:r>
            <a:r>
              <a:rPr lang="en-US" altLang="en-US" sz="2400" dirty="0" smtClean="0"/>
              <a:t>to facilitate participation, attendance, providing RS &amp;  GIS Lab and conducting examination etc. </a:t>
            </a:r>
          </a:p>
          <a:p>
            <a:pPr marL="265113" indent="-265113" algn="just" eaLnBrk="1" hangingPunct="1">
              <a:buFont typeface="Wingdings" panose="05000000000000000000" pitchFamily="2" charset="2"/>
              <a:buChar char="§"/>
            </a:pPr>
            <a:endParaRPr lang="en-US" altLang="en-US" sz="2400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197823"/>
            <a:ext cx="4373293" cy="523210"/>
          </a:xfrm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dirty="0"/>
              <a:t>IIRS </a:t>
            </a:r>
            <a:r>
              <a:rPr lang="en-US" sz="2800" dirty="0" smtClean="0"/>
              <a:t>EDUSAT </a:t>
            </a:r>
            <a:r>
              <a:rPr lang="en-US" sz="2800" dirty="0"/>
              <a:t>Program (Cont.)</a:t>
            </a:r>
            <a:endParaRPr lang="en-IN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953000"/>
          </a:xfrm>
        </p:spPr>
        <p:txBody>
          <a:bodyPr/>
          <a:lstStyle/>
          <a:p>
            <a:pPr marL="265113" indent="-265113" algn="just" eaLnBrk="1" hangingPunct="1">
              <a:buFont typeface="Wingdings" panose="05000000000000000000" pitchFamily="2" charset="2"/>
              <a:buChar char="§"/>
            </a:pPr>
            <a:endParaRPr lang="en-US" altLang="en-US" sz="2400" dirty="0" smtClean="0"/>
          </a:p>
          <a:p>
            <a:pPr marL="265113" indent="-265113" algn="just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Course reading materials  are distributed well in advance to the participants.</a:t>
            </a:r>
          </a:p>
          <a:p>
            <a:pPr marL="265113" indent="-265113" algn="just" eaLnBrk="1" hangingPunct="1">
              <a:buFont typeface="Wingdings" panose="05000000000000000000" pitchFamily="2" charset="2"/>
              <a:buChar char="§"/>
            </a:pPr>
            <a:endParaRPr lang="en-US" altLang="en-US" sz="2400" dirty="0" smtClean="0"/>
          </a:p>
          <a:p>
            <a:pPr marL="265113" indent="-265113" algn="just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A total of </a:t>
            </a:r>
            <a:r>
              <a:rPr lang="en-US" altLang="en-US" sz="2400" dirty="0" smtClean="0">
                <a:solidFill>
                  <a:srgbClr val="FF0000"/>
                </a:solidFill>
              </a:rPr>
              <a:t>~3000 to 6000 participants participates </a:t>
            </a:r>
            <a:r>
              <a:rPr lang="en-US" altLang="en-US" sz="2400" dirty="0" smtClean="0"/>
              <a:t>on an average in each program from 150 to 300 Institutions /Universities.</a:t>
            </a:r>
          </a:p>
          <a:p>
            <a:pPr marL="265113" indent="-265113" algn="just" eaLnBrk="1" hangingPunct="1">
              <a:buFont typeface="Wingdings" panose="05000000000000000000" pitchFamily="2" charset="2"/>
              <a:buChar char="§"/>
            </a:pPr>
            <a:endParaRPr lang="en-US" altLang="en-US" sz="2400" dirty="0" smtClean="0"/>
          </a:p>
          <a:p>
            <a:pPr marL="265113" indent="-265113" algn="just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Annual IIRS User Interaction Meet (IUIM) is being organized by inviting coordinators and participants to obtain </a:t>
            </a:r>
            <a:r>
              <a:rPr lang="en-US" altLang="en-US" sz="2400" dirty="0" smtClean="0">
                <a:solidFill>
                  <a:srgbClr val="FF0000"/>
                </a:solidFill>
              </a:rPr>
              <a:t>feedback</a:t>
            </a:r>
            <a:r>
              <a:rPr lang="en-US" altLang="en-US" sz="2400" dirty="0" smtClean="0"/>
              <a:t> for further improving the program.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5515" y="149385"/>
            <a:ext cx="4450237" cy="523210"/>
          </a:xfrm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dirty="0">
                <a:solidFill>
                  <a:srgbClr val="DF3507"/>
                </a:solidFill>
              </a:rPr>
              <a:t>IIRS Outreach Program (Cont.)</a:t>
            </a:r>
            <a:endParaRPr lang="en-IN" sz="2800" dirty="0">
              <a:solidFill>
                <a:srgbClr val="DF350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80438" cy="404813"/>
          </a:xfrm>
        </p:spPr>
        <p:txBody>
          <a:bodyPr/>
          <a:lstStyle/>
          <a:p>
            <a:r>
              <a:rPr lang="en-US" altLang="en-US" sz="3200" dirty="0" smtClean="0"/>
              <a:t>IIRS e-learning Portal (using MOOC)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943600" cy="558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9238" y="4953000"/>
            <a:ext cx="391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http://elearning.iirs.gov.in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420706"/>
            <a:ext cx="23899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DD3507"/>
                </a:solidFill>
                <a:cs typeface="Arial" charset="0"/>
              </a:rPr>
              <a:t>Learning at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DD3507"/>
                </a:solidFill>
                <a:cs typeface="Arial" charset="0"/>
              </a:rPr>
              <a:t>anytime, anywhere</a:t>
            </a:r>
            <a:endParaRPr lang="en-US" sz="2800" b="1" dirty="0">
              <a:solidFill>
                <a:srgbClr val="DD3507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3054" y="-7356"/>
            <a:ext cx="2695418" cy="2081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for Education – e-Education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63940" y="228600"/>
            <a:ext cx="8673698" cy="40481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DLP: Internet Based e-Learning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254818" y="797257"/>
            <a:ext cx="4268945" cy="5179473"/>
          </a:xfrm>
          <a:prstGeom prst="roundRect">
            <a:avLst>
              <a:gd name="adj" fmla="val 3846"/>
            </a:avLst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lIns="121920" tIns="60960" rIns="121920" bIns="60960" rtlCol="0">
            <a:noAutofit/>
          </a:bodyPr>
          <a:lstStyle/>
          <a:p>
            <a:pPr marL="174625" indent="-120650"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cs typeface="Arial" pitchFamily="34" charset="0"/>
              </a:rPr>
              <a:t>Self-paced, any-time/any-where learning</a:t>
            </a:r>
          </a:p>
          <a:p>
            <a:pPr marL="174625" indent="-1206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b="1" kern="0" dirty="0" smtClean="0">
                <a:solidFill>
                  <a:prstClr val="black"/>
                </a:solidFill>
                <a:cs typeface="Arial" pitchFamily="34" charset="0"/>
              </a:rPr>
              <a:t>Four months </a:t>
            </a:r>
            <a:r>
              <a:rPr lang="en-GB" kern="0" dirty="0" smtClean="0">
                <a:solidFill>
                  <a:prstClr val="black"/>
                </a:solidFill>
                <a:cs typeface="Arial" pitchFamily="34" charset="0"/>
              </a:rPr>
              <a:t>Comprehensive Certificate Course on ‘Remote Sensing and Geo-information Science’</a:t>
            </a:r>
            <a:endParaRPr lang="en-US" kern="0" dirty="0" smtClean="0">
              <a:solidFill>
                <a:prstClr val="black"/>
              </a:solidFill>
              <a:cs typeface="Arial" pitchFamily="34" charset="0"/>
            </a:endParaRPr>
          </a:p>
          <a:p>
            <a:pPr marL="174625" indent="-1206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b="1" kern="0" dirty="0" smtClean="0">
                <a:solidFill>
                  <a:prstClr val="black"/>
                </a:solidFill>
                <a:cs typeface="Arial" pitchFamily="34" charset="0"/>
              </a:rPr>
              <a:t>One month </a:t>
            </a:r>
            <a:r>
              <a:rPr lang="en-GB" kern="0" dirty="0" smtClean="0">
                <a:solidFill>
                  <a:prstClr val="black"/>
                </a:solidFill>
                <a:cs typeface="Arial" pitchFamily="34" charset="0"/>
              </a:rPr>
              <a:t>fundamental Certificate Courses on (1) Remote Sensing; (2) GIS; (3) Digital Image Processing; and  (4) Photogrammetry </a:t>
            </a:r>
          </a:p>
          <a:p>
            <a:pPr marL="174625" indent="-1206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FF0000"/>
                </a:solidFill>
                <a:cs typeface="Arial" pitchFamily="34" charset="0"/>
              </a:rPr>
              <a:t>Registration – Free and Open to All</a:t>
            </a:r>
          </a:p>
          <a:p>
            <a:pPr marL="174625" indent="-1206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kern="0" dirty="0" smtClean="0">
              <a:solidFill>
                <a:prstClr val="black"/>
              </a:solidFill>
              <a:cs typeface="Arial" pitchFamily="34" charset="0"/>
            </a:endParaRPr>
          </a:p>
          <a:p>
            <a:pPr marL="174625" indent="-174625" algn="just">
              <a:spcAft>
                <a:spcPts val="1200"/>
              </a:spcAft>
              <a:defRPr/>
            </a:pPr>
            <a:endParaRPr lang="en-US" sz="1050" kern="0" dirty="0" smtClean="0">
              <a:solidFill>
                <a:prstClr val="black"/>
              </a:solidFill>
              <a:cs typeface="Arial" pitchFamily="34" charset="0"/>
            </a:endParaRPr>
          </a:p>
          <a:p>
            <a:pPr marL="174625" indent="-174625" algn="just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kern="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62" y="797256"/>
            <a:ext cx="3932542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762030"/>
              </p:ext>
            </p:extLst>
          </p:nvPr>
        </p:nvGraphicFramePr>
        <p:xfrm>
          <a:off x="363940" y="3540456"/>
          <a:ext cx="4038600" cy="221269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038600"/>
              </a:tblGrid>
              <a:tr h="2450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Topics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450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Image Statistics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450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Basic Remote Sensing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450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Photogrammetry and Cartography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450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Digital Image Processing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450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Geographical Information System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4978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Global Navigation Satellite System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450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Customization of Geospatial Tools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450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Applications of Geospatial </a:t>
                      </a:r>
                      <a:r>
                        <a:rPr lang="en-US" sz="1400" dirty="0" smtClean="0">
                          <a:effectLst/>
                        </a:rPr>
                        <a:t>Technologies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t="7337"/>
          <a:stretch/>
        </p:blipFill>
        <p:spPr>
          <a:xfrm>
            <a:off x="4774727" y="3692855"/>
            <a:ext cx="3906252" cy="26590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13054" y="-7356"/>
            <a:ext cx="2695418" cy="2081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for Education – e-Education</a:t>
            </a:r>
          </a:p>
        </p:txBody>
      </p:sp>
    </p:spTree>
    <p:extLst>
      <p:ext uri="{BB962C8B-B14F-4D97-AF65-F5344CB8AC3E}">
        <p14:creationId xmlns:p14="http://schemas.microsoft.com/office/powerpoint/2010/main" val="198759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63940" y="228600"/>
            <a:ext cx="8673698" cy="40481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DLP: Internet Based e-Learning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 b="6888"/>
          <a:stretch/>
        </p:blipFill>
        <p:spPr>
          <a:xfrm>
            <a:off x="3895540" y="2719356"/>
            <a:ext cx="5172260" cy="3275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12800"/>
            <a:ext cx="36576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257800" y="1154093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IN" sz="28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India: 1953</a:t>
            </a:r>
          </a:p>
          <a:p>
            <a:pPr algn="r">
              <a:defRPr/>
            </a:pPr>
            <a:r>
              <a:rPr lang="en-IN" sz="28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Foreign: 86</a:t>
            </a:r>
            <a:endParaRPr lang="en-IN" sz="28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3054" y="-7356"/>
            <a:ext cx="2695418" cy="2081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for Education – e-Education</a:t>
            </a:r>
          </a:p>
        </p:txBody>
      </p:sp>
    </p:spTree>
    <p:extLst>
      <p:ext uri="{BB962C8B-B14F-4D97-AF65-F5344CB8AC3E}">
        <p14:creationId xmlns:p14="http://schemas.microsoft.com/office/powerpoint/2010/main" val="143546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26" y="155201"/>
            <a:ext cx="8625526" cy="1054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2800" b="1" dirty="0" smtClean="0">
                <a:solidFill>
                  <a:srgbClr val="FF0000"/>
                </a:solidFill>
                <a:latin typeface="+mj-lt"/>
                <a:sym typeface="Droid Serif"/>
              </a:rPr>
              <a:t>WGCapD &amp; WG-Disasters DE Course: </a:t>
            </a:r>
          </a:p>
          <a:p>
            <a:pPr defTabSz="457200" latinLnBrk="1" hangingPunct="0"/>
            <a:endParaRPr lang="en-US" sz="1050" b="1" dirty="0" smtClean="0">
              <a:solidFill>
                <a:srgbClr val="FF0000"/>
              </a:solidFill>
              <a:latin typeface="+mj-lt"/>
              <a:sym typeface="Droid Serif"/>
            </a:endParaRPr>
          </a:p>
          <a:p>
            <a:pPr defTabSz="457200" latinLnBrk="1" hangingPunct="0"/>
            <a:r>
              <a:rPr lang="en-US" sz="2400" b="1" dirty="0" smtClean="0">
                <a:solidFill>
                  <a:srgbClr val="0070C0"/>
                </a:solidFill>
                <a:latin typeface="+mj-lt"/>
                <a:sym typeface="Droid Serif"/>
              </a:rPr>
              <a:t>2015 Webinar Series on RS Technology for Disaster Management </a:t>
            </a:r>
            <a:endParaRPr lang="en-US" sz="24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Shape 15"/>
          <p:cNvSpPr/>
          <p:nvPr/>
        </p:nvSpPr>
        <p:spPr>
          <a:xfrm>
            <a:off x="237744" y="1333099"/>
            <a:ext cx="8458200" cy="4723601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702945" indent="-3429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b="1" dirty="0">
                <a:solidFill>
                  <a:srgbClr val="002569"/>
                </a:solidFill>
                <a:latin typeface="+mj-lt"/>
                <a:cs typeface="Arial" pitchFamily="34" charset="0"/>
              </a:rPr>
              <a:t>Introduction to Webinars </a:t>
            </a:r>
            <a:r>
              <a:rPr lang="en-US" sz="2200" b="1" dirty="0" smtClean="0">
                <a:solidFill>
                  <a:srgbClr val="002569"/>
                </a:solidFill>
                <a:latin typeface="+mj-lt"/>
                <a:cs typeface="Arial" pitchFamily="34" charset="0"/>
              </a:rPr>
              <a:t>Series</a:t>
            </a:r>
            <a:endParaRPr lang="en-US" sz="2200" b="1" dirty="0">
              <a:solidFill>
                <a:srgbClr val="002569"/>
              </a:solidFill>
              <a:latin typeface="+mj-lt"/>
              <a:cs typeface="Arial" pitchFamily="34" charset="0"/>
            </a:endParaRPr>
          </a:p>
          <a:p>
            <a:pPr marL="1160145" lvl="1" indent="-3429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2200" dirty="0">
                <a:solidFill>
                  <a:srgbClr val="002569"/>
                </a:solidFill>
                <a:latin typeface="+mj-lt"/>
                <a:cs typeface="Arial" pitchFamily="34" charset="0"/>
              </a:rPr>
              <a:t>Overview of CEOS/</a:t>
            </a:r>
            <a:r>
              <a:rPr lang="en-US" sz="2200" dirty="0" err="1">
                <a:solidFill>
                  <a:srgbClr val="002569"/>
                </a:solidFill>
                <a:latin typeface="+mj-lt"/>
                <a:cs typeface="Arial" pitchFamily="34" charset="0"/>
              </a:rPr>
              <a:t>WGCapD</a:t>
            </a:r>
            <a:endParaRPr lang="en-US" sz="2200" dirty="0">
              <a:solidFill>
                <a:srgbClr val="002569"/>
              </a:solidFill>
              <a:latin typeface="+mj-lt"/>
              <a:cs typeface="Arial" pitchFamily="34" charset="0"/>
            </a:endParaRPr>
          </a:p>
          <a:p>
            <a:pPr marL="1160145" lvl="1" indent="-3429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2200" b="1" dirty="0">
                <a:solidFill>
                  <a:srgbClr val="002569"/>
                </a:solidFill>
                <a:latin typeface="+mj-lt"/>
                <a:cs typeface="Arial" pitchFamily="34" charset="0"/>
              </a:rPr>
              <a:t>Where CEOS can help</a:t>
            </a:r>
            <a:r>
              <a:rPr lang="en-US" sz="2200" dirty="0">
                <a:solidFill>
                  <a:srgbClr val="002569"/>
                </a:solidFill>
                <a:latin typeface="+mj-lt"/>
                <a:cs typeface="Arial" pitchFamily="34" charset="0"/>
              </a:rPr>
              <a:t>: Datasets and Useful Tools: CEOS Visualization</a:t>
            </a:r>
          </a:p>
          <a:p>
            <a:pPr marL="1160145" lvl="1" indent="-3429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2200" dirty="0">
                <a:solidFill>
                  <a:srgbClr val="002569"/>
                </a:solidFill>
                <a:latin typeface="+mj-lt"/>
                <a:cs typeface="Arial" pitchFamily="34" charset="0"/>
              </a:rPr>
              <a:t>International Collaboration for DRM</a:t>
            </a:r>
            <a:endParaRPr lang="en-US" sz="2200" u="sng" dirty="0">
              <a:solidFill>
                <a:srgbClr val="002569"/>
              </a:solidFill>
              <a:latin typeface="+mj-lt"/>
              <a:cs typeface="Arial" pitchFamily="34" charset="0"/>
            </a:endParaRPr>
          </a:p>
          <a:p>
            <a:pPr marL="702945" indent="-3429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b="1" dirty="0">
                <a:solidFill>
                  <a:srgbClr val="002569"/>
                </a:solidFill>
                <a:latin typeface="+mj-lt"/>
                <a:cs typeface="Arial" pitchFamily="34" charset="0"/>
              </a:rPr>
              <a:t>Introduction to Disasters</a:t>
            </a:r>
            <a:r>
              <a:rPr lang="en-US" sz="2200" dirty="0">
                <a:solidFill>
                  <a:srgbClr val="002569"/>
                </a:solidFill>
                <a:latin typeface="+mj-lt"/>
                <a:cs typeface="Arial" pitchFamily="34" charset="0"/>
              </a:rPr>
              <a:t>: Causes, effects, monitoring, mitigation, and management. Methods of hazard, vulnerability, and risk assessment and the role of geospatial data.</a:t>
            </a:r>
          </a:p>
          <a:p>
            <a:pPr marL="702945" indent="-3429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2569"/>
                </a:solidFill>
                <a:latin typeface="+mj-lt"/>
                <a:cs typeface="Arial" pitchFamily="34" charset="0"/>
              </a:rPr>
              <a:t>Space-based </a:t>
            </a:r>
            <a:r>
              <a:rPr lang="en-US" sz="2200" b="1" dirty="0" smtClean="0">
                <a:solidFill>
                  <a:srgbClr val="002569"/>
                </a:solidFill>
                <a:latin typeface="+mj-lt"/>
                <a:cs typeface="Arial" pitchFamily="34" charset="0"/>
              </a:rPr>
              <a:t>EO </a:t>
            </a:r>
            <a:r>
              <a:rPr lang="en-US" sz="2200" dirty="0" smtClean="0">
                <a:solidFill>
                  <a:srgbClr val="002569"/>
                </a:solidFill>
                <a:latin typeface="+mj-lt"/>
                <a:cs typeface="Arial" pitchFamily="34" charset="0"/>
              </a:rPr>
              <a:t>systems </a:t>
            </a:r>
            <a:r>
              <a:rPr lang="en-US" sz="2200" dirty="0">
                <a:solidFill>
                  <a:srgbClr val="002569"/>
                </a:solidFill>
                <a:latin typeface="+mj-lt"/>
                <a:cs typeface="Arial" pitchFamily="34" charset="0"/>
              </a:rPr>
              <a:t>and their applications for </a:t>
            </a:r>
            <a:r>
              <a:rPr lang="en-US" sz="2200" b="1" dirty="0">
                <a:solidFill>
                  <a:srgbClr val="002569"/>
                </a:solidFill>
                <a:latin typeface="+mj-lt"/>
                <a:cs typeface="Arial" pitchFamily="34" charset="0"/>
              </a:rPr>
              <a:t>hydro-meteorological disasters </a:t>
            </a:r>
            <a:r>
              <a:rPr lang="en-US" sz="2200" dirty="0">
                <a:solidFill>
                  <a:srgbClr val="002569"/>
                </a:solidFill>
                <a:latin typeface="+mj-lt"/>
                <a:cs typeface="Arial" pitchFamily="34" charset="0"/>
              </a:rPr>
              <a:t>(floods) </a:t>
            </a:r>
          </a:p>
          <a:p>
            <a:pPr marL="702945" indent="-3429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2569"/>
                </a:solidFill>
                <a:latin typeface="+mj-lt"/>
                <a:cs typeface="Arial" pitchFamily="34" charset="0"/>
              </a:rPr>
              <a:t>Space-based </a:t>
            </a:r>
            <a:r>
              <a:rPr lang="en-US" sz="2200" b="1" dirty="0">
                <a:solidFill>
                  <a:srgbClr val="002569"/>
                </a:solidFill>
                <a:latin typeface="+mj-lt"/>
                <a:cs typeface="Arial" pitchFamily="34" charset="0"/>
              </a:rPr>
              <a:t>EO </a:t>
            </a:r>
            <a:r>
              <a:rPr lang="en-US" sz="2200" dirty="0" smtClean="0">
                <a:solidFill>
                  <a:srgbClr val="002569"/>
                </a:solidFill>
                <a:latin typeface="+mj-lt"/>
                <a:cs typeface="Arial" pitchFamily="34" charset="0"/>
              </a:rPr>
              <a:t>systems </a:t>
            </a:r>
            <a:r>
              <a:rPr lang="en-US" sz="2200" dirty="0">
                <a:solidFill>
                  <a:srgbClr val="002569"/>
                </a:solidFill>
                <a:latin typeface="+mj-lt"/>
                <a:cs typeface="Arial" pitchFamily="34" charset="0"/>
              </a:rPr>
              <a:t>and their applications for </a:t>
            </a:r>
            <a:r>
              <a:rPr lang="en-US" sz="2200" b="1" dirty="0">
                <a:solidFill>
                  <a:srgbClr val="002569"/>
                </a:solidFill>
                <a:latin typeface="+mj-lt"/>
                <a:cs typeface="Arial" pitchFamily="34" charset="0"/>
              </a:rPr>
              <a:t>geological disasters </a:t>
            </a:r>
            <a:r>
              <a:rPr lang="en-US" sz="2200" dirty="0">
                <a:solidFill>
                  <a:srgbClr val="002569"/>
                </a:solidFill>
                <a:latin typeface="+mj-lt"/>
                <a:cs typeface="Arial" pitchFamily="34" charset="0"/>
              </a:rPr>
              <a:t>(earthquakes, landslides, and volcanoes</a:t>
            </a:r>
            <a:r>
              <a:rPr lang="en-US" sz="2200" dirty="0" smtClean="0">
                <a:solidFill>
                  <a:srgbClr val="002569"/>
                </a:solidFill>
                <a:latin typeface="+mj-lt"/>
                <a:cs typeface="Arial" pitchFamily="34" charset="0"/>
              </a:rPr>
              <a:t>)</a:t>
            </a:r>
            <a:endParaRPr lang="en-US" sz="2200" dirty="0">
              <a:solidFill>
                <a:srgbClr val="002569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3635" y="5872034"/>
            <a:ext cx="188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199" y="789503"/>
            <a:ext cx="8204199" cy="2590800"/>
          </a:xfrm>
        </p:spPr>
        <p:txBody>
          <a:bodyPr/>
          <a:lstStyle/>
          <a:p>
            <a:pPr marL="198438" indent="-198438" algn="just"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Introduce Geoinformatics and its applications to university postgraduate students / researchers / faculty and to generate interest with further scope of perusing the career in the domain of geospatial technologies.</a:t>
            </a:r>
          </a:p>
          <a:p>
            <a:pPr marL="198438" indent="-198438" algn="just">
              <a:buFont typeface="Wingdings" panose="05000000000000000000" pitchFamily="2" charset="2"/>
              <a:buChar char="§"/>
            </a:pPr>
            <a:endParaRPr lang="en-US" altLang="en-US" sz="2400" b="0" dirty="0" smtClean="0"/>
          </a:p>
          <a:p>
            <a:pPr marL="198438" indent="-198438" algn="just"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Facilitate the universities to avail with one of the best teaching faculty of IIRS / guest faculty (India) in RS, GIS, GPS and related technologies. </a:t>
            </a:r>
            <a:endParaRPr lang="en-IN" altLang="en-US" sz="2400" b="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657224" y="4075113"/>
            <a:ext cx="8004175" cy="2173287"/>
          </a:xfrm>
          <a:prstGeom prst="roundRect">
            <a:avLst>
              <a:gd name="adj" fmla="val 4108"/>
            </a:avLst>
          </a:prstGeom>
          <a:noFill/>
          <a:ln>
            <a:solidFill>
              <a:srgbClr val="4F81BD"/>
            </a:solidFill>
          </a:ln>
        </p:spPr>
        <p:txBody>
          <a:bodyPr/>
          <a:lstStyle/>
          <a:p>
            <a:pPr algn="ctr" defTabSz="914378">
              <a:defRPr/>
            </a:pPr>
            <a:r>
              <a:rPr lang="en-IN" sz="28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Target Groups</a:t>
            </a:r>
          </a:p>
          <a:p>
            <a:pPr marL="114297" indent="-1142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2000" dirty="0"/>
              <a:t>Central/ State Universities;</a:t>
            </a:r>
          </a:p>
          <a:p>
            <a:pPr marL="114297" indent="-1142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2000" dirty="0"/>
              <a:t>Research Institutions;</a:t>
            </a:r>
          </a:p>
          <a:p>
            <a:pPr marL="114297" indent="-1142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2000" dirty="0"/>
              <a:t>Central/ State Govt. organisations;</a:t>
            </a:r>
          </a:p>
          <a:p>
            <a:pPr marL="114297" indent="-1142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2000" dirty="0"/>
              <a:t>Individuals.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9725" y="162580"/>
            <a:ext cx="5936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kern="0" dirty="0" smtClean="0">
                <a:solidFill>
                  <a:srgbClr val="DF3507"/>
                </a:solidFill>
                <a:latin typeface="Arial Narrow"/>
                <a:ea typeface="+mj-ea"/>
                <a:cs typeface="+mj-cs"/>
              </a:rPr>
              <a:t>Course Objectives and Target Groups….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4724400"/>
          </a:xfrm>
        </p:spPr>
        <p:txBody>
          <a:bodyPr/>
          <a:lstStyle/>
          <a:p>
            <a:r>
              <a:rPr lang="en-US" sz="2800" b="0" dirty="0" smtClean="0">
                <a:solidFill>
                  <a:schemeClr val="accent2"/>
                </a:solidFill>
              </a:rPr>
              <a:t>Excellent facility </a:t>
            </a:r>
            <a:r>
              <a:rPr lang="en-US" sz="2800" b="0" dirty="0" smtClean="0"/>
              <a:t>in place for easy and uninterrupted interaction to make the EDUSAT program as lively as possible</a:t>
            </a:r>
          </a:p>
          <a:p>
            <a:r>
              <a:rPr lang="en-US" sz="2800" b="0" dirty="0" smtClean="0"/>
              <a:t>Our E-learning (</a:t>
            </a:r>
            <a:r>
              <a:rPr lang="en-US" sz="2800" b="0" dirty="0" err="1" smtClean="0"/>
              <a:t>async</a:t>
            </a:r>
            <a:r>
              <a:rPr lang="en-US" sz="2800" b="0" dirty="0" smtClean="0"/>
              <a:t>) program supports and complements for those who cannot participate </a:t>
            </a:r>
          </a:p>
          <a:p>
            <a:r>
              <a:rPr lang="en-US" sz="2800" b="0" dirty="0" smtClean="0"/>
              <a:t>Good benefits for learners to build their career in the field of Geospatial technology – Alumni: as standing e.g.</a:t>
            </a:r>
          </a:p>
          <a:p>
            <a:r>
              <a:rPr lang="en-US" sz="2800" b="0" dirty="0" smtClean="0"/>
              <a:t>Strongly encourage to upgrade by taking regular courses at places like IIRS for strong leaders…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4071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5"/>
          <p:cNvSpPr/>
          <p:nvPr/>
        </p:nvSpPr>
        <p:spPr>
          <a:xfrm>
            <a:off x="0" y="1143000"/>
            <a:ext cx="9144000" cy="135549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			</a:t>
            </a:r>
            <a:endParaRPr lang="en-US" dirty="0">
              <a:solidFill>
                <a:srgbClr val="002569"/>
              </a:solidFill>
              <a:latin typeface="Arial" pitchFamily="34" charset="0"/>
              <a:cs typeface="Helvetica"/>
            </a:endParaRPr>
          </a:p>
        </p:txBody>
      </p:sp>
      <p:sp>
        <p:nvSpPr>
          <p:cNvPr id="4" name="Shape 15"/>
          <p:cNvSpPr/>
          <p:nvPr/>
        </p:nvSpPr>
        <p:spPr>
          <a:xfrm>
            <a:off x="0" y="878046"/>
            <a:ext cx="8613913" cy="486421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817245" indent="-457200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Good Discussion during </a:t>
            </a:r>
            <a:r>
              <a:rPr lang="en-US" sz="2800" dirty="0" err="1" smtClean="0">
                <a:solidFill>
                  <a:srgbClr val="002569"/>
                </a:solidFill>
                <a:latin typeface="+mj-lt"/>
                <a:cs typeface="Helvetica"/>
              </a:rPr>
              <a:t>telecon</a:t>
            </a: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 – followed by mail exchanges of views/suggestions</a:t>
            </a:r>
          </a:p>
          <a:p>
            <a:pPr marL="817245" indent="-457200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Overall Acceptance to have new and unique </a:t>
            </a:r>
            <a:r>
              <a:rPr lang="en-US" sz="2800" dirty="0" err="1" smtClean="0">
                <a:solidFill>
                  <a:srgbClr val="002569"/>
                </a:solidFill>
                <a:latin typeface="+mj-lt"/>
                <a:cs typeface="Helvetica"/>
              </a:rPr>
              <a:t>WGCapD</a:t>
            </a: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 Webinar series in 3-Yr Plan</a:t>
            </a:r>
          </a:p>
          <a:p>
            <a:pPr marL="817245" indent="-457200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Modus Operandi to arrive best and unique practices is being worked out</a:t>
            </a:r>
          </a:p>
          <a:p>
            <a:pPr marL="817245" indent="-457200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Finalization and Work Plan on Modes</a:t>
            </a:r>
            <a:r>
              <a:rPr lang="en-US" sz="2800" dirty="0">
                <a:solidFill>
                  <a:srgbClr val="002569"/>
                </a:solidFill>
                <a:latin typeface="+mj-lt"/>
                <a:cs typeface="Helvetica"/>
              </a:rPr>
              <a:t>, Targeted </a:t>
            </a: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Users, Themes (incl. WGs, VCs) in this Meet.</a:t>
            </a:r>
          </a:p>
          <a:p>
            <a:pPr marL="817245" indent="-4572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569"/>
              </a:solidFill>
              <a:latin typeface="+mj-lt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2569"/>
              </a:solidFill>
              <a:latin typeface="+mj-lt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793" y="118313"/>
            <a:ext cx="57794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3200" b="1" dirty="0" smtClean="0">
                <a:solidFill>
                  <a:srgbClr val="FF0000"/>
                </a:solidFill>
                <a:latin typeface="+mj-lt"/>
                <a:sym typeface="Droid Serif"/>
              </a:rPr>
              <a:t>Summary</a:t>
            </a:r>
            <a:endParaRPr lang="en-US" sz="32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3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main building2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-5815" y="765175"/>
            <a:ext cx="9144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WordArt 2"/>
          <p:cNvSpPr>
            <a:spLocks noChangeArrowheads="1" noChangeShapeType="1" noTextEdit="1"/>
          </p:cNvSpPr>
          <p:nvPr/>
        </p:nvSpPr>
        <p:spPr bwMode="auto">
          <a:xfrm>
            <a:off x="4495800" y="5334000"/>
            <a:ext cx="441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lt"/>
                <a:cs typeface="+mn-lt"/>
              </a:rPr>
              <a:t>THANK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9039" y="861873"/>
            <a:ext cx="4049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 ISO 9001-2008 Institute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6096000"/>
            <a:ext cx="3341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+mn-lt"/>
              </a:rPr>
              <a:t>www.iirs.gov.in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2553" y="-76200"/>
            <a:ext cx="60144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i="1" dirty="0" err="1">
                <a:solidFill>
                  <a:srgbClr val="00B0F0"/>
                </a:solidFill>
                <a:latin typeface="Bookman Old Style" pitchFamily="18" charset="0"/>
                <a:cs typeface="Arial" pitchFamily="34" charset="0"/>
              </a:rPr>
              <a:t>iirs</a:t>
            </a:r>
            <a:endParaRPr lang="en-US" b="1" i="1" dirty="0">
              <a:solidFill>
                <a:srgbClr val="00B0F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2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5"/>
          <p:cNvSpPr/>
          <p:nvPr/>
        </p:nvSpPr>
        <p:spPr>
          <a:xfrm>
            <a:off x="0" y="1143000"/>
            <a:ext cx="9144000" cy="135549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569"/>
              </a:solidFill>
              <a:latin typeface="Arial" pitchFamily="34" charset="0"/>
              <a:cs typeface="Helvetica"/>
            </a:endParaRPr>
          </a:p>
          <a:p>
            <a:pPr marL="360045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2569"/>
                </a:solidFill>
                <a:latin typeface="Arial" pitchFamily="34" charset="0"/>
                <a:cs typeface="Helvetica"/>
              </a:rPr>
              <a:t>			</a:t>
            </a:r>
            <a:endParaRPr lang="en-US" dirty="0">
              <a:solidFill>
                <a:srgbClr val="002569"/>
              </a:solidFill>
              <a:latin typeface="Arial" pitchFamily="34" charset="0"/>
              <a:cs typeface="Helvetica"/>
            </a:endParaRPr>
          </a:p>
        </p:txBody>
      </p:sp>
      <p:sp>
        <p:nvSpPr>
          <p:cNvPr id="4" name="Shape 15"/>
          <p:cNvSpPr/>
          <p:nvPr/>
        </p:nvSpPr>
        <p:spPr>
          <a:xfrm>
            <a:off x="188536" y="1679325"/>
            <a:ext cx="8613913" cy="384663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817245" indent="-457200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002569"/>
                </a:solidFill>
                <a:latin typeface="+mj-lt"/>
                <a:cs typeface="Helvetica"/>
              </a:rPr>
              <a:t>Floor Open for Discussions</a:t>
            </a:r>
          </a:p>
          <a:p>
            <a:pPr marL="817245" indent="-457200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569"/>
              </a:solidFill>
              <a:latin typeface="+mj-lt"/>
              <a:cs typeface="Helvetica"/>
            </a:endParaRPr>
          </a:p>
          <a:p>
            <a:pPr marL="817245" indent="-457200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2569"/>
              </a:solidFill>
              <a:latin typeface="+mj-lt"/>
              <a:cs typeface="Helvetica"/>
            </a:endParaRPr>
          </a:p>
          <a:p>
            <a:pPr marL="360045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2569"/>
              </a:solidFill>
              <a:latin typeface="+mj-lt"/>
              <a:cs typeface="Helvetica"/>
            </a:endParaRPr>
          </a:p>
          <a:p>
            <a:pPr marL="817245" indent="-4572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569"/>
              </a:solidFill>
              <a:latin typeface="+mj-lt"/>
              <a:cs typeface="Helvetica"/>
            </a:endParaRPr>
          </a:p>
          <a:p>
            <a:pPr marL="360045" algn="r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569"/>
                </a:solidFill>
                <a:latin typeface="+mj-lt"/>
                <a:cs typeface="Helvetica"/>
              </a:rPr>
              <a:t>Thank You for kind attention</a:t>
            </a:r>
          </a:p>
          <a:p>
            <a:pPr marL="817245" indent="-4572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569"/>
              </a:solidFill>
              <a:latin typeface="+mj-lt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793" y="118313"/>
            <a:ext cx="57794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3200" b="1" dirty="0" smtClean="0">
                <a:solidFill>
                  <a:srgbClr val="FF0000"/>
                </a:solidFill>
                <a:latin typeface="+mj-lt"/>
                <a:sym typeface="Droid Serif"/>
              </a:rPr>
              <a:t>Discussions</a:t>
            </a:r>
            <a:endParaRPr lang="en-US" sz="32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2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53450" cy="762000"/>
          </a:xfrm>
        </p:spPr>
        <p:txBody>
          <a:bodyPr/>
          <a:lstStyle/>
          <a:p>
            <a:pPr>
              <a:defRPr/>
            </a:pPr>
            <a:r>
              <a:rPr lang="en-GB" sz="2800" dirty="0"/>
              <a:t>B</a:t>
            </a:r>
            <a:r>
              <a:rPr lang="en-GB" sz="2800" dirty="0" smtClean="0"/>
              <a:t>asic </a:t>
            </a:r>
            <a:r>
              <a:rPr lang="en-GB" sz="2800" dirty="0"/>
              <a:t>qualification </a:t>
            </a:r>
            <a:r>
              <a:rPr lang="en-GB" sz="2800" dirty="0" smtClean="0"/>
              <a:t>for IIRS e-learning courses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143000"/>
            <a:ext cx="7458075" cy="4724400"/>
          </a:xfrm>
        </p:spPr>
        <p:txBody>
          <a:bodyPr/>
          <a:lstStyle/>
          <a:p>
            <a:pPr algn="just">
              <a:defRPr/>
            </a:pPr>
            <a:r>
              <a:rPr lang="en-GB" sz="2400" dirty="0" smtClean="0">
                <a:solidFill>
                  <a:srgbClr val="FF0000"/>
                </a:solidFill>
              </a:rPr>
              <a:t>For learner no basic qualification is required.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en-GB" sz="2400" dirty="0" smtClean="0"/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For certifications following qualification is required:</a:t>
            </a:r>
          </a:p>
          <a:p>
            <a:pPr algn="just">
              <a:defRPr/>
            </a:pPr>
            <a:r>
              <a:rPr lang="en-GB" sz="2400" dirty="0" smtClean="0"/>
              <a:t>Persons </a:t>
            </a:r>
            <a:r>
              <a:rPr lang="en-GB" sz="2400" dirty="0"/>
              <a:t>who have successfully completed graduation or 3 years diploma after 10th standard or equivalent are eligible. </a:t>
            </a:r>
            <a:endParaRPr lang="en-US" sz="24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GB" sz="2400" dirty="0"/>
              <a:t>or</a:t>
            </a:r>
            <a:endParaRPr lang="en-US" sz="2400" dirty="0"/>
          </a:p>
          <a:p>
            <a:pPr algn="just">
              <a:defRPr/>
            </a:pPr>
            <a:r>
              <a:rPr lang="en-GB" sz="2400" dirty="0"/>
              <a:t>Working Professionals with 10+2 educational qualification and minimum 5 </a:t>
            </a:r>
            <a:r>
              <a:rPr lang="en-GB" sz="2400" dirty="0" smtClean="0"/>
              <a:t>years </a:t>
            </a:r>
            <a:r>
              <a:rPr lang="en-GB" sz="2400" dirty="0"/>
              <a:t>experience in geo-spatial domain or related areas.</a:t>
            </a: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542553" y="-76200"/>
            <a:ext cx="60144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i="1" dirty="0" err="1">
                <a:solidFill>
                  <a:srgbClr val="00B0F0"/>
                </a:solidFill>
                <a:latin typeface="Bookman Old Style" pitchFamily="18" charset="0"/>
                <a:cs typeface="Arial" pitchFamily="34" charset="0"/>
              </a:rPr>
              <a:t>iirs</a:t>
            </a:r>
            <a:endParaRPr lang="en-US" b="1" i="1" dirty="0">
              <a:solidFill>
                <a:srgbClr val="00B0F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5"/>
          <p:cNvSpPr/>
          <p:nvPr/>
        </p:nvSpPr>
        <p:spPr>
          <a:xfrm>
            <a:off x="217850" y="1586215"/>
            <a:ext cx="8303980" cy="360092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marL="702945" indent="-3429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r>
              <a:rPr lang="en-US" sz="2200" dirty="0" smtClean="0">
                <a:solidFill>
                  <a:srgbClr val="002569"/>
                </a:solidFill>
                <a:latin typeface="+mj-lt"/>
                <a:cs typeface="Arial" pitchFamily="34" charset="0"/>
              </a:rPr>
              <a:t>Space-based </a:t>
            </a:r>
            <a:r>
              <a:rPr lang="en-US" sz="2200" b="1" dirty="0">
                <a:solidFill>
                  <a:srgbClr val="002569"/>
                </a:solidFill>
                <a:latin typeface="+mj-lt"/>
                <a:cs typeface="Arial" pitchFamily="34" charset="0"/>
              </a:rPr>
              <a:t>EO </a:t>
            </a:r>
            <a:r>
              <a:rPr lang="en-US" sz="2200" dirty="0" smtClean="0">
                <a:solidFill>
                  <a:srgbClr val="002569"/>
                </a:solidFill>
                <a:latin typeface="+mj-lt"/>
                <a:cs typeface="Arial" pitchFamily="34" charset="0"/>
              </a:rPr>
              <a:t>systems </a:t>
            </a:r>
            <a:r>
              <a:rPr lang="en-US" sz="2200" dirty="0">
                <a:solidFill>
                  <a:srgbClr val="002569"/>
                </a:solidFill>
                <a:latin typeface="+mj-lt"/>
                <a:cs typeface="Arial" pitchFamily="34" charset="0"/>
              </a:rPr>
              <a:t>for </a:t>
            </a:r>
            <a:r>
              <a:rPr lang="en-US" sz="2200" b="1" dirty="0">
                <a:solidFill>
                  <a:srgbClr val="002569"/>
                </a:solidFill>
                <a:latin typeface="+mj-lt"/>
                <a:cs typeface="Arial" pitchFamily="34" charset="0"/>
              </a:rPr>
              <a:t>environmental disasters </a:t>
            </a:r>
            <a:r>
              <a:rPr lang="en-US" sz="2200" dirty="0">
                <a:solidFill>
                  <a:srgbClr val="002569"/>
                </a:solidFill>
                <a:latin typeface="+mj-lt"/>
                <a:cs typeface="Arial" pitchFamily="34" charset="0"/>
              </a:rPr>
              <a:t>(forest fires</a:t>
            </a:r>
            <a:r>
              <a:rPr lang="en-US" sz="2200" dirty="0" smtClean="0">
                <a:solidFill>
                  <a:srgbClr val="002569"/>
                </a:solidFill>
                <a:latin typeface="+mj-lt"/>
                <a:cs typeface="Arial" pitchFamily="34" charset="0"/>
              </a:rPr>
              <a:t>)</a:t>
            </a:r>
          </a:p>
          <a:p>
            <a:pPr marL="702945" indent="-3429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endParaRPr lang="en-US" sz="800" dirty="0">
              <a:solidFill>
                <a:srgbClr val="002569"/>
              </a:solidFill>
              <a:latin typeface="+mj-lt"/>
              <a:cs typeface="Arial" pitchFamily="34" charset="0"/>
            </a:endParaRPr>
          </a:p>
          <a:p>
            <a:pPr marL="702945" indent="-3429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r>
              <a:rPr lang="en-US" sz="2200" dirty="0">
                <a:solidFill>
                  <a:srgbClr val="002569"/>
                </a:solidFill>
                <a:latin typeface="+mj-lt"/>
                <a:cs typeface="Arial" pitchFamily="34" charset="0"/>
              </a:rPr>
              <a:t>Real Time Monitoring of </a:t>
            </a:r>
            <a:r>
              <a:rPr lang="en-US" sz="2200" b="1" dirty="0">
                <a:solidFill>
                  <a:srgbClr val="002569"/>
                </a:solidFill>
                <a:latin typeface="+mj-lt"/>
                <a:cs typeface="Arial" pitchFamily="34" charset="0"/>
              </a:rPr>
              <a:t>Global Precipitation from Space</a:t>
            </a:r>
            <a:r>
              <a:rPr lang="en-US" sz="2200" dirty="0">
                <a:solidFill>
                  <a:srgbClr val="002569"/>
                </a:solidFill>
                <a:latin typeface="+mj-lt"/>
                <a:cs typeface="Arial" pitchFamily="34" charset="0"/>
              </a:rPr>
              <a:t>: New Technologies Applied to Heavy Rainfall Risk </a:t>
            </a:r>
            <a:r>
              <a:rPr lang="en-US" sz="2200" dirty="0" smtClean="0">
                <a:solidFill>
                  <a:srgbClr val="002569"/>
                </a:solidFill>
                <a:latin typeface="+mj-lt"/>
                <a:cs typeface="Arial" pitchFamily="34" charset="0"/>
              </a:rPr>
              <a:t>Reduction</a:t>
            </a:r>
          </a:p>
          <a:p>
            <a:pPr marL="702945" indent="-3429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endParaRPr lang="en-US" sz="800" dirty="0">
              <a:solidFill>
                <a:srgbClr val="002569"/>
              </a:solidFill>
              <a:latin typeface="+mj-lt"/>
              <a:cs typeface="Arial" pitchFamily="34" charset="0"/>
            </a:endParaRPr>
          </a:p>
          <a:p>
            <a:pPr marL="702945" indent="-3429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r>
              <a:rPr lang="en-US" sz="2200" dirty="0">
                <a:solidFill>
                  <a:srgbClr val="002569"/>
                </a:solidFill>
                <a:latin typeface="+mj-lt"/>
                <a:cs typeface="Arial" pitchFamily="34" charset="0"/>
              </a:rPr>
              <a:t>Concepts and applications of </a:t>
            </a:r>
            <a:r>
              <a:rPr lang="en-US" sz="2200" b="1" dirty="0">
                <a:solidFill>
                  <a:srgbClr val="002569"/>
                </a:solidFill>
                <a:latin typeface="+mj-lt"/>
                <a:cs typeface="Arial" pitchFamily="34" charset="0"/>
              </a:rPr>
              <a:t>internet GIS and Sensor Web </a:t>
            </a:r>
            <a:r>
              <a:rPr lang="en-US" sz="2200" dirty="0">
                <a:solidFill>
                  <a:srgbClr val="002569"/>
                </a:solidFill>
                <a:latin typeface="+mj-lt"/>
                <a:cs typeface="Arial" pitchFamily="34" charset="0"/>
              </a:rPr>
              <a:t>(network of sensors) </a:t>
            </a:r>
            <a:r>
              <a:rPr lang="en-US" sz="2200" b="1" dirty="0">
                <a:solidFill>
                  <a:srgbClr val="002569"/>
                </a:solidFill>
                <a:latin typeface="+mj-lt"/>
                <a:cs typeface="Arial" pitchFamily="34" charset="0"/>
              </a:rPr>
              <a:t>for disaster management</a:t>
            </a:r>
            <a:r>
              <a:rPr lang="en-US" sz="2200" dirty="0">
                <a:solidFill>
                  <a:srgbClr val="002569"/>
                </a:solidFill>
                <a:latin typeface="+mj-lt"/>
                <a:cs typeface="Arial" pitchFamily="34" charset="0"/>
              </a:rPr>
              <a:t>. Example of an open source tool (TerraMA</a:t>
            </a:r>
            <a:r>
              <a:rPr lang="en-US" sz="2200" baseline="30000" dirty="0">
                <a:solidFill>
                  <a:srgbClr val="002569"/>
                </a:solidFill>
                <a:latin typeface="+mj-lt"/>
                <a:cs typeface="Arial" pitchFamily="34" charset="0"/>
              </a:rPr>
              <a:t>2</a:t>
            </a:r>
            <a:r>
              <a:rPr lang="en-US" sz="2200" dirty="0">
                <a:solidFill>
                  <a:srgbClr val="002569"/>
                </a:solidFill>
                <a:latin typeface="+mj-lt"/>
                <a:cs typeface="Arial" pitchFamily="34" charset="0"/>
              </a:rPr>
              <a:t> - computational platform for developing Monitoring, Analysis and Alert systems</a:t>
            </a:r>
            <a:r>
              <a:rPr lang="en-US" sz="2200" dirty="0" smtClean="0">
                <a:solidFill>
                  <a:srgbClr val="002569"/>
                </a:solidFill>
                <a:latin typeface="+mj-lt"/>
                <a:cs typeface="Arial" pitchFamily="34" charset="0"/>
              </a:rPr>
              <a:t>)</a:t>
            </a:r>
          </a:p>
          <a:p>
            <a:pPr marL="702945" indent="-3429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endParaRPr lang="en-US" sz="800" dirty="0">
              <a:solidFill>
                <a:srgbClr val="002569"/>
              </a:solidFill>
              <a:latin typeface="+mj-lt"/>
              <a:cs typeface="Arial" pitchFamily="34" charset="0"/>
            </a:endParaRPr>
          </a:p>
          <a:p>
            <a:pPr marL="702945" indent="-342900" algn="just" defTabSz="457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r>
              <a:rPr lang="en-US" sz="2200" b="1" dirty="0">
                <a:solidFill>
                  <a:srgbClr val="002569"/>
                </a:solidFill>
                <a:latin typeface="+mj-lt"/>
                <a:cs typeface="Arial" pitchFamily="34" charset="0"/>
              </a:rPr>
              <a:t>Rapid mapping and emergency </a:t>
            </a:r>
            <a:r>
              <a:rPr lang="en-US" sz="2200" b="1" dirty="0" smtClean="0">
                <a:solidFill>
                  <a:srgbClr val="002569"/>
                </a:solidFill>
                <a:latin typeface="+mj-lt"/>
                <a:cs typeface="Arial" pitchFamily="34" charset="0"/>
              </a:rPr>
              <a:t>services </a:t>
            </a:r>
            <a:r>
              <a:rPr lang="en-US" sz="2200" dirty="0" smtClean="0">
                <a:solidFill>
                  <a:srgbClr val="002569"/>
                </a:solidFill>
                <a:latin typeface="+mj-lt"/>
                <a:cs typeface="Arial" pitchFamily="34" charset="0"/>
              </a:rPr>
              <a:t>(Disaster)</a:t>
            </a:r>
            <a:endParaRPr lang="en-US" sz="2200" dirty="0">
              <a:solidFill>
                <a:srgbClr val="002569"/>
              </a:solidFill>
              <a:latin typeface="+mj-lt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26" y="164628"/>
            <a:ext cx="8625526" cy="1046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2800" b="1" dirty="0" smtClean="0">
                <a:solidFill>
                  <a:srgbClr val="FF0000"/>
                </a:solidFill>
                <a:latin typeface="+mj-lt"/>
                <a:sym typeface="Droid Serif"/>
              </a:rPr>
              <a:t>WGCapD &amp; WG-Disasters DE Course: (2)</a:t>
            </a:r>
          </a:p>
          <a:p>
            <a:pPr defTabSz="457200" latinLnBrk="1" hangingPunct="0"/>
            <a:endParaRPr lang="en-US" sz="1000" b="1" dirty="0" smtClean="0">
              <a:solidFill>
                <a:srgbClr val="FF0000"/>
              </a:solidFill>
              <a:latin typeface="+mj-lt"/>
              <a:sym typeface="Droid Serif"/>
            </a:endParaRPr>
          </a:p>
          <a:p>
            <a:pPr defTabSz="457200" latinLnBrk="1" hangingPunct="0"/>
            <a:r>
              <a:rPr lang="en-US" sz="2400" b="1" dirty="0" smtClean="0">
                <a:solidFill>
                  <a:srgbClr val="0070C0"/>
                </a:solidFill>
                <a:latin typeface="+mj-lt"/>
                <a:sym typeface="Droid Serif"/>
              </a:rPr>
              <a:t>2015 Webinar Series on RS Technology for Disaster Management </a:t>
            </a:r>
            <a:endParaRPr lang="en-US" sz="24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243" y="692280"/>
            <a:ext cx="855953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en-US" sz="2200" b="1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Data handling and software skill</a:t>
            </a:r>
          </a:p>
          <a:p>
            <a:pPr marL="800100" lvl="1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Provision 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of some assignments to work on using the software discussed in the </a:t>
            </a:r>
            <a:r>
              <a:rPr lang="en-US" sz="22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Moodle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N" sz="22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More practical examples and tutorials on software used to get required results that matter.</a:t>
            </a:r>
            <a:endParaRPr lang="en-IN" sz="22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Further 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demonstrations </a:t>
            </a:r>
            <a:r>
              <a:rPr lang="en-US" sz="22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&amp; techniques 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 software used for analyzing </a:t>
            </a:r>
            <a:r>
              <a:rPr lang="en-US" sz="22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data.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Practical classes on programming.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 module that provides an introduction to image processing.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IN" sz="800" dirty="0" smtClean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/>
            <a:r>
              <a:rPr lang="en-IN" sz="2200" b="1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Data Access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Include real processing of data instead of results. Demonstrate how to derive maps and products.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IN" sz="800" dirty="0" smtClean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>
              <a:spcAft>
                <a:spcPts val="0"/>
              </a:spcAft>
            </a:pPr>
            <a:r>
              <a:rPr lang="en-US" sz="2200" b="1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E-resources and Books</a:t>
            </a:r>
            <a:endParaRPr lang="en-IN" sz="2200" b="1" dirty="0">
              <a:solidFill>
                <a:srgbClr val="0070C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Provide additional reference resources and/or e-books</a:t>
            </a:r>
            <a:r>
              <a:rPr lang="en-US" sz="22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800100" lvl="1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N" sz="8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>
              <a:spcAft>
                <a:spcPts val="0"/>
              </a:spcAft>
            </a:pPr>
            <a:r>
              <a:rPr lang="en-IN" sz="2200" b="1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Language</a:t>
            </a:r>
          </a:p>
          <a:p>
            <a:pPr marL="800100" lvl="1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2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Can we go for more languages of instructions ?</a:t>
            </a:r>
          </a:p>
          <a:p>
            <a:pPr lvl="1" algn="just">
              <a:spcAft>
                <a:spcPts val="0"/>
              </a:spcAft>
            </a:pPr>
            <a:endParaRPr lang="en-IN" sz="2200" b="1" u="sng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926" y="211763"/>
            <a:ext cx="8625526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IN" sz="2600" b="1" dirty="0">
                <a:solidFill>
                  <a:srgbClr val="FF0000"/>
                </a:solidFill>
              </a:rPr>
              <a:t>Feedback: </a:t>
            </a:r>
            <a:r>
              <a:rPr lang="en-IN" sz="2600" b="1" dirty="0" smtClean="0">
                <a:solidFill>
                  <a:srgbClr val="FF0000"/>
                </a:solidFill>
              </a:rPr>
              <a:t>  </a:t>
            </a:r>
            <a:r>
              <a:rPr lang="en-US" sz="2600" b="1" dirty="0" err="1" smtClean="0">
                <a:solidFill>
                  <a:srgbClr val="FF0000"/>
                </a:solidFill>
                <a:latin typeface="+mj-lt"/>
                <a:sym typeface="Droid Serif"/>
              </a:rPr>
              <a:t>WGCapD</a:t>
            </a:r>
            <a:r>
              <a:rPr lang="en-US" sz="2600" b="1" dirty="0" smtClean="0">
                <a:solidFill>
                  <a:srgbClr val="FF0000"/>
                </a:solidFill>
                <a:latin typeface="+mj-lt"/>
                <a:sym typeface="Droid Serif"/>
              </a:rPr>
              <a:t> &amp; WG-Disasters DE Course</a:t>
            </a:r>
          </a:p>
        </p:txBody>
      </p:sp>
    </p:spTree>
    <p:extLst>
      <p:ext uri="{BB962C8B-B14F-4D97-AF65-F5344CB8AC3E}">
        <p14:creationId xmlns:p14="http://schemas.microsoft.com/office/powerpoint/2010/main" val="36824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2"/>
          <p:cNvGraphicFramePr/>
          <p:nvPr>
            <p:extLst>
              <p:ext uri="{D42A27DB-BD31-4B8C-83A1-F6EECF244321}">
                <p14:modId xmlns:p14="http://schemas.microsoft.com/office/powerpoint/2010/main" val="189106367"/>
              </p:ext>
            </p:extLst>
          </p:nvPr>
        </p:nvGraphicFramePr>
        <p:xfrm>
          <a:off x="429705" y="1069943"/>
          <a:ext cx="7858812" cy="367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9705" y="155543"/>
            <a:ext cx="682893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2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Feedback: Awareness about course</a:t>
            </a:r>
            <a:endParaRPr kumimoji="0" lang="en-IN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330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639511"/>
            <a:ext cx="848333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+mj-cs"/>
              </a:rPr>
              <a:t>Using Remote Sensing in Agriculture especially by small scale farmers. </a:t>
            </a:r>
            <a:endParaRPr lang="en-IN" sz="1600" dirty="0">
              <a:latin typeface="+mj-lt"/>
              <a:ea typeface="Times New Roman" panose="02020603050405020304" pitchFamily="18" charset="0"/>
              <a:cs typeface="+mj-cs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+mj-cs"/>
              </a:rPr>
              <a:t>Newly available Satellites and accessing historical data archives.			</a:t>
            </a:r>
            <a:endParaRPr lang="en-IN" sz="1600" dirty="0">
              <a:latin typeface="+mj-lt"/>
              <a:ea typeface="Times New Roman" panose="02020603050405020304" pitchFamily="18" charset="0"/>
              <a:cs typeface="+mj-cs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+mj-cs"/>
              </a:rPr>
              <a:t>Another area to look into could be the orbital environment, where more disasters will happen.</a:t>
            </a:r>
            <a:endParaRPr lang="en-IN" sz="1600" dirty="0">
              <a:latin typeface="+mj-lt"/>
              <a:ea typeface="Times New Roman" panose="02020603050405020304" pitchFamily="18" charset="0"/>
              <a:cs typeface="+mj-cs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+mj-cs"/>
              </a:rPr>
              <a:t>Early warning.</a:t>
            </a:r>
            <a:endParaRPr lang="en-IN" sz="1600" dirty="0">
              <a:latin typeface="+mj-lt"/>
              <a:ea typeface="Times New Roman" panose="02020603050405020304" pitchFamily="18" charset="0"/>
              <a:cs typeface="+mj-cs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+mj-cs"/>
              </a:rPr>
              <a:t>Crowdsourcing and disaster management.					</a:t>
            </a:r>
            <a:endParaRPr lang="en-IN" sz="1600" dirty="0">
              <a:latin typeface="+mj-lt"/>
              <a:ea typeface="Times New Roman" panose="02020603050405020304" pitchFamily="18" charset="0"/>
              <a:cs typeface="+mj-cs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600" dirty="0" err="1">
                <a:latin typeface="+mj-lt"/>
                <a:ea typeface="Times New Roman" panose="02020603050405020304" pitchFamily="18" charset="0"/>
                <a:cs typeface="+mj-cs"/>
              </a:rPr>
              <a:t>Nowcasting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+mj-cs"/>
              </a:rPr>
              <a:t> of meteorological disasters.</a:t>
            </a:r>
            <a:endParaRPr lang="en-IN" sz="1600" dirty="0">
              <a:latin typeface="+mj-lt"/>
              <a:ea typeface="Times New Roman" panose="02020603050405020304" pitchFamily="18" charset="0"/>
              <a:cs typeface="+mj-cs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+mj-cs"/>
              </a:rPr>
              <a:t>Flood monitoring.	</a:t>
            </a:r>
            <a:endParaRPr lang="en-IN" sz="1600" dirty="0">
              <a:latin typeface="+mj-lt"/>
              <a:ea typeface="Times New Roman" panose="02020603050405020304" pitchFamily="18" charset="0"/>
              <a:cs typeface="+mj-cs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+mj-cs"/>
              </a:rPr>
              <a:t>Software and techniques used for analyzing the data. 			</a:t>
            </a:r>
            <a:endParaRPr lang="en-IN" sz="1600" dirty="0">
              <a:latin typeface="+mj-lt"/>
              <a:ea typeface="Times New Roman" panose="02020603050405020304" pitchFamily="18" charset="0"/>
              <a:cs typeface="+mj-cs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+mj-cs"/>
              </a:rPr>
              <a:t>Another session about the use of bandwidth and channel in the satellite image.	</a:t>
            </a:r>
            <a:endParaRPr lang="en-IN" sz="1600" dirty="0">
              <a:latin typeface="+mj-lt"/>
              <a:ea typeface="Times New Roman" panose="02020603050405020304" pitchFamily="18" charset="0"/>
              <a:cs typeface="+mj-cs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+mj-cs"/>
              </a:rPr>
              <a:t>Application of RS GIS in flood management.	</a:t>
            </a:r>
            <a:endParaRPr lang="en-IN" sz="1600" dirty="0">
              <a:latin typeface="+mj-lt"/>
              <a:ea typeface="Times New Roman" panose="02020603050405020304" pitchFamily="18" charset="0"/>
              <a:cs typeface="+mj-cs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+mj-cs"/>
              </a:rPr>
              <a:t>Image processing/analysis.						</a:t>
            </a:r>
            <a:endParaRPr lang="en-IN" sz="1600" dirty="0">
              <a:latin typeface="+mj-lt"/>
              <a:ea typeface="Times New Roman" panose="02020603050405020304" pitchFamily="18" charset="0"/>
              <a:cs typeface="+mj-cs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+mj-cs"/>
              </a:rPr>
              <a:t>Modeling of remote sensing data for disaster management.		</a:t>
            </a:r>
            <a:endParaRPr lang="en-IN" sz="1600" dirty="0">
              <a:latin typeface="+mj-lt"/>
              <a:ea typeface="Times New Roman" panose="02020603050405020304" pitchFamily="18" charset="0"/>
              <a:cs typeface="+mj-cs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+mj-cs"/>
              </a:rPr>
              <a:t>Application of GIS in epidemiology.</a:t>
            </a:r>
            <a:endParaRPr lang="en-IN" sz="1600" dirty="0">
              <a:latin typeface="+mj-lt"/>
              <a:ea typeface="Times New Roman" panose="02020603050405020304" pitchFamily="18" charset="0"/>
              <a:cs typeface="+mj-cs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+mj-cs"/>
              </a:rPr>
              <a:t>Real Time Monitoring of Forest Fire	.	</a:t>
            </a:r>
            <a:endParaRPr lang="en-IN" sz="1600" dirty="0">
              <a:latin typeface="+mj-lt"/>
              <a:ea typeface="Times New Roman" panose="02020603050405020304" pitchFamily="18" charset="0"/>
              <a:cs typeface="+mj-cs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+mj-cs"/>
              </a:rPr>
              <a:t>Image processing	.						</a:t>
            </a:r>
            <a:endParaRPr lang="en-US" sz="1600" dirty="0" smtClean="0">
              <a:latin typeface="+mj-lt"/>
              <a:ea typeface="Times New Roman" panose="02020603050405020304" pitchFamily="18" charset="0"/>
              <a:cs typeface="+mj-cs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600" dirty="0" smtClean="0">
                <a:latin typeface="+mj-lt"/>
                <a:ea typeface="Times New Roman" panose="02020603050405020304" pitchFamily="18" charset="0"/>
                <a:cs typeface="+mj-cs"/>
              </a:rPr>
              <a:t>Oil 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+mj-cs"/>
              </a:rPr>
              <a:t>spills, disaster project management, disaster chain of command. 	</a:t>
            </a:r>
            <a:endParaRPr lang="en-IN" sz="1600" dirty="0">
              <a:latin typeface="+mj-lt"/>
              <a:ea typeface="Times New Roman" panose="02020603050405020304" pitchFamily="18" charset="0"/>
              <a:cs typeface="+mj-cs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+mj-cs"/>
              </a:rPr>
              <a:t>Remote sensing for disease outbreaks; public health issue. If we have a major disaster it can lead to a disease outbreak, so how can we handle such advanced remote sensing techniques for disaster management.</a:t>
            </a:r>
            <a:endParaRPr lang="en-IN" sz="1600" dirty="0">
              <a:latin typeface="+mj-lt"/>
              <a:ea typeface="Times New Roman" panose="02020603050405020304" pitchFamily="18" charset="0"/>
              <a:cs typeface="+mj-cs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+mj-cs"/>
              </a:rPr>
              <a:t>Remote Sensing in Municipals Waste Management.</a:t>
            </a:r>
            <a:endParaRPr lang="en-IN" sz="1600" dirty="0">
              <a:latin typeface="+mj-lt"/>
              <a:ea typeface="Times New Roman" panose="02020603050405020304" pitchFamily="18" charset="0"/>
              <a:cs typeface="+mj-cs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+mj-cs"/>
              </a:rPr>
              <a:t>Radar applications in natural resources monitoring.	</a:t>
            </a:r>
            <a:endParaRPr lang="en-IN" sz="1600" dirty="0">
              <a:latin typeface="+mj-lt"/>
              <a:ea typeface="Times New Roman" panose="02020603050405020304" pitchFamily="18" charset="0"/>
              <a:cs typeface="+mj-cs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+mj-cs"/>
              </a:rPr>
              <a:t>Flood simulations.	</a:t>
            </a:r>
            <a:endParaRPr lang="en-IN" sz="1600" dirty="0">
              <a:latin typeface="+mj-lt"/>
              <a:ea typeface="Times New Roman" panose="02020603050405020304" pitchFamily="18" charset="0"/>
              <a:cs typeface="+mj-cs"/>
            </a:endParaRPr>
          </a:p>
          <a:p>
            <a:r>
              <a:rPr lang="en-GB" sz="1600" dirty="0">
                <a:latin typeface="+mj-lt"/>
                <a:ea typeface="Times New Roman" panose="02020603050405020304" pitchFamily="18" charset="0"/>
                <a:cs typeface="+mj-cs"/>
              </a:rPr>
              <a:t>	</a:t>
            </a:r>
            <a:endParaRPr lang="en-IN" sz="1600" dirty="0">
              <a:latin typeface="+mj-lt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921" y="154756"/>
            <a:ext cx="786823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2800" b="1" dirty="0" smtClean="0">
                <a:solidFill>
                  <a:srgbClr val="FF0000"/>
                </a:solidFill>
              </a:rPr>
              <a:t>Feedback</a:t>
            </a:r>
            <a:r>
              <a:rPr kumimoji="0" lang="en-IN" sz="2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: Suggested topics to be covered  </a:t>
            </a:r>
            <a:endParaRPr kumimoji="0" lang="en-IN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2138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163381"/>
              </p:ext>
            </p:extLst>
          </p:nvPr>
        </p:nvGraphicFramePr>
        <p:xfrm>
          <a:off x="273378" y="824600"/>
          <a:ext cx="8606672" cy="5395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77336"/>
                <a:gridCol w="3829336"/>
              </a:tblGrid>
              <a:tr h="269620"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Strength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Weakness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620"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All, the whole course was so informative.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None, all of them were very helpful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88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review of the types of data publicly available. Some ideas on how to get it and how to use it.  I have appreciated this opportunity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quizzes were </a:t>
                      </a:r>
                      <a:r>
                        <a:rPr lang="en-US" sz="1800" smtClean="0">
                          <a:effectLst/>
                        </a:rPr>
                        <a:t>ok for </a:t>
                      </a:r>
                      <a:r>
                        <a:rPr lang="en-US" sz="1800" dirty="0">
                          <a:effectLst/>
                        </a:rPr>
                        <a:t>self-assessment. However, I didn’t like having to wait to get the correct answers.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15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 experience of the instructors and the exchange of contacts with the other participants.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Just to say there were not African examples of studies applicable to Africa.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15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 find most helpful the parts of the course that give us information about access of data.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1044"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 recordings.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620"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 case studies.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92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 explanations of the experts when giving the presentation.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92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 explanation of the different platforms using remote sensing and satellite imagery.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92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 last module on International Space Charter was of great interest to me.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92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Module 3 </a:t>
                      </a:r>
                      <a:r>
                        <a:rPr lang="en-US" sz="1800" dirty="0" smtClean="0">
                          <a:effectLst/>
                        </a:rPr>
                        <a:t>and </a:t>
                      </a:r>
                      <a:r>
                        <a:rPr lang="en-US" sz="1800" dirty="0">
                          <a:effectLst/>
                        </a:rPr>
                        <a:t>Module 6 were the most useful </a:t>
                      </a:r>
                      <a:r>
                        <a:rPr lang="en-US" sz="1800" dirty="0" smtClean="0">
                          <a:effectLst/>
                        </a:rPr>
                        <a:t>modules (floods</a:t>
                      </a:r>
                      <a:r>
                        <a:rPr lang="en-US" sz="1800" baseline="0" dirty="0" smtClean="0">
                          <a:effectLst/>
                        </a:rPr>
                        <a:t> and forest fire)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88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1997" y="108409"/>
            <a:ext cx="631988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Feedback: Strengths and weaknesses</a:t>
            </a:r>
            <a:endParaRPr kumimoji="0" lang="en-IN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403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509172"/>
              </p:ext>
            </p:extLst>
          </p:nvPr>
        </p:nvGraphicFramePr>
        <p:xfrm>
          <a:off x="228601" y="691610"/>
          <a:ext cx="8915399" cy="5608320"/>
        </p:xfrm>
        <a:graphic>
          <a:graphicData uri="http://schemas.openxmlformats.org/drawingml/2006/table">
            <a:tbl>
              <a:tblPr firstRow="1" firstCol="1" bandRow="1"/>
              <a:tblGrid>
                <a:gridCol w="2362200"/>
                <a:gridCol w="3671326"/>
                <a:gridCol w="2881873"/>
              </a:tblGrid>
              <a:tr h="147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NAME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INSTITUTION</a:t>
                      </a:r>
                      <a:endParaRPr lang="en-IN" sz="160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ROLE</a:t>
                      </a:r>
                      <a:endParaRPr lang="en-IN" sz="160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Hilcéa</a:t>
                      </a: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Ferreira</a:t>
                      </a:r>
                      <a:endParaRPr lang="en-IN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INPE</a:t>
                      </a:r>
                      <a:endParaRPr lang="en-IN" sz="160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Coordinator</a:t>
                      </a: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/Instructor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S.P.Aggarwal</a:t>
                      </a:r>
                      <a:endParaRPr lang="en-IN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IIRS/ISRO</a:t>
                      </a:r>
                      <a:endParaRPr lang="en-IN" sz="160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Coordinator</a:t>
                      </a: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/Instructor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166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Marie-</a:t>
                      </a: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Josee</a:t>
                      </a: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Bourassa</a:t>
                      </a:r>
                      <a:endParaRPr lang="en-IN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CEOS CEO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Contributor</a:t>
                      </a:r>
                      <a:endParaRPr lang="en-IN" sz="160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Holloway</a:t>
                      </a:r>
                      <a:endParaRPr lang="en-IN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CEOS SEO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Contributor/Instructor</a:t>
                      </a:r>
                      <a:endParaRPr lang="en-IN" sz="160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Guy Aube</a:t>
                      </a:r>
                      <a:endParaRPr lang="en-IN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CSA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Contributor</a:t>
                      </a:r>
                      <a:endParaRPr lang="en-IN" sz="160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Antonios</a:t>
                      </a: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Mouratidis</a:t>
                      </a:r>
                      <a:endParaRPr lang="en-IN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ESA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IN" sz="160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Ivan </a:t>
                      </a: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Petiteville</a:t>
                      </a:r>
                      <a:endParaRPr lang="en-IN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ESA - </a:t>
                      </a: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WGDisasters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Contributor</a:t>
                      </a:r>
                      <a:endParaRPr lang="en-IN" sz="160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Jesus A. G. Bernal</a:t>
                      </a:r>
                      <a:endParaRPr lang="en-IN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INAOE/CRECTEALC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Contributor</a:t>
                      </a:r>
                      <a:endParaRPr lang="en-IN" sz="160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Claudia </a:t>
                      </a: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Lucaccioni</a:t>
                      </a:r>
                      <a:endParaRPr lang="en-IN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INPE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Moodle Tutor</a:t>
                      </a:r>
                      <a:endParaRPr lang="en-IN" sz="160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Daniel  Vila</a:t>
                      </a:r>
                      <a:endParaRPr lang="en-IN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INPE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IN" sz="160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Alberto </a:t>
                      </a: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Setzer</a:t>
                      </a:r>
                      <a:endParaRPr lang="en-IN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INPE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IN" sz="160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Fabiano</a:t>
                      </a: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Morelli</a:t>
                      </a:r>
                      <a:endParaRPr lang="en-IN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INPE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IN" sz="160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Laercio</a:t>
                      </a: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Namikaya</a:t>
                      </a:r>
                      <a:endParaRPr lang="en-IN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INPE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54760" algn="r"/>
                        </a:tabLst>
                      </a:pPr>
                      <a:r>
                        <a:rPr lang="en-US" sz="16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IN" sz="160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Su-Yin Tan</a:t>
                      </a:r>
                      <a:endParaRPr lang="en-IN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of Waterloo </a:t>
                      </a:r>
                      <a:r>
                        <a:rPr lang="en-US" sz="16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ISU(International Space University)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54760" algn="r"/>
                        </a:tabLs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 </a:t>
                      </a: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Prados</a:t>
                      </a:r>
                      <a:endParaRPr lang="en-IN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NASA</a:t>
                      </a:r>
                      <a:endParaRPr lang="en-IN" sz="160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Amita</a:t>
                      </a: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Mehta</a:t>
                      </a:r>
                      <a:endParaRPr lang="en-IN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NASA</a:t>
                      </a:r>
                      <a:endParaRPr lang="en-IN" sz="160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Nancy D. </a:t>
                      </a: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Searby</a:t>
                      </a:r>
                      <a:endParaRPr lang="en-IN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NASA</a:t>
                      </a:r>
                      <a:endParaRPr lang="en-IN" sz="160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Contributor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Phila</a:t>
                      </a: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Sibandze</a:t>
                      </a:r>
                      <a:endParaRPr lang="en-IN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SANSA</a:t>
                      </a:r>
                      <a:endParaRPr lang="en-IN" sz="160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Contributor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Lorant</a:t>
                      </a: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Czaran</a:t>
                      </a:r>
                      <a:endParaRPr lang="en-IN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UNOOSA</a:t>
                      </a:r>
                      <a:endParaRPr lang="en-IN" sz="160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54760" algn="r"/>
                        </a:tabLs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Contributor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Brenda Jones</a:t>
                      </a:r>
                      <a:endParaRPr lang="en-IN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USGS - WGDisasters</a:t>
                      </a:r>
                      <a:endParaRPr lang="en-IN" sz="160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Eric Wood</a:t>
                      </a:r>
                      <a:endParaRPr lang="en-IN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USGS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Contributor</a:t>
                      </a:r>
                      <a:endParaRPr lang="en-IN" sz="160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380214" y="106837"/>
            <a:ext cx="576606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Thank you All for good</a:t>
            </a:r>
            <a:r>
              <a:rPr kumimoji="0" lang="en-IN" sz="3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 work done</a:t>
            </a:r>
            <a:endParaRPr kumimoji="0" lang="en-IN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3369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ral -We can help PP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Rural -We can help PP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Lucida Sans Unicode" pitchFamily="34" charset="0"/>
          </a:defRPr>
        </a:defPPr>
      </a:lstStyle>
    </a:lnDef>
  </a:objectDefaults>
  <a:extraClrSchemeLst>
    <a:extraClrScheme>
      <a:clrScheme name="Rural -We can help 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ral -We can help 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ral -We can help 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ral -We can help PP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ral -We can help 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ral -We can help 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ral -We can help 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2166</Words>
  <Application>Microsoft Office PowerPoint</Application>
  <PresentationFormat>On-screen Show (4:3)</PresentationFormat>
  <Paragraphs>548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Arial Bold</vt:lpstr>
      <vt:lpstr>Arial Narrow</vt:lpstr>
      <vt:lpstr>Bookman Old Style</vt:lpstr>
      <vt:lpstr>Calibri</vt:lpstr>
      <vt:lpstr>Droid Serif</vt:lpstr>
      <vt:lpstr>Helvetica</vt:lpstr>
      <vt:lpstr>Proxima Nova Regular</vt:lpstr>
      <vt:lpstr>Symbol</vt:lpstr>
      <vt:lpstr>Tahoma</vt:lpstr>
      <vt:lpstr>Times</vt:lpstr>
      <vt:lpstr>Times New Roman</vt:lpstr>
      <vt:lpstr>Wingdings</vt:lpstr>
      <vt:lpstr>Rural -We can help PPT</vt:lpstr>
      <vt:lpstr>WGCapD-5 Annual Meet,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Models for e- learning based education system</vt:lpstr>
      <vt:lpstr>IIRS Distance Learning Programs</vt:lpstr>
      <vt:lpstr>Live and Interactive lecture Delivery</vt:lpstr>
      <vt:lpstr>DLP: Internet / Satellite based Live &amp; Interactive Courses</vt:lpstr>
      <vt:lpstr>IIRS Online Hands-on Program…. </vt:lpstr>
      <vt:lpstr>IIRS EDUSAT Program (Cont.)</vt:lpstr>
      <vt:lpstr>IIRS Outreach Program (Cont.)</vt:lpstr>
      <vt:lpstr>IIRS e-learning Portal (using MOOC)</vt:lpstr>
      <vt:lpstr>DLP: Internet Based e-Learning Courses</vt:lpstr>
      <vt:lpstr>DLP: Internet Based e-Learning Courses</vt:lpstr>
      <vt:lpstr>PowerPoint Presentation</vt:lpstr>
      <vt:lpstr>Summary</vt:lpstr>
      <vt:lpstr>PowerPoint Presentation</vt:lpstr>
      <vt:lpstr>PowerPoint Presentation</vt:lpstr>
      <vt:lpstr>PowerPoint Presentation</vt:lpstr>
      <vt:lpstr>Basic qualification for IIRS e-learning courses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WGCapD-5 Annual Meet, 2016</dc:title>
  <dc:creator>A Senthil Kumar</dc:creator>
  <cp:lastModifiedBy>A Senthil Kumar</cp:lastModifiedBy>
  <cp:revision>32</cp:revision>
  <dcterms:created xsi:type="dcterms:W3CDTF">2016-03-17T12:02:10Z</dcterms:created>
  <dcterms:modified xsi:type="dcterms:W3CDTF">2016-03-30T01:49:40Z</dcterms:modified>
</cp:coreProperties>
</file>