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72" r:id="rId3"/>
    <p:sldId id="292" r:id="rId4"/>
    <p:sldId id="293" r:id="rId5"/>
    <p:sldId id="294" r:id="rId6"/>
    <p:sldId id="295" r:id="rId7"/>
    <p:sldId id="297" r:id="rId8"/>
    <p:sldId id="296" r:id="rId9"/>
    <p:sldId id="298" r:id="rId10"/>
    <p:sldId id="299" r:id="rId11"/>
    <p:sldId id="304" r:id="rId12"/>
    <p:sldId id="301" r:id="rId13"/>
    <p:sldId id="303" r:id="rId14"/>
    <p:sldId id="302" r:id="rId15"/>
    <p:sldId id="300" r:id="rId16"/>
    <p:sldId id="290"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979" y="-42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2016/3/30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iming>
    <p:tnLst>
      <p:par>
        <p:cTn id="1" dur="indefinite" restart="never" nodeType="tmRoot"/>
      </p:par>
    </p:tnLst>
  </p:timing>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sa.int/Our_Activities/Observing_the_Earth/Space_for_our_climate/Join_the_virtual_classro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arth.esa.int/web/guest/pi-community/apply-for-data/full-propos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cihub.copernicus.eu/dhus/#/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ep.esa.int/main/toolboxes/sn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arth.esa.int/web/guest/eo-education-and-trai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arth.esa.int/web/guest/eo-education-and-trainingweb/eo-edu/university-undergraduate-level" TargetMode="External"/><Relationship Id="rId2" Type="http://schemas.openxmlformats.org/officeDocument/2006/relationships/hyperlink" Target="https://earth.esa.int/web/guest/eo-education-and-trainingweb/eo-edu/pis-advanced-train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redu.dlr.de/" TargetMode="External"/><Relationship Id="rId2" Type="http://schemas.openxmlformats.org/officeDocument/2006/relationships/hyperlink" Target="https://earth.esa.int/web/guest/eo-education-and-trainingweb/eo-edu/pis-advanced-train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304800" y="3733800"/>
            <a:ext cx="5105400" cy="3124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ZA" sz="2000" dirty="0" smtClean="0">
                <a:solidFill>
                  <a:srgbClr val="FFFFFF"/>
                </a:solidFill>
                <a:latin typeface="Arial Bold"/>
                <a:ea typeface="Arial Bold"/>
                <a:cs typeface="Arial Bold"/>
                <a:sym typeface="Arial Bold"/>
              </a:rPr>
              <a:t>ESA</a:t>
            </a:r>
          </a:p>
          <a:p>
            <a:pPr lvl="0" defTabSz="914400">
              <a:lnSpc>
                <a:spcPct val="150000"/>
              </a:lnSpc>
              <a:defRPr>
                <a:solidFill>
                  <a:srgbClr val="000000"/>
                </a:solidFill>
              </a:defRPr>
            </a:pPr>
            <a:r>
              <a:rPr lang="en-ZA" sz="2000" dirty="0" smtClean="0">
                <a:solidFill>
                  <a:srgbClr val="FFFFFF"/>
                </a:solidFill>
                <a:latin typeface="Arial Bold"/>
                <a:ea typeface="Arial Bold"/>
                <a:cs typeface="Arial Bold"/>
                <a:sym typeface="Arial Bold"/>
              </a:rPr>
              <a:t>F. </a:t>
            </a:r>
            <a:r>
              <a:rPr lang="en-ZA" sz="2000" dirty="0">
                <a:solidFill>
                  <a:srgbClr val="FFFFFF"/>
                </a:solidFill>
                <a:latin typeface="Arial Bold"/>
                <a:ea typeface="Arial Bold"/>
                <a:cs typeface="Arial Bold"/>
                <a:sym typeface="Arial Bold"/>
              </a:rPr>
              <a:t>S</a:t>
            </a:r>
            <a:r>
              <a:rPr lang="en-ZA" sz="2000" dirty="0" smtClean="0">
                <a:solidFill>
                  <a:srgbClr val="FFFFFF"/>
                </a:solidFill>
                <a:latin typeface="Arial Bold"/>
                <a:ea typeface="Arial Bold"/>
                <a:cs typeface="Arial Bold"/>
                <a:sym typeface="Arial Bold"/>
              </a:rPr>
              <a:t>arti </a:t>
            </a:r>
            <a:endParaRPr sz="2000"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GB" dirty="0" smtClean="0">
                <a:solidFill>
                  <a:srgbClr val="FFFFFF"/>
                </a:solidFill>
                <a:latin typeface="Arial Bold"/>
                <a:ea typeface="Arial Bold"/>
                <a:cs typeface="Arial Bold"/>
                <a:sym typeface="Arial Bold"/>
              </a:rPr>
              <a:t>Day 1 – point 7</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ZA" dirty="0" smtClean="0">
                <a:solidFill>
                  <a:srgbClr val="FFFFFF"/>
                </a:solidFill>
                <a:latin typeface="Arial Bold"/>
                <a:ea typeface="Arial Bold"/>
                <a:cs typeface="Arial Bold"/>
                <a:sym typeface="Arial Bold"/>
              </a:rPr>
              <a:t>CEOS WGCapD-5</a:t>
            </a:r>
            <a:endParaRPr lang="en-ZA"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ZA" dirty="0">
                <a:solidFill>
                  <a:srgbClr val="FFFFFF"/>
                </a:solidFill>
                <a:latin typeface="Arial Bold"/>
                <a:ea typeface="Arial Bold"/>
                <a:cs typeface="Arial Bold"/>
                <a:sym typeface="Arial Bold"/>
              </a:rPr>
              <a:t>CEOS Systems Engineering Office (SEO</a:t>
            </a:r>
            <a:r>
              <a:rPr lang="en-ZA" dirty="0" smtClean="0">
                <a:solidFill>
                  <a:srgbClr val="FFFFFF"/>
                </a:solidFill>
                <a:latin typeface="Arial Bold"/>
                <a:ea typeface="Arial Bold"/>
                <a:cs typeface="Arial Bold"/>
                <a:sym typeface="Arial Bold"/>
              </a:rPr>
              <a:t>), Hampton, VA, USA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ZA" dirty="0">
                <a:solidFill>
                  <a:srgbClr val="FFFFFF"/>
                </a:solidFill>
                <a:latin typeface="Arial Bold"/>
                <a:ea typeface="Arial Bold"/>
                <a:cs typeface="Arial Bold"/>
                <a:sym typeface="Arial Bold"/>
              </a:rPr>
              <a:t>March 30th – April 1st, 2016</a:t>
            </a: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304800" y="2514600"/>
            <a:ext cx="6400800"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200" b="1" dirty="0" smtClean="0">
                <a:solidFill>
                  <a:srgbClr val="FFFFFF"/>
                </a:solidFill>
                <a:latin typeface="Droid Serif"/>
              </a:rPr>
              <a:t>SAR training workshops </a:t>
            </a:r>
          </a:p>
          <a:p>
            <a:pPr algn="l" rtl="0" latinLnBrk="1" hangingPunct="0"/>
            <a:r>
              <a:rPr lang="en-US" altLang="ja-JP" sz="3200" b="1" dirty="0" smtClean="0">
                <a:solidFill>
                  <a:srgbClr val="FFFFFF"/>
                </a:solidFill>
                <a:latin typeface="Droid Serif"/>
              </a:rPr>
              <a:t>- considerations</a:t>
            </a:r>
            <a:endParaRPr kumimoji="0" lang="ja-JP" altLang="en-US" sz="3200" b="0" i="0" u="none" strike="noStrike" cap="none" spc="0" normalizeH="0" baseline="0" dirty="0">
              <a:ln>
                <a:noFill/>
              </a:ln>
              <a:solidFill>
                <a:srgbClr val="002569"/>
              </a:solidFill>
              <a:effectLst/>
              <a:uFillTx/>
              <a:latin typeface="Droid Serif"/>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Videos, webinars, MOOCs </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140858" y="1524000"/>
            <a:ext cx="8850742"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dirty="0" smtClean="0"/>
          </a:p>
          <a:p>
            <a:pPr marL="0" indent="0">
              <a:buNone/>
            </a:pPr>
            <a:r>
              <a:rPr lang="en-GB" sz="2800" dirty="0" smtClean="0"/>
              <a:t>ESA just started creating MOOCs on </a:t>
            </a:r>
            <a:r>
              <a:rPr lang="en-GB" sz="2800" dirty="0"/>
              <a:t>Climate Change </a:t>
            </a:r>
            <a:r>
              <a:rPr lang="en-GB" sz="2800" dirty="0" smtClean="0"/>
              <a:t>(1</a:t>
            </a:r>
            <a:r>
              <a:rPr lang="en-GB" sz="2800" baseline="30000" dirty="0" smtClean="0"/>
              <a:t>st</a:t>
            </a:r>
            <a:r>
              <a:rPr lang="en-GB" sz="2800" dirty="0" smtClean="0"/>
              <a:t> and 2</a:t>
            </a:r>
            <a:r>
              <a:rPr lang="en-GB" sz="2800" baseline="30000" dirty="0" smtClean="0"/>
              <a:t>nd</a:t>
            </a:r>
            <a:r>
              <a:rPr lang="en-GB" sz="2800" dirty="0" smtClean="0"/>
              <a:t> edition done already, soon 3</a:t>
            </a:r>
            <a:r>
              <a:rPr lang="en-GB" sz="2800" baseline="30000" dirty="0" smtClean="0"/>
              <a:t>rd</a:t>
            </a:r>
            <a:r>
              <a:rPr lang="en-GB" sz="2800" dirty="0" smtClean="0"/>
              <a:t> - see </a:t>
            </a:r>
            <a:r>
              <a:rPr lang="en-GB" sz="2800" dirty="0">
                <a:hlinkClick r:id="rId2"/>
              </a:rPr>
              <a:t>http://</a:t>
            </a:r>
            <a:r>
              <a:rPr lang="en-GB" sz="2800" dirty="0" smtClean="0">
                <a:hlinkClick r:id="rId2"/>
              </a:rPr>
              <a:t>www.esa.int/Our_Activities/Observing_the_Earth/Space_for_our_climate/Join_the_virtual_classroom</a:t>
            </a:r>
            <a:r>
              <a:rPr lang="en-GB" sz="2800" dirty="0" smtClean="0"/>
              <a:t> ) and will soon start with DLR a MOOC on SAR.</a:t>
            </a:r>
          </a:p>
          <a:p>
            <a:pPr marL="0" indent="0">
              <a:buNone/>
            </a:pPr>
            <a:endParaRPr lang="en-GB" sz="2800" dirty="0"/>
          </a:p>
          <a:p>
            <a:pPr marL="0" indent="0">
              <a:buNone/>
            </a:pPr>
            <a:r>
              <a:rPr lang="en-GB" sz="2800" dirty="0" smtClean="0">
                <a:solidFill>
                  <a:srgbClr val="FF0000"/>
                </a:solidFill>
              </a:rPr>
              <a:t>WG </a:t>
            </a:r>
            <a:r>
              <a:rPr lang="en-GB" sz="2800" dirty="0" err="1" smtClean="0">
                <a:solidFill>
                  <a:srgbClr val="FF0000"/>
                </a:solidFill>
              </a:rPr>
              <a:t>CApD</a:t>
            </a:r>
            <a:r>
              <a:rPr lang="en-GB" sz="2800" dirty="0" smtClean="0">
                <a:solidFill>
                  <a:srgbClr val="FF0000"/>
                </a:solidFill>
              </a:rPr>
              <a:t> users welcome in the Climate Change and SAR MOOC’s ! </a:t>
            </a:r>
          </a:p>
          <a:p>
            <a:pPr marL="0" indent="0">
              <a:buNone/>
            </a:pPr>
            <a:r>
              <a:rPr lang="en-GB" sz="2800" dirty="0" smtClean="0"/>
              <a:t> </a:t>
            </a:r>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292890064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Possible additional presentations</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140858" y="1524000"/>
            <a:ext cx="8850742"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dirty="0" smtClean="0"/>
          </a:p>
          <a:p>
            <a:r>
              <a:rPr lang="en-GB" sz="2800" dirty="0" smtClean="0"/>
              <a:t>A dedicated presentation about MOOC concept / results (for Climate Change) can be given by ESA if the agenda allows…. </a:t>
            </a:r>
          </a:p>
          <a:p>
            <a:endParaRPr lang="en-GB" sz="2800" dirty="0" smtClean="0"/>
          </a:p>
          <a:p>
            <a:r>
              <a:rPr lang="en-GB" sz="2800" dirty="0" smtClean="0"/>
              <a:t>A dedicated presentation about SAR-</a:t>
            </a:r>
            <a:r>
              <a:rPr lang="en-GB" sz="2800" dirty="0" err="1" smtClean="0"/>
              <a:t>Edu</a:t>
            </a:r>
            <a:r>
              <a:rPr lang="en-GB" sz="2800" dirty="0" smtClean="0"/>
              <a:t> </a:t>
            </a:r>
            <a:r>
              <a:rPr lang="en-GB" sz="2800" dirty="0"/>
              <a:t>can be given by </a:t>
            </a:r>
            <a:r>
              <a:rPr lang="en-GB" sz="2800" dirty="0" smtClean="0"/>
              <a:t>DLR </a:t>
            </a:r>
            <a:r>
              <a:rPr lang="en-GB" sz="2800" dirty="0"/>
              <a:t>if the agenda allows…. </a:t>
            </a:r>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374314587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Organization of SAR training workshops for  WG </a:t>
            </a:r>
            <a:r>
              <a:rPr lang="en-ZA" sz="3200" b="1" dirty="0" err="1" smtClean="0">
                <a:solidFill>
                  <a:srgbClr val="FF0000"/>
                </a:solidFill>
                <a:latin typeface="Arial"/>
                <a:ea typeface="Arial"/>
                <a:cs typeface="Arial"/>
                <a:sym typeface="Arial"/>
              </a:rPr>
              <a:t>CapD</a:t>
            </a:r>
            <a:r>
              <a:rPr lang="en-ZA" sz="3200" b="1" dirty="0" smtClean="0">
                <a:solidFill>
                  <a:srgbClr val="FF0000"/>
                </a:solidFill>
                <a:latin typeface="Arial"/>
                <a:ea typeface="Arial"/>
                <a:cs typeface="Arial"/>
                <a:sym typeface="Arial"/>
              </a:rPr>
              <a:t>  </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76200" y="2584174"/>
            <a:ext cx="89916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sz="2000" dirty="0" smtClean="0"/>
          </a:p>
          <a:p>
            <a:pPr marL="0" indent="0">
              <a:buNone/>
            </a:pPr>
            <a:r>
              <a:rPr lang="en-GB" u="sng" dirty="0" smtClean="0"/>
              <a:t>Requests for SAR Training / workshops </a:t>
            </a:r>
            <a:r>
              <a:rPr lang="en-GB" dirty="0" smtClean="0"/>
              <a:t>have been expressed already to ESA by several WG </a:t>
            </a:r>
            <a:r>
              <a:rPr lang="en-GB" dirty="0" err="1" smtClean="0"/>
              <a:t>CapD</a:t>
            </a:r>
            <a:r>
              <a:rPr lang="en-GB" dirty="0" smtClean="0"/>
              <a:t> members:</a:t>
            </a:r>
          </a:p>
          <a:p>
            <a:pPr marL="0" indent="0">
              <a:buNone/>
            </a:pPr>
            <a:endParaRPr lang="en-GB" dirty="0" smtClean="0"/>
          </a:p>
          <a:p>
            <a:r>
              <a:rPr lang="en-GB" sz="2000" dirty="0" smtClean="0"/>
              <a:t>SANSA (</a:t>
            </a:r>
            <a:r>
              <a:rPr lang="en-GB" sz="2000" dirty="0" err="1" smtClean="0"/>
              <a:t>Phila</a:t>
            </a:r>
            <a:r>
              <a:rPr lang="en-GB" sz="2000" dirty="0" smtClean="0"/>
              <a:t>, Jane) for Zambia (EN) and Gabon (FR) for 2016 (&amp; 2017?). At regional level, hosted by the National RS </a:t>
            </a:r>
            <a:r>
              <a:rPr lang="en-GB" sz="2000" dirty="0" err="1"/>
              <a:t>C</a:t>
            </a:r>
            <a:r>
              <a:rPr lang="en-GB" sz="2000" dirty="0" err="1" smtClean="0"/>
              <a:t>enter</a:t>
            </a:r>
            <a:r>
              <a:rPr lang="en-GB" sz="2000" dirty="0" smtClean="0"/>
              <a:t> of Zambia and the Gabon Space Agency respectively.  Including basic SAR processing steps and relevant applications for the region, with practical hands-on</a:t>
            </a:r>
          </a:p>
          <a:p>
            <a:r>
              <a:rPr lang="en-GB" sz="2000" dirty="0" smtClean="0"/>
              <a:t>CONAE (Graciela </a:t>
            </a:r>
            <a:r>
              <a:rPr lang="en-GB" sz="2000" dirty="0" err="1" smtClean="0"/>
              <a:t>Salmuni</a:t>
            </a:r>
            <a:r>
              <a:rPr lang="en-GB" sz="2000" dirty="0" smtClean="0"/>
              <a:t>) for 2016-2017</a:t>
            </a:r>
          </a:p>
          <a:p>
            <a:r>
              <a:rPr lang="en-GB" sz="2000" dirty="0" smtClean="0"/>
              <a:t>NOAA (Angelica G.) &amp; GEOGLAM (Alyssa W.) expressed their interest to have a SAR training at the </a:t>
            </a:r>
            <a:r>
              <a:rPr lang="en-GB" sz="2000" dirty="0" err="1" smtClean="0"/>
              <a:t>Bogotà</a:t>
            </a:r>
            <a:r>
              <a:rPr lang="en-GB" sz="2000" dirty="0" smtClean="0"/>
              <a:t> Workshop 7-10 June 2016</a:t>
            </a:r>
            <a:endParaRPr lang="en-GB" sz="2000" dirty="0"/>
          </a:p>
          <a:p>
            <a:pPr marL="0" indent="0">
              <a:buNone/>
            </a:pPr>
            <a:r>
              <a:rPr lang="en-GB" sz="2800" dirty="0" smtClean="0"/>
              <a:t> </a:t>
            </a:r>
          </a:p>
          <a:p>
            <a:pPr marL="0" indent="0">
              <a:buNone/>
            </a:pPr>
            <a:r>
              <a:rPr lang="en-GB" sz="2800" dirty="0" smtClean="0"/>
              <a:t> </a:t>
            </a:r>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32104971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Organization of SAR training workshops for  WG </a:t>
            </a:r>
            <a:r>
              <a:rPr lang="en-ZA" sz="3200" b="1" dirty="0" err="1" smtClean="0">
                <a:solidFill>
                  <a:srgbClr val="FF0000"/>
                </a:solidFill>
                <a:latin typeface="Arial"/>
                <a:ea typeface="Arial"/>
                <a:cs typeface="Arial"/>
                <a:sym typeface="Arial"/>
              </a:rPr>
              <a:t>CapD</a:t>
            </a:r>
            <a:r>
              <a:rPr lang="en-ZA" sz="3200" b="1" dirty="0" smtClean="0">
                <a:solidFill>
                  <a:srgbClr val="FF0000"/>
                </a:solidFill>
                <a:latin typeface="Arial"/>
                <a:ea typeface="Arial"/>
                <a:cs typeface="Arial"/>
                <a:sym typeface="Arial"/>
              </a:rPr>
              <a:t>  </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76200" y="1905000"/>
            <a:ext cx="8991600" cy="455062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sz="2000" dirty="0" smtClean="0"/>
          </a:p>
          <a:p>
            <a:pPr marL="0" indent="0">
              <a:buNone/>
            </a:pPr>
            <a:r>
              <a:rPr lang="en-GB" u="sng" dirty="0" smtClean="0"/>
              <a:t>Setting dates</a:t>
            </a:r>
            <a:r>
              <a:rPr lang="en-GB" dirty="0" smtClean="0"/>
              <a:t>:</a:t>
            </a:r>
          </a:p>
          <a:p>
            <a:pPr marL="0" indent="0">
              <a:buNone/>
            </a:pPr>
            <a:endParaRPr lang="en-GB" dirty="0"/>
          </a:p>
          <a:p>
            <a:r>
              <a:rPr lang="en-GB" dirty="0" smtClean="0"/>
              <a:t>Two workshops in Africa (Gabon, Zambia): ideally one in Autumn 2016 (possible slots for ESA speaker in Gabon: </a:t>
            </a:r>
            <a:r>
              <a:rPr lang="fr-FR" dirty="0"/>
              <a:t>25 Sept - 4 </a:t>
            </a:r>
            <a:r>
              <a:rPr lang="fr-FR" dirty="0" err="1"/>
              <a:t>Oct</a:t>
            </a:r>
            <a:r>
              <a:rPr lang="fr-FR" dirty="0"/>
              <a:t> or 14 - 23 </a:t>
            </a:r>
            <a:r>
              <a:rPr lang="fr-FR" dirty="0" err="1"/>
              <a:t>Oct</a:t>
            </a:r>
            <a:r>
              <a:rPr lang="en-GB" dirty="0" smtClean="0"/>
              <a:t>), one in 2017</a:t>
            </a:r>
          </a:p>
          <a:p>
            <a:r>
              <a:rPr lang="en-GB" dirty="0" smtClean="0"/>
              <a:t>SAR MOOC …. Whenever ready, sometimes in 2017</a:t>
            </a:r>
          </a:p>
          <a:p>
            <a:r>
              <a:rPr lang="en-GB" dirty="0" smtClean="0"/>
              <a:t>GEOGLAM </a:t>
            </a:r>
            <a:r>
              <a:rPr lang="en-GB" dirty="0" err="1" smtClean="0"/>
              <a:t>Bogotà</a:t>
            </a:r>
            <a:r>
              <a:rPr lang="en-GB" dirty="0" smtClean="0"/>
              <a:t> on 7-10 June 2016 will be hard – unless via webinar in Spanish, use of SAR and S-1 for disaster monitoring in </a:t>
            </a:r>
            <a:r>
              <a:rPr lang="en-GB" dirty="0" err="1" smtClean="0"/>
              <a:t>Lat</a:t>
            </a:r>
            <a:r>
              <a:rPr lang="en-GB" dirty="0" smtClean="0"/>
              <a:t> Am (or with an expert mission of a SELPER expert). Possibly SAR-</a:t>
            </a:r>
            <a:r>
              <a:rPr lang="en-GB" dirty="0" err="1" smtClean="0"/>
              <a:t>Edu</a:t>
            </a:r>
            <a:r>
              <a:rPr lang="en-GB" dirty="0" smtClean="0"/>
              <a:t> material already translated in Spanish (TBC by DLR)</a:t>
            </a:r>
          </a:p>
          <a:p>
            <a:endParaRPr lang="en-GB" dirty="0" smtClean="0"/>
          </a:p>
          <a:p>
            <a:endParaRPr lang="en-GB" dirty="0"/>
          </a:p>
          <a:p>
            <a:pPr marL="0" indent="0">
              <a:buNone/>
            </a:pPr>
            <a:endParaRPr lang="en-GB" sz="2800" dirty="0" smtClean="0"/>
          </a:p>
          <a:p>
            <a:pPr marL="0" indent="0">
              <a:buNone/>
            </a:pPr>
            <a:r>
              <a:rPr lang="en-GB" sz="2800" dirty="0" smtClean="0"/>
              <a:t> </a:t>
            </a:r>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130044887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Organization of SAR training workshops for  WG </a:t>
            </a:r>
            <a:r>
              <a:rPr lang="en-ZA" sz="3200" b="1" dirty="0" err="1" smtClean="0">
                <a:solidFill>
                  <a:srgbClr val="FF0000"/>
                </a:solidFill>
                <a:latin typeface="Arial"/>
                <a:ea typeface="Arial"/>
                <a:cs typeface="Arial"/>
                <a:sym typeface="Arial"/>
              </a:rPr>
              <a:t>CapD</a:t>
            </a:r>
            <a:r>
              <a:rPr lang="en-ZA" sz="3200" b="1" dirty="0" smtClean="0">
                <a:solidFill>
                  <a:srgbClr val="FF0000"/>
                </a:solidFill>
                <a:latin typeface="Arial"/>
                <a:ea typeface="Arial"/>
                <a:cs typeface="Arial"/>
                <a:sym typeface="Arial"/>
              </a:rPr>
              <a:t>  </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76200" y="2584174"/>
            <a:ext cx="89916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sz="2000" dirty="0" smtClean="0"/>
          </a:p>
          <a:p>
            <a:pPr marL="0" indent="0">
              <a:buNone/>
            </a:pPr>
            <a:r>
              <a:rPr lang="en-GB" u="sng" dirty="0" smtClean="0"/>
              <a:t>Funding resources from ESA side</a:t>
            </a:r>
            <a:r>
              <a:rPr lang="en-GB" dirty="0" smtClean="0"/>
              <a:t>:</a:t>
            </a:r>
          </a:p>
          <a:p>
            <a:pPr marL="0" indent="0">
              <a:buNone/>
            </a:pPr>
            <a:endParaRPr lang="en-GB" dirty="0"/>
          </a:p>
          <a:p>
            <a:r>
              <a:rPr lang="en-GB" dirty="0" smtClean="0"/>
              <a:t>ESA Copernicus office (20K for participants in Africa, in case of workshops about Sentinel data)</a:t>
            </a:r>
          </a:p>
          <a:p>
            <a:r>
              <a:rPr lang="en-GB" dirty="0" smtClean="0"/>
              <a:t>ESA EO Education for 1-2 expert missions in 2016 (e.g. an ESA P.I. from AUF for Gabon, French-speaking)</a:t>
            </a:r>
          </a:p>
          <a:p>
            <a:r>
              <a:rPr lang="en-GB" dirty="0" smtClean="0"/>
              <a:t>ESA EO funding for one SAR MOOC together with DLR (though not uniquely for the purposes of our WG)</a:t>
            </a:r>
            <a:endParaRPr lang="en-GB" dirty="0"/>
          </a:p>
          <a:p>
            <a:pPr marL="0" indent="0">
              <a:buNone/>
            </a:pPr>
            <a:endParaRPr lang="en-GB" sz="2800" dirty="0" smtClean="0"/>
          </a:p>
          <a:p>
            <a:pPr marL="0" indent="0">
              <a:buNone/>
            </a:pPr>
            <a:r>
              <a:rPr lang="en-GB" sz="2800" dirty="0" smtClean="0"/>
              <a:t> </a:t>
            </a:r>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33968934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Organization of SAR training workshops for  WG </a:t>
            </a:r>
            <a:r>
              <a:rPr lang="en-ZA" sz="3200" b="1" dirty="0" err="1" smtClean="0">
                <a:solidFill>
                  <a:srgbClr val="FF0000"/>
                </a:solidFill>
                <a:latin typeface="Arial"/>
                <a:ea typeface="Arial"/>
                <a:cs typeface="Arial"/>
                <a:sym typeface="Arial"/>
              </a:rPr>
              <a:t>CapD</a:t>
            </a:r>
            <a:r>
              <a:rPr lang="en-ZA" sz="3200" b="1" dirty="0" smtClean="0">
                <a:solidFill>
                  <a:srgbClr val="FF0000"/>
                </a:solidFill>
                <a:latin typeface="Arial"/>
                <a:ea typeface="Arial"/>
                <a:cs typeface="Arial"/>
                <a:sym typeface="Arial"/>
              </a:rPr>
              <a:t>  </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140858" y="1905000"/>
            <a:ext cx="9079342" cy="48006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dirty="0" smtClean="0"/>
          </a:p>
          <a:p>
            <a:pPr marL="0" indent="0">
              <a:buNone/>
            </a:pPr>
            <a:r>
              <a:rPr lang="en-GB" dirty="0" smtClean="0"/>
              <a:t>Recommendations:</a:t>
            </a:r>
          </a:p>
          <a:p>
            <a:pPr marL="0" indent="0">
              <a:buNone/>
            </a:pPr>
            <a:endParaRPr lang="en-GB" dirty="0" smtClean="0"/>
          </a:p>
          <a:p>
            <a:pPr marL="457200" indent="-457200">
              <a:buFont typeface="+mj-lt"/>
              <a:buAutoNum type="arabicPeriod"/>
            </a:pPr>
            <a:r>
              <a:rPr lang="en-GB" sz="2000" dirty="0" smtClean="0"/>
              <a:t>In order to fully exploit the potential and synergy of the different SAR systems  (band, resolution and polarisation variety) for the different applications, a </a:t>
            </a:r>
            <a:r>
              <a:rPr lang="en-GB" sz="2000" u="sng" dirty="0" smtClean="0"/>
              <a:t>joint action </a:t>
            </a:r>
            <a:r>
              <a:rPr lang="en-GB" sz="2000" dirty="0" smtClean="0"/>
              <a:t>of ESA, DLR (X-band HR, maybe </a:t>
            </a:r>
            <a:r>
              <a:rPr lang="en-GB" sz="2000" dirty="0" err="1" smtClean="0"/>
              <a:t>AfriSAR</a:t>
            </a:r>
            <a:r>
              <a:rPr lang="en-GB" sz="2000" dirty="0" smtClean="0"/>
              <a:t> data over Gabon), CSA (C-band HR), NASA (</a:t>
            </a:r>
            <a:r>
              <a:rPr lang="en-GB" sz="2000" dirty="0" err="1" smtClean="0"/>
              <a:t>polarimetry</a:t>
            </a:r>
            <a:r>
              <a:rPr lang="en-GB" sz="2000" dirty="0" smtClean="0"/>
              <a:t>), JAXA (L-band), ISRO …  is necessary, also because of the many </a:t>
            </a:r>
            <a:r>
              <a:rPr lang="en-GB" sz="2000" smtClean="0"/>
              <a:t>requests.</a:t>
            </a:r>
          </a:p>
          <a:p>
            <a:pPr marL="457200" indent="-457200">
              <a:buFont typeface="+mj-lt"/>
              <a:buAutoNum type="arabicPeriod"/>
            </a:pPr>
            <a:r>
              <a:rPr lang="en-GB" sz="2000" smtClean="0"/>
              <a:t>Different </a:t>
            </a:r>
            <a:r>
              <a:rPr lang="en-GB" sz="2000" dirty="0" smtClean="0"/>
              <a:t>mechanisms can be combined: classical workshop, webinars, MOOC, expert missions</a:t>
            </a:r>
            <a:endParaRPr lang="en-GB" sz="2000" dirty="0"/>
          </a:p>
          <a:p>
            <a:pPr marL="457200" indent="-457200">
              <a:buFont typeface="+mj-lt"/>
              <a:buAutoNum type="arabicPeriod"/>
            </a:pPr>
            <a:r>
              <a:rPr lang="en-GB" sz="2000" u="sng" dirty="0" smtClean="0"/>
              <a:t>Train the trainers </a:t>
            </a:r>
            <a:r>
              <a:rPr lang="en-GB" sz="2000" dirty="0" smtClean="0"/>
              <a:t>(primary target participants) and at regional level</a:t>
            </a:r>
          </a:p>
          <a:p>
            <a:pPr marL="457200" indent="-457200">
              <a:buFont typeface="+mj-lt"/>
              <a:buAutoNum type="arabicPeriod"/>
            </a:pPr>
            <a:r>
              <a:rPr lang="en-GB" sz="2000" dirty="0" smtClean="0"/>
              <a:t>Include </a:t>
            </a:r>
            <a:r>
              <a:rPr lang="en-GB" sz="2000" u="sng" dirty="0" smtClean="0"/>
              <a:t>practical hand-on with free SW with exercises on relevant SAR applications</a:t>
            </a:r>
            <a:r>
              <a:rPr lang="en-GB" sz="2000" dirty="0" smtClean="0"/>
              <a:t> for developing countries </a:t>
            </a:r>
          </a:p>
          <a:p>
            <a:pPr marL="0" indent="0">
              <a:buNone/>
            </a:pPr>
            <a:endParaRPr lang="en-GB" sz="2000" dirty="0"/>
          </a:p>
          <a:p>
            <a:pPr marL="0" indent="0">
              <a:buNone/>
            </a:pPr>
            <a:endParaRPr lang="en-GB" sz="2000" dirty="0"/>
          </a:p>
          <a:p>
            <a:pPr marL="0" indent="0">
              <a:buNone/>
            </a:pPr>
            <a:r>
              <a:rPr lang="en-GB" sz="2800" dirty="0" smtClean="0"/>
              <a:t> </a:t>
            </a:r>
          </a:p>
          <a:p>
            <a:pPr marL="0" indent="0">
              <a:buNone/>
            </a:pPr>
            <a:r>
              <a:rPr lang="en-GB" sz="2800" dirty="0" smtClean="0"/>
              <a:t> </a:t>
            </a:r>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233575147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4294967295"/>
          </p:nvPr>
        </p:nvSpPr>
        <p:spPr>
          <a:xfrm>
            <a:off x="8458200" y="6477000"/>
            <a:ext cx="609600" cy="326390"/>
          </a:xfrm>
          <a:prstGeom prst="rect">
            <a:avLst/>
          </a:prstGeom>
        </p:spPr>
        <p:txBody>
          <a:bodyPr/>
          <a:lstStyle>
            <a:lvl1pPr>
              <a:spcBef>
                <a:spcPts val="0"/>
              </a:spcBef>
            </a:lvl1pPr>
          </a:lstStyle>
          <a:p>
            <a:pPr lvl="0"/>
            <a:fld id="{86CB4B4D-7CA3-9044-876B-883B54F8677D}" type="slidenum">
              <a:rPr lang="en-US" sz="1100" smtClean="0"/>
              <a:pPr lvl="0"/>
              <a:t>16</a:t>
            </a:fld>
            <a:endParaRPr lang="en-US" sz="1100" dirty="0"/>
          </a:p>
        </p:txBody>
      </p:sp>
      <p:sp>
        <p:nvSpPr>
          <p:cNvPr id="15" name="Shape 15"/>
          <p:cNvSpPr/>
          <p:nvPr/>
        </p:nvSpPr>
        <p:spPr>
          <a:xfrm>
            <a:off x="208166" y="1499717"/>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4" name="Content Placeholder 7"/>
          <p:cNvSpPr txBox="1">
            <a:spLocks/>
          </p:cNvSpPr>
          <p:nvPr/>
        </p:nvSpPr>
        <p:spPr>
          <a:xfrm>
            <a:off x="240142" y="2438400"/>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r>
              <a:rPr lang="pt-BR" sz="6000" i="1" dirty="0" smtClean="0">
                <a:solidFill>
                  <a:schemeClr val="tx1"/>
                </a:solidFill>
                <a:latin typeface="Brush Script MT" panose="03060802040406070304" pitchFamily="66" charset="0"/>
              </a:rPr>
              <a:t>Thank you</a:t>
            </a:r>
          </a:p>
          <a:p>
            <a:pPr marL="0" indent="0" algn="ctr" defTabSz="914400">
              <a:buFont typeface="Arial"/>
              <a:buNone/>
            </a:pPr>
            <a:endParaRPr lang="pt-BR" sz="3200" dirty="0" smtClean="0"/>
          </a:p>
        </p:txBody>
      </p:sp>
      <p:sp>
        <p:nvSpPr>
          <p:cNvPr id="7" name="TextBox 6"/>
          <p:cNvSpPr txBox="1"/>
          <p:nvPr/>
        </p:nvSpPr>
        <p:spPr>
          <a:xfrm>
            <a:off x="8458200" y="6474823"/>
            <a:ext cx="659242" cy="38100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dirty="0">
              <a:ln>
                <a:noFill/>
              </a:ln>
              <a:solidFill>
                <a:schemeClr val="tx2">
                  <a:lumMod val="20000"/>
                  <a:lumOff val="80000"/>
                </a:schemeClr>
              </a:solidFill>
              <a:effectLst/>
              <a:uFillTx/>
            </a:endParaRPr>
          </a:p>
        </p:txBody>
      </p:sp>
      <p:sp>
        <p:nvSpPr>
          <p:cNvPr id="8" name="Rectangle 7"/>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Tree>
    <p:extLst>
      <p:ext uri="{BB962C8B-B14F-4D97-AF65-F5344CB8AC3E}">
        <p14:creationId xmlns:p14="http://schemas.microsoft.com/office/powerpoint/2010/main" val="428645365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C-band archive and TPM</a:t>
            </a:r>
            <a:endParaRPr sz="3200" b="1" dirty="0">
              <a:solidFill>
                <a:srgbClr val="FF0000"/>
              </a:solidFill>
              <a:latin typeface="Arial"/>
              <a:ea typeface="Arial"/>
              <a:cs typeface="Arial"/>
              <a:sym typeface="Arial"/>
            </a:endParaRPr>
          </a:p>
        </p:txBody>
      </p:sp>
      <p:sp>
        <p:nvSpPr>
          <p:cNvPr id="9" name="Content Placeholder 7"/>
          <p:cNvSpPr txBox="1">
            <a:spLocks/>
          </p:cNvSpPr>
          <p:nvPr/>
        </p:nvSpPr>
        <p:spPr>
          <a:xfrm>
            <a:off x="140858" y="1822174"/>
            <a:ext cx="8850742"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just" defTabSz="914400">
              <a:buFont typeface="Arial"/>
              <a:buNone/>
            </a:pPr>
            <a:r>
              <a:rPr lang="pt-BR" sz="2800" dirty="0" smtClean="0"/>
              <a:t>ESA </a:t>
            </a:r>
            <a:r>
              <a:rPr lang="pt-BR" sz="2800" dirty="0" err="1" smtClean="0"/>
              <a:t>can</a:t>
            </a:r>
            <a:r>
              <a:rPr lang="pt-BR" sz="2800" dirty="0" smtClean="0"/>
              <a:t> </a:t>
            </a:r>
            <a:r>
              <a:rPr lang="pt-BR" sz="2800" dirty="0" err="1" smtClean="0"/>
              <a:t>offer</a:t>
            </a:r>
            <a:r>
              <a:rPr lang="pt-BR" sz="2800" dirty="0" smtClean="0"/>
              <a:t> a </a:t>
            </a:r>
            <a:r>
              <a:rPr lang="pt-BR" sz="2800" dirty="0" err="1" smtClean="0"/>
              <a:t>huge</a:t>
            </a:r>
            <a:r>
              <a:rPr lang="pt-BR" sz="2800" dirty="0" smtClean="0"/>
              <a:t>, </a:t>
            </a:r>
            <a:r>
              <a:rPr lang="pt-BR" sz="2800" dirty="0" err="1" smtClean="0"/>
              <a:t>nearly</a:t>
            </a:r>
            <a:r>
              <a:rPr lang="pt-BR" sz="2800" dirty="0" smtClean="0"/>
              <a:t> </a:t>
            </a:r>
            <a:r>
              <a:rPr lang="pt-BR" sz="2800" dirty="0" err="1" smtClean="0"/>
              <a:t>worldwide</a:t>
            </a:r>
            <a:r>
              <a:rPr lang="pt-BR" sz="2800" dirty="0" smtClean="0"/>
              <a:t> SAR </a:t>
            </a:r>
            <a:r>
              <a:rPr lang="pt-BR" sz="2800" dirty="0" err="1" smtClean="0"/>
              <a:t>archive</a:t>
            </a:r>
            <a:r>
              <a:rPr lang="pt-BR" sz="2800" dirty="0" smtClean="0"/>
              <a:t> in C-</a:t>
            </a:r>
            <a:r>
              <a:rPr lang="pt-BR" sz="2800" dirty="0" err="1" smtClean="0"/>
              <a:t>band</a:t>
            </a:r>
            <a:r>
              <a:rPr lang="pt-BR" sz="2800" dirty="0" smtClean="0"/>
              <a:t> </a:t>
            </a:r>
            <a:r>
              <a:rPr lang="pt-BR" sz="2800" dirty="0" err="1" smtClean="0"/>
              <a:t>from</a:t>
            </a:r>
            <a:r>
              <a:rPr lang="pt-BR" sz="2800" dirty="0" smtClean="0"/>
              <a:t> </a:t>
            </a:r>
            <a:r>
              <a:rPr lang="pt-BR" sz="2800" dirty="0" err="1" smtClean="0"/>
              <a:t>the</a:t>
            </a:r>
            <a:r>
              <a:rPr lang="pt-BR" sz="2800" dirty="0" smtClean="0"/>
              <a:t> ERS </a:t>
            </a:r>
            <a:r>
              <a:rPr lang="pt-BR" sz="2800" dirty="0" err="1" smtClean="0"/>
              <a:t>family</a:t>
            </a:r>
            <a:r>
              <a:rPr lang="pt-BR" sz="2800" dirty="0" smtClean="0"/>
              <a:t> (</a:t>
            </a:r>
            <a:r>
              <a:rPr lang="pt-BR" sz="2800" dirty="0" err="1" smtClean="0"/>
              <a:t>starting</a:t>
            </a:r>
            <a:r>
              <a:rPr lang="pt-BR" sz="2800" dirty="0" smtClean="0"/>
              <a:t> in 1991) </a:t>
            </a:r>
            <a:r>
              <a:rPr lang="pt-BR" sz="2800" dirty="0" err="1" smtClean="0"/>
              <a:t>and</a:t>
            </a:r>
            <a:r>
              <a:rPr lang="pt-BR" sz="2800" dirty="0" smtClean="0"/>
              <a:t> ENVISAT ASAR. </a:t>
            </a:r>
          </a:p>
          <a:p>
            <a:pPr marL="0" indent="0" algn="just" defTabSz="914400">
              <a:buFont typeface="Arial"/>
              <a:buNone/>
            </a:pPr>
            <a:endParaRPr lang="pt-BR" sz="2800" dirty="0" smtClean="0"/>
          </a:p>
          <a:p>
            <a:pPr marL="0" indent="0" algn="just" defTabSz="914400">
              <a:buNone/>
            </a:pPr>
            <a:r>
              <a:rPr lang="pt-BR" sz="2800" dirty="0" err="1" smtClean="0"/>
              <a:t>Datasets</a:t>
            </a:r>
            <a:r>
              <a:rPr lang="pt-BR" sz="2800" dirty="0" smtClean="0"/>
              <a:t> </a:t>
            </a:r>
            <a:r>
              <a:rPr lang="pt-BR" sz="2800" dirty="0" err="1" smtClean="0"/>
              <a:t>can</a:t>
            </a:r>
            <a:r>
              <a:rPr lang="pt-BR" sz="2800" dirty="0" smtClean="0"/>
              <a:t> </a:t>
            </a:r>
            <a:r>
              <a:rPr lang="pt-BR" sz="2800" dirty="0" err="1" smtClean="0"/>
              <a:t>be</a:t>
            </a:r>
            <a:r>
              <a:rPr lang="pt-BR" sz="2800" dirty="0" smtClean="0"/>
              <a:t> </a:t>
            </a:r>
            <a:r>
              <a:rPr lang="pt-BR" sz="2800" dirty="0" err="1" smtClean="0"/>
              <a:t>obtained</a:t>
            </a:r>
            <a:r>
              <a:rPr lang="pt-BR" sz="2800" dirty="0" smtClean="0"/>
              <a:t> for </a:t>
            </a:r>
            <a:r>
              <a:rPr lang="pt-BR" sz="2800" dirty="0" err="1" smtClean="0"/>
              <a:t>free</a:t>
            </a:r>
            <a:r>
              <a:rPr lang="pt-BR" sz="2800" dirty="0" smtClean="0"/>
              <a:t> </a:t>
            </a:r>
            <a:r>
              <a:rPr lang="pt-BR" sz="2800" dirty="0" err="1" smtClean="0"/>
              <a:t>anytime</a:t>
            </a:r>
            <a:r>
              <a:rPr lang="pt-BR" sz="2800" dirty="0" smtClean="0"/>
              <a:t> via </a:t>
            </a:r>
            <a:r>
              <a:rPr lang="pt-BR" sz="2800" dirty="0" err="1" smtClean="0"/>
              <a:t>project</a:t>
            </a:r>
            <a:r>
              <a:rPr lang="pt-BR" sz="2800" dirty="0" smtClean="0"/>
              <a:t> </a:t>
            </a:r>
            <a:r>
              <a:rPr lang="pt-BR" sz="2800" dirty="0" err="1" smtClean="0"/>
              <a:t>proposal</a:t>
            </a:r>
            <a:r>
              <a:rPr lang="pt-BR" sz="2800" dirty="0" smtClean="0"/>
              <a:t> (</a:t>
            </a:r>
            <a:r>
              <a:rPr lang="pt-BR" sz="2800" dirty="0" err="1" smtClean="0"/>
              <a:t>or</a:t>
            </a:r>
            <a:r>
              <a:rPr lang="pt-BR" sz="2800" dirty="0" smtClean="0"/>
              <a:t> via </a:t>
            </a:r>
            <a:r>
              <a:rPr lang="pt-BR" sz="2800" dirty="0" err="1" smtClean="0"/>
              <a:t>education</a:t>
            </a:r>
            <a:r>
              <a:rPr lang="pt-BR" sz="2800" dirty="0" smtClean="0"/>
              <a:t> cat-1 </a:t>
            </a:r>
            <a:r>
              <a:rPr lang="pt-BR" sz="2800" dirty="0" err="1" smtClean="0"/>
              <a:t>projects</a:t>
            </a:r>
            <a:r>
              <a:rPr lang="pt-BR" sz="2800" dirty="0" smtClean="0"/>
              <a:t> </a:t>
            </a:r>
            <a:r>
              <a:rPr lang="pt-BR" sz="2800" dirty="0" err="1" smtClean="0"/>
              <a:t>that</a:t>
            </a:r>
            <a:r>
              <a:rPr lang="pt-BR" sz="2800" dirty="0" smtClean="0"/>
              <a:t> </a:t>
            </a:r>
            <a:r>
              <a:rPr lang="pt-BR" sz="2800" dirty="0" err="1" smtClean="0"/>
              <a:t>can</a:t>
            </a:r>
            <a:r>
              <a:rPr lang="pt-BR" sz="2800" dirty="0" smtClean="0"/>
              <a:t> </a:t>
            </a:r>
            <a:r>
              <a:rPr lang="pt-BR" sz="2800" dirty="0" err="1" smtClean="0"/>
              <a:t>be</a:t>
            </a:r>
            <a:r>
              <a:rPr lang="pt-BR" sz="2800" dirty="0" smtClean="0"/>
              <a:t> set </a:t>
            </a:r>
            <a:r>
              <a:rPr lang="pt-BR" sz="2800" dirty="0" err="1" smtClean="0"/>
              <a:t>up</a:t>
            </a:r>
            <a:r>
              <a:rPr lang="pt-BR" sz="2800" dirty="0" smtClean="0"/>
              <a:t> ad hoc for </a:t>
            </a:r>
            <a:r>
              <a:rPr lang="pt-BR" sz="2800" dirty="0" err="1" smtClean="0"/>
              <a:t>our</a:t>
            </a:r>
            <a:r>
              <a:rPr lang="pt-BR" sz="2800" dirty="0" smtClean="0"/>
              <a:t> WG). </a:t>
            </a:r>
            <a:r>
              <a:rPr lang="pt-BR" sz="2800" dirty="0" err="1" smtClean="0"/>
              <a:t>With</a:t>
            </a:r>
            <a:r>
              <a:rPr lang="pt-BR" sz="2800" dirty="0" smtClean="0"/>
              <a:t> more </a:t>
            </a:r>
            <a:r>
              <a:rPr lang="pt-BR" sz="2800" dirty="0" err="1" smtClean="0"/>
              <a:t>restrictions</a:t>
            </a:r>
            <a:r>
              <a:rPr lang="pt-BR" sz="2800" dirty="0" smtClean="0"/>
              <a:t>, some TPM SAR data </a:t>
            </a:r>
            <a:r>
              <a:rPr lang="pt-BR" sz="2800" dirty="0" err="1" smtClean="0"/>
              <a:t>can</a:t>
            </a:r>
            <a:r>
              <a:rPr lang="pt-BR" sz="2800" dirty="0" smtClean="0"/>
              <a:t> </a:t>
            </a:r>
            <a:r>
              <a:rPr lang="pt-BR" sz="2800" dirty="0" err="1" smtClean="0"/>
              <a:t>be</a:t>
            </a:r>
            <a:r>
              <a:rPr lang="pt-BR" sz="2800" dirty="0" smtClean="0"/>
              <a:t> </a:t>
            </a:r>
            <a:r>
              <a:rPr lang="pt-BR" sz="2800" dirty="0" err="1" smtClean="0"/>
              <a:t>accessed</a:t>
            </a:r>
            <a:r>
              <a:rPr lang="pt-BR" sz="2800" dirty="0" smtClean="0"/>
              <a:t> in </a:t>
            </a:r>
            <a:r>
              <a:rPr lang="pt-BR" sz="2800" dirty="0" err="1" smtClean="0"/>
              <a:t>the</a:t>
            </a:r>
            <a:r>
              <a:rPr lang="pt-BR" sz="2800" dirty="0" smtClean="0"/>
              <a:t> </a:t>
            </a:r>
            <a:r>
              <a:rPr lang="pt-BR" sz="2800" dirty="0" err="1" smtClean="0"/>
              <a:t>same</a:t>
            </a:r>
            <a:r>
              <a:rPr lang="pt-BR" sz="2800" dirty="0" smtClean="0"/>
              <a:t> </a:t>
            </a:r>
            <a:r>
              <a:rPr lang="pt-BR" sz="2800" dirty="0" err="1" smtClean="0"/>
              <a:t>way</a:t>
            </a:r>
            <a:r>
              <a:rPr lang="pt-BR" sz="2800" dirty="0" smtClean="0"/>
              <a:t>. </a:t>
            </a:r>
          </a:p>
          <a:p>
            <a:pPr marL="0" indent="0" algn="just" defTabSz="914400">
              <a:buNone/>
            </a:pPr>
            <a:r>
              <a:rPr lang="pt-BR" sz="2800" dirty="0" smtClean="0">
                <a:hlinkClick r:id="rId2"/>
              </a:rPr>
              <a:t>https</a:t>
            </a:r>
            <a:r>
              <a:rPr lang="pt-BR" sz="2800" dirty="0">
                <a:hlinkClick r:id="rId2"/>
              </a:rPr>
              <a:t>://</a:t>
            </a:r>
            <a:r>
              <a:rPr lang="pt-BR" sz="2800" dirty="0" smtClean="0">
                <a:hlinkClick r:id="rId2"/>
              </a:rPr>
              <a:t>earth.esa.int/web/guest/pi-community/apply-for-data/full-proposal</a:t>
            </a:r>
            <a:endParaRPr lang="pt-BR" sz="2800" dirty="0" smtClean="0"/>
          </a:p>
          <a:p>
            <a:pPr marL="0" indent="0" algn="just" defTabSz="914400">
              <a:buNone/>
            </a:pPr>
            <a:r>
              <a:rPr lang="pt-BR" sz="2800" dirty="0" smtClean="0"/>
              <a:t> </a:t>
            </a: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Tree>
    <p:extLst>
      <p:ext uri="{BB962C8B-B14F-4D97-AF65-F5344CB8AC3E}">
        <p14:creationId xmlns:p14="http://schemas.microsoft.com/office/powerpoint/2010/main" val="21872184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41240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C-band archive</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26" t="12626" r="17732" b="21566"/>
          <a:stretch/>
        </p:blipFill>
        <p:spPr bwMode="auto">
          <a:xfrm>
            <a:off x="457200" y="1033963"/>
            <a:ext cx="7943030" cy="567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36369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C-band Sentinel-1</a:t>
            </a:r>
            <a:endParaRPr sz="3200" b="1" dirty="0">
              <a:solidFill>
                <a:srgbClr val="FF0000"/>
              </a:solidFill>
              <a:latin typeface="Arial"/>
              <a:ea typeface="Arial"/>
              <a:cs typeface="Arial"/>
              <a:sym typeface="Arial"/>
            </a:endParaRPr>
          </a:p>
        </p:txBody>
      </p:sp>
      <p:sp>
        <p:nvSpPr>
          <p:cNvPr id="9" name="Content Placeholder 7"/>
          <p:cNvSpPr txBox="1">
            <a:spLocks/>
          </p:cNvSpPr>
          <p:nvPr/>
        </p:nvSpPr>
        <p:spPr>
          <a:xfrm>
            <a:off x="140858" y="1822174"/>
            <a:ext cx="8850742"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just" defTabSz="914400">
              <a:buNone/>
            </a:pPr>
            <a:r>
              <a:rPr lang="en-US" dirty="0"/>
              <a:t>Sentinel-1 is a two </a:t>
            </a:r>
            <a:r>
              <a:rPr lang="en-US" dirty="0" smtClean="0"/>
              <a:t>satellite constellation providing </a:t>
            </a:r>
            <a:r>
              <a:rPr lang="en-US" b="1" dirty="0"/>
              <a:t>C-Band SAR data</a:t>
            </a:r>
            <a:r>
              <a:rPr lang="en-US" dirty="0"/>
              <a:t> continuity following </a:t>
            </a:r>
            <a:r>
              <a:rPr lang="en-US" dirty="0" smtClean="0"/>
              <a:t>the ERS and </a:t>
            </a:r>
            <a:r>
              <a:rPr lang="en-US" dirty="0" err="1" smtClean="0"/>
              <a:t>Envisat</a:t>
            </a:r>
            <a:r>
              <a:rPr lang="en-US" dirty="0" smtClean="0"/>
              <a:t> missions. S-1a launched in April 2014, followed by S-1b</a:t>
            </a:r>
            <a:r>
              <a:rPr lang="pt-BR" dirty="0" smtClean="0"/>
              <a:t> (</a:t>
            </a:r>
            <a:r>
              <a:rPr lang="pt-BR" dirty="0" err="1" smtClean="0"/>
              <a:t>planned</a:t>
            </a:r>
            <a:r>
              <a:rPr lang="pt-BR" dirty="0" smtClean="0"/>
              <a:t> </a:t>
            </a:r>
            <a:r>
              <a:rPr lang="pt-BR" dirty="0" err="1" smtClean="0"/>
              <a:t>end</a:t>
            </a:r>
            <a:r>
              <a:rPr lang="pt-BR" dirty="0" smtClean="0"/>
              <a:t> </a:t>
            </a:r>
            <a:r>
              <a:rPr lang="pt-BR" dirty="0" err="1" smtClean="0"/>
              <a:t>of</a:t>
            </a:r>
            <a:r>
              <a:rPr lang="pt-BR" dirty="0" smtClean="0"/>
              <a:t> </a:t>
            </a:r>
            <a:r>
              <a:rPr lang="pt-BR" dirty="0" err="1" smtClean="0"/>
              <a:t>this</a:t>
            </a:r>
            <a:r>
              <a:rPr lang="pt-BR" dirty="0" smtClean="0"/>
              <a:t> </a:t>
            </a:r>
            <a:r>
              <a:rPr lang="pt-BR" dirty="0" err="1" smtClean="0"/>
              <a:t>month</a:t>
            </a:r>
            <a:r>
              <a:rPr lang="pt-BR" dirty="0" smtClean="0"/>
              <a:t>)</a:t>
            </a:r>
          </a:p>
          <a:p>
            <a:pPr marL="0" indent="0" algn="just" defTabSz="914400">
              <a:buFont typeface="Arial"/>
              <a:buNone/>
            </a:pPr>
            <a:endParaRPr lang="pt-BR" dirty="0" smtClean="0"/>
          </a:p>
          <a:p>
            <a:pPr marL="0" indent="0" algn="just" defTabSz="914400">
              <a:buNone/>
            </a:pPr>
            <a:r>
              <a:rPr lang="pt-BR" dirty="0" smtClean="0"/>
              <a:t>Data </a:t>
            </a:r>
            <a:r>
              <a:rPr lang="pt-BR" dirty="0" err="1" smtClean="0"/>
              <a:t>can</a:t>
            </a:r>
            <a:r>
              <a:rPr lang="pt-BR" dirty="0" smtClean="0"/>
              <a:t> </a:t>
            </a:r>
            <a:r>
              <a:rPr lang="pt-BR" dirty="0" err="1" smtClean="0"/>
              <a:t>be</a:t>
            </a:r>
            <a:r>
              <a:rPr lang="pt-BR" dirty="0" smtClean="0"/>
              <a:t> </a:t>
            </a:r>
            <a:r>
              <a:rPr lang="pt-BR" dirty="0" err="1" smtClean="0"/>
              <a:t>obtained</a:t>
            </a:r>
            <a:r>
              <a:rPr lang="pt-BR" dirty="0" smtClean="0"/>
              <a:t> </a:t>
            </a:r>
            <a:r>
              <a:rPr lang="pt-BR" dirty="0" err="1" smtClean="0"/>
              <a:t>from</a:t>
            </a:r>
            <a:r>
              <a:rPr lang="pt-BR" dirty="0" smtClean="0"/>
              <a:t> a </a:t>
            </a:r>
            <a:r>
              <a:rPr lang="pt-BR" dirty="0" err="1"/>
              <a:t>d</a:t>
            </a:r>
            <a:r>
              <a:rPr lang="pt-BR" dirty="0" err="1" smtClean="0"/>
              <a:t>atahub</a:t>
            </a:r>
            <a:r>
              <a:rPr lang="pt-BR" dirty="0" smtClean="0"/>
              <a:t> </a:t>
            </a:r>
            <a:r>
              <a:rPr lang="pt-BR" dirty="0" err="1" smtClean="0"/>
              <a:t>with</a:t>
            </a:r>
            <a:r>
              <a:rPr lang="pt-BR" dirty="0" smtClean="0"/>
              <a:t> </a:t>
            </a:r>
            <a:r>
              <a:rPr lang="pt-BR" dirty="0" err="1" smtClean="0">
                <a:solidFill>
                  <a:srgbClr val="FF0000"/>
                </a:solidFill>
              </a:rPr>
              <a:t>free</a:t>
            </a:r>
            <a:r>
              <a:rPr lang="pt-BR" dirty="0" smtClean="0">
                <a:solidFill>
                  <a:srgbClr val="FF0000"/>
                </a:solidFill>
              </a:rPr>
              <a:t> </a:t>
            </a:r>
            <a:r>
              <a:rPr lang="pt-BR" dirty="0" err="1" smtClean="0">
                <a:solidFill>
                  <a:srgbClr val="FF0000"/>
                </a:solidFill>
              </a:rPr>
              <a:t>registration</a:t>
            </a:r>
            <a:r>
              <a:rPr lang="pt-BR" dirty="0">
                <a:solidFill>
                  <a:srgbClr val="FF0000"/>
                </a:solidFill>
              </a:rPr>
              <a:t>: </a:t>
            </a:r>
            <a:r>
              <a:rPr lang="pt-BR" dirty="0">
                <a:hlinkClick r:id="rId2"/>
              </a:rPr>
              <a:t>https://scihub.copernicus.eu/dhus/#/</a:t>
            </a:r>
            <a:r>
              <a:rPr lang="pt-BR" dirty="0" smtClean="0">
                <a:hlinkClick r:id="rId2"/>
              </a:rPr>
              <a:t>home</a:t>
            </a:r>
            <a:endParaRPr lang="pt-BR" dirty="0"/>
          </a:p>
          <a:p>
            <a:pPr marL="0" indent="0" algn="just" defTabSz="914400">
              <a:buNone/>
            </a:pPr>
            <a:endParaRPr lang="pt-BR" dirty="0"/>
          </a:p>
          <a:p>
            <a:pPr marL="0" indent="0" algn="just" defTabSz="914400">
              <a:buNone/>
            </a:pPr>
            <a:r>
              <a:rPr lang="en-US" dirty="0"/>
              <a:t>ESA has </a:t>
            </a:r>
            <a:r>
              <a:rPr lang="en-US" dirty="0" smtClean="0"/>
              <a:t>just found an agreement </a:t>
            </a:r>
            <a:r>
              <a:rPr lang="en-US" dirty="0"/>
              <a:t>with NASA, </a:t>
            </a:r>
            <a:r>
              <a:rPr lang="en-US" dirty="0" smtClean="0"/>
              <a:t>NOAA and USGS </a:t>
            </a:r>
            <a:r>
              <a:rPr lang="en-US" dirty="0"/>
              <a:t>to make </a:t>
            </a:r>
            <a:r>
              <a:rPr lang="en-US" dirty="0" smtClean="0"/>
              <a:t>Sentinel data </a:t>
            </a:r>
            <a:r>
              <a:rPr lang="en-US" dirty="0"/>
              <a:t>available to </a:t>
            </a:r>
            <a:r>
              <a:rPr lang="en-US" dirty="0" smtClean="0"/>
              <a:t>them.</a:t>
            </a:r>
            <a:endParaRPr lang="pt-BR" dirty="0" smtClean="0"/>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Tree>
    <p:extLst>
      <p:ext uri="{BB962C8B-B14F-4D97-AF65-F5344CB8AC3E}">
        <p14:creationId xmlns:p14="http://schemas.microsoft.com/office/powerpoint/2010/main" val="359921826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7" name="Rectangle 6"/>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44" t="18332" r="18523" b="8716"/>
          <a:stretch/>
        </p:blipFill>
        <p:spPr bwMode="auto">
          <a:xfrm>
            <a:off x="609600" y="990600"/>
            <a:ext cx="7620000" cy="578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67920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Sentinel and SAR free processing SW</a:t>
            </a:r>
            <a:endParaRPr sz="3200" b="1" dirty="0">
              <a:solidFill>
                <a:srgbClr val="FF0000"/>
              </a:solidFill>
              <a:latin typeface="Arial"/>
              <a:ea typeface="Arial"/>
              <a:cs typeface="Arial"/>
              <a:sym typeface="Arial"/>
            </a:endParaRPr>
          </a:p>
        </p:txBody>
      </p:sp>
      <p:sp>
        <p:nvSpPr>
          <p:cNvPr id="9" name="Content Placeholder 7"/>
          <p:cNvSpPr txBox="1">
            <a:spLocks/>
          </p:cNvSpPr>
          <p:nvPr/>
        </p:nvSpPr>
        <p:spPr>
          <a:xfrm>
            <a:off x="140858" y="1822174"/>
            <a:ext cx="8850742"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GB" sz="2800" dirty="0" smtClean="0"/>
              <a:t>ESA provides a free SW package (SNAP) </a:t>
            </a:r>
            <a:r>
              <a:rPr lang="en-US" sz="2800" dirty="0" smtClean="0"/>
              <a:t>for </a:t>
            </a:r>
            <a:r>
              <a:rPr lang="en-US" sz="2800" dirty="0"/>
              <a:t>all Sentinel Toolboxes (</a:t>
            </a:r>
            <a:r>
              <a:rPr lang="en-US" sz="2800" dirty="0" smtClean="0"/>
              <a:t>jointly </a:t>
            </a:r>
            <a:r>
              <a:rPr lang="en-US" sz="2800" dirty="0"/>
              <a:t>developed by </a:t>
            </a:r>
            <a:r>
              <a:rPr lang="en-US" sz="2800" dirty="0" err="1"/>
              <a:t>Brockmann</a:t>
            </a:r>
            <a:r>
              <a:rPr lang="en-US" sz="2800" dirty="0"/>
              <a:t> Consult, Array Systems Computing and </a:t>
            </a:r>
            <a:r>
              <a:rPr lang="en-US" sz="2800" dirty="0" smtClean="0"/>
              <a:t>C-S), ideal </a:t>
            </a:r>
            <a:r>
              <a:rPr lang="en-US" sz="2800" dirty="0"/>
              <a:t>for Earth Observation processing and </a:t>
            </a:r>
            <a:r>
              <a:rPr lang="en-US" sz="2800" dirty="0" smtClean="0"/>
              <a:t>analysis, widely used in all ESA training courses.   </a:t>
            </a:r>
          </a:p>
          <a:p>
            <a:endParaRPr lang="en-US" sz="2800" dirty="0"/>
          </a:p>
          <a:p>
            <a:r>
              <a:rPr lang="en-US" sz="2800" dirty="0">
                <a:hlinkClick r:id="rId2"/>
              </a:rPr>
              <a:t>http://step.esa.int/main/toolboxes/snap</a:t>
            </a:r>
            <a:r>
              <a:rPr lang="en-US" sz="2800" dirty="0" smtClean="0">
                <a:hlinkClick r:id="rId2"/>
              </a:rPr>
              <a:t>/</a:t>
            </a:r>
            <a:endParaRPr lang="en-US" sz="2800" dirty="0" smtClean="0"/>
          </a:p>
          <a:p>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Tree>
    <p:extLst>
      <p:ext uri="{BB962C8B-B14F-4D97-AF65-F5344CB8AC3E}">
        <p14:creationId xmlns:p14="http://schemas.microsoft.com/office/powerpoint/2010/main" val="30891103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ESA SAR training online</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140858" y="1745974"/>
            <a:ext cx="8850742" cy="183211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GB" dirty="0" smtClean="0"/>
              <a:t>ESA provides a number of training courses every year. Most presentations and exercises are made available online on:</a:t>
            </a:r>
          </a:p>
          <a:p>
            <a:pPr marL="0" indent="0">
              <a:buNone/>
            </a:pPr>
            <a:r>
              <a:rPr lang="en-GB" dirty="0">
                <a:hlinkClick r:id="rId2"/>
              </a:rPr>
              <a:t>https://</a:t>
            </a:r>
            <a:r>
              <a:rPr lang="en-GB" dirty="0" smtClean="0">
                <a:hlinkClick r:id="rId2"/>
              </a:rPr>
              <a:t>earth.esa.int/web/guest/eo-education-and-training</a:t>
            </a:r>
            <a:endParaRPr lang="en-GB" dirty="0"/>
          </a:p>
          <a:p>
            <a:pPr marL="0" indent="0">
              <a:buNone/>
            </a:pPr>
            <a:endParaRPr lang="en-GB" dirty="0" smtClean="0"/>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02" t="12980" r="6591" b="6417"/>
          <a:stretch/>
        </p:blipFill>
        <p:spPr bwMode="auto">
          <a:xfrm>
            <a:off x="1676400" y="3391348"/>
            <a:ext cx="5350000" cy="348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93799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ESA SAR training online</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140858" y="1822174"/>
            <a:ext cx="8850742"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dirty="0" smtClean="0"/>
          </a:p>
          <a:p>
            <a:pPr marL="0" indent="0">
              <a:buNone/>
            </a:pPr>
            <a:r>
              <a:rPr lang="en-GB" dirty="0" smtClean="0"/>
              <a:t>And in particular:</a:t>
            </a:r>
          </a:p>
          <a:p>
            <a:pPr marL="0" indent="0">
              <a:buNone/>
            </a:pPr>
            <a:r>
              <a:rPr lang="en-GB" dirty="0">
                <a:hlinkClick r:id="rId2"/>
              </a:rPr>
              <a:t>https://</a:t>
            </a:r>
            <a:r>
              <a:rPr lang="en-GB" dirty="0" smtClean="0">
                <a:hlinkClick r:id="rId2"/>
              </a:rPr>
              <a:t>earth.esa.int/web/guest/eo-education-and-trainingweb/eo-edu/pis-advanced-training</a:t>
            </a:r>
            <a:endParaRPr lang="en-GB" dirty="0" smtClean="0"/>
          </a:p>
          <a:p>
            <a:pPr marL="0" indent="0">
              <a:buNone/>
            </a:pPr>
            <a:r>
              <a:rPr lang="en-GB" dirty="0">
                <a:hlinkClick r:id="rId3"/>
              </a:rPr>
              <a:t>https://</a:t>
            </a:r>
            <a:r>
              <a:rPr lang="en-GB" dirty="0" smtClean="0">
                <a:hlinkClick r:id="rId3"/>
              </a:rPr>
              <a:t>earth.esa.int/web/guest/eo-education-and-trainingweb/eo-edu/university-undergraduate-level</a:t>
            </a:r>
            <a:endParaRPr lang="en-GB" dirty="0" smtClean="0"/>
          </a:p>
          <a:p>
            <a:pPr marL="0" indent="0">
              <a:buNone/>
            </a:pPr>
            <a:endParaRPr lang="en-GB" dirty="0" smtClean="0"/>
          </a:p>
          <a:p>
            <a:pPr marL="0" indent="0">
              <a:buNone/>
            </a:pPr>
            <a:r>
              <a:rPr lang="en-GB" dirty="0" smtClean="0">
                <a:solidFill>
                  <a:srgbClr val="FF0000"/>
                </a:solidFill>
              </a:rPr>
              <a:t>An extensive list was provided by C. Stewart to our WG. Some of the existing exercises, targeting both basic SAR processing and applications (including disasters) can be modified ad hoc for our WG if requested </a:t>
            </a:r>
            <a:endParaRPr lang="en-GB" dirty="0">
              <a:solidFill>
                <a:srgbClr val="FF0000"/>
              </a:solidFill>
            </a:endParaRPr>
          </a:p>
          <a:p>
            <a:pPr marL="0" indent="0">
              <a:buNone/>
            </a:pPr>
            <a:endParaRPr lang="en-GB" sz="2800" dirty="0" smtClean="0"/>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190609812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58498" y="6467291"/>
            <a:ext cx="485502"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ZA" sz="1800" b="0" i="0" u="none" strike="noStrike" cap="none" spc="0" normalizeH="0" baseline="0">
              <a:ln>
                <a:noFill/>
              </a:ln>
              <a:solidFill>
                <a:srgbClr val="002569"/>
              </a:solidFill>
              <a:effectLst/>
              <a:uFillTx/>
            </a:endParaRPr>
          </a:p>
        </p:txBody>
      </p:sp>
      <p:sp>
        <p:nvSpPr>
          <p:cNvPr id="8" name="Shape 15"/>
          <p:cNvSpPr/>
          <p:nvPr/>
        </p:nvSpPr>
        <p:spPr>
          <a:xfrm>
            <a:off x="208166" y="1167825"/>
            <a:ext cx="8631034"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defRPr>
                <a:solidFill>
                  <a:srgbClr val="000000"/>
                </a:solidFill>
              </a:defRPr>
            </a:pPr>
            <a:r>
              <a:rPr lang="en-ZA" sz="3200" b="1" dirty="0" smtClean="0">
                <a:solidFill>
                  <a:srgbClr val="FF0000"/>
                </a:solidFill>
                <a:latin typeface="Arial"/>
                <a:ea typeface="Arial"/>
                <a:cs typeface="Arial"/>
                <a:sym typeface="Arial"/>
              </a:rPr>
              <a:t>Videos, webinars, MOOCs </a:t>
            </a:r>
            <a:endParaRPr sz="3200" b="1" dirty="0">
              <a:solidFill>
                <a:srgbClr val="FF0000"/>
              </a:solidFill>
              <a:latin typeface="Arial"/>
              <a:ea typeface="Arial"/>
              <a:cs typeface="Arial"/>
              <a:sym typeface="Arial"/>
            </a:endParaRPr>
          </a:p>
        </p:txBody>
      </p:sp>
      <p:sp>
        <p:nvSpPr>
          <p:cNvPr id="10" name="Shape 15"/>
          <p:cNvSpPr/>
          <p:nvPr/>
        </p:nvSpPr>
        <p:spPr>
          <a:xfrm>
            <a:off x="208166" y="2057580"/>
            <a:ext cx="8631034"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defRPr>
                <a:solidFill>
                  <a:srgbClr val="000000"/>
                </a:solidFill>
              </a:defRPr>
            </a:pPr>
            <a:endParaRPr sz="2000" dirty="0">
              <a:solidFill>
                <a:srgbClr val="002569"/>
              </a:solidFill>
              <a:latin typeface="Arial"/>
              <a:ea typeface="Arial"/>
              <a:cs typeface="Arial"/>
              <a:sym typeface="Arial"/>
            </a:endParaRPr>
          </a:p>
        </p:txBody>
      </p:sp>
      <p:sp>
        <p:nvSpPr>
          <p:cNvPr id="11" name="Content Placeholder 7"/>
          <p:cNvSpPr txBox="1">
            <a:spLocks/>
          </p:cNvSpPr>
          <p:nvPr/>
        </p:nvSpPr>
        <p:spPr>
          <a:xfrm>
            <a:off x="240142" y="2596063"/>
            <a:ext cx="8686800"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endParaRPr lang="pt-BR" sz="4800" i="1" dirty="0" smtClean="0">
              <a:solidFill>
                <a:schemeClr val="tx1"/>
              </a:solidFill>
              <a:latin typeface="Brush Script MT" panose="03060802040406070304" pitchFamily="66" charset="0"/>
            </a:endParaRPr>
          </a:p>
          <a:p>
            <a:pPr marL="0" indent="0" algn="ctr" defTabSz="914400">
              <a:buFont typeface="Arial"/>
              <a:buNone/>
            </a:pPr>
            <a:endParaRPr lang="pt-BR" sz="4800" i="1" dirty="0">
              <a:solidFill>
                <a:schemeClr val="tx1"/>
              </a:solidFill>
              <a:latin typeface="Brush Script MT" panose="03060802040406070304" pitchFamily="66" charset="0"/>
            </a:endParaRPr>
          </a:p>
          <a:p>
            <a:pPr marL="0" indent="0" algn="ctr" defTabSz="914400">
              <a:buFont typeface="Arial"/>
              <a:buNone/>
            </a:pPr>
            <a:endParaRPr lang="pt-BR" sz="1800" i="1" dirty="0" smtClean="0">
              <a:solidFill>
                <a:schemeClr val="tx1"/>
              </a:solidFill>
              <a:latin typeface="Brush Script MT" panose="03060802040406070304" pitchFamily="66" charset="0"/>
            </a:endParaRPr>
          </a:p>
          <a:p>
            <a:pPr marL="0" indent="0" algn="ctr" defTabSz="914400">
              <a:buFont typeface="Arial"/>
              <a:buNone/>
            </a:pPr>
            <a:endParaRPr lang="pt-BR" sz="3200" dirty="0" smtClean="0"/>
          </a:p>
        </p:txBody>
      </p:sp>
      <p:sp>
        <p:nvSpPr>
          <p:cNvPr id="12" name="Rectangle 11"/>
          <p:cNvSpPr/>
          <p:nvPr/>
        </p:nvSpPr>
        <p:spPr>
          <a:xfrm>
            <a:off x="1828800" y="76200"/>
            <a:ext cx="4740400" cy="1015663"/>
          </a:xfrm>
          <a:prstGeom prst="rect">
            <a:avLst/>
          </a:prstGeom>
        </p:spPr>
        <p:txBody>
          <a:bodyPr wrap="none">
            <a:spAutoFit/>
          </a:bodyPr>
          <a:lstStyle/>
          <a:p>
            <a:r>
              <a:rPr lang="en-GB" sz="1200" dirty="0">
                <a:solidFill>
                  <a:schemeClr val="tx2">
                    <a:lumMod val="20000"/>
                    <a:lumOff val="80000"/>
                  </a:schemeClr>
                </a:solidFill>
              </a:rPr>
              <a:t>The 5</a:t>
            </a:r>
            <a:r>
              <a:rPr lang="en-GB" sz="1200" baseline="30000" dirty="0">
                <a:solidFill>
                  <a:schemeClr val="tx2">
                    <a:lumMod val="20000"/>
                    <a:lumOff val="80000"/>
                  </a:schemeClr>
                </a:solidFill>
              </a:rPr>
              <a:t>th</a:t>
            </a:r>
            <a:r>
              <a:rPr lang="en-GB" sz="1200" dirty="0">
                <a:solidFill>
                  <a:schemeClr val="tx2">
                    <a:lumMod val="20000"/>
                    <a:lumOff val="80000"/>
                  </a:schemeClr>
                </a:solidFill>
              </a:rPr>
              <a:t> Meeting of the CEOS Working Group on </a:t>
            </a:r>
          </a:p>
          <a:p>
            <a:r>
              <a:rPr lang="en-GB" sz="1200" dirty="0">
                <a:solidFill>
                  <a:schemeClr val="tx2">
                    <a:lumMod val="20000"/>
                    <a:lumOff val="80000"/>
                  </a:schemeClr>
                </a:solidFill>
              </a:rPr>
              <a:t>Capacity Building &amp; Data Democracy (WGCapD-5</a:t>
            </a:r>
            <a:r>
              <a:rPr lang="en-GB" sz="1200" dirty="0" smtClean="0">
                <a:solidFill>
                  <a:schemeClr val="tx2">
                    <a:lumMod val="20000"/>
                    <a:lumOff val="80000"/>
                  </a:schemeClr>
                </a:solidFill>
              </a:rPr>
              <a:t>)</a:t>
            </a:r>
          </a:p>
          <a:p>
            <a:r>
              <a:rPr lang="en-ZA" sz="1200" dirty="0">
                <a:solidFill>
                  <a:schemeClr val="tx2">
                    <a:lumMod val="20000"/>
                    <a:lumOff val="80000"/>
                  </a:schemeClr>
                </a:solidFill>
              </a:rPr>
              <a:t>The CEOS Systems Engineering Office (SEO), Hampton, VA, </a:t>
            </a:r>
            <a:r>
              <a:rPr lang="en-ZA" sz="1200" dirty="0" smtClean="0">
                <a:solidFill>
                  <a:schemeClr val="tx2">
                    <a:lumMod val="20000"/>
                    <a:lumOff val="80000"/>
                  </a:schemeClr>
                </a:solidFill>
              </a:rPr>
              <a:t>USA</a:t>
            </a:r>
          </a:p>
          <a:p>
            <a:r>
              <a:rPr lang="en-ZA" sz="1200" dirty="0">
                <a:solidFill>
                  <a:schemeClr val="tx2">
                    <a:lumMod val="20000"/>
                    <a:lumOff val="80000"/>
                  </a:schemeClr>
                </a:solidFill>
              </a:rPr>
              <a:t>March 30th – April 1st, 2016</a:t>
            </a:r>
            <a:endParaRPr lang="en-GB" sz="1200" dirty="0">
              <a:solidFill>
                <a:schemeClr val="tx2">
                  <a:lumMod val="20000"/>
                  <a:lumOff val="80000"/>
                </a:schemeClr>
              </a:solidFill>
            </a:endParaRPr>
          </a:p>
          <a:p>
            <a:pPr lvl="0" algn="ctr">
              <a:defRPr>
                <a:solidFill>
                  <a:srgbClr val="000000"/>
                </a:solidFill>
              </a:defRPr>
            </a:pPr>
            <a:endParaRPr lang="en-ZA" sz="1200" dirty="0">
              <a:solidFill>
                <a:schemeClr val="tx2">
                  <a:lumMod val="20000"/>
                  <a:lumOff val="80000"/>
                </a:schemeClr>
              </a:solidFill>
              <a:latin typeface="Arial"/>
              <a:ea typeface="Arial"/>
              <a:cs typeface="Arial"/>
              <a:sym typeface="Arial"/>
            </a:endParaRPr>
          </a:p>
        </p:txBody>
      </p:sp>
      <p:sp>
        <p:nvSpPr>
          <p:cNvPr id="13" name="Content Placeholder 7"/>
          <p:cNvSpPr txBox="1">
            <a:spLocks/>
          </p:cNvSpPr>
          <p:nvPr/>
        </p:nvSpPr>
        <p:spPr>
          <a:xfrm>
            <a:off x="140858" y="1524000"/>
            <a:ext cx="8850742" cy="366422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GB" dirty="0" smtClean="0"/>
          </a:p>
          <a:p>
            <a:pPr marL="0" indent="0">
              <a:buNone/>
            </a:pPr>
            <a:r>
              <a:rPr lang="en-GB" dirty="0" smtClean="0"/>
              <a:t>On top of presentations, ESA and DLR offer a number of videos about SAR training (see </a:t>
            </a:r>
            <a:r>
              <a:rPr lang="en-GB" dirty="0">
                <a:hlinkClick r:id="rId2"/>
              </a:rPr>
              <a:t>https://earth.esa.int/web/guest/eo-education-and-trainingweb/eo-edu/pis-advanced-training</a:t>
            </a:r>
            <a:endParaRPr lang="en-GB" dirty="0"/>
          </a:p>
          <a:p>
            <a:pPr marL="0" indent="0">
              <a:buNone/>
            </a:pPr>
            <a:r>
              <a:rPr lang="en-GB" dirty="0">
                <a:solidFill>
                  <a:schemeClr val="tx1">
                    <a:lumMod val="50000"/>
                  </a:schemeClr>
                </a:solidFill>
              </a:rPr>
              <a:t>and</a:t>
            </a:r>
            <a:r>
              <a:rPr lang="en-GB" dirty="0">
                <a:solidFill>
                  <a:srgbClr val="FF0000"/>
                </a:solidFill>
              </a:rPr>
              <a:t> </a:t>
            </a:r>
            <a:r>
              <a:rPr lang="en-GB" dirty="0">
                <a:solidFill>
                  <a:srgbClr val="FF0000"/>
                </a:solidFill>
                <a:hlinkClick r:id="rId3"/>
              </a:rPr>
              <a:t>https://saredu.dlr.de</a:t>
            </a:r>
            <a:r>
              <a:rPr lang="en-GB" dirty="0" smtClean="0">
                <a:solidFill>
                  <a:srgbClr val="FF0000"/>
                </a:solidFill>
                <a:hlinkClick r:id="rId3"/>
              </a:rPr>
              <a:t>/</a:t>
            </a:r>
            <a:r>
              <a:rPr lang="en-GB" dirty="0" smtClean="0">
                <a:solidFill>
                  <a:srgbClr val="FF0000"/>
                </a:solidFill>
              </a:rPr>
              <a:t> </a:t>
            </a:r>
            <a:r>
              <a:rPr lang="en-GB" dirty="0" smtClean="0">
                <a:solidFill>
                  <a:schemeClr val="tx1">
                    <a:lumMod val="50000"/>
                  </a:schemeClr>
                </a:solidFill>
              </a:rPr>
              <a:t>)</a:t>
            </a:r>
          </a:p>
          <a:p>
            <a:pPr marL="0" indent="0">
              <a:buNone/>
            </a:pPr>
            <a:endParaRPr lang="en-GB" dirty="0">
              <a:solidFill>
                <a:schemeClr val="tx1">
                  <a:lumMod val="50000"/>
                </a:schemeClr>
              </a:solidFill>
            </a:endParaRPr>
          </a:p>
          <a:p>
            <a:pPr marL="0" indent="0">
              <a:buNone/>
            </a:pPr>
            <a:r>
              <a:rPr lang="en-GB" dirty="0" smtClean="0">
                <a:solidFill>
                  <a:schemeClr val="tx1">
                    <a:lumMod val="50000"/>
                  </a:schemeClr>
                </a:solidFill>
              </a:rPr>
              <a:t>On top of the material in English, ESA is also preparing a set of videos in French about SAR theory (Prof </a:t>
            </a:r>
            <a:r>
              <a:rPr lang="en-GB" dirty="0" err="1" smtClean="0">
                <a:solidFill>
                  <a:schemeClr val="tx1">
                    <a:lumMod val="50000"/>
                  </a:schemeClr>
                </a:solidFill>
              </a:rPr>
              <a:t>J.P.Rudant</a:t>
            </a:r>
            <a:r>
              <a:rPr lang="en-GB" dirty="0" smtClean="0">
                <a:solidFill>
                  <a:schemeClr val="tx1">
                    <a:lumMod val="50000"/>
                  </a:schemeClr>
                </a:solidFill>
              </a:rPr>
              <a:t>) with practical exercises (soon on the web) for French-speaking countries </a:t>
            </a:r>
          </a:p>
          <a:p>
            <a:pPr marL="0" indent="0">
              <a:buNone/>
            </a:pPr>
            <a:endParaRPr lang="en-GB" dirty="0" smtClean="0">
              <a:solidFill>
                <a:schemeClr val="tx1">
                  <a:lumMod val="50000"/>
                </a:schemeClr>
              </a:solidFill>
            </a:endParaRPr>
          </a:p>
          <a:p>
            <a:pPr marL="0" indent="0">
              <a:buNone/>
            </a:pPr>
            <a:r>
              <a:rPr lang="en-GB" dirty="0" smtClean="0">
                <a:solidFill>
                  <a:schemeClr val="tx1">
                    <a:lumMod val="50000"/>
                  </a:schemeClr>
                </a:solidFill>
              </a:rPr>
              <a:t>On request, ESA can also contribute to SAR webinars</a:t>
            </a:r>
            <a:endParaRPr lang="en-GB" dirty="0">
              <a:solidFill>
                <a:schemeClr val="tx1">
                  <a:lumMod val="50000"/>
                </a:schemeClr>
              </a:solidFill>
            </a:endParaRPr>
          </a:p>
          <a:p>
            <a:pPr marL="0" indent="0">
              <a:buNone/>
            </a:pPr>
            <a:endParaRPr lang="en-GB" sz="2800" dirty="0" smtClean="0"/>
          </a:p>
          <a:p>
            <a:pPr marL="0" indent="0">
              <a:buNone/>
            </a:pPr>
            <a:endParaRPr lang="en-GB" sz="2800" dirty="0"/>
          </a:p>
          <a:p>
            <a:pPr marL="0" indent="0">
              <a:buNone/>
            </a:pPr>
            <a:r>
              <a:rPr lang="en-GB" sz="2800" dirty="0" smtClean="0"/>
              <a:t> </a:t>
            </a:r>
            <a:endParaRPr lang="en-US" sz="2800" dirty="0" smtClean="0"/>
          </a:p>
          <a:p>
            <a:pPr marL="0" indent="0">
              <a:buNone/>
            </a:pPr>
            <a:endParaRPr lang="en-US" sz="2800" dirty="0"/>
          </a:p>
          <a:p>
            <a:pPr marL="0" indent="0" algn="just" defTabSz="914400">
              <a:buNone/>
            </a:pPr>
            <a:endParaRPr lang="pt-BR" sz="2800" dirty="0" smtClean="0"/>
          </a:p>
          <a:p>
            <a:pPr marL="0" indent="0" algn="just" defTabSz="914400">
              <a:buFont typeface="Arial"/>
              <a:buNone/>
            </a:pPr>
            <a:endParaRPr lang="pt-BR" sz="2800" dirty="0" smtClean="0"/>
          </a:p>
        </p:txBody>
      </p:sp>
    </p:spTree>
    <p:extLst>
      <p:ext uri="{BB962C8B-B14F-4D97-AF65-F5344CB8AC3E}">
        <p14:creationId xmlns:p14="http://schemas.microsoft.com/office/powerpoint/2010/main" val="90760193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1487</Words>
  <Application>Microsoft Office PowerPoint</Application>
  <PresentationFormat>On-screen Show (4:3)</PresentationFormat>
  <Paragraphs>218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Francesco Sarti</cp:lastModifiedBy>
  <cp:revision>118</cp:revision>
  <dcterms:modified xsi:type="dcterms:W3CDTF">2016-03-30T18:14:19Z</dcterms:modified>
</cp:coreProperties>
</file>