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256" r:id="rId2"/>
    <p:sldId id="260" r:id="rId3"/>
    <p:sldId id="295" r:id="rId4"/>
    <p:sldId id="264" r:id="rId5"/>
    <p:sldId id="265" r:id="rId6"/>
    <p:sldId id="271" r:id="rId7"/>
    <p:sldId id="272" r:id="rId8"/>
    <p:sldId id="273" r:id="rId9"/>
    <p:sldId id="274" r:id="rId10"/>
    <p:sldId id="275" r:id="rId11"/>
    <p:sldId id="276" r:id="rId12"/>
    <p:sldId id="277" r:id="rId13"/>
    <p:sldId id="280" r:id="rId14"/>
    <p:sldId id="281" r:id="rId15"/>
    <p:sldId id="282" r:id="rId16"/>
    <p:sldId id="283" r:id="rId17"/>
    <p:sldId id="284" r:id="rId18"/>
    <p:sldId id="285" r:id="rId19"/>
    <p:sldId id="286" r:id="rId20"/>
    <p:sldId id="287" r:id="rId21"/>
    <p:sldId id="267" r:id="rId22"/>
    <p:sldId id="302" r:id="rId23"/>
    <p:sldId id="303" r:id="rId24"/>
    <p:sldId id="269" r:id="rId25"/>
    <p:sldId id="304" r:id="rId26"/>
    <p:sldId id="288" r:id="rId27"/>
    <p:sldId id="290" r:id="rId28"/>
    <p:sldId id="292" r:id="rId29"/>
    <p:sldId id="291" r:id="rId30"/>
    <p:sldId id="266" r:id="rId31"/>
    <p:sldId id="294" r:id="rId32"/>
    <p:sldId id="300" r:id="rId33"/>
    <p:sldId id="301" r:id="rId34"/>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4660"/>
  </p:normalViewPr>
  <p:slideViewPr>
    <p:cSldViewPr>
      <p:cViewPr>
        <p:scale>
          <a:sx n="76" d="100"/>
          <a:sy n="76" d="100"/>
        </p:scale>
        <p:origin x="-1206"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92653\Desktop\2016-2018%20work%20plan%20sta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u92653\Desktop\2016-2018%20work%20plan%20sta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AU"/>
              <a:t>Change:</a:t>
            </a:r>
            <a:r>
              <a:rPr lang="en-AU" baseline="0"/>
              <a:t> 2015-2017 to 2016-2018</a:t>
            </a:r>
            <a:endParaRPr lang="en-AU"/>
          </a:p>
        </c:rich>
      </c:tx>
      <c:layout/>
      <c:overlay val="0"/>
    </c:title>
    <c:autoTitleDeleted val="0"/>
    <c:plotArea>
      <c:layout/>
      <c:barChart>
        <c:barDir val="bar"/>
        <c:grouping val="clustered"/>
        <c:varyColors val="0"/>
        <c:ser>
          <c:idx val="1"/>
          <c:order val="0"/>
          <c:tx>
            <c:strRef>
              <c:f>Change!$H$2</c:f>
              <c:strCache>
                <c:ptCount val="1"/>
                <c:pt idx="0">
                  <c:v>2016-2018</c:v>
                </c:pt>
              </c:strCache>
            </c:strRef>
          </c:tx>
          <c:invertIfNegative val="0"/>
          <c:cat>
            <c:strRef>
              <c:f>Change!$C$3:$C$17</c:f>
              <c:strCache>
                <c:ptCount val="15"/>
                <c:pt idx="0">
                  <c:v>CMRS</c:v>
                </c:pt>
                <c:pt idx="1">
                  <c:v>CARB</c:v>
                </c:pt>
                <c:pt idx="2">
                  <c:v>AGRI</c:v>
                </c:pt>
                <c:pt idx="3">
                  <c:v>DIS</c:v>
                </c:pt>
                <c:pt idx="4">
                  <c:v>WAT</c:v>
                </c:pt>
                <c:pt idx="5">
                  <c:v>CB</c:v>
                </c:pt>
                <c:pt idx="6">
                  <c:v>DATA</c:v>
                </c:pt>
                <c:pt idx="7">
                  <c:v>CV</c:v>
                </c:pt>
                <c:pt idx="8">
                  <c:v>VC</c:v>
                </c:pt>
                <c:pt idx="9">
                  <c:v>BP</c:v>
                </c:pt>
                <c:pt idx="10">
                  <c:v>BON</c:v>
                </c:pt>
                <c:pt idx="11">
                  <c:v>POL</c:v>
                </c:pt>
                <c:pt idx="12">
                  <c:v>NG</c:v>
                </c:pt>
                <c:pt idx="13">
                  <c:v>OUT</c:v>
                </c:pt>
                <c:pt idx="14">
                  <c:v>ORG</c:v>
                </c:pt>
              </c:strCache>
            </c:strRef>
          </c:cat>
          <c:val>
            <c:numRef>
              <c:f>Change!$H$3:$H$17</c:f>
              <c:numCache>
                <c:formatCode>General</c:formatCode>
                <c:ptCount val="15"/>
                <c:pt idx="0">
                  <c:v>8</c:v>
                </c:pt>
                <c:pt idx="1">
                  <c:v>7</c:v>
                </c:pt>
                <c:pt idx="2">
                  <c:v>2</c:v>
                </c:pt>
                <c:pt idx="3">
                  <c:v>4</c:v>
                </c:pt>
                <c:pt idx="4">
                  <c:v>1</c:v>
                </c:pt>
                <c:pt idx="5">
                  <c:v>12</c:v>
                </c:pt>
                <c:pt idx="6">
                  <c:v>2</c:v>
                </c:pt>
                <c:pt idx="7">
                  <c:v>8</c:v>
                </c:pt>
                <c:pt idx="8">
                  <c:v>19</c:v>
                </c:pt>
                <c:pt idx="9">
                  <c:v>2</c:v>
                </c:pt>
                <c:pt idx="10">
                  <c:v>2</c:v>
                </c:pt>
                <c:pt idx="11">
                  <c:v>1</c:v>
                </c:pt>
                <c:pt idx="12">
                  <c:v>1</c:v>
                </c:pt>
                <c:pt idx="13">
                  <c:v>4</c:v>
                </c:pt>
                <c:pt idx="14">
                  <c:v>1</c:v>
                </c:pt>
              </c:numCache>
            </c:numRef>
          </c:val>
        </c:ser>
        <c:ser>
          <c:idx val="0"/>
          <c:order val="1"/>
          <c:tx>
            <c:strRef>
              <c:f>Change!$E$2</c:f>
              <c:strCache>
                <c:ptCount val="1"/>
                <c:pt idx="0">
                  <c:v>2015-2017</c:v>
                </c:pt>
              </c:strCache>
            </c:strRef>
          </c:tx>
          <c:invertIfNegative val="0"/>
          <c:cat>
            <c:strRef>
              <c:f>Change!$C$3:$C$17</c:f>
              <c:strCache>
                <c:ptCount val="15"/>
                <c:pt idx="0">
                  <c:v>CMRS</c:v>
                </c:pt>
                <c:pt idx="1">
                  <c:v>CARB</c:v>
                </c:pt>
                <c:pt idx="2">
                  <c:v>AGRI</c:v>
                </c:pt>
                <c:pt idx="3">
                  <c:v>DIS</c:v>
                </c:pt>
                <c:pt idx="4">
                  <c:v>WAT</c:v>
                </c:pt>
                <c:pt idx="5">
                  <c:v>CB</c:v>
                </c:pt>
                <c:pt idx="6">
                  <c:v>DATA</c:v>
                </c:pt>
                <c:pt idx="7">
                  <c:v>CV</c:v>
                </c:pt>
                <c:pt idx="8">
                  <c:v>VC</c:v>
                </c:pt>
                <c:pt idx="9">
                  <c:v>BP</c:v>
                </c:pt>
                <c:pt idx="10">
                  <c:v>BON</c:v>
                </c:pt>
                <c:pt idx="11">
                  <c:v>POL</c:v>
                </c:pt>
                <c:pt idx="12">
                  <c:v>NG</c:v>
                </c:pt>
                <c:pt idx="13">
                  <c:v>OUT</c:v>
                </c:pt>
                <c:pt idx="14">
                  <c:v>ORG</c:v>
                </c:pt>
              </c:strCache>
            </c:strRef>
          </c:cat>
          <c:val>
            <c:numRef>
              <c:f>Change!$E$3:$E$17</c:f>
              <c:numCache>
                <c:formatCode>General</c:formatCode>
                <c:ptCount val="15"/>
                <c:pt idx="0">
                  <c:v>8</c:v>
                </c:pt>
                <c:pt idx="1">
                  <c:v>4</c:v>
                </c:pt>
                <c:pt idx="2">
                  <c:v>4</c:v>
                </c:pt>
                <c:pt idx="3">
                  <c:v>8</c:v>
                </c:pt>
                <c:pt idx="4">
                  <c:v>1</c:v>
                </c:pt>
                <c:pt idx="5">
                  <c:v>11</c:v>
                </c:pt>
                <c:pt idx="6">
                  <c:v>5</c:v>
                </c:pt>
                <c:pt idx="7">
                  <c:v>12</c:v>
                </c:pt>
                <c:pt idx="8">
                  <c:v>19</c:v>
                </c:pt>
                <c:pt idx="9">
                  <c:v>2</c:v>
                </c:pt>
                <c:pt idx="10">
                  <c:v>3</c:v>
                </c:pt>
                <c:pt idx="11">
                  <c:v>1</c:v>
                </c:pt>
                <c:pt idx="12">
                  <c:v>0</c:v>
                </c:pt>
                <c:pt idx="13">
                  <c:v>4</c:v>
                </c:pt>
                <c:pt idx="14">
                  <c:v>1</c:v>
                </c:pt>
              </c:numCache>
            </c:numRef>
          </c:val>
        </c:ser>
        <c:dLbls>
          <c:showLegendKey val="0"/>
          <c:showVal val="0"/>
          <c:showCatName val="0"/>
          <c:showSerName val="0"/>
          <c:showPercent val="0"/>
          <c:showBubbleSize val="0"/>
        </c:dLbls>
        <c:gapWidth val="150"/>
        <c:axId val="73714304"/>
        <c:axId val="75849728"/>
      </c:barChart>
      <c:catAx>
        <c:axId val="73714304"/>
        <c:scaling>
          <c:orientation val="minMax"/>
        </c:scaling>
        <c:delete val="0"/>
        <c:axPos val="l"/>
        <c:majorTickMark val="none"/>
        <c:minorTickMark val="none"/>
        <c:tickLblPos val="nextTo"/>
        <c:crossAx val="75849728"/>
        <c:crosses val="autoZero"/>
        <c:auto val="1"/>
        <c:lblAlgn val="ctr"/>
        <c:lblOffset val="100"/>
        <c:noMultiLvlLbl val="0"/>
      </c:catAx>
      <c:valAx>
        <c:axId val="75849728"/>
        <c:scaling>
          <c:orientation val="minMax"/>
        </c:scaling>
        <c:delete val="0"/>
        <c:axPos val="b"/>
        <c:majorGridlines/>
        <c:numFmt formatCode="General" sourceLinked="1"/>
        <c:majorTickMark val="none"/>
        <c:minorTickMark val="none"/>
        <c:tickLblPos val="nextTo"/>
        <c:crossAx val="73714304"/>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'Due Dates'!$B$5</c:f>
              <c:strCache>
                <c:ptCount val="1"/>
                <c:pt idx="0">
                  <c:v>CMRS</c:v>
                </c:pt>
              </c:strCache>
            </c:strRef>
          </c:tx>
          <c:invertIfNegative val="0"/>
          <c:cat>
            <c:multiLvlStrRef>
              <c:f>'Due Dates'!$C$3:$N$4</c:f>
              <c:multiLvlStrCache>
                <c:ptCount val="12"/>
                <c:lvl>
                  <c:pt idx="0">
                    <c:v>Q1</c:v>
                  </c:pt>
                  <c:pt idx="1">
                    <c:v>Q2</c:v>
                  </c:pt>
                  <c:pt idx="2">
                    <c:v>Q3</c:v>
                  </c:pt>
                  <c:pt idx="3">
                    <c:v>Q4</c:v>
                  </c:pt>
                  <c:pt idx="4">
                    <c:v>Q1</c:v>
                  </c:pt>
                  <c:pt idx="5">
                    <c:v>Q2</c:v>
                  </c:pt>
                  <c:pt idx="6">
                    <c:v>Q3</c:v>
                  </c:pt>
                  <c:pt idx="7">
                    <c:v>Q4</c:v>
                  </c:pt>
                  <c:pt idx="8">
                    <c:v>Q1</c:v>
                  </c:pt>
                  <c:pt idx="9">
                    <c:v>Q2</c:v>
                  </c:pt>
                  <c:pt idx="10">
                    <c:v>Q3</c:v>
                  </c:pt>
                  <c:pt idx="11">
                    <c:v>Q4</c:v>
                  </c:pt>
                </c:lvl>
                <c:lvl>
                  <c:pt idx="0">
                    <c:v>2016</c:v>
                  </c:pt>
                  <c:pt idx="4">
                    <c:v>2017</c:v>
                  </c:pt>
                  <c:pt idx="8">
                    <c:v>2018</c:v>
                  </c:pt>
                </c:lvl>
              </c:multiLvlStrCache>
            </c:multiLvlStrRef>
          </c:cat>
          <c:val>
            <c:numRef>
              <c:f>'Due Dates'!$C$5:$N$5</c:f>
              <c:numCache>
                <c:formatCode>General</c:formatCode>
                <c:ptCount val="12"/>
                <c:pt idx="2">
                  <c:v>1</c:v>
                </c:pt>
                <c:pt idx="3">
                  <c:v>1</c:v>
                </c:pt>
                <c:pt idx="4">
                  <c:v>1</c:v>
                </c:pt>
                <c:pt idx="6">
                  <c:v>2</c:v>
                </c:pt>
                <c:pt idx="7">
                  <c:v>2</c:v>
                </c:pt>
                <c:pt idx="10">
                  <c:v>1</c:v>
                </c:pt>
              </c:numCache>
            </c:numRef>
          </c:val>
        </c:ser>
        <c:ser>
          <c:idx val="1"/>
          <c:order val="1"/>
          <c:tx>
            <c:strRef>
              <c:f>'Due Dates'!$B$6</c:f>
              <c:strCache>
                <c:ptCount val="1"/>
                <c:pt idx="0">
                  <c:v>CARB</c:v>
                </c:pt>
              </c:strCache>
            </c:strRef>
          </c:tx>
          <c:invertIfNegative val="0"/>
          <c:cat>
            <c:multiLvlStrRef>
              <c:f>'Due Dates'!$C$3:$N$4</c:f>
              <c:multiLvlStrCache>
                <c:ptCount val="12"/>
                <c:lvl>
                  <c:pt idx="0">
                    <c:v>Q1</c:v>
                  </c:pt>
                  <c:pt idx="1">
                    <c:v>Q2</c:v>
                  </c:pt>
                  <c:pt idx="2">
                    <c:v>Q3</c:v>
                  </c:pt>
                  <c:pt idx="3">
                    <c:v>Q4</c:v>
                  </c:pt>
                  <c:pt idx="4">
                    <c:v>Q1</c:v>
                  </c:pt>
                  <c:pt idx="5">
                    <c:v>Q2</c:v>
                  </c:pt>
                  <c:pt idx="6">
                    <c:v>Q3</c:v>
                  </c:pt>
                  <c:pt idx="7">
                    <c:v>Q4</c:v>
                  </c:pt>
                  <c:pt idx="8">
                    <c:v>Q1</c:v>
                  </c:pt>
                  <c:pt idx="9">
                    <c:v>Q2</c:v>
                  </c:pt>
                  <c:pt idx="10">
                    <c:v>Q3</c:v>
                  </c:pt>
                  <c:pt idx="11">
                    <c:v>Q4</c:v>
                  </c:pt>
                </c:lvl>
                <c:lvl>
                  <c:pt idx="0">
                    <c:v>2016</c:v>
                  </c:pt>
                  <c:pt idx="4">
                    <c:v>2017</c:v>
                  </c:pt>
                  <c:pt idx="8">
                    <c:v>2018</c:v>
                  </c:pt>
                </c:lvl>
              </c:multiLvlStrCache>
            </c:multiLvlStrRef>
          </c:cat>
          <c:val>
            <c:numRef>
              <c:f>'Due Dates'!$C$6:$N$6</c:f>
              <c:numCache>
                <c:formatCode>General</c:formatCode>
                <c:ptCount val="12"/>
                <c:pt idx="1">
                  <c:v>2</c:v>
                </c:pt>
                <c:pt idx="3">
                  <c:v>5</c:v>
                </c:pt>
              </c:numCache>
            </c:numRef>
          </c:val>
        </c:ser>
        <c:ser>
          <c:idx val="2"/>
          <c:order val="2"/>
          <c:tx>
            <c:strRef>
              <c:f>'Due Dates'!$B$7</c:f>
              <c:strCache>
                <c:ptCount val="1"/>
                <c:pt idx="0">
                  <c:v>AGRI</c:v>
                </c:pt>
              </c:strCache>
            </c:strRef>
          </c:tx>
          <c:invertIfNegative val="0"/>
          <c:cat>
            <c:multiLvlStrRef>
              <c:f>'Due Dates'!$C$3:$N$4</c:f>
              <c:multiLvlStrCache>
                <c:ptCount val="12"/>
                <c:lvl>
                  <c:pt idx="0">
                    <c:v>Q1</c:v>
                  </c:pt>
                  <c:pt idx="1">
                    <c:v>Q2</c:v>
                  </c:pt>
                  <c:pt idx="2">
                    <c:v>Q3</c:v>
                  </c:pt>
                  <c:pt idx="3">
                    <c:v>Q4</c:v>
                  </c:pt>
                  <c:pt idx="4">
                    <c:v>Q1</c:v>
                  </c:pt>
                  <c:pt idx="5">
                    <c:v>Q2</c:v>
                  </c:pt>
                  <c:pt idx="6">
                    <c:v>Q3</c:v>
                  </c:pt>
                  <c:pt idx="7">
                    <c:v>Q4</c:v>
                  </c:pt>
                  <c:pt idx="8">
                    <c:v>Q1</c:v>
                  </c:pt>
                  <c:pt idx="9">
                    <c:v>Q2</c:v>
                  </c:pt>
                  <c:pt idx="10">
                    <c:v>Q3</c:v>
                  </c:pt>
                  <c:pt idx="11">
                    <c:v>Q4</c:v>
                  </c:pt>
                </c:lvl>
                <c:lvl>
                  <c:pt idx="0">
                    <c:v>2016</c:v>
                  </c:pt>
                  <c:pt idx="4">
                    <c:v>2017</c:v>
                  </c:pt>
                  <c:pt idx="8">
                    <c:v>2018</c:v>
                  </c:pt>
                </c:lvl>
              </c:multiLvlStrCache>
            </c:multiLvlStrRef>
          </c:cat>
          <c:val>
            <c:numRef>
              <c:f>'Due Dates'!$C$7:$N$7</c:f>
              <c:numCache>
                <c:formatCode>General</c:formatCode>
                <c:ptCount val="12"/>
                <c:pt idx="3">
                  <c:v>2</c:v>
                </c:pt>
                <c:pt idx="7">
                  <c:v>1</c:v>
                </c:pt>
                <c:pt idx="11">
                  <c:v>1</c:v>
                </c:pt>
              </c:numCache>
            </c:numRef>
          </c:val>
        </c:ser>
        <c:ser>
          <c:idx val="3"/>
          <c:order val="3"/>
          <c:tx>
            <c:strRef>
              <c:f>'Due Dates'!$B$8</c:f>
              <c:strCache>
                <c:ptCount val="1"/>
                <c:pt idx="0">
                  <c:v>DIS</c:v>
                </c:pt>
              </c:strCache>
            </c:strRef>
          </c:tx>
          <c:invertIfNegative val="0"/>
          <c:cat>
            <c:multiLvlStrRef>
              <c:f>'Due Dates'!$C$3:$N$4</c:f>
              <c:multiLvlStrCache>
                <c:ptCount val="12"/>
                <c:lvl>
                  <c:pt idx="0">
                    <c:v>Q1</c:v>
                  </c:pt>
                  <c:pt idx="1">
                    <c:v>Q2</c:v>
                  </c:pt>
                  <c:pt idx="2">
                    <c:v>Q3</c:v>
                  </c:pt>
                  <c:pt idx="3">
                    <c:v>Q4</c:v>
                  </c:pt>
                  <c:pt idx="4">
                    <c:v>Q1</c:v>
                  </c:pt>
                  <c:pt idx="5">
                    <c:v>Q2</c:v>
                  </c:pt>
                  <c:pt idx="6">
                    <c:v>Q3</c:v>
                  </c:pt>
                  <c:pt idx="7">
                    <c:v>Q4</c:v>
                  </c:pt>
                  <c:pt idx="8">
                    <c:v>Q1</c:v>
                  </c:pt>
                  <c:pt idx="9">
                    <c:v>Q2</c:v>
                  </c:pt>
                  <c:pt idx="10">
                    <c:v>Q3</c:v>
                  </c:pt>
                  <c:pt idx="11">
                    <c:v>Q4</c:v>
                  </c:pt>
                </c:lvl>
                <c:lvl>
                  <c:pt idx="0">
                    <c:v>2016</c:v>
                  </c:pt>
                  <c:pt idx="4">
                    <c:v>2017</c:v>
                  </c:pt>
                  <c:pt idx="8">
                    <c:v>2018</c:v>
                  </c:pt>
                </c:lvl>
              </c:multiLvlStrCache>
            </c:multiLvlStrRef>
          </c:cat>
          <c:val>
            <c:numRef>
              <c:f>'Due Dates'!$C$8:$N$8</c:f>
              <c:numCache>
                <c:formatCode>General</c:formatCode>
                <c:ptCount val="12"/>
                <c:pt idx="3">
                  <c:v>1</c:v>
                </c:pt>
                <c:pt idx="7">
                  <c:v>3</c:v>
                </c:pt>
              </c:numCache>
            </c:numRef>
          </c:val>
        </c:ser>
        <c:ser>
          <c:idx val="4"/>
          <c:order val="4"/>
          <c:tx>
            <c:strRef>
              <c:f>'Due Dates'!$B$9</c:f>
              <c:strCache>
                <c:ptCount val="1"/>
                <c:pt idx="0">
                  <c:v>WAT</c:v>
                </c:pt>
              </c:strCache>
            </c:strRef>
          </c:tx>
          <c:invertIfNegative val="0"/>
          <c:cat>
            <c:multiLvlStrRef>
              <c:f>'Due Dates'!$C$3:$N$4</c:f>
              <c:multiLvlStrCache>
                <c:ptCount val="12"/>
                <c:lvl>
                  <c:pt idx="0">
                    <c:v>Q1</c:v>
                  </c:pt>
                  <c:pt idx="1">
                    <c:v>Q2</c:v>
                  </c:pt>
                  <c:pt idx="2">
                    <c:v>Q3</c:v>
                  </c:pt>
                  <c:pt idx="3">
                    <c:v>Q4</c:v>
                  </c:pt>
                  <c:pt idx="4">
                    <c:v>Q1</c:v>
                  </c:pt>
                  <c:pt idx="5">
                    <c:v>Q2</c:v>
                  </c:pt>
                  <c:pt idx="6">
                    <c:v>Q3</c:v>
                  </c:pt>
                  <c:pt idx="7">
                    <c:v>Q4</c:v>
                  </c:pt>
                  <c:pt idx="8">
                    <c:v>Q1</c:v>
                  </c:pt>
                  <c:pt idx="9">
                    <c:v>Q2</c:v>
                  </c:pt>
                  <c:pt idx="10">
                    <c:v>Q3</c:v>
                  </c:pt>
                  <c:pt idx="11">
                    <c:v>Q4</c:v>
                  </c:pt>
                </c:lvl>
                <c:lvl>
                  <c:pt idx="0">
                    <c:v>2016</c:v>
                  </c:pt>
                  <c:pt idx="4">
                    <c:v>2017</c:v>
                  </c:pt>
                  <c:pt idx="8">
                    <c:v>2018</c:v>
                  </c:pt>
                </c:lvl>
              </c:multiLvlStrCache>
            </c:multiLvlStrRef>
          </c:cat>
          <c:val>
            <c:numRef>
              <c:f>'Due Dates'!$C$9:$N$9</c:f>
              <c:numCache>
                <c:formatCode>General</c:formatCode>
                <c:ptCount val="12"/>
                <c:pt idx="3">
                  <c:v>1</c:v>
                </c:pt>
              </c:numCache>
            </c:numRef>
          </c:val>
        </c:ser>
        <c:ser>
          <c:idx val="5"/>
          <c:order val="5"/>
          <c:tx>
            <c:strRef>
              <c:f>'Due Dates'!$B$10</c:f>
              <c:strCache>
                <c:ptCount val="1"/>
                <c:pt idx="0">
                  <c:v>CB</c:v>
                </c:pt>
              </c:strCache>
            </c:strRef>
          </c:tx>
          <c:invertIfNegative val="0"/>
          <c:cat>
            <c:multiLvlStrRef>
              <c:f>'Due Dates'!$C$3:$N$4</c:f>
              <c:multiLvlStrCache>
                <c:ptCount val="12"/>
                <c:lvl>
                  <c:pt idx="0">
                    <c:v>Q1</c:v>
                  </c:pt>
                  <c:pt idx="1">
                    <c:v>Q2</c:v>
                  </c:pt>
                  <c:pt idx="2">
                    <c:v>Q3</c:v>
                  </c:pt>
                  <c:pt idx="3">
                    <c:v>Q4</c:v>
                  </c:pt>
                  <c:pt idx="4">
                    <c:v>Q1</c:v>
                  </c:pt>
                  <c:pt idx="5">
                    <c:v>Q2</c:v>
                  </c:pt>
                  <c:pt idx="6">
                    <c:v>Q3</c:v>
                  </c:pt>
                  <c:pt idx="7">
                    <c:v>Q4</c:v>
                  </c:pt>
                  <c:pt idx="8">
                    <c:v>Q1</c:v>
                  </c:pt>
                  <c:pt idx="9">
                    <c:v>Q2</c:v>
                  </c:pt>
                  <c:pt idx="10">
                    <c:v>Q3</c:v>
                  </c:pt>
                  <c:pt idx="11">
                    <c:v>Q4</c:v>
                  </c:pt>
                </c:lvl>
                <c:lvl>
                  <c:pt idx="0">
                    <c:v>2016</c:v>
                  </c:pt>
                  <c:pt idx="4">
                    <c:v>2017</c:v>
                  </c:pt>
                  <c:pt idx="8">
                    <c:v>2018</c:v>
                  </c:pt>
                </c:lvl>
              </c:multiLvlStrCache>
            </c:multiLvlStrRef>
          </c:cat>
          <c:val>
            <c:numRef>
              <c:f>'Due Dates'!$C$10:$N$10</c:f>
              <c:numCache>
                <c:formatCode>General</c:formatCode>
                <c:ptCount val="12"/>
                <c:pt idx="2">
                  <c:v>1</c:v>
                </c:pt>
                <c:pt idx="3">
                  <c:v>3</c:v>
                </c:pt>
                <c:pt idx="4">
                  <c:v>1</c:v>
                </c:pt>
                <c:pt idx="6">
                  <c:v>1</c:v>
                </c:pt>
                <c:pt idx="7">
                  <c:v>1</c:v>
                </c:pt>
                <c:pt idx="11">
                  <c:v>1</c:v>
                </c:pt>
              </c:numCache>
            </c:numRef>
          </c:val>
        </c:ser>
        <c:ser>
          <c:idx val="6"/>
          <c:order val="6"/>
          <c:tx>
            <c:strRef>
              <c:f>'Due Dates'!$B$11</c:f>
              <c:strCache>
                <c:ptCount val="1"/>
                <c:pt idx="0">
                  <c:v>DATA</c:v>
                </c:pt>
              </c:strCache>
            </c:strRef>
          </c:tx>
          <c:invertIfNegative val="0"/>
          <c:cat>
            <c:multiLvlStrRef>
              <c:f>'Due Dates'!$C$3:$N$4</c:f>
              <c:multiLvlStrCache>
                <c:ptCount val="12"/>
                <c:lvl>
                  <c:pt idx="0">
                    <c:v>Q1</c:v>
                  </c:pt>
                  <c:pt idx="1">
                    <c:v>Q2</c:v>
                  </c:pt>
                  <c:pt idx="2">
                    <c:v>Q3</c:v>
                  </c:pt>
                  <c:pt idx="3">
                    <c:v>Q4</c:v>
                  </c:pt>
                  <c:pt idx="4">
                    <c:v>Q1</c:v>
                  </c:pt>
                  <c:pt idx="5">
                    <c:v>Q2</c:v>
                  </c:pt>
                  <c:pt idx="6">
                    <c:v>Q3</c:v>
                  </c:pt>
                  <c:pt idx="7">
                    <c:v>Q4</c:v>
                  </c:pt>
                  <c:pt idx="8">
                    <c:v>Q1</c:v>
                  </c:pt>
                  <c:pt idx="9">
                    <c:v>Q2</c:v>
                  </c:pt>
                  <c:pt idx="10">
                    <c:v>Q3</c:v>
                  </c:pt>
                  <c:pt idx="11">
                    <c:v>Q4</c:v>
                  </c:pt>
                </c:lvl>
                <c:lvl>
                  <c:pt idx="0">
                    <c:v>2016</c:v>
                  </c:pt>
                  <c:pt idx="4">
                    <c:v>2017</c:v>
                  </c:pt>
                  <c:pt idx="8">
                    <c:v>2018</c:v>
                  </c:pt>
                </c:lvl>
              </c:multiLvlStrCache>
            </c:multiLvlStrRef>
          </c:cat>
          <c:val>
            <c:numRef>
              <c:f>'Due Dates'!$C$11:$N$11</c:f>
              <c:numCache>
                <c:formatCode>General</c:formatCode>
                <c:ptCount val="12"/>
                <c:pt idx="3">
                  <c:v>2</c:v>
                </c:pt>
              </c:numCache>
            </c:numRef>
          </c:val>
        </c:ser>
        <c:ser>
          <c:idx val="7"/>
          <c:order val="7"/>
          <c:tx>
            <c:strRef>
              <c:f>'Due Dates'!$B$12</c:f>
              <c:strCache>
                <c:ptCount val="1"/>
                <c:pt idx="0">
                  <c:v>CV</c:v>
                </c:pt>
              </c:strCache>
            </c:strRef>
          </c:tx>
          <c:invertIfNegative val="0"/>
          <c:cat>
            <c:multiLvlStrRef>
              <c:f>'Due Dates'!$C$3:$N$4</c:f>
              <c:multiLvlStrCache>
                <c:ptCount val="12"/>
                <c:lvl>
                  <c:pt idx="0">
                    <c:v>Q1</c:v>
                  </c:pt>
                  <c:pt idx="1">
                    <c:v>Q2</c:v>
                  </c:pt>
                  <c:pt idx="2">
                    <c:v>Q3</c:v>
                  </c:pt>
                  <c:pt idx="3">
                    <c:v>Q4</c:v>
                  </c:pt>
                  <c:pt idx="4">
                    <c:v>Q1</c:v>
                  </c:pt>
                  <c:pt idx="5">
                    <c:v>Q2</c:v>
                  </c:pt>
                  <c:pt idx="6">
                    <c:v>Q3</c:v>
                  </c:pt>
                  <c:pt idx="7">
                    <c:v>Q4</c:v>
                  </c:pt>
                  <c:pt idx="8">
                    <c:v>Q1</c:v>
                  </c:pt>
                  <c:pt idx="9">
                    <c:v>Q2</c:v>
                  </c:pt>
                  <c:pt idx="10">
                    <c:v>Q3</c:v>
                  </c:pt>
                  <c:pt idx="11">
                    <c:v>Q4</c:v>
                  </c:pt>
                </c:lvl>
                <c:lvl>
                  <c:pt idx="0">
                    <c:v>2016</c:v>
                  </c:pt>
                  <c:pt idx="4">
                    <c:v>2017</c:v>
                  </c:pt>
                  <c:pt idx="8">
                    <c:v>2018</c:v>
                  </c:pt>
                </c:lvl>
              </c:multiLvlStrCache>
            </c:multiLvlStrRef>
          </c:cat>
          <c:val>
            <c:numRef>
              <c:f>'Due Dates'!$C$12:$N$12</c:f>
              <c:numCache>
                <c:formatCode>General</c:formatCode>
                <c:ptCount val="12"/>
                <c:pt idx="1">
                  <c:v>4</c:v>
                </c:pt>
                <c:pt idx="3">
                  <c:v>1</c:v>
                </c:pt>
                <c:pt idx="4">
                  <c:v>1</c:v>
                </c:pt>
                <c:pt idx="11">
                  <c:v>2</c:v>
                </c:pt>
              </c:numCache>
            </c:numRef>
          </c:val>
        </c:ser>
        <c:ser>
          <c:idx val="8"/>
          <c:order val="8"/>
          <c:tx>
            <c:strRef>
              <c:f>'Due Dates'!$B$13</c:f>
              <c:strCache>
                <c:ptCount val="1"/>
                <c:pt idx="0">
                  <c:v>VC</c:v>
                </c:pt>
              </c:strCache>
            </c:strRef>
          </c:tx>
          <c:invertIfNegative val="0"/>
          <c:cat>
            <c:multiLvlStrRef>
              <c:f>'Due Dates'!$C$3:$N$4</c:f>
              <c:multiLvlStrCache>
                <c:ptCount val="12"/>
                <c:lvl>
                  <c:pt idx="0">
                    <c:v>Q1</c:v>
                  </c:pt>
                  <c:pt idx="1">
                    <c:v>Q2</c:v>
                  </c:pt>
                  <c:pt idx="2">
                    <c:v>Q3</c:v>
                  </c:pt>
                  <c:pt idx="3">
                    <c:v>Q4</c:v>
                  </c:pt>
                  <c:pt idx="4">
                    <c:v>Q1</c:v>
                  </c:pt>
                  <c:pt idx="5">
                    <c:v>Q2</c:v>
                  </c:pt>
                  <c:pt idx="6">
                    <c:v>Q3</c:v>
                  </c:pt>
                  <c:pt idx="7">
                    <c:v>Q4</c:v>
                  </c:pt>
                  <c:pt idx="8">
                    <c:v>Q1</c:v>
                  </c:pt>
                  <c:pt idx="9">
                    <c:v>Q2</c:v>
                  </c:pt>
                  <c:pt idx="10">
                    <c:v>Q3</c:v>
                  </c:pt>
                  <c:pt idx="11">
                    <c:v>Q4</c:v>
                  </c:pt>
                </c:lvl>
                <c:lvl>
                  <c:pt idx="0">
                    <c:v>2016</c:v>
                  </c:pt>
                  <c:pt idx="4">
                    <c:v>2017</c:v>
                  </c:pt>
                  <c:pt idx="8">
                    <c:v>2018</c:v>
                  </c:pt>
                </c:lvl>
              </c:multiLvlStrCache>
            </c:multiLvlStrRef>
          </c:cat>
          <c:val>
            <c:numRef>
              <c:f>'Due Dates'!$C$13:$N$13</c:f>
              <c:numCache>
                <c:formatCode>General</c:formatCode>
                <c:ptCount val="12"/>
                <c:pt idx="1">
                  <c:v>4</c:v>
                </c:pt>
                <c:pt idx="3">
                  <c:v>9</c:v>
                </c:pt>
                <c:pt idx="5">
                  <c:v>1</c:v>
                </c:pt>
                <c:pt idx="7">
                  <c:v>4</c:v>
                </c:pt>
              </c:numCache>
            </c:numRef>
          </c:val>
        </c:ser>
        <c:ser>
          <c:idx val="9"/>
          <c:order val="9"/>
          <c:tx>
            <c:strRef>
              <c:f>'Due Dates'!$B$14</c:f>
              <c:strCache>
                <c:ptCount val="1"/>
                <c:pt idx="0">
                  <c:v>BP</c:v>
                </c:pt>
              </c:strCache>
            </c:strRef>
          </c:tx>
          <c:invertIfNegative val="0"/>
          <c:cat>
            <c:multiLvlStrRef>
              <c:f>'Due Dates'!$C$3:$N$4</c:f>
              <c:multiLvlStrCache>
                <c:ptCount val="12"/>
                <c:lvl>
                  <c:pt idx="0">
                    <c:v>Q1</c:v>
                  </c:pt>
                  <c:pt idx="1">
                    <c:v>Q2</c:v>
                  </c:pt>
                  <c:pt idx="2">
                    <c:v>Q3</c:v>
                  </c:pt>
                  <c:pt idx="3">
                    <c:v>Q4</c:v>
                  </c:pt>
                  <c:pt idx="4">
                    <c:v>Q1</c:v>
                  </c:pt>
                  <c:pt idx="5">
                    <c:v>Q2</c:v>
                  </c:pt>
                  <c:pt idx="6">
                    <c:v>Q3</c:v>
                  </c:pt>
                  <c:pt idx="7">
                    <c:v>Q4</c:v>
                  </c:pt>
                  <c:pt idx="8">
                    <c:v>Q1</c:v>
                  </c:pt>
                  <c:pt idx="9">
                    <c:v>Q2</c:v>
                  </c:pt>
                  <c:pt idx="10">
                    <c:v>Q3</c:v>
                  </c:pt>
                  <c:pt idx="11">
                    <c:v>Q4</c:v>
                  </c:pt>
                </c:lvl>
                <c:lvl>
                  <c:pt idx="0">
                    <c:v>2016</c:v>
                  </c:pt>
                  <c:pt idx="4">
                    <c:v>2017</c:v>
                  </c:pt>
                  <c:pt idx="8">
                    <c:v>2018</c:v>
                  </c:pt>
                </c:lvl>
              </c:multiLvlStrCache>
            </c:multiLvlStrRef>
          </c:cat>
          <c:val>
            <c:numRef>
              <c:f>'Due Dates'!$C$14:$N$14</c:f>
              <c:numCache>
                <c:formatCode>General</c:formatCode>
                <c:ptCount val="12"/>
                <c:pt idx="3">
                  <c:v>1</c:v>
                </c:pt>
                <c:pt idx="5">
                  <c:v>1</c:v>
                </c:pt>
              </c:numCache>
            </c:numRef>
          </c:val>
        </c:ser>
        <c:ser>
          <c:idx val="10"/>
          <c:order val="10"/>
          <c:tx>
            <c:strRef>
              <c:f>'Due Dates'!$B$15</c:f>
              <c:strCache>
                <c:ptCount val="1"/>
                <c:pt idx="0">
                  <c:v>BON</c:v>
                </c:pt>
              </c:strCache>
            </c:strRef>
          </c:tx>
          <c:invertIfNegative val="0"/>
          <c:cat>
            <c:multiLvlStrRef>
              <c:f>'Due Dates'!$C$3:$N$4</c:f>
              <c:multiLvlStrCache>
                <c:ptCount val="12"/>
                <c:lvl>
                  <c:pt idx="0">
                    <c:v>Q1</c:v>
                  </c:pt>
                  <c:pt idx="1">
                    <c:v>Q2</c:v>
                  </c:pt>
                  <c:pt idx="2">
                    <c:v>Q3</c:v>
                  </c:pt>
                  <c:pt idx="3">
                    <c:v>Q4</c:v>
                  </c:pt>
                  <c:pt idx="4">
                    <c:v>Q1</c:v>
                  </c:pt>
                  <c:pt idx="5">
                    <c:v>Q2</c:v>
                  </c:pt>
                  <c:pt idx="6">
                    <c:v>Q3</c:v>
                  </c:pt>
                  <c:pt idx="7">
                    <c:v>Q4</c:v>
                  </c:pt>
                  <c:pt idx="8">
                    <c:v>Q1</c:v>
                  </c:pt>
                  <c:pt idx="9">
                    <c:v>Q2</c:v>
                  </c:pt>
                  <c:pt idx="10">
                    <c:v>Q3</c:v>
                  </c:pt>
                  <c:pt idx="11">
                    <c:v>Q4</c:v>
                  </c:pt>
                </c:lvl>
                <c:lvl>
                  <c:pt idx="0">
                    <c:v>2016</c:v>
                  </c:pt>
                  <c:pt idx="4">
                    <c:v>2017</c:v>
                  </c:pt>
                  <c:pt idx="8">
                    <c:v>2018</c:v>
                  </c:pt>
                </c:lvl>
              </c:multiLvlStrCache>
            </c:multiLvlStrRef>
          </c:cat>
          <c:val>
            <c:numRef>
              <c:f>'Due Dates'!$C$15:$N$15</c:f>
              <c:numCache>
                <c:formatCode>General</c:formatCode>
                <c:ptCount val="12"/>
                <c:pt idx="3">
                  <c:v>1</c:v>
                </c:pt>
                <c:pt idx="7">
                  <c:v>1</c:v>
                </c:pt>
              </c:numCache>
            </c:numRef>
          </c:val>
        </c:ser>
        <c:ser>
          <c:idx val="11"/>
          <c:order val="11"/>
          <c:tx>
            <c:strRef>
              <c:f>'Due Dates'!$B$16</c:f>
              <c:strCache>
                <c:ptCount val="1"/>
                <c:pt idx="0">
                  <c:v>POL</c:v>
                </c:pt>
              </c:strCache>
            </c:strRef>
          </c:tx>
          <c:invertIfNegative val="0"/>
          <c:cat>
            <c:multiLvlStrRef>
              <c:f>'Due Dates'!$C$3:$N$4</c:f>
              <c:multiLvlStrCache>
                <c:ptCount val="12"/>
                <c:lvl>
                  <c:pt idx="0">
                    <c:v>Q1</c:v>
                  </c:pt>
                  <c:pt idx="1">
                    <c:v>Q2</c:v>
                  </c:pt>
                  <c:pt idx="2">
                    <c:v>Q3</c:v>
                  </c:pt>
                  <c:pt idx="3">
                    <c:v>Q4</c:v>
                  </c:pt>
                  <c:pt idx="4">
                    <c:v>Q1</c:v>
                  </c:pt>
                  <c:pt idx="5">
                    <c:v>Q2</c:v>
                  </c:pt>
                  <c:pt idx="6">
                    <c:v>Q3</c:v>
                  </c:pt>
                  <c:pt idx="7">
                    <c:v>Q4</c:v>
                  </c:pt>
                  <c:pt idx="8">
                    <c:v>Q1</c:v>
                  </c:pt>
                  <c:pt idx="9">
                    <c:v>Q2</c:v>
                  </c:pt>
                  <c:pt idx="10">
                    <c:v>Q3</c:v>
                  </c:pt>
                  <c:pt idx="11">
                    <c:v>Q4</c:v>
                  </c:pt>
                </c:lvl>
                <c:lvl>
                  <c:pt idx="0">
                    <c:v>2016</c:v>
                  </c:pt>
                  <c:pt idx="4">
                    <c:v>2017</c:v>
                  </c:pt>
                  <c:pt idx="8">
                    <c:v>2018</c:v>
                  </c:pt>
                </c:lvl>
              </c:multiLvlStrCache>
            </c:multiLvlStrRef>
          </c:cat>
          <c:val>
            <c:numRef>
              <c:f>'Due Dates'!$C$16:$N$16</c:f>
              <c:numCache>
                <c:formatCode>General</c:formatCode>
                <c:ptCount val="12"/>
                <c:pt idx="3">
                  <c:v>1</c:v>
                </c:pt>
              </c:numCache>
            </c:numRef>
          </c:val>
        </c:ser>
        <c:ser>
          <c:idx val="12"/>
          <c:order val="12"/>
          <c:tx>
            <c:strRef>
              <c:f>'Due Dates'!$B$17</c:f>
              <c:strCache>
                <c:ptCount val="1"/>
                <c:pt idx="0">
                  <c:v>NG</c:v>
                </c:pt>
              </c:strCache>
            </c:strRef>
          </c:tx>
          <c:invertIfNegative val="0"/>
          <c:cat>
            <c:multiLvlStrRef>
              <c:f>'Due Dates'!$C$3:$N$4</c:f>
              <c:multiLvlStrCache>
                <c:ptCount val="12"/>
                <c:lvl>
                  <c:pt idx="0">
                    <c:v>Q1</c:v>
                  </c:pt>
                  <c:pt idx="1">
                    <c:v>Q2</c:v>
                  </c:pt>
                  <c:pt idx="2">
                    <c:v>Q3</c:v>
                  </c:pt>
                  <c:pt idx="3">
                    <c:v>Q4</c:v>
                  </c:pt>
                  <c:pt idx="4">
                    <c:v>Q1</c:v>
                  </c:pt>
                  <c:pt idx="5">
                    <c:v>Q2</c:v>
                  </c:pt>
                  <c:pt idx="6">
                    <c:v>Q3</c:v>
                  </c:pt>
                  <c:pt idx="7">
                    <c:v>Q4</c:v>
                  </c:pt>
                  <c:pt idx="8">
                    <c:v>Q1</c:v>
                  </c:pt>
                  <c:pt idx="9">
                    <c:v>Q2</c:v>
                  </c:pt>
                  <c:pt idx="10">
                    <c:v>Q3</c:v>
                  </c:pt>
                  <c:pt idx="11">
                    <c:v>Q4</c:v>
                  </c:pt>
                </c:lvl>
                <c:lvl>
                  <c:pt idx="0">
                    <c:v>2016</c:v>
                  </c:pt>
                  <c:pt idx="4">
                    <c:v>2017</c:v>
                  </c:pt>
                  <c:pt idx="8">
                    <c:v>2018</c:v>
                  </c:pt>
                </c:lvl>
              </c:multiLvlStrCache>
            </c:multiLvlStrRef>
          </c:cat>
          <c:val>
            <c:numRef>
              <c:f>'Due Dates'!$C$17:$N$17</c:f>
              <c:numCache>
                <c:formatCode>General</c:formatCode>
                <c:ptCount val="12"/>
                <c:pt idx="3">
                  <c:v>1</c:v>
                </c:pt>
              </c:numCache>
            </c:numRef>
          </c:val>
        </c:ser>
        <c:ser>
          <c:idx val="13"/>
          <c:order val="13"/>
          <c:tx>
            <c:strRef>
              <c:f>'Due Dates'!$B$18</c:f>
              <c:strCache>
                <c:ptCount val="1"/>
                <c:pt idx="0">
                  <c:v>OUT</c:v>
                </c:pt>
              </c:strCache>
            </c:strRef>
          </c:tx>
          <c:invertIfNegative val="0"/>
          <c:cat>
            <c:multiLvlStrRef>
              <c:f>'Due Dates'!$C$3:$N$4</c:f>
              <c:multiLvlStrCache>
                <c:ptCount val="12"/>
                <c:lvl>
                  <c:pt idx="0">
                    <c:v>Q1</c:v>
                  </c:pt>
                  <c:pt idx="1">
                    <c:v>Q2</c:v>
                  </c:pt>
                  <c:pt idx="2">
                    <c:v>Q3</c:v>
                  </c:pt>
                  <c:pt idx="3">
                    <c:v>Q4</c:v>
                  </c:pt>
                  <c:pt idx="4">
                    <c:v>Q1</c:v>
                  </c:pt>
                  <c:pt idx="5">
                    <c:v>Q2</c:v>
                  </c:pt>
                  <c:pt idx="6">
                    <c:v>Q3</c:v>
                  </c:pt>
                  <c:pt idx="7">
                    <c:v>Q4</c:v>
                  </c:pt>
                  <c:pt idx="8">
                    <c:v>Q1</c:v>
                  </c:pt>
                  <c:pt idx="9">
                    <c:v>Q2</c:v>
                  </c:pt>
                  <c:pt idx="10">
                    <c:v>Q3</c:v>
                  </c:pt>
                  <c:pt idx="11">
                    <c:v>Q4</c:v>
                  </c:pt>
                </c:lvl>
                <c:lvl>
                  <c:pt idx="0">
                    <c:v>2016</c:v>
                  </c:pt>
                  <c:pt idx="4">
                    <c:v>2017</c:v>
                  </c:pt>
                  <c:pt idx="8">
                    <c:v>2018</c:v>
                  </c:pt>
                </c:lvl>
              </c:multiLvlStrCache>
            </c:multiLvlStrRef>
          </c:cat>
          <c:val>
            <c:numRef>
              <c:f>'Due Dates'!$C$18:$N$18</c:f>
              <c:numCache>
                <c:formatCode>General</c:formatCode>
                <c:ptCount val="12"/>
                <c:pt idx="0">
                  <c:v>1</c:v>
                </c:pt>
                <c:pt idx="2">
                  <c:v>1</c:v>
                </c:pt>
                <c:pt idx="3">
                  <c:v>2</c:v>
                </c:pt>
                <c:pt idx="4">
                  <c:v>1</c:v>
                </c:pt>
                <c:pt idx="6">
                  <c:v>1</c:v>
                </c:pt>
                <c:pt idx="8">
                  <c:v>1</c:v>
                </c:pt>
                <c:pt idx="10">
                  <c:v>1</c:v>
                </c:pt>
              </c:numCache>
            </c:numRef>
          </c:val>
        </c:ser>
        <c:ser>
          <c:idx val="14"/>
          <c:order val="14"/>
          <c:tx>
            <c:strRef>
              <c:f>'Due Dates'!$B$19</c:f>
              <c:strCache>
                <c:ptCount val="1"/>
                <c:pt idx="0">
                  <c:v>ORG</c:v>
                </c:pt>
              </c:strCache>
            </c:strRef>
          </c:tx>
          <c:invertIfNegative val="0"/>
          <c:cat>
            <c:multiLvlStrRef>
              <c:f>'Due Dates'!$C$3:$N$4</c:f>
              <c:multiLvlStrCache>
                <c:ptCount val="12"/>
                <c:lvl>
                  <c:pt idx="0">
                    <c:v>Q1</c:v>
                  </c:pt>
                  <c:pt idx="1">
                    <c:v>Q2</c:v>
                  </c:pt>
                  <c:pt idx="2">
                    <c:v>Q3</c:v>
                  </c:pt>
                  <c:pt idx="3">
                    <c:v>Q4</c:v>
                  </c:pt>
                  <c:pt idx="4">
                    <c:v>Q1</c:v>
                  </c:pt>
                  <c:pt idx="5">
                    <c:v>Q2</c:v>
                  </c:pt>
                  <c:pt idx="6">
                    <c:v>Q3</c:v>
                  </c:pt>
                  <c:pt idx="7">
                    <c:v>Q4</c:v>
                  </c:pt>
                  <c:pt idx="8">
                    <c:v>Q1</c:v>
                  </c:pt>
                  <c:pt idx="9">
                    <c:v>Q2</c:v>
                  </c:pt>
                  <c:pt idx="10">
                    <c:v>Q3</c:v>
                  </c:pt>
                  <c:pt idx="11">
                    <c:v>Q4</c:v>
                  </c:pt>
                </c:lvl>
                <c:lvl>
                  <c:pt idx="0">
                    <c:v>2016</c:v>
                  </c:pt>
                  <c:pt idx="4">
                    <c:v>2017</c:v>
                  </c:pt>
                  <c:pt idx="8">
                    <c:v>2018</c:v>
                  </c:pt>
                </c:lvl>
              </c:multiLvlStrCache>
            </c:multiLvlStrRef>
          </c:cat>
          <c:val>
            <c:numRef>
              <c:f>'Due Dates'!$C$19:$N$19</c:f>
              <c:numCache>
                <c:formatCode>General</c:formatCode>
                <c:ptCount val="12"/>
                <c:pt idx="3">
                  <c:v>1</c:v>
                </c:pt>
              </c:numCache>
            </c:numRef>
          </c:val>
        </c:ser>
        <c:dLbls>
          <c:showLegendKey val="0"/>
          <c:showVal val="0"/>
          <c:showCatName val="0"/>
          <c:showSerName val="0"/>
          <c:showPercent val="0"/>
          <c:showBubbleSize val="0"/>
        </c:dLbls>
        <c:gapWidth val="150"/>
        <c:overlap val="100"/>
        <c:axId val="100510336"/>
        <c:axId val="101302656"/>
      </c:barChart>
      <c:catAx>
        <c:axId val="100510336"/>
        <c:scaling>
          <c:orientation val="minMax"/>
        </c:scaling>
        <c:delete val="0"/>
        <c:axPos val="b"/>
        <c:majorTickMark val="out"/>
        <c:minorTickMark val="none"/>
        <c:tickLblPos val="nextTo"/>
        <c:crossAx val="101302656"/>
        <c:crosses val="autoZero"/>
        <c:auto val="1"/>
        <c:lblAlgn val="ctr"/>
        <c:lblOffset val="100"/>
        <c:noMultiLvlLbl val="0"/>
      </c:catAx>
      <c:valAx>
        <c:axId val="101302656"/>
        <c:scaling>
          <c:orientation val="minMax"/>
        </c:scaling>
        <c:delete val="0"/>
        <c:axPos val="l"/>
        <c:majorGridlines/>
        <c:numFmt formatCode="General" sourceLinked="1"/>
        <c:majorTickMark val="out"/>
        <c:minorTickMark val="none"/>
        <c:tickLblPos val="nextTo"/>
        <c:crossAx val="100510336"/>
        <c:crosses val="autoZero"/>
        <c:crossBetween val="between"/>
      </c:valAx>
    </c:plotArea>
    <c:legend>
      <c:legendPos val="r"/>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xfrm>
            <a:off x="3883852" y="8684826"/>
            <a:ext cx="2972547" cy="457711"/>
          </a:xfrm>
          <a:prstGeom prst="rect">
            <a:avLst/>
          </a:prstGeom>
        </p:spPr>
        <p:txBody>
          <a:bodyPr/>
          <a:lstStyle/>
          <a:p>
            <a:pPr>
              <a:defRPr/>
            </a:pPr>
            <a:fld id="{2AB9FAA8-B221-904C-B8F2-CBECACB7DD83}" type="slidenum">
              <a:rPr lang="en-AU"/>
              <a:pPr>
                <a:defRPr/>
              </a:pPr>
              <a:t>7</a:t>
            </a:fld>
            <a:endParaRPr lang="en-AU"/>
          </a:p>
        </p:txBody>
      </p:sp>
      <p:sp>
        <p:nvSpPr>
          <p:cNvPr id="655362"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655363" name="Rectangle 3"/>
          <p:cNvSpPr>
            <a:spLocks noGrp="1" noChangeArrowheads="1"/>
          </p:cNvSpPr>
          <p:nvPr>
            <p:ph type="body" idx="1"/>
          </p:nvPr>
        </p:nvSpPr>
        <p:spPr>
          <a:xfrm>
            <a:off x="685160" y="4343363"/>
            <a:ext cx="5487684" cy="4115462"/>
          </a:xfrm>
        </p:spPr>
        <p:txBody>
          <a:bodyPr/>
          <a:lstStyle/>
          <a:p>
            <a:pPr>
              <a:defRPr/>
            </a:pPr>
            <a:endParaRPr lang="en-US" smtClean="0">
              <a:cs typeface="+mn-cs"/>
            </a:endParaRPr>
          </a:p>
        </p:txBody>
      </p:sp>
    </p:spTree>
    <p:extLst>
      <p:ext uri="{BB962C8B-B14F-4D97-AF65-F5344CB8AC3E}">
        <p14:creationId xmlns:p14="http://schemas.microsoft.com/office/powerpoint/2010/main" val="575721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028638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807749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None/>
            </a:pPr>
            <a:r>
              <a:rPr lang="en-AU" dirty="0" smtClean="0"/>
              <a:t>The</a:t>
            </a:r>
            <a:r>
              <a:rPr lang="en-AU" baseline="0" dirty="0" smtClean="0"/>
              <a:t> AGDC is an approach to meeting this challenge, and to create opportunities.</a:t>
            </a:r>
            <a:endParaRPr lang="en-AU" dirty="0" smtClean="0"/>
          </a:p>
          <a:p>
            <a:pPr marL="285750" indent="-285750">
              <a:buFont typeface="Arial" panose="020B0604020202020204" pitchFamily="34" charset="0"/>
              <a:buChar char="•"/>
            </a:pPr>
            <a:r>
              <a:rPr lang="en-AU" dirty="0" smtClean="0"/>
              <a:t>The Data Cube paradigm essentially transitions us to a situation where fundamental data about our Earth is ‘already there’ as infrastructure, in the same way as electricity and running water are</a:t>
            </a:r>
          </a:p>
          <a:p>
            <a:pPr marL="285750" indent="-285750">
              <a:buFont typeface="Arial" charset="0"/>
              <a:buChar char="•"/>
            </a:pPr>
            <a:r>
              <a:rPr lang="en-AU" dirty="0" smtClean="0"/>
              <a:t>As well as the technical implications of such a paradigm,</a:t>
            </a:r>
            <a:r>
              <a:rPr lang="en-AU" baseline="0" dirty="0" smtClean="0"/>
              <a:t> such as the need for investment in High Performance Computing and ‘spinning disk’ storage</a:t>
            </a:r>
          </a:p>
          <a:p>
            <a:pPr marL="285750" indent="-285750">
              <a:buFont typeface="Arial" charset="0"/>
              <a:buChar char="•"/>
            </a:pPr>
            <a:r>
              <a:rPr lang="en-AU" baseline="0" dirty="0" smtClean="0"/>
              <a:t>This new paradigm brings with it implications for how data is stewarded at a national level</a:t>
            </a:r>
          </a:p>
          <a:p>
            <a:pPr marL="285750" indent="-285750">
              <a:buFont typeface="Arial" charset="0"/>
              <a:buChar char="•"/>
            </a:pPr>
            <a:r>
              <a:rPr lang="en-AU" baseline="0" dirty="0" smtClean="0"/>
              <a:t>In a paradigm where the data needs to be ‘already there’ when a user goes to look for it, and where the potential to ‘mash up’ many different datasets and types of data is very real, a different approach to data management is essential</a:t>
            </a:r>
            <a:endParaRPr lang="en-AU" dirty="0" smtClean="0"/>
          </a:p>
          <a:p>
            <a:pPr marL="285750" indent="-285750">
              <a:buFont typeface="Arial" panose="020B0604020202020204" pitchFamily="34" charset="0"/>
              <a:buChar char="•"/>
            </a:pPr>
            <a:endParaRPr lang="en-AU" dirty="0" smtClean="0"/>
          </a:p>
          <a:p>
            <a:endParaRPr lang="en-AU" dirty="0"/>
          </a:p>
        </p:txBody>
      </p:sp>
      <p:sp>
        <p:nvSpPr>
          <p:cNvPr id="4" name="Slide Number Placeholder 3"/>
          <p:cNvSpPr>
            <a:spLocks noGrp="1"/>
          </p:cNvSpPr>
          <p:nvPr>
            <p:ph type="sldNum" sz="quarter" idx="10"/>
          </p:nvPr>
        </p:nvSpPr>
        <p:spPr>
          <a:xfrm>
            <a:off x="3883852" y="8684826"/>
            <a:ext cx="2972547" cy="457711"/>
          </a:xfrm>
          <a:prstGeom prst="rect">
            <a:avLst/>
          </a:prstGeom>
        </p:spPr>
        <p:txBody>
          <a:bodyPr/>
          <a:lstStyle/>
          <a:p>
            <a:fld id="{27884230-34D9-4471-9399-5E5375172E0F}" type="slidenum">
              <a:rPr lang="en-AU" smtClean="0"/>
              <a:pPr/>
              <a:t>8</a:t>
            </a:fld>
            <a:endParaRPr lang="en-AU"/>
          </a:p>
        </p:txBody>
      </p:sp>
    </p:spTree>
    <p:extLst>
      <p:ext uri="{BB962C8B-B14F-4D97-AF65-F5344CB8AC3E}">
        <p14:creationId xmlns:p14="http://schemas.microsoft.com/office/powerpoint/2010/main" val="1940136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Here’s a rough estimate</a:t>
            </a:r>
            <a:r>
              <a:rPr lang="en-AU" baseline="0" dirty="0" smtClean="0"/>
              <a:t> of the combined effect of variety, velocity and volume – and we’ve just arrived at the base of the mountain.</a:t>
            </a:r>
            <a:endParaRPr lang="en-AU" dirty="0"/>
          </a:p>
        </p:txBody>
      </p:sp>
      <p:sp>
        <p:nvSpPr>
          <p:cNvPr id="4" name="Slide Number Placeholder 3"/>
          <p:cNvSpPr>
            <a:spLocks noGrp="1"/>
          </p:cNvSpPr>
          <p:nvPr>
            <p:ph type="sldNum" sz="quarter" idx="10"/>
          </p:nvPr>
        </p:nvSpPr>
        <p:spPr>
          <a:xfrm>
            <a:off x="3883852" y="8684826"/>
            <a:ext cx="2972547" cy="457711"/>
          </a:xfrm>
          <a:prstGeom prst="rect">
            <a:avLst/>
          </a:prstGeom>
        </p:spPr>
        <p:txBody>
          <a:bodyPr/>
          <a:lstStyle/>
          <a:p>
            <a:fld id="{27884230-34D9-4471-9399-5E5375172E0F}" type="slidenum">
              <a:rPr lang="en-AU" smtClean="0"/>
              <a:pPr/>
              <a:t>10</a:t>
            </a:fld>
            <a:endParaRPr lang="en-AU"/>
          </a:p>
        </p:txBody>
      </p:sp>
    </p:spTree>
    <p:extLst>
      <p:ext uri="{BB962C8B-B14F-4D97-AF65-F5344CB8AC3E}">
        <p14:creationId xmlns:p14="http://schemas.microsoft.com/office/powerpoint/2010/main" val="100965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charset="0"/>
              <a:buChar char="•"/>
            </a:pPr>
            <a:r>
              <a:rPr lang="en-AU" dirty="0" smtClean="0"/>
              <a:t>Different</a:t>
            </a:r>
            <a:r>
              <a:rPr lang="en-AU" baseline="0" dirty="0" smtClean="0"/>
              <a:t> users have different needs – though mostly the difference is in </a:t>
            </a:r>
            <a:r>
              <a:rPr lang="en-AU" baseline="0" dirty="0" err="1" smtClean="0"/>
              <a:t>spatio</a:t>
            </a:r>
            <a:r>
              <a:rPr lang="en-AU" baseline="0" dirty="0" smtClean="0"/>
              <a:t>-temporal region and feature extraction (analysis) choices. Most of the early parts of the pipeline are very similar (or often people don’t care so much about minor differences – that isn’t always the case though, people do like to choose their way).</a:t>
            </a:r>
            <a:endParaRPr lang="en-AU" dirty="0" smtClean="0"/>
          </a:p>
          <a:p>
            <a:pPr marL="285750" indent="-285750">
              <a:buFont typeface="Arial" charset="0"/>
              <a:buChar char="•"/>
            </a:pPr>
            <a:r>
              <a:rPr lang="en-AU" dirty="0" smtClean="0"/>
              <a:t>In the</a:t>
            </a:r>
            <a:r>
              <a:rPr lang="en-AU" baseline="0" dirty="0" smtClean="0"/>
              <a:t> AGDC</a:t>
            </a:r>
            <a:r>
              <a:rPr lang="en-AU" dirty="0" smtClean="0"/>
              <a:t> approach all of that</a:t>
            </a:r>
            <a:r>
              <a:rPr lang="en-AU" baseline="0" dirty="0" smtClean="0"/>
              <a:t> work that was duplicated, inefficient, ad-hoc, is taken care of and the data is made available as infrastructure, - just like electricity or water from a tap has multiple end uses, the supply side is simply “available for connection”.</a:t>
            </a:r>
          </a:p>
          <a:p>
            <a:pPr marL="285750" indent="-285750">
              <a:buFont typeface="Arial" charset="0"/>
              <a:buChar char="•"/>
            </a:pPr>
            <a:endParaRPr lang="en-AU" dirty="0"/>
          </a:p>
        </p:txBody>
      </p:sp>
      <p:sp>
        <p:nvSpPr>
          <p:cNvPr id="4" name="Slide Number Placeholder 3"/>
          <p:cNvSpPr>
            <a:spLocks noGrp="1"/>
          </p:cNvSpPr>
          <p:nvPr>
            <p:ph type="sldNum" sz="quarter" idx="10"/>
          </p:nvPr>
        </p:nvSpPr>
        <p:spPr>
          <a:xfrm>
            <a:off x="3883852" y="8684826"/>
            <a:ext cx="2972547" cy="457711"/>
          </a:xfrm>
          <a:prstGeom prst="rect">
            <a:avLst/>
          </a:prstGeom>
        </p:spPr>
        <p:txBody>
          <a:bodyPr/>
          <a:lstStyle/>
          <a:p>
            <a:fld id="{27884230-34D9-4471-9399-5E5375172E0F}" type="slidenum">
              <a:rPr lang="en-AU" smtClean="0"/>
              <a:pPr/>
              <a:t>11</a:t>
            </a:fld>
            <a:endParaRPr lang="en-AU"/>
          </a:p>
        </p:txBody>
      </p:sp>
    </p:spTree>
    <p:extLst>
      <p:ext uri="{BB962C8B-B14F-4D97-AF65-F5344CB8AC3E}">
        <p14:creationId xmlns:p14="http://schemas.microsoft.com/office/powerpoint/2010/main" val="3701954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914400" rtl="0" eaLnBrk="1" fontAlgn="base" latinLnBrk="0" hangingPunct="1">
              <a:lnSpc>
                <a:spcPct val="100000"/>
              </a:lnSpc>
              <a:spcBef>
                <a:spcPct val="30000"/>
              </a:spcBef>
              <a:spcAft>
                <a:spcPct val="0"/>
              </a:spcAft>
              <a:buClrTx/>
              <a:buSzTx/>
              <a:buFont typeface="Arial" charset="0"/>
              <a:buChar char="•"/>
              <a:tabLst/>
              <a:defRPr/>
            </a:pPr>
            <a:r>
              <a:rPr lang="en-AU" baseline="0" dirty="0" smtClean="0"/>
              <a:t>The Data Cube makes comprehensive information about our Earth available as information infrastructure, supporting the digital economy, enabling downstream users, such as industry, to leverage it to create economic activity and employment</a:t>
            </a:r>
          </a:p>
          <a:p>
            <a:pPr marL="285750" marR="0" indent="-285750" algn="l" defTabSz="914400" rtl="0" eaLnBrk="1" fontAlgn="base" latinLnBrk="0" hangingPunct="1">
              <a:lnSpc>
                <a:spcPct val="100000"/>
              </a:lnSpc>
              <a:spcBef>
                <a:spcPct val="30000"/>
              </a:spcBef>
              <a:spcAft>
                <a:spcPct val="0"/>
              </a:spcAft>
              <a:buClrTx/>
              <a:buSzTx/>
              <a:buFont typeface="Arial" charset="0"/>
              <a:buChar char="•"/>
              <a:tabLst/>
              <a:defRPr/>
            </a:pPr>
            <a:r>
              <a:rPr lang="en-AU" baseline="0" dirty="0" smtClean="0"/>
              <a:t>In this model, new data is proactively acquired and processed to further enhance the data cube, and users and the applications they develop </a:t>
            </a:r>
            <a:r>
              <a:rPr lang="en-AU" b="0" baseline="0" dirty="0" smtClean="0"/>
              <a:t>can </a:t>
            </a:r>
            <a:r>
              <a:rPr lang="en-AU" b="1" i="1" baseline="0" dirty="0" smtClean="0"/>
              <a:t>interact </a:t>
            </a:r>
            <a:r>
              <a:rPr lang="en-AU" b="1" i="0" baseline="0" dirty="0" smtClean="0"/>
              <a:t> </a:t>
            </a:r>
            <a:r>
              <a:rPr lang="en-AU" b="0" i="0" baseline="0" dirty="0" smtClean="0"/>
              <a:t> with the cube, rather than being passive recipients of ‘one off’ products … this type of interaction enables the answer to one question provided by EOS to trigger the next inquiry and so forth ... </a:t>
            </a:r>
            <a:endParaRPr lang="en-AU" b="0" i="0" baseline="0" dirty="0"/>
          </a:p>
          <a:p>
            <a:pPr marL="285750" marR="0" indent="-285750" algn="l" defTabSz="914400" rtl="0" eaLnBrk="1" fontAlgn="base" latinLnBrk="0" hangingPunct="1">
              <a:lnSpc>
                <a:spcPct val="100000"/>
              </a:lnSpc>
              <a:spcBef>
                <a:spcPct val="30000"/>
              </a:spcBef>
              <a:spcAft>
                <a:spcPct val="0"/>
              </a:spcAft>
              <a:buClrTx/>
              <a:buSzTx/>
              <a:buFont typeface="Arial" charset="0"/>
              <a:buChar char="•"/>
              <a:tabLst/>
              <a:defRPr/>
            </a:pPr>
            <a:r>
              <a:rPr lang="en-AU" b="0" i="0" baseline="0" dirty="0" smtClean="0"/>
              <a:t>The very large data is co-located with very large computing capacity at NCI – so the infrastructure is both data AND ANALYSIS. In effect, algorithms are sent to the AGDC.</a:t>
            </a:r>
          </a:p>
          <a:p>
            <a:pPr marL="285750" marR="0" indent="-285750" algn="l" defTabSz="914400" rtl="0" eaLnBrk="1" fontAlgn="base" latinLnBrk="0" hangingPunct="1">
              <a:lnSpc>
                <a:spcPct val="100000"/>
              </a:lnSpc>
              <a:spcBef>
                <a:spcPct val="30000"/>
              </a:spcBef>
              <a:spcAft>
                <a:spcPct val="0"/>
              </a:spcAft>
              <a:buClrTx/>
              <a:buSzTx/>
              <a:buFont typeface="Arial" charset="0"/>
              <a:buNone/>
              <a:tabLst/>
              <a:defRPr/>
            </a:pPr>
            <a:endParaRPr lang="en-AU" b="0" i="0" baseline="0" dirty="0" smtClean="0"/>
          </a:p>
        </p:txBody>
      </p:sp>
      <p:sp>
        <p:nvSpPr>
          <p:cNvPr id="4" name="Slide Number Placeholder 3"/>
          <p:cNvSpPr>
            <a:spLocks noGrp="1"/>
          </p:cNvSpPr>
          <p:nvPr>
            <p:ph type="sldNum" sz="quarter" idx="10"/>
          </p:nvPr>
        </p:nvSpPr>
        <p:spPr>
          <a:xfrm>
            <a:off x="3883852" y="8684826"/>
            <a:ext cx="2972547" cy="457711"/>
          </a:xfrm>
          <a:prstGeom prst="rect">
            <a:avLst/>
          </a:prstGeom>
        </p:spPr>
        <p:txBody>
          <a:bodyPr/>
          <a:lstStyle/>
          <a:p>
            <a:fld id="{27884230-34D9-4471-9399-5E5375172E0F}" type="slidenum">
              <a:rPr lang="en-AU" smtClean="0"/>
              <a:pPr/>
              <a:t>12</a:t>
            </a:fld>
            <a:endParaRPr lang="en-AU"/>
          </a:p>
        </p:txBody>
      </p:sp>
    </p:spTree>
    <p:extLst>
      <p:ext uri="{BB962C8B-B14F-4D97-AF65-F5344CB8AC3E}">
        <p14:creationId xmlns:p14="http://schemas.microsoft.com/office/powerpoint/2010/main" val="1720644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929903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370861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p:cNvSpPr>
            <a:spLocks noGrp="1" noRot="1" noChangeAspect="1" noTextEdit="1"/>
          </p:cNvSpPr>
          <p:nvPr>
            <p:ph type="sldImg"/>
          </p:nvPr>
        </p:nvSpPr>
        <p:spPr>
          <a:ln/>
        </p:spPr>
      </p:sp>
      <p:sp>
        <p:nvSpPr>
          <p:cNvPr id="3174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122" tIns="44060" rIns="88122" bIns="44060"/>
          <a:lstStyle/>
          <a:p>
            <a:pPr>
              <a:spcBef>
                <a:spcPct val="0"/>
              </a:spcBef>
            </a:pPr>
            <a:endParaRPr lang="ja-JP" altLang="en-US" smtClean="0">
              <a:ea typeface="ＭＳ Ｐ明朝" charset="-128"/>
            </a:endParaRPr>
          </a:p>
        </p:txBody>
      </p:sp>
      <p:sp>
        <p:nvSpPr>
          <p:cNvPr id="31748" name="スライド番号プレースホルダー 3"/>
          <p:cNvSpPr txBox="1">
            <a:spLocks noGrp="1"/>
          </p:cNvSpPr>
          <p:nvPr/>
        </p:nvSpPr>
        <p:spPr bwMode="auto">
          <a:xfrm>
            <a:off x="3883991" y="8684961"/>
            <a:ext cx="2972392" cy="45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122" tIns="44060" rIns="88122" bIns="44060" anchor="b"/>
          <a:lstStyle>
            <a:lvl1pPr eaLnBrk="0" hangingPunct="0">
              <a:spcBef>
                <a:spcPct val="30000"/>
              </a:spcBef>
              <a:defRPr kumimoji="1" sz="1200">
                <a:solidFill>
                  <a:schemeClr val="tx1"/>
                </a:solidFill>
                <a:latin typeface="Arial" charset="0"/>
                <a:ea typeface="ＭＳ Ｐ明朝" charset="-128"/>
              </a:defRPr>
            </a:lvl1pPr>
            <a:lvl2pPr marL="742950" indent="-285750" eaLnBrk="0" hangingPunct="0">
              <a:spcBef>
                <a:spcPct val="30000"/>
              </a:spcBef>
              <a:defRPr kumimoji="1" sz="1200">
                <a:solidFill>
                  <a:schemeClr val="tx1"/>
                </a:solidFill>
                <a:latin typeface="Arial" charset="0"/>
                <a:ea typeface="ＭＳ Ｐ明朝" charset="-128"/>
              </a:defRPr>
            </a:lvl2pPr>
            <a:lvl3pPr marL="1143000" indent="-228600" eaLnBrk="0" hangingPunct="0">
              <a:spcBef>
                <a:spcPct val="30000"/>
              </a:spcBef>
              <a:defRPr kumimoji="1" sz="1200">
                <a:solidFill>
                  <a:schemeClr val="tx1"/>
                </a:solidFill>
                <a:latin typeface="Arial" charset="0"/>
                <a:ea typeface="ＭＳ Ｐ明朝" charset="-128"/>
              </a:defRPr>
            </a:lvl3pPr>
            <a:lvl4pPr marL="1600200" indent="-228600" eaLnBrk="0" hangingPunct="0">
              <a:spcBef>
                <a:spcPct val="30000"/>
              </a:spcBef>
              <a:defRPr kumimoji="1" sz="1200">
                <a:solidFill>
                  <a:schemeClr val="tx1"/>
                </a:solidFill>
                <a:latin typeface="Arial" charset="0"/>
                <a:ea typeface="ＭＳ Ｐ明朝" charset="-128"/>
              </a:defRPr>
            </a:lvl4pPr>
            <a:lvl5pPr marL="2057400" indent="-228600" eaLnBrk="0" hangingPunct="0">
              <a:spcBef>
                <a:spcPct val="30000"/>
              </a:spcBef>
              <a:defRPr kumimoji="1" sz="1200">
                <a:solidFill>
                  <a:schemeClr val="tx1"/>
                </a:solidFill>
                <a:latin typeface="Arial" charset="0"/>
                <a:ea typeface="ＭＳ Ｐ明朝"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charset="-128"/>
              </a:defRPr>
            </a:lvl9pPr>
          </a:lstStyle>
          <a:p>
            <a:pPr algn="r" eaLnBrk="1" hangingPunct="1">
              <a:spcBef>
                <a:spcPct val="0"/>
              </a:spcBef>
            </a:pPr>
            <a:fld id="{21C67590-28E9-44F1-8BC9-E584E88597F6}" type="slidenum">
              <a:rPr lang="ja-JP" altLang="en-US">
                <a:solidFill>
                  <a:srgbClr val="000000"/>
                </a:solidFill>
                <a:latin typeface="Calibri" pitchFamily="34" charset="0"/>
                <a:ea typeface="ＭＳ Ｐゴシック" charset="-128"/>
              </a:rPr>
              <a:pPr algn="r" eaLnBrk="1" hangingPunct="1">
                <a:spcBef>
                  <a:spcPct val="0"/>
                </a:spcBef>
              </a:pPr>
              <a:t>16</a:t>
            </a:fld>
            <a:endParaRPr lang="en-US" altLang="ja-JP">
              <a:solidFill>
                <a:srgbClr val="000000"/>
              </a:solidFill>
              <a:latin typeface="Calibri" pitchFamily="34" charset="0"/>
              <a:ea typeface="ＭＳ Ｐゴシック" charset="-128"/>
            </a:endParaRPr>
          </a:p>
        </p:txBody>
      </p:sp>
    </p:spTree>
    <p:extLst>
      <p:ext uri="{BB962C8B-B14F-4D97-AF65-F5344CB8AC3E}">
        <p14:creationId xmlns:p14="http://schemas.microsoft.com/office/powerpoint/2010/main" val="2123275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0190105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Arial" panose="020B0604020202020204" pitchFamily="34" charset="0"/>
                <a:cs typeface="Arial" panose="020B0604020202020204" pitchFamily="34" charset="0"/>
              </a:defRPr>
            </a:lvl1pPr>
            <a:lvl2pPr marL="768927" indent="-311727">
              <a:buFont typeface="Courier New" panose="02070309020205020404" pitchFamily="49" charset="0"/>
              <a:buChar char="o"/>
              <a:defRPr sz="2000">
                <a:latin typeface="Arial" panose="020B0604020202020204" pitchFamily="34" charset="0"/>
                <a:cs typeface="Arial" panose="020B0604020202020204" pitchFamily="34" charset="0"/>
              </a:defRPr>
            </a:lvl2pPr>
            <a:lvl3pPr marL="1188719" indent="-274319">
              <a:buFont typeface="Wingdings" panose="05000000000000000000" pitchFamily="2" charset="2"/>
              <a:buChar cha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4"/>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Proxima Nova Regular"/>
              </a:defRPr>
            </a:lvl1pPr>
          </a:lstStyle>
          <a:p>
            <a:pPr lvl="0"/>
            <a:r>
              <a:rPr lang="en-US" dirty="0" smtClean="0"/>
              <a:t>Title Goes Here</a:t>
            </a:r>
            <a:endParaRPr lang="en-US"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AU" smtClean="0"/>
              <a:t>Click to edit Master title style</a:t>
            </a:r>
            <a:endParaRPr lang="en-US"/>
          </a:p>
        </p:txBody>
      </p:sp>
      <p:sp>
        <p:nvSpPr>
          <p:cNvPr id="3" name="Content Placeholder 2"/>
          <p:cNvSpPr>
            <a:spLocks noGrp="1"/>
          </p:cNvSpPr>
          <p:nvPr>
            <p:ph sz="quarter" idx="1"/>
          </p:nvPr>
        </p:nvSpPr>
        <p:spPr>
          <a:xfrm>
            <a:off x="457200" y="1600200"/>
            <a:ext cx="4041648" cy="2185988"/>
          </a:xfrm>
          <a:prstGeom prst="rect">
            <a:avLst/>
          </a:prstGeo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quarter" idx="2"/>
          </p:nvPr>
        </p:nvSpPr>
        <p:spPr>
          <a:xfrm>
            <a:off x="4645152" y="1600200"/>
            <a:ext cx="4041648" cy="2185988"/>
          </a:xfrm>
          <a:prstGeom prst="rect">
            <a:avLst/>
          </a:prstGeo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Content Placeholder 4"/>
          <p:cNvSpPr>
            <a:spLocks noGrp="1"/>
          </p:cNvSpPr>
          <p:nvPr>
            <p:ph sz="quarter" idx="3"/>
          </p:nvPr>
        </p:nvSpPr>
        <p:spPr>
          <a:xfrm>
            <a:off x="457200" y="3938589"/>
            <a:ext cx="4041648" cy="2187575"/>
          </a:xfrm>
          <a:prstGeom prst="rect">
            <a:avLst/>
          </a:prstGeo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Content Placeholder 5"/>
          <p:cNvSpPr>
            <a:spLocks noGrp="1"/>
          </p:cNvSpPr>
          <p:nvPr>
            <p:ph sz="quarter" idx="4"/>
          </p:nvPr>
        </p:nvSpPr>
        <p:spPr>
          <a:xfrm>
            <a:off x="4645152" y="3938589"/>
            <a:ext cx="4041648" cy="2187575"/>
          </a:xfrm>
          <a:prstGeom prst="rect">
            <a:avLst/>
          </a:prstGeo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1075847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404000"/>
            <a:ext cx="8460000" cy="4428000"/>
          </a:xfrm>
          <a:prstGeom prst="rect">
            <a:avLst/>
          </a:prstGeom>
        </p:spPr>
        <p:txBody>
          <a:bodyPr/>
          <a:lstStyle>
            <a:lvl2pPr marL="252000" indent="-250825">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Text Placeholder 7"/>
          <p:cNvSpPr>
            <a:spLocks noGrp="1"/>
          </p:cNvSpPr>
          <p:nvPr>
            <p:ph type="body" sz="quarter" idx="13"/>
          </p:nvPr>
        </p:nvSpPr>
        <p:spPr>
          <a:xfrm>
            <a:off x="360363" y="270000"/>
            <a:ext cx="8460000" cy="900000"/>
          </a:xfrm>
          <a:prstGeom prst="rect">
            <a:avLst/>
          </a:prstGeom>
        </p:spPr>
        <p:txBody>
          <a:bodyPr>
            <a:noAutofit/>
          </a:bodyPr>
          <a:lstStyle>
            <a:lvl1pPr marL="0" indent="0">
              <a:lnSpc>
                <a:spcPct val="85000"/>
              </a:lnSpc>
              <a:spcBef>
                <a:spcPts val="0"/>
              </a:spcBef>
              <a:spcAft>
                <a:spcPts val="283"/>
              </a:spcAft>
              <a:buNone/>
              <a:defRPr sz="2800" b="1">
                <a:solidFill>
                  <a:schemeClr val="accent6"/>
                </a:solidFill>
              </a:defRPr>
            </a:lvl1pPr>
            <a:lvl2pPr marL="0" indent="0">
              <a:lnSpc>
                <a:spcPct val="85000"/>
              </a:lnSpc>
              <a:spcBef>
                <a:spcPts val="0"/>
              </a:spcBef>
              <a:buNone/>
              <a:defRPr sz="2200" b="1">
                <a:solidFill>
                  <a:schemeClr val="accent5"/>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a:p>
            <a:pPr lvl="1"/>
            <a:r>
              <a:rPr lang="en-US" smtClean="0"/>
              <a:t>Second level</a:t>
            </a:r>
          </a:p>
        </p:txBody>
      </p:sp>
      <p:sp>
        <p:nvSpPr>
          <p:cNvPr id="9" name="Footer Placeholder 8"/>
          <p:cNvSpPr>
            <a:spLocks noGrp="1"/>
          </p:cNvSpPr>
          <p:nvPr>
            <p:ph type="ftr" sz="quarter" idx="16"/>
          </p:nvPr>
        </p:nvSpPr>
        <p:spPr>
          <a:xfrm>
            <a:off x="374115" y="6440794"/>
            <a:ext cx="3169185" cy="183333"/>
          </a:xfrm>
          <a:prstGeom prst="rect">
            <a:avLst/>
          </a:prstGeom>
        </p:spPr>
        <p:txBody>
          <a:bodyPr/>
          <a:lstStyle/>
          <a:p>
            <a:pPr defTabSz="457200" eaLnBrk="1" hangingPunct="1">
              <a:defRPr/>
            </a:pPr>
            <a:endParaRPr lang="en-US" dirty="0">
              <a:solidFill>
                <a:srgbClr val="1E22AA"/>
              </a:solidFill>
            </a:endParaRPr>
          </a:p>
        </p:txBody>
      </p:sp>
    </p:spTree>
    <p:extLst>
      <p:ext uri="{BB962C8B-B14F-4D97-AF65-F5344CB8AC3E}">
        <p14:creationId xmlns:p14="http://schemas.microsoft.com/office/powerpoint/2010/main" val="161641440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ext Placeholder 7"/>
          <p:cNvSpPr>
            <a:spLocks noGrp="1"/>
          </p:cNvSpPr>
          <p:nvPr>
            <p:ph type="body" sz="quarter" idx="13"/>
          </p:nvPr>
        </p:nvSpPr>
        <p:spPr>
          <a:xfrm>
            <a:off x="360363" y="270000"/>
            <a:ext cx="8460000" cy="900000"/>
          </a:xfrm>
          <a:prstGeom prst="rect">
            <a:avLst/>
          </a:prstGeom>
        </p:spPr>
        <p:txBody>
          <a:bodyPr>
            <a:noAutofit/>
          </a:bodyPr>
          <a:lstStyle>
            <a:lvl1pPr marL="0" indent="0">
              <a:lnSpc>
                <a:spcPct val="85000"/>
              </a:lnSpc>
              <a:spcBef>
                <a:spcPts val="0"/>
              </a:spcBef>
              <a:spcAft>
                <a:spcPts val="283"/>
              </a:spcAft>
              <a:buNone/>
              <a:defRPr sz="2800" b="1">
                <a:solidFill>
                  <a:schemeClr val="accent6"/>
                </a:solidFill>
              </a:defRPr>
            </a:lvl1pPr>
            <a:lvl2pPr marL="0" indent="0">
              <a:lnSpc>
                <a:spcPct val="85000"/>
              </a:lnSpc>
              <a:spcBef>
                <a:spcPts val="0"/>
              </a:spcBef>
              <a:buNone/>
              <a:defRPr sz="2200" b="1">
                <a:solidFill>
                  <a:schemeClr val="accent5"/>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a:p>
            <a:pPr lvl="1"/>
            <a:r>
              <a:rPr lang="en-US" smtClean="0"/>
              <a:t>Second level</a:t>
            </a:r>
          </a:p>
        </p:txBody>
      </p:sp>
      <p:sp>
        <p:nvSpPr>
          <p:cNvPr id="2" name="Footer Placeholder 1"/>
          <p:cNvSpPr>
            <a:spLocks noGrp="1"/>
          </p:cNvSpPr>
          <p:nvPr>
            <p:ph type="ftr" sz="quarter" idx="14"/>
          </p:nvPr>
        </p:nvSpPr>
        <p:spPr>
          <a:xfrm>
            <a:off x="4211960" y="6549373"/>
            <a:ext cx="4335760" cy="240000"/>
          </a:xfrm>
          <a:prstGeom prst="rect">
            <a:avLst/>
          </a:prstGeom>
        </p:spPr>
        <p:txBody>
          <a:bodyPr/>
          <a:lstStyle/>
          <a:p>
            <a:pPr defTabSz="457200" eaLnBrk="1" hangingPunct="1">
              <a:defRPr/>
            </a:pPr>
            <a:r>
              <a:rPr lang="en-AU" smtClean="0">
                <a:solidFill>
                  <a:srgbClr val="1E22AA"/>
                </a:solidFill>
              </a:rPr>
              <a:t>Australian Geoscience Data Cube</a:t>
            </a:r>
            <a:endParaRPr lang="en-US" dirty="0">
              <a:solidFill>
                <a:srgbClr val="1E22AA"/>
              </a:solidFill>
            </a:endParaRPr>
          </a:p>
        </p:txBody>
      </p:sp>
      <p:sp>
        <p:nvSpPr>
          <p:cNvPr id="5" name="Slide Number Placeholder 4"/>
          <p:cNvSpPr>
            <a:spLocks noGrp="1"/>
          </p:cNvSpPr>
          <p:nvPr>
            <p:ph type="sldNum" sz="quarter" idx="15"/>
          </p:nvPr>
        </p:nvSpPr>
        <p:spPr>
          <a:xfrm>
            <a:off x="3543300" y="6366018"/>
            <a:ext cx="2057400" cy="246221"/>
          </a:xfrm>
          <a:prstGeom prst="rect">
            <a:avLst/>
          </a:prstGeom>
        </p:spPr>
        <p:txBody>
          <a:bodyPr/>
          <a:lstStyle/>
          <a:p>
            <a:fld id="{F404DD29-E646-4D0D-9BB2-584AB673D614}" type="slidenum">
              <a:rPr lang="en-AU" smtClean="0"/>
              <a:pPr/>
              <a:t>‹#›</a:t>
            </a:fld>
            <a:endParaRPr lang="en-AU"/>
          </a:p>
        </p:txBody>
      </p:sp>
    </p:spTree>
    <p:extLst>
      <p:ext uri="{BB962C8B-B14F-4D97-AF65-F5344CB8AC3E}">
        <p14:creationId xmlns:p14="http://schemas.microsoft.com/office/powerpoint/2010/main" val="325148625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219200"/>
            <a:ext cx="8153400" cy="4724400"/>
          </a:xfrm>
          <a:prstGeom prst="rect">
            <a:avLst/>
          </a:prstGeom>
        </p:spPr>
        <p:txBody>
          <a:bodyPr/>
          <a:lstStyle>
            <a:lvl1pPr>
              <a:defRPr sz="2000">
                <a:latin typeface="Arial" panose="020B0604020202020204" pitchFamily="34" charset="0"/>
                <a:cs typeface="Arial" panose="020B0604020202020204" pitchFamily="34" charset="0"/>
              </a:defRPr>
            </a:lvl1pPr>
            <a:lvl2pPr marL="768927" indent="-311727">
              <a:buFont typeface="Courier New" panose="02070309020205020404" pitchFamily="49" charset="0"/>
              <a:buChar char="o"/>
              <a:defRPr sz="2000">
                <a:latin typeface="Arial" panose="020B0604020202020204" pitchFamily="34" charset="0"/>
                <a:cs typeface="Arial" panose="020B0604020202020204" pitchFamily="34" charset="0"/>
              </a:defRPr>
            </a:lvl2pPr>
            <a:lvl3pPr marL="1188719" indent="-274319">
              <a:buFont typeface="Wingdings" panose="05000000000000000000" pitchFamily="2" charset="2"/>
              <a:buChar cha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85800" y="0"/>
            <a:ext cx="8229600" cy="1143000"/>
          </a:xfrm>
          <a:prstGeom prst="rect">
            <a:avLst/>
          </a:prstGeom>
        </p:spPr>
        <p:txBody>
          <a:bodyPr vert="horz"/>
          <a:lstStyle/>
          <a:p>
            <a:r>
              <a:rPr lang="en-AU" dirty="0" smtClean="0"/>
              <a:t>Click to edit Master title style</a:t>
            </a:r>
            <a:endParaRPr lang="en-US" dirty="0"/>
          </a:p>
        </p:txBody>
      </p:sp>
    </p:spTree>
    <p:extLst>
      <p:ext uri="{BB962C8B-B14F-4D97-AF65-F5344CB8AC3E}">
        <p14:creationId xmlns:p14="http://schemas.microsoft.com/office/powerpoint/2010/main" val="808122711"/>
      </p:ext>
    </p:extLst>
  </p:cSld>
  <p:clrMapOvr>
    <a:masterClrMapping/>
  </p:clrMapOvr>
  <p:transition spd="med"/>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a:prstGeom prst="rect">
            <a:avLst/>
          </a:prstGeo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p>
            <a:fld id="{E90ED720-0104-4369-84BC-D37694168613}" type="datetimeFigureOut">
              <a:rPr kumimoji="1" lang="ja-JP" altLang="en-US" smtClean="0"/>
              <a:pPr/>
              <a:t>2016/3/31</a:t>
            </a:fld>
            <a:endParaRPr kumimoji="1" lang="ja-JP" altLang="en-US"/>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2252792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a:xfrm>
            <a:off x="457200" y="6356350"/>
            <a:ext cx="2133600" cy="365125"/>
          </a:xfrm>
          <a:prstGeom prst="rect">
            <a:avLst/>
          </a:prstGeom>
        </p:spPr>
        <p:txBody>
          <a:bodyPr/>
          <a:lstStyle/>
          <a:p>
            <a:fld id="{E90ED720-0104-4369-84BC-D37694168613}" type="datetimeFigureOut">
              <a:rPr kumimoji="1" lang="ja-JP" altLang="en-US" smtClean="0"/>
              <a:pPr/>
              <a:t>2016/3/31</a:t>
            </a:fld>
            <a:endParaRPr kumimoji="1" lang="ja-JP" altLang="en-US"/>
          </a:p>
        </p:txBody>
      </p:sp>
      <p:sp>
        <p:nvSpPr>
          <p:cNvPr id="4" name="フッター プレースホルダ 3"/>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3291673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219200"/>
            <a:ext cx="8153400" cy="4724400"/>
          </a:xfrm>
          <a:prstGeom prst="rect">
            <a:avLst/>
          </a:prstGeom>
        </p:spPr>
        <p:txBody>
          <a:bodyPr/>
          <a:lstStyle>
            <a:lvl1pPr>
              <a:defRPr sz="2000">
                <a:latin typeface="Arial" panose="020B0604020202020204" pitchFamily="34" charset="0"/>
                <a:cs typeface="Arial" panose="020B0604020202020204" pitchFamily="34" charset="0"/>
              </a:defRPr>
            </a:lvl1pPr>
            <a:lvl2pPr marL="768927" indent="-311727">
              <a:buFont typeface="Courier New" panose="02070309020205020404" pitchFamily="49" charset="0"/>
              <a:buChar char="o"/>
              <a:defRPr sz="2000">
                <a:latin typeface="Arial" panose="020B0604020202020204" pitchFamily="34" charset="0"/>
                <a:cs typeface="Arial" panose="020B0604020202020204" pitchFamily="34" charset="0"/>
              </a:defRPr>
            </a:lvl2pPr>
            <a:lvl3pPr marL="1188719" indent="-274319">
              <a:buFont typeface="Wingdings" panose="05000000000000000000" pitchFamily="2" charset="2"/>
              <a:buChar cha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85800" y="0"/>
            <a:ext cx="8229600" cy="1143000"/>
          </a:xfrm>
          <a:prstGeom prst="rect">
            <a:avLst/>
          </a:prstGeom>
        </p:spPr>
        <p:txBody>
          <a:bodyPr vert="horz"/>
          <a:lstStyle/>
          <a:p>
            <a:r>
              <a:rPr lang="en-AU" dirty="0" smtClean="0"/>
              <a:t>Click to edit Master title style</a:t>
            </a:r>
            <a:endParaRPr lang="en-US" dirty="0"/>
          </a:p>
        </p:txBody>
      </p:sp>
    </p:spTree>
    <p:extLst>
      <p:ext uri="{BB962C8B-B14F-4D97-AF65-F5344CB8AC3E}">
        <p14:creationId xmlns:p14="http://schemas.microsoft.com/office/powerpoint/2010/main" val="808122711"/>
      </p:ext>
    </p:extLst>
  </p:cSld>
  <p:clrMapOvr>
    <a:masterClrMapping/>
  </p:clrMapOvr>
  <p:transition spd="med"/>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1"/>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6" r:id="rId6"/>
    <p:sldLayoutId id="2147483657" r:id="rId7"/>
    <p:sldLayoutId id="2147483658" r:id="rId8"/>
    <p:sldLayoutId id="2147483659" r:id="rId9"/>
  </p:sldLayoutIdLst>
  <p:transition spd="med"/>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89" y="2514600"/>
            <a:ext cx="5746243" cy="9931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AU" sz="4200" b="1" dirty="0" smtClean="0">
                <a:solidFill>
                  <a:srgbClr val="FFFFFF"/>
                </a:solidFill>
              </a:rPr>
              <a:t>CEO Report</a:t>
            </a:r>
            <a:endParaRPr sz="4200" b="1" dirty="0">
              <a:solidFill>
                <a:srgbClr val="FFFFFF"/>
              </a:solidFill>
            </a:endParaRPr>
          </a:p>
        </p:txBody>
      </p:sp>
      <p:sp>
        <p:nvSpPr>
          <p:cNvPr id="11" name="Shape 11"/>
          <p:cNvSpPr/>
          <p:nvPr/>
        </p:nvSpPr>
        <p:spPr>
          <a:xfrm>
            <a:off x="622789" y="3759200"/>
            <a:ext cx="4810858" cy="2541589"/>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defTabSz="914400">
              <a:lnSpc>
                <a:spcPct val="150000"/>
              </a:lnSpc>
              <a:defRPr>
                <a:solidFill>
                  <a:srgbClr val="000000"/>
                </a:solidFill>
              </a:defRPr>
            </a:pPr>
            <a:r>
              <a:rPr lang="en-AU" dirty="0" smtClean="0">
                <a:solidFill>
                  <a:srgbClr val="FFFFFF"/>
                </a:solidFill>
                <a:latin typeface="Arial Bold"/>
                <a:ea typeface="Arial Bold"/>
                <a:cs typeface="Arial Bold"/>
                <a:sym typeface="Arial Bold"/>
              </a:rPr>
              <a:t>CEO Team</a:t>
            </a:r>
          </a:p>
          <a:p>
            <a:pPr lvl="0" defTabSz="914400">
              <a:lnSpc>
                <a:spcPct val="150000"/>
              </a:lnSpc>
              <a:defRPr>
                <a:solidFill>
                  <a:srgbClr val="000000"/>
                </a:solidFill>
              </a:defRPr>
            </a:pPr>
            <a:r>
              <a:rPr lang="en-AU" dirty="0" smtClean="0">
                <a:solidFill>
                  <a:srgbClr val="FFFFFF"/>
                </a:solidFill>
                <a:latin typeface="Arial Bold"/>
                <a:ea typeface="Arial Bold"/>
                <a:cs typeface="Arial Bold"/>
                <a:sym typeface="Arial Bold"/>
              </a:rPr>
              <a:t>Marie-</a:t>
            </a:r>
            <a:r>
              <a:rPr lang="en-AU" dirty="0" err="1" smtClean="0">
                <a:solidFill>
                  <a:srgbClr val="FFFFFF"/>
                </a:solidFill>
                <a:latin typeface="Arial Bold"/>
                <a:ea typeface="Arial Bold"/>
                <a:cs typeface="Arial Bold"/>
                <a:sym typeface="Arial Bold"/>
              </a:rPr>
              <a:t>Josee</a:t>
            </a:r>
            <a:r>
              <a:rPr lang="en-AU" dirty="0" smtClean="0">
                <a:solidFill>
                  <a:srgbClr val="FFFFFF"/>
                </a:solidFill>
                <a:latin typeface="Arial Bold"/>
                <a:ea typeface="Arial Bold"/>
                <a:cs typeface="Arial Bold"/>
                <a:sym typeface="Arial Bold"/>
              </a:rPr>
              <a:t> Bourassa and Jonathon Ross</a:t>
            </a:r>
            <a:endParaRPr dirty="0">
              <a:solidFill>
                <a:srgbClr val="FFFFFF"/>
              </a:solidFill>
              <a:latin typeface="Arial Bold"/>
              <a:ea typeface="Arial Bold"/>
              <a:cs typeface="Arial Bold"/>
              <a:sym typeface="Arial Bold"/>
            </a:endParaRPr>
          </a:p>
          <a:p>
            <a:pPr lvl="0" defTabSz="914400">
              <a:lnSpc>
                <a:spcPct val="150000"/>
              </a:lnSpc>
              <a:defRPr>
                <a:solidFill>
                  <a:srgbClr val="000000"/>
                </a:solidFill>
              </a:defRPr>
            </a:pPr>
            <a:r>
              <a:rPr lang="en-AU" dirty="0" err="1" smtClean="0">
                <a:solidFill>
                  <a:srgbClr val="FFFFFF"/>
                </a:solidFill>
                <a:latin typeface="Arial Bold"/>
                <a:ea typeface="Arial Bold"/>
                <a:cs typeface="Arial Bold"/>
                <a:sym typeface="Arial Bold"/>
              </a:rPr>
              <a:t>WGCapD</a:t>
            </a:r>
            <a:r>
              <a:rPr lang="en-AU" dirty="0" smtClean="0">
                <a:solidFill>
                  <a:srgbClr val="FFFFFF"/>
                </a:solidFill>
                <a:latin typeface="Arial Bold"/>
                <a:ea typeface="Arial Bold"/>
                <a:cs typeface="Arial Bold"/>
                <a:sym typeface="Arial Bold"/>
              </a:rPr>
              <a:t> March-April 2016</a:t>
            </a:r>
            <a:endParaRPr lang="en-AU" dirty="0" smtClean="0">
              <a:solidFill>
                <a:srgbClr val="FFFFFF"/>
              </a:solidFill>
              <a:latin typeface="Arial Bold"/>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Arial Bold"/>
                <a:ea typeface="Arial Bold"/>
                <a:cs typeface="Arial Bold"/>
                <a:sym typeface="Arial Bold"/>
              </a:rPr>
              <a:t>Hampton, Virginia</a:t>
            </a:r>
            <a:endParaRPr dirty="0">
              <a:solidFill>
                <a:srgbClr val="FFFFFF"/>
              </a:solidFill>
              <a:latin typeface="Arial Bold"/>
              <a:ea typeface="Arial Bold"/>
              <a:cs typeface="Arial Bold"/>
              <a:sym typeface="Arial Bold"/>
            </a:endParaRPr>
          </a:p>
        </p:txBody>
      </p:sp>
      <p:pic>
        <p:nvPicPr>
          <p:cNvPr id="12" name="ceos_logo.png"/>
          <p:cNvPicPr/>
          <p:nvPr/>
        </p:nvPicPr>
        <p:blipFill>
          <a:blip r:embed="rId2">
            <a:extLst/>
          </a:blip>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89" y="2246634"/>
            <a:ext cx="2806211" cy="2101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smtClean="0">
                <a:solidFill>
                  <a:schemeClr val="bg1">
                    <a:lumMod val="20000"/>
                    <a:lumOff val="80000"/>
                  </a:schemeClr>
                </a:solidFill>
              </a:rPr>
              <a:t>Committee on Earth Observation Satellites</a:t>
            </a:r>
            <a:endParaRPr lang="en-US" sz="1050" dirty="0">
              <a:solidFill>
                <a:schemeClr val="bg1">
                  <a:lumMod val="20000"/>
                  <a:lumOff val="80000"/>
                </a:schemeClr>
              </a:solidFill>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2090"/>
          <a:stretch/>
        </p:blipFill>
        <p:spPr>
          <a:xfrm>
            <a:off x="0" y="1317216"/>
            <a:ext cx="9144000" cy="5235984"/>
          </a:xfrm>
          <a:prstGeom prst="rect">
            <a:avLst/>
          </a:prstGeom>
        </p:spPr>
      </p:pic>
      <p:sp>
        <p:nvSpPr>
          <p:cNvPr id="6" name="Text Placeholder 8"/>
          <p:cNvSpPr txBox="1">
            <a:spLocks/>
          </p:cNvSpPr>
          <p:nvPr/>
        </p:nvSpPr>
        <p:spPr>
          <a:xfrm>
            <a:off x="609600" y="2667000"/>
            <a:ext cx="5486400" cy="900000"/>
          </a:xfrm>
          <a:prstGeom prst="rect">
            <a:avLst/>
          </a:prstGeom>
        </p:spPr>
        <p:txBody>
          <a:bodyPr>
            <a:noAutofit/>
          </a:bodyPr>
          <a:lstStyle>
            <a:lvl1pPr marL="0" indent="0">
              <a:lnSpc>
                <a:spcPct val="85000"/>
              </a:lnSpc>
              <a:spcBef>
                <a:spcPts val="0"/>
              </a:spcBef>
              <a:spcAft>
                <a:spcPts val="283"/>
              </a:spcAft>
              <a:buSzPct val="100000"/>
              <a:buFont typeface="Arial"/>
              <a:buNone/>
              <a:defRPr sz="2800" b="1">
                <a:solidFill>
                  <a:schemeClr val="accent6"/>
                </a:solidFill>
                <a:latin typeface="Arial Bold"/>
                <a:ea typeface="Arial Bold"/>
                <a:cs typeface="Arial Bold"/>
                <a:sym typeface="Arial Bold"/>
              </a:defRPr>
            </a:lvl1pPr>
            <a:lvl2pPr marL="0" indent="0">
              <a:lnSpc>
                <a:spcPct val="85000"/>
              </a:lnSpc>
              <a:spcBef>
                <a:spcPts val="0"/>
              </a:spcBef>
              <a:buSzPct val="100000"/>
              <a:buFont typeface="Arial"/>
              <a:buNone/>
              <a:defRPr sz="2200" b="1">
                <a:solidFill>
                  <a:schemeClr val="accent5"/>
                </a:solidFill>
                <a:latin typeface="Arial Bold"/>
                <a:ea typeface="Arial Bold"/>
                <a:cs typeface="Arial Bold"/>
                <a:sym typeface="Arial Bold"/>
              </a:defRPr>
            </a:lvl2pPr>
            <a:lvl3pPr marL="1188719" indent="-274319">
              <a:spcBef>
                <a:spcPts val="500"/>
              </a:spcBef>
              <a:buSzPct val="100000"/>
              <a:buFont typeface="Arial"/>
              <a:buNone/>
              <a:defRPr sz="2800">
                <a:solidFill>
                  <a:srgbClr val="00A9CE"/>
                </a:solidFill>
                <a:latin typeface="Arial Bold"/>
                <a:ea typeface="Arial Bold"/>
                <a:cs typeface="Arial Bold"/>
                <a:sym typeface="Arial Bold"/>
              </a:defRPr>
            </a:lvl3pPr>
            <a:lvl4pPr marL="1676400" indent="-304800">
              <a:spcBef>
                <a:spcPts val="500"/>
              </a:spcBef>
              <a:buSzPct val="100000"/>
              <a:buFont typeface="Arial"/>
              <a:buNone/>
              <a:defRPr sz="2800">
                <a:solidFill>
                  <a:srgbClr val="00A9CE"/>
                </a:solidFill>
                <a:latin typeface="Arial Bold"/>
                <a:ea typeface="Arial Bold"/>
                <a:cs typeface="Arial Bold"/>
                <a:sym typeface="Arial Bold"/>
              </a:defRPr>
            </a:lvl4pPr>
            <a:lvl5pPr marL="2171700" indent="-342900">
              <a:spcBef>
                <a:spcPts val="500"/>
              </a:spcBef>
              <a:buSzPct val="100000"/>
              <a:buFont typeface="Arial"/>
              <a:buNone/>
              <a:defRPr sz="2800">
                <a:solidFill>
                  <a:srgbClr val="00A9CE"/>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US" b="0" dirty="0" smtClean="0">
                <a:solidFill>
                  <a:schemeClr val="tx1"/>
                </a:solidFill>
              </a:rPr>
              <a:t>Next decade estimated </a:t>
            </a:r>
          </a:p>
          <a:p>
            <a:pPr defTabSz="914400"/>
            <a:r>
              <a:rPr lang="en-US" b="0" dirty="0" smtClean="0">
                <a:solidFill>
                  <a:schemeClr val="tx1"/>
                </a:solidFill>
              </a:rPr>
              <a:t>storage </a:t>
            </a:r>
            <a:r>
              <a:rPr lang="en-US" b="0" dirty="0">
                <a:solidFill>
                  <a:schemeClr val="tx1"/>
                </a:solidFill>
              </a:rPr>
              <a:t>n</a:t>
            </a:r>
            <a:r>
              <a:rPr lang="en-US" b="0" dirty="0" smtClean="0">
                <a:solidFill>
                  <a:schemeClr val="tx1"/>
                </a:solidFill>
              </a:rPr>
              <a:t>eeds - Australia</a:t>
            </a:r>
          </a:p>
          <a:p>
            <a:pPr defTabSz="914400"/>
            <a:endParaRPr lang="en-AU" b="0" dirty="0">
              <a:solidFill>
                <a:srgbClr val="FFFFFF"/>
              </a:solidFill>
            </a:endParaRPr>
          </a:p>
        </p:txBody>
      </p:sp>
      <p:sp>
        <p:nvSpPr>
          <p:cNvPr id="4" name="Rectangle 3"/>
          <p:cNvSpPr/>
          <p:nvPr/>
        </p:nvSpPr>
        <p:spPr>
          <a:xfrm>
            <a:off x="2402175" y="304800"/>
            <a:ext cx="4339650" cy="523220"/>
          </a:xfrm>
          <a:prstGeom prst="rect">
            <a:avLst/>
          </a:prstGeom>
        </p:spPr>
        <p:txBody>
          <a:bodyPr wrap="none">
            <a:spAutoFit/>
          </a:bodyPr>
          <a:lstStyle/>
          <a:p>
            <a:r>
              <a:rPr lang="en-US" sz="2800" dirty="0">
                <a:solidFill>
                  <a:schemeClr val="bg1"/>
                </a:solidFill>
              </a:rPr>
              <a:t>Data Access and Analysis</a:t>
            </a:r>
          </a:p>
        </p:txBody>
      </p:sp>
    </p:spTree>
    <p:extLst>
      <p:ext uri="{BB962C8B-B14F-4D97-AF65-F5344CB8AC3E}">
        <p14:creationId xmlns:p14="http://schemas.microsoft.com/office/powerpoint/2010/main" val="36949300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7" y="1112749"/>
            <a:ext cx="9145018" cy="534058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7" y="1124745"/>
            <a:ext cx="9143998" cy="5339991"/>
          </a:xfrm>
          <a:prstGeom prst="rect">
            <a:avLst/>
          </a:prstGeom>
        </p:spPr>
      </p:pic>
      <p:sp>
        <p:nvSpPr>
          <p:cNvPr id="3" name="Content Placeholder 2"/>
          <p:cNvSpPr>
            <a:spLocks noGrp="1"/>
          </p:cNvSpPr>
          <p:nvPr>
            <p:ph type="body" sz="quarter" idx="13"/>
          </p:nvPr>
        </p:nvSpPr>
        <p:spPr/>
        <p:txBody>
          <a:bodyPr/>
          <a:lstStyle/>
          <a:p>
            <a:r>
              <a:rPr lang="en-US" dirty="0" smtClean="0"/>
              <a:t> </a:t>
            </a:r>
            <a:endParaRPr lang="en-AU"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481" y="1141672"/>
            <a:ext cx="9144000" cy="533999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501" y="1092505"/>
            <a:ext cx="9145016" cy="5340585"/>
          </a:xfrm>
          <a:prstGeom prst="rect">
            <a:avLst/>
          </a:prstGeom>
        </p:spPr>
      </p:pic>
      <p:sp>
        <p:nvSpPr>
          <p:cNvPr id="11" name="Text Placeholder 8"/>
          <p:cNvSpPr txBox="1">
            <a:spLocks/>
          </p:cNvSpPr>
          <p:nvPr/>
        </p:nvSpPr>
        <p:spPr>
          <a:xfrm>
            <a:off x="1981200" y="152400"/>
            <a:ext cx="5486400" cy="900000"/>
          </a:xfrm>
          <a:prstGeom prst="rect">
            <a:avLst/>
          </a:prstGeom>
        </p:spPr>
        <p:txBody>
          <a:bodyPr>
            <a:noAutofit/>
          </a:bodyPr>
          <a:lstStyle>
            <a:lvl1pPr marL="0" indent="0">
              <a:lnSpc>
                <a:spcPct val="85000"/>
              </a:lnSpc>
              <a:spcBef>
                <a:spcPts val="0"/>
              </a:spcBef>
              <a:spcAft>
                <a:spcPts val="283"/>
              </a:spcAft>
              <a:buSzPct val="100000"/>
              <a:buFont typeface="Arial"/>
              <a:buNone/>
              <a:defRPr sz="2800" b="1">
                <a:solidFill>
                  <a:schemeClr val="accent6"/>
                </a:solidFill>
                <a:latin typeface="Arial Bold"/>
                <a:ea typeface="Arial Bold"/>
                <a:cs typeface="Arial Bold"/>
                <a:sym typeface="Arial Bold"/>
              </a:defRPr>
            </a:lvl1pPr>
            <a:lvl2pPr marL="0" indent="0">
              <a:lnSpc>
                <a:spcPct val="85000"/>
              </a:lnSpc>
              <a:spcBef>
                <a:spcPts val="0"/>
              </a:spcBef>
              <a:buSzPct val="100000"/>
              <a:buFont typeface="Arial"/>
              <a:buNone/>
              <a:defRPr sz="2200" b="1">
                <a:solidFill>
                  <a:schemeClr val="accent5"/>
                </a:solidFill>
                <a:latin typeface="Arial Bold"/>
                <a:ea typeface="Arial Bold"/>
                <a:cs typeface="Arial Bold"/>
                <a:sym typeface="Arial Bold"/>
              </a:defRPr>
            </a:lvl2pPr>
            <a:lvl3pPr marL="1188719" indent="-274319">
              <a:spcBef>
                <a:spcPts val="500"/>
              </a:spcBef>
              <a:buSzPct val="100000"/>
              <a:buFont typeface="Arial"/>
              <a:buNone/>
              <a:defRPr sz="2800">
                <a:solidFill>
                  <a:srgbClr val="00A9CE"/>
                </a:solidFill>
                <a:latin typeface="Arial Bold"/>
                <a:ea typeface="Arial Bold"/>
                <a:cs typeface="Arial Bold"/>
                <a:sym typeface="Arial Bold"/>
              </a:defRPr>
            </a:lvl3pPr>
            <a:lvl4pPr marL="1676400" indent="-304800">
              <a:spcBef>
                <a:spcPts val="500"/>
              </a:spcBef>
              <a:buSzPct val="100000"/>
              <a:buFont typeface="Arial"/>
              <a:buNone/>
              <a:defRPr sz="2800">
                <a:solidFill>
                  <a:srgbClr val="00A9CE"/>
                </a:solidFill>
                <a:latin typeface="Arial Bold"/>
                <a:ea typeface="Arial Bold"/>
                <a:cs typeface="Arial Bold"/>
                <a:sym typeface="Arial Bold"/>
              </a:defRPr>
            </a:lvl4pPr>
            <a:lvl5pPr marL="2171700" indent="-342900">
              <a:spcBef>
                <a:spcPts val="500"/>
              </a:spcBef>
              <a:buSzPct val="100000"/>
              <a:buFont typeface="Arial"/>
              <a:buNone/>
              <a:defRPr sz="2800">
                <a:solidFill>
                  <a:srgbClr val="00A9CE"/>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US" dirty="0">
                <a:solidFill>
                  <a:schemeClr val="bg1"/>
                </a:solidFill>
              </a:rPr>
              <a:t>Data Access and Analysis</a:t>
            </a:r>
          </a:p>
          <a:p>
            <a:pPr defTabSz="914400"/>
            <a:endParaRPr lang="en-AU" b="0" dirty="0">
              <a:solidFill>
                <a:srgbClr val="FFFFFF"/>
              </a:solidFill>
            </a:endParaRPr>
          </a:p>
        </p:txBody>
      </p:sp>
      <p:sp>
        <p:nvSpPr>
          <p:cNvPr id="2" name="Rectangle 1"/>
          <p:cNvSpPr/>
          <p:nvPr/>
        </p:nvSpPr>
        <p:spPr>
          <a:xfrm>
            <a:off x="609599" y="6248424"/>
            <a:ext cx="8380919" cy="400110"/>
          </a:xfrm>
          <a:prstGeom prst="rect">
            <a:avLst/>
          </a:prstGeom>
        </p:spPr>
        <p:txBody>
          <a:bodyPr wrap="square">
            <a:spAutoFit/>
          </a:bodyPr>
          <a:lstStyle/>
          <a:p>
            <a:pPr defTabSz="914400"/>
            <a:r>
              <a:rPr lang="en-US" sz="2000" b="1" dirty="0">
                <a:solidFill>
                  <a:schemeClr val="tx1"/>
                </a:solidFill>
              </a:rPr>
              <a:t>Traditional remote sensing product generation process</a:t>
            </a:r>
          </a:p>
        </p:txBody>
      </p:sp>
    </p:spTree>
    <p:extLst>
      <p:ext uri="{BB962C8B-B14F-4D97-AF65-F5344CB8AC3E}">
        <p14:creationId xmlns:p14="http://schemas.microsoft.com/office/powerpoint/2010/main" val="1278973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143000"/>
            <a:ext cx="9143245" cy="685743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55" y="838200"/>
            <a:ext cx="9143245" cy="6857435"/>
          </a:xfrm>
          <a:prstGeom prst="rect">
            <a:avLst/>
          </a:prstGeom>
        </p:spPr>
      </p:pic>
      <p:sp>
        <p:nvSpPr>
          <p:cNvPr id="9" name="Text Placeholder 8"/>
          <p:cNvSpPr txBox="1">
            <a:spLocks/>
          </p:cNvSpPr>
          <p:nvPr/>
        </p:nvSpPr>
        <p:spPr>
          <a:xfrm>
            <a:off x="1981200" y="152400"/>
            <a:ext cx="5486400" cy="990600"/>
          </a:xfrm>
          <a:prstGeom prst="rect">
            <a:avLst/>
          </a:prstGeom>
        </p:spPr>
        <p:txBody>
          <a:bodyPr>
            <a:noAutofit/>
          </a:bodyPr>
          <a:lstStyle>
            <a:lvl1pPr marL="0" indent="0">
              <a:lnSpc>
                <a:spcPct val="85000"/>
              </a:lnSpc>
              <a:spcBef>
                <a:spcPts val="0"/>
              </a:spcBef>
              <a:spcAft>
                <a:spcPts val="283"/>
              </a:spcAft>
              <a:buSzPct val="100000"/>
              <a:buFont typeface="Arial"/>
              <a:buNone/>
              <a:defRPr sz="2800" b="1">
                <a:solidFill>
                  <a:schemeClr val="accent6"/>
                </a:solidFill>
                <a:latin typeface="Arial Bold"/>
                <a:ea typeface="Arial Bold"/>
                <a:cs typeface="Arial Bold"/>
                <a:sym typeface="Arial Bold"/>
              </a:defRPr>
            </a:lvl1pPr>
            <a:lvl2pPr marL="0" indent="0">
              <a:lnSpc>
                <a:spcPct val="85000"/>
              </a:lnSpc>
              <a:spcBef>
                <a:spcPts val="0"/>
              </a:spcBef>
              <a:buSzPct val="100000"/>
              <a:buFont typeface="Arial"/>
              <a:buNone/>
              <a:defRPr sz="2200" b="1">
                <a:solidFill>
                  <a:schemeClr val="accent5"/>
                </a:solidFill>
                <a:latin typeface="Arial Bold"/>
                <a:ea typeface="Arial Bold"/>
                <a:cs typeface="Arial Bold"/>
                <a:sym typeface="Arial Bold"/>
              </a:defRPr>
            </a:lvl2pPr>
            <a:lvl3pPr marL="1188719" indent="-274319">
              <a:spcBef>
                <a:spcPts val="500"/>
              </a:spcBef>
              <a:buSzPct val="100000"/>
              <a:buFont typeface="Arial"/>
              <a:buNone/>
              <a:defRPr sz="2800">
                <a:solidFill>
                  <a:srgbClr val="00A9CE"/>
                </a:solidFill>
                <a:latin typeface="Arial Bold"/>
                <a:ea typeface="Arial Bold"/>
                <a:cs typeface="Arial Bold"/>
                <a:sym typeface="Arial Bold"/>
              </a:defRPr>
            </a:lvl3pPr>
            <a:lvl4pPr marL="1676400" indent="-304800">
              <a:spcBef>
                <a:spcPts val="500"/>
              </a:spcBef>
              <a:buSzPct val="100000"/>
              <a:buFont typeface="Arial"/>
              <a:buNone/>
              <a:defRPr sz="2800">
                <a:solidFill>
                  <a:srgbClr val="00A9CE"/>
                </a:solidFill>
                <a:latin typeface="Arial Bold"/>
                <a:ea typeface="Arial Bold"/>
                <a:cs typeface="Arial Bold"/>
                <a:sym typeface="Arial Bold"/>
              </a:defRPr>
            </a:lvl4pPr>
            <a:lvl5pPr marL="2171700" indent="-342900">
              <a:spcBef>
                <a:spcPts val="500"/>
              </a:spcBef>
              <a:buSzPct val="100000"/>
              <a:buFont typeface="Arial"/>
              <a:buNone/>
              <a:defRPr sz="2800">
                <a:solidFill>
                  <a:srgbClr val="00A9CE"/>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US" dirty="0">
                <a:solidFill>
                  <a:schemeClr val="bg1"/>
                </a:solidFill>
              </a:rPr>
              <a:t>Data Access and Analysis</a:t>
            </a:r>
          </a:p>
          <a:p>
            <a:pPr defTabSz="914400"/>
            <a:endParaRPr lang="en-AU" b="0" dirty="0">
              <a:solidFill>
                <a:srgbClr val="FFFFFF"/>
              </a:solidFill>
            </a:endParaRPr>
          </a:p>
        </p:txBody>
      </p:sp>
      <p:pic>
        <p:nvPicPr>
          <p:cNvPr id="3" name="Picture 2"/>
          <p:cNvPicPr>
            <a:picLocks noChangeAspect="1"/>
          </p:cNvPicPr>
          <p:nvPr/>
        </p:nvPicPr>
        <p:blipFill>
          <a:blip r:embed="rId5" cstate="print"/>
          <a:stretch>
            <a:fillRect/>
          </a:stretch>
        </p:blipFill>
        <p:spPr>
          <a:xfrm>
            <a:off x="7696200" y="5791200"/>
            <a:ext cx="1295400" cy="855453"/>
          </a:xfrm>
          <a:prstGeom prst="rect">
            <a:avLst/>
          </a:prstGeom>
        </p:spPr>
      </p:pic>
      <p:sp>
        <p:nvSpPr>
          <p:cNvPr id="4" name="Rectangle 3"/>
          <p:cNvSpPr/>
          <p:nvPr/>
        </p:nvSpPr>
        <p:spPr>
          <a:xfrm>
            <a:off x="2743200" y="1447800"/>
            <a:ext cx="2634054" cy="400110"/>
          </a:xfrm>
          <a:prstGeom prst="rect">
            <a:avLst/>
          </a:prstGeom>
        </p:spPr>
        <p:txBody>
          <a:bodyPr wrap="none">
            <a:spAutoFit/>
          </a:bodyPr>
          <a:lstStyle/>
          <a:p>
            <a:pPr defTabSz="914400"/>
            <a:r>
              <a:rPr lang="en-US" sz="2000" b="1" dirty="0">
                <a:solidFill>
                  <a:schemeClr val="tx1"/>
                </a:solidFill>
              </a:rPr>
              <a:t>Integrated archiving</a:t>
            </a:r>
          </a:p>
        </p:txBody>
      </p:sp>
    </p:spTree>
    <p:extLst>
      <p:ext uri="{BB962C8B-B14F-4D97-AF65-F5344CB8AC3E}">
        <p14:creationId xmlns:p14="http://schemas.microsoft.com/office/powerpoint/2010/main" val="288857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19100" y="1981200"/>
            <a:ext cx="8610600" cy="5257800"/>
          </a:xfrm>
        </p:spPr>
        <p:txBody>
          <a:bodyPr/>
          <a:lstStyle/>
          <a:p>
            <a:r>
              <a:rPr lang="en-US" sz="2400" b="1" dirty="0" smtClean="0"/>
              <a:t>What are CEOS </a:t>
            </a:r>
            <a:r>
              <a:rPr lang="en-US" sz="2400" b="1" dirty="0"/>
              <a:t>and related </a:t>
            </a:r>
            <a:r>
              <a:rPr lang="en-US" sz="2400" b="1" dirty="0" smtClean="0"/>
              <a:t>agencies doing today?</a:t>
            </a:r>
          </a:p>
          <a:p>
            <a:endParaRPr lang="en-US" sz="2400" b="1" dirty="0" smtClean="0"/>
          </a:p>
          <a:p>
            <a:r>
              <a:rPr lang="en-US" sz="2400" b="1" dirty="0" smtClean="0"/>
              <a:t>Lessons </a:t>
            </a:r>
            <a:r>
              <a:rPr lang="en-US" sz="2400" b="1" dirty="0"/>
              <a:t>from the </a:t>
            </a:r>
            <a:r>
              <a:rPr lang="en-US" sz="2400" b="1" dirty="0" smtClean="0"/>
              <a:t>prototypes </a:t>
            </a:r>
            <a:r>
              <a:rPr lang="en-US" sz="2400" b="1" dirty="0"/>
              <a:t>currently underway with the governments of Kenya and </a:t>
            </a:r>
            <a:r>
              <a:rPr lang="en-US" sz="2400" b="1" dirty="0" smtClean="0"/>
              <a:t>Colombia</a:t>
            </a:r>
          </a:p>
          <a:p>
            <a:endParaRPr lang="en-US" sz="2400" b="1" dirty="0" smtClean="0"/>
          </a:p>
          <a:p>
            <a:r>
              <a:rPr lang="en-US" sz="2400" b="1" dirty="0" smtClean="0"/>
              <a:t>Confirm </a:t>
            </a:r>
            <a:r>
              <a:rPr lang="en-US" sz="2400" b="1" dirty="0"/>
              <a:t>issues and opportunities resulting from the trend towards Big Data, Analysis Ready </a:t>
            </a:r>
            <a:r>
              <a:rPr lang="en-US" sz="2400" b="1" dirty="0" smtClean="0"/>
              <a:t>Data</a:t>
            </a:r>
          </a:p>
          <a:p>
            <a:endParaRPr lang="en-US" sz="2400" b="1" dirty="0"/>
          </a:p>
          <a:p>
            <a:r>
              <a:rPr lang="en-US" sz="2400" b="1" dirty="0" smtClean="0"/>
              <a:t>What issues will we need to work together on</a:t>
            </a:r>
            <a:endParaRPr lang="en-US" sz="2400" b="1" dirty="0"/>
          </a:p>
          <a:p>
            <a:pPr lvl="1"/>
            <a:endParaRPr lang="en-US" sz="2400" dirty="0" smtClean="0"/>
          </a:p>
          <a:p>
            <a:pPr marL="0" indent="0">
              <a:buNone/>
            </a:pPr>
            <a:endParaRPr lang="en-US" sz="2400" dirty="0"/>
          </a:p>
        </p:txBody>
      </p:sp>
      <p:sp>
        <p:nvSpPr>
          <p:cNvPr id="6" name="Text Placeholder 8"/>
          <p:cNvSpPr txBox="1">
            <a:spLocks/>
          </p:cNvSpPr>
          <p:nvPr/>
        </p:nvSpPr>
        <p:spPr>
          <a:xfrm>
            <a:off x="1981200" y="152400"/>
            <a:ext cx="5486400" cy="900000"/>
          </a:xfrm>
          <a:prstGeom prst="rect">
            <a:avLst/>
          </a:prstGeom>
        </p:spPr>
        <p:txBody>
          <a:bodyPr>
            <a:noAutofit/>
          </a:bodyPr>
          <a:lstStyle>
            <a:lvl1pPr marL="0" indent="0">
              <a:lnSpc>
                <a:spcPct val="85000"/>
              </a:lnSpc>
              <a:spcBef>
                <a:spcPts val="0"/>
              </a:spcBef>
              <a:spcAft>
                <a:spcPts val="283"/>
              </a:spcAft>
              <a:buSzPct val="100000"/>
              <a:buFont typeface="Arial"/>
              <a:buNone/>
              <a:defRPr sz="2800" b="1">
                <a:solidFill>
                  <a:schemeClr val="accent6"/>
                </a:solidFill>
                <a:latin typeface="Arial Bold"/>
                <a:ea typeface="Arial Bold"/>
                <a:cs typeface="Arial Bold"/>
                <a:sym typeface="Arial Bold"/>
              </a:defRPr>
            </a:lvl1pPr>
            <a:lvl2pPr marL="0" indent="0">
              <a:lnSpc>
                <a:spcPct val="85000"/>
              </a:lnSpc>
              <a:spcBef>
                <a:spcPts val="0"/>
              </a:spcBef>
              <a:buSzPct val="100000"/>
              <a:buFont typeface="Arial"/>
              <a:buNone/>
              <a:defRPr sz="2200" b="1">
                <a:solidFill>
                  <a:schemeClr val="accent5"/>
                </a:solidFill>
                <a:latin typeface="Arial Bold"/>
                <a:ea typeface="Arial Bold"/>
                <a:cs typeface="Arial Bold"/>
                <a:sym typeface="Arial Bold"/>
              </a:defRPr>
            </a:lvl2pPr>
            <a:lvl3pPr marL="1188719" indent="-274319">
              <a:spcBef>
                <a:spcPts val="500"/>
              </a:spcBef>
              <a:buSzPct val="100000"/>
              <a:buFont typeface="Arial"/>
              <a:buNone/>
              <a:defRPr sz="2800">
                <a:solidFill>
                  <a:srgbClr val="00A9CE"/>
                </a:solidFill>
                <a:latin typeface="Arial Bold"/>
                <a:ea typeface="Arial Bold"/>
                <a:cs typeface="Arial Bold"/>
                <a:sym typeface="Arial Bold"/>
              </a:defRPr>
            </a:lvl3pPr>
            <a:lvl4pPr marL="1676400" indent="-304800">
              <a:spcBef>
                <a:spcPts val="500"/>
              </a:spcBef>
              <a:buSzPct val="100000"/>
              <a:buFont typeface="Arial"/>
              <a:buNone/>
              <a:defRPr sz="2800">
                <a:solidFill>
                  <a:srgbClr val="00A9CE"/>
                </a:solidFill>
                <a:latin typeface="Arial Bold"/>
                <a:ea typeface="Arial Bold"/>
                <a:cs typeface="Arial Bold"/>
                <a:sym typeface="Arial Bold"/>
              </a:defRPr>
            </a:lvl4pPr>
            <a:lvl5pPr marL="2171700" indent="-342900">
              <a:spcBef>
                <a:spcPts val="500"/>
              </a:spcBef>
              <a:buSzPct val="100000"/>
              <a:buFont typeface="Arial"/>
              <a:buNone/>
              <a:defRPr sz="2800">
                <a:solidFill>
                  <a:srgbClr val="00A9CE"/>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AU" b="0" dirty="0">
                <a:solidFill>
                  <a:srgbClr val="FFFFFF"/>
                </a:solidFill>
              </a:rPr>
              <a:t>Data Access and Analysis</a:t>
            </a:r>
          </a:p>
          <a:p>
            <a:pPr defTabSz="914400"/>
            <a:endParaRPr lang="en-AU" b="0" dirty="0">
              <a:solidFill>
                <a:srgbClr val="FFFFFF"/>
              </a:solidFill>
            </a:endParaRPr>
          </a:p>
        </p:txBody>
      </p:sp>
      <p:sp>
        <p:nvSpPr>
          <p:cNvPr id="5" name="Rectangle 4"/>
          <p:cNvSpPr/>
          <p:nvPr/>
        </p:nvSpPr>
        <p:spPr>
          <a:xfrm>
            <a:off x="183272" y="1371600"/>
            <a:ext cx="3595856" cy="5232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AU" sz="2800" b="1" dirty="0"/>
              <a:t>Study will highlight:</a:t>
            </a:r>
          </a:p>
        </p:txBody>
      </p:sp>
    </p:spTree>
    <p:extLst>
      <p:ext uri="{BB962C8B-B14F-4D97-AF65-F5344CB8AC3E}">
        <p14:creationId xmlns:p14="http://schemas.microsoft.com/office/powerpoint/2010/main" val="1838035371"/>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295400" y="1524000"/>
            <a:ext cx="7772400" cy="1470025"/>
          </a:xfrm>
        </p:spPr>
        <p:txBody>
          <a:bodyPr/>
          <a:lstStyle/>
          <a:p>
            <a:r>
              <a:rPr lang="en-US" dirty="0" smtClean="0">
                <a:solidFill>
                  <a:schemeClr val="tx1"/>
                </a:solidFill>
              </a:rPr>
              <a:t>Enhanced, non-meteorological </a:t>
            </a:r>
            <a:r>
              <a:rPr lang="en-US" dirty="0">
                <a:solidFill>
                  <a:schemeClr val="tx1"/>
                </a:solidFill>
              </a:rPr>
              <a:t>applications for next generation geostationary satellites</a:t>
            </a:r>
          </a:p>
        </p:txBody>
      </p:sp>
      <p:sp>
        <p:nvSpPr>
          <p:cNvPr id="6" name="Subtitle 5"/>
          <p:cNvSpPr>
            <a:spLocks noGrp="1"/>
          </p:cNvSpPr>
          <p:nvPr>
            <p:ph type="subTitle" idx="1"/>
          </p:nvPr>
        </p:nvSpPr>
        <p:spPr/>
        <p:txBody>
          <a:bodyPr/>
          <a:lstStyle/>
          <a:p>
            <a:endParaRPr lang="en-US" dirty="0"/>
          </a:p>
        </p:txBody>
      </p:sp>
      <p:pic>
        <p:nvPicPr>
          <p:cNvPr id="7" name="Picture 2" descr="D:\tmp\trc_m.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967963" y="3733800"/>
            <a:ext cx="2947437" cy="29474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stretch>
            <a:fillRect/>
          </a:stretch>
        </p:blipFill>
        <p:spPr>
          <a:xfrm>
            <a:off x="76200" y="3733800"/>
            <a:ext cx="2971800" cy="2971800"/>
          </a:xfrm>
          <a:prstGeom prst="rect">
            <a:avLst/>
          </a:prstGeom>
        </p:spPr>
      </p:pic>
      <p:pic>
        <p:nvPicPr>
          <p:cNvPr id="9" name="Picture 8"/>
          <p:cNvPicPr>
            <a:picLocks noChangeAspect="1"/>
          </p:cNvPicPr>
          <p:nvPr/>
        </p:nvPicPr>
        <p:blipFill>
          <a:blip r:embed="rId5" cstate="print"/>
          <a:stretch>
            <a:fillRect/>
          </a:stretch>
        </p:blipFill>
        <p:spPr>
          <a:xfrm>
            <a:off x="3048000" y="3733800"/>
            <a:ext cx="2971800" cy="2971800"/>
          </a:xfrm>
          <a:prstGeom prst="rect">
            <a:avLst/>
          </a:prstGeom>
        </p:spPr>
      </p:pic>
      <p:pic>
        <p:nvPicPr>
          <p:cNvPr id="10" name="Picture 9"/>
          <p:cNvPicPr>
            <a:picLocks noChangeAspect="1"/>
          </p:cNvPicPr>
          <p:nvPr/>
        </p:nvPicPr>
        <p:blipFill>
          <a:blip r:embed="rId6" cstate="print"/>
          <a:stretch>
            <a:fillRect/>
          </a:stretch>
        </p:blipFill>
        <p:spPr>
          <a:xfrm>
            <a:off x="6553200" y="1371600"/>
            <a:ext cx="2273300" cy="2295300"/>
          </a:xfrm>
          <a:prstGeom prst="rect">
            <a:avLst/>
          </a:prstGeom>
        </p:spPr>
      </p:pic>
    </p:spTree>
    <p:extLst>
      <p:ext uri="{BB962C8B-B14F-4D97-AF65-F5344CB8AC3E}">
        <p14:creationId xmlns:p14="http://schemas.microsoft.com/office/powerpoint/2010/main" val="12062429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600200"/>
            <a:ext cx="8460000" cy="4428000"/>
          </a:xfrm>
        </p:spPr>
        <p:txBody>
          <a:bodyPr/>
          <a:lstStyle/>
          <a:p>
            <a:pPr marL="0" indent="0">
              <a:buNone/>
            </a:pPr>
            <a:r>
              <a:rPr lang="en-US" dirty="0">
                <a:solidFill>
                  <a:schemeClr val="tx1"/>
                </a:solidFill>
              </a:rPr>
              <a:t>What are the opportunities for </a:t>
            </a:r>
            <a:r>
              <a:rPr lang="en-US" dirty="0" smtClean="0">
                <a:solidFill>
                  <a:schemeClr val="tx1"/>
                </a:solidFill>
              </a:rPr>
              <a:t>Members and Associates?</a:t>
            </a:r>
          </a:p>
          <a:p>
            <a:pPr marL="0" indent="0">
              <a:buNone/>
            </a:pPr>
            <a:r>
              <a:rPr lang="en-US" dirty="0" smtClean="0">
                <a:solidFill>
                  <a:schemeClr val="tx1"/>
                </a:solidFill>
              </a:rPr>
              <a:t> </a:t>
            </a:r>
          </a:p>
          <a:p>
            <a:r>
              <a:rPr lang="en-US" dirty="0" smtClean="0">
                <a:latin typeface="Arial" panose="020B0604020202020204" pitchFamily="34" charset="0"/>
                <a:cs typeface="Arial" panose="020B0604020202020204" pitchFamily="34" charset="0"/>
              </a:rPr>
              <a:t>Greater spatial &amp; spectral resolution</a:t>
            </a:r>
          </a:p>
          <a:p>
            <a:r>
              <a:rPr lang="en-US" dirty="0" smtClean="0">
                <a:latin typeface="Arial" panose="020B0604020202020204" pitchFamily="34" charset="0"/>
                <a:cs typeface="Arial" panose="020B0604020202020204" pitchFamily="34" charset="0"/>
              </a:rPr>
              <a:t>Greater temporal resolution </a:t>
            </a:r>
          </a:p>
          <a:p>
            <a:pPr lvl="2"/>
            <a:r>
              <a:rPr lang="en-US" dirty="0" smtClean="0">
                <a:latin typeface="Arial" panose="020B0604020202020204" pitchFamily="34" charset="0"/>
                <a:cs typeface="Arial" panose="020B0604020202020204" pitchFamily="34" charset="0"/>
              </a:rPr>
              <a:t>more precise tracking of dynamic phenomena </a:t>
            </a:r>
          </a:p>
          <a:p>
            <a:r>
              <a:rPr lang="en-US" dirty="0" smtClean="0">
                <a:latin typeface="Arial" panose="020B0604020202020204" pitchFamily="34" charset="0"/>
                <a:cs typeface="Arial" panose="020B0604020202020204" pitchFamily="34" charset="0"/>
              </a:rPr>
              <a:t>Cross-calibration and synergies with Low-Earth Orbiting Satellites </a:t>
            </a:r>
          </a:p>
          <a:p>
            <a:r>
              <a:rPr lang="en-US" dirty="0" smtClean="0">
                <a:latin typeface="Arial" panose="020B0604020202020204" pitchFamily="34" charset="0"/>
                <a:cs typeface="Arial" panose="020B0604020202020204" pitchFamily="34" charset="0"/>
              </a:rPr>
              <a:t>Global </a:t>
            </a:r>
            <a:r>
              <a:rPr lang="en-US" dirty="0">
                <a:latin typeface="Arial" panose="020B0604020202020204" pitchFamily="34" charset="0"/>
                <a:cs typeface="Arial" panose="020B0604020202020204" pitchFamily="34" charset="0"/>
              </a:rPr>
              <a:t>coverage </a:t>
            </a:r>
            <a:r>
              <a:rPr lang="en-US" dirty="0" smtClean="0">
                <a:latin typeface="Arial" panose="020B0604020202020204" pitchFamily="34" charset="0"/>
                <a:cs typeface="Arial" panose="020B0604020202020204" pitchFamily="34" charset="0"/>
              </a:rPr>
              <a:t>in </a:t>
            </a:r>
            <a:r>
              <a:rPr lang="en-US" dirty="0">
                <a:latin typeface="Arial" panose="020B0604020202020204" pitchFamily="34" charset="0"/>
                <a:cs typeface="Arial" panose="020B0604020202020204" pitchFamily="34" charset="0"/>
              </a:rPr>
              <a:t>virtual constellation </a:t>
            </a:r>
            <a:r>
              <a:rPr lang="en-US" dirty="0" smtClean="0">
                <a:latin typeface="Arial" panose="020B0604020202020204" pitchFamily="34" charset="0"/>
                <a:cs typeface="Arial" panose="020B0604020202020204" pitchFamily="34" charset="0"/>
              </a:rPr>
              <a:t>mode </a:t>
            </a:r>
            <a:r>
              <a:rPr lang="en-US" dirty="0">
                <a:latin typeface="Arial" panose="020B0604020202020204" pitchFamily="34" charset="0"/>
                <a:cs typeface="Arial" panose="020B0604020202020204" pitchFamily="34" charset="0"/>
              </a:rPr>
              <a:t>provides ability to track global scale dynamics of various </a:t>
            </a:r>
            <a:r>
              <a:rPr lang="en-US" dirty="0" smtClean="0">
                <a:latin typeface="Arial" panose="020B0604020202020204" pitchFamily="34" charset="0"/>
                <a:cs typeface="Arial" panose="020B0604020202020204" pitchFamily="34" charset="0"/>
              </a:rPr>
              <a:t>variables</a:t>
            </a:r>
            <a:endParaRPr lang="en-US" dirty="0">
              <a:latin typeface="Arial" panose="020B0604020202020204" pitchFamily="34" charset="0"/>
              <a:cs typeface="Arial" panose="020B0604020202020204" pitchFamily="34" charset="0"/>
            </a:endParaRPr>
          </a:p>
        </p:txBody>
      </p:sp>
      <p:sp>
        <p:nvSpPr>
          <p:cNvPr id="4" name="Text Placeholder 8"/>
          <p:cNvSpPr txBox="1">
            <a:spLocks/>
          </p:cNvSpPr>
          <p:nvPr/>
        </p:nvSpPr>
        <p:spPr>
          <a:xfrm>
            <a:off x="1981200" y="152400"/>
            <a:ext cx="5486400" cy="900000"/>
          </a:xfrm>
          <a:prstGeom prst="rect">
            <a:avLst/>
          </a:prstGeom>
        </p:spPr>
        <p:txBody>
          <a:bodyPr>
            <a:noAutofit/>
          </a:bodyPr>
          <a:lstStyle>
            <a:lvl1pPr marL="0" indent="0">
              <a:lnSpc>
                <a:spcPct val="85000"/>
              </a:lnSpc>
              <a:spcBef>
                <a:spcPts val="0"/>
              </a:spcBef>
              <a:spcAft>
                <a:spcPts val="283"/>
              </a:spcAft>
              <a:buSzPct val="100000"/>
              <a:buFont typeface="Arial"/>
              <a:buNone/>
              <a:defRPr sz="2800" b="1">
                <a:solidFill>
                  <a:schemeClr val="accent6"/>
                </a:solidFill>
                <a:latin typeface="Arial Bold"/>
                <a:ea typeface="Arial Bold"/>
                <a:cs typeface="Arial Bold"/>
                <a:sym typeface="Arial Bold"/>
              </a:defRPr>
            </a:lvl1pPr>
            <a:lvl2pPr marL="0" indent="0">
              <a:lnSpc>
                <a:spcPct val="85000"/>
              </a:lnSpc>
              <a:spcBef>
                <a:spcPts val="0"/>
              </a:spcBef>
              <a:buSzPct val="100000"/>
              <a:buFont typeface="Arial"/>
              <a:buNone/>
              <a:defRPr sz="2200" b="1">
                <a:solidFill>
                  <a:schemeClr val="accent5"/>
                </a:solidFill>
                <a:latin typeface="Arial Bold"/>
                <a:ea typeface="Arial Bold"/>
                <a:cs typeface="Arial Bold"/>
                <a:sym typeface="Arial Bold"/>
              </a:defRPr>
            </a:lvl2pPr>
            <a:lvl3pPr marL="1188719" indent="-274319">
              <a:spcBef>
                <a:spcPts val="500"/>
              </a:spcBef>
              <a:buSzPct val="100000"/>
              <a:buFont typeface="Arial"/>
              <a:buNone/>
              <a:defRPr sz="2800">
                <a:solidFill>
                  <a:srgbClr val="00A9CE"/>
                </a:solidFill>
                <a:latin typeface="Arial Bold"/>
                <a:ea typeface="Arial Bold"/>
                <a:cs typeface="Arial Bold"/>
                <a:sym typeface="Arial Bold"/>
              </a:defRPr>
            </a:lvl3pPr>
            <a:lvl4pPr marL="1676400" indent="-304800">
              <a:spcBef>
                <a:spcPts val="500"/>
              </a:spcBef>
              <a:buSzPct val="100000"/>
              <a:buFont typeface="Arial"/>
              <a:buNone/>
              <a:defRPr sz="2800">
                <a:solidFill>
                  <a:srgbClr val="00A9CE"/>
                </a:solidFill>
                <a:latin typeface="Arial Bold"/>
                <a:ea typeface="Arial Bold"/>
                <a:cs typeface="Arial Bold"/>
                <a:sym typeface="Arial Bold"/>
              </a:defRPr>
            </a:lvl4pPr>
            <a:lvl5pPr marL="2171700" indent="-342900">
              <a:spcBef>
                <a:spcPts val="500"/>
              </a:spcBef>
              <a:buSzPct val="100000"/>
              <a:buFont typeface="Arial"/>
              <a:buNone/>
              <a:defRPr sz="2800">
                <a:solidFill>
                  <a:srgbClr val="00A9CE"/>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US" dirty="0">
                <a:solidFill>
                  <a:schemeClr val="bg1"/>
                </a:solidFill>
              </a:rPr>
              <a:t>Non-meteorological </a:t>
            </a:r>
            <a:r>
              <a:rPr lang="en-US" dirty="0" smtClean="0">
                <a:solidFill>
                  <a:schemeClr val="bg1"/>
                </a:solidFill>
              </a:rPr>
              <a:t>applications</a:t>
            </a:r>
            <a:endParaRPr lang="en-US" b="0" dirty="0" smtClean="0">
              <a:solidFill>
                <a:srgbClr val="FFFFFF"/>
              </a:solidFill>
            </a:endParaRPr>
          </a:p>
          <a:p>
            <a:pPr defTabSz="914400"/>
            <a:endParaRPr lang="en-AU" b="0" dirty="0">
              <a:solidFill>
                <a:srgbClr val="FFFFFF"/>
              </a:solidFill>
            </a:endParaRPr>
          </a:p>
        </p:txBody>
      </p:sp>
    </p:spTree>
    <p:extLst>
      <p:ext uri="{BB962C8B-B14F-4D97-AF65-F5344CB8AC3E}">
        <p14:creationId xmlns:p14="http://schemas.microsoft.com/office/powerpoint/2010/main" val="35448524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2" name="Picture 1046" descr="H:\CREST三好\20141222_23_CRESTビッグデータキックオフミーティング＠磐田\trc_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67640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AutoShape 15"/>
          <p:cNvSpPr>
            <a:spLocks/>
          </p:cNvSpPr>
          <p:nvPr/>
        </p:nvSpPr>
        <p:spPr bwMode="auto">
          <a:xfrm>
            <a:off x="5495925" y="1067742"/>
            <a:ext cx="3240088" cy="825500"/>
          </a:xfrm>
          <a:prstGeom prst="borderCallout1">
            <a:avLst>
              <a:gd name="adj1" fmla="val 13847"/>
              <a:gd name="adj2" fmla="val -2352"/>
              <a:gd name="adj3" fmla="val 113463"/>
              <a:gd name="adj4" fmla="val -58255"/>
            </a:avLst>
          </a:prstGeom>
          <a:noFill/>
          <a:ln w="31750">
            <a:solidFill>
              <a:srgbClr val="FF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hangingPunct="1">
              <a:spcBef>
                <a:spcPct val="0"/>
              </a:spcBef>
              <a:buFontTx/>
              <a:buNone/>
            </a:pPr>
            <a:r>
              <a:rPr lang="en-US" altLang="ja-JP" sz="2000" b="1" dirty="0">
                <a:solidFill>
                  <a:srgbClr val="000000"/>
                </a:solidFill>
                <a:latin typeface="Candara" pitchFamily="34" charset="0"/>
              </a:rPr>
              <a:t>Full </a:t>
            </a:r>
            <a:r>
              <a:rPr lang="en-US" altLang="ja-JP" sz="2000" b="1" dirty="0" smtClean="0">
                <a:solidFill>
                  <a:srgbClr val="000000"/>
                </a:solidFill>
                <a:latin typeface="Candara" pitchFamily="34" charset="0"/>
              </a:rPr>
              <a:t>Disk</a:t>
            </a:r>
            <a:endParaRPr lang="en-US" altLang="ja-JP" sz="2000" b="1" dirty="0">
              <a:solidFill>
                <a:srgbClr val="000000"/>
              </a:solidFill>
              <a:latin typeface="Candara" pitchFamily="34" charset="0"/>
            </a:endParaRPr>
          </a:p>
          <a:p>
            <a:pPr eaLnBrk="1" hangingPunct="1">
              <a:spcBef>
                <a:spcPct val="0"/>
              </a:spcBef>
              <a:buFontTx/>
              <a:buNone/>
            </a:pPr>
            <a:r>
              <a:rPr lang="en-US" altLang="ja-JP" sz="1200" b="1" dirty="0">
                <a:solidFill>
                  <a:srgbClr val="000000"/>
                </a:solidFill>
                <a:latin typeface="Candara" pitchFamily="34" charset="0"/>
              </a:rPr>
              <a:t>Interval : </a:t>
            </a:r>
            <a:r>
              <a:rPr lang="en-US" altLang="ja-JP" sz="2400" b="1" dirty="0">
                <a:solidFill>
                  <a:srgbClr val="C00000"/>
                </a:solidFill>
                <a:latin typeface="Candara" pitchFamily="34" charset="0"/>
              </a:rPr>
              <a:t>10</a:t>
            </a:r>
            <a:r>
              <a:rPr lang="en-US" altLang="ja-JP" sz="1200" b="1" dirty="0">
                <a:solidFill>
                  <a:srgbClr val="C00000"/>
                </a:solidFill>
                <a:latin typeface="Candara" pitchFamily="34" charset="0"/>
              </a:rPr>
              <a:t> minutes </a:t>
            </a:r>
            <a:r>
              <a:rPr lang="en-US" altLang="ja-JP" sz="1200" b="1" dirty="0">
                <a:solidFill>
                  <a:srgbClr val="000000"/>
                </a:solidFill>
                <a:latin typeface="Candara" pitchFamily="34" charset="0"/>
              </a:rPr>
              <a:t>(6 times per hour)</a:t>
            </a:r>
          </a:p>
        </p:txBody>
      </p:sp>
      <p:sp>
        <p:nvSpPr>
          <p:cNvPr id="21" name="円/楕円 20"/>
          <p:cNvSpPr/>
          <p:nvPr/>
        </p:nvSpPr>
        <p:spPr>
          <a:xfrm>
            <a:off x="468313" y="1698625"/>
            <a:ext cx="4391025" cy="4356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auto" hangingPunct="1">
              <a:spcBef>
                <a:spcPts val="0"/>
              </a:spcBef>
              <a:spcAft>
                <a:spcPts val="0"/>
              </a:spcAft>
              <a:defRPr/>
            </a:pPr>
            <a:endParaRPr lang="ja-JP" altLang="en-US">
              <a:solidFill>
                <a:srgbClr val="FFFFFF"/>
              </a:solidFill>
              <a:latin typeface="Calibri" pitchFamily="34" charset="0"/>
            </a:endParaRPr>
          </a:p>
        </p:txBody>
      </p:sp>
      <p:sp>
        <p:nvSpPr>
          <p:cNvPr id="15365" name="Rectangle 7"/>
          <p:cNvSpPr>
            <a:spLocks noChangeArrowheads="1"/>
          </p:cNvSpPr>
          <p:nvPr/>
        </p:nvSpPr>
        <p:spPr bwMode="auto">
          <a:xfrm>
            <a:off x="2895600" y="3505200"/>
            <a:ext cx="431800" cy="360363"/>
          </a:xfrm>
          <a:prstGeom prst="rect">
            <a:avLst/>
          </a:prstGeom>
          <a:noFill/>
          <a:ln w="28575">
            <a:solidFill>
              <a:srgbClr val="66FF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a:spcBef>
                <a:spcPct val="0"/>
              </a:spcBef>
              <a:buFontTx/>
              <a:buNone/>
            </a:pPr>
            <a:endParaRPr kumimoji="0" lang="ja-JP" altLang="en-US" sz="1800">
              <a:solidFill>
                <a:srgbClr val="66FF33"/>
              </a:solidFill>
              <a:latin typeface="Calibri" pitchFamily="34" charset="0"/>
            </a:endParaRPr>
          </a:p>
        </p:txBody>
      </p:sp>
      <p:sp>
        <p:nvSpPr>
          <p:cNvPr id="15366" name="AutoShape 18"/>
          <p:cNvSpPr>
            <a:spLocks/>
          </p:cNvSpPr>
          <p:nvPr/>
        </p:nvSpPr>
        <p:spPr bwMode="auto">
          <a:xfrm>
            <a:off x="5486400" y="5192613"/>
            <a:ext cx="3240088" cy="828675"/>
          </a:xfrm>
          <a:prstGeom prst="borderCallout1">
            <a:avLst>
              <a:gd name="adj1" fmla="val 13792"/>
              <a:gd name="adj2" fmla="val -2352"/>
              <a:gd name="adj3" fmla="val -171120"/>
              <a:gd name="adj4" fmla="val -69202"/>
            </a:avLst>
          </a:prstGeom>
          <a:noFill/>
          <a:ln w="31750">
            <a:solidFill>
              <a:srgbClr val="66FF33"/>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hangingPunct="1">
              <a:spcBef>
                <a:spcPct val="0"/>
              </a:spcBef>
              <a:buFontTx/>
              <a:buNone/>
            </a:pPr>
            <a:r>
              <a:rPr lang="en-US" altLang="ja-JP" sz="1400" b="1" dirty="0">
                <a:solidFill>
                  <a:srgbClr val="000000"/>
                </a:solidFill>
                <a:latin typeface="Candara" pitchFamily="34" charset="0"/>
              </a:rPr>
              <a:t>Region </a:t>
            </a:r>
            <a:r>
              <a:rPr lang="en-US" altLang="ja-JP" sz="1400" b="1" dirty="0" smtClean="0">
                <a:solidFill>
                  <a:srgbClr val="000000"/>
                </a:solidFill>
                <a:latin typeface="Candara" pitchFamily="34" charset="0"/>
              </a:rPr>
              <a:t>3: Targeted </a:t>
            </a:r>
            <a:r>
              <a:rPr lang="en-US" altLang="ja-JP" sz="1400" b="1" dirty="0">
                <a:solidFill>
                  <a:srgbClr val="000000"/>
                </a:solidFill>
                <a:latin typeface="Candara" pitchFamily="34" charset="0"/>
              </a:rPr>
              <a:t>Area</a:t>
            </a:r>
          </a:p>
          <a:p>
            <a:pPr eaLnBrk="1" hangingPunct="1">
              <a:spcBef>
                <a:spcPct val="0"/>
              </a:spcBef>
              <a:buFontTx/>
              <a:buNone/>
            </a:pPr>
            <a:r>
              <a:rPr lang="en-US" altLang="ja-JP" sz="1200" dirty="0">
                <a:solidFill>
                  <a:srgbClr val="000000"/>
                </a:solidFill>
                <a:latin typeface="Candara" pitchFamily="34" charset="0"/>
              </a:rPr>
              <a:t>Interval : </a:t>
            </a:r>
            <a:r>
              <a:rPr lang="en-US" altLang="ja-JP" sz="2400" b="1" dirty="0">
                <a:solidFill>
                  <a:srgbClr val="C00000"/>
                </a:solidFill>
                <a:latin typeface="Candara" pitchFamily="34" charset="0"/>
              </a:rPr>
              <a:t>2.5</a:t>
            </a:r>
            <a:r>
              <a:rPr lang="en-US" altLang="ja-JP" sz="1200" b="1" dirty="0">
                <a:solidFill>
                  <a:srgbClr val="C00000"/>
                </a:solidFill>
                <a:latin typeface="Candara" pitchFamily="34" charset="0"/>
              </a:rPr>
              <a:t> minutes </a:t>
            </a:r>
            <a:r>
              <a:rPr lang="en-US" altLang="ja-JP" sz="1200" dirty="0">
                <a:solidFill>
                  <a:srgbClr val="000000"/>
                </a:solidFill>
                <a:latin typeface="Candara" pitchFamily="34" charset="0"/>
              </a:rPr>
              <a:t>(4 times in 10 min)</a:t>
            </a:r>
          </a:p>
          <a:p>
            <a:pPr eaLnBrk="1" hangingPunct="1">
              <a:spcBef>
                <a:spcPct val="0"/>
              </a:spcBef>
              <a:buFontTx/>
              <a:buNone/>
            </a:pPr>
            <a:r>
              <a:rPr lang="en-US" altLang="ja-JP" sz="1200" dirty="0">
                <a:solidFill>
                  <a:srgbClr val="000000"/>
                </a:solidFill>
                <a:latin typeface="Candara" pitchFamily="34" charset="0"/>
              </a:rPr>
              <a:t>Dimension : EW x NS: 1000 x 1000 km</a:t>
            </a:r>
          </a:p>
        </p:txBody>
      </p:sp>
      <p:sp>
        <p:nvSpPr>
          <p:cNvPr id="15367" name="Rectangle 6"/>
          <p:cNvSpPr>
            <a:spLocks noChangeArrowheads="1"/>
          </p:cNvSpPr>
          <p:nvPr/>
        </p:nvSpPr>
        <p:spPr bwMode="auto">
          <a:xfrm>
            <a:off x="1935163" y="2490788"/>
            <a:ext cx="792162" cy="360362"/>
          </a:xfrm>
          <a:prstGeom prst="rect">
            <a:avLst/>
          </a:prstGeom>
          <a:noFill/>
          <a:ln w="28575">
            <a:solidFill>
              <a:schemeClr val="tx2">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a:spcBef>
                <a:spcPct val="0"/>
              </a:spcBef>
              <a:buFontTx/>
              <a:buNone/>
            </a:pPr>
            <a:endParaRPr kumimoji="0" lang="ja-JP" altLang="en-US" sz="1800">
              <a:solidFill>
                <a:srgbClr val="000000"/>
              </a:solidFill>
              <a:latin typeface="Calibri" pitchFamily="34" charset="0"/>
            </a:endParaRPr>
          </a:p>
        </p:txBody>
      </p:sp>
      <p:sp>
        <p:nvSpPr>
          <p:cNvPr id="15368" name="Text Box 11"/>
          <p:cNvSpPr txBox="1">
            <a:spLocks noChangeArrowheads="1"/>
          </p:cNvSpPr>
          <p:nvPr/>
        </p:nvSpPr>
        <p:spPr bwMode="auto">
          <a:xfrm>
            <a:off x="1106238" y="2342207"/>
            <a:ext cx="8609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hangingPunct="1">
              <a:spcBef>
                <a:spcPct val="50000"/>
              </a:spcBef>
              <a:buFontTx/>
              <a:buNone/>
            </a:pPr>
            <a:r>
              <a:rPr lang="en-US" altLang="ja-JP" sz="1200" b="1" dirty="0">
                <a:solidFill>
                  <a:schemeClr val="tx2">
                    <a:lumMod val="40000"/>
                    <a:lumOff val="60000"/>
                  </a:schemeClr>
                </a:solidFill>
                <a:latin typeface="Calibri" pitchFamily="34" charset="0"/>
              </a:rPr>
              <a:t>Region</a:t>
            </a:r>
            <a:r>
              <a:rPr lang="en-US" altLang="ja-JP" sz="1200" dirty="0">
                <a:solidFill>
                  <a:schemeClr val="tx2">
                    <a:lumMod val="40000"/>
                    <a:lumOff val="60000"/>
                  </a:schemeClr>
                </a:solidFill>
                <a:latin typeface="Calibri" pitchFamily="34" charset="0"/>
              </a:rPr>
              <a:t> </a:t>
            </a:r>
            <a:r>
              <a:rPr lang="en-US" altLang="ja-JP" sz="1200" b="1" dirty="0">
                <a:solidFill>
                  <a:schemeClr val="tx2">
                    <a:lumMod val="40000"/>
                    <a:lumOff val="60000"/>
                  </a:schemeClr>
                </a:solidFill>
                <a:latin typeface="Calibri" pitchFamily="34" charset="0"/>
              </a:rPr>
              <a:t>2</a:t>
            </a:r>
          </a:p>
          <a:p>
            <a:pPr eaLnBrk="1" hangingPunct="1">
              <a:spcBef>
                <a:spcPct val="0"/>
              </a:spcBef>
              <a:buFontTx/>
              <a:buNone/>
            </a:pPr>
            <a:r>
              <a:rPr lang="en-US" altLang="ja-JP" sz="1200" b="1" dirty="0">
                <a:solidFill>
                  <a:schemeClr val="tx2">
                    <a:lumMod val="40000"/>
                    <a:lumOff val="60000"/>
                  </a:schemeClr>
                </a:solidFill>
                <a:latin typeface="Calibri" pitchFamily="34" charset="0"/>
              </a:rPr>
              <a:t>SW-JAPAN</a:t>
            </a:r>
          </a:p>
        </p:txBody>
      </p:sp>
      <p:sp>
        <p:nvSpPr>
          <p:cNvPr id="15369" name="AutoShape 17"/>
          <p:cNvSpPr>
            <a:spLocks/>
          </p:cNvSpPr>
          <p:nvPr/>
        </p:nvSpPr>
        <p:spPr bwMode="auto">
          <a:xfrm>
            <a:off x="5436096" y="3743325"/>
            <a:ext cx="3290392" cy="828675"/>
          </a:xfrm>
          <a:prstGeom prst="borderCallout1">
            <a:avLst>
              <a:gd name="adj1" fmla="val 13792"/>
              <a:gd name="adj2" fmla="val -2352"/>
              <a:gd name="adj3" fmla="val -123762"/>
              <a:gd name="adj4" fmla="val -88917"/>
            </a:avLst>
          </a:prstGeom>
          <a:noFill/>
          <a:ln w="31750">
            <a:solidFill>
              <a:schemeClr val="tx2">
                <a:lumMod val="40000"/>
                <a:lumOff val="60000"/>
              </a:schemeClr>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hangingPunct="1">
              <a:spcBef>
                <a:spcPct val="0"/>
              </a:spcBef>
              <a:buFontTx/>
              <a:buNone/>
            </a:pPr>
            <a:r>
              <a:rPr lang="en-US" altLang="ja-JP" sz="1400" b="1" dirty="0">
                <a:solidFill>
                  <a:srgbClr val="000000"/>
                </a:solidFill>
                <a:latin typeface="Candara" pitchFamily="34" charset="0"/>
              </a:rPr>
              <a:t>Region </a:t>
            </a:r>
            <a:r>
              <a:rPr lang="en-US" altLang="ja-JP" sz="1400" b="1" dirty="0" smtClean="0">
                <a:solidFill>
                  <a:srgbClr val="000000"/>
                </a:solidFill>
                <a:latin typeface="Candara" pitchFamily="34" charset="0"/>
              </a:rPr>
              <a:t>2:  </a:t>
            </a:r>
            <a:r>
              <a:rPr lang="en-US" altLang="ja-JP" sz="1400" b="1" dirty="0">
                <a:solidFill>
                  <a:srgbClr val="000000"/>
                </a:solidFill>
                <a:latin typeface="Candara" pitchFamily="34" charset="0"/>
              </a:rPr>
              <a:t>JAPAN </a:t>
            </a:r>
            <a:r>
              <a:rPr lang="en-US" altLang="ja-JP" sz="1400" b="1" dirty="0" smtClean="0">
                <a:solidFill>
                  <a:srgbClr val="000000"/>
                </a:solidFill>
                <a:latin typeface="Candara" pitchFamily="34" charset="0"/>
              </a:rPr>
              <a:t>&amp; Vicinity (South-West</a:t>
            </a:r>
            <a:r>
              <a:rPr lang="en-US" altLang="ja-JP" sz="1400" b="1" dirty="0">
                <a:solidFill>
                  <a:srgbClr val="000000"/>
                </a:solidFill>
                <a:latin typeface="Candara" pitchFamily="34" charset="0"/>
              </a:rPr>
              <a:t>)</a:t>
            </a:r>
          </a:p>
          <a:p>
            <a:pPr eaLnBrk="1" hangingPunct="1">
              <a:spcBef>
                <a:spcPct val="0"/>
              </a:spcBef>
              <a:buFontTx/>
              <a:buNone/>
            </a:pPr>
            <a:r>
              <a:rPr lang="en-US" altLang="ja-JP" sz="1200" dirty="0">
                <a:solidFill>
                  <a:srgbClr val="000000"/>
                </a:solidFill>
                <a:latin typeface="Candara" pitchFamily="34" charset="0"/>
              </a:rPr>
              <a:t>Interval : </a:t>
            </a:r>
            <a:r>
              <a:rPr lang="en-US" altLang="ja-JP" sz="2400" b="1" dirty="0">
                <a:solidFill>
                  <a:srgbClr val="C00000"/>
                </a:solidFill>
                <a:latin typeface="Candara" pitchFamily="34" charset="0"/>
              </a:rPr>
              <a:t>2.5</a:t>
            </a:r>
            <a:r>
              <a:rPr lang="en-US" altLang="ja-JP" sz="1200" b="1" dirty="0">
                <a:solidFill>
                  <a:srgbClr val="C00000"/>
                </a:solidFill>
                <a:latin typeface="Candara" pitchFamily="34" charset="0"/>
              </a:rPr>
              <a:t> minutes </a:t>
            </a:r>
            <a:r>
              <a:rPr lang="en-US" altLang="ja-JP" sz="1200" dirty="0">
                <a:solidFill>
                  <a:srgbClr val="000000"/>
                </a:solidFill>
                <a:latin typeface="Candara" pitchFamily="34" charset="0"/>
              </a:rPr>
              <a:t>(4 times in 10 min)</a:t>
            </a:r>
          </a:p>
          <a:p>
            <a:pPr eaLnBrk="1" hangingPunct="1">
              <a:spcBef>
                <a:spcPct val="0"/>
              </a:spcBef>
              <a:buFontTx/>
              <a:buNone/>
            </a:pPr>
            <a:r>
              <a:rPr lang="en-US" altLang="ja-JP" sz="1200" dirty="0">
                <a:solidFill>
                  <a:srgbClr val="000000"/>
                </a:solidFill>
                <a:latin typeface="Candara" pitchFamily="34" charset="0"/>
              </a:rPr>
              <a:t>Dimension : EW x NS: 2000 x 1000 km</a:t>
            </a:r>
          </a:p>
        </p:txBody>
      </p:sp>
      <p:sp>
        <p:nvSpPr>
          <p:cNvPr id="15370" name="Rectangle 5"/>
          <p:cNvSpPr>
            <a:spLocks noChangeArrowheads="1"/>
          </p:cNvSpPr>
          <p:nvPr/>
        </p:nvSpPr>
        <p:spPr bwMode="auto">
          <a:xfrm>
            <a:off x="2224088" y="2130425"/>
            <a:ext cx="792162" cy="360363"/>
          </a:xfrm>
          <a:prstGeom prst="rect">
            <a:avLst/>
          </a:prstGeom>
          <a:noFill/>
          <a:ln w="28575">
            <a:solidFill>
              <a:schemeClr val="tx2">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a:spcBef>
                <a:spcPct val="0"/>
              </a:spcBef>
              <a:buFontTx/>
              <a:buNone/>
            </a:pPr>
            <a:endParaRPr kumimoji="0" lang="ja-JP" altLang="en-US" sz="1800">
              <a:solidFill>
                <a:schemeClr val="tx2">
                  <a:lumMod val="40000"/>
                  <a:lumOff val="60000"/>
                </a:schemeClr>
              </a:solidFill>
              <a:latin typeface="Calibri" pitchFamily="34" charset="0"/>
            </a:endParaRPr>
          </a:p>
        </p:txBody>
      </p:sp>
      <p:sp>
        <p:nvSpPr>
          <p:cNvPr id="15371" name="Text Box 10"/>
          <p:cNvSpPr txBox="1">
            <a:spLocks noChangeArrowheads="1"/>
          </p:cNvSpPr>
          <p:nvPr/>
        </p:nvSpPr>
        <p:spPr bwMode="auto">
          <a:xfrm>
            <a:off x="1444908" y="1895494"/>
            <a:ext cx="10885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hangingPunct="1">
              <a:spcBef>
                <a:spcPct val="0"/>
              </a:spcBef>
              <a:buFontTx/>
              <a:buNone/>
            </a:pPr>
            <a:r>
              <a:rPr lang="en-US" altLang="ja-JP" sz="1200" b="1" dirty="0">
                <a:solidFill>
                  <a:schemeClr val="tx2">
                    <a:lumMod val="40000"/>
                    <a:lumOff val="60000"/>
                  </a:schemeClr>
                </a:solidFill>
                <a:latin typeface="Calibri" pitchFamily="34" charset="0"/>
              </a:rPr>
              <a:t>Region</a:t>
            </a:r>
            <a:r>
              <a:rPr lang="ja-JP" altLang="en-US" sz="1200" b="1" dirty="0">
                <a:solidFill>
                  <a:schemeClr val="tx2">
                    <a:lumMod val="40000"/>
                    <a:lumOff val="60000"/>
                  </a:schemeClr>
                </a:solidFill>
                <a:latin typeface="Calibri" pitchFamily="34" charset="0"/>
              </a:rPr>
              <a:t>　</a:t>
            </a:r>
            <a:r>
              <a:rPr lang="en-US" altLang="ja-JP" sz="1200" b="1" dirty="0">
                <a:solidFill>
                  <a:schemeClr val="tx2">
                    <a:lumMod val="40000"/>
                    <a:lumOff val="60000"/>
                  </a:schemeClr>
                </a:solidFill>
                <a:latin typeface="Calibri" pitchFamily="34" charset="0"/>
              </a:rPr>
              <a:t>1</a:t>
            </a:r>
          </a:p>
          <a:p>
            <a:pPr eaLnBrk="1" hangingPunct="1">
              <a:spcBef>
                <a:spcPct val="0"/>
              </a:spcBef>
              <a:buFontTx/>
              <a:buNone/>
            </a:pPr>
            <a:r>
              <a:rPr lang="en-US" altLang="ja-JP" sz="1200" b="1" dirty="0">
                <a:solidFill>
                  <a:schemeClr val="tx2">
                    <a:lumMod val="40000"/>
                    <a:lumOff val="60000"/>
                  </a:schemeClr>
                </a:solidFill>
                <a:latin typeface="Calibri" pitchFamily="34" charset="0"/>
              </a:rPr>
              <a:t>NE-JAPAN</a:t>
            </a:r>
          </a:p>
        </p:txBody>
      </p:sp>
      <p:sp>
        <p:nvSpPr>
          <p:cNvPr id="15372" name="AutoShape 16"/>
          <p:cNvSpPr>
            <a:spLocks/>
          </p:cNvSpPr>
          <p:nvPr/>
        </p:nvSpPr>
        <p:spPr bwMode="auto">
          <a:xfrm>
            <a:off x="5436096" y="2830512"/>
            <a:ext cx="3290392" cy="827088"/>
          </a:xfrm>
          <a:prstGeom prst="borderCallout1">
            <a:avLst>
              <a:gd name="adj1" fmla="val 13819"/>
              <a:gd name="adj2" fmla="val -2352"/>
              <a:gd name="adj3" fmla="val -56706"/>
              <a:gd name="adj4" fmla="val -82811"/>
            </a:avLst>
          </a:prstGeom>
          <a:noFill/>
          <a:ln w="31750">
            <a:solidFill>
              <a:schemeClr val="tx2">
                <a:lumMod val="40000"/>
                <a:lumOff val="60000"/>
              </a:schemeClr>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hangingPunct="1">
              <a:spcBef>
                <a:spcPct val="0"/>
              </a:spcBef>
              <a:buFontTx/>
              <a:buNone/>
            </a:pPr>
            <a:r>
              <a:rPr lang="en-US" altLang="ja-JP" sz="1400" b="1" dirty="0">
                <a:solidFill>
                  <a:srgbClr val="000000"/>
                </a:solidFill>
                <a:latin typeface="Candara" pitchFamily="34" charset="0"/>
              </a:rPr>
              <a:t>Region 1 </a:t>
            </a:r>
            <a:r>
              <a:rPr lang="en-US" altLang="ja-JP" sz="1400" b="1" dirty="0" smtClean="0">
                <a:solidFill>
                  <a:srgbClr val="000000"/>
                </a:solidFill>
                <a:latin typeface="Candara" pitchFamily="34" charset="0"/>
              </a:rPr>
              <a:t>: JAPAN </a:t>
            </a:r>
            <a:r>
              <a:rPr lang="en-US" altLang="ja-JP" sz="1400" b="1" dirty="0">
                <a:solidFill>
                  <a:srgbClr val="000000"/>
                </a:solidFill>
                <a:latin typeface="Candara" pitchFamily="34" charset="0"/>
              </a:rPr>
              <a:t>&amp;</a:t>
            </a:r>
            <a:r>
              <a:rPr lang="en-US" altLang="ja-JP" sz="1400" b="1" dirty="0" smtClean="0">
                <a:solidFill>
                  <a:srgbClr val="000000"/>
                </a:solidFill>
                <a:latin typeface="Candara" pitchFamily="34" charset="0"/>
              </a:rPr>
              <a:t> Vicinity (North-East</a:t>
            </a:r>
            <a:r>
              <a:rPr lang="en-US" altLang="ja-JP" sz="1400" b="1" dirty="0">
                <a:solidFill>
                  <a:srgbClr val="000000"/>
                </a:solidFill>
                <a:latin typeface="Candara" pitchFamily="34" charset="0"/>
              </a:rPr>
              <a:t>)</a:t>
            </a:r>
          </a:p>
          <a:p>
            <a:pPr eaLnBrk="1" hangingPunct="1">
              <a:spcBef>
                <a:spcPct val="0"/>
              </a:spcBef>
              <a:buFontTx/>
              <a:buNone/>
            </a:pPr>
            <a:r>
              <a:rPr lang="en-US" altLang="ja-JP" sz="1200" dirty="0">
                <a:solidFill>
                  <a:srgbClr val="000000"/>
                </a:solidFill>
                <a:latin typeface="Candara" pitchFamily="34" charset="0"/>
              </a:rPr>
              <a:t>Interval : </a:t>
            </a:r>
            <a:r>
              <a:rPr lang="en-US" altLang="ja-JP" sz="2400" b="1" dirty="0">
                <a:solidFill>
                  <a:srgbClr val="C00000"/>
                </a:solidFill>
                <a:latin typeface="Candara" pitchFamily="34" charset="0"/>
              </a:rPr>
              <a:t>2.5</a:t>
            </a:r>
            <a:r>
              <a:rPr lang="en-US" altLang="ja-JP" sz="1200" b="1" dirty="0">
                <a:solidFill>
                  <a:srgbClr val="C00000"/>
                </a:solidFill>
                <a:latin typeface="Candara" pitchFamily="34" charset="0"/>
              </a:rPr>
              <a:t> minutes </a:t>
            </a:r>
            <a:r>
              <a:rPr lang="en-US" altLang="ja-JP" sz="1200" dirty="0">
                <a:solidFill>
                  <a:srgbClr val="000000"/>
                </a:solidFill>
                <a:latin typeface="Candara" pitchFamily="34" charset="0"/>
              </a:rPr>
              <a:t>(4 times in 10 min)</a:t>
            </a:r>
          </a:p>
          <a:p>
            <a:pPr eaLnBrk="1" hangingPunct="1">
              <a:spcBef>
                <a:spcPct val="0"/>
              </a:spcBef>
              <a:buFontTx/>
              <a:buNone/>
            </a:pPr>
            <a:r>
              <a:rPr lang="en-US" altLang="ja-JP" sz="1200" dirty="0">
                <a:solidFill>
                  <a:srgbClr val="000000"/>
                </a:solidFill>
                <a:latin typeface="Candara" pitchFamily="34" charset="0"/>
              </a:rPr>
              <a:t>Dimension : EW x NS: 2000 x 1000 km</a:t>
            </a:r>
          </a:p>
        </p:txBody>
      </p:sp>
      <p:sp>
        <p:nvSpPr>
          <p:cNvPr id="15379" name="Text Box 10"/>
          <p:cNvSpPr txBox="1">
            <a:spLocks noChangeArrowheads="1"/>
          </p:cNvSpPr>
          <p:nvPr/>
        </p:nvSpPr>
        <p:spPr bwMode="auto">
          <a:xfrm>
            <a:off x="2233241" y="3078337"/>
            <a:ext cx="10525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hangingPunct="1">
              <a:spcBef>
                <a:spcPct val="0"/>
              </a:spcBef>
              <a:buFontTx/>
              <a:buNone/>
            </a:pPr>
            <a:r>
              <a:rPr lang="en-US" altLang="ja-JP" sz="1200" b="1" dirty="0">
                <a:solidFill>
                  <a:srgbClr val="66FF33"/>
                </a:solidFill>
                <a:latin typeface="Calibri" pitchFamily="34" charset="0"/>
              </a:rPr>
              <a:t>Region</a:t>
            </a:r>
            <a:r>
              <a:rPr lang="ja-JP" altLang="en-US" sz="1000" b="1" dirty="0">
                <a:solidFill>
                  <a:srgbClr val="66FF33"/>
                </a:solidFill>
                <a:latin typeface="Calibri" pitchFamily="34" charset="0"/>
              </a:rPr>
              <a:t>　</a:t>
            </a:r>
            <a:r>
              <a:rPr lang="en-US" altLang="ja-JP" sz="1000" b="1" dirty="0">
                <a:solidFill>
                  <a:srgbClr val="66FF33"/>
                </a:solidFill>
                <a:latin typeface="Calibri" pitchFamily="34" charset="0"/>
              </a:rPr>
              <a:t>3</a:t>
            </a:r>
          </a:p>
          <a:p>
            <a:pPr eaLnBrk="1" hangingPunct="1">
              <a:spcBef>
                <a:spcPct val="0"/>
              </a:spcBef>
              <a:buFontTx/>
              <a:buNone/>
            </a:pPr>
            <a:r>
              <a:rPr lang="en-US" altLang="ja-JP" sz="1200" b="1" dirty="0">
                <a:solidFill>
                  <a:srgbClr val="66FF33"/>
                </a:solidFill>
                <a:latin typeface="Calibri" pitchFamily="34" charset="0"/>
              </a:rPr>
              <a:t>Target Area</a:t>
            </a:r>
          </a:p>
        </p:txBody>
      </p:sp>
      <p:sp>
        <p:nvSpPr>
          <p:cNvPr id="15" name="テキスト ボックス 14"/>
          <p:cNvSpPr txBox="1"/>
          <p:nvPr/>
        </p:nvSpPr>
        <p:spPr>
          <a:xfrm>
            <a:off x="5508104" y="1966416"/>
            <a:ext cx="3218384" cy="369332"/>
          </a:xfrm>
          <a:prstGeom prst="rect">
            <a:avLst/>
          </a:prstGeom>
          <a:noFill/>
          <a:ln w="19050">
            <a:solidFill>
              <a:schemeClr val="tx1"/>
            </a:solidFill>
          </a:ln>
        </p:spPr>
        <p:txBody>
          <a:bodyPr wrap="square" rtlCol="0">
            <a:spAutoFit/>
          </a:bodyPr>
          <a:lstStyle/>
          <a:p>
            <a:r>
              <a:rPr kumimoji="1" lang="en-US" altLang="ja-JP" b="1" dirty="0" smtClean="0"/>
              <a:t>Interval: 60 min.              10 min.</a:t>
            </a:r>
            <a:endParaRPr kumimoji="1" lang="ja-JP" altLang="en-US" b="1" dirty="0"/>
          </a:p>
        </p:txBody>
      </p:sp>
      <p:sp>
        <p:nvSpPr>
          <p:cNvPr id="16" name="右矢印 15"/>
          <p:cNvSpPr/>
          <p:nvPr/>
        </p:nvSpPr>
        <p:spPr>
          <a:xfrm>
            <a:off x="7268174" y="2081554"/>
            <a:ext cx="432048" cy="166328"/>
          </a:xfrm>
          <a:prstGeom prst="right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p:cNvSpPr txBox="1"/>
          <p:nvPr/>
        </p:nvSpPr>
        <p:spPr>
          <a:xfrm>
            <a:off x="6330779" y="2271700"/>
            <a:ext cx="977525" cy="369332"/>
          </a:xfrm>
          <a:prstGeom prst="rect">
            <a:avLst/>
          </a:prstGeom>
          <a:noFill/>
        </p:spPr>
        <p:txBody>
          <a:bodyPr wrap="square" rtlCol="0">
            <a:spAutoFit/>
          </a:bodyPr>
          <a:lstStyle/>
          <a:p>
            <a:r>
              <a:rPr kumimoji="1" lang="en-US" altLang="ja-JP" b="1" dirty="0" smtClean="0">
                <a:solidFill>
                  <a:schemeClr val="accent4"/>
                </a:solidFill>
              </a:rPr>
              <a:t>MTSAT</a:t>
            </a:r>
            <a:endParaRPr kumimoji="1" lang="ja-JP" altLang="en-US" b="1" dirty="0">
              <a:solidFill>
                <a:schemeClr val="accent4"/>
              </a:solidFill>
            </a:endParaRPr>
          </a:p>
        </p:txBody>
      </p:sp>
      <p:sp>
        <p:nvSpPr>
          <p:cNvPr id="18" name="テキスト ボックス 17"/>
          <p:cNvSpPr txBox="1"/>
          <p:nvPr/>
        </p:nvSpPr>
        <p:spPr>
          <a:xfrm>
            <a:off x="7452320" y="2272074"/>
            <a:ext cx="1419043" cy="400110"/>
          </a:xfrm>
          <a:prstGeom prst="rect">
            <a:avLst/>
          </a:prstGeom>
          <a:noFill/>
        </p:spPr>
        <p:txBody>
          <a:bodyPr wrap="none" rtlCol="0">
            <a:spAutoFit/>
          </a:bodyPr>
          <a:lstStyle/>
          <a:p>
            <a:r>
              <a:rPr kumimoji="1" lang="en-US" altLang="ja-JP" sz="2000" b="1" dirty="0" smtClean="0">
                <a:solidFill>
                  <a:schemeClr val="accent2"/>
                </a:solidFill>
              </a:rPr>
              <a:t>Himawari-8</a:t>
            </a:r>
            <a:endParaRPr kumimoji="1" lang="ja-JP" altLang="en-US" sz="2000" b="1" dirty="0">
              <a:solidFill>
                <a:schemeClr val="accent2"/>
              </a:solidFill>
            </a:endParaRPr>
          </a:p>
        </p:txBody>
      </p:sp>
      <p:sp>
        <p:nvSpPr>
          <p:cNvPr id="19" name="右中かっこ 18"/>
          <p:cNvSpPr/>
          <p:nvPr/>
        </p:nvSpPr>
        <p:spPr>
          <a:xfrm>
            <a:off x="8748464" y="1052736"/>
            <a:ext cx="298450" cy="3291129"/>
          </a:xfrm>
          <a:prstGeom prst="rightBrace">
            <a:avLst/>
          </a:prstGeom>
        </p:spPr>
        <p:style>
          <a:lnRef idx="3">
            <a:schemeClr val="dk1"/>
          </a:lnRef>
          <a:fillRef idx="0">
            <a:schemeClr val="dk1"/>
          </a:fillRef>
          <a:effectRef idx="2">
            <a:schemeClr val="dk1"/>
          </a:effectRef>
          <a:fontRef idx="minor">
            <a:schemeClr val="tx1"/>
          </a:fontRef>
        </p:style>
        <p:txBody>
          <a:bodyPr anchor="ctr"/>
          <a:lstStyle/>
          <a:p>
            <a:pPr algn="ctr" eaLnBrk="0" fontAlgn="auto" hangingPunct="0">
              <a:spcBef>
                <a:spcPts val="0"/>
              </a:spcBef>
              <a:spcAft>
                <a:spcPts val="0"/>
              </a:spcAft>
              <a:defRPr/>
            </a:pPr>
            <a:endParaRPr kumimoji="0" lang="ja-JP" altLang="en-US" dirty="0"/>
          </a:p>
        </p:txBody>
      </p:sp>
      <p:sp>
        <p:nvSpPr>
          <p:cNvPr id="2" name="TextBox 1"/>
          <p:cNvSpPr txBox="1"/>
          <p:nvPr/>
        </p:nvSpPr>
        <p:spPr>
          <a:xfrm>
            <a:off x="2743200" y="6400800"/>
            <a:ext cx="294054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Source: </a:t>
            </a:r>
            <a:r>
              <a:rPr kumimoji="0" lang="en-US" sz="1800" b="0" i="0" u="none" strike="noStrike" cap="none" spc="0" normalizeH="0" baseline="0" dirty="0" err="1" smtClean="0">
                <a:ln>
                  <a:noFill/>
                </a:ln>
                <a:solidFill>
                  <a:srgbClr val="002569"/>
                </a:solidFill>
                <a:effectLst/>
                <a:uFillTx/>
              </a:rPr>
              <a:t>Kurino</a:t>
            </a:r>
            <a:r>
              <a:rPr kumimoji="0" lang="en-US" sz="1800" b="0" i="0" u="none" strike="noStrike" cap="none" spc="0" normalizeH="0" baseline="0" dirty="0" smtClean="0">
                <a:ln>
                  <a:noFill/>
                </a:ln>
                <a:solidFill>
                  <a:srgbClr val="002569"/>
                </a:solidFill>
                <a:effectLst/>
                <a:uFillTx/>
              </a:rPr>
              <a:t> 2015, (JMA)</a:t>
            </a:r>
            <a:endParaRPr kumimoji="0" lang="en-US" sz="1800" b="0" i="0" u="none" strike="noStrike" cap="none" spc="0" normalizeH="0" baseline="0" dirty="0">
              <a:ln>
                <a:noFill/>
              </a:ln>
              <a:solidFill>
                <a:srgbClr val="002569"/>
              </a:solidFill>
              <a:effectLst/>
              <a:uFillTx/>
            </a:endParaRPr>
          </a:p>
        </p:txBody>
      </p:sp>
      <p:sp>
        <p:nvSpPr>
          <p:cNvPr id="22" name="Text Placeholder 8"/>
          <p:cNvSpPr txBox="1">
            <a:spLocks/>
          </p:cNvSpPr>
          <p:nvPr/>
        </p:nvSpPr>
        <p:spPr>
          <a:xfrm>
            <a:off x="1981200" y="152400"/>
            <a:ext cx="5486400" cy="900000"/>
          </a:xfrm>
          <a:prstGeom prst="rect">
            <a:avLst/>
          </a:prstGeom>
        </p:spPr>
        <p:txBody>
          <a:bodyPr>
            <a:noAutofit/>
          </a:bodyPr>
          <a:lstStyle>
            <a:lvl1pPr marL="0" indent="0">
              <a:lnSpc>
                <a:spcPct val="85000"/>
              </a:lnSpc>
              <a:spcBef>
                <a:spcPts val="0"/>
              </a:spcBef>
              <a:spcAft>
                <a:spcPts val="283"/>
              </a:spcAft>
              <a:buSzPct val="100000"/>
              <a:buFont typeface="Arial"/>
              <a:buNone/>
              <a:defRPr sz="2800" b="1">
                <a:solidFill>
                  <a:schemeClr val="accent6"/>
                </a:solidFill>
                <a:latin typeface="Arial Bold"/>
                <a:ea typeface="Arial Bold"/>
                <a:cs typeface="Arial Bold"/>
                <a:sym typeface="Arial Bold"/>
              </a:defRPr>
            </a:lvl1pPr>
            <a:lvl2pPr marL="0" indent="0">
              <a:lnSpc>
                <a:spcPct val="85000"/>
              </a:lnSpc>
              <a:spcBef>
                <a:spcPts val="0"/>
              </a:spcBef>
              <a:buSzPct val="100000"/>
              <a:buFont typeface="Arial"/>
              <a:buNone/>
              <a:defRPr sz="2200" b="1">
                <a:solidFill>
                  <a:schemeClr val="accent5"/>
                </a:solidFill>
                <a:latin typeface="Arial Bold"/>
                <a:ea typeface="Arial Bold"/>
                <a:cs typeface="Arial Bold"/>
                <a:sym typeface="Arial Bold"/>
              </a:defRPr>
            </a:lvl2pPr>
            <a:lvl3pPr marL="1188719" indent="-274319">
              <a:spcBef>
                <a:spcPts val="500"/>
              </a:spcBef>
              <a:buSzPct val="100000"/>
              <a:buFont typeface="Arial"/>
              <a:buNone/>
              <a:defRPr sz="2800">
                <a:solidFill>
                  <a:srgbClr val="00A9CE"/>
                </a:solidFill>
                <a:latin typeface="Arial Bold"/>
                <a:ea typeface="Arial Bold"/>
                <a:cs typeface="Arial Bold"/>
                <a:sym typeface="Arial Bold"/>
              </a:defRPr>
            </a:lvl3pPr>
            <a:lvl4pPr marL="1676400" indent="-304800">
              <a:spcBef>
                <a:spcPts val="500"/>
              </a:spcBef>
              <a:buSzPct val="100000"/>
              <a:buFont typeface="Arial"/>
              <a:buNone/>
              <a:defRPr sz="2800">
                <a:solidFill>
                  <a:srgbClr val="00A9CE"/>
                </a:solidFill>
                <a:latin typeface="Arial Bold"/>
                <a:ea typeface="Arial Bold"/>
                <a:cs typeface="Arial Bold"/>
                <a:sym typeface="Arial Bold"/>
              </a:defRPr>
            </a:lvl4pPr>
            <a:lvl5pPr marL="2171700" indent="-342900">
              <a:spcBef>
                <a:spcPts val="500"/>
              </a:spcBef>
              <a:buSzPct val="100000"/>
              <a:buFont typeface="Arial"/>
              <a:buNone/>
              <a:defRPr sz="2800">
                <a:solidFill>
                  <a:srgbClr val="00A9CE"/>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US" sz="2400" dirty="0">
                <a:solidFill>
                  <a:schemeClr val="bg1"/>
                </a:solidFill>
              </a:rPr>
              <a:t>Non-meteorological applications </a:t>
            </a:r>
            <a:endParaRPr lang="en-US" sz="2400" b="0" dirty="0">
              <a:solidFill>
                <a:srgbClr val="FFFFFF"/>
              </a:solidFill>
            </a:endParaRPr>
          </a:p>
          <a:p>
            <a:pPr defTabSz="914400"/>
            <a:r>
              <a:rPr lang="en-US" sz="2400" b="0" dirty="0" smtClean="0">
                <a:solidFill>
                  <a:srgbClr val="FFFFFF"/>
                </a:solidFill>
              </a:rPr>
              <a:t>Coverage</a:t>
            </a:r>
            <a:endParaRPr lang="en-AU" sz="2400" b="0" dirty="0">
              <a:solidFill>
                <a:srgbClr val="FFFFFF"/>
              </a:solidFill>
            </a:endParaRPr>
          </a:p>
        </p:txBody>
      </p:sp>
    </p:spTree>
    <p:extLst>
      <p:ext uri="{BB962C8B-B14F-4D97-AF65-F5344CB8AC3E}">
        <p14:creationId xmlns:p14="http://schemas.microsoft.com/office/powerpoint/2010/main" val="3545339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219200"/>
            <a:ext cx="3754800" cy="4428000"/>
          </a:xfrm>
        </p:spPr>
        <p:txBody>
          <a:bodyPr/>
          <a:lstStyle/>
          <a:p>
            <a:r>
              <a:rPr lang="en-US" sz="1400" dirty="0" smtClean="0">
                <a:latin typeface="Arial" panose="020B0604020202020204" pitchFamily="34" charset="0"/>
                <a:cs typeface="Arial" panose="020B0604020202020204" pitchFamily="34" charset="0"/>
              </a:rPr>
              <a:t>Ocean &amp; Coastal Waters:</a:t>
            </a:r>
          </a:p>
          <a:p>
            <a:pPr lvl="2"/>
            <a:r>
              <a:rPr lang="en-US" sz="1400" dirty="0">
                <a:latin typeface="Arial" panose="020B0604020202020204" pitchFamily="34" charset="0"/>
                <a:cs typeface="Arial" panose="020B0604020202020204" pitchFamily="34" charset="0"/>
              </a:rPr>
              <a:t>Water-leaving radiance </a:t>
            </a:r>
          </a:p>
          <a:p>
            <a:pPr lvl="2"/>
            <a:r>
              <a:rPr lang="en-US" sz="1400" dirty="0">
                <a:latin typeface="Arial" panose="020B0604020202020204" pitchFamily="34" charset="0"/>
                <a:cs typeface="Arial" panose="020B0604020202020204" pitchFamily="34" charset="0"/>
              </a:rPr>
              <a:t>Total Suspended Matter</a:t>
            </a:r>
          </a:p>
          <a:p>
            <a:pPr lvl="2"/>
            <a:r>
              <a:rPr lang="en-US" sz="1400" dirty="0">
                <a:latin typeface="Arial" panose="020B0604020202020204" pitchFamily="34" charset="0"/>
                <a:cs typeface="Arial" panose="020B0604020202020204" pitchFamily="34" charset="0"/>
              </a:rPr>
              <a:t>Chlorophyll-a</a:t>
            </a:r>
          </a:p>
          <a:p>
            <a:pPr lvl="2"/>
            <a:r>
              <a:rPr lang="en-US" sz="1400" dirty="0">
                <a:latin typeface="Arial" panose="020B0604020202020204" pitchFamily="34" charset="0"/>
                <a:cs typeface="Arial" panose="020B0604020202020204" pitchFamily="34" charset="0"/>
              </a:rPr>
              <a:t>Flood plume mapping</a:t>
            </a:r>
          </a:p>
          <a:p>
            <a:pPr lvl="2"/>
            <a:r>
              <a:rPr lang="en-US" sz="1400" dirty="0">
                <a:latin typeface="Arial" panose="020B0604020202020204" pitchFamily="34" charset="0"/>
                <a:cs typeface="Arial" panose="020B0604020202020204" pitchFamily="34" charset="0"/>
              </a:rPr>
              <a:t>Algal bloom detection </a:t>
            </a:r>
          </a:p>
          <a:p>
            <a:pPr lvl="2"/>
            <a:r>
              <a:rPr lang="en-US" sz="1400" dirty="0">
                <a:latin typeface="Arial" panose="020B0604020202020204" pitchFamily="34" charset="0"/>
                <a:cs typeface="Arial" panose="020B0604020202020204" pitchFamily="34" charset="0"/>
              </a:rPr>
              <a:t>Sea Surface Temperature</a:t>
            </a:r>
          </a:p>
          <a:p>
            <a:pPr lvl="1"/>
            <a:r>
              <a:rPr lang="en-US" sz="1400" dirty="0" smtClean="0">
                <a:latin typeface="Arial" panose="020B0604020202020204" pitchFamily="34" charset="0"/>
                <a:cs typeface="Arial" panose="020B0604020202020204" pitchFamily="34" charset="0"/>
              </a:rPr>
              <a:t>Atmospheric</a:t>
            </a:r>
          </a:p>
          <a:p>
            <a:pPr lvl="2"/>
            <a:r>
              <a:rPr lang="en-US" sz="1400" dirty="0">
                <a:latin typeface="Arial" panose="020B0604020202020204" pitchFamily="34" charset="0"/>
                <a:cs typeface="Arial" panose="020B0604020202020204" pitchFamily="34" charset="0"/>
              </a:rPr>
              <a:t>Aerosol optical depth (land)</a:t>
            </a:r>
          </a:p>
          <a:p>
            <a:pPr lvl="2"/>
            <a:r>
              <a:rPr lang="en-US" sz="1400" dirty="0">
                <a:latin typeface="Arial" panose="020B0604020202020204" pitchFamily="34" charset="0"/>
                <a:cs typeface="Arial" panose="020B0604020202020204" pitchFamily="34" charset="0"/>
              </a:rPr>
              <a:t>Aerosol type (land)</a:t>
            </a:r>
          </a:p>
          <a:p>
            <a:pPr lvl="2"/>
            <a:r>
              <a:rPr lang="en-US" sz="1400" dirty="0">
                <a:latin typeface="Arial" panose="020B0604020202020204" pitchFamily="34" charset="0"/>
                <a:cs typeface="Arial" panose="020B0604020202020204" pitchFamily="34" charset="0"/>
              </a:rPr>
              <a:t>Surface reflectance (land)</a:t>
            </a:r>
          </a:p>
          <a:p>
            <a:pPr lvl="2"/>
            <a:r>
              <a:rPr lang="en-US" sz="1400" dirty="0">
                <a:latin typeface="Arial" panose="020B0604020202020204" pitchFamily="34" charset="0"/>
                <a:cs typeface="Arial" panose="020B0604020202020204" pitchFamily="34" charset="0"/>
              </a:rPr>
              <a:t>BRDF</a:t>
            </a:r>
          </a:p>
          <a:p>
            <a:pPr lvl="2"/>
            <a:r>
              <a:rPr lang="en-US" sz="1400" dirty="0">
                <a:latin typeface="Arial" panose="020B0604020202020204" pitchFamily="34" charset="0"/>
                <a:cs typeface="Arial" panose="020B0604020202020204" pitchFamily="34" charset="0"/>
              </a:rPr>
              <a:t>Aerosol optical depth (land)</a:t>
            </a:r>
          </a:p>
          <a:p>
            <a:pPr lvl="2"/>
            <a:r>
              <a:rPr lang="en-US" sz="1400" dirty="0">
                <a:latin typeface="Arial" panose="020B0604020202020204" pitchFamily="34" charset="0"/>
                <a:cs typeface="Arial" panose="020B0604020202020204" pitchFamily="34" charset="0"/>
              </a:rPr>
              <a:t>Aerosol type (land)</a:t>
            </a:r>
          </a:p>
          <a:p>
            <a:pPr lvl="2"/>
            <a:r>
              <a:rPr lang="en-US" sz="1400" dirty="0" smtClean="0">
                <a:latin typeface="Arial" panose="020B0604020202020204" pitchFamily="34" charset="0"/>
                <a:cs typeface="Arial" panose="020B0604020202020204" pitchFamily="34" charset="0"/>
              </a:rPr>
              <a:t>BRDF</a:t>
            </a:r>
          </a:p>
          <a:p>
            <a:pPr lvl="2"/>
            <a:r>
              <a:rPr lang="en-US" sz="1400" dirty="0">
                <a:latin typeface="Arial" panose="020B0604020202020204" pitchFamily="34" charset="0"/>
                <a:cs typeface="Arial" panose="020B0604020202020204" pitchFamily="34" charset="0"/>
              </a:rPr>
              <a:t>Cloud mask</a:t>
            </a:r>
          </a:p>
          <a:p>
            <a:pPr lvl="2"/>
            <a:r>
              <a:rPr lang="en-US" sz="1400" dirty="0">
                <a:latin typeface="Arial" panose="020B0604020202020204" pitchFamily="34" charset="0"/>
                <a:cs typeface="Arial" panose="020B0604020202020204" pitchFamily="34" charset="0"/>
              </a:rPr>
              <a:t>Aerosol optical depth (land</a:t>
            </a:r>
            <a:r>
              <a:rPr lang="en-US" sz="1400" dirty="0" smtClean="0">
                <a:latin typeface="Arial" panose="020B0604020202020204" pitchFamily="34" charset="0"/>
                <a:cs typeface="Arial" panose="020B0604020202020204" pitchFamily="34" charset="0"/>
              </a:rPr>
              <a:t>)</a:t>
            </a:r>
          </a:p>
          <a:p>
            <a:pPr lvl="2"/>
            <a:r>
              <a:rPr lang="en-US" sz="1400" dirty="0">
                <a:latin typeface="Arial" panose="020B0604020202020204" pitchFamily="34" charset="0"/>
                <a:cs typeface="Arial" panose="020B0604020202020204" pitchFamily="34" charset="0"/>
              </a:rPr>
              <a:t>Angstrom exponent (land</a:t>
            </a:r>
            <a:r>
              <a:rPr lang="en-US" sz="1400" dirty="0" smtClean="0">
                <a:latin typeface="Arial" panose="020B0604020202020204" pitchFamily="34" charset="0"/>
                <a:cs typeface="Arial" panose="020B0604020202020204" pitchFamily="34" charset="0"/>
              </a:rPr>
              <a:t>)</a:t>
            </a:r>
          </a:p>
          <a:p>
            <a:pPr lvl="2"/>
            <a:r>
              <a:rPr lang="en-US" sz="1400" dirty="0">
                <a:latin typeface="Arial" panose="020B0604020202020204" pitchFamily="34" charset="0"/>
                <a:cs typeface="Arial" panose="020B0604020202020204" pitchFamily="34" charset="0"/>
              </a:rPr>
              <a:t>Particulate Matter (PM10 and PM2.5) conversions of aerosol</a:t>
            </a:r>
          </a:p>
          <a:p>
            <a:pPr lvl="2"/>
            <a:endParaRPr lang="en-US" sz="1400" dirty="0">
              <a:latin typeface="Arial" panose="020B0604020202020204" pitchFamily="34" charset="0"/>
              <a:cs typeface="Arial" panose="020B0604020202020204" pitchFamily="34" charset="0"/>
            </a:endParaRPr>
          </a:p>
          <a:p>
            <a:pPr lvl="2"/>
            <a:endParaRPr lang="en-US" sz="1400" dirty="0">
              <a:latin typeface="Arial" panose="020B0604020202020204" pitchFamily="34" charset="0"/>
              <a:cs typeface="Arial" panose="020B0604020202020204" pitchFamily="34" charset="0"/>
            </a:endParaRPr>
          </a:p>
          <a:p>
            <a:pPr lvl="2"/>
            <a:endParaRPr lang="en-US" sz="1400" dirty="0">
              <a:latin typeface="Arial" panose="020B0604020202020204" pitchFamily="34" charset="0"/>
              <a:cs typeface="Arial" panose="020B0604020202020204" pitchFamily="34" charset="0"/>
            </a:endParaRPr>
          </a:p>
        </p:txBody>
      </p:sp>
      <p:sp>
        <p:nvSpPr>
          <p:cNvPr id="7" name="Content Placeholder 4"/>
          <p:cNvSpPr txBox="1">
            <a:spLocks/>
          </p:cNvSpPr>
          <p:nvPr/>
        </p:nvSpPr>
        <p:spPr>
          <a:xfrm>
            <a:off x="4724400" y="1363200"/>
            <a:ext cx="3754800" cy="44280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252000" indent="-250825">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lvl="1"/>
            <a:r>
              <a:rPr lang="en-US" sz="1400" dirty="0" smtClean="0">
                <a:latin typeface="Arial" panose="020B0604020202020204" pitchFamily="34" charset="0"/>
                <a:cs typeface="Arial" panose="020B0604020202020204" pitchFamily="34" charset="0"/>
              </a:rPr>
              <a:t>Atmospheric (cont.)</a:t>
            </a:r>
            <a:endParaRPr lang="en-US" sz="1400" dirty="0">
              <a:latin typeface="Arial" panose="020B0604020202020204" pitchFamily="34" charset="0"/>
              <a:cs typeface="Arial" panose="020B0604020202020204" pitchFamily="34" charset="0"/>
            </a:endParaRPr>
          </a:p>
          <a:p>
            <a:pPr lvl="2"/>
            <a:r>
              <a:rPr lang="en-US" sz="1400" dirty="0" smtClean="0">
                <a:latin typeface="Arial" panose="020B0604020202020204" pitchFamily="34" charset="0"/>
                <a:cs typeface="Arial" panose="020B0604020202020204" pitchFamily="34" charset="0"/>
              </a:rPr>
              <a:t>Solar radiation</a:t>
            </a:r>
          </a:p>
          <a:p>
            <a:pPr lvl="2"/>
            <a:r>
              <a:rPr lang="en-US" sz="1400" dirty="0" smtClean="0">
                <a:latin typeface="Arial" panose="020B0604020202020204" pitchFamily="34" charset="0"/>
                <a:cs typeface="Arial" panose="020B0604020202020204" pitchFamily="34" charset="0"/>
              </a:rPr>
              <a:t>SO2</a:t>
            </a:r>
            <a:endParaRPr lang="en-US" sz="1400" dirty="0">
              <a:latin typeface="Arial" panose="020B0604020202020204" pitchFamily="34" charset="0"/>
              <a:cs typeface="Arial" panose="020B0604020202020204" pitchFamily="34" charset="0"/>
            </a:endParaRPr>
          </a:p>
          <a:p>
            <a:pPr lvl="1"/>
            <a:r>
              <a:rPr lang="en-US" sz="1400" dirty="0" smtClean="0">
                <a:latin typeface="Arial" panose="020B0604020202020204" pitchFamily="34" charset="0"/>
                <a:cs typeface="Arial" panose="020B0604020202020204" pitchFamily="34" charset="0"/>
              </a:rPr>
              <a:t>Land</a:t>
            </a:r>
          </a:p>
          <a:p>
            <a:pPr lvl="2"/>
            <a:r>
              <a:rPr lang="en-US" sz="1400" dirty="0" smtClean="0">
                <a:latin typeface="Arial" panose="020B0604020202020204" pitchFamily="34" charset="0"/>
                <a:cs typeface="Arial" panose="020B0604020202020204" pitchFamily="34" charset="0"/>
              </a:rPr>
              <a:t>Shortwave </a:t>
            </a:r>
            <a:r>
              <a:rPr lang="en-US" sz="1400" dirty="0" err="1" smtClean="0">
                <a:latin typeface="Arial" panose="020B0604020202020204" pitchFamily="34" charset="0"/>
                <a:cs typeface="Arial" panose="020B0604020202020204" pitchFamily="34" charset="0"/>
              </a:rPr>
              <a:t>downwelling</a:t>
            </a:r>
            <a:r>
              <a:rPr lang="en-US" sz="1400" dirty="0" smtClean="0">
                <a:latin typeface="Arial" panose="020B0604020202020204" pitchFamily="34" charset="0"/>
                <a:cs typeface="Arial" panose="020B0604020202020204" pitchFamily="34" charset="0"/>
              </a:rPr>
              <a:t> radiation</a:t>
            </a:r>
          </a:p>
          <a:p>
            <a:pPr lvl="2"/>
            <a:r>
              <a:rPr lang="en-US" sz="1400" dirty="0">
                <a:latin typeface="Arial" panose="020B0604020202020204" pitchFamily="34" charset="0"/>
                <a:cs typeface="Arial" panose="020B0604020202020204" pitchFamily="34" charset="0"/>
              </a:rPr>
              <a:t>Surface reflectance (land</a:t>
            </a:r>
            <a:r>
              <a:rPr lang="en-US" sz="1400" dirty="0" smtClean="0">
                <a:latin typeface="Arial" panose="020B0604020202020204" pitchFamily="34" charset="0"/>
                <a:cs typeface="Arial" panose="020B0604020202020204" pitchFamily="34" charset="0"/>
              </a:rPr>
              <a:t>)</a:t>
            </a:r>
          </a:p>
          <a:p>
            <a:pPr lvl="2"/>
            <a:r>
              <a:rPr lang="en-US" sz="1400" dirty="0" smtClean="0">
                <a:latin typeface="Arial" panose="020B0604020202020204" pitchFamily="34" charset="0"/>
                <a:cs typeface="Arial" panose="020B0604020202020204" pitchFamily="34" charset="0"/>
              </a:rPr>
              <a:t>Land Surface Temperature &amp; Emissivity</a:t>
            </a:r>
          </a:p>
          <a:p>
            <a:pPr lvl="2"/>
            <a:r>
              <a:rPr lang="en-US" sz="1400" dirty="0" smtClean="0">
                <a:latin typeface="Arial" panose="020B0604020202020204" pitchFamily="34" charset="0"/>
                <a:cs typeface="Arial" panose="020B0604020202020204" pitchFamily="34" charset="0"/>
              </a:rPr>
              <a:t>Flood mapping – real-time</a:t>
            </a:r>
          </a:p>
          <a:p>
            <a:pPr lvl="2"/>
            <a:r>
              <a:rPr lang="en-US" sz="1400" dirty="0" smtClean="0">
                <a:latin typeface="Arial" panose="020B0604020202020204" pitchFamily="34" charset="0"/>
                <a:cs typeface="Arial" panose="020B0604020202020204" pitchFamily="34" charset="0"/>
              </a:rPr>
              <a:t>Fire Hotspot mapping</a:t>
            </a:r>
          </a:p>
          <a:p>
            <a:pPr lvl="2"/>
            <a:r>
              <a:rPr lang="en-US" sz="1400" dirty="0" smtClean="0">
                <a:latin typeface="Arial" panose="020B0604020202020204" pitchFamily="34" charset="0"/>
                <a:cs typeface="Arial" panose="020B0604020202020204" pitchFamily="34" charset="0"/>
              </a:rPr>
              <a:t>Burnt area mapping</a:t>
            </a:r>
          </a:p>
          <a:p>
            <a:pPr lvl="2"/>
            <a:r>
              <a:rPr lang="en-US" sz="1400" dirty="0" err="1" smtClean="0">
                <a:latin typeface="Arial" panose="020B0604020202020204" pitchFamily="34" charset="0"/>
                <a:cs typeface="Arial" panose="020B0604020202020204" pitchFamily="34" charset="0"/>
              </a:rPr>
              <a:t>Normalised</a:t>
            </a:r>
            <a:r>
              <a:rPr lang="en-US" sz="1400" dirty="0" smtClean="0">
                <a:latin typeface="Arial" panose="020B0604020202020204" pitchFamily="34" charset="0"/>
                <a:cs typeface="Arial" panose="020B0604020202020204" pitchFamily="34" charset="0"/>
              </a:rPr>
              <a:t> surface reflectance (terrain and BRDF corrected)</a:t>
            </a:r>
          </a:p>
          <a:p>
            <a:pPr lvl="2"/>
            <a:r>
              <a:rPr lang="en-US" sz="1400" dirty="0" smtClean="0">
                <a:latin typeface="Arial" panose="020B0604020202020204" pitchFamily="34" charset="0"/>
                <a:cs typeface="Arial" panose="020B0604020202020204" pitchFamily="34" charset="0"/>
              </a:rPr>
              <a:t>Vegetation indices – daily composites comprised of all clear-sky pixels</a:t>
            </a:r>
          </a:p>
          <a:p>
            <a:pPr lvl="2"/>
            <a:r>
              <a:rPr lang="en-US" sz="1400" dirty="0" smtClean="0">
                <a:latin typeface="Arial" panose="020B0604020202020204" pitchFamily="34" charset="0"/>
                <a:cs typeface="Arial" panose="020B0604020202020204" pitchFamily="34" charset="0"/>
              </a:rPr>
              <a:t>Evapotranspiration</a:t>
            </a:r>
          </a:p>
          <a:p>
            <a:pPr lvl="2"/>
            <a:r>
              <a:rPr lang="en-US" sz="1400" dirty="0" smtClean="0">
                <a:latin typeface="Arial" panose="020B0604020202020204" pitchFamily="34" charset="0"/>
                <a:cs typeface="Arial" panose="020B0604020202020204" pitchFamily="34" charset="0"/>
              </a:rPr>
              <a:t>Land surface silicate Mineral particle size</a:t>
            </a:r>
          </a:p>
          <a:p>
            <a:pPr marL="914400" lvl="2" indent="0">
              <a:buFont typeface="Arial"/>
              <a:buNone/>
            </a:pPr>
            <a:endParaRPr lang="en-US" sz="1400" dirty="0">
              <a:latin typeface="Arial" panose="020B0604020202020204" pitchFamily="34" charset="0"/>
              <a:cs typeface="Arial" panose="020B0604020202020204" pitchFamily="34" charset="0"/>
            </a:endParaRPr>
          </a:p>
        </p:txBody>
      </p:sp>
      <p:sp>
        <p:nvSpPr>
          <p:cNvPr id="6" name="Text Placeholder 8"/>
          <p:cNvSpPr txBox="1">
            <a:spLocks/>
          </p:cNvSpPr>
          <p:nvPr/>
        </p:nvSpPr>
        <p:spPr>
          <a:xfrm>
            <a:off x="1981200" y="152400"/>
            <a:ext cx="6019800" cy="900000"/>
          </a:xfrm>
          <a:prstGeom prst="rect">
            <a:avLst/>
          </a:prstGeom>
        </p:spPr>
        <p:txBody>
          <a:bodyPr>
            <a:noAutofit/>
          </a:bodyPr>
          <a:lstStyle>
            <a:lvl1pPr marL="0" indent="0">
              <a:lnSpc>
                <a:spcPct val="85000"/>
              </a:lnSpc>
              <a:spcBef>
                <a:spcPts val="0"/>
              </a:spcBef>
              <a:spcAft>
                <a:spcPts val="283"/>
              </a:spcAft>
              <a:buSzPct val="100000"/>
              <a:buFont typeface="Arial"/>
              <a:buNone/>
              <a:defRPr sz="2800" b="1">
                <a:solidFill>
                  <a:schemeClr val="accent6"/>
                </a:solidFill>
                <a:latin typeface="Arial Bold"/>
                <a:ea typeface="Arial Bold"/>
                <a:cs typeface="Arial Bold"/>
                <a:sym typeface="Arial Bold"/>
              </a:defRPr>
            </a:lvl1pPr>
            <a:lvl2pPr marL="0" indent="0">
              <a:lnSpc>
                <a:spcPct val="85000"/>
              </a:lnSpc>
              <a:spcBef>
                <a:spcPts val="0"/>
              </a:spcBef>
              <a:buSzPct val="100000"/>
              <a:buFont typeface="Arial"/>
              <a:buNone/>
              <a:defRPr sz="2200" b="1">
                <a:solidFill>
                  <a:schemeClr val="accent5"/>
                </a:solidFill>
                <a:latin typeface="Arial Bold"/>
                <a:ea typeface="Arial Bold"/>
                <a:cs typeface="Arial Bold"/>
                <a:sym typeface="Arial Bold"/>
              </a:defRPr>
            </a:lvl2pPr>
            <a:lvl3pPr marL="1188719" indent="-274319">
              <a:spcBef>
                <a:spcPts val="500"/>
              </a:spcBef>
              <a:buSzPct val="100000"/>
              <a:buFont typeface="Arial"/>
              <a:buNone/>
              <a:defRPr sz="2800">
                <a:solidFill>
                  <a:srgbClr val="00A9CE"/>
                </a:solidFill>
                <a:latin typeface="Arial Bold"/>
                <a:ea typeface="Arial Bold"/>
                <a:cs typeface="Arial Bold"/>
                <a:sym typeface="Arial Bold"/>
              </a:defRPr>
            </a:lvl3pPr>
            <a:lvl4pPr marL="1676400" indent="-304800">
              <a:spcBef>
                <a:spcPts val="500"/>
              </a:spcBef>
              <a:buSzPct val="100000"/>
              <a:buFont typeface="Arial"/>
              <a:buNone/>
              <a:defRPr sz="2800">
                <a:solidFill>
                  <a:srgbClr val="00A9CE"/>
                </a:solidFill>
                <a:latin typeface="Arial Bold"/>
                <a:ea typeface="Arial Bold"/>
                <a:cs typeface="Arial Bold"/>
                <a:sym typeface="Arial Bold"/>
              </a:defRPr>
            </a:lvl4pPr>
            <a:lvl5pPr marL="2171700" indent="-342900">
              <a:spcBef>
                <a:spcPts val="500"/>
              </a:spcBef>
              <a:buSzPct val="100000"/>
              <a:buFont typeface="Arial"/>
              <a:buNone/>
              <a:defRPr sz="2800">
                <a:solidFill>
                  <a:srgbClr val="00A9CE"/>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US" dirty="0">
                <a:solidFill>
                  <a:schemeClr val="bg1"/>
                </a:solidFill>
              </a:rPr>
              <a:t>Non-meteorological </a:t>
            </a:r>
            <a:r>
              <a:rPr lang="en-US" dirty="0" smtClean="0">
                <a:solidFill>
                  <a:schemeClr val="bg1"/>
                </a:solidFill>
              </a:rPr>
              <a:t>applications</a:t>
            </a:r>
            <a:endParaRPr lang="en-US" b="0" dirty="0" smtClean="0">
              <a:solidFill>
                <a:srgbClr val="FFFFFF"/>
              </a:solidFill>
            </a:endParaRPr>
          </a:p>
          <a:p>
            <a:pPr defTabSz="914400"/>
            <a:r>
              <a:rPr lang="en-AU" b="0" dirty="0" smtClean="0">
                <a:solidFill>
                  <a:srgbClr val="FFFFFF"/>
                </a:solidFill>
              </a:rPr>
              <a:t>Australian first cut</a:t>
            </a:r>
            <a:endParaRPr lang="en-AU" b="0" dirty="0">
              <a:solidFill>
                <a:srgbClr val="FFFFFF"/>
              </a:solidFill>
            </a:endParaRPr>
          </a:p>
        </p:txBody>
      </p:sp>
    </p:spTree>
    <p:extLst>
      <p:ext uri="{BB962C8B-B14F-4D97-AF65-F5344CB8AC3E}">
        <p14:creationId xmlns:p14="http://schemas.microsoft.com/office/powerpoint/2010/main" val="11577829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F404DD29-E646-4D0D-9BB2-584AB673D614}" type="slidenum">
              <a:rPr lang="en-AU" smtClean="0"/>
              <a:pPr/>
              <a:t>18</a:t>
            </a:fld>
            <a:endParaRPr lang="en-AU"/>
          </a:p>
        </p:txBody>
      </p:sp>
      <p:pic>
        <p:nvPicPr>
          <p:cNvPr id="6" name="AHI-LST.wmv">
            <a:hlinkClick r:id="" action="ppaction://media"/>
            <a:hlinkHover r:id="" action="ppaction://ole?verb=0"/>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1295400" y="1143000"/>
            <a:ext cx="6286500" cy="5715000"/>
          </a:xfrm>
          <a:prstGeom prst="rect">
            <a:avLst/>
          </a:prstGeom>
        </p:spPr>
      </p:pic>
      <p:sp>
        <p:nvSpPr>
          <p:cNvPr id="5" name="Text Placeholder 8"/>
          <p:cNvSpPr txBox="1">
            <a:spLocks/>
          </p:cNvSpPr>
          <p:nvPr/>
        </p:nvSpPr>
        <p:spPr>
          <a:xfrm>
            <a:off x="1981200" y="152400"/>
            <a:ext cx="5791200" cy="900000"/>
          </a:xfrm>
          <a:prstGeom prst="rect">
            <a:avLst/>
          </a:prstGeom>
        </p:spPr>
        <p:txBody>
          <a:bodyPr>
            <a:noAutofit/>
          </a:bodyPr>
          <a:lstStyle>
            <a:lvl1pPr marL="0" indent="0">
              <a:lnSpc>
                <a:spcPct val="85000"/>
              </a:lnSpc>
              <a:spcBef>
                <a:spcPts val="0"/>
              </a:spcBef>
              <a:spcAft>
                <a:spcPts val="283"/>
              </a:spcAft>
              <a:buSzPct val="100000"/>
              <a:buFont typeface="Arial"/>
              <a:buNone/>
              <a:defRPr sz="2800" b="1">
                <a:solidFill>
                  <a:schemeClr val="accent6"/>
                </a:solidFill>
                <a:latin typeface="Arial Bold"/>
                <a:ea typeface="Arial Bold"/>
                <a:cs typeface="Arial Bold"/>
                <a:sym typeface="Arial Bold"/>
              </a:defRPr>
            </a:lvl1pPr>
            <a:lvl2pPr marL="0" indent="0">
              <a:lnSpc>
                <a:spcPct val="85000"/>
              </a:lnSpc>
              <a:spcBef>
                <a:spcPts val="0"/>
              </a:spcBef>
              <a:buSzPct val="100000"/>
              <a:buFont typeface="Arial"/>
              <a:buNone/>
              <a:defRPr sz="2200" b="1">
                <a:solidFill>
                  <a:schemeClr val="accent5"/>
                </a:solidFill>
                <a:latin typeface="Arial Bold"/>
                <a:ea typeface="Arial Bold"/>
                <a:cs typeface="Arial Bold"/>
                <a:sym typeface="Arial Bold"/>
              </a:defRPr>
            </a:lvl2pPr>
            <a:lvl3pPr marL="1188719" indent="-274319">
              <a:spcBef>
                <a:spcPts val="500"/>
              </a:spcBef>
              <a:buSzPct val="100000"/>
              <a:buFont typeface="Arial"/>
              <a:buNone/>
              <a:defRPr sz="2800">
                <a:solidFill>
                  <a:srgbClr val="00A9CE"/>
                </a:solidFill>
                <a:latin typeface="Arial Bold"/>
                <a:ea typeface="Arial Bold"/>
                <a:cs typeface="Arial Bold"/>
                <a:sym typeface="Arial Bold"/>
              </a:defRPr>
            </a:lvl3pPr>
            <a:lvl4pPr marL="1676400" indent="-304800">
              <a:spcBef>
                <a:spcPts val="500"/>
              </a:spcBef>
              <a:buSzPct val="100000"/>
              <a:buFont typeface="Arial"/>
              <a:buNone/>
              <a:defRPr sz="2800">
                <a:solidFill>
                  <a:srgbClr val="00A9CE"/>
                </a:solidFill>
                <a:latin typeface="Arial Bold"/>
                <a:ea typeface="Arial Bold"/>
                <a:cs typeface="Arial Bold"/>
                <a:sym typeface="Arial Bold"/>
              </a:defRPr>
            </a:lvl4pPr>
            <a:lvl5pPr marL="2171700" indent="-342900">
              <a:spcBef>
                <a:spcPts val="500"/>
              </a:spcBef>
              <a:buSzPct val="100000"/>
              <a:buFont typeface="Arial"/>
              <a:buNone/>
              <a:defRPr sz="2800">
                <a:solidFill>
                  <a:srgbClr val="00A9CE"/>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US" dirty="0">
                <a:solidFill>
                  <a:schemeClr val="bg1"/>
                </a:solidFill>
              </a:rPr>
              <a:t>Non-meteorological applications </a:t>
            </a:r>
            <a:r>
              <a:rPr lang="en-US" b="0" dirty="0" smtClean="0">
                <a:solidFill>
                  <a:srgbClr val="FFFFFF"/>
                </a:solidFill>
              </a:rPr>
              <a:t>Land-surface temperature</a:t>
            </a:r>
          </a:p>
          <a:p>
            <a:pPr defTabSz="914400"/>
            <a:endParaRPr lang="en-AU" b="0" dirty="0">
              <a:solidFill>
                <a:srgbClr val="FFFFFF"/>
              </a:solidFill>
            </a:endParaRPr>
          </a:p>
        </p:txBody>
      </p:sp>
    </p:spTree>
    <p:extLst>
      <p:ext uri="{BB962C8B-B14F-4D97-AF65-F5344CB8AC3E}">
        <p14:creationId xmlns:p14="http://schemas.microsoft.com/office/powerpoint/2010/main" val="667044265"/>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81000" y="2209800"/>
            <a:ext cx="8610600" cy="4876800"/>
          </a:xfrm>
        </p:spPr>
        <p:txBody>
          <a:bodyPr/>
          <a:lstStyle/>
          <a:p>
            <a:r>
              <a:rPr lang="en-US" sz="2400" dirty="0" smtClean="0"/>
              <a:t>What are current plans in both applications and sensors</a:t>
            </a:r>
          </a:p>
          <a:p>
            <a:r>
              <a:rPr lang="en-US" sz="2400" dirty="0" smtClean="0"/>
              <a:t>Assess </a:t>
            </a:r>
            <a:r>
              <a:rPr lang="en-US" sz="2400" dirty="0"/>
              <a:t>and </a:t>
            </a:r>
            <a:r>
              <a:rPr lang="en-US" sz="2400" dirty="0" err="1" smtClean="0"/>
              <a:t>prioritise</a:t>
            </a:r>
            <a:r>
              <a:rPr lang="en-US" sz="2400" dirty="0" smtClean="0"/>
              <a:t> </a:t>
            </a:r>
            <a:r>
              <a:rPr lang="en-US" sz="2400" dirty="0"/>
              <a:t>the various GEO and GEO-LEO combined applications and algorithms for coordination through </a:t>
            </a:r>
            <a:r>
              <a:rPr lang="en-US" sz="2400" dirty="0" smtClean="0"/>
              <a:t>CEOS</a:t>
            </a:r>
          </a:p>
          <a:p>
            <a:r>
              <a:rPr lang="en-US" sz="2400" dirty="0" smtClean="0"/>
              <a:t>Lessons learnt </a:t>
            </a:r>
            <a:r>
              <a:rPr lang="en-US" sz="2400" dirty="0"/>
              <a:t>from the early collaboration on non-met GEO algorithms resulting from the Japan-Australia bilateral </a:t>
            </a:r>
            <a:r>
              <a:rPr lang="en-US" sz="2400" dirty="0" smtClean="0"/>
              <a:t>efforts</a:t>
            </a:r>
          </a:p>
          <a:p>
            <a:r>
              <a:rPr lang="en-US" sz="2400" dirty="0" smtClean="0"/>
              <a:t>Identify </a:t>
            </a:r>
            <a:r>
              <a:rPr lang="en-US" sz="2400" dirty="0"/>
              <a:t>key issues and </a:t>
            </a:r>
            <a:r>
              <a:rPr lang="en-US" sz="2400" dirty="0" smtClean="0"/>
              <a:t>opportunities</a:t>
            </a:r>
          </a:p>
          <a:p>
            <a:r>
              <a:rPr lang="en-US" sz="2400" dirty="0" smtClean="0"/>
              <a:t>What we do next</a:t>
            </a:r>
            <a:endParaRPr lang="en-US" sz="2400" dirty="0"/>
          </a:p>
          <a:p>
            <a:pPr lvl="1"/>
            <a:endParaRPr lang="en-US" dirty="0" smtClean="0"/>
          </a:p>
          <a:p>
            <a:pPr marL="0" indent="0">
              <a:buNone/>
            </a:pPr>
            <a:endParaRPr lang="en-US" dirty="0"/>
          </a:p>
        </p:txBody>
      </p:sp>
      <p:sp>
        <p:nvSpPr>
          <p:cNvPr id="4" name="Title 1"/>
          <p:cNvSpPr>
            <a:spLocks noGrp="1"/>
          </p:cNvSpPr>
          <p:nvPr>
            <p:ph type="title"/>
          </p:nvPr>
        </p:nvSpPr>
        <p:spPr>
          <a:xfrm>
            <a:off x="869876" y="152400"/>
            <a:ext cx="7632848" cy="480000"/>
          </a:xfrm>
        </p:spPr>
        <p:txBody>
          <a:bodyPr/>
          <a:lstStyle/>
          <a:p>
            <a:pPr algn="ctr"/>
            <a:r>
              <a:rPr lang="en-US" sz="2800" dirty="0"/>
              <a:t>Non-meteorological applications </a:t>
            </a:r>
            <a:r>
              <a:rPr lang="en-US" sz="2800" dirty="0" smtClean="0"/>
              <a:t/>
            </a:r>
            <a:br>
              <a:rPr lang="en-US" sz="2800" dirty="0" smtClean="0"/>
            </a:br>
            <a:endParaRPr lang="en-AU" sz="2800" dirty="0">
              <a:solidFill>
                <a:schemeClr val="tx1"/>
              </a:solidFill>
            </a:endParaRPr>
          </a:p>
        </p:txBody>
      </p:sp>
      <p:sp>
        <p:nvSpPr>
          <p:cNvPr id="5" name="Rectangle 4"/>
          <p:cNvSpPr/>
          <p:nvPr/>
        </p:nvSpPr>
        <p:spPr>
          <a:xfrm>
            <a:off x="304800" y="1371600"/>
            <a:ext cx="3595856" cy="523220"/>
          </a:xfrm>
          <a:prstGeom prst="rect">
            <a:avLst/>
          </a:prstGeom>
        </p:spPr>
        <p:txBody>
          <a:bodyPr wrap="none">
            <a:spAutoFit/>
          </a:bodyPr>
          <a:lstStyle/>
          <a:p>
            <a:r>
              <a:rPr lang="en-AU" sz="2800" b="1" dirty="0" smtClean="0">
                <a:solidFill>
                  <a:schemeClr val="tx1"/>
                </a:solidFill>
              </a:rPr>
              <a:t>Study will highlight:</a:t>
            </a:r>
            <a:endParaRPr lang="en-AU" sz="2800" b="1" dirty="0"/>
          </a:p>
        </p:txBody>
      </p:sp>
    </p:spTree>
    <p:extLst>
      <p:ext uri="{BB962C8B-B14F-4D97-AF65-F5344CB8AC3E}">
        <p14:creationId xmlns:p14="http://schemas.microsoft.com/office/powerpoint/2010/main" val="2544872267"/>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marL="457200" indent="-457200">
              <a:buFont typeface="+mj-lt"/>
              <a:buAutoNum type="arabicPeriod"/>
            </a:pPr>
            <a:r>
              <a:rPr lang="en-AU" dirty="0" smtClean="0"/>
              <a:t>2015 </a:t>
            </a:r>
            <a:r>
              <a:rPr lang="en-AU" dirty="0" smtClean="0"/>
              <a:t>Wrap-Up: Kyoto Plenary </a:t>
            </a:r>
            <a:r>
              <a:rPr lang="en-AU" dirty="0" smtClean="0"/>
              <a:t>Outcomes</a:t>
            </a:r>
          </a:p>
          <a:p>
            <a:pPr marL="457200" indent="-457200">
              <a:buFont typeface="+mj-lt"/>
              <a:buAutoNum type="arabicPeriod"/>
            </a:pPr>
            <a:r>
              <a:rPr lang="en-AU" dirty="0" smtClean="0"/>
              <a:t>2016 Chair Initiatives</a:t>
            </a:r>
            <a:endParaRPr lang="en-AU" dirty="0" smtClean="0"/>
          </a:p>
          <a:p>
            <a:pPr marL="457200" indent="-457200">
              <a:buFont typeface="+mj-lt"/>
              <a:buAutoNum type="arabicPeriod"/>
            </a:pPr>
            <a:r>
              <a:rPr lang="en-AU" dirty="0" smtClean="0"/>
              <a:t>2016-2018 CEOS Work Plan</a:t>
            </a:r>
          </a:p>
          <a:p>
            <a:pPr marL="457200" indent="-457200">
              <a:buFont typeface="+mj-lt"/>
              <a:buAutoNum type="arabicPeriod"/>
            </a:pPr>
            <a:r>
              <a:rPr lang="en-AU" dirty="0" smtClean="0"/>
              <a:t>CEOS in the 2</a:t>
            </a:r>
            <a:r>
              <a:rPr lang="en-AU" baseline="30000" dirty="0" smtClean="0"/>
              <a:t>nd</a:t>
            </a:r>
            <a:r>
              <a:rPr lang="en-AU" dirty="0" smtClean="0"/>
              <a:t> decade of GEO</a:t>
            </a:r>
          </a:p>
          <a:p>
            <a:pPr marL="457200" indent="-457200">
              <a:buFont typeface="+mj-lt"/>
              <a:buAutoNum type="arabicPeriod"/>
            </a:pPr>
            <a:r>
              <a:rPr lang="en-AU" dirty="0" smtClean="0"/>
              <a:t>SIT Chair Priorities </a:t>
            </a:r>
            <a:endParaRPr lang="en-AU" dirty="0" smtClean="0"/>
          </a:p>
          <a:p>
            <a:pPr marL="457200" indent="-457200">
              <a:buFont typeface="+mj-lt"/>
              <a:buAutoNum type="arabicPeriod"/>
            </a:pPr>
            <a:r>
              <a:rPr lang="en-AU" dirty="0" smtClean="0"/>
              <a:t>CEOS </a:t>
            </a:r>
            <a:r>
              <a:rPr lang="en-AU" dirty="0" smtClean="0"/>
              <a:t>Experts</a:t>
            </a:r>
          </a:p>
          <a:p>
            <a:pPr marL="457200" indent="-457200">
              <a:buFont typeface="+mj-lt"/>
              <a:buAutoNum type="arabicPeriod"/>
            </a:pPr>
            <a:r>
              <a:rPr lang="en-AU" dirty="0" smtClean="0"/>
              <a:t>Terms of Reference </a:t>
            </a:r>
            <a:r>
              <a:rPr lang="en-AU" dirty="0" smtClean="0"/>
              <a:t>Updates</a:t>
            </a:r>
            <a:endParaRPr lang="en-AU" dirty="0" smtClean="0"/>
          </a:p>
        </p:txBody>
      </p:sp>
      <p:sp>
        <p:nvSpPr>
          <p:cNvPr id="3" name="Content Placeholder 2"/>
          <p:cNvSpPr>
            <a:spLocks noGrp="1"/>
          </p:cNvSpPr>
          <p:nvPr>
            <p:ph sz="quarter" idx="11"/>
          </p:nvPr>
        </p:nvSpPr>
        <p:spPr/>
        <p:txBody>
          <a:bodyPr/>
          <a:lstStyle/>
          <a:p>
            <a:r>
              <a:rPr lang="en-AU" dirty="0" smtClean="0"/>
              <a:t>Topics</a:t>
            </a:r>
            <a:endParaRPr lang="en-AU" dirty="0"/>
          </a:p>
        </p:txBody>
      </p:sp>
    </p:spTree>
    <p:extLst>
      <p:ext uri="{BB962C8B-B14F-4D97-AF65-F5344CB8AC3E}">
        <p14:creationId xmlns:p14="http://schemas.microsoft.com/office/powerpoint/2010/main" val="2253544599"/>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656" y="32250"/>
            <a:ext cx="6803801" cy="6803801"/>
          </a:xfrm>
          <a:prstGeom prst="rect">
            <a:avLst/>
          </a:prstGeom>
        </p:spPr>
      </p:pic>
      <p:sp>
        <p:nvSpPr>
          <p:cNvPr id="4" name="タイトル 1"/>
          <p:cNvSpPr txBox="1">
            <a:spLocks/>
          </p:cNvSpPr>
          <p:nvPr/>
        </p:nvSpPr>
        <p:spPr bwMode="auto">
          <a:xfrm>
            <a:off x="1475655" y="5877272"/>
            <a:ext cx="6803801"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47500" lnSpcReduction="20000"/>
          </a:bodyPr>
          <a:lstStyle>
            <a:lvl1pPr algn="ctr" rtl="0" eaLnBrk="0" fontAlgn="base" hangingPunct="0">
              <a:spcBef>
                <a:spcPct val="0"/>
              </a:spcBef>
              <a:spcAft>
                <a:spcPct val="0"/>
              </a:spcAft>
              <a:defRPr kumimoji="1" sz="4400" kern="1200">
                <a:solidFill>
                  <a:schemeClr val="tx2"/>
                </a:solidFill>
                <a:latin typeface="Candara" panose="020E0502030303020204" pitchFamily="34" charset="0"/>
                <a:ea typeface="+mj-ea"/>
                <a:cs typeface="Candara" panose="020E0502030303020204" pitchFamily="34" charset="0"/>
              </a:defRPr>
            </a:lvl1pPr>
            <a:lvl2pPr algn="ctr" rtl="0" eaLnBrk="0" fontAlgn="base" hangingPunct="0">
              <a:spcBef>
                <a:spcPct val="0"/>
              </a:spcBef>
              <a:spcAft>
                <a:spcPct val="0"/>
              </a:spcAft>
              <a:defRPr kumimoji="1" sz="4400">
                <a:solidFill>
                  <a:schemeClr val="tx2"/>
                </a:solidFill>
                <a:latin typeface="ＭＳ Ｐゴシック" pitchFamily="50" charset="-128"/>
                <a:ea typeface="Calibri" pitchFamily="34" charset="0"/>
                <a:cs typeface="Calibri" pitchFamily="34" charset="0"/>
              </a:defRPr>
            </a:lvl2pPr>
            <a:lvl3pPr algn="ctr" rtl="0" eaLnBrk="0" fontAlgn="base" hangingPunct="0">
              <a:spcBef>
                <a:spcPct val="0"/>
              </a:spcBef>
              <a:spcAft>
                <a:spcPct val="0"/>
              </a:spcAft>
              <a:defRPr kumimoji="1" sz="4400">
                <a:solidFill>
                  <a:schemeClr val="tx2"/>
                </a:solidFill>
                <a:latin typeface="ＭＳ Ｐゴシック" pitchFamily="50" charset="-128"/>
                <a:ea typeface="Calibri" pitchFamily="34" charset="0"/>
                <a:cs typeface="Calibri" pitchFamily="34" charset="0"/>
              </a:defRPr>
            </a:lvl3pPr>
            <a:lvl4pPr algn="ctr" rtl="0" eaLnBrk="0" fontAlgn="base" hangingPunct="0">
              <a:spcBef>
                <a:spcPct val="0"/>
              </a:spcBef>
              <a:spcAft>
                <a:spcPct val="0"/>
              </a:spcAft>
              <a:defRPr kumimoji="1" sz="4400">
                <a:solidFill>
                  <a:schemeClr val="tx2"/>
                </a:solidFill>
                <a:latin typeface="ＭＳ Ｐゴシック" pitchFamily="50" charset="-128"/>
                <a:ea typeface="Calibri" pitchFamily="34" charset="0"/>
                <a:cs typeface="Calibri" pitchFamily="34" charset="0"/>
              </a:defRPr>
            </a:lvl4pPr>
            <a:lvl5pPr algn="ctr" rtl="0" eaLnBrk="0" fontAlgn="base" hangingPunct="0">
              <a:spcBef>
                <a:spcPct val="0"/>
              </a:spcBef>
              <a:spcAft>
                <a:spcPct val="0"/>
              </a:spcAft>
              <a:defRPr kumimoji="1" sz="4400">
                <a:solidFill>
                  <a:schemeClr val="tx2"/>
                </a:solidFill>
                <a:latin typeface="ＭＳ Ｐゴシック" pitchFamily="50" charset="-128"/>
                <a:ea typeface="Calibri" pitchFamily="34" charset="0"/>
                <a:cs typeface="Calibri" pitchFamily="34" charset="0"/>
              </a:defRPr>
            </a:lvl5pPr>
            <a:lvl6pPr marL="457200" algn="ctr" rtl="0" eaLnBrk="1" fontAlgn="base" hangingPunct="1">
              <a:spcBef>
                <a:spcPct val="0"/>
              </a:spcBef>
              <a:spcAft>
                <a:spcPct val="0"/>
              </a:spcAft>
              <a:defRPr kumimoji="1" sz="4400">
                <a:solidFill>
                  <a:schemeClr val="tx1"/>
                </a:solidFill>
                <a:latin typeface="Calibri" pitchFamily="34" charset="0"/>
                <a:ea typeface="ＭＳ Ｐゴシック" charset="-128"/>
              </a:defRPr>
            </a:lvl6pPr>
            <a:lvl7pPr marL="914400" algn="ctr" rtl="0" eaLnBrk="1" fontAlgn="base" hangingPunct="1">
              <a:spcBef>
                <a:spcPct val="0"/>
              </a:spcBef>
              <a:spcAft>
                <a:spcPct val="0"/>
              </a:spcAft>
              <a:defRPr kumimoji="1" sz="4400">
                <a:solidFill>
                  <a:schemeClr val="tx1"/>
                </a:solidFill>
                <a:latin typeface="Calibri" pitchFamily="34" charset="0"/>
                <a:ea typeface="ＭＳ Ｐゴシック" charset="-128"/>
              </a:defRPr>
            </a:lvl7pPr>
            <a:lvl8pPr marL="1371600" algn="ctr" rtl="0" eaLnBrk="1" fontAlgn="base" hangingPunct="1">
              <a:spcBef>
                <a:spcPct val="0"/>
              </a:spcBef>
              <a:spcAft>
                <a:spcPct val="0"/>
              </a:spcAft>
              <a:defRPr kumimoji="1" sz="4400">
                <a:solidFill>
                  <a:schemeClr val="tx1"/>
                </a:solidFill>
                <a:latin typeface="Calibri" pitchFamily="34" charset="0"/>
                <a:ea typeface="ＭＳ Ｐゴシック" charset="-128"/>
              </a:defRPr>
            </a:lvl8pPr>
            <a:lvl9pPr marL="1828800" algn="ctr" rtl="0" eaLnBrk="1" fontAlgn="base" hangingPunct="1">
              <a:spcBef>
                <a:spcPct val="0"/>
              </a:spcBef>
              <a:spcAft>
                <a:spcPct val="0"/>
              </a:spcAft>
              <a:defRPr kumimoji="1" sz="4400">
                <a:solidFill>
                  <a:schemeClr val="tx1"/>
                </a:solidFill>
                <a:latin typeface="Calibri" pitchFamily="34" charset="0"/>
                <a:ea typeface="ＭＳ Ｐゴシック" charset="-128"/>
              </a:defRPr>
            </a:lvl9pPr>
          </a:lstStyle>
          <a:p>
            <a:r>
              <a:rPr lang="en-US" altLang="ja-JP" sz="3600" dirty="0" smtClean="0">
                <a:solidFill>
                  <a:schemeClr val="bg1"/>
                </a:solidFill>
                <a:latin typeface="+mn-lt"/>
              </a:rPr>
              <a:t>Eruption of Mt. </a:t>
            </a:r>
            <a:r>
              <a:rPr lang="en-US" altLang="ja-JP" sz="3600" dirty="0" err="1" smtClean="0">
                <a:solidFill>
                  <a:schemeClr val="bg1"/>
                </a:solidFill>
                <a:latin typeface="+mn-lt"/>
              </a:rPr>
              <a:t>Shiveluch</a:t>
            </a:r>
            <a:r>
              <a:rPr lang="en-US" altLang="ja-JP" sz="3600" dirty="0" smtClean="0">
                <a:solidFill>
                  <a:schemeClr val="bg1"/>
                </a:solidFill>
                <a:latin typeface="+mn-lt"/>
              </a:rPr>
              <a:t> in </a:t>
            </a:r>
            <a:r>
              <a:rPr lang="en-US" altLang="ja-JP" sz="3600" dirty="0">
                <a:solidFill>
                  <a:schemeClr val="bg1"/>
                </a:solidFill>
                <a:latin typeface="+mn-lt"/>
              </a:rPr>
              <a:t>Kamchatka</a:t>
            </a:r>
          </a:p>
          <a:p>
            <a:r>
              <a:rPr lang="en-US" altLang="ja-JP" sz="3200" dirty="0" smtClean="0">
                <a:solidFill>
                  <a:schemeClr val="bg1"/>
                </a:solidFill>
                <a:latin typeface="+mn-lt"/>
              </a:rPr>
              <a:t>March 25, 2015</a:t>
            </a:r>
          </a:p>
          <a:p>
            <a:endParaRPr lang="en-US" altLang="ja-JP" sz="2300" dirty="0" smtClean="0">
              <a:solidFill>
                <a:schemeClr val="bg1"/>
              </a:solidFill>
              <a:latin typeface="+mn-lt"/>
            </a:endParaRPr>
          </a:p>
          <a:p>
            <a:r>
              <a:rPr lang="en-US" altLang="ja-JP" sz="3200" dirty="0" smtClean="0">
                <a:solidFill>
                  <a:schemeClr val="bg1"/>
                </a:solidFill>
                <a:latin typeface="+mn-lt"/>
              </a:rPr>
              <a:t>Footage from Himawari-8 Test </a:t>
            </a:r>
            <a:r>
              <a:rPr lang="en-US" altLang="ja-JP" sz="3200" dirty="0">
                <a:solidFill>
                  <a:schemeClr val="bg1"/>
                </a:solidFill>
              </a:rPr>
              <a:t>Observation (Band-3 (0.64</a:t>
            </a:r>
            <a:r>
              <a:rPr lang="en-US" altLang="ja-JP" sz="3200" b="1" dirty="0">
                <a:solidFill>
                  <a:schemeClr val="bg1"/>
                </a:solidFill>
                <a:latin typeface="Calibri" pitchFamily="34" charset="0"/>
                <a:ea typeface="ＭＳ 明朝" pitchFamily="17" charset="-128"/>
                <a:cs typeface="Calibri" pitchFamily="34" charset="0"/>
              </a:rPr>
              <a:t>µm</a:t>
            </a:r>
            <a:r>
              <a:rPr lang="en-US" altLang="ja-JP" sz="3200" dirty="0">
                <a:solidFill>
                  <a:schemeClr val="bg1"/>
                </a:solidFill>
              </a:rPr>
              <a:t>), 2.5 min</a:t>
            </a:r>
            <a:r>
              <a:rPr lang="en-US" altLang="ja-JP" sz="3200" dirty="0" smtClean="0">
                <a:solidFill>
                  <a:schemeClr val="bg1"/>
                </a:solidFill>
              </a:rPr>
              <a:t>.)</a:t>
            </a:r>
            <a:endParaRPr lang="ja-JP" altLang="en-US" sz="3200" dirty="0">
              <a:solidFill>
                <a:schemeClr val="bg1"/>
              </a:solidFill>
            </a:endParaRPr>
          </a:p>
        </p:txBody>
      </p:sp>
      <p:sp>
        <p:nvSpPr>
          <p:cNvPr id="5" name="Line 50"/>
          <p:cNvSpPr>
            <a:spLocks noChangeShapeType="1"/>
          </p:cNvSpPr>
          <p:nvPr/>
        </p:nvSpPr>
        <p:spPr bwMode="auto">
          <a:xfrm flipH="1">
            <a:off x="6344582" y="476672"/>
            <a:ext cx="216024" cy="1390054"/>
          </a:xfrm>
          <a:prstGeom prst="line">
            <a:avLst/>
          </a:prstGeom>
          <a:noFill/>
          <a:ln w="381000">
            <a:solidFill>
              <a:srgbClr val="0066FF"/>
            </a:solidFill>
            <a:round/>
            <a:headEnd/>
            <a:tailEnd type="triangle" w="sm" len="sm"/>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3140910469"/>
      </p:ext>
    </p:extLst>
  </p:cSld>
  <p:clrMapOvr>
    <a:masterClrMapping/>
  </p:clrMapOvr>
  <mc:AlternateContent xmlns:mc="http://schemas.openxmlformats.org/markup-compatibility/2006" xmlns:p14="http://schemas.microsoft.com/office/powerpoint/2010/main">
    <mc:Choice Requires="p14">
      <p:transition p14:dur="10" advTm="15000">
        <p:cut/>
      </p:transition>
    </mc:Choice>
    <mc:Fallback xmlns="">
      <p:transition advTm="15000">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1905000" y="304800"/>
            <a:ext cx="5791200" cy="533400"/>
          </a:xfrm>
        </p:spPr>
        <p:txBody>
          <a:bodyPr/>
          <a:lstStyle/>
          <a:p>
            <a:r>
              <a:rPr lang="en-AU" dirty="0" smtClean="0"/>
              <a:t>2015-2017 </a:t>
            </a:r>
            <a:r>
              <a:rPr lang="en-AU" dirty="0" smtClean="0"/>
              <a:t>CEOS Work </a:t>
            </a:r>
            <a:r>
              <a:rPr lang="en-AU" dirty="0" smtClean="0"/>
              <a:t>Plan Outcomes</a:t>
            </a:r>
            <a:endParaRPr lang="en-AU" dirty="0"/>
          </a:p>
        </p:txBody>
      </p:sp>
      <p:graphicFrame>
        <p:nvGraphicFramePr>
          <p:cNvPr id="4" name="Table 3"/>
          <p:cNvGraphicFramePr>
            <a:graphicFrameLocks noGrp="1"/>
          </p:cNvGraphicFramePr>
          <p:nvPr>
            <p:extLst>
              <p:ext uri="{D42A27DB-BD31-4B8C-83A1-F6EECF244321}">
                <p14:modId xmlns:p14="http://schemas.microsoft.com/office/powerpoint/2010/main" val="3045774360"/>
              </p:ext>
            </p:extLst>
          </p:nvPr>
        </p:nvGraphicFramePr>
        <p:xfrm>
          <a:off x="342900" y="1676400"/>
          <a:ext cx="8343900" cy="4114800"/>
        </p:xfrm>
        <a:graphic>
          <a:graphicData uri="http://schemas.openxmlformats.org/drawingml/2006/table">
            <a:tbl>
              <a:tblPr firstRow="1" bandRow="1">
                <a:tableStyleId>{5940675A-B579-460E-94D1-54222C63F5DA}</a:tableStyleId>
              </a:tblPr>
              <a:tblGrid>
                <a:gridCol w="2085975"/>
                <a:gridCol w="2085975"/>
                <a:gridCol w="2085975"/>
                <a:gridCol w="2085975"/>
              </a:tblGrid>
              <a:tr h="822960">
                <a:tc>
                  <a:txBody>
                    <a:bodyPr/>
                    <a:lstStyle/>
                    <a:p>
                      <a:pPr algn="l"/>
                      <a:endParaRPr lang="en-AU" sz="2400" dirty="0">
                        <a:solidFill>
                          <a:srgbClr val="00FF00"/>
                        </a:solidFill>
                      </a:endParaRPr>
                    </a:p>
                  </a:txBody>
                  <a:tcPr>
                    <a:lnR w="12700" cap="flat" cmpd="sng" algn="ctr">
                      <a:noFill/>
                      <a:prstDash val="solid"/>
                      <a:round/>
                      <a:headEnd type="none" w="med" len="med"/>
                      <a:tailEnd type="none" w="med" len="med"/>
                    </a:lnR>
                    <a:noFill/>
                  </a:tcPr>
                </a:tc>
                <a:tc>
                  <a:txBody>
                    <a:bodyPr/>
                    <a:lstStyle/>
                    <a:p>
                      <a:pPr algn="ctr"/>
                      <a:endParaRPr lang="en-AU" sz="2400" dirty="0">
                        <a:solidFill>
                          <a:srgbClr val="000000"/>
                        </a:solidFill>
                      </a:endParaRPr>
                    </a:p>
                  </a:txBody>
                  <a:tcPr>
                    <a:lnL w="12700" cap="flat" cmpd="sng" algn="ctr">
                      <a:noFill/>
                      <a:prstDash val="solid"/>
                      <a:round/>
                      <a:headEnd type="none" w="med" len="med"/>
                      <a:tailEnd type="none" w="med" len="med"/>
                    </a:lnL>
                  </a:tcPr>
                </a:tc>
                <a:tc>
                  <a:txBody>
                    <a:bodyPr/>
                    <a:lstStyle/>
                    <a:p>
                      <a:pPr marL="0" marR="0" indent="0" algn="r" defTabSz="457200" eaLnBrk="1" fontAlgn="auto" latinLnBrk="0" hangingPunct="1">
                        <a:lnSpc>
                          <a:spcPct val="100000"/>
                        </a:lnSpc>
                        <a:spcBef>
                          <a:spcPts val="600"/>
                        </a:spcBef>
                        <a:spcAft>
                          <a:spcPts val="0"/>
                        </a:spcAft>
                        <a:buClrTx/>
                        <a:buSzTx/>
                        <a:buFontTx/>
                        <a:buNone/>
                        <a:tabLst/>
                        <a:defRPr/>
                      </a:pPr>
                      <a:r>
                        <a:rPr lang="en-AU" sz="2400" b="1" dirty="0" smtClean="0">
                          <a:solidFill>
                            <a:srgbClr val="000000"/>
                          </a:solidFill>
                        </a:rPr>
                        <a:t>Due</a:t>
                      </a:r>
                      <a:r>
                        <a:rPr lang="en-AU" sz="2400" b="1" baseline="0" dirty="0" smtClean="0">
                          <a:solidFill>
                            <a:srgbClr val="000000"/>
                          </a:solidFill>
                        </a:rPr>
                        <a:t> by Q4 2015</a:t>
                      </a:r>
                      <a:endParaRPr lang="en-AU" sz="2400" b="1" dirty="0" smtClean="0">
                        <a:solidFill>
                          <a:srgbClr val="000000"/>
                        </a:solidFill>
                      </a:endParaRPr>
                    </a:p>
                  </a:txBody>
                  <a:tcPr/>
                </a:tc>
                <a:tc>
                  <a:txBody>
                    <a:bodyPr/>
                    <a:lstStyle/>
                    <a:p>
                      <a:r>
                        <a:rPr lang="en-AU" sz="2400" b="1" dirty="0" smtClean="0">
                          <a:solidFill>
                            <a:srgbClr val="000000"/>
                          </a:solidFill>
                        </a:rPr>
                        <a:t>Due by Q4</a:t>
                      </a:r>
                      <a:r>
                        <a:rPr lang="en-AU" sz="2400" b="1" baseline="0" dirty="0" smtClean="0">
                          <a:solidFill>
                            <a:srgbClr val="000000"/>
                          </a:solidFill>
                        </a:rPr>
                        <a:t> 2016</a:t>
                      </a:r>
                      <a:endParaRPr lang="en-AU" sz="2400" b="1" dirty="0">
                        <a:solidFill>
                          <a:srgbClr val="000000"/>
                        </a:solidFill>
                      </a:endParaRPr>
                    </a:p>
                  </a:txBody>
                  <a:tcPr/>
                </a:tc>
              </a:tr>
              <a:tr h="370840">
                <a:tc>
                  <a:txBody>
                    <a:bodyPr/>
                    <a:lstStyle/>
                    <a:p>
                      <a:pPr algn="l"/>
                      <a:endParaRPr lang="en-AU" sz="2400" dirty="0">
                        <a:solidFill>
                          <a:srgbClr val="00FF00"/>
                        </a:solidFill>
                      </a:endParaRPr>
                    </a:p>
                  </a:txBody>
                  <a:tcPr>
                    <a:solidFill>
                      <a:srgbClr val="00FF00"/>
                    </a:solidFill>
                  </a:tcPr>
                </a:tc>
                <a:tc>
                  <a:txBody>
                    <a:bodyPr/>
                    <a:lstStyle/>
                    <a:p>
                      <a:pPr algn="ctr"/>
                      <a:r>
                        <a:rPr lang="en-AU" sz="2400" dirty="0" smtClean="0">
                          <a:solidFill>
                            <a:srgbClr val="000000"/>
                          </a:solidFill>
                        </a:rPr>
                        <a:t>Completed or on track</a:t>
                      </a:r>
                      <a:endParaRPr lang="en-AU" sz="2400" dirty="0">
                        <a:solidFill>
                          <a:srgbClr val="000000"/>
                        </a:solidFill>
                      </a:endParaRPr>
                    </a:p>
                  </a:txBody>
                  <a:tcPr>
                    <a:solidFill>
                      <a:srgbClr val="99FF66"/>
                    </a:solidFill>
                  </a:tcPr>
                </a:tc>
                <a:tc>
                  <a:txBody>
                    <a:bodyPr/>
                    <a:lstStyle/>
                    <a:p>
                      <a:r>
                        <a:rPr lang="en-AU" sz="2400" dirty="0" smtClean="0">
                          <a:solidFill>
                            <a:srgbClr val="000000"/>
                          </a:solidFill>
                        </a:rPr>
                        <a:t>39</a:t>
                      </a:r>
                      <a:endParaRPr lang="en-AU" sz="2400" dirty="0">
                        <a:solidFill>
                          <a:srgbClr val="000000"/>
                        </a:solidFill>
                      </a:endParaRPr>
                    </a:p>
                  </a:txBody>
                  <a:tcPr>
                    <a:solidFill>
                      <a:srgbClr val="99FF66"/>
                    </a:solidFill>
                  </a:tcPr>
                </a:tc>
                <a:tc>
                  <a:txBody>
                    <a:bodyPr/>
                    <a:lstStyle/>
                    <a:p>
                      <a:r>
                        <a:rPr lang="en-AU" sz="2400" dirty="0" smtClean="0">
                          <a:solidFill>
                            <a:srgbClr val="000000"/>
                          </a:solidFill>
                        </a:rPr>
                        <a:t>14</a:t>
                      </a:r>
                      <a:endParaRPr lang="en-AU" sz="2400" dirty="0">
                        <a:solidFill>
                          <a:srgbClr val="000000"/>
                        </a:solidFill>
                      </a:endParaRPr>
                    </a:p>
                  </a:txBody>
                  <a:tcPr>
                    <a:solidFill>
                      <a:srgbClr val="99FF66"/>
                    </a:solidFill>
                  </a:tcPr>
                </a:tc>
              </a:tr>
              <a:tr h="370840">
                <a:tc>
                  <a:txBody>
                    <a:bodyPr/>
                    <a:lstStyle/>
                    <a:p>
                      <a:endParaRPr lang="en-AU" sz="2400" dirty="0"/>
                    </a:p>
                  </a:txBody>
                  <a:tcPr>
                    <a:solidFill>
                      <a:srgbClr val="FFC000"/>
                    </a:solidFill>
                  </a:tcPr>
                </a:tc>
                <a:tc>
                  <a:txBody>
                    <a:bodyPr/>
                    <a:lstStyle/>
                    <a:p>
                      <a:pPr algn="ctr"/>
                      <a:r>
                        <a:rPr lang="en-AU" sz="2400" dirty="0" smtClean="0">
                          <a:solidFill>
                            <a:srgbClr val="000000"/>
                          </a:solidFill>
                        </a:rPr>
                        <a:t>Material delays</a:t>
                      </a:r>
                      <a:endParaRPr lang="en-AU" sz="2400" dirty="0">
                        <a:solidFill>
                          <a:srgbClr val="000000"/>
                        </a:solidFill>
                      </a:endParaRPr>
                    </a:p>
                  </a:txBody>
                  <a:tcPr>
                    <a:solidFill>
                      <a:srgbClr val="FFFF66"/>
                    </a:solidFill>
                  </a:tcPr>
                </a:tc>
                <a:tc>
                  <a:txBody>
                    <a:bodyPr/>
                    <a:lstStyle/>
                    <a:p>
                      <a:r>
                        <a:rPr lang="en-AU" sz="2400" dirty="0" smtClean="0">
                          <a:solidFill>
                            <a:srgbClr val="000000"/>
                          </a:solidFill>
                        </a:rPr>
                        <a:t>9</a:t>
                      </a:r>
                      <a:endParaRPr lang="en-AU" sz="2400" dirty="0">
                        <a:solidFill>
                          <a:srgbClr val="000000"/>
                        </a:solidFill>
                      </a:endParaRPr>
                    </a:p>
                  </a:txBody>
                  <a:tcPr>
                    <a:solidFill>
                      <a:srgbClr val="FFFF66"/>
                    </a:solidFill>
                  </a:tcPr>
                </a:tc>
                <a:tc>
                  <a:txBody>
                    <a:bodyPr/>
                    <a:lstStyle/>
                    <a:p>
                      <a:r>
                        <a:rPr lang="en-AU" sz="2400" dirty="0" smtClean="0">
                          <a:solidFill>
                            <a:srgbClr val="000000"/>
                          </a:solidFill>
                        </a:rPr>
                        <a:t>2</a:t>
                      </a:r>
                      <a:endParaRPr lang="en-AU" sz="2400" dirty="0">
                        <a:solidFill>
                          <a:srgbClr val="000000"/>
                        </a:solidFill>
                      </a:endParaRPr>
                    </a:p>
                  </a:txBody>
                  <a:tcPr>
                    <a:solidFill>
                      <a:srgbClr val="FFFF66"/>
                    </a:solidFill>
                  </a:tcPr>
                </a:tc>
              </a:tr>
              <a:tr h="370840">
                <a:tc>
                  <a:txBody>
                    <a:bodyPr/>
                    <a:lstStyle/>
                    <a:p>
                      <a:endParaRPr lang="en-AU" sz="2400" dirty="0"/>
                    </a:p>
                  </a:txBody>
                  <a:tcPr>
                    <a:solidFill>
                      <a:srgbClr val="FF0000"/>
                    </a:solidFill>
                  </a:tcPr>
                </a:tc>
                <a:tc>
                  <a:txBody>
                    <a:bodyPr/>
                    <a:lstStyle/>
                    <a:p>
                      <a:pPr algn="ctr"/>
                      <a:r>
                        <a:rPr lang="en-AU" sz="2400" dirty="0" smtClean="0">
                          <a:solidFill>
                            <a:srgbClr val="000000"/>
                          </a:solidFill>
                        </a:rPr>
                        <a:t>No progress or other issues</a:t>
                      </a:r>
                      <a:endParaRPr lang="en-AU" sz="2400" dirty="0">
                        <a:solidFill>
                          <a:srgbClr val="000000"/>
                        </a:solidFill>
                      </a:endParaRPr>
                    </a:p>
                  </a:txBody>
                  <a:tcPr>
                    <a:solidFill>
                      <a:schemeClr val="accent6">
                        <a:lumMod val="20000"/>
                        <a:lumOff val="80000"/>
                      </a:schemeClr>
                    </a:solidFill>
                  </a:tcPr>
                </a:tc>
                <a:tc>
                  <a:txBody>
                    <a:bodyPr/>
                    <a:lstStyle/>
                    <a:p>
                      <a:r>
                        <a:rPr lang="en-AU" sz="2400" dirty="0" smtClean="0">
                          <a:solidFill>
                            <a:srgbClr val="000000"/>
                          </a:solidFill>
                        </a:rPr>
                        <a:t>1</a:t>
                      </a:r>
                      <a:endParaRPr lang="en-AU" sz="2400" dirty="0">
                        <a:solidFill>
                          <a:srgbClr val="000000"/>
                        </a:solidFill>
                      </a:endParaRPr>
                    </a:p>
                  </a:txBody>
                  <a:tcPr>
                    <a:solidFill>
                      <a:schemeClr val="accent6">
                        <a:lumMod val="20000"/>
                        <a:lumOff val="80000"/>
                      </a:schemeClr>
                    </a:solidFill>
                  </a:tcPr>
                </a:tc>
                <a:tc>
                  <a:txBody>
                    <a:bodyPr/>
                    <a:lstStyle/>
                    <a:p>
                      <a:r>
                        <a:rPr lang="en-AU" sz="2400" dirty="0" smtClean="0">
                          <a:solidFill>
                            <a:srgbClr val="000000"/>
                          </a:solidFill>
                        </a:rPr>
                        <a:t>3</a:t>
                      </a:r>
                      <a:endParaRPr lang="en-AU" sz="2400" dirty="0">
                        <a:solidFill>
                          <a:srgbClr val="000000"/>
                        </a:solidFill>
                      </a:endParaRPr>
                    </a:p>
                  </a:txBody>
                  <a:tcPr>
                    <a:solidFill>
                      <a:schemeClr val="accent6">
                        <a:lumMod val="20000"/>
                        <a:lumOff val="80000"/>
                      </a:schemeClr>
                    </a:solidFill>
                  </a:tcPr>
                </a:tc>
              </a:tr>
              <a:tr h="370840">
                <a:tc>
                  <a:txBody>
                    <a:bodyPr/>
                    <a:lstStyle/>
                    <a:p>
                      <a:endParaRPr lang="en-AU" sz="2400" dirty="0"/>
                    </a:p>
                  </a:txBody>
                  <a:tcPr>
                    <a:solidFill>
                      <a:schemeClr val="bg1"/>
                    </a:solidFill>
                  </a:tcPr>
                </a:tc>
                <a:tc>
                  <a:txBody>
                    <a:bodyPr/>
                    <a:lstStyle/>
                    <a:p>
                      <a:pPr algn="ctr"/>
                      <a:r>
                        <a:rPr lang="en-AU" sz="2400" dirty="0" smtClean="0">
                          <a:solidFill>
                            <a:srgbClr val="000000"/>
                          </a:solidFill>
                        </a:rPr>
                        <a:t>No update</a:t>
                      </a:r>
                      <a:endParaRPr lang="en-AU" sz="2400" dirty="0">
                        <a:solidFill>
                          <a:srgbClr val="000000"/>
                        </a:solidFill>
                      </a:endParaRPr>
                    </a:p>
                  </a:txBody>
                  <a:tcPr>
                    <a:solidFill>
                      <a:schemeClr val="bg1">
                        <a:lumMod val="20000"/>
                        <a:lumOff val="80000"/>
                      </a:schemeClr>
                    </a:solidFill>
                  </a:tcPr>
                </a:tc>
                <a:tc>
                  <a:txBody>
                    <a:bodyPr/>
                    <a:lstStyle/>
                    <a:p>
                      <a:r>
                        <a:rPr lang="en-AU" sz="2400" dirty="0" smtClean="0">
                          <a:solidFill>
                            <a:srgbClr val="000000"/>
                          </a:solidFill>
                        </a:rPr>
                        <a:t>2</a:t>
                      </a:r>
                      <a:endParaRPr lang="en-AU" sz="2400" dirty="0">
                        <a:solidFill>
                          <a:srgbClr val="000000"/>
                        </a:solidFill>
                      </a:endParaRPr>
                    </a:p>
                  </a:txBody>
                  <a:tcPr>
                    <a:solidFill>
                      <a:schemeClr val="bg1">
                        <a:lumMod val="20000"/>
                        <a:lumOff val="80000"/>
                      </a:schemeClr>
                    </a:solidFill>
                  </a:tcPr>
                </a:tc>
                <a:tc>
                  <a:txBody>
                    <a:bodyPr/>
                    <a:lstStyle/>
                    <a:p>
                      <a:r>
                        <a:rPr lang="en-AU" sz="2400" dirty="0" smtClean="0">
                          <a:solidFill>
                            <a:srgbClr val="000000"/>
                          </a:solidFill>
                        </a:rPr>
                        <a:t>1</a:t>
                      </a:r>
                      <a:endParaRPr lang="en-AU" sz="2400" dirty="0">
                        <a:solidFill>
                          <a:srgbClr val="000000"/>
                        </a:solidFill>
                      </a:endParaRPr>
                    </a:p>
                  </a:txBody>
                  <a:tcPr>
                    <a:solidFill>
                      <a:schemeClr val="bg1">
                        <a:lumMod val="20000"/>
                        <a:lumOff val="80000"/>
                      </a:schemeClr>
                    </a:solidFill>
                  </a:tcPr>
                </a:tc>
              </a:tr>
            </a:tbl>
          </a:graphicData>
        </a:graphic>
      </p:graphicFrame>
    </p:spTree>
    <p:extLst>
      <p:ext uri="{BB962C8B-B14F-4D97-AF65-F5344CB8AC3E}">
        <p14:creationId xmlns:p14="http://schemas.microsoft.com/office/powerpoint/2010/main" val="1115721750"/>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688" y="1447800"/>
            <a:ext cx="7286625" cy="498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7589190"/>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622098214"/>
              </p:ext>
            </p:extLst>
          </p:nvPr>
        </p:nvGraphicFramePr>
        <p:xfrm>
          <a:off x="228600" y="1219200"/>
          <a:ext cx="8610600" cy="5410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61266243"/>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04800" y="1447800"/>
            <a:ext cx="5715000" cy="5029200"/>
          </a:xfrm>
        </p:spPr>
        <p:txBody>
          <a:bodyPr/>
          <a:lstStyle/>
          <a:p>
            <a:r>
              <a:rPr lang="en-AU" dirty="0" smtClean="0"/>
              <a:t>Water (WAT) actions shift from study to implementation, following endorsement of the </a:t>
            </a:r>
            <a:r>
              <a:rPr lang="en-AU" i="1" dirty="0" smtClean="0"/>
              <a:t>CEOS Strategy for Water Observations from Space.</a:t>
            </a:r>
          </a:p>
          <a:p>
            <a:r>
              <a:rPr lang="en-AU" dirty="0" smtClean="0"/>
              <a:t>CEOS Chair Initiatives incorporated:</a:t>
            </a:r>
          </a:p>
          <a:p>
            <a:pPr lvl="1"/>
            <a:r>
              <a:rPr lang="en-AU" dirty="0" smtClean="0"/>
              <a:t>NG-1</a:t>
            </a:r>
          </a:p>
          <a:p>
            <a:pPr lvl="1"/>
            <a:r>
              <a:rPr lang="en-AU" dirty="0" smtClean="0"/>
              <a:t>DATA-7</a:t>
            </a:r>
          </a:p>
          <a:p>
            <a:r>
              <a:rPr lang="en-AU" dirty="0" smtClean="0"/>
              <a:t>Climate (CMRS) shifts into second cycle of ECV Inventory, and will focus on new GCOS-IP, Satellite Supplement and Response.</a:t>
            </a:r>
          </a:p>
          <a:p>
            <a:r>
              <a:rPr lang="en-AU" dirty="0" smtClean="0"/>
              <a:t>GEO-DARMA (DIS-15) recognised.</a:t>
            </a:r>
          </a:p>
          <a:p>
            <a:r>
              <a:rPr lang="en-AU" dirty="0" err="1" smtClean="0"/>
              <a:t>WGCapD</a:t>
            </a:r>
            <a:r>
              <a:rPr lang="en-AU" dirty="0" smtClean="0"/>
              <a:t> activities significantly-recast to reflect new strategic objectives.</a:t>
            </a:r>
          </a:p>
          <a:p>
            <a:r>
              <a:rPr lang="en-AU" dirty="0" smtClean="0"/>
              <a:t>CEOS Data Cube (SEO lead) explicitly included.</a:t>
            </a:r>
          </a:p>
          <a:p>
            <a:endParaRPr lang="en-AU" dirty="0" smtClean="0"/>
          </a:p>
          <a:p>
            <a:endParaRPr lang="en-AU" dirty="0"/>
          </a:p>
        </p:txBody>
      </p:sp>
      <p:sp>
        <p:nvSpPr>
          <p:cNvPr id="3" name="Content Placeholder 2"/>
          <p:cNvSpPr>
            <a:spLocks noGrp="1"/>
          </p:cNvSpPr>
          <p:nvPr>
            <p:ph sz="quarter" idx="11"/>
          </p:nvPr>
        </p:nvSpPr>
        <p:spPr/>
        <p:txBody>
          <a:bodyPr/>
          <a:lstStyle/>
          <a:p>
            <a:r>
              <a:rPr lang="en-AU" dirty="0" smtClean="0"/>
              <a:t>Highlights in 2016-2018</a:t>
            </a:r>
            <a:endParaRPr lang="en-A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286000"/>
            <a:ext cx="2768655" cy="3490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95271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4174697690"/>
              </p:ext>
            </p:extLst>
          </p:nvPr>
        </p:nvGraphicFramePr>
        <p:xfrm>
          <a:off x="457200" y="1371600"/>
          <a:ext cx="8382000" cy="5257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7563427"/>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371600"/>
            <a:ext cx="5105400" cy="4724400"/>
          </a:xfrm>
        </p:spPr>
        <p:txBody>
          <a:bodyPr/>
          <a:lstStyle/>
          <a:p>
            <a:r>
              <a:rPr lang="en-AU" dirty="0" smtClean="0"/>
              <a:t>Strong support for </a:t>
            </a:r>
            <a:r>
              <a:rPr lang="en-AU" dirty="0" smtClean="0"/>
              <a:t>next </a:t>
            </a:r>
            <a:r>
              <a:rPr lang="en-AU" dirty="0" smtClean="0"/>
              <a:t>decade </a:t>
            </a:r>
            <a:r>
              <a:rPr lang="en-AU" dirty="0" smtClean="0"/>
              <a:t>of GEO</a:t>
            </a:r>
            <a:r>
              <a:rPr lang="en-AU" dirty="0" smtClean="0"/>
              <a:t>.</a:t>
            </a:r>
          </a:p>
          <a:p>
            <a:r>
              <a:rPr lang="en-AU" dirty="0" smtClean="0"/>
              <a:t>GEO Strategic Plan 2016-2015 endorsed by Ministers.</a:t>
            </a:r>
          </a:p>
          <a:p>
            <a:r>
              <a:rPr lang="en-AU" dirty="0" smtClean="0"/>
              <a:t>New Rules of Procedure adopted, addressing CEOS concerns around Programme Board and ExCom representation.</a:t>
            </a:r>
          </a:p>
          <a:p>
            <a:r>
              <a:rPr lang="en-AU" dirty="0" smtClean="0"/>
              <a:t>GEO 2016 Transitional Work Programme adopted.</a:t>
            </a:r>
          </a:p>
          <a:p>
            <a:pPr lvl="1"/>
            <a:r>
              <a:rPr lang="en-AU" dirty="0" smtClean="0"/>
              <a:t>GD-5: </a:t>
            </a:r>
            <a:r>
              <a:rPr lang="en-AU" dirty="0" smtClean="0"/>
              <a:t>CEOS-led </a:t>
            </a:r>
            <a:r>
              <a:rPr lang="en-AU" dirty="0" smtClean="0"/>
              <a:t>“space task</a:t>
            </a:r>
            <a:r>
              <a:rPr lang="en-AU" dirty="0" smtClean="0"/>
              <a:t>”.</a:t>
            </a:r>
            <a:endParaRPr lang="en-AU" dirty="0" smtClean="0"/>
          </a:p>
          <a:p>
            <a:r>
              <a:rPr lang="en-AU" dirty="0" smtClean="0"/>
              <a:t>CEOS booth very well attended with significant interest around future data architectures.</a:t>
            </a:r>
            <a:endParaRPr lang="en-AU" dirty="0"/>
          </a:p>
        </p:txBody>
      </p:sp>
      <p:sp>
        <p:nvSpPr>
          <p:cNvPr id="3" name="Content Placeholder 2"/>
          <p:cNvSpPr>
            <a:spLocks noGrp="1"/>
          </p:cNvSpPr>
          <p:nvPr>
            <p:ph sz="quarter" idx="11"/>
          </p:nvPr>
        </p:nvSpPr>
        <p:spPr/>
        <p:txBody>
          <a:bodyPr/>
          <a:lstStyle/>
          <a:p>
            <a:r>
              <a:rPr lang="en-AU" dirty="0" smtClean="0"/>
              <a:t>GEO-XII: Mexico City</a:t>
            </a:r>
            <a:endParaRPr lang="en-AU" dirty="0"/>
          </a:p>
        </p:txBody>
      </p:sp>
      <p:sp>
        <p:nvSpPr>
          <p:cNvPr id="4" name="AutoShape 2" descr="http://www.iisd.ca/geo/12/images/12nov/3K1A6735.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034" y="2412489"/>
            <a:ext cx="4267966" cy="2845311"/>
          </a:xfrm>
          <a:prstGeom prst="rect">
            <a:avLst/>
          </a:prstGeom>
        </p:spPr>
      </p:pic>
    </p:spTree>
    <p:extLst>
      <p:ext uri="{BB962C8B-B14F-4D97-AF65-F5344CB8AC3E}">
        <p14:creationId xmlns:p14="http://schemas.microsoft.com/office/powerpoint/2010/main" val="31167310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2057400" y="381000"/>
            <a:ext cx="4953000" cy="533400"/>
          </a:xfrm>
        </p:spPr>
        <p:txBody>
          <a:bodyPr/>
          <a:lstStyle/>
          <a:p>
            <a:r>
              <a:rPr lang="en-AU" dirty="0" smtClean="0"/>
              <a:t>What will be different?</a:t>
            </a:r>
            <a:endParaRPr lang="en-AU" dirty="0"/>
          </a:p>
        </p:txBody>
      </p:sp>
      <p:sp>
        <p:nvSpPr>
          <p:cNvPr id="4" name="Shape 3"/>
          <p:cNvSpPr/>
          <p:nvPr/>
        </p:nvSpPr>
        <p:spPr>
          <a:xfrm>
            <a:off x="228600" y="1378424"/>
            <a:ext cx="8839200" cy="5170646"/>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wrap="square" lIns="0" tIns="0" rIns="0" bIns="0">
            <a:spAutoFit/>
          </a:bodyPr>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pPr marL="514350" indent="-514350" defTabSz="914400">
              <a:spcAft>
                <a:spcPts val="1800"/>
              </a:spcAft>
              <a:buFont typeface="+mj-lt"/>
              <a:buAutoNum type="arabicPeriod"/>
              <a:defRPr>
                <a:solidFill>
                  <a:srgbClr val="000000"/>
                </a:solidFill>
              </a:defRPr>
            </a:pPr>
            <a:r>
              <a:rPr lang="en-AU" sz="3200" dirty="0" smtClean="0">
                <a:solidFill>
                  <a:schemeClr val="tx1"/>
                </a:solidFill>
                <a:latin typeface="Proxima Nova Regular"/>
                <a:ea typeface="Proxima Nova Regular"/>
                <a:cs typeface="Proxima Nova Regular"/>
                <a:sym typeface="Proxima Nova Regular"/>
              </a:rPr>
              <a:t>Big focus </a:t>
            </a:r>
            <a:r>
              <a:rPr lang="en-AU" sz="3200" dirty="0">
                <a:solidFill>
                  <a:schemeClr val="tx1"/>
                </a:solidFill>
                <a:latin typeface="Proxima Nova Regular"/>
                <a:ea typeface="Proxima Nova Regular"/>
                <a:cs typeface="Proxima Nova Regular"/>
                <a:sym typeface="Proxima Nova Regular"/>
              </a:rPr>
              <a:t>on </a:t>
            </a:r>
            <a:r>
              <a:rPr lang="en-AU" sz="3200" dirty="0" smtClean="0">
                <a:solidFill>
                  <a:schemeClr val="tx1"/>
                </a:solidFill>
                <a:latin typeface="Proxima Nova Regular"/>
                <a:ea typeface="Proxima Nova Regular"/>
                <a:cs typeface="Proxima Nova Regular"/>
                <a:sym typeface="Proxima Nova Regular"/>
              </a:rPr>
              <a:t>delivering </a:t>
            </a:r>
            <a:r>
              <a:rPr lang="en-AU" sz="3200" b="1" dirty="0" smtClean="0">
                <a:solidFill>
                  <a:schemeClr val="tx1"/>
                </a:solidFill>
                <a:latin typeface="Proxima Nova Regular"/>
                <a:ea typeface="Proxima Nova Regular"/>
                <a:cs typeface="Proxima Nova Regular"/>
                <a:sym typeface="Proxima Nova Regular"/>
              </a:rPr>
              <a:t>impact into big </a:t>
            </a:r>
            <a:r>
              <a:rPr lang="en-AU" sz="3200" b="1" dirty="0">
                <a:solidFill>
                  <a:schemeClr val="tx1"/>
                </a:solidFill>
                <a:latin typeface="Proxima Nova Regular"/>
                <a:ea typeface="Proxima Nova Regular"/>
                <a:cs typeface="Proxima Nova Regular"/>
                <a:sym typeface="Proxima Nova Regular"/>
              </a:rPr>
              <a:t>global and regional agendas</a:t>
            </a:r>
            <a:r>
              <a:rPr lang="en-AU" sz="3200" dirty="0">
                <a:solidFill>
                  <a:schemeClr val="tx1"/>
                </a:solidFill>
                <a:latin typeface="Proxima Nova Regular"/>
                <a:ea typeface="Proxima Nova Regular"/>
                <a:cs typeface="Proxima Nova Regular"/>
                <a:sym typeface="Proxima Nova Regular"/>
              </a:rPr>
              <a:t> – </a:t>
            </a:r>
            <a:r>
              <a:rPr lang="en-AU" sz="3200" dirty="0" smtClean="0">
                <a:solidFill>
                  <a:schemeClr val="tx1"/>
                </a:solidFill>
                <a:latin typeface="Proxima Nova Regular"/>
                <a:ea typeface="Proxima Nova Regular"/>
                <a:cs typeface="Proxima Nova Regular"/>
                <a:sym typeface="Proxima Nova Regular"/>
              </a:rPr>
              <a:t>in particular the Sustainable Development Goals.</a:t>
            </a:r>
          </a:p>
          <a:p>
            <a:pPr marL="900000" lvl="1" indent="-514350" defTabSz="914400">
              <a:spcAft>
                <a:spcPts val="1800"/>
              </a:spcAft>
              <a:buFont typeface="Arial" panose="020B0604020202020204" pitchFamily="34" charset="0"/>
              <a:buChar char="•"/>
              <a:defRPr>
                <a:solidFill>
                  <a:srgbClr val="000000"/>
                </a:solidFill>
              </a:defRPr>
            </a:pPr>
            <a:r>
              <a:rPr lang="en-AU" sz="2800" dirty="0" smtClean="0">
                <a:solidFill>
                  <a:schemeClr val="tx1"/>
                </a:solidFill>
                <a:latin typeface="Proxima Nova Regular"/>
                <a:ea typeface="Proxima Nova Regular"/>
                <a:cs typeface="Proxima Nova Regular"/>
                <a:sym typeface="Proxima Nova Regular"/>
              </a:rPr>
              <a:t>How will we prioritise and coordinate?</a:t>
            </a:r>
          </a:p>
          <a:p>
            <a:pPr marL="514350" lvl="0" indent="-514350" defTabSz="914400">
              <a:spcAft>
                <a:spcPts val="1800"/>
              </a:spcAft>
              <a:buFont typeface="+mj-lt"/>
              <a:buAutoNum type="arabicPeriod"/>
              <a:defRPr>
                <a:solidFill>
                  <a:srgbClr val="000000"/>
                </a:solidFill>
              </a:defRPr>
            </a:pPr>
            <a:r>
              <a:rPr lang="en-AU" sz="3200" dirty="0" smtClean="0">
                <a:solidFill>
                  <a:schemeClr val="tx1"/>
                </a:solidFill>
                <a:latin typeface="Proxima Nova Regular"/>
                <a:ea typeface="Proxima Nova Regular"/>
                <a:cs typeface="Proxima Nova Regular"/>
                <a:sym typeface="Proxima Nova Regular"/>
              </a:rPr>
              <a:t>Focus on developing stronger and more explicit </a:t>
            </a:r>
            <a:r>
              <a:rPr lang="en-AU" sz="3200" b="1" dirty="0" smtClean="0">
                <a:solidFill>
                  <a:schemeClr val="tx1"/>
                </a:solidFill>
                <a:latin typeface="Proxima Nova Regular"/>
                <a:ea typeface="Proxima Nova Regular"/>
                <a:cs typeface="Proxima Nova Regular"/>
                <a:sym typeface="Proxima Nova Regular"/>
              </a:rPr>
              <a:t>links with UN institutions </a:t>
            </a:r>
            <a:r>
              <a:rPr lang="en-AU" sz="3200" dirty="0" smtClean="0">
                <a:solidFill>
                  <a:schemeClr val="tx1"/>
                </a:solidFill>
                <a:latin typeface="Proxima Nova Regular"/>
                <a:ea typeface="Proxima Nova Regular"/>
                <a:cs typeface="Proxima Nova Regular"/>
                <a:sym typeface="Proxima Nova Regular"/>
              </a:rPr>
              <a:t>and programmes.</a:t>
            </a:r>
          </a:p>
          <a:p>
            <a:pPr marL="936000" lvl="1" indent="-514350" defTabSz="914400">
              <a:spcAft>
                <a:spcPts val="1800"/>
              </a:spcAft>
              <a:buFont typeface="Arial" panose="020B0604020202020204" pitchFamily="34" charset="0"/>
              <a:buChar char="•"/>
              <a:defRPr>
                <a:solidFill>
                  <a:srgbClr val="000000"/>
                </a:solidFill>
              </a:defRPr>
            </a:pPr>
            <a:r>
              <a:rPr lang="en-AU" sz="2800" dirty="0">
                <a:solidFill>
                  <a:schemeClr val="tx1"/>
                </a:solidFill>
                <a:latin typeface="Proxima Nova Regular"/>
                <a:ea typeface="Proxima Nova Regular"/>
                <a:cs typeface="Proxima Nova Regular"/>
                <a:sym typeface="Proxima Nova Regular"/>
              </a:rPr>
              <a:t>How will </a:t>
            </a:r>
            <a:r>
              <a:rPr lang="en-AU" sz="2800" dirty="0" smtClean="0">
                <a:solidFill>
                  <a:schemeClr val="tx1"/>
                </a:solidFill>
                <a:latin typeface="Proxima Nova Regular"/>
                <a:ea typeface="Proxima Nova Regular"/>
                <a:cs typeface="Proxima Nova Regular"/>
                <a:sym typeface="Proxima Nova Regular"/>
              </a:rPr>
              <a:t>we be engaged in that?</a:t>
            </a:r>
          </a:p>
          <a:p>
            <a:pPr marL="936000" lvl="1" indent="-514350" defTabSz="914400">
              <a:spcAft>
                <a:spcPts val="1800"/>
              </a:spcAft>
              <a:buFont typeface="Arial" panose="020B0604020202020204" pitchFamily="34" charset="0"/>
              <a:buChar char="•"/>
              <a:defRPr>
                <a:solidFill>
                  <a:srgbClr val="000000"/>
                </a:solidFill>
              </a:defRPr>
            </a:pPr>
            <a:r>
              <a:rPr lang="en-AU" sz="2800" dirty="0" smtClean="0">
                <a:solidFill>
                  <a:schemeClr val="tx1"/>
                </a:solidFill>
                <a:latin typeface="Proxima Nova Regular"/>
                <a:ea typeface="Proxima Nova Regular"/>
                <a:cs typeface="Proxima Nova Regular"/>
                <a:sym typeface="Proxima Nova Regular"/>
              </a:rPr>
              <a:t>Need for direct relations with key agencies?</a:t>
            </a:r>
            <a:endParaRPr lang="en-AU" sz="2800" dirty="0">
              <a:solidFill>
                <a:schemeClr val="tx1"/>
              </a:solidFill>
              <a:latin typeface="Proxima Nova Regular"/>
              <a:ea typeface="Proxima Nova Regular"/>
              <a:cs typeface="Proxima Nova Regular"/>
              <a:sym typeface="Proxima Nova Regular"/>
            </a:endParaRPr>
          </a:p>
        </p:txBody>
      </p:sp>
    </p:spTree>
    <p:extLst>
      <p:ext uri="{BB962C8B-B14F-4D97-AF65-F5344CB8AC3E}">
        <p14:creationId xmlns:p14="http://schemas.microsoft.com/office/powerpoint/2010/main" val="22758074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
          <p:cNvSpPr/>
          <p:nvPr/>
        </p:nvSpPr>
        <p:spPr>
          <a:xfrm>
            <a:off x="304800" y="1295400"/>
            <a:ext cx="8534400" cy="5370701"/>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wrap="square" lIns="0" tIns="0" rIns="0" bIns="0">
            <a:spAutoFit/>
          </a:bodyPr>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pPr marL="514350" lvl="0" indent="-514350" defTabSz="914400">
              <a:spcAft>
                <a:spcPts val="1800"/>
              </a:spcAft>
              <a:buFont typeface="+mj-lt"/>
              <a:buAutoNum type="arabicPeriod" startAt="3"/>
              <a:defRPr>
                <a:solidFill>
                  <a:srgbClr val="000000"/>
                </a:solidFill>
              </a:defRPr>
            </a:pPr>
            <a:r>
              <a:rPr lang="en-AU" sz="3200" dirty="0" smtClean="0">
                <a:solidFill>
                  <a:schemeClr val="tx1"/>
                </a:solidFill>
                <a:latin typeface="Proxima Nova Regular"/>
                <a:ea typeface="Proxima Nova Regular"/>
                <a:cs typeface="Proxima Nova Regular"/>
                <a:sym typeface="Proxima Nova Regular"/>
              </a:rPr>
              <a:t>Focus on </a:t>
            </a:r>
            <a:r>
              <a:rPr lang="en-AU" sz="3200" b="1" dirty="0" smtClean="0">
                <a:solidFill>
                  <a:schemeClr val="tx1"/>
                </a:solidFill>
                <a:latin typeface="Proxima Nova Regular"/>
                <a:ea typeface="Proxima Nova Regular"/>
                <a:cs typeface="Proxima Nova Regular"/>
                <a:sym typeface="Proxima Nova Regular"/>
              </a:rPr>
              <a:t>mobilizing resources ($) </a:t>
            </a:r>
            <a:r>
              <a:rPr lang="en-AU" sz="3200" dirty="0" smtClean="0">
                <a:solidFill>
                  <a:schemeClr val="tx1"/>
                </a:solidFill>
                <a:latin typeface="Proxima Nova Regular"/>
                <a:ea typeface="Proxima Nova Regular"/>
                <a:cs typeface="Proxima Nova Regular"/>
                <a:sym typeface="Proxima Nova Regular"/>
              </a:rPr>
              <a:t>from ‘outside GEO’. </a:t>
            </a:r>
            <a:r>
              <a:rPr lang="en-AU" sz="3200" dirty="0">
                <a:solidFill>
                  <a:schemeClr val="tx1"/>
                </a:solidFill>
                <a:latin typeface="Proxima Nova Regular"/>
                <a:ea typeface="Proxima Nova Regular"/>
                <a:cs typeface="Proxima Nova Regular"/>
                <a:sym typeface="Proxima Nova Regular"/>
              </a:rPr>
              <a:t>P</a:t>
            </a:r>
            <a:r>
              <a:rPr lang="en-AU" sz="3200" dirty="0" smtClean="0">
                <a:solidFill>
                  <a:schemeClr val="tx1"/>
                </a:solidFill>
                <a:latin typeface="Proxima Nova Regular"/>
                <a:ea typeface="Proxima Nova Regular"/>
                <a:cs typeface="Proxima Nova Regular"/>
                <a:sym typeface="Proxima Nova Regular"/>
              </a:rPr>
              <a:t>rivate sector, development banks, philanthropic organizations.</a:t>
            </a:r>
          </a:p>
          <a:p>
            <a:pPr marL="936000" lvl="1" indent="-514350" defTabSz="914400">
              <a:spcAft>
                <a:spcPts val="1800"/>
              </a:spcAft>
              <a:buFont typeface="Arial" panose="020B0604020202020204" pitchFamily="34" charset="0"/>
              <a:buChar char="•"/>
              <a:defRPr>
                <a:solidFill>
                  <a:srgbClr val="000000"/>
                </a:solidFill>
              </a:defRPr>
            </a:pPr>
            <a:r>
              <a:rPr lang="en-AU" sz="2800" dirty="0" smtClean="0">
                <a:solidFill>
                  <a:schemeClr val="tx1"/>
                </a:solidFill>
                <a:latin typeface="Proxima Nova Regular"/>
                <a:ea typeface="Proxima Nova Regular"/>
                <a:cs typeface="Proxima Nova Regular"/>
                <a:sym typeface="Proxima Nova Regular"/>
              </a:rPr>
              <a:t>How can we appropriately harness this to support CEOS Agency activity?</a:t>
            </a:r>
          </a:p>
          <a:p>
            <a:pPr marL="514350" indent="-514350" defTabSz="914400">
              <a:spcAft>
                <a:spcPts val="1800"/>
              </a:spcAft>
              <a:buFont typeface="+mj-lt"/>
              <a:buAutoNum type="arabicPeriod" startAt="3"/>
              <a:defRPr>
                <a:solidFill>
                  <a:srgbClr val="000000"/>
                </a:solidFill>
              </a:defRPr>
            </a:pPr>
            <a:r>
              <a:rPr lang="en-AU" sz="3200" dirty="0">
                <a:solidFill>
                  <a:schemeClr val="tx1"/>
                </a:solidFill>
                <a:latin typeface="Proxima Nova Regular"/>
                <a:ea typeface="Proxima Nova Regular"/>
                <a:cs typeface="Proxima Nova Regular"/>
                <a:sym typeface="Proxima Nova Regular"/>
              </a:rPr>
              <a:t>Emphasis on </a:t>
            </a:r>
            <a:r>
              <a:rPr lang="en-AU" sz="3200" b="1" dirty="0" smtClean="0">
                <a:solidFill>
                  <a:schemeClr val="tx1"/>
                </a:solidFill>
                <a:latin typeface="Proxima Nova Regular"/>
                <a:ea typeface="Proxima Nova Regular"/>
                <a:cs typeface="Proxima Nova Regular"/>
                <a:sym typeface="Proxima Nova Regular"/>
              </a:rPr>
              <a:t>defining and </a:t>
            </a:r>
            <a:r>
              <a:rPr lang="en-AU" sz="3200" b="1" dirty="0">
                <a:solidFill>
                  <a:schemeClr val="tx1"/>
                </a:solidFill>
                <a:latin typeface="Proxima Nova Regular"/>
                <a:ea typeface="Proxima Nova Regular"/>
                <a:cs typeface="Proxima Nova Regular"/>
                <a:sym typeface="Proxima Nova Regular"/>
              </a:rPr>
              <a:t>prioritizing </a:t>
            </a:r>
            <a:r>
              <a:rPr lang="en-AU" sz="3200" b="1" dirty="0" smtClean="0">
                <a:solidFill>
                  <a:schemeClr val="tx1"/>
                </a:solidFill>
                <a:latin typeface="Proxima Nova Regular"/>
                <a:ea typeface="Proxima Nova Regular"/>
                <a:cs typeface="Proxima Nova Regular"/>
                <a:sym typeface="Proxima Nova Regular"/>
              </a:rPr>
              <a:t>requirements by SBA</a:t>
            </a:r>
            <a:r>
              <a:rPr lang="en-AU" sz="3200" dirty="0" smtClean="0">
                <a:solidFill>
                  <a:schemeClr val="tx1"/>
                </a:solidFill>
                <a:latin typeface="Proxima Nova Regular"/>
                <a:ea typeface="Proxima Nova Regular"/>
                <a:cs typeface="Proxima Nova Regular"/>
                <a:sym typeface="Proxima Nova Regular"/>
              </a:rPr>
              <a:t>.  </a:t>
            </a:r>
            <a:r>
              <a:rPr lang="en-AU" sz="3200" dirty="0">
                <a:solidFill>
                  <a:schemeClr val="tx1"/>
                </a:solidFill>
                <a:latin typeface="Proxima Nova Regular"/>
                <a:ea typeface="Proxima Nova Regular"/>
                <a:cs typeface="Proxima Nova Regular"/>
                <a:sym typeface="Proxima Nova Regular"/>
              </a:rPr>
              <a:t>Deeper </a:t>
            </a:r>
            <a:r>
              <a:rPr lang="en-AU" sz="3200" u="sng" dirty="0" smtClean="0">
                <a:solidFill>
                  <a:schemeClr val="tx1"/>
                </a:solidFill>
                <a:latin typeface="Proxima Nova Regular"/>
                <a:ea typeface="Proxima Nova Regular"/>
                <a:cs typeface="Proxima Nova Regular"/>
                <a:sym typeface="Proxima Nova Regular"/>
              </a:rPr>
              <a:t>end</a:t>
            </a:r>
            <a:r>
              <a:rPr lang="en-AU" sz="3200" dirty="0" smtClean="0">
                <a:solidFill>
                  <a:schemeClr val="tx1"/>
                </a:solidFill>
                <a:latin typeface="Proxima Nova Regular"/>
                <a:ea typeface="Proxima Nova Regular"/>
                <a:cs typeface="Proxima Nova Regular"/>
                <a:sym typeface="Proxima Nova Regular"/>
              </a:rPr>
              <a:t>-user </a:t>
            </a:r>
            <a:r>
              <a:rPr lang="en-AU" sz="3200" dirty="0">
                <a:solidFill>
                  <a:schemeClr val="tx1"/>
                </a:solidFill>
                <a:latin typeface="Proxima Nova Regular"/>
                <a:ea typeface="Proxima Nova Regular"/>
                <a:cs typeface="Proxima Nova Regular"/>
                <a:sym typeface="Proxima Nova Regular"/>
              </a:rPr>
              <a:t>engagement – hopefully fewer ‘wish lists</a:t>
            </a:r>
            <a:r>
              <a:rPr lang="en-AU" sz="3200" dirty="0" smtClean="0">
                <a:solidFill>
                  <a:schemeClr val="tx1"/>
                </a:solidFill>
                <a:latin typeface="Proxima Nova Regular"/>
                <a:ea typeface="Proxima Nova Regular"/>
                <a:cs typeface="Proxima Nova Regular"/>
                <a:sym typeface="Proxima Nova Regular"/>
              </a:rPr>
              <a:t>’.</a:t>
            </a:r>
          </a:p>
          <a:p>
            <a:pPr marL="936000" lvl="1" indent="-514350" defTabSz="914400">
              <a:spcAft>
                <a:spcPts val="1800"/>
              </a:spcAft>
              <a:buFont typeface="Arial" panose="020B0604020202020204" pitchFamily="34" charset="0"/>
              <a:buChar char="•"/>
              <a:defRPr>
                <a:solidFill>
                  <a:srgbClr val="000000"/>
                </a:solidFill>
              </a:defRPr>
            </a:pPr>
            <a:r>
              <a:rPr lang="en-AU" sz="2800" dirty="0">
                <a:solidFill>
                  <a:schemeClr val="tx1"/>
                </a:solidFill>
                <a:latin typeface="Proxima Nova Regular"/>
                <a:ea typeface="Proxima Nova Regular"/>
                <a:cs typeface="Proxima Nova Regular"/>
                <a:sym typeface="Proxima Nova Regular"/>
              </a:rPr>
              <a:t>How can we </a:t>
            </a:r>
            <a:r>
              <a:rPr lang="en-AU" sz="2800" dirty="0" smtClean="0">
                <a:solidFill>
                  <a:schemeClr val="tx1"/>
                </a:solidFill>
                <a:latin typeface="Proxima Nova Regular"/>
                <a:ea typeface="Proxima Nova Regular"/>
                <a:cs typeface="Proxima Nova Regular"/>
                <a:sym typeface="Proxima Nova Regular"/>
              </a:rPr>
              <a:t>step up once this occurs, and avoid ‘requirements ping pong’?</a:t>
            </a:r>
            <a:endParaRPr lang="en-AU" sz="2800" dirty="0">
              <a:solidFill>
                <a:schemeClr val="tx1"/>
              </a:solidFill>
              <a:latin typeface="Proxima Nova Regular"/>
              <a:ea typeface="Proxima Nova Regular"/>
              <a:cs typeface="Proxima Nova Regular"/>
              <a:sym typeface="Proxima Nova Regular"/>
            </a:endParaRPr>
          </a:p>
        </p:txBody>
      </p:sp>
      <p:sp>
        <p:nvSpPr>
          <p:cNvPr id="5" name="Content Placeholder 2"/>
          <p:cNvSpPr>
            <a:spLocks noGrp="1"/>
          </p:cNvSpPr>
          <p:nvPr>
            <p:ph sz="quarter" idx="11"/>
          </p:nvPr>
        </p:nvSpPr>
        <p:spPr>
          <a:xfrm>
            <a:off x="2057400" y="381000"/>
            <a:ext cx="4953000" cy="533400"/>
          </a:xfrm>
        </p:spPr>
        <p:txBody>
          <a:bodyPr/>
          <a:lstStyle/>
          <a:p>
            <a:r>
              <a:rPr lang="en-AU" dirty="0" smtClean="0"/>
              <a:t>What will be different?</a:t>
            </a:r>
            <a:endParaRPr lang="en-AU" dirty="0"/>
          </a:p>
        </p:txBody>
      </p:sp>
    </p:spTree>
    <p:extLst>
      <p:ext uri="{BB962C8B-B14F-4D97-AF65-F5344CB8AC3E}">
        <p14:creationId xmlns:p14="http://schemas.microsoft.com/office/powerpoint/2010/main" val="3779409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
          <p:cNvSpPr/>
          <p:nvPr/>
        </p:nvSpPr>
        <p:spPr>
          <a:xfrm>
            <a:off x="228600" y="1429464"/>
            <a:ext cx="8686800" cy="5047536"/>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wrap="square" lIns="0" tIns="0" rIns="0" bIns="0">
            <a:spAutoFit/>
          </a:bodyPr>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pPr marL="514350" lvl="0" indent="-514350" defTabSz="914400">
              <a:spcAft>
                <a:spcPts val="1800"/>
              </a:spcAft>
              <a:buFont typeface="+mj-lt"/>
              <a:buAutoNum type="arabicPeriod" startAt="5"/>
              <a:defRPr>
                <a:solidFill>
                  <a:srgbClr val="000000"/>
                </a:solidFill>
              </a:defRPr>
            </a:pPr>
            <a:r>
              <a:rPr lang="en-AU" sz="3200" dirty="0" smtClean="0">
                <a:solidFill>
                  <a:schemeClr val="tx1"/>
                </a:solidFill>
                <a:latin typeface="Proxima Nova Regular"/>
                <a:ea typeface="Proxima Nova Regular"/>
                <a:cs typeface="Proxima Nova Regular"/>
                <a:sym typeface="Proxima Nova Regular"/>
              </a:rPr>
              <a:t>Strong focus on </a:t>
            </a:r>
            <a:r>
              <a:rPr lang="en-AU" sz="3200" b="1" dirty="0" smtClean="0">
                <a:solidFill>
                  <a:schemeClr val="tx1"/>
                </a:solidFill>
                <a:latin typeface="Proxima Nova Regular"/>
                <a:ea typeface="Proxima Nova Regular"/>
                <a:cs typeface="Proxima Nova Regular"/>
                <a:sym typeface="Proxima Nova Regular"/>
              </a:rPr>
              <a:t>in-situ coordination </a:t>
            </a:r>
            <a:r>
              <a:rPr lang="en-AU" sz="3200" dirty="0" smtClean="0">
                <a:solidFill>
                  <a:schemeClr val="tx1"/>
                </a:solidFill>
                <a:latin typeface="Proxima Nova Regular"/>
                <a:ea typeface="Proxima Nova Regular"/>
                <a:cs typeface="Proxima Nova Regular"/>
                <a:sym typeface="Proxima Nova Regular"/>
              </a:rPr>
              <a:t>and space/in-situ integration.</a:t>
            </a:r>
          </a:p>
          <a:p>
            <a:pPr marL="936000" lvl="0" indent="-514350" defTabSz="914400">
              <a:spcAft>
                <a:spcPts val="1800"/>
              </a:spcAft>
              <a:buFont typeface="Arial" panose="020B0604020202020204" pitchFamily="34" charset="0"/>
              <a:buChar char="•"/>
              <a:defRPr>
                <a:solidFill>
                  <a:srgbClr val="000000"/>
                </a:solidFill>
              </a:defRPr>
            </a:pPr>
            <a:r>
              <a:rPr lang="en-AU" sz="2800" dirty="0" smtClean="0">
                <a:solidFill>
                  <a:schemeClr val="tx1"/>
                </a:solidFill>
                <a:latin typeface="Proxima Nova Regular"/>
                <a:ea typeface="Proxima Nova Regular"/>
                <a:cs typeface="Proxima Nova Regular"/>
                <a:sym typeface="Proxima Nova Regular"/>
              </a:rPr>
              <a:t>How can we use this to help </a:t>
            </a:r>
            <a:r>
              <a:rPr lang="en-AU" sz="2800" u="sng" dirty="0" smtClean="0">
                <a:solidFill>
                  <a:schemeClr val="tx1"/>
                </a:solidFill>
                <a:latin typeface="Proxima Nova Regular"/>
                <a:ea typeface="Proxima Nova Regular"/>
                <a:cs typeface="Proxima Nova Regular"/>
                <a:sym typeface="Proxima Nova Regular"/>
              </a:rPr>
              <a:t>us</a:t>
            </a:r>
            <a:r>
              <a:rPr lang="en-AU" sz="2800" dirty="0" smtClean="0">
                <a:solidFill>
                  <a:schemeClr val="tx1"/>
                </a:solidFill>
                <a:latin typeface="Proxima Nova Regular"/>
                <a:ea typeface="Proxima Nova Regular"/>
                <a:cs typeface="Proxima Nova Regular"/>
                <a:sym typeface="Proxima Nova Regular"/>
              </a:rPr>
              <a:t>?</a:t>
            </a:r>
          </a:p>
          <a:p>
            <a:pPr marL="936000" lvl="0" indent="-514350" defTabSz="914400">
              <a:spcAft>
                <a:spcPts val="1800"/>
              </a:spcAft>
              <a:buFont typeface="Arial" panose="020B0604020202020204" pitchFamily="34" charset="0"/>
              <a:buChar char="•"/>
              <a:defRPr>
                <a:solidFill>
                  <a:srgbClr val="000000"/>
                </a:solidFill>
              </a:defRPr>
            </a:pPr>
            <a:r>
              <a:rPr lang="en-AU" sz="2800" dirty="0" smtClean="0">
                <a:solidFill>
                  <a:schemeClr val="tx1"/>
                </a:solidFill>
                <a:latin typeface="Proxima Nova Regular"/>
                <a:ea typeface="Proxima Nova Regular"/>
                <a:cs typeface="Proxima Nova Regular"/>
                <a:sym typeface="Proxima Nova Regular"/>
              </a:rPr>
              <a:t>How do we ensure this is not read to imply ‘less’ focus on space data …</a:t>
            </a:r>
          </a:p>
          <a:p>
            <a:pPr marL="514350" lvl="0" indent="-514350" defTabSz="914400">
              <a:spcAft>
                <a:spcPts val="1800"/>
              </a:spcAft>
              <a:buFont typeface="+mj-lt"/>
              <a:buAutoNum type="arabicPeriod" startAt="6"/>
              <a:defRPr>
                <a:solidFill>
                  <a:srgbClr val="000000"/>
                </a:solidFill>
              </a:defRPr>
            </a:pPr>
            <a:r>
              <a:rPr lang="en-AU" sz="3200" dirty="0" smtClean="0">
                <a:solidFill>
                  <a:schemeClr val="tx1"/>
                </a:solidFill>
                <a:latin typeface="Proxima Nova Regular"/>
                <a:ea typeface="Proxima Nova Regular"/>
                <a:cs typeface="Proxima Nova Regular"/>
                <a:sym typeface="Proxima Nova Regular"/>
              </a:rPr>
              <a:t>POs</a:t>
            </a:r>
            <a:r>
              <a:rPr lang="en-AU" sz="3200" b="1" dirty="0" smtClean="0">
                <a:solidFill>
                  <a:schemeClr val="tx1"/>
                </a:solidFill>
                <a:latin typeface="Proxima Nova Regular"/>
                <a:ea typeface="Proxima Nova Regular"/>
                <a:cs typeface="Proxima Nova Regular"/>
                <a:sym typeface="Proxima Nova Regular"/>
              </a:rPr>
              <a:t> </a:t>
            </a:r>
            <a:r>
              <a:rPr lang="en-AU" sz="3200" b="1" dirty="0">
                <a:solidFill>
                  <a:schemeClr val="tx1"/>
                </a:solidFill>
                <a:latin typeface="Proxima Nova Regular"/>
                <a:ea typeface="Proxima Nova Regular"/>
                <a:cs typeface="Proxima Nova Regular"/>
                <a:sym typeface="Proxima Nova Regular"/>
              </a:rPr>
              <a:t>in top-level governance </a:t>
            </a:r>
            <a:r>
              <a:rPr lang="en-AU" sz="3200" dirty="0" smtClean="0">
                <a:solidFill>
                  <a:schemeClr val="tx1"/>
                </a:solidFill>
                <a:latin typeface="Proxima Nova Regular"/>
                <a:ea typeface="Proxima Nova Regular"/>
                <a:cs typeface="Proxima Nova Regular"/>
                <a:sym typeface="Proxima Nova Regular"/>
              </a:rPr>
              <a:t>– observers </a:t>
            </a:r>
            <a:r>
              <a:rPr lang="en-AU" sz="3200" dirty="0">
                <a:solidFill>
                  <a:schemeClr val="tx1"/>
                </a:solidFill>
                <a:latin typeface="Proxima Nova Regular"/>
                <a:ea typeface="Proxima Nova Regular"/>
                <a:cs typeface="Proxima Nova Regular"/>
                <a:sym typeface="Proxima Nova Regular"/>
              </a:rPr>
              <a:t>on </a:t>
            </a:r>
            <a:r>
              <a:rPr lang="en-AU" sz="3200" dirty="0" err="1" smtClean="0">
                <a:solidFill>
                  <a:schemeClr val="tx1"/>
                </a:solidFill>
                <a:latin typeface="Proxima Nova Regular"/>
                <a:ea typeface="Proxima Nova Regular"/>
                <a:cs typeface="Proxima Nova Regular"/>
                <a:sym typeface="Proxima Nova Regular"/>
              </a:rPr>
              <a:t>ExCom</a:t>
            </a:r>
            <a:r>
              <a:rPr lang="en-AU" sz="3200" dirty="0" smtClean="0">
                <a:solidFill>
                  <a:schemeClr val="tx1"/>
                </a:solidFill>
                <a:latin typeface="Proxima Nova Regular"/>
                <a:ea typeface="Proxima Nova Regular"/>
                <a:cs typeface="Proxima Nova Regular"/>
                <a:sym typeface="Proxima Nova Regular"/>
              </a:rPr>
              <a:t>, key Programme Board role.</a:t>
            </a:r>
          </a:p>
          <a:p>
            <a:pPr marL="936000" lvl="0" indent="-514350" defTabSz="914400">
              <a:spcAft>
                <a:spcPts val="1800"/>
              </a:spcAft>
              <a:buFont typeface="Arial" panose="020B0604020202020204" pitchFamily="34" charset="0"/>
              <a:buChar char="•"/>
              <a:defRPr>
                <a:solidFill>
                  <a:srgbClr val="000000"/>
                </a:solidFill>
              </a:defRPr>
            </a:pPr>
            <a:r>
              <a:rPr lang="en-AU" sz="2800" dirty="0" smtClean="0">
                <a:solidFill>
                  <a:schemeClr val="tx1"/>
                </a:solidFill>
                <a:latin typeface="Proxima Nova Regular"/>
                <a:ea typeface="Proxima Nova Regular"/>
                <a:cs typeface="Proxima Nova Regular"/>
                <a:sym typeface="Proxima Nova Regular"/>
              </a:rPr>
              <a:t>We may well get what we wanted.  Now to deliver and use it effectively …</a:t>
            </a:r>
            <a:endParaRPr lang="en-AU" sz="2800" dirty="0">
              <a:solidFill>
                <a:schemeClr val="tx1"/>
              </a:solidFill>
              <a:latin typeface="Proxima Nova Regular"/>
              <a:ea typeface="Proxima Nova Regular"/>
              <a:cs typeface="Proxima Nova Regular"/>
              <a:sym typeface="Proxima Nova Regular"/>
            </a:endParaRPr>
          </a:p>
        </p:txBody>
      </p:sp>
      <p:sp>
        <p:nvSpPr>
          <p:cNvPr id="6" name="Content Placeholder 2"/>
          <p:cNvSpPr>
            <a:spLocks noGrp="1"/>
          </p:cNvSpPr>
          <p:nvPr>
            <p:ph sz="quarter" idx="11"/>
          </p:nvPr>
        </p:nvSpPr>
        <p:spPr>
          <a:xfrm>
            <a:off x="2057400" y="381000"/>
            <a:ext cx="4953000" cy="533400"/>
          </a:xfrm>
        </p:spPr>
        <p:txBody>
          <a:bodyPr/>
          <a:lstStyle/>
          <a:p>
            <a:r>
              <a:rPr lang="en-AU" dirty="0" smtClean="0"/>
              <a:t>What will be different?</a:t>
            </a:r>
            <a:endParaRPr lang="en-AU" dirty="0"/>
          </a:p>
        </p:txBody>
      </p:sp>
    </p:spTree>
    <p:extLst>
      <p:ext uri="{BB962C8B-B14F-4D97-AF65-F5344CB8AC3E}">
        <p14:creationId xmlns:p14="http://schemas.microsoft.com/office/powerpoint/2010/main" val="33822804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13073" y="3613622"/>
            <a:ext cx="4863727" cy="3244378"/>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143000"/>
            <a:ext cx="4572000" cy="3048000"/>
          </a:xfrm>
          <a:prstGeom prst="rect">
            <a:avLst/>
          </a:prstGeom>
        </p:spPr>
      </p:pic>
      <p:sp>
        <p:nvSpPr>
          <p:cNvPr id="8" name="Content Placeholder 2"/>
          <p:cNvSpPr>
            <a:spLocks noGrp="1"/>
          </p:cNvSpPr>
          <p:nvPr>
            <p:ph sz="quarter" idx="11"/>
          </p:nvPr>
        </p:nvSpPr>
        <p:spPr>
          <a:xfrm>
            <a:off x="1905000" y="304800"/>
            <a:ext cx="4953000" cy="533400"/>
          </a:xfrm>
        </p:spPr>
        <p:txBody>
          <a:bodyPr/>
          <a:lstStyle/>
          <a:p>
            <a:r>
              <a:rPr lang="en-AU" dirty="0" smtClean="0"/>
              <a:t>The 29</a:t>
            </a:r>
            <a:r>
              <a:rPr lang="en-AU" baseline="30000" dirty="0" smtClean="0"/>
              <a:t>th</a:t>
            </a:r>
            <a:r>
              <a:rPr lang="en-AU" dirty="0" smtClean="0"/>
              <a:t> CEOS Plenary</a:t>
            </a:r>
            <a:endParaRPr lang="en-AU" dirty="0"/>
          </a:p>
        </p:txBody>
      </p:sp>
    </p:spTree>
    <p:extLst>
      <p:ext uri="{BB962C8B-B14F-4D97-AF65-F5344CB8AC3E}">
        <p14:creationId xmlns:p14="http://schemas.microsoft.com/office/powerpoint/2010/main" val="3150496584"/>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28600" y="1371600"/>
            <a:ext cx="8382000" cy="4724400"/>
          </a:xfrm>
        </p:spPr>
        <p:txBody>
          <a:bodyPr/>
          <a:lstStyle/>
          <a:p>
            <a:r>
              <a:rPr lang="en-AU" dirty="0" smtClean="0"/>
              <a:t>New entity with the role of developing and monitoring delivery of the 3-year GEO Work Programme.</a:t>
            </a:r>
          </a:p>
          <a:p>
            <a:r>
              <a:rPr lang="en-AU" dirty="0" smtClean="0"/>
              <a:t>Intended to place </a:t>
            </a:r>
            <a:r>
              <a:rPr lang="en-AU" dirty="0" smtClean="0"/>
              <a:t>‘</a:t>
            </a:r>
            <a:r>
              <a:rPr lang="en-AU" dirty="0" smtClean="0"/>
              <a:t>rigour’ into what becomes a “GEO initiative” while:</a:t>
            </a:r>
          </a:p>
          <a:p>
            <a:pPr lvl="1"/>
            <a:r>
              <a:rPr lang="en-AU" dirty="0" smtClean="0"/>
              <a:t>Respecting the ‘best efforts’ and ‘voluntary’ nature of GEO</a:t>
            </a:r>
          </a:p>
          <a:p>
            <a:pPr lvl="1"/>
            <a:r>
              <a:rPr lang="en-AU" dirty="0" smtClean="0"/>
              <a:t>Providing mentoring, advice and support</a:t>
            </a:r>
          </a:p>
          <a:p>
            <a:pPr lvl="1"/>
            <a:r>
              <a:rPr lang="en-AU" dirty="0" smtClean="0"/>
              <a:t>Helping connect participants and initiatives</a:t>
            </a:r>
          </a:p>
          <a:p>
            <a:r>
              <a:rPr lang="en-AU" dirty="0" smtClean="0"/>
              <a:t>CEOS represented by:</a:t>
            </a:r>
          </a:p>
          <a:p>
            <a:pPr lvl="1"/>
            <a:r>
              <a:rPr lang="en-AU" dirty="0" smtClean="0"/>
              <a:t>SIT Chair (S. Briggs) [Principal]</a:t>
            </a:r>
          </a:p>
          <a:p>
            <a:pPr lvl="1"/>
            <a:r>
              <a:rPr lang="en-AU" dirty="0" smtClean="0"/>
              <a:t>SIT Chair Team (I. </a:t>
            </a:r>
            <a:r>
              <a:rPr lang="en-AU" dirty="0" err="1" smtClean="0"/>
              <a:t>Petiteville</a:t>
            </a:r>
            <a:r>
              <a:rPr lang="en-AU" dirty="0" smtClean="0"/>
              <a:t>) and CEO (</a:t>
            </a:r>
            <a:r>
              <a:rPr lang="en-AU" dirty="0" err="1" smtClean="0"/>
              <a:t>J.Ross</a:t>
            </a:r>
            <a:r>
              <a:rPr lang="en-AU" dirty="0" smtClean="0"/>
              <a:t>) [Alternates]</a:t>
            </a:r>
          </a:p>
          <a:p>
            <a:r>
              <a:rPr lang="en-AU" dirty="0" smtClean="0"/>
              <a:t>First meeting in Geneva early February.  5 task-teams established with goals including:</a:t>
            </a:r>
          </a:p>
          <a:p>
            <a:pPr lvl="1"/>
            <a:r>
              <a:rPr lang="en-AU" dirty="0" smtClean="0"/>
              <a:t>Review of goals and targets</a:t>
            </a:r>
          </a:p>
          <a:p>
            <a:pPr lvl="1"/>
            <a:r>
              <a:rPr lang="en-AU" dirty="0" smtClean="0"/>
              <a:t>Review of foundational tasks</a:t>
            </a:r>
          </a:p>
          <a:p>
            <a:pPr lvl="1"/>
            <a:r>
              <a:rPr lang="en-AU" dirty="0" smtClean="0"/>
              <a:t>Review of candidate GEO initiatives/flagships</a:t>
            </a:r>
          </a:p>
        </p:txBody>
      </p:sp>
      <p:sp>
        <p:nvSpPr>
          <p:cNvPr id="3" name="Content Placeholder 2"/>
          <p:cNvSpPr>
            <a:spLocks noGrp="1"/>
          </p:cNvSpPr>
          <p:nvPr>
            <p:ph sz="quarter" idx="11"/>
          </p:nvPr>
        </p:nvSpPr>
        <p:spPr/>
        <p:txBody>
          <a:bodyPr/>
          <a:lstStyle/>
          <a:p>
            <a:r>
              <a:rPr lang="en-AU" dirty="0" smtClean="0"/>
              <a:t>GEO Programme Board</a:t>
            </a:r>
            <a:endParaRPr lang="en-AU" dirty="0"/>
          </a:p>
        </p:txBody>
      </p:sp>
    </p:spTree>
    <p:extLst>
      <p:ext uri="{BB962C8B-B14F-4D97-AF65-F5344CB8AC3E}">
        <p14:creationId xmlns:p14="http://schemas.microsoft.com/office/powerpoint/2010/main" val="22338540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lstStyle/>
          <a:p>
            <a:r>
              <a:rPr lang="en-AU" dirty="0" smtClean="0"/>
              <a:t>SIT Chair Priorities</a:t>
            </a:r>
            <a:endParaRPr lang="en-AU" dirty="0"/>
          </a:p>
        </p:txBody>
      </p:sp>
      <p:sp>
        <p:nvSpPr>
          <p:cNvPr id="5" name="Content Placeholder 1"/>
          <p:cNvSpPr txBox="1">
            <a:spLocks/>
          </p:cNvSpPr>
          <p:nvPr/>
        </p:nvSpPr>
        <p:spPr>
          <a:xfrm>
            <a:off x="457200" y="1600199"/>
            <a:ext cx="8458200" cy="4525963"/>
          </a:xfrm>
          <a:prstGeom prst="rect">
            <a:avLst/>
          </a:prstGeom>
        </p:spPr>
        <p:txBody>
          <a:bodyPr>
            <a:normAutofit fontScale="92500" lnSpcReduction="20000"/>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a:spcAft>
                <a:spcPts val="600"/>
              </a:spcAft>
            </a:pPr>
            <a:r>
              <a:rPr lang="en-US" sz="2000" dirty="0" smtClean="0">
                <a:solidFill>
                  <a:schemeClr val="tx2">
                    <a:lumMod val="75000"/>
                  </a:schemeClr>
                </a:solidFill>
              </a:rPr>
              <a:t>Ensure success of </a:t>
            </a:r>
            <a:r>
              <a:rPr lang="en-US" sz="2000" b="1" dirty="0" smtClean="0">
                <a:solidFill>
                  <a:schemeClr val="tx1"/>
                </a:solidFill>
              </a:rPr>
              <a:t>ongoing CEOS Priorities </a:t>
            </a:r>
            <a:r>
              <a:rPr lang="en-US" sz="2000" b="1" dirty="0" smtClean="0">
                <a:solidFill>
                  <a:schemeClr val="tx2">
                    <a:lumMod val="75000"/>
                  </a:schemeClr>
                </a:solidFill>
              </a:rPr>
              <a:t>– </a:t>
            </a:r>
            <a:r>
              <a:rPr lang="en-US" sz="2000" dirty="0" smtClean="0">
                <a:solidFill>
                  <a:schemeClr val="tx2">
                    <a:lumMod val="75000"/>
                  </a:schemeClr>
                </a:solidFill>
              </a:rPr>
              <a:t>recent systematic procedures have promoted several major initiatives </a:t>
            </a:r>
          </a:p>
          <a:p>
            <a:pPr>
              <a:spcAft>
                <a:spcPts val="600"/>
              </a:spcAft>
            </a:pPr>
            <a:r>
              <a:rPr lang="en-US" sz="2000" dirty="0" smtClean="0">
                <a:solidFill>
                  <a:schemeClr val="tx2">
                    <a:lumMod val="75000"/>
                  </a:schemeClr>
                </a:solidFill>
              </a:rPr>
              <a:t>Ensure full access to &amp; exploitation of </a:t>
            </a:r>
            <a:r>
              <a:rPr lang="en-US" sz="2000" b="1" dirty="0" smtClean="0"/>
              <a:t>Copernicus Sentinel </a:t>
            </a:r>
            <a:r>
              <a:rPr lang="en-US" sz="2000" dirty="0" smtClean="0">
                <a:solidFill>
                  <a:schemeClr val="tx2">
                    <a:lumMod val="75000"/>
                  </a:schemeClr>
                </a:solidFill>
              </a:rPr>
              <a:t>data in support of the above priorities </a:t>
            </a:r>
          </a:p>
          <a:p>
            <a:pPr>
              <a:spcAft>
                <a:spcPts val="600"/>
              </a:spcAft>
            </a:pPr>
            <a:r>
              <a:rPr lang="en-US" sz="2000" dirty="0" smtClean="0">
                <a:solidFill>
                  <a:schemeClr val="tx2">
                    <a:lumMod val="75000"/>
                  </a:schemeClr>
                </a:solidFill>
              </a:rPr>
              <a:t>Develop further the CEOS-GCOS-IPCC-UNFCCC relationship for climate measures, observations and indicators, post COP-21 with WG-Climate and through the </a:t>
            </a:r>
            <a:r>
              <a:rPr lang="en-US" sz="2000" b="1" dirty="0" smtClean="0"/>
              <a:t>GCOS Implementation Plan (2016) &amp; Satellite Supplement (2016), CEOS Response (2017).</a:t>
            </a:r>
          </a:p>
          <a:p>
            <a:pPr>
              <a:spcAft>
                <a:spcPts val="600"/>
              </a:spcAft>
            </a:pPr>
            <a:endParaRPr lang="en-US" sz="2000" b="1" dirty="0" smtClean="0">
              <a:solidFill>
                <a:schemeClr val="tx2">
                  <a:lumMod val="75000"/>
                </a:schemeClr>
              </a:solidFill>
            </a:endParaRPr>
          </a:p>
          <a:p>
            <a:r>
              <a:rPr lang="en-US" sz="2000" dirty="0" smtClean="0">
                <a:solidFill>
                  <a:schemeClr val="tx2">
                    <a:lumMod val="75000"/>
                  </a:schemeClr>
                </a:solidFill>
              </a:rPr>
              <a:t>And :</a:t>
            </a:r>
          </a:p>
          <a:p>
            <a:pPr marL="800100" lvl="1" indent="-342900"/>
            <a:r>
              <a:rPr lang="en-US" sz="2000" dirty="0" smtClean="0">
                <a:solidFill>
                  <a:schemeClr val="tx2">
                    <a:lumMod val="75000"/>
                  </a:schemeClr>
                </a:solidFill>
              </a:rPr>
              <a:t>Maintain and improve effectiveness of </a:t>
            </a:r>
            <a:r>
              <a:rPr lang="en-US" sz="2000" b="1" dirty="0" smtClean="0"/>
              <a:t>strategic partnerships with UN agencies, investment banks, international programmes and agencies </a:t>
            </a:r>
            <a:r>
              <a:rPr lang="en-US" sz="2000" dirty="0" smtClean="0"/>
              <a:t>and ensure GEO is effective </a:t>
            </a:r>
            <a:r>
              <a:rPr lang="en-US" sz="2000" dirty="0" smtClean="0">
                <a:solidFill>
                  <a:schemeClr val="tx2">
                    <a:lumMod val="75000"/>
                  </a:schemeClr>
                </a:solidFill>
              </a:rPr>
              <a:t>as an instrument in this</a:t>
            </a:r>
          </a:p>
          <a:p>
            <a:pPr marL="800100" lvl="1" indent="-342900"/>
            <a:r>
              <a:rPr lang="en-US" sz="2000" dirty="0" smtClean="0">
                <a:solidFill>
                  <a:schemeClr val="tx2">
                    <a:lumMod val="75000"/>
                  </a:schemeClr>
                </a:solidFill>
              </a:rPr>
              <a:t>Support the </a:t>
            </a:r>
            <a:r>
              <a:rPr lang="en-US" sz="2000" b="1" dirty="0" smtClean="0"/>
              <a:t>initiatives of the incoming CEOS Chairs in 2016/2017</a:t>
            </a:r>
            <a:r>
              <a:rPr lang="en-US" sz="2000" b="1" dirty="0" smtClean="0">
                <a:solidFill>
                  <a:schemeClr val="tx2">
                    <a:lumMod val="75000"/>
                  </a:schemeClr>
                </a:solidFill>
              </a:rPr>
              <a:t> </a:t>
            </a:r>
            <a:r>
              <a:rPr lang="en-US" sz="2000" dirty="0" smtClean="0">
                <a:solidFill>
                  <a:schemeClr val="tx2">
                    <a:lumMod val="75000"/>
                  </a:schemeClr>
                </a:solidFill>
              </a:rPr>
              <a:t>as partnership with ESA SIT Chairmanship</a:t>
            </a:r>
            <a:endParaRPr lang="en-US" sz="2000" dirty="0">
              <a:solidFill>
                <a:schemeClr val="tx2">
                  <a:lumMod val="75000"/>
                </a:schemeClr>
              </a:solidFill>
            </a:endParaRPr>
          </a:p>
        </p:txBody>
      </p:sp>
    </p:spTree>
    <p:extLst>
      <p:ext uri="{BB962C8B-B14F-4D97-AF65-F5344CB8AC3E}">
        <p14:creationId xmlns:p14="http://schemas.microsoft.com/office/powerpoint/2010/main" val="495964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57200" y="1447800"/>
            <a:ext cx="8153400" cy="4876800"/>
          </a:xfrm>
        </p:spPr>
        <p:txBody>
          <a:bodyPr/>
          <a:lstStyle/>
          <a:p>
            <a:r>
              <a:rPr lang="en-AU" dirty="0" smtClean="0"/>
              <a:t>Intended to ensure CEOS has visibility in key domains where no WG/VC exists:</a:t>
            </a:r>
          </a:p>
          <a:p>
            <a:r>
              <a:rPr lang="en-AU" dirty="0" smtClean="0"/>
              <a:t>Role ‘formalised’ through invitations from CEOS Chair.</a:t>
            </a:r>
          </a:p>
          <a:p>
            <a:r>
              <a:rPr lang="en-AU" dirty="0" smtClean="0"/>
              <a:t>Responsible for:</a:t>
            </a:r>
          </a:p>
          <a:p>
            <a:pPr lvl="1"/>
            <a:r>
              <a:rPr lang="en-AU" dirty="0" smtClean="0"/>
              <a:t>Watching brief, and advising Chair and SEC on emerging issues.</a:t>
            </a:r>
          </a:p>
          <a:p>
            <a:pPr lvl="1"/>
            <a:r>
              <a:rPr lang="en-AU" dirty="0" smtClean="0"/>
              <a:t>Input to work plan.</a:t>
            </a:r>
          </a:p>
          <a:p>
            <a:pPr lvl="1"/>
            <a:r>
              <a:rPr lang="en-AU" dirty="0" smtClean="0"/>
              <a:t>Status tracking.</a:t>
            </a:r>
          </a:p>
          <a:p>
            <a:r>
              <a:rPr lang="en-AU" dirty="0" smtClean="0"/>
              <a:t>Initial tranche:</a:t>
            </a:r>
          </a:p>
          <a:p>
            <a:pPr lvl="1"/>
            <a:r>
              <a:rPr lang="en-AU" dirty="0" smtClean="0"/>
              <a:t>Paul Di Giacomo (NOAA) – Oceans/</a:t>
            </a:r>
            <a:r>
              <a:rPr lang="en-AU" dirty="0" err="1" smtClean="0"/>
              <a:t>BluePlanet</a:t>
            </a:r>
            <a:endParaRPr lang="en-AU" dirty="0" smtClean="0"/>
          </a:p>
          <a:p>
            <a:pPr lvl="1"/>
            <a:r>
              <a:rPr lang="en-AU" dirty="0" smtClean="0"/>
              <a:t>Yves Crevier (CSA) – Polar</a:t>
            </a:r>
          </a:p>
          <a:p>
            <a:pPr lvl="1"/>
            <a:r>
              <a:rPr lang="en-AU" dirty="0" smtClean="0"/>
              <a:t>Mark Dowell (EC) – Carbon</a:t>
            </a:r>
          </a:p>
          <a:p>
            <a:pPr lvl="1"/>
            <a:r>
              <a:rPr lang="en-AU" dirty="0" smtClean="0"/>
              <a:t>Martin Wegner (DLR) and Allison </a:t>
            </a:r>
            <a:r>
              <a:rPr lang="en-AU" dirty="0" err="1" smtClean="0"/>
              <a:t>Leidner</a:t>
            </a:r>
            <a:r>
              <a:rPr lang="en-AU" dirty="0" smtClean="0"/>
              <a:t> (NASA) - Biodiversity</a:t>
            </a:r>
            <a:endParaRPr lang="en-AU" dirty="0"/>
          </a:p>
        </p:txBody>
      </p:sp>
      <p:sp>
        <p:nvSpPr>
          <p:cNvPr id="3" name="Content Placeholder 2"/>
          <p:cNvSpPr>
            <a:spLocks noGrp="1"/>
          </p:cNvSpPr>
          <p:nvPr>
            <p:ph sz="quarter" idx="11"/>
          </p:nvPr>
        </p:nvSpPr>
        <p:spPr/>
        <p:txBody>
          <a:bodyPr/>
          <a:lstStyle/>
          <a:p>
            <a:r>
              <a:rPr lang="en-AU" dirty="0" smtClean="0"/>
              <a:t>CEOS Experts</a:t>
            </a:r>
            <a:endParaRPr lang="en-AU" dirty="0"/>
          </a:p>
        </p:txBody>
      </p:sp>
    </p:spTree>
    <p:extLst>
      <p:ext uri="{BB962C8B-B14F-4D97-AF65-F5344CB8AC3E}">
        <p14:creationId xmlns:p14="http://schemas.microsoft.com/office/powerpoint/2010/main" val="23944756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lstStyle/>
          <a:p>
            <a:r>
              <a:rPr lang="en-AU" dirty="0" smtClean="0"/>
              <a:t>Terms of Reference Review</a:t>
            </a:r>
            <a:endParaRPr lang="en-AU" dirty="0"/>
          </a:p>
        </p:txBody>
      </p:sp>
      <p:graphicFrame>
        <p:nvGraphicFramePr>
          <p:cNvPr id="4" name="Table 3"/>
          <p:cNvGraphicFramePr>
            <a:graphicFrameLocks noGrp="1"/>
          </p:cNvGraphicFramePr>
          <p:nvPr>
            <p:extLst>
              <p:ext uri="{D42A27DB-BD31-4B8C-83A1-F6EECF244321}">
                <p14:modId xmlns:p14="http://schemas.microsoft.com/office/powerpoint/2010/main" val="3648202892"/>
              </p:ext>
            </p:extLst>
          </p:nvPr>
        </p:nvGraphicFramePr>
        <p:xfrm>
          <a:off x="381000" y="1295400"/>
          <a:ext cx="8305800" cy="4953000"/>
        </p:xfrm>
        <a:graphic>
          <a:graphicData uri="http://schemas.openxmlformats.org/drawingml/2006/table">
            <a:tbl>
              <a:tblPr firstRow="1" firstCol="1" bandRow="1">
                <a:tableStyleId>{5940675A-B579-460E-94D1-54222C63F5DA}</a:tableStyleId>
              </a:tblPr>
              <a:tblGrid>
                <a:gridCol w="2156313"/>
                <a:gridCol w="1577487"/>
                <a:gridCol w="3374048"/>
                <a:gridCol w="1197952"/>
              </a:tblGrid>
              <a:tr h="60960">
                <a:tc gridSpan="4">
                  <a:txBody>
                    <a:bodyPr/>
                    <a:lstStyle/>
                    <a:p>
                      <a:pPr algn="ctr">
                        <a:spcAft>
                          <a:spcPts val="0"/>
                        </a:spcAft>
                      </a:pPr>
                      <a:r>
                        <a:rPr lang="en-US" sz="2000">
                          <a:effectLst/>
                        </a:rPr>
                        <a:t>Organizational Issues Deliverables: 2016-2018</a:t>
                      </a:r>
                      <a:endParaRPr lang="en-AU" sz="2000">
                        <a:effectLst/>
                        <a:latin typeface="Calibri"/>
                        <a:ea typeface="Times New Roman"/>
                        <a:cs typeface="Times New Roman"/>
                      </a:endParaRPr>
                    </a:p>
                  </a:txBody>
                  <a:tcPr marL="68580" marR="68580" marT="0" marB="0"/>
                </a:tc>
                <a:tc hMerge="1">
                  <a:txBody>
                    <a:bodyPr/>
                    <a:lstStyle/>
                    <a:p>
                      <a:endParaRPr lang="en-AU"/>
                    </a:p>
                  </a:txBody>
                  <a:tcPr/>
                </a:tc>
                <a:tc hMerge="1">
                  <a:txBody>
                    <a:bodyPr/>
                    <a:lstStyle/>
                    <a:p>
                      <a:endParaRPr lang="en-AU"/>
                    </a:p>
                  </a:txBody>
                  <a:tcPr/>
                </a:tc>
                <a:tc hMerge="1">
                  <a:txBody>
                    <a:bodyPr/>
                    <a:lstStyle/>
                    <a:p>
                      <a:endParaRPr lang="en-AU"/>
                    </a:p>
                  </a:txBody>
                  <a:tcPr/>
                </a:tc>
              </a:tr>
              <a:tr h="0">
                <a:tc>
                  <a:txBody>
                    <a:bodyPr/>
                    <a:lstStyle/>
                    <a:p>
                      <a:pPr algn="ctr">
                        <a:spcAft>
                          <a:spcPts val="0"/>
                        </a:spcAft>
                      </a:pPr>
                      <a:r>
                        <a:rPr lang="en-US" sz="2000" dirty="0">
                          <a:effectLst/>
                        </a:rPr>
                        <a:t>Objective/Deliverable</a:t>
                      </a:r>
                      <a:endParaRPr lang="en-AU" sz="2000" dirty="0">
                        <a:effectLst/>
                        <a:latin typeface="Calibri"/>
                        <a:ea typeface="Times New Roman"/>
                        <a:cs typeface="Times New Roman"/>
                      </a:endParaRPr>
                    </a:p>
                  </a:txBody>
                  <a:tcPr marL="68580" marR="68580" marT="0" marB="0"/>
                </a:tc>
                <a:tc>
                  <a:txBody>
                    <a:bodyPr/>
                    <a:lstStyle/>
                    <a:p>
                      <a:pPr algn="ctr">
                        <a:spcAft>
                          <a:spcPts val="0"/>
                        </a:spcAft>
                      </a:pPr>
                      <a:r>
                        <a:rPr lang="en-US" sz="2000">
                          <a:effectLst/>
                        </a:rPr>
                        <a:t>Projected Completion Date</a:t>
                      </a:r>
                      <a:endParaRPr lang="en-AU" sz="2000">
                        <a:effectLst/>
                        <a:latin typeface="Calibri"/>
                        <a:ea typeface="Times New Roman"/>
                        <a:cs typeface="Times New Roman"/>
                      </a:endParaRPr>
                    </a:p>
                  </a:txBody>
                  <a:tcPr marL="68580" marR="68580" marT="0" marB="0"/>
                </a:tc>
                <a:tc>
                  <a:txBody>
                    <a:bodyPr/>
                    <a:lstStyle/>
                    <a:p>
                      <a:pPr algn="ctr">
                        <a:spcAft>
                          <a:spcPts val="0"/>
                        </a:spcAft>
                      </a:pPr>
                      <a:r>
                        <a:rPr lang="en-US" sz="2000">
                          <a:effectLst/>
                        </a:rPr>
                        <a:t>Background Information</a:t>
                      </a:r>
                      <a:endParaRPr lang="en-AU" sz="2000">
                        <a:effectLst/>
                        <a:latin typeface="Calibri"/>
                        <a:ea typeface="Times New Roman"/>
                        <a:cs typeface="Times New Roman"/>
                      </a:endParaRPr>
                    </a:p>
                  </a:txBody>
                  <a:tcPr marL="68580" marR="68580" marT="0" marB="0"/>
                </a:tc>
                <a:tc>
                  <a:txBody>
                    <a:bodyPr/>
                    <a:lstStyle/>
                    <a:p>
                      <a:pPr algn="ctr">
                        <a:spcAft>
                          <a:spcPts val="0"/>
                        </a:spcAft>
                      </a:pPr>
                      <a:r>
                        <a:rPr lang="en-US" sz="2000">
                          <a:effectLst/>
                        </a:rPr>
                        <a:t>Responsible CEOS Entity</a:t>
                      </a:r>
                      <a:endParaRPr lang="en-AU" sz="2000">
                        <a:effectLst/>
                        <a:latin typeface="Calibri"/>
                        <a:ea typeface="Times New Roman"/>
                        <a:cs typeface="Times New Roman"/>
                      </a:endParaRPr>
                    </a:p>
                  </a:txBody>
                  <a:tcPr marL="68580" marR="68580" marT="0" marB="0"/>
                </a:tc>
              </a:tr>
              <a:tr h="0">
                <a:tc>
                  <a:txBody>
                    <a:bodyPr/>
                    <a:lstStyle/>
                    <a:p>
                      <a:pPr algn="l">
                        <a:spcAft>
                          <a:spcPts val="0"/>
                        </a:spcAft>
                      </a:pPr>
                      <a:r>
                        <a:rPr lang="en-US" sz="2000">
                          <a:effectLst/>
                        </a:rPr>
                        <a:t>ORG-7: Refreshed Terms of Reference for Working Groups</a:t>
                      </a:r>
                      <a:endParaRPr lang="en-AU" sz="2000">
                        <a:effectLst/>
                        <a:latin typeface="Calibri"/>
                        <a:ea typeface="Times New Roman"/>
                        <a:cs typeface="Times New Roman"/>
                      </a:endParaRPr>
                    </a:p>
                  </a:txBody>
                  <a:tcPr marL="68580" marR="68580" marT="0" marB="0"/>
                </a:tc>
                <a:tc>
                  <a:txBody>
                    <a:bodyPr/>
                    <a:lstStyle/>
                    <a:p>
                      <a:pPr algn="l">
                        <a:spcAft>
                          <a:spcPts val="0"/>
                        </a:spcAft>
                      </a:pPr>
                      <a:r>
                        <a:rPr lang="en-US" sz="2000">
                          <a:effectLst/>
                        </a:rPr>
                        <a:t>Q4 2016</a:t>
                      </a:r>
                      <a:endParaRPr lang="en-AU" sz="2000">
                        <a:effectLst/>
                        <a:latin typeface="Calibri"/>
                        <a:ea typeface="Times New Roman"/>
                        <a:cs typeface="Times New Roman"/>
                      </a:endParaRPr>
                    </a:p>
                  </a:txBody>
                  <a:tcPr marL="68580" marR="68580" marT="0" marB="0"/>
                </a:tc>
                <a:tc>
                  <a:txBody>
                    <a:bodyPr/>
                    <a:lstStyle/>
                    <a:p>
                      <a:pPr algn="l">
                        <a:spcAft>
                          <a:spcPts val="0"/>
                        </a:spcAft>
                      </a:pPr>
                      <a:r>
                        <a:rPr lang="en-US" sz="2000">
                          <a:effectLst/>
                        </a:rPr>
                        <a:t>As a result of the updated Governing Documents, work is required to reformat/translate existing Terms of Reference into the new structure to ensure consistency.  A status update will be provided by each Working Group at SIT-31.</a:t>
                      </a:r>
                      <a:endParaRPr lang="en-AU" sz="2000">
                        <a:effectLst/>
                      </a:endParaRPr>
                    </a:p>
                    <a:p>
                      <a:pPr algn="l">
                        <a:spcAft>
                          <a:spcPts val="0"/>
                        </a:spcAft>
                      </a:pPr>
                      <a:r>
                        <a:rPr lang="en-US" sz="2000">
                          <a:effectLst/>
                        </a:rPr>
                        <a:t> </a:t>
                      </a:r>
                      <a:endParaRPr lang="en-AU" sz="2000">
                        <a:effectLst/>
                        <a:latin typeface="Calibri"/>
                        <a:ea typeface="Times New Roman"/>
                        <a:cs typeface="Times New Roman"/>
                      </a:endParaRPr>
                    </a:p>
                  </a:txBody>
                  <a:tcPr marL="68580" marR="68580" marT="0" marB="0"/>
                </a:tc>
                <a:tc>
                  <a:txBody>
                    <a:bodyPr/>
                    <a:lstStyle/>
                    <a:p>
                      <a:pPr algn="l">
                        <a:spcAft>
                          <a:spcPts val="0"/>
                        </a:spcAft>
                      </a:pPr>
                      <a:r>
                        <a:rPr lang="en-US" sz="2000" dirty="0">
                          <a:effectLst/>
                        </a:rPr>
                        <a:t>Working Groups with support from CEO</a:t>
                      </a:r>
                      <a:endParaRPr lang="en-AU" sz="2000" dirty="0">
                        <a:effectLst/>
                        <a:latin typeface="Calibri"/>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841528731"/>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lstStyle/>
          <a:p>
            <a:r>
              <a:rPr lang="en-AU" dirty="0" smtClean="0"/>
              <a:t>Kyoto Statement</a:t>
            </a:r>
            <a:endParaRPr lang="en-AU" dirty="0"/>
          </a:p>
        </p:txBody>
      </p:sp>
      <p:pic>
        <p:nvPicPr>
          <p:cNvPr id="12"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371600"/>
            <a:ext cx="4110540" cy="521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hape 15"/>
          <p:cNvSpPr/>
          <p:nvPr/>
        </p:nvSpPr>
        <p:spPr>
          <a:xfrm>
            <a:off x="208166" y="1219200"/>
            <a:ext cx="4516234" cy="132343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0">
              <a:buSzPct val="100000"/>
              <a:defRPr>
                <a:solidFill>
                  <a:srgbClr val="000000"/>
                </a:solidFill>
              </a:defRPr>
            </a:pPr>
            <a:r>
              <a:rPr lang="en-AU" sz="2000" b="1" dirty="0" smtClean="0">
                <a:solidFill>
                  <a:srgbClr val="002060"/>
                </a:solidFill>
                <a:latin typeface="Arial"/>
                <a:ea typeface="Arial"/>
                <a:cs typeface="Arial"/>
                <a:sym typeface="Arial"/>
              </a:rPr>
              <a:t>Applications</a:t>
            </a:r>
          </a:p>
          <a:p>
            <a:pPr marL="342900" lvl="0" indent="-342900">
              <a:buSzPct val="100000"/>
              <a:buFont typeface="Arial" panose="020B0604020202020204" pitchFamily="34" charset="0"/>
              <a:buChar char="•"/>
              <a:defRPr>
                <a:solidFill>
                  <a:srgbClr val="000000"/>
                </a:solidFill>
              </a:defRPr>
            </a:pPr>
            <a:r>
              <a:rPr lang="en-AU" sz="2000" dirty="0" smtClean="0">
                <a:solidFill>
                  <a:srgbClr val="002060"/>
                </a:solidFill>
                <a:latin typeface="Arial"/>
                <a:ea typeface="Arial"/>
                <a:cs typeface="Arial"/>
                <a:sym typeface="Arial"/>
              </a:rPr>
              <a:t>Significant progress but work to do</a:t>
            </a:r>
          </a:p>
          <a:p>
            <a:pPr marL="381000" lvl="0" indent="-381000">
              <a:buSzPct val="100000"/>
              <a:buFont typeface="Arial"/>
              <a:buChar char="•"/>
              <a:defRPr>
                <a:solidFill>
                  <a:srgbClr val="000000"/>
                </a:solidFill>
              </a:defRPr>
            </a:pPr>
            <a:endParaRPr lang="en-AU" sz="2000" dirty="0" smtClean="0">
              <a:solidFill>
                <a:srgbClr val="002060"/>
              </a:solidFill>
              <a:latin typeface="Arial"/>
              <a:ea typeface="Arial"/>
              <a:cs typeface="Arial"/>
              <a:sym typeface="Arial"/>
            </a:endParaRPr>
          </a:p>
          <a:p>
            <a:pPr marL="381000" lvl="0" indent="-381000">
              <a:buSzPct val="100000"/>
              <a:buFont typeface="Arial"/>
              <a:buChar char="•"/>
              <a:defRPr>
                <a:solidFill>
                  <a:srgbClr val="000000"/>
                </a:solidFill>
              </a:defRPr>
            </a:pPr>
            <a:endParaRPr lang="en-AU" sz="2000" dirty="0">
              <a:solidFill>
                <a:srgbClr val="002060"/>
              </a:solidFill>
              <a:latin typeface="Arial"/>
              <a:ea typeface="Arial"/>
              <a:cs typeface="Arial"/>
              <a:sym typeface="Arial"/>
            </a:endParaRPr>
          </a:p>
        </p:txBody>
      </p:sp>
      <p:sp>
        <p:nvSpPr>
          <p:cNvPr id="14" name="Shape 15"/>
          <p:cNvSpPr/>
          <p:nvPr/>
        </p:nvSpPr>
        <p:spPr>
          <a:xfrm>
            <a:off x="284366" y="1871008"/>
            <a:ext cx="4516234" cy="193899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0">
              <a:buSzPct val="100000"/>
              <a:defRPr>
                <a:solidFill>
                  <a:srgbClr val="000000"/>
                </a:solidFill>
              </a:defRPr>
            </a:pPr>
            <a:r>
              <a:rPr lang="en-AU" sz="2000" b="1" dirty="0">
                <a:solidFill>
                  <a:srgbClr val="002060"/>
                </a:solidFill>
                <a:latin typeface="Arial"/>
                <a:ea typeface="Arial"/>
                <a:cs typeface="Arial"/>
                <a:sym typeface="Arial"/>
              </a:rPr>
              <a:t>Engagement with GCOS and outcomes from Paris climate conference</a:t>
            </a:r>
          </a:p>
          <a:p>
            <a:pPr marL="381000" lvl="0" indent="-381000">
              <a:buSzPct val="100000"/>
              <a:buFont typeface="Arial"/>
              <a:buChar char="•"/>
              <a:defRPr>
                <a:solidFill>
                  <a:srgbClr val="000000"/>
                </a:solidFill>
              </a:defRPr>
            </a:pPr>
            <a:r>
              <a:rPr lang="en-AU" sz="2000" dirty="0">
                <a:solidFill>
                  <a:srgbClr val="002060"/>
                </a:solidFill>
                <a:latin typeface="Arial"/>
                <a:ea typeface="Arial"/>
                <a:cs typeface="Arial"/>
                <a:sym typeface="Arial"/>
              </a:rPr>
              <a:t>New GCOS Implementation Plan</a:t>
            </a:r>
          </a:p>
          <a:p>
            <a:pPr marL="381000" lvl="0" indent="-381000">
              <a:buSzPct val="100000"/>
              <a:buFont typeface="Arial"/>
              <a:buChar char="•"/>
              <a:defRPr>
                <a:solidFill>
                  <a:srgbClr val="000000"/>
                </a:solidFill>
              </a:defRPr>
            </a:pPr>
            <a:endParaRPr lang="en-AU" sz="2000" dirty="0" smtClean="0">
              <a:solidFill>
                <a:srgbClr val="002060"/>
              </a:solidFill>
              <a:latin typeface="Arial"/>
              <a:ea typeface="Arial"/>
              <a:cs typeface="Arial"/>
              <a:sym typeface="Arial"/>
            </a:endParaRPr>
          </a:p>
          <a:p>
            <a:pPr marL="381000" lvl="0" indent="-381000">
              <a:buSzPct val="100000"/>
              <a:buFont typeface="Arial"/>
              <a:buChar char="•"/>
              <a:defRPr>
                <a:solidFill>
                  <a:srgbClr val="000000"/>
                </a:solidFill>
              </a:defRPr>
            </a:pPr>
            <a:endParaRPr lang="en-AU" sz="2000" dirty="0">
              <a:solidFill>
                <a:srgbClr val="002060"/>
              </a:solidFill>
              <a:latin typeface="Arial"/>
              <a:ea typeface="Arial"/>
              <a:cs typeface="Arial"/>
              <a:sym typeface="Arial"/>
            </a:endParaRPr>
          </a:p>
        </p:txBody>
      </p:sp>
      <p:sp>
        <p:nvSpPr>
          <p:cNvPr id="15" name="Shape 15"/>
          <p:cNvSpPr/>
          <p:nvPr/>
        </p:nvSpPr>
        <p:spPr>
          <a:xfrm>
            <a:off x="284366" y="3133725"/>
            <a:ext cx="4516234" cy="132343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buSzPct val="100000"/>
              <a:defRPr>
                <a:solidFill>
                  <a:srgbClr val="000000"/>
                </a:solidFill>
              </a:defRPr>
            </a:pPr>
            <a:r>
              <a:rPr lang="en-AU" sz="2000" b="1" dirty="0">
                <a:solidFill>
                  <a:srgbClr val="002060"/>
                </a:solidFill>
                <a:latin typeface="Arial"/>
                <a:ea typeface="Arial"/>
                <a:cs typeface="Arial"/>
                <a:sym typeface="Arial"/>
              </a:rPr>
              <a:t>Sendai Framework</a:t>
            </a:r>
          </a:p>
          <a:p>
            <a:pPr marL="342900" lvl="0" indent="-342900">
              <a:buSzPct val="100000"/>
              <a:buFont typeface="Arial" panose="020B0604020202020204" pitchFamily="34" charset="0"/>
              <a:buChar char="•"/>
              <a:defRPr>
                <a:solidFill>
                  <a:srgbClr val="000000"/>
                </a:solidFill>
              </a:defRPr>
            </a:pPr>
            <a:r>
              <a:rPr lang="en-AU" sz="2000" dirty="0">
                <a:solidFill>
                  <a:srgbClr val="002060"/>
                </a:solidFill>
                <a:latin typeface="Arial"/>
                <a:ea typeface="Arial"/>
                <a:cs typeface="Arial"/>
                <a:sym typeface="Arial"/>
              </a:rPr>
              <a:t>GEO-DARMA</a:t>
            </a:r>
          </a:p>
          <a:p>
            <a:pPr marL="381000" lvl="0" indent="-381000">
              <a:buSzPct val="100000"/>
              <a:buFont typeface="Arial"/>
              <a:buChar char="•"/>
              <a:defRPr>
                <a:solidFill>
                  <a:srgbClr val="000000"/>
                </a:solidFill>
              </a:defRPr>
            </a:pPr>
            <a:endParaRPr lang="en-AU" sz="2000" dirty="0" smtClean="0">
              <a:solidFill>
                <a:srgbClr val="002060"/>
              </a:solidFill>
              <a:latin typeface="Arial"/>
              <a:ea typeface="Arial"/>
              <a:cs typeface="Arial"/>
              <a:sym typeface="Arial"/>
            </a:endParaRPr>
          </a:p>
          <a:p>
            <a:pPr marL="381000" lvl="0" indent="-381000">
              <a:buSzPct val="100000"/>
              <a:buFont typeface="Arial"/>
              <a:buChar char="•"/>
              <a:defRPr>
                <a:solidFill>
                  <a:srgbClr val="000000"/>
                </a:solidFill>
              </a:defRPr>
            </a:pPr>
            <a:endParaRPr lang="en-AU" sz="2000" dirty="0">
              <a:solidFill>
                <a:srgbClr val="002060"/>
              </a:solidFill>
              <a:latin typeface="Arial"/>
              <a:ea typeface="Arial"/>
              <a:cs typeface="Arial"/>
              <a:sym typeface="Arial"/>
            </a:endParaRPr>
          </a:p>
        </p:txBody>
      </p:sp>
      <p:sp>
        <p:nvSpPr>
          <p:cNvPr id="16" name="Shape 15"/>
          <p:cNvSpPr/>
          <p:nvPr/>
        </p:nvSpPr>
        <p:spPr>
          <a:xfrm>
            <a:off x="303416" y="3810000"/>
            <a:ext cx="4516234" cy="163121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0">
              <a:buSzPct val="100000"/>
              <a:defRPr>
                <a:solidFill>
                  <a:srgbClr val="000000"/>
                </a:solidFill>
              </a:defRPr>
            </a:pPr>
            <a:r>
              <a:rPr lang="en-AU" sz="2000" b="1" dirty="0">
                <a:solidFill>
                  <a:srgbClr val="002060"/>
                </a:solidFill>
                <a:latin typeface="Arial"/>
                <a:ea typeface="Arial"/>
                <a:cs typeface="Arial"/>
                <a:sym typeface="Arial"/>
              </a:rPr>
              <a:t>Sustainable Development</a:t>
            </a:r>
          </a:p>
          <a:p>
            <a:pPr marL="342900" lvl="0" indent="-342900">
              <a:buSzPct val="100000"/>
              <a:buFont typeface="Arial" panose="020B0604020202020204" pitchFamily="34" charset="0"/>
              <a:buChar char="•"/>
              <a:defRPr>
                <a:solidFill>
                  <a:srgbClr val="000000"/>
                </a:solidFill>
              </a:defRPr>
            </a:pPr>
            <a:r>
              <a:rPr lang="en-AU" sz="2000" dirty="0">
                <a:solidFill>
                  <a:srgbClr val="002060"/>
                </a:solidFill>
                <a:latin typeface="Arial"/>
                <a:ea typeface="Arial"/>
                <a:cs typeface="Arial"/>
                <a:sym typeface="Arial"/>
              </a:rPr>
              <a:t>Connecting with the statistics community</a:t>
            </a:r>
          </a:p>
          <a:p>
            <a:pPr marL="381000" lvl="0" indent="-381000">
              <a:buSzPct val="100000"/>
              <a:buFont typeface="Arial"/>
              <a:buChar char="•"/>
              <a:defRPr>
                <a:solidFill>
                  <a:srgbClr val="000000"/>
                </a:solidFill>
              </a:defRPr>
            </a:pPr>
            <a:endParaRPr lang="en-AU" sz="2000" dirty="0" smtClean="0">
              <a:solidFill>
                <a:srgbClr val="002060"/>
              </a:solidFill>
              <a:latin typeface="Arial"/>
              <a:ea typeface="Arial"/>
              <a:cs typeface="Arial"/>
              <a:sym typeface="Arial"/>
            </a:endParaRPr>
          </a:p>
          <a:p>
            <a:pPr marL="381000" lvl="0" indent="-381000">
              <a:buSzPct val="100000"/>
              <a:buFont typeface="Arial"/>
              <a:buChar char="•"/>
              <a:defRPr>
                <a:solidFill>
                  <a:srgbClr val="000000"/>
                </a:solidFill>
              </a:defRPr>
            </a:pPr>
            <a:endParaRPr lang="en-AU" sz="2000" dirty="0">
              <a:solidFill>
                <a:srgbClr val="002060"/>
              </a:solidFill>
              <a:latin typeface="Arial"/>
              <a:ea typeface="Arial"/>
              <a:cs typeface="Arial"/>
              <a:sym typeface="Arial"/>
            </a:endParaRPr>
          </a:p>
        </p:txBody>
      </p:sp>
      <p:sp>
        <p:nvSpPr>
          <p:cNvPr id="17" name="Shape 15"/>
          <p:cNvSpPr/>
          <p:nvPr/>
        </p:nvSpPr>
        <p:spPr>
          <a:xfrm>
            <a:off x="284366" y="4760655"/>
            <a:ext cx="4516234" cy="255454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0">
              <a:buSzPct val="100000"/>
              <a:defRPr>
                <a:solidFill>
                  <a:srgbClr val="000000"/>
                </a:solidFill>
              </a:defRPr>
            </a:pPr>
            <a:r>
              <a:rPr lang="en-AU" sz="2000" b="1" dirty="0">
                <a:solidFill>
                  <a:srgbClr val="002060"/>
                </a:solidFill>
                <a:latin typeface="Arial"/>
                <a:ea typeface="Arial"/>
                <a:cs typeface="Arial"/>
                <a:sym typeface="Arial"/>
              </a:rPr>
              <a:t>GEO</a:t>
            </a:r>
          </a:p>
          <a:p>
            <a:pPr marL="342900" lvl="0" indent="-342900">
              <a:buSzPct val="100000"/>
              <a:buFont typeface="Arial" panose="020B0604020202020204" pitchFamily="34" charset="0"/>
              <a:buChar char="•"/>
              <a:defRPr>
                <a:solidFill>
                  <a:srgbClr val="000000"/>
                </a:solidFill>
              </a:defRPr>
            </a:pPr>
            <a:r>
              <a:rPr lang="en-AU" sz="2000" dirty="0">
                <a:solidFill>
                  <a:srgbClr val="002060"/>
                </a:solidFill>
                <a:latin typeface="Arial"/>
                <a:ea typeface="Arial"/>
                <a:cs typeface="Arial"/>
                <a:sym typeface="Arial"/>
              </a:rPr>
              <a:t>Engage to make the next decade a success!</a:t>
            </a:r>
          </a:p>
          <a:p>
            <a:pPr marL="342900" lvl="0" indent="-342900">
              <a:buSzPct val="100000"/>
              <a:buFont typeface="Arial" panose="020B0604020202020204" pitchFamily="34" charset="0"/>
              <a:buChar char="•"/>
              <a:defRPr>
                <a:solidFill>
                  <a:srgbClr val="000000"/>
                </a:solidFill>
              </a:defRPr>
            </a:pPr>
            <a:r>
              <a:rPr lang="en-AU" sz="2000" dirty="0">
                <a:solidFill>
                  <a:srgbClr val="002060"/>
                </a:solidFill>
                <a:latin typeface="Arial"/>
                <a:ea typeface="Arial"/>
                <a:cs typeface="Arial"/>
                <a:sym typeface="Arial"/>
              </a:rPr>
              <a:t>Build on key successes like GFOI, GEOGLAM, </a:t>
            </a:r>
            <a:r>
              <a:rPr lang="en-AU" sz="2000" dirty="0" err="1">
                <a:solidFill>
                  <a:srgbClr val="002060"/>
                </a:solidFill>
                <a:latin typeface="Arial"/>
                <a:ea typeface="Arial"/>
                <a:cs typeface="Arial"/>
                <a:sym typeface="Arial"/>
              </a:rPr>
              <a:t>AfriGEOSS</a:t>
            </a:r>
            <a:r>
              <a:rPr lang="en-AU" sz="2000" dirty="0">
                <a:solidFill>
                  <a:srgbClr val="002060"/>
                </a:solidFill>
                <a:latin typeface="Arial"/>
                <a:ea typeface="Arial"/>
                <a:cs typeface="Arial"/>
                <a:sym typeface="Arial"/>
              </a:rPr>
              <a:t>, </a:t>
            </a:r>
            <a:r>
              <a:rPr lang="en-AU" sz="2000" dirty="0" err="1">
                <a:solidFill>
                  <a:srgbClr val="002060"/>
                </a:solidFill>
                <a:latin typeface="Arial"/>
                <a:ea typeface="Arial"/>
                <a:cs typeface="Arial"/>
                <a:sym typeface="Arial"/>
              </a:rPr>
              <a:t>BluePlanet</a:t>
            </a:r>
            <a:r>
              <a:rPr lang="en-AU" sz="2000" dirty="0">
                <a:solidFill>
                  <a:srgbClr val="002060"/>
                </a:solidFill>
                <a:latin typeface="Arial"/>
                <a:ea typeface="Arial"/>
                <a:cs typeface="Arial"/>
                <a:sym typeface="Arial"/>
              </a:rPr>
              <a:t>, Carbon and Water</a:t>
            </a:r>
          </a:p>
          <a:p>
            <a:pPr marL="381000" lvl="0" indent="-381000">
              <a:buSzPct val="100000"/>
              <a:buFont typeface="Arial"/>
              <a:buChar char="•"/>
              <a:defRPr>
                <a:solidFill>
                  <a:srgbClr val="000000"/>
                </a:solidFill>
              </a:defRPr>
            </a:pPr>
            <a:endParaRPr lang="en-AU" sz="2000" dirty="0" smtClean="0">
              <a:solidFill>
                <a:srgbClr val="002060"/>
              </a:solidFill>
              <a:latin typeface="Arial"/>
              <a:ea typeface="Arial"/>
              <a:cs typeface="Arial"/>
              <a:sym typeface="Arial"/>
            </a:endParaRPr>
          </a:p>
          <a:p>
            <a:pPr marL="381000" lvl="0" indent="-381000">
              <a:buSzPct val="100000"/>
              <a:buFont typeface="Arial"/>
              <a:buChar char="•"/>
              <a:defRPr>
                <a:solidFill>
                  <a:srgbClr val="000000"/>
                </a:solidFill>
              </a:defRPr>
            </a:pPr>
            <a:endParaRPr lang="en-AU" sz="2000" dirty="0">
              <a:solidFill>
                <a:srgbClr val="002060"/>
              </a:solidFill>
              <a:latin typeface="Arial"/>
              <a:ea typeface="Arial"/>
              <a:cs typeface="Arial"/>
              <a:sym typeface="Arial"/>
            </a:endParaRPr>
          </a:p>
        </p:txBody>
      </p:sp>
    </p:spTree>
    <p:extLst>
      <p:ext uri="{BB962C8B-B14F-4D97-AF65-F5344CB8AC3E}">
        <p14:creationId xmlns:p14="http://schemas.microsoft.com/office/powerpoint/2010/main" val="38425841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lstStyle/>
          <a:p>
            <a:r>
              <a:rPr lang="en-AU" dirty="0" smtClean="0"/>
              <a:t>Highlight Plenary Outcomes</a:t>
            </a:r>
            <a:endParaRPr lang="en-AU" dirty="0"/>
          </a:p>
        </p:txBody>
      </p:sp>
      <p:sp>
        <p:nvSpPr>
          <p:cNvPr id="10" name="Shape 15"/>
          <p:cNvSpPr/>
          <p:nvPr/>
        </p:nvSpPr>
        <p:spPr>
          <a:xfrm>
            <a:off x="228600" y="1950184"/>
            <a:ext cx="8326234" cy="163121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0">
              <a:buSzPct val="100000"/>
              <a:defRPr>
                <a:solidFill>
                  <a:srgbClr val="000000"/>
                </a:solidFill>
              </a:defRPr>
            </a:pPr>
            <a:r>
              <a:rPr lang="en-AU" sz="2000" b="1" dirty="0" smtClean="0">
                <a:solidFill>
                  <a:srgbClr val="002060"/>
                </a:solidFill>
                <a:latin typeface="Arial"/>
                <a:ea typeface="Arial"/>
                <a:cs typeface="Arial"/>
                <a:sym typeface="Arial"/>
              </a:rPr>
              <a:t>Water</a:t>
            </a:r>
          </a:p>
          <a:p>
            <a:pPr marL="342900" lvl="0" indent="-342900">
              <a:buSzPct val="100000"/>
              <a:buFont typeface="Arial" panose="020B0604020202020204" pitchFamily="34" charset="0"/>
              <a:buChar char="•"/>
              <a:defRPr>
                <a:solidFill>
                  <a:srgbClr val="000000"/>
                </a:solidFill>
              </a:defRPr>
            </a:pPr>
            <a:r>
              <a:rPr lang="en-AU" sz="2000" dirty="0" smtClean="0">
                <a:solidFill>
                  <a:srgbClr val="002060"/>
                </a:solidFill>
                <a:latin typeface="Arial"/>
                <a:ea typeface="Arial"/>
                <a:cs typeface="Arial"/>
                <a:sym typeface="Arial"/>
              </a:rPr>
              <a:t>Endorsed CEOS Strategy for Water Observations from Space</a:t>
            </a:r>
          </a:p>
          <a:p>
            <a:pPr marL="342900" lvl="0" indent="-342900">
              <a:buSzPct val="100000"/>
              <a:buFont typeface="Arial" panose="020B0604020202020204" pitchFamily="34" charset="0"/>
              <a:buChar char="•"/>
              <a:defRPr>
                <a:solidFill>
                  <a:srgbClr val="000000"/>
                </a:solidFill>
              </a:defRPr>
            </a:pPr>
            <a:r>
              <a:rPr lang="en-AU" sz="2000" dirty="0">
                <a:solidFill>
                  <a:srgbClr val="002060"/>
                </a:solidFill>
                <a:latin typeface="Arial"/>
                <a:ea typeface="Arial"/>
                <a:cs typeface="Arial"/>
              </a:rPr>
              <a:t>Water Constellation Feasibility Study now in train</a:t>
            </a:r>
            <a:endParaRPr lang="en-AU" sz="2000" dirty="0">
              <a:solidFill>
                <a:srgbClr val="002060"/>
              </a:solidFill>
              <a:latin typeface="Arial"/>
              <a:ea typeface="Arial"/>
              <a:cs typeface="Arial"/>
              <a:sym typeface="Arial"/>
            </a:endParaRPr>
          </a:p>
          <a:p>
            <a:pPr marL="381000" lvl="0" indent="-381000">
              <a:buSzPct val="100000"/>
              <a:buFont typeface="Arial"/>
              <a:buChar char="•"/>
              <a:defRPr>
                <a:solidFill>
                  <a:srgbClr val="000000"/>
                </a:solidFill>
              </a:defRPr>
            </a:pPr>
            <a:endParaRPr lang="en-AU" sz="2000" dirty="0" smtClean="0">
              <a:solidFill>
                <a:srgbClr val="002060"/>
              </a:solidFill>
              <a:latin typeface="Arial"/>
              <a:ea typeface="Arial"/>
              <a:cs typeface="Arial"/>
              <a:sym typeface="Arial"/>
            </a:endParaRPr>
          </a:p>
          <a:p>
            <a:pPr marL="381000" lvl="0" indent="-381000">
              <a:buSzPct val="100000"/>
              <a:buFont typeface="Arial"/>
              <a:buChar char="•"/>
              <a:defRPr>
                <a:solidFill>
                  <a:srgbClr val="000000"/>
                </a:solidFill>
              </a:defRPr>
            </a:pPr>
            <a:endParaRPr lang="en-AU" sz="2000" dirty="0">
              <a:solidFill>
                <a:srgbClr val="002060"/>
              </a:solidFill>
              <a:latin typeface="Arial"/>
              <a:ea typeface="Arial"/>
              <a:cs typeface="Arial"/>
              <a:sym typeface="Arial"/>
            </a:endParaRPr>
          </a:p>
        </p:txBody>
      </p:sp>
      <p:sp>
        <p:nvSpPr>
          <p:cNvPr id="11" name="Shape 15"/>
          <p:cNvSpPr/>
          <p:nvPr/>
        </p:nvSpPr>
        <p:spPr>
          <a:xfrm>
            <a:off x="189116" y="6019800"/>
            <a:ext cx="4516234" cy="70788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0">
              <a:buSzPct val="100000"/>
              <a:defRPr>
                <a:solidFill>
                  <a:srgbClr val="000000"/>
                </a:solidFill>
              </a:defRPr>
            </a:pPr>
            <a:r>
              <a:rPr lang="en-AU" sz="2000" b="1" dirty="0" smtClean="0">
                <a:solidFill>
                  <a:srgbClr val="002060"/>
                </a:solidFill>
                <a:latin typeface="Arial"/>
                <a:ea typeface="Arial"/>
                <a:cs typeface="Arial"/>
                <a:sym typeface="Arial"/>
              </a:rPr>
              <a:t>Outreach</a:t>
            </a:r>
          </a:p>
          <a:p>
            <a:pPr marL="342900" lvl="0" indent="-342900">
              <a:buSzPct val="100000"/>
              <a:buFont typeface="Arial" panose="020B0604020202020204" pitchFamily="34" charset="0"/>
              <a:buChar char="•"/>
              <a:defRPr>
                <a:solidFill>
                  <a:srgbClr val="000000"/>
                </a:solidFill>
              </a:defRPr>
            </a:pPr>
            <a:r>
              <a:rPr lang="en-AU" sz="2000" dirty="0" smtClean="0">
                <a:solidFill>
                  <a:srgbClr val="002060"/>
                </a:solidFill>
                <a:latin typeface="Arial"/>
                <a:ea typeface="Arial"/>
                <a:cs typeface="Arial"/>
                <a:sym typeface="Arial"/>
              </a:rPr>
              <a:t>A CEOS Social Media Strategy</a:t>
            </a:r>
          </a:p>
        </p:txBody>
      </p:sp>
      <p:sp>
        <p:nvSpPr>
          <p:cNvPr id="12" name="Shape 15"/>
          <p:cNvSpPr/>
          <p:nvPr/>
        </p:nvSpPr>
        <p:spPr>
          <a:xfrm>
            <a:off x="228600" y="1219200"/>
            <a:ext cx="8326234" cy="101566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0">
              <a:buSzPct val="100000"/>
              <a:defRPr>
                <a:solidFill>
                  <a:srgbClr val="000000"/>
                </a:solidFill>
              </a:defRPr>
            </a:pPr>
            <a:r>
              <a:rPr lang="en-AU" sz="2000" b="1" dirty="0" smtClean="0">
                <a:solidFill>
                  <a:srgbClr val="002060"/>
                </a:solidFill>
                <a:latin typeface="Arial"/>
                <a:ea typeface="Arial"/>
                <a:cs typeface="Arial"/>
                <a:sym typeface="Arial"/>
              </a:rPr>
              <a:t>Membership</a:t>
            </a:r>
          </a:p>
          <a:p>
            <a:pPr marL="342900" lvl="0" indent="-342900">
              <a:buSzPct val="100000"/>
              <a:buFont typeface="Arial" panose="020B0604020202020204" pitchFamily="34" charset="0"/>
              <a:buChar char="•"/>
              <a:defRPr>
                <a:solidFill>
                  <a:srgbClr val="000000"/>
                </a:solidFill>
              </a:defRPr>
            </a:pPr>
            <a:r>
              <a:rPr lang="en-AU" sz="2000" dirty="0" smtClean="0">
                <a:solidFill>
                  <a:srgbClr val="002060"/>
                </a:solidFill>
                <a:latin typeface="Arial"/>
                <a:ea typeface="Arial"/>
                <a:cs typeface="Arial"/>
                <a:sym typeface="Arial"/>
              </a:rPr>
              <a:t>Now includes Malaysia, Gabon and Mexico</a:t>
            </a:r>
          </a:p>
          <a:p>
            <a:pPr marL="381000" lvl="0" indent="-381000">
              <a:buSzPct val="100000"/>
              <a:buFont typeface="Arial"/>
              <a:buChar char="•"/>
              <a:defRPr>
                <a:solidFill>
                  <a:srgbClr val="000000"/>
                </a:solidFill>
              </a:defRPr>
            </a:pPr>
            <a:endParaRPr lang="en-AU" sz="2000" dirty="0">
              <a:solidFill>
                <a:srgbClr val="002060"/>
              </a:solidFill>
              <a:latin typeface="Arial"/>
              <a:ea typeface="Arial"/>
              <a:cs typeface="Arial"/>
              <a:sym typeface="Arial"/>
            </a:endParaRPr>
          </a:p>
        </p:txBody>
      </p:sp>
      <p:sp>
        <p:nvSpPr>
          <p:cNvPr id="13" name="Shape 15"/>
          <p:cNvSpPr/>
          <p:nvPr/>
        </p:nvSpPr>
        <p:spPr>
          <a:xfrm>
            <a:off x="228600" y="3016984"/>
            <a:ext cx="8326234" cy="163121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0">
              <a:buSzPct val="100000"/>
              <a:defRPr>
                <a:solidFill>
                  <a:srgbClr val="000000"/>
                </a:solidFill>
              </a:defRPr>
            </a:pPr>
            <a:r>
              <a:rPr lang="en-AU" sz="2000" b="1" dirty="0" smtClean="0">
                <a:solidFill>
                  <a:srgbClr val="002060"/>
                </a:solidFill>
                <a:latin typeface="Arial"/>
                <a:ea typeface="Arial"/>
                <a:cs typeface="Arial"/>
                <a:sym typeface="Arial"/>
              </a:rPr>
              <a:t>Disasters</a:t>
            </a:r>
          </a:p>
          <a:p>
            <a:pPr marL="342900" lvl="0" indent="-342900">
              <a:buSzPct val="100000"/>
              <a:buFont typeface="Arial" panose="020B0604020202020204" pitchFamily="34" charset="0"/>
              <a:buChar char="•"/>
              <a:defRPr>
                <a:solidFill>
                  <a:srgbClr val="000000"/>
                </a:solidFill>
              </a:defRPr>
            </a:pPr>
            <a:r>
              <a:rPr lang="en-AU" sz="2000" dirty="0" smtClean="0">
                <a:solidFill>
                  <a:srgbClr val="002060"/>
                </a:solidFill>
                <a:latin typeface="Arial"/>
                <a:ea typeface="Arial"/>
                <a:cs typeface="Arial"/>
                <a:sym typeface="Arial"/>
              </a:rPr>
              <a:t>Extended pilot activity to cover Landslides</a:t>
            </a:r>
          </a:p>
          <a:p>
            <a:pPr marL="342900" lvl="0" indent="-342900">
              <a:buSzPct val="100000"/>
              <a:buFont typeface="Arial" panose="020B0604020202020204" pitchFamily="34" charset="0"/>
              <a:buChar char="•"/>
              <a:defRPr>
                <a:solidFill>
                  <a:srgbClr val="000000"/>
                </a:solidFill>
              </a:defRPr>
            </a:pPr>
            <a:r>
              <a:rPr lang="en-AU" sz="2000" dirty="0" smtClean="0">
                <a:solidFill>
                  <a:srgbClr val="002060"/>
                </a:solidFill>
                <a:latin typeface="Arial"/>
                <a:ea typeface="Arial"/>
                <a:cs typeface="Arial"/>
                <a:sym typeface="Arial"/>
              </a:rPr>
              <a:t>Further support for super-sites</a:t>
            </a:r>
          </a:p>
          <a:p>
            <a:pPr marL="381000" lvl="0" indent="-381000">
              <a:buSzPct val="100000"/>
              <a:buFont typeface="Arial"/>
              <a:buChar char="•"/>
              <a:defRPr>
                <a:solidFill>
                  <a:srgbClr val="000000"/>
                </a:solidFill>
              </a:defRPr>
            </a:pPr>
            <a:endParaRPr lang="en-AU" sz="2000" dirty="0" smtClean="0">
              <a:solidFill>
                <a:srgbClr val="002060"/>
              </a:solidFill>
              <a:latin typeface="Arial"/>
              <a:ea typeface="Arial"/>
              <a:cs typeface="Arial"/>
              <a:sym typeface="Arial"/>
            </a:endParaRPr>
          </a:p>
          <a:p>
            <a:pPr marL="381000" lvl="0" indent="-381000">
              <a:buSzPct val="100000"/>
              <a:buFont typeface="Arial"/>
              <a:buChar char="•"/>
              <a:defRPr>
                <a:solidFill>
                  <a:srgbClr val="000000"/>
                </a:solidFill>
              </a:defRPr>
            </a:pPr>
            <a:endParaRPr lang="en-AU" sz="2000" dirty="0">
              <a:solidFill>
                <a:srgbClr val="002060"/>
              </a:solidFill>
              <a:latin typeface="Arial"/>
              <a:ea typeface="Arial"/>
              <a:cs typeface="Arial"/>
              <a:sym typeface="Arial"/>
            </a:endParaRPr>
          </a:p>
        </p:txBody>
      </p:sp>
      <p:sp>
        <p:nvSpPr>
          <p:cNvPr id="14" name="Shape 15"/>
          <p:cNvSpPr/>
          <p:nvPr/>
        </p:nvSpPr>
        <p:spPr>
          <a:xfrm>
            <a:off x="228600" y="4010561"/>
            <a:ext cx="8326234" cy="132343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0">
              <a:buSzPct val="100000"/>
              <a:defRPr>
                <a:solidFill>
                  <a:srgbClr val="000000"/>
                </a:solidFill>
              </a:defRPr>
            </a:pPr>
            <a:r>
              <a:rPr lang="en-AU" sz="2000" b="1" dirty="0" smtClean="0">
                <a:solidFill>
                  <a:srgbClr val="002060"/>
                </a:solidFill>
                <a:latin typeface="Arial"/>
                <a:ea typeface="Arial"/>
                <a:cs typeface="Arial"/>
                <a:sym typeface="Arial"/>
              </a:rPr>
              <a:t>Agriculture and Forestry</a:t>
            </a:r>
          </a:p>
          <a:p>
            <a:pPr marL="342900" lvl="0" indent="-342900">
              <a:buSzPct val="100000"/>
              <a:buFont typeface="Arial" panose="020B0604020202020204" pitchFamily="34" charset="0"/>
              <a:buChar char="•"/>
              <a:defRPr>
                <a:solidFill>
                  <a:srgbClr val="000000"/>
                </a:solidFill>
              </a:defRPr>
            </a:pPr>
            <a:r>
              <a:rPr lang="en-AU" sz="2000" dirty="0" smtClean="0">
                <a:solidFill>
                  <a:srgbClr val="002060"/>
                </a:solidFill>
                <a:latin typeface="Arial"/>
                <a:ea typeface="Arial"/>
                <a:cs typeface="Arial"/>
                <a:sym typeface="Arial"/>
              </a:rPr>
              <a:t>Continued strong support for GFOI and GEOGLAM</a:t>
            </a:r>
          </a:p>
          <a:p>
            <a:pPr marL="381000" lvl="0" indent="-381000">
              <a:buSzPct val="100000"/>
              <a:buFont typeface="Arial"/>
              <a:buChar char="•"/>
              <a:defRPr>
                <a:solidFill>
                  <a:srgbClr val="000000"/>
                </a:solidFill>
              </a:defRPr>
            </a:pPr>
            <a:endParaRPr lang="en-AU" sz="2000" dirty="0" smtClean="0">
              <a:solidFill>
                <a:srgbClr val="002060"/>
              </a:solidFill>
              <a:latin typeface="Arial"/>
              <a:ea typeface="Arial"/>
              <a:cs typeface="Arial"/>
              <a:sym typeface="Arial"/>
            </a:endParaRPr>
          </a:p>
          <a:p>
            <a:pPr marL="381000" lvl="0" indent="-381000">
              <a:buSzPct val="100000"/>
              <a:buFont typeface="Arial"/>
              <a:buChar char="•"/>
              <a:defRPr>
                <a:solidFill>
                  <a:srgbClr val="000000"/>
                </a:solidFill>
              </a:defRPr>
            </a:pPr>
            <a:endParaRPr lang="en-AU" sz="2000" dirty="0">
              <a:solidFill>
                <a:srgbClr val="002060"/>
              </a:solidFill>
              <a:latin typeface="Arial"/>
              <a:ea typeface="Arial"/>
              <a:cs typeface="Arial"/>
              <a:sym typeface="Arial"/>
            </a:endParaRPr>
          </a:p>
        </p:txBody>
      </p:sp>
      <p:sp>
        <p:nvSpPr>
          <p:cNvPr id="15" name="Shape 15"/>
          <p:cNvSpPr/>
          <p:nvPr/>
        </p:nvSpPr>
        <p:spPr>
          <a:xfrm>
            <a:off x="228600" y="4848761"/>
            <a:ext cx="8326234" cy="132343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0">
              <a:buSzPct val="100000"/>
              <a:defRPr>
                <a:solidFill>
                  <a:srgbClr val="000000"/>
                </a:solidFill>
              </a:defRPr>
            </a:pPr>
            <a:r>
              <a:rPr lang="en-AU" sz="2000" b="1" dirty="0" smtClean="0">
                <a:solidFill>
                  <a:srgbClr val="002060"/>
                </a:solidFill>
                <a:latin typeface="Arial"/>
                <a:ea typeface="Arial"/>
                <a:cs typeface="Arial"/>
                <a:sym typeface="Arial"/>
              </a:rPr>
              <a:t>Land Surface Imaging</a:t>
            </a:r>
          </a:p>
          <a:p>
            <a:pPr marL="342900" lvl="0" indent="-342900">
              <a:buSzPct val="100000"/>
              <a:buFont typeface="Arial" panose="020B0604020202020204" pitchFamily="34" charset="0"/>
              <a:buChar char="•"/>
              <a:defRPr>
                <a:solidFill>
                  <a:srgbClr val="000000"/>
                </a:solidFill>
              </a:defRPr>
            </a:pPr>
            <a:r>
              <a:rPr lang="en-AU" sz="2000" dirty="0" smtClean="0">
                <a:solidFill>
                  <a:srgbClr val="002060"/>
                </a:solidFill>
                <a:latin typeface="Arial"/>
                <a:ea typeface="Arial"/>
                <a:cs typeface="Arial"/>
                <a:sym typeface="Arial"/>
              </a:rPr>
              <a:t>Revitalised ‘virtual constellation’</a:t>
            </a:r>
          </a:p>
          <a:p>
            <a:pPr marL="342900" lvl="0" indent="-342900">
              <a:buSzPct val="100000"/>
              <a:buFont typeface="Arial" panose="020B0604020202020204" pitchFamily="34" charset="0"/>
              <a:buChar char="•"/>
              <a:defRPr>
                <a:solidFill>
                  <a:srgbClr val="000000"/>
                </a:solidFill>
              </a:defRPr>
            </a:pPr>
            <a:r>
              <a:rPr lang="en-AU" sz="2000" dirty="0" smtClean="0">
                <a:solidFill>
                  <a:srgbClr val="002060"/>
                </a:solidFill>
                <a:latin typeface="Arial"/>
                <a:ea typeface="Arial"/>
                <a:cs typeface="Arial"/>
                <a:sym typeface="Arial"/>
              </a:rPr>
              <a:t>‘</a:t>
            </a:r>
            <a:r>
              <a:rPr lang="en-AU" sz="2000" dirty="0">
                <a:solidFill>
                  <a:srgbClr val="002060"/>
                </a:solidFill>
                <a:latin typeface="Arial"/>
                <a:ea typeface="Arial"/>
                <a:cs typeface="Arial"/>
                <a:sym typeface="Arial"/>
              </a:rPr>
              <a:t>A</a:t>
            </a:r>
            <a:r>
              <a:rPr lang="en-AU" sz="2000" dirty="0" smtClean="0">
                <a:solidFill>
                  <a:srgbClr val="002060"/>
                </a:solidFill>
                <a:latin typeface="Arial"/>
                <a:ea typeface="Arial"/>
                <a:cs typeface="Arial"/>
                <a:sym typeface="Arial"/>
              </a:rPr>
              <a:t>nalysis ready data’ to capitalise on massive free data streams</a:t>
            </a:r>
          </a:p>
          <a:p>
            <a:pPr marL="381000" lvl="0" indent="-381000">
              <a:buSzPct val="100000"/>
              <a:buFont typeface="Arial"/>
              <a:buChar char="•"/>
              <a:defRPr>
                <a:solidFill>
                  <a:srgbClr val="000000"/>
                </a:solidFill>
              </a:defRPr>
            </a:pPr>
            <a:endParaRPr lang="en-AU" sz="2000" dirty="0">
              <a:solidFill>
                <a:srgbClr val="002060"/>
              </a:solidFill>
              <a:latin typeface="Arial"/>
              <a:ea typeface="Arial"/>
              <a:cs typeface="Arial"/>
              <a:sym typeface="Arial"/>
            </a:endParaRPr>
          </a:p>
        </p:txBody>
      </p:sp>
    </p:spTree>
    <p:extLst>
      <p:ext uri="{BB962C8B-B14F-4D97-AF65-F5344CB8AC3E}">
        <p14:creationId xmlns:p14="http://schemas.microsoft.com/office/powerpoint/2010/main" val="4792343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
          <p:cNvSpPr/>
          <p:nvPr/>
        </p:nvSpPr>
        <p:spPr>
          <a:xfrm>
            <a:off x="609600" y="330200"/>
            <a:ext cx="4810858" cy="508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defTabSz="914400">
              <a:lnSpc>
                <a:spcPct val="150000"/>
              </a:lnSpc>
              <a:defRPr>
                <a:solidFill>
                  <a:srgbClr val="000000"/>
                </a:solidFill>
              </a:defRPr>
            </a:pPr>
            <a:r>
              <a:rPr lang="en-AU" sz="2800" i="1" dirty="0" smtClean="0">
                <a:solidFill>
                  <a:srgbClr val="FFFFFF"/>
                </a:solidFill>
                <a:latin typeface="Arial Bold"/>
                <a:ea typeface="Arial Bold"/>
                <a:cs typeface="Arial Bold"/>
                <a:sym typeface="Arial Bold"/>
              </a:rPr>
              <a:t>Chair Initiatives</a:t>
            </a:r>
          </a:p>
        </p:txBody>
      </p:sp>
      <p:sp>
        <p:nvSpPr>
          <p:cNvPr id="4" name="Rectangle 3"/>
          <p:cNvSpPr/>
          <p:nvPr/>
        </p:nvSpPr>
        <p:spPr>
          <a:xfrm>
            <a:off x="762000" y="1676400"/>
            <a:ext cx="7620000" cy="1752600"/>
          </a:xfrm>
          <a:prstGeom prst="rect">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algn="ctr" rtl="0" latinLnBrk="1" hangingPunct="0"/>
            <a:r>
              <a:rPr lang="en-AU" sz="2400" dirty="0"/>
              <a:t>Future data access and analysis architectures </a:t>
            </a:r>
          </a:p>
        </p:txBody>
      </p:sp>
      <p:sp>
        <p:nvSpPr>
          <p:cNvPr id="6" name="Rectangle 5"/>
          <p:cNvSpPr/>
          <p:nvPr/>
        </p:nvSpPr>
        <p:spPr>
          <a:xfrm>
            <a:off x="771525" y="4172635"/>
            <a:ext cx="7620000" cy="1770965"/>
          </a:xfrm>
          <a:prstGeom prst="rect">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rtl="0" latinLnBrk="1" hangingPunct="0"/>
            <a:r>
              <a:rPr lang="en-AU" sz="2400" dirty="0"/>
              <a:t>Non-meteorological applications for </a:t>
            </a:r>
            <a:endParaRPr lang="en-AU" sz="2400" dirty="0" smtClean="0"/>
          </a:p>
          <a:p>
            <a:pPr algn="ctr" rtl="0" latinLnBrk="1" hangingPunct="0"/>
            <a:r>
              <a:rPr lang="en-AU" sz="2400" dirty="0" smtClean="0"/>
              <a:t>next </a:t>
            </a:r>
            <a:r>
              <a:rPr lang="en-AU" sz="2400" dirty="0"/>
              <a:t>generation geostationary satellites</a:t>
            </a:r>
          </a:p>
        </p:txBody>
      </p:sp>
    </p:spTree>
    <p:extLst>
      <p:ext uri="{BB962C8B-B14F-4D97-AF65-F5344CB8AC3E}">
        <p14:creationId xmlns:p14="http://schemas.microsoft.com/office/powerpoint/2010/main" val="2939439107"/>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7532"/>
            <a:ext cx="9144000" cy="7084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95536" y="-27384"/>
            <a:ext cx="8640957" cy="1200328"/>
          </a:xfrm>
          <a:prstGeom prst="rect">
            <a:avLst/>
          </a:prstGeom>
          <a:noFill/>
          <a:effectLst>
            <a:outerShdw blurRad="50800" dist="38100" dir="5400000" algn="t" rotWithShape="0">
              <a:prstClr val="black">
                <a:alpha val="40000"/>
              </a:prstClr>
            </a:outerShdw>
            <a:reflection blurRad="6350" stA="50000" endA="300" endPos="55000" dir="5400000" sy="-100000" algn="bl" rotWithShape="0"/>
          </a:effectLst>
        </p:spPr>
        <p:txBody>
          <a:bodyPr>
            <a:spAutoFit/>
            <a:scene3d>
              <a:camera prst="orthographicFront"/>
              <a:lightRig rig="threePt" dir="t"/>
            </a:scene3d>
            <a:sp3d extrusionH="57150">
              <a:bevelT w="38100" h="38100"/>
            </a:sp3d>
          </a:bodyPr>
          <a:lstStyle/>
          <a:p>
            <a:pPr algn="ctr">
              <a:defRPr/>
            </a:pPr>
            <a:r>
              <a:rPr lang="en-AU" sz="28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cs typeface="+mn-cs"/>
              </a:rPr>
              <a:t>55 CEOS Agencies Operate 131 EO Satellites </a:t>
            </a:r>
          </a:p>
          <a:p>
            <a:pPr algn="ctr">
              <a:defRPr/>
            </a:pPr>
            <a:r>
              <a:rPr lang="en-AU" sz="24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cs typeface="+mn-cs"/>
              </a:rPr>
              <a:t>(300+ sensors and measurements)</a:t>
            </a:r>
          </a:p>
          <a:p>
            <a:pPr algn="ctr">
              <a:defRPr/>
            </a:pPr>
            <a:r>
              <a:rPr lang="en-AU" sz="2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cs typeface="+mn-cs"/>
              </a:rPr>
              <a:t>How do we help end-users discover and use data better?</a:t>
            </a:r>
            <a:endParaRPr lang="en-AU" sz="2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cs typeface="+mn-cs"/>
            </a:endParaRPr>
          </a:p>
        </p:txBody>
      </p:sp>
    </p:spTree>
    <p:extLst>
      <p:ext uri="{BB962C8B-B14F-4D97-AF65-F5344CB8AC3E}">
        <p14:creationId xmlns:p14="http://schemas.microsoft.com/office/powerpoint/2010/main" val="1023970137"/>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03000" y="1143000"/>
            <a:ext cx="8460000" cy="4428000"/>
          </a:xfrm>
        </p:spPr>
        <p:txBody>
          <a:bodyPr>
            <a:noAutofit/>
          </a:bodyPr>
          <a:lstStyle/>
          <a:p>
            <a:pPr marL="0" indent="0">
              <a:buNone/>
            </a:pPr>
            <a:r>
              <a:rPr lang="en-US" sz="3200" dirty="0">
                <a:solidFill>
                  <a:schemeClr val="tx1"/>
                </a:solidFill>
              </a:rPr>
              <a:t>The “Big Data” </a:t>
            </a:r>
            <a:r>
              <a:rPr lang="en-US" sz="3200" strike="sngStrike" dirty="0" smtClean="0">
                <a:solidFill>
                  <a:srgbClr val="FF0000"/>
                </a:solidFill>
              </a:rPr>
              <a:t>challenge </a:t>
            </a:r>
            <a:r>
              <a:rPr lang="en-US" sz="3200" dirty="0" smtClean="0">
                <a:solidFill>
                  <a:schemeClr val="tx1"/>
                </a:solidFill>
              </a:rPr>
              <a:t>opportunity</a:t>
            </a:r>
            <a:endParaRPr lang="en-US" sz="3200" dirty="0">
              <a:solidFill>
                <a:schemeClr val="tx1"/>
              </a:solidFill>
            </a:endParaRPr>
          </a:p>
          <a:p>
            <a:pPr marL="0" indent="0">
              <a:buNone/>
            </a:pPr>
            <a:r>
              <a:rPr lang="en-US" b="1" kern="0" dirty="0" smtClean="0">
                <a:latin typeface="Arial" panose="020B0604020202020204" pitchFamily="34" charset="0"/>
                <a:cs typeface="Arial" panose="020B0604020202020204" pitchFamily="34" charset="0"/>
              </a:rPr>
              <a:t>New </a:t>
            </a:r>
            <a:r>
              <a:rPr lang="en-US" b="1" dirty="0">
                <a:latin typeface="Arial" panose="020B0604020202020204" pitchFamily="34" charset="0"/>
                <a:cs typeface="Arial" panose="020B0604020202020204" pitchFamily="34" charset="0"/>
              </a:rPr>
              <a:t>p</a:t>
            </a:r>
            <a:r>
              <a:rPr lang="en-US" b="1" kern="0" dirty="0" smtClean="0">
                <a:latin typeface="Arial" panose="020B0604020202020204" pitchFamily="34" charset="0"/>
                <a:cs typeface="Arial" panose="020B0604020202020204" pitchFamily="34" charset="0"/>
              </a:rPr>
              <a:t>aradigm </a:t>
            </a:r>
            <a:r>
              <a:rPr lang="en-US" b="1" kern="0" dirty="0" smtClean="0">
                <a:latin typeface="Arial" panose="020B0604020202020204" pitchFamily="34" charset="0"/>
                <a:cs typeface="Arial" panose="020B0604020202020204" pitchFamily="34" charset="0"/>
              </a:rPr>
              <a:t>&amp; </a:t>
            </a:r>
            <a:r>
              <a:rPr lang="en-US" b="1" kern="0" dirty="0" smtClean="0">
                <a:latin typeface="Arial" panose="020B0604020202020204" pitchFamily="34" charset="0"/>
                <a:cs typeface="Arial" panose="020B0604020202020204" pitchFamily="34" charset="0"/>
              </a:rPr>
              <a:t>new opportunities:</a:t>
            </a:r>
            <a:endParaRPr lang="en-US" b="1" kern="0" dirty="0" smtClean="0">
              <a:latin typeface="Arial" panose="020B0604020202020204" pitchFamily="34" charset="0"/>
              <a:cs typeface="Arial" panose="020B0604020202020204" pitchFamily="34" charset="0"/>
            </a:endParaRPr>
          </a:p>
          <a:p>
            <a:pPr>
              <a:buFont typeface="Arial" panose="020B0604020202020204" pitchFamily="34" charset="0"/>
              <a:buChar char="•"/>
            </a:pPr>
            <a:r>
              <a:rPr lang="en-US" sz="2000" b="1" dirty="0" smtClean="0">
                <a:latin typeface="Arial" panose="020B0604020202020204" pitchFamily="34" charset="0"/>
                <a:cs typeface="Arial" panose="020B0604020202020204" pitchFamily="34" charset="0"/>
              </a:rPr>
              <a:t>Democratization</a:t>
            </a:r>
            <a:r>
              <a:rPr lang="en-US" sz="2000" b="1" dirty="0" smtClean="0">
                <a:latin typeface="Arial" panose="020B0604020202020204" pitchFamily="34" charset="0"/>
                <a:cs typeface="Arial" panose="020B0604020202020204" pitchFamily="34" charset="0"/>
              </a:rPr>
              <a:t> of EO</a:t>
            </a:r>
          </a:p>
          <a:p>
            <a:pPr lvl="2">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Lowering technical barriers to ‘big data’</a:t>
            </a:r>
          </a:p>
          <a:p>
            <a:pPr lvl="2">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Analysis-Ready data</a:t>
            </a:r>
          </a:p>
          <a:p>
            <a:pPr lvl="2">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Collaborative platforms</a:t>
            </a:r>
            <a:endParaRPr lang="en-US" sz="1600" b="1" dirty="0" smtClean="0">
              <a:latin typeface="Arial" panose="020B0604020202020204" pitchFamily="34" charset="0"/>
              <a:cs typeface="Arial" panose="020B0604020202020204" pitchFamily="34" charset="0"/>
            </a:endParaRPr>
          </a:p>
          <a:p>
            <a:pPr>
              <a:buFont typeface="Arial" panose="020B0604020202020204" pitchFamily="34" charset="0"/>
              <a:buChar char="•"/>
            </a:pPr>
            <a:r>
              <a:rPr lang="en-US" sz="2000" b="1" dirty="0" smtClean="0">
                <a:latin typeface="Arial" panose="020B0604020202020204" pitchFamily="34" charset="0"/>
                <a:cs typeface="Arial" panose="020B0604020202020204" pitchFamily="34" charset="0"/>
              </a:rPr>
              <a:t>Integrated </a:t>
            </a:r>
            <a:r>
              <a:rPr lang="en-US" sz="2000" b="1" dirty="0">
                <a:latin typeface="Arial" panose="020B0604020202020204" pitchFamily="34" charset="0"/>
                <a:cs typeface="Arial" panose="020B0604020202020204" pitchFamily="34" charset="0"/>
              </a:rPr>
              <a:t>modelling </a:t>
            </a:r>
            <a:r>
              <a:rPr lang="en-US" sz="2000" b="1" dirty="0" smtClean="0">
                <a:latin typeface="Arial" panose="020B0604020202020204" pitchFamily="34" charset="0"/>
                <a:cs typeface="Arial" panose="020B0604020202020204" pitchFamily="34" charset="0"/>
              </a:rPr>
              <a:t>of so </a:t>
            </a:r>
            <a:r>
              <a:rPr lang="en-US" sz="2000" b="1" dirty="0">
                <a:latin typeface="Arial" panose="020B0604020202020204" pitchFamily="34" charset="0"/>
                <a:cs typeface="Arial" panose="020B0604020202020204" pitchFamily="34" charset="0"/>
              </a:rPr>
              <a:t>called “big data” </a:t>
            </a:r>
            <a:endParaRPr lang="en-US" sz="2000" b="1" dirty="0" smtClean="0">
              <a:latin typeface="Arial" panose="020B0604020202020204" pitchFamily="34" charset="0"/>
              <a:cs typeface="Arial" panose="020B0604020202020204" pitchFamily="34" charset="0"/>
            </a:endParaRPr>
          </a:p>
          <a:p>
            <a:pPr lvl="2">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e.g</a:t>
            </a:r>
            <a:r>
              <a:rPr lang="en-US" sz="1600" b="1" dirty="0">
                <a:latin typeface="Arial" panose="020B0604020202020204" pitchFamily="34" charset="0"/>
                <a:cs typeface="Arial" panose="020B0604020202020204" pitchFamily="34" charset="0"/>
              </a:rPr>
              <a:t>. socio-economic with “science data</a:t>
            </a:r>
            <a:r>
              <a:rPr lang="en-US" sz="1600" b="1" dirty="0" smtClean="0">
                <a:latin typeface="Arial" panose="020B0604020202020204" pitchFamily="34" charset="0"/>
                <a:cs typeface="Arial" panose="020B0604020202020204" pitchFamily="34" charset="0"/>
              </a:rPr>
              <a:t>”</a:t>
            </a:r>
            <a:endParaRPr lang="en-US" sz="1600" b="1" dirty="0">
              <a:latin typeface="Arial" panose="020B0604020202020204" pitchFamily="34" charset="0"/>
              <a:cs typeface="Arial" panose="020B0604020202020204" pitchFamily="34" charset="0"/>
            </a:endParaRPr>
          </a:p>
          <a:p>
            <a:pPr>
              <a:buFont typeface="Arial" panose="020B0604020202020204" pitchFamily="34" charset="0"/>
              <a:buChar char="•"/>
            </a:pPr>
            <a:r>
              <a:rPr lang="en-US" sz="2000" b="1" dirty="0" smtClean="0">
                <a:latin typeface="Arial" panose="020B0604020202020204" pitchFamily="34" charset="0"/>
                <a:cs typeface="Arial" panose="020B0604020202020204" pitchFamily="34" charset="0"/>
              </a:rPr>
              <a:t>Archive </a:t>
            </a:r>
            <a:r>
              <a:rPr lang="en-US" sz="2000" b="1" dirty="0">
                <a:latin typeface="Arial" panose="020B0604020202020204" pitchFamily="34" charset="0"/>
                <a:cs typeface="Arial" panose="020B0604020202020204" pitchFamily="34" charset="0"/>
              </a:rPr>
              <a:t>volumes </a:t>
            </a:r>
            <a:endParaRPr lang="en-US" sz="2000" b="1" dirty="0" smtClean="0">
              <a:latin typeface="Arial" panose="020B0604020202020204" pitchFamily="34" charset="0"/>
              <a:cs typeface="Arial" panose="020B0604020202020204" pitchFamily="34" charset="0"/>
            </a:endParaRPr>
          </a:p>
          <a:p>
            <a:pPr lvl="2">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Inhibit </a:t>
            </a:r>
            <a:r>
              <a:rPr lang="en-US" sz="1600" b="1" dirty="0">
                <a:latin typeface="Arial" panose="020B0604020202020204" pitchFamily="34" charset="0"/>
                <a:cs typeface="Arial" panose="020B0604020202020204" pitchFamily="34" charset="0"/>
              </a:rPr>
              <a:t>moving data to most </a:t>
            </a:r>
            <a:r>
              <a:rPr lang="en-US" sz="1600" b="1" dirty="0" smtClean="0">
                <a:latin typeface="Arial" panose="020B0604020202020204" pitchFamily="34" charset="0"/>
                <a:cs typeface="Arial" panose="020B0604020202020204" pitchFamily="34" charset="0"/>
              </a:rPr>
              <a:t>end-users</a:t>
            </a:r>
          </a:p>
          <a:p>
            <a:pPr lvl="2">
              <a:buFont typeface="Arial" panose="020B0604020202020204" pitchFamily="34" charset="0"/>
              <a:buChar char="•"/>
            </a:pPr>
            <a:r>
              <a:rPr lang="en-US" sz="1600" b="1" kern="0" dirty="0" smtClean="0">
                <a:latin typeface="Arial" panose="020B0604020202020204" pitchFamily="34" charset="0"/>
                <a:cs typeface="Arial" panose="020B0604020202020204" pitchFamily="34" charset="0"/>
              </a:rPr>
              <a:t>“Bring tools to the data”</a:t>
            </a:r>
          </a:p>
          <a:p>
            <a:pPr marL="342900" indent="-342900">
              <a:buFont typeface="Arial" panose="020B0604020202020204" pitchFamily="34" charset="0"/>
              <a:buChar char="•"/>
            </a:pPr>
            <a:r>
              <a:rPr lang="en-US" sz="2000" b="1" kern="0" dirty="0" smtClean="0">
                <a:latin typeface="Arial" panose="020B0604020202020204" pitchFamily="34" charset="0"/>
                <a:cs typeface="Arial" panose="020B0604020202020204" pitchFamily="34" charset="0"/>
              </a:rPr>
              <a:t>Platform Technologies to enable easier use and collaboration</a:t>
            </a:r>
          </a:p>
          <a:p>
            <a:pPr lvl="2" indent="-342900">
              <a:buFont typeface="Arial" panose="020B0604020202020204" pitchFamily="34" charset="0"/>
              <a:buChar char="•"/>
            </a:pPr>
            <a:r>
              <a:rPr lang="en-US" sz="1600" b="1" dirty="0" err="1" smtClean="0">
                <a:latin typeface="Arial" panose="020B0604020202020204" pitchFamily="34" charset="0"/>
                <a:cs typeface="Arial" panose="020B0604020202020204" pitchFamily="34" charset="0"/>
              </a:rPr>
              <a:t>Datacube</a:t>
            </a:r>
            <a:r>
              <a:rPr lang="en-US" sz="1600" b="1" dirty="0" smtClean="0">
                <a:latin typeface="Arial" panose="020B0604020202020204" pitchFamily="34" charset="0"/>
                <a:cs typeface="Arial" panose="020B0604020202020204" pitchFamily="34" charset="0"/>
              </a:rPr>
              <a:t>, National </a:t>
            </a:r>
            <a:r>
              <a:rPr lang="en-US" sz="1600" b="1" dirty="0" smtClean="0">
                <a:latin typeface="Arial" panose="020B0604020202020204" pitchFamily="34" charset="0"/>
                <a:cs typeface="Arial" panose="020B0604020202020204" pitchFamily="34" charset="0"/>
              </a:rPr>
              <a:t>Map, Thematic Exploitation Platforms</a:t>
            </a:r>
            <a:endParaRPr lang="en-US" sz="1600" b="1" kern="0" dirty="0" smtClean="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S</a:t>
            </a:r>
            <a:r>
              <a:rPr lang="en-US" sz="2000" b="1" kern="0" dirty="0" smtClean="0">
                <a:latin typeface="Arial" panose="020B0604020202020204" pitchFamily="34" charset="0"/>
                <a:cs typeface="Arial" panose="020B0604020202020204" pitchFamily="34" charset="0"/>
              </a:rPr>
              <a:t>ustainable approaches </a:t>
            </a:r>
            <a:r>
              <a:rPr lang="en-US" sz="2000" b="1" kern="0" dirty="0">
                <a:latin typeface="Arial" panose="020B0604020202020204" pitchFamily="34" charset="0"/>
                <a:cs typeface="Arial" panose="020B0604020202020204" pitchFamily="34" charset="0"/>
              </a:rPr>
              <a:t>to </a:t>
            </a:r>
            <a:r>
              <a:rPr lang="en-US" sz="2000" b="1" kern="0" dirty="0" smtClean="0">
                <a:latin typeface="Arial" panose="020B0604020202020204" pitchFamily="34" charset="0"/>
                <a:cs typeface="Arial" panose="020B0604020202020204" pitchFamily="34" charset="0"/>
              </a:rPr>
              <a:t>archiving: </a:t>
            </a:r>
          </a:p>
          <a:p>
            <a:pPr lvl="2"/>
            <a:r>
              <a:rPr lang="en-US" sz="1600" b="1" dirty="0" smtClean="0">
                <a:latin typeface="Arial" panose="020B0604020202020204" pitchFamily="34" charset="0"/>
                <a:cs typeface="Arial" panose="020B0604020202020204" pitchFamily="34" charset="0"/>
              </a:rPr>
              <a:t>Access </a:t>
            </a:r>
            <a:r>
              <a:rPr lang="en-US" sz="1600" b="1" dirty="0">
                <a:latin typeface="Arial" panose="020B0604020202020204" pitchFamily="34" charset="0"/>
                <a:cs typeface="Arial" panose="020B0604020202020204" pitchFamily="34" charset="0"/>
              </a:rPr>
              <a:t>issues especially in less developed countries are hampering global actions and </a:t>
            </a:r>
            <a:r>
              <a:rPr lang="en-US" sz="1600" b="1" dirty="0" smtClean="0">
                <a:latin typeface="Arial" panose="020B0604020202020204" pitchFamily="34" charset="0"/>
                <a:cs typeface="Arial" panose="020B0604020202020204" pitchFamily="34" charset="0"/>
              </a:rPr>
              <a:t>treaties</a:t>
            </a:r>
            <a:endParaRPr lang="en-US" sz="2000" kern="0" dirty="0" smtClean="0">
              <a:latin typeface="Arial" panose="020B0604020202020204" pitchFamily="34" charset="0"/>
              <a:cs typeface="Arial" panose="020B0604020202020204" pitchFamily="34" charset="0"/>
            </a:endParaRPr>
          </a:p>
          <a:p>
            <a:pPr marL="0" indent="0">
              <a:buNone/>
            </a:pPr>
            <a:endParaRPr lang="en-AU" sz="2000" dirty="0"/>
          </a:p>
        </p:txBody>
      </p:sp>
      <p:sp>
        <p:nvSpPr>
          <p:cNvPr id="9" name="Text Placeholder 8"/>
          <p:cNvSpPr>
            <a:spLocks noGrp="1"/>
          </p:cNvSpPr>
          <p:nvPr>
            <p:ph type="body" sz="quarter" idx="13"/>
          </p:nvPr>
        </p:nvSpPr>
        <p:spPr>
          <a:xfrm>
            <a:off x="1981200" y="395400"/>
            <a:ext cx="5486400" cy="900000"/>
          </a:xfrm>
        </p:spPr>
        <p:txBody>
          <a:bodyPr/>
          <a:lstStyle/>
          <a:p>
            <a:r>
              <a:rPr lang="en-US" b="0" kern="0" dirty="0" smtClean="0">
                <a:solidFill>
                  <a:schemeClr val="bg1"/>
                </a:solidFill>
              </a:rPr>
              <a:t>Data Access and Analysis</a:t>
            </a:r>
            <a:endParaRPr lang="en-US" b="0" kern="0" dirty="0">
              <a:solidFill>
                <a:schemeClr val="bg1"/>
              </a:solidFill>
            </a:endParaRPr>
          </a:p>
          <a:p>
            <a:endParaRPr lang="en-AU" b="0" dirty="0">
              <a:solidFill>
                <a:srgbClr val="FFFFFF"/>
              </a:solidFill>
            </a:endParaRPr>
          </a:p>
        </p:txBody>
      </p:sp>
    </p:spTree>
    <p:extLst>
      <p:ext uri="{BB962C8B-B14F-4D97-AF65-F5344CB8AC3E}">
        <p14:creationId xmlns:p14="http://schemas.microsoft.com/office/powerpoint/2010/main" val="24475853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tretch>
            <a:fillRect/>
          </a:stretch>
        </p:blipFill>
        <p:spPr>
          <a:xfrm>
            <a:off x="-17036" y="1447800"/>
            <a:ext cx="9151040" cy="4953000"/>
          </a:xfrm>
          <a:prstGeom prst="rect">
            <a:avLst/>
          </a:prstGeom>
        </p:spPr>
      </p:pic>
      <p:sp>
        <p:nvSpPr>
          <p:cNvPr id="5" name="Footer Placeholder 4"/>
          <p:cNvSpPr>
            <a:spLocks noGrp="1"/>
          </p:cNvSpPr>
          <p:nvPr>
            <p:ph type="ftr" sz="quarter" idx="16"/>
          </p:nvPr>
        </p:nvSpPr>
        <p:spPr>
          <a:xfrm>
            <a:off x="5715000" y="6477000"/>
            <a:ext cx="3169185" cy="183333"/>
          </a:xfrm>
        </p:spPr>
        <p:txBody>
          <a:bodyPr/>
          <a:lstStyle/>
          <a:p>
            <a:pPr defTabSz="457200" eaLnBrk="1" hangingPunct="1">
              <a:defRPr/>
            </a:pPr>
            <a:r>
              <a:rPr lang="en-US" sz="1400" i="1" dirty="0" smtClean="0">
                <a:solidFill>
                  <a:srgbClr val="1E22AA"/>
                </a:solidFill>
              </a:rPr>
              <a:t>Source: </a:t>
            </a:r>
            <a:r>
              <a:rPr lang="en-US" sz="1400" i="1" dirty="0" err="1" smtClean="0">
                <a:solidFill>
                  <a:srgbClr val="1E22AA"/>
                </a:solidFill>
              </a:rPr>
              <a:t>SpeedTest.net</a:t>
            </a:r>
            <a:r>
              <a:rPr lang="en-US" sz="1400" i="1" dirty="0" smtClean="0">
                <a:solidFill>
                  <a:srgbClr val="1E22AA"/>
                </a:solidFill>
              </a:rPr>
              <a:t> 2014</a:t>
            </a:r>
            <a:endParaRPr lang="en-US" sz="1400" i="1" dirty="0">
              <a:solidFill>
                <a:srgbClr val="1E22AA"/>
              </a:solidFill>
            </a:endParaRPr>
          </a:p>
        </p:txBody>
      </p:sp>
      <p:sp>
        <p:nvSpPr>
          <p:cNvPr id="7" name="Text Placeholder 8"/>
          <p:cNvSpPr txBox="1">
            <a:spLocks/>
          </p:cNvSpPr>
          <p:nvPr/>
        </p:nvSpPr>
        <p:spPr>
          <a:xfrm>
            <a:off x="1676400" y="1219200"/>
            <a:ext cx="5486400" cy="900000"/>
          </a:xfrm>
          <a:prstGeom prst="rect">
            <a:avLst/>
          </a:prstGeom>
        </p:spPr>
        <p:txBody>
          <a:bodyPr>
            <a:noAutofit/>
          </a:bodyPr>
          <a:lstStyle>
            <a:lvl1pPr marL="0" indent="0">
              <a:lnSpc>
                <a:spcPct val="85000"/>
              </a:lnSpc>
              <a:spcBef>
                <a:spcPts val="0"/>
              </a:spcBef>
              <a:spcAft>
                <a:spcPts val="283"/>
              </a:spcAft>
              <a:buSzPct val="100000"/>
              <a:buFont typeface="Arial"/>
              <a:buNone/>
              <a:defRPr sz="2800" b="1">
                <a:solidFill>
                  <a:schemeClr val="accent6"/>
                </a:solidFill>
                <a:latin typeface="Arial Bold"/>
                <a:ea typeface="Arial Bold"/>
                <a:cs typeface="Arial Bold"/>
                <a:sym typeface="Arial Bold"/>
              </a:defRPr>
            </a:lvl1pPr>
            <a:lvl2pPr marL="0" indent="0">
              <a:lnSpc>
                <a:spcPct val="85000"/>
              </a:lnSpc>
              <a:spcBef>
                <a:spcPts val="0"/>
              </a:spcBef>
              <a:buSzPct val="100000"/>
              <a:buFont typeface="Arial"/>
              <a:buNone/>
              <a:defRPr sz="2200" b="1">
                <a:solidFill>
                  <a:schemeClr val="accent5"/>
                </a:solidFill>
                <a:latin typeface="Arial Bold"/>
                <a:ea typeface="Arial Bold"/>
                <a:cs typeface="Arial Bold"/>
                <a:sym typeface="Arial Bold"/>
              </a:defRPr>
            </a:lvl2pPr>
            <a:lvl3pPr marL="1188719" indent="-274319">
              <a:spcBef>
                <a:spcPts val="500"/>
              </a:spcBef>
              <a:buSzPct val="100000"/>
              <a:buFont typeface="Arial"/>
              <a:buNone/>
              <a:defRPr sz="2800">
                <a:solidFill>
                  <a:srgbClr val="00A9CE"/>
                </a:solidFill>
                <a:latin typeface="Arial Bold"/>
                <a:ea typeface="Arial Bold"/>
                <a:cs typeface="Arial Bold"/>
                <a:sym typeface="Arial Bold"/>
              </a:defRPr>
            </a:lvl3pPr>
            <a:lvl4pPr marL="1676400" indent="-304800">
              <a:spcBef>
                <a:spcPts val="500"/>
              </a:spcBef>
              <a:buSzPct val="100000"/>
              <a:buFont typeface="Arial"/>
              <a:buNone/>
              <a:defRPr sz="2800">
                <a:solidFill>
                  <a:srgbClr val="00A9CE"/>
                </a:solidFill>
                <a:latin typeface="Arial Bold"/>
                <a:ea typeface="Arial Bold"/>
                <a:cs typeface="Arial Bold"/>
                <a:sym typeface="Arial Bold"/>
              </a:defRPr>
            </a:lvl4pPr>
            <a:lvl5pPr marL="2171700" indent="-342900">
              <a:spcBef>
                <a:spcPts val="500"/>
              </a:spcBef>
              <a:buSzPct val="100000"/>
              <a:buFont typeface="Arial"/>
              <a:buNone/>
              <a:defRPr sz="2800">
                <a:solidFill>
                  <a:srgbClr val="00A9CE"/>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US" b="0" dirty="0" smtClean="0">
                <a:solidFill>
                  <a:schemeClr val="tx1"/>
                </a:solidFill>
              </a:rPr>
              <a:t>Global internet </a:t>
            </a:r>
            <a:r>
              <a:rPr lang="en-US" b="0" dirty="0">
                <a:solidFill>
                  <a:schemeClr val="tx1"/>
                </a:solidFill>
              </a:rPr>
              <a:t>a</a:t>
            </a:r>
            <a:r>
              <a:rPr lang="en-US" b="0" dirty="0" smtClean="0">
                <a:solidFill>
                  <a:schemeClr val="tx1"/>
                </a:solidFill>
              </a:rPr>
              <a:t>ccess </a:t>
            </a:r>
            <a:r>
              <a:rPr lang="en-US" b="0" dirty="0">
                <a:solidFill>
                  <a:schemeClr val="tx1"/>
                </a:solidFill>
              </a:rPr>
              <a:t>s</a:t>
            </a:r>
            <a:r>
              <a:rPr lang="en-US" b="0" dirty="0" smtClean="0">
                <a:solidFill>
                  <a:schemeClr val="tx1"/>
                </a:solidFill>
              </a:rPr>
              <a:t>peeds</a:t>
            </a:r>
          </a:p>
          <a:p>
            <a:pPr defTabSz="914400"/>
            <a:endParaRPr lang="en-AU" b="0" dirty="0">
              <a:solidFill>
                <a:srgbClr val="FFFFFF"/>
              </a:solidFill>
            </a:endParaRPr>
          </a:p>
        </p:txBody>
      </p:sp>
      <p:sp>
        <p:nvSpPr>
          <p:cNvPr id="2" name="TextBox 1"/>
          <p:cNvSpPr txBox="1"/>
          <p:nvPr/>
        </p:nvSpPr>
        <p:spPr>
          <a:xfrm>
            <a:off x="2438400" y="381000"/>
            <a:ext cx="4724400"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800" dirty="0">
                <a:solidFill>
                  <a:schemeClr val="bg1"/>
                </a:solidFill>
              </a:rPr>
              <a:t>Data Access and Analysis</a:t>
            </a:r>
          </a:p>
        </p:txBody>
      </p:sp>
    </p:spTree>
    <p:extLst>
      <p:ext uri="{BB962C8B-B14F-4D97-AF65-F5344CB8AC3E}">
        <p14:creationId xmlns:p14="http://schemas.microsoft.com/office/powerpoint/2010/main" val="508763683"/>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8893</TotalTime>
  <Words>2024</Words>
  <Application>Microsoft Office PowerPoint</Application>
  <PresentationFormat>On-screen Show (4:3)</PresentationFormat>
  <Paragraphs>277</Paragraphs>
  <Slides>33</Slides>
  <Notes>11</Notes>
  <HiddenSlides>3</HiddenSlides>
  <MMClips>1</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Default</vt:lpstr>
      <vt:lpstr>CEO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Enhanced, non-meteorological applications for next generation geostationary satellites</vt:lpstr>
      <vt:lpstr>PowerPoint Presentation</vt:lpstr>
      <vt:lpstr>PowerPoint Presentation</vt:lpstr>
      <vt:lpstr>PowerPoint Presentation</vt:lpstr>
      <vt:lpstr>PowerPoint Presentation</vt:lpstr>
      <vt:lpstr>Non-meteorological applications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Ross Jonathon</cp:lastModifiedBy>
  <cp:revision>14</cp:revision>
  <dcterms:modified xsi:type="dcterms:W3CDTF">2016-03-30T15:33:01Z</dcterms:modified>
</cp:coreProperties>
</file>