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bookmarkIdSeed="2">
  <p:sldMasterIdLst>
    <p:sldMasterId id="2147483648" r:id="rId1"/>
    <p:sldMasterId id="2147483651" r:id="rId2"/>
  </p:sldMasterIdLst>
  <p:notesMasterIdLst>
    <p:notesMasterId r:id="rId18"/>
  </p:notesMasterIdLst>
  <p:sldIdLst>
    <p:sldId id="279" r:id="rId3"/>
    <p:sldId id="280" r:id="rId4"/>
    <p:sldId id="256" r:id="rId5"/>
    <p:sldId id="259" r:id="rId6"/>
    <p:sldId id="260" r:id="rId7"/>
    <p:sldId id="264" r:id="rId8"/>
    <p:sldId id="273" r:id="rId9"/>
    <p:sldId id="271" r:id="rId10"/>
    <p:sldId id="275" r:id="rId11"/>
    <p:sldId id="263" r:id="rId12"/>
    <p:sldId id="276" r:id="rId13"/>
    <p:sldId id="277" r:id="rId14"/>
    <p:sldId id="266" r:id="rId15"/>
    <p:sldId id="269" r:id="rId16"/>
    <p:sldId id="278" r:id="rId17"/>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06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979" autoAdjust="0"/>
  </p:normalViewPr>
  <p:slideViewPr>
    <p:cSldViewPr>
      <p:cViewPr varScale="1">
        <p:scale>
          <a:sx n="91" d="100"/>
          <a:sy n="91" d="100"/>
        </p:scale>
        <p:origin x="-1578"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703922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7039229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7039229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7039229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GB" sz="2400" dirty="0" smtClean="0">
              <a:effectLst/>
              <a:latin typeface="+mn-lt"/>
              <a:ea typeface="+mn-ea"/>
              <a:cs typeface="+mn-cs"/>
              <a:sym typeface="Avenir Roman"/>
            </a:endParaRPr>
          </a:p>
          <a:p>
            <a:endParaRPr lang="en-GB" dirty="0"/>
          </a:p>
        </p:txBody>
      </p:sp>
    </p:spTree>
    <p:extLst>
      <p:ext uri="{BB962C8B-B14F-4D97-AF65-F5344CB8AC3E}">
        <p14:creationId xmlns:p14="http://schemas.microsoft.com/office/powerpoint/2010/main" val="37039229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7039229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prstGeom prst="rect">
            <a:avLst/>
          </a:prstGeom>
        </p:spPr>
        <p:txBody>
          <a:bodyPr/>
          <a:lstStyle/>
          <a:p>
            <a:pPr lvl="0"/>
            <a:fld id="{86CB4B4D-7CA3-9044-876B-883B54F8677D}" type="slidenum">
              <a:t>‹#›</a:t>
            </a:fld>
            <a:endParaRPr/>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Arial" panose="020B0604020202020204" pitchFamily="34" charset="0"/>
                <a:cs typeface="Arial" panose="020B0604020202020204" pitchFamily="34" charset="0"/>
              </a:defRPr>
            </a:lvl1pPr>
            <a:lvl2pPr marL="768927" indent="-311727">
              <a:buFont typeface="Courier New" panose="02070309020205020404" pitchFamily="49" charset="0"/>
              <a:buChar char="o"/>
              <a:defRPr sz="2000">
                <a:latin typeface="Arial" panose="020B0604020202020204" pitchFamily="34" charset="0"/>
                <a:cs typeface="Arial" panose="020B0604020202020204" pitchFamily="34" charset="0"/>
              </a:defRPr>
            </a:lvl2pPr>
            <a:lvl3pPr marL="1188719" indent="-274319">
              <a:buFont typeface="Wingdings" panose="05000000000000000000" pitchFamily="2" charset="2"/>
              <a:buChar char="§"/>
              <a:defRPr sz="20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Content Placeholder 4"/>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Proxima Nova Regular"/>
              </a:defRPr>
            </a:lvl1pPr>
          </a:lstStyle>
          <a:p>
            <a:pPr lvl="0"/>
            <a:r>
              <a:rPr lang="en-US" dirty="0" smtClean="0"/>
              <a:t>Title Goes Here</a:t>
            </a:r>
            <a:endParaRPr lang="en-US"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01373508"/>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4171374573"/>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fld id="{86CB4B4D-7CA3-9044-876B-883B54F8677D}" type="slidenum">
              <a:rPr/>
              <a:pPr/>
              <a:t>‹#›</a:t>
            </a:fld>
            <a:endParaRPr/>
          </a:p>
        </p:txBody>
      </p:sp>
    </p:spTree>
    <p:extLst>
      <p:ext uri="{BB962C8B-B14F-4D97-AF65-F5344CB8AC3E}">
        <p14:creationId xmlns:p14="http://schemas.microsoft.com/office/powerpoint/2010/main" val="710609328"/>
      </p:ext>
    </p:extLst>
  </p:cSld>
  <p:clrMap bg1="lt1" tx1="dk1" bg2="lt2" tx2="dk2" accent1="accent1" accent2="accent2" accent3="accent3" accent4="accent4" accent5="accent5" accent6="accent6" hlink="hlink" folHlink="folHlink"/>
  <p:sldLayoutIdLst>
    <p:sldLayoutId id="2147483652" r:id="rId1"/>
    <p:sldLayoutId id="2147483653" r:id="rId2"/>
  </p:sldLayoutIdLst>
  <p:transition spd="med"/>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www.geonetcab.eu/"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_msoanchor_1"/><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457200" y="1676400"/>
            <a:ext cx="8305800" cy="993131"/>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lgn="ctr">
              <a:defRPr sz="1800" b="0">
                <a:solidFill>
                  <a:srgbClr val="000000"/>
                </a:solidFill>
              </a:defRPr>
            </a:pPr>
            <a:r>
              <a:rPr lang="en-GB" sz="4200" b="1" dirty="0" smtClean="0">
                <a:solidFill>
                  <a:srgbClr val="FFFFFF"/>
                </a:solidFill>
              </a:rPr>
              <a:t>Meeting  Strategy </a:t>
            </a:r>
            <a:endParaRPr sz="4200" b="1" dirty="0">
              <a:solidFill>
                <a:srgbClr val="FFFFFF"/>
              </a:solidFill>
            </a:endParaRPr>
          </a:p>
        </p:txBody>
      </p:sp>
      <p:sp>
        <p:nvSpPr>
          <p:cNvPr id="11" name="Shape 11"/>
          <p:cNvSpPr/>
          <p:nvPr/>
        </p:nvSpPr>
        <p:spPr>
          <a:xfrm>
            <a:off x="304800" y="3886200"/>
            <a:ext cx="4810858" cy="2541589"/>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p>
            <a:pPr lvl="0" defTabSz="914400">
              <a:lnSpc>
                <a:spcPct val="150000"/>
              </a:lnSpc>
              <a:defRPr>
                <a:solidFill>
                  <a:srgbClr val="000000"/>
                </a:solidFill>
              </a:defRPr>
            </a:pPr>
            <a:r>
              <a:rPr lang="en-GB" dirty="0" smtClean="0">
                <a:solidFill>
                  <a:srgbClr val="FFFFFF"/>
                </a:solidFill>
                <a:latin typeface="Arial Bold"/>
                <a:ea typeface="Arial Bold"/>
                <a:cs typeface="Arial Bold"/>
                <a:sym typeface="Arial Bold"/>
              </a:rPr>
              <a:t>South African National Space Agency</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US" dirty="0" smtClean="0">
                <a:solidFill>
                  <a:srgbClr val="FFFFFF"/>
                </a:solidFill>
                <a:latin typeface="Arial Bold"/>
                <a:ea typeface="Arial Bold"/>
                <a:cs typeface="Arial Bold"/>
                <a:sym typeface="Arial Bold"/>
              </a:rPr>
              <a:t>WGCapD-5 </a:t>
            </a:r>
            <a:r>
              <a:rPr dirty="0" smtClean="0">
                <a:solidFill>
                  <a:srgbClr val="FFFFFF"/>
                </a:solidFill>
                <a:latin typeface="Arial Bold"/>
                <a:ea typeface="Arial Bold"/>
                <a:cs typeface="Arial Bold"/>
                <a:sym typeface="Arial Bold"/>
              </a:rPr>
              <a:t>Agenda </a:t>
            </a:r>
            <a:r>
              <a:rPr dirty="0">
                <a:solidFill>
                  <a:srgbClr val="FFFFFF"/>
                </a:solidFill>
                <a:latin typeface="Arial Bold"/>
                <a:ea typeface="Arial Bold"/>
                <a:cs typeface="Arial Bold"/>
                <a:sym typeface="Arial Bold"/>
              </a:rPr>
              <a:t>Item </a:t>
            </a:r>
            <a:r>
              <a:rPr lang="en-GB" dirty="0" smtClean="0">
                <a:solidFill>
                  <a:srgbClr val="FFFFFF"/>
                </a:solidFill>
                <a:latin typeface="Arial Bold"/>
                <a:ea typeface="Arial Bold"/>
                <a:cs typeface="Arial Bold"/>
                <a:sym typeface="Arial Bold"/>
              </a:rPr>
              <a:t>3</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US" dirty="0" smtClean="0">
                <a:solidFill>
                  <a:srgbClr val="FFFFFF"/>
                </a:solidFill>
                <a:latin typeface="Arial Bold"/>
                <a:ea typeface="Arial Bold"/>
                <a:cs typeface="Arial Bold"/>
                <a:sym typeface="Arial Bold"/>
              </a:rPr>
              <a:t>Working Group on</a:t>
            </a:r>
          </a:p>
          <a:p>
            <a:pPr lvl="0" defTabSz="914400">
              <a:lnSpc>
                <a:spcPct val="150000"/>
              </a:lnSpc>
              <a:defRPr>
                <a:solidFill>
                  <a:srgbClr val="000000"/>
                </a:solidFill>
              </a:defRPr>
            </a:pPr>
            <a:r>
              <a:rPr lang="en-US" dirty="0" smtClean="0">
                <a:solidFill>
                  <a:srgbClr val="FFFFFF"/>
                </a:solidFill>
                <a:latin typeface="Arial Bold"/>
                <a:ea typeface="Arial Bold"/>
                <a:cs typeface="Arial Bold"/>
                <a:sym typeface="Arial Bold"/>
              </a:rPr>
              <a:t>Capacity Building &amp; Data Democracy</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US" dirty="0" smtClean="0">
                <a:solidFill>
                  <a:srgbClr val="FFFFFF"/>
                </a:solidFill>
                <a:latin typeface="Arial Bold"/>
                <a:ea typeface="Arial Bold"/>
                <a:cs typeface="Arial Bold"/>
                <a:sym typeface="Arial Bold"/>
              </a:rPr>
              <a:t>Hampton, Virginia, USA</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US" dirty="0" smtClean="0">
                <a:solidFill>
                  <a:srgbClr val="FFFFFF"/>
                </a:solidFill>
                <a:latin typeface="Arial Bold"/>
                <a:ea typeface="Arial Bold"/>
                <a:cs typeface="Arial Bold"/>
                <a:sym typeface="Arial Bold"/>
              </a:rPr>
              <a:t>March 29</a:t>
            </a:r>
            <a:r>
              <a:rPr lang="en-US" baseline="30000" dirty="0" smtClean="0">
                <a:solidFill>
                  <a:srgbClr val="FFFFFF"/>
                </a:solidFill>
                <a:latin typeface="Arial Bold"/>
                <a:ea typeface="Arial Bold"/>
                <a:cs typeface="Arial Bold"/>
                <a:sym typeface="Arial Bold"/>
              </a:rPr>
              <a:t>th</a:t>
            </a:r>
            <a:r>
              <a:rPr lang="en-US" dirty="0" smtClean="0">
                <a:solidFill>
                  <a:srgbClr val="FFFFFF"/>
                </a:solidFill>
                <a:latin typeface="Arial Bold"/>
                <a:ea typeface="Arial Bold"/>
                <a:cs typeface="Arial Bold"/>
                <a:sym typeface="Arial Bold"/>
              </a:rPr>
              <a:t> – April 1</a:t>
            </a:r>
            <a:r>
              <a:rPr lang="en-US" baseline="30000" dirty="0" smtClean="0">
                <a:solidFill>
                  <a:srgbClr val="FFFFFF"/>
                </a:solidFill>
                <a:latin typeface="Arial Bold"/>
                <a:ea typeface="Arial Bold"/>
                <a:cs typeface="Arial Bold"/>
                <a:sym typeface="Arial Bold"/>
              </a:rPr>
              <a:t>st</a:t>
            </a:r>
            <a:r>
              <a:rPr lang="en-US" dirty="0" smtClean="0">
                <a:solidFill>
                  <a:srgbClr val="FFFFFF"/>
                </a:solidFill>
                <a:latin typeface="Arial Bold"/>
                <a:ea typeface="Arial Bold"/>
                <a:cs typeface="Arial Bold"/>
                <a:sym typeface="Arial Bold"/>
              </a:rPr>
              <a:t>, 2016</a:t>
            </a:r>
            <a:endParaRPr dirty="0">
              <a:solidFill>
                <a:srgbClr val="FFFFFF"/>
              </a:solidFill>
              <a:latin typeface="Arial Bold"/>
              <a:ea typeface="Arial Bold"/>
              <a:cs typeface="Arial Bold"/>
              <a:sym typeface="Arial Bold"/>
            </a:endParaRPr>
          </a:p>
        </p:txBody>
      </p:sp>
      <p:pic>
        <p:nvPicPr>
          <p:cNvPr id="12" name="ceos_logo.png"/>
          <p:cNvPicPr/>
          <p:nvPr/>
        </p:nvPicPr>
        <p:blipFill>
          <a:blip r:embed="rId2">
            <a:extLst/>
          </a:blip>
          <a:stretch>
            <a:fillRect/>
          </a:stretch>
        </p:blipFill>
        <p:spPr>
          <a:xfrm>
            <a:off x="304800" y="152400"/>
            <a:ext cx="2507906" cy="993132"/>
          </a:xfrm>
          <a:prstGeom prst="rect">
            <a:avLst/>
          </a:prstGeom>
          <a:ln w="12700">
            <a:miter lim="400000"/>
          </a:ln>
        </p:spPr>
      </p:pic>
      <p:sp>
        <p:nvSpPr>
          <p:cNvPr id="5" name="Shape 10"/>
          <p:cNvSpPr txBox="1">
            <a:spLocks/>
          </p:cNvSpPr>
          <p:nvPr/>
        </p:nvSpPr>
        <p:spPr>
          <a:xfrm>
            <a:off x="304800" y="1181629"/>
            <a:ext cx="2806211" cy="21018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rPr>
              <a:t>Committee on Earth Observation Satellites</a:t>
            </a:r>
            <a:endParaRPr lang="en-US" sz="1050" dirty="0">
              <a:solidFill>
                <a:schemeClr val="bg1">
                  <a:lumMod val="20000"/>
                  <a:lumOff val="80000"/>
                </a:schemeClr>
              </a:solidFill>
            </a:endParaRPr>
          </a:p>
        </p:txBody>
      </p:sp>
    </p:spTree>
    <p:extLst>
      <p:ext uri="{BB962C8B-B14F-4D97-AF65-F5344CB8AC3E}">
        <p14:creationId xmlns:p14="http://schemas.microsoft.com/office/powerpoint/2010/main" val="1109768939"/>
      </p:ext>
    </p:extLst>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52400" y="1676400"/>
            <a:ext cx="8458200" cy="990600"/>
          </a:xfrm>
          <a:ln w="28575">
            <a:solidFill>
              <a:schemeClr val="tx2"/>
            </a:solidFill>
          </a:ln>
        </p:spPr>
        <p:txBody>
          <a:bodyPr/>
          <a:lstStyle/>
          <a:p>
            <a:r>
              <a:rPr lang="en-US" b="1" dirty="0" smtClean="0"/>
              <a:t>Originated in 2015 at the 4</a:t>
            </a:r>
            <a:r>
              <a:rPr lang="en-US" b="1" baseline="30000" dirty="0" smtClean="0"/>
              <a:t>th</a:t>
            </a:r>
            <a:r>
              <a:rPr lang="en-US" b="1" dirty="0" smtClean="0"/>
              <a:t> Annual Meeting in Pretoria</a:t>
            </a:r>
          </a:p>
          <a:p>
            <a:r>
              <a:rPr lang="en-ZA" dirty="0" smtClean="0"/>
              <a:t>Agreed on the </a:t>
            </a:r>
            <a:r>
              <a:rPr lang="en-ZA" dirty="0"/>
              <a:t>following 4 objectives:  </a:t>
            </a:r>
          </a:p>
          <a:p>
            <a:endParaRPr lang="en-US" b="1" dirty="0" smtClean="0"/>
          </a:p>
          <a:p>
            <a:pPr marL="0" indent="0">
              <a:buNone/>
            </a:pPr>
            <a:endParaRPr lang="en-ZA" b="1" dirty="0" smtClean="0"/>
          </a:p>
        </p:txBody>
      </p:sp>
      <p:sp>
        <p:nvSpPr>
          <p:cNvPr id="3" name="Content Placeholder 2"/>
          <p:cNvSpPr>
            <a:spLocks noGrp="1"/>
          </p:cNvSpPr>
          <p:nvPr>
            <p:ph sz="quarter" idx="11"/>
          </p:nvPr>
        </p:nvSpPr>
        <p:spPr>
          <a:xfrm>
            <a:off x="1905000" y="304800"/>
            <a:ext cx="5562600" cy="533400"/>
          </a:xfrm>
        </p:spPr>
        <p:txBody>
          <a:bodyPr/>
          <a:lstStyle/>
          <a:p>
            <a:r>
              <a:rPr lang="en-ZA" b="1" dirty="0" smtClean="0"/>
              <a:t>WGCapD  3 Year Strategic Plan: Origin and Objectives</a:t>
            </a:r>
            <a:endParaRPr lang="en-GB" b="1" dirty="0"/>
          </a:p>
        </p:txBody>
      </p:sp>
      <p:sp>
        <p:nvSpPr>
          <p:cNvPr id="7" name="TextBox 6"/>
          <p:cNvSpPr txBox="1"/>
          <p:nvPr/>
        </p:nvSpPr>
        <p:spPr>
          <a:xfrm>
            <a:off x="654268" y="2900213"/>
            <a:ext cx="7803931" cy="3416318"/>
          </a:xfrm>
          <a:prstGeom prst="rect">
            <a:avLst/>
          </a:prstGeom>
          <a:noFill/>
          <a:ln w="28575" cap="flat">
            <a:solidFill>
              <a:schemeClr val="tx1"/>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285750" lvl="0" indent="-285750">
              <a:buFont typeface="Arial" panose="020B0604020202020204" pitchFamily="34" charset="0"/>
              <a:buChar char="•"/>
            </a:pPr>
            <a:r>
              <a:rPr lang="en-ZA" dirty="0" smtClean="0"/>
              <a:t>Increase </a:t>
            </a:r>
            <a:r>
              <a:rPr lang="en-ZA" dirty="0"/>
              <a:t>access to data, products, and tools and ability to use them through targeted training workshops;</a:t>
            </a:r>
          </a:p>
          <a:p>
            <a:pPr marL="285750" lvl="0" indent="-285750">
              <a:buFont typeface="Arial" panose="020B0604020202020204" pitchFamily="34" charset="0"/>
              <a:buChar char="•"/>
            </a:pPr>
            <a:r>
              <a:rPr lang="en-ZA" dirty="0" smtClean="0"/>
              <a:t>Build </a:t>
            </a:r>
            <a:r>
              <a:rPr lang="en-ZA" dirty="0"/>
              <a:t>awareness of new mission datasets, and how to use them within the context of existing datasets; </a:t>
            </a:r>
          </a:p>
          <a:p>
            <a:pPr marL="285750" lvl="0" indent="-285750">
              <a:buFont typeface="Arial" panose="020B0604020202020204" pitchFamily="34" charset="0"/>
              <a:buChar char="•"/>
            </a:pPr>
            <a:r>
              <a:rPr lang="en-ZA" dirty="0"/>
              <a:t>Support CEOS WGs and VCs on their own capacity building initiatives.  (vs CapD doing it for them  </a:t>
            </a:r>
          </a:p>
          <a:p>
            <a:pPr marL="285750" lvl="0" indent="-285750">
              <a:buFont typeface="Arial" panose="020B0604020202020204" pitchFamily="34" charset="0"/>
              <a:buChar char="•"/>
            </a:pPr>
            <a:r>
              <a:rPr lang="en-ZA" dirty="0" smtClean="0"/>
              <a:t>Improving </a:t>
            </a:r>
            <a:r>
              <a:rPr lang="en-ZA" dirty="0"/>
              <a:t>communications and coordination between Agency and WG/VC/CapD capacity building and education activities as well as related international activities such as -GEOCAB Portal and </a:t>
            </a:r>
            <a:endParaRPr lang="en-ZA" dirty="0" smtClean="0"/>
          </a:p>
          <a:p>
            <a:pPr marL="285750" lvl="0" indent="-285750">
              <a:buFont typeface="Arial" panose="020B0604020202020204" pitchFamily="34" charset="0"/>
              <a:buChar char="•"/>
            </a:pPr>
            <a:r>
              <a:rPr lang="en-ZA" dirty="0"/>
              <a:t>W</a:t>
            </a:r>
            <a:r>
              <a:rPr lang="en-ZA" dirty="0" smtClean="0"/>
              <a:t>ork </a:t>
            </a:r>
            <a:r>
              <a:rPr lang="en-ZA" dirty="0"/>
              <a:t>with  </a:t>
            </a:r>
            <a:r>
              <a:rPr lang="en-ZA" dirty="0" smtClean="0"/>
              <a:t>international stakeholders such as UNOOSA </a:t>
            </a:r>
            <a:r>
              <a:rPr lang="en-ZA" dirty="0"/>
              <a:t>and other UN agencies to support needs in emerging space agencies or other—including user needs</a:t>
            </a:r>
          </a:p>
        </p:txBody>
      </p:sp>
    </p:spTree>
    <p:extLst>
      <p:ext uri="{BB962C8B-B14F-4D97-AF65-F5344CB8AC3E}">
        <p14:creationId xmlns:p14="http://schemas.microsoft.com/office/powerpoint/2010/main" val="2525848442"/>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11"/>
          <p:cNvGraphicFramePr>
            <a:graphicFrameLocks/>
          </p:cNvGraphicFramePr>
          <p:nvPr>
            <p:extLst>
              <p:ext uri="{D42A27DB-BD31-4B8C-83A1-F6EECF244321}">
                <p14:modId xmlns:p14="http://schemas.microsoft.com/office/powerpoint/2010/main" val="2560586518"/>
              </p:ext>
            </p:extLst>
          </p:nvPr>
        </p:nvGraphicFramePr>
        <p:xfrm>
          <a:off x="304800" y="1447800"/>
          <a:ext cx="8762999" cy="5059680"/>
        </p:xfrm>
        <a:graphic>
          <a:graphicData uri="http://schemas.openxmlformats.org/drawingml/2006/table">
            <a:tbl>
              <a:tblPr firstRow="1" firstCol="1" bandRow="1"/>
              <a:tblGrid>
                <a:gridCol w="1681485"/>
                <a:gridCol w="844581"/>
                <a:gridCol w="5322534"/>
                <a:gridCol w="914399"/>
              </a:tblGrid>
              <a:tr h="106680">
                <a:tc gridSpan="3">
                  <a:txBody>
                    <a:bodyPr/>
                    <a:lstStyle>
                      <a:lvl1pPr algn="r" defTabSz="457200">
                        <a:spcBef>
                          <a:spcPts val="600"/>
                        </a:spcBef>
                        <a:defRPr sz="1000">
                          <a:solidFill>
                            <a:schemeClr val="tx1"/>
                          </a:solidFill>
                          <a:latin typeface="Avenir Roman"/>
                          <a:ea typeface="Avenir Roman"/>
                          <a:cs typeface="Avenir Roman"/>
                          <a:sym typeface="Calibri"/>
                        </a:defRPr>
                      </a:lvl1pPr>
                      <a:lvl2pPr indent="457200" algn="r" defTabSz="457200">
                        <a:spcBef>
                          <a:spcPts val="600"/>
                        </a:spcBef>
                        <a:defRPr sz="1000">
                          <a:solidFill>
                            <a:schemeClr val="tx1"/>
                          </a:solidFill>
                          <a:latin typeface="Avenir Roman"/>
                          <a:ea typeface="Avenir Roman"/>
                          <a:cs typeface="Avenir Roman"/>
                          <a:sym typeface="Calibri"/>
                        </a:defRPr>
                      </a:lvl2pPr>
                      <a:lvl3pPr indent="914400" algn="r" defTabSz="457200">
                        <a:spcBef>
                          <a:spcPts val="600"/>
                        </a:spcBef>
                        <a:defRPr sz="1000">
                          <a:solidFill>
                            <a:schemeClr val="tx1"/>
                          </a:solidFill>
                          <a:latin typeface="Avenir Roman"/>
                          <a:ea typeface="Avenir Roman"/>
                          <a:cs typeface="Avenir Roman"/>
                          <a:sym typeface="Calibri"/>
                        </a:defRPr>
                      </a:lvl3pPr>
                      <a:lvl4pPr indent="1371600" algn="r" defTabSz="457200">
                        <a:spcBef>
                          <a:spcPts val="600"/>
                        </a:spcBef>
                        <a:defRPr sz="1000">
                          <a:solidFill>
                            <a:schemeClr val="tx1"/>
                          </a:solidFill>
                          <a:latin typeface="Avenir Roman"/>
                          <a:ea typeface="Avenir Roman"/>
                          <a:cs typeface="Avenir Roman"/>
                          <a:sym typeface="Calibri"/>
                        </a:defRPr>
                      </a:lvl4pPr>
                      <a:lvl5pPr indent="1828800" algn="r" defTabSz="457200">
                        <a:spcBef>
                          <a:spcPts val="600"/>
                        </a:spcBef>
                        <a:defRPr sz="1000">
                          <a:solidFill>
                            <a:schemeClr val="tx1"/>
                          </a:solidFill>
                          <a:latin typeface="Avenir Roman"/>
                          <a:ea typeface="Avenir Roman"/>
                          <a:cs typeface="Avenir Roman"/>
                          <a:sym typeface="Calibri"/>
                        </a:defRPr>
                      </a:lvl5pPr>
                      <a:lvl6pPr indent="2286000" algn="r" defTabSz="457200">
                        <a:spcBef>
                          <a:spcPts val="600"/>
                        </a:spcBef>
                        <a:defRPr sz="1000">
                          <a:solidFill>
                            <a:schemeClr val="tx1"/>
                          </a:solidFill>
                          <a:latin typeface="Avenir Roman"/>
                          <a:ea typeface="Avenir Roman"/>
                          <a:cs typeface="Avenir Roman"/>
                          <a:sym typeface="Calibri"/>
                        </a:defRPr>
                      </a:lvl6pPr>
                      <a:lvl7pPr indent="2743200" algn="r" defTabSz="457200">
                        <a:spcBef>
                          <a:spcPts val="600"/>
                        </a:spcBef>
                        <a:defRPr sz="1000">
                          <a:solidFill>
                            <a:schemeClr val="tx1"/>
                          </a:solidFill>
                          <a:latin typeface="Avenir Roman"/>
                          <a:ea typeface="Avenir Roman"/>
                          <a:cs typeface="Avenir Roman"/>
                          <a:sym typeface="Calibri"/>
                        </a:defRPr>
                      </a:lvl7pPr>
                      <a:lvl8pPr indent="3200400" algn="r" defTabSz="457200">
                        <a:spcBef>
                          <a:spcPts val="600"/>
                        </a:spcBef>
                        <a:defRPr sz="1000">
                          <a:solidFill>
                            <a:schemeClr val="tx1"/>
                          </a:solidFill>
                          <a:latin typeface="Avenir Roman"/>
                          <a:ea typeface="Avenir Roman"/>
                          <a:cs typeface="Avenir Roman"/>
                          <a:sym typeface="Calibri"/>
                        </a:defRPr>
                      </a:lvl8pPr>
                      <a:lvl9pPr indent="3657600" algn="r" defTabSz="457200">
                        <a:spcBef>
                          <a:spcPts val="600"/>
                        </a:spcBef>
                        <a:defRPr sz="1000">
                          <a:solidFill>
                            <a:schemeClr val="tx1"/>
                          </a:solidFill>
                          <a:latin typeface="Avenir Roman"/>
                          <a:ea typeface="Avenir Roman"/>
                          <a:cs typeface="Avenir Roman"/>
                          <a:sym typeface="Calibri"/>
                        </a:defRPr>
                      </a:lvl9pPr>
                    </a:lstStyle>
                    <a:p>
                      <a:pPr algn="ctr">
                        <a:spcAft>
                          <a:spcPts val="0"/>
                        </a:spcAft>
                      </a:pPr>
                      <a:r>
                        <a:rPr lang="en-US" sz="1400" b="1" dirty="0" smtClean="0">
                          <a:solidFill>
                            <a:srgbClr val="DAEEF3"/>
                          </a:solidFill>
                          <a:effectLst/>
                          <a:latin typeface="Calibri"/>
                          <a:ea typeface="Times New Roman"/>
                          <a:cs typeface="Times New Roman"/>
                        </a:rPr>
                        <a:t>WGCapD</a:t>
                      </a:r>
                      <a:r>
                        <a:rPr lang="en-US" sz="1400" b="1" baseline="0" dirty="0" smtClean="0">
                          <a:solidFill>
                            <a:srgbClr val="DAEEF3"/>
                          </a:solidFill>
                          <a:effectLst/>
                          <a:latin typeface="Calibri"/>
                          <a:ea typeface="Times New Roman"/>
                          <a:cs typeface="Times New Roman"/>
                        </a:rPr>
                        <a:t> </a:t>
                      </a:r>
                      <a:r>
                        <a:rPr lang="en-US" sz="1400" b="1" dirty="0" smtClean="0">
                          <a:solidFill>
                            <a:srgbClr val="DAEEF3"/>
                          </a:solidFill>
                          <a:effectLst/>
                          <a:latin typeface="Calibri"/>
                          <a:ea typeface="Times New Roman"/>
                          <a:cs typeface="Times New Roman"/>
                        </a:rPr>
                        <a:t> </a:t>
                      </a:r>
                      <a:r>
                        <a:rPr lang="en-US" sz="1400" b="1" dirty="0">
                          <a:solidFill>
                            <a:srgbClr val="DAEEF3"/>
                          </a:solidFill>
                          <a:effectLst/>
                          <a:latin typeface="Calibri"/>
                          <a:ea typeface="Times New Roman"/>
                          <a:cs typeface="Times New Roman"/>
                        </a:rPr>
                        <a:t>Objectives/Deliverables: 2016-2018</a:t>
                      </a:r>
                      <a:endParaRPr lang="en-ZA" sz="1400" dirty="0">
                        <a:effectLst/>
                        <a:latin typeface="Calibri"/>
                        <a:ea typeface="Times New Roman"/>
                        <a:cs typeface="Times New Roman"/>
                      </a:endParaRPr>
                    </a:p>
                  </a:txBody>
                  <a:tcPr marL="11870" marR="118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17365D"/>
                    </a:solidFill>
                  </a:tcPr>
                </a:tc>
                <a:tc hMerge="1">
                  <a:txBody>
                    <a:bodyPr/>
                    <a:lstStyle/>
                    <a:p>
                      <a:endParaRPr lang="en-ZA"/>
                    </a:p>
                  </a:txBody>
                  <a:tcPr/>
                </a:tc>
                <a:tc hMerge="1">
                  <a:txBody>
                    <a:bodyPr/>
                    <a:lstStyle/>
                    <a:p>
                      <a:endParaRPr lang="en-ZA"/>
                    </a:p>
                  </a:txBody>
                  <a:tcPr/>
                </a:tc>
                <a:tc>
                  <a:txBody>
                    <a:bodyPr/>
                    <a:lstStyle/>
                    <a:p>
                      <a:pPr algn="ctr">
                        <a:spcAft>
                          <a:spcPts val="0"/>
                        </a:spcAft>
                      </a:pPr>
                      <a:endParaRPr lang="en-ZA" sz="1400" dirty="0">
                        <a:effectLst/>
                        <a:latin typeface="Calibri"/>
                        <a:ea typeface="Times New Roman"/>
                        <a:cs typeface="Times New Roman"/>
                      </a:endParaRPr>
                    </a:p>
                  </a:txBody>
                  <a:tcPr marL="11870" marR="118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17365D"/>
                    </a:solidFill>
                  </a:tcPr>
                </a:tc>
              </a:tr>
              <a:tr h="71222">
                <a:tc>
                  <a:txBody>
                    <a:bodyPr/>
                    <a:lstStyle>
                      <a:lvl1pPr algn="r" defTabSz="457200">
                        <a:spcBef>
                          <a:spcPts val="600"/>
                        </a:spcBef>
                        <a:defRPr sz="1000">
                          <a:solidFill>
                            <a:schemeClr val="tx1"/>
                          </a:solidFill>
                          <a:latin typeface="Avenir Roman"/>
                          <a:ea typeface="Avenir Roman"/>
                          <a:cs typeface="Avenir Roman"/>
                          <a:sym typeface="Calibri"/>
                        </a:defRPr>
                      </a:lvl1pPr>
                      <a:lvl2pPr indent="457200" algn="r" defTabSz="457200">
                        <a:spcBef>
                          <a:spcPts val="600"/>
                        </a:spcBef>
                        <a:defRPr sz="1000">
                          <a:solidFill>
                            <a:schemeClr val="tx1"/>
                          </a:solidFill>
                          <a:latin typeface="Avenir Roman"/>
                          <a:ea typeface="Avenir Roman"/>
                          <a:cs typeface="Avenir Roman"/>
                          <a:sym typeface="Calibri"/>
                        </a:defRPr>
                      </a:lvl2pPr>
                      <a:lvl3pPr indent="914400" algn="r" defTabSz="457200">
                        <a:spcBef>
                          <a:spcPts val="600"/>
                        </a:spcBef>
                        <a:defRPr sz="1000">
                          <a:solidFill>
                            <a:schemeClr val="tx1"/>
                          </a:solidFill>
                          <a:latin typeface="Avenir Roman"/>
                          <a:ea typeface="Avenir Roman"/>
                          <a:cs typeface="Avenir Roman"/>
                          <a:sym typeface="Calibri"/>
                        </a:defRPr>
                      </a:lvl3pPr>
                      <a:lvl4pPr indent="1371600" algn="r" defTabSz="457200">
                        <a:spcBef>
                          <a:spcPts val="600"/>
                        </a:spcBef>
                        <a:defRPr sz="1000">
                          <a:solidFill>
                            <a:schemeClr val="tx1"/>
                          </a:solidFill>
                          <a:latin typeface="Avenir Roman"/>
                          <a:ea typeface="Avenir Roman"/>
                          <a:cs typeface="Avenir Roman"/>
                          <a:sym typeface="Calibri"/>
                        </a:defRPr>
                      </a:lvl4pPr>
                      <a:lvl5pPr indent="1828800" algn="r" defTabSz="457200">
                        <a:spcBef>
                          <a:spcPts val="600"/>
                        </a:spcBef>
                        <a:defRPr sz="1000">
                          <a:solidFill>
                            <a:schemeClr val="tx1"/>
                          </a:solidFill>
                          <a:latin typeface="Avenir Roman"/>
                          <a:ea typeface="Avenir Roman"/>
                          <a:cs typeface="Avenir Roman"/>
                          <a:sym typeface="Calibri"/>
                        </a:defRPr>
                      </a:lvl5pPr>
                      <a:lvl6pPr indent="2286000" algn="r" defTabSz="457200">
                        <a:spcBef>
                          <a:spcPts val="600"/>
                        </a:spcBef>
                        <a:defRPr sz="1000">
                          <a:solidFill>
                            <a:schemeClr val="tx1"/>
                          </a:solidFill>
                          <a:latin typeface="Avenir Roman"/>
                          <a:ea typeface="Avenir Roman"/>
                          <a:cs typeface="Avenir Roman"/>
                          <a:sym typeface="Calibri"/>
                        </a:defRPr>
                      </a:lvl6pPr>
                      <a:lvl7pPr indent="2743200" algn="r" defTabSz="457200">
                        <a:spcBef>
                          <a:spcPts val="600"/>
                        </a:spcBef>
                        <a:defRPr sz="1000">
                          <a:solidFill>
                            <a:schemeClr val="tx1"/>
                          </a:solidFill>
                          <a:latin typeface="Avenir Roman"/>
                          <a:ea typeface="Avenir Roman"/>
                          <a:cs typeface="Avenir Roman"/>
                          <a:sym typeface="Calibri"/>
                        </a:defRPr>
                      </a:lvl7pPr>
                      <a:lvl8pPr indent="3200400" algn="r" defTabSz="457200">
                        <a:spcBef>
                          <a:spcPts val="600"/>
                        </a:spcBef>
                        <a:defRPr sz="1000">
                          <a:solidFill>
                            <a:schemeClr val="tx1"/>
                          </a:solidFill>
                          <a:latin typeface="Avenir Roman"/>
                          <a:ea typeface="Avenir Roman"/>
                          <a:cs typeface="Avenir Roman"/>
                          <a:sym typeface="Calibri"/>
                        </a:defRPr>
                      </a:lvl8pPr>
                      <a:lvl9pPr indent="3657600" algn="r" defTabSz="457200">
                        <a:spcBef>
                          <a:spcPts val="600"/>
                        </a:spcBef>
                        <a:defRPr sz="1000">
                          <a:solidFill>
                            <a:schemeClr val="tx1"/>
                          </a:solidFill>
                          <a:latin typeface="Avenir Roman"/>
                          <a:ea typeface="Avenir Roman"/>
                          <a:cs typeface="Avenir Roman"/>
                          <a:sym typeface="Calibri"/>
                        </a:defRPr>
                      </a:lvl9pPr>
                    </a:lstStyle>
                    <a:p>
                      <a:pPr algn="ctr">
                        <a:spcAft>
                          <a:spcPts val="0"/>
                        </a:spcAft>
                      </a:pPr>
                      <a:r>
                        <a:rPr lang="en-US" sz="1400" b="1">
                          <a:solidFill>
                            <a:srgbClr val="244061"/>
                          </a:solidFill>
                          <a:effectLst/>
                          <a:latin typeface="Calibri"/>
                          <a:ea typeface="Times New Roman"/>
                          <a:cs typeface="Times New Roman"/>
                        </a:rPr>
                        <a:t>Objective/Deliverable</a:t>
                      </a:r>
                      <a:endParaRPr lang="en-ZA" sz="1400">
                        <a:effectLst/>
                        <a:latin typeface="Calibri"/>
                        <a:ea typeface="Times New Roman"/>
                        <a:cs typeface="Times New Roman"/>
                      </a:endParaRPr>
                    </a:p>
                  </a:txBody>
                  <a:tcPr marL="11870" marR="118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BE5F1"/>
                    </a:solidFill>
                  </a:tcPr>
                </a:tc>
                <a:tc>
                  <a:txBody>
                    <a:bodyPr/>
                    <a:lstStyle>
                      <a:lvl1pPr algn="r" defTabSz="457200">
                        <a:spcBef>
                          <a:spcPts val="600"/>
                        </a:spcBef>
                        <a:defRPr sz="1000">
                          <a:solidFill>
                            <a:schemeClr val="tx1"/>
                          </a:solidFill>
                          <a:latin typeface="Avenir Roman"/>
                          <a:ea typeface="Avenir Roman"/>
                          <a:cs typeface="Avenir Roman"/>
                          <a:sym typeface="Calibri"/>
                        </a:defRPr>
                      </a:lvl1pPr>
                      <a:lvl2pPr indent="457200" algn="r" defTabSz="457200">
                        <a:spcBef>
                          <a:spcPts val="600"/>
                        </a:spcBef>
                        <a:defRPr sz="1000">
                          <a:solidFill>
                            <a:schemeClr val="tx1"/>
                          </a:solidFill>
                          <a:latin typeface="Avenir Roman"/>
                          <a:ea typeface="Avenir Roman"/>
                          <a:cs typeface="Avenir Roman"/>
                          <a:sym typeface="Calibri"/>
                        </a:defRPr>
                      </a:lvl2pPr>
                      <a:lvl3pPr indent="914400" algn="r" defTabSz="457200">
                        <a:spcBef>
                          <a:spcPts val="600"/>
                        </a:spcBef>
                        <a:defRPr sz="1000">
                          <a:solidFill>
                            <a:schemeClr val="tx1"/>
                          </a:solidFill>
                          <a:latin typeface="Avenir Roman"/>
                          <a:ea typeface="Avenir Roman"/>
                          <a:cs typeface="Avenir Roman"/>
                          <a:sym typeface="Calibri"/>
                        </a:defRPr>
                      </a:lvl3pPr>
                      <a:lvl4pPr indent="1371600" algn="r" defTabSz="457200">
                        <a:spcBef>
                          <a:spcPts val="600"/>
                        </a:spcBef>
                        <a:defRPr sz="1000">
                          <a:solidFill>
                            <a:schemeClr val="tx1"/>
                          </a:solidFill>
                          <a:latin typeface="Avenir Roman"/>
                          <a:ea typeface="Avenir Roman"/>
                          <a:cs typeface="Avenir Roman"/>
                          <a:sym typeface="Calibri"/>
                        </a:defRPr>
                      </a:lvl4pPr>
                      <a:lvl5pPr indent="1828800" algn="r" defTabSz="457200">
                        <a:spcBef>
                          <a:spcPts val="600"/>
                        </a:spcBef>
                        <a:defRPr sz="1000">
                          <a:solidFill>
                            <a:schemeClr val="tx1"/>
                          </a:solidFill>
                          <a:latin typeface="Avenir Roman"/>
                          <a:ea typeface="Avenir Roman"/>
                          <a:cs typeface="Avenir Roman"/>
                          <a:sym typeface="Calibri"/>
                        </a:defRPr>
                      </a:lvl5pPr>
                      <a:lvl6pPr indent="2286000" algn="r" defTabSz="457200">
                        <a:spcBef>
                          <a:spcPts val="600"/>
                        </a:spcBef>
                        <a:defRPr sz="1000">
                          <a:solidFill>
                            <a:schemeClr val="tx1"/>
                          </a:solidFill>
                          <a:latin typeface="Avenir Roman"/>
                          <a:ea typeface="Avenir Roman"/>
                          <a:cs typeface="Avenir Roman"/>
                          <a:sym typeface="Calibri"/>
                        </a:defRPr>
                      </a:lvl6pPr>
                      <a:lvl7pPr indent="2743200" algn="r" defTabSz="457200">
                        <a:spcBef>
                          <a:spcPts val="600"/>
                        </a:spcBef>
                        <a:defRPr sz="1000">
                          <a:solidFill>
                            <a:schemeClr val="tx1"/>
                          </a:solidFill>
                          <a:latin typeface="Avenir Roman"/>
                          <a:ea typeface="Avenir Roman"/>
                          <a:cs typeface="Avenir Roman"/>
                          <a:sym typeface="Calibri"/>
                        </a:defRPr>
                      </a:lvl7pPr>
                      <a:lvl8pPr indent="3200400" algn="r" defTabSz="457200">
                        <a:spcBef>
                          <a:spcPts val="600"/>
                        </a:spcBef>
                        <a:defRPr sz="1000">
                          <a:solidFill>
                            <a:schemeClr val="tx1"/>
                          </a:solidFill>
                          <a:latin typeface="Avenir Roman"/>
                          <a:ea typeface="Avenir Roman"/>
                          <a:cs typeface="Avenir Roman"/>
                          <a:sym typeface="Calibri"/>
                        </a:defRPr>
                      </a:lvl8pPr>
                      <a:lvl9pPr indent="3657600" algn="r" defTabSz="457200">
                        <a:spcBef>
                          <a:spcPts val="600"/>
                        </a:spcBef>
                        <a:defRPr sz="1000">
                          <a:solidFill>
                            <a:schemeClr val="tx1"/>
                          </a:solidFill>
                          <a:latin typeface="Avenir Roman"/>
                          <a:ea typeface="Avenir Roman"/>
                          <a:cs typeface="Avenir Roman"/>
                          <a:sym typeface="Calibri"/>
                        </a:defRPr>
                      </a:lvl9pPr>
                    </a:lstStyle>
                    <a:p>
                      <a:pPr algn="ctr">
                        <a:spcAft>
                          <a:spcPts val="0"/>
                        </a:spcAft>
                      </a:pPr>
                      <a:r>
                        <a:rPr lang="en-US" sz="1400" b="1">
                          <a:solidFill>
                            <a:srgbClr val="244061"/>
                          </a:solidFill>
                          <a:effectLst/>
                          <a:latin typeface="Calibri"/>
                          <a:ea typeface="Times New Roman"/>
                          <a:cs typeface="Times New Roman"/>
                        </a:rPr>
                        <a:t>Projected Completion Date</a:t>
                      </a:r>
                      <a:endParaRPr lang="en-ZA" sz="1400">
                        <a:effectLst/>
                        <a:latin typeface="Calibri"/>
                        <a:ea typeface="Times New Roman"/>
                        <a:cs typeface="Times New Roman"/>
                      </a:endParaRPr>
                    </a:p>
                  </a:txBody>
                  <a:tcPr marL="11870" marR="118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BE5F1"/>
                    </a:solidFill>
                  </a:tcPr>
                </a:tc>
                <a:tc>
                  <a:txBody>
                    <a:bodyPr/>
                    <a:lstStyle>
                      <a:lvl1pPr algn="r" defTabSz="457200">
                        <a:spcBef>
                          <a:spcPts val="600"/>
                        </a:spcBef>
                        <a:defRPr sz="1000">
                          <a:solidFill>
                            <a:schemeClr val="tx1"/>
                          </a:solidFill>
                          <a:latin typeface="Avenir Roman"/>
                          <a:ea typeface="Avenir Roman"/>
                          <a:cs typeface="Avenir Roman"/>
                          <a:sym typeface="Calibri"/>
                        </a:defRPr>
                      </a:lvl1pPr>
                      <a:lvl2pPr indent="457200" algn="r" defTabSz="457200">
                        <a:spcBef>
                          <a:spcPts val="600"/>
                        </a:spcBef>
                        <a:defRPr sz="1000">
                          <a:solidFill>
                            <a:schemeClr val="tx1"/>
                          </a:solidFill>
                          <a:latin typeface="Avenir Roman"/>
                          <a:ea typeface="Avenir Roman"/>
                          <a:cs typeface="Avenir Roman"/>
                          <a:sym typeface="Calibri"/>
                        </a:defRPr>
                      </a:lvl2pPr>
                      <a:lvl3pPr indent="914400" algn="r" defTabSz="457200">
                        <a:spcBef>
                          <a:spcPts val="600"/>
                        </a:spcBef>
                        <a:defRPr sz="1000">
                          <a:solidFill>
                            <a:schemeClr val="tx1"/>
                          </a:solidFill>
                          <a:latin typeface="Avenir Roman"/>
                          <a:ea typeface="Avenir Roman"/>
                          <a:cs typeface="Avenir Roman"/>
                          <a:sym typeface="Calibri"/>
                        </a:defRPr>
                      </a:lvl3pPr>
                      <a:lvl4pPr indent="1371600" algn="r" defTabSz="457200">
                        <a:spcBef>
                          <a:spcPts val="600"/>
                        </a:spcBef>
                        <a:defRPr sz="1000">
                          <a:solidFill>
                            <a:schemeClr val="tx1"/>
                          </a:solidFill>
                          <a:latin typeface="Avenir Roman"/>
                          <a:ea typeface="Avenir Roman"/>
                          <a:cs typeface="Avenir Roman"/>
                          <a:sym typeface="Calibri"/>
                        </a:defRPr>
                      </a:lvl4pPr>
                      <a:lvl5pPr indent="1828800" algn="r" defTabSz="457200">
                        <a:spcBef>
                          <a:spcPts val="600"/>
                        </a:spcBef>
                        <a:defRPr sz="1000">
                          <a:solidFill>
                            <a:schemeClr val="tx1"/>
                          </a:solidFill>
                          <a:latin typeface="Avenir Roman"/>
                          <a:ea typeface="Avenir Roman"/>
                          <a:cs typeface="Avenir Roman"/>
                          <a:sym typeface="Calibri"/>
                        </a:defRPr>
                      </a:lvl5pPr>
                      <a:lvl6pPr indent="2286000" algn="r" defTabSz="457200">
                        <a:spcBef>
                          <a:spcPts val="600"/>
                        </a:spcBef>
                        <a:defRPr sz="1000">
                          <a:solidFill>
                            <a:schemeClr val="tx1"/>
                          </a:solidFill>
                          <a:latin typeface="Avenir Roman"/>
                          <a:ea typeface="Avenir Roman"/>
                          <a:cs typeface="Avenir Roman"/>
                          <a:sym typeface="Calibri"/>
                        </a:defRPr>
                      </a:lvl6pPr>
                      <a:lvl7pPr indent="2743200" algn="r" defTabSz="457200">
                        <a:spcBef>
                          <a:spcPts val="600"/>
                        </a:spcBef>
                        <a:defRPr sz="1000">
                          <a:solidFill>
                            <a:schemeClr val="tx1"/>
                          </a:solidFill>
                          <a:latin typeface="Avenir Roman"/>
                          <a:ea typeface="Avenir Roman"/>
                          <a:cs typeface="Avenir Roman"/>
                          <a:sym typeface="Calibri"/>
                        </a:defRPr>
                      </a:lvl7pPr>
                      <a:lvl8pPr indent="3200400" algn="r" defTabSz="457200">
                        <a:spcBef>
                          <a:spcPts val="600"/>
                        </a:spcBef>
                        <a:defRPr sz="1000">
                          <a:solidFill>
                            <a:schemeClr val="tx1"/>
                          </a:solidFill>
                          <a:latin typeface="Avenir Roman"/>
                          <a:ea typeface="Avenir Roman"/>
                          <a:cs typeface="Avenir Roman"/>
                          <a:sym typeface="Calibri"/>
                        </a:defRPr>
                      </a:lvl8pPr>
                      <a:lvl9pPr indent="3657600" algn="r" defTabSz="457200">
                        <a:spcBef>
                          <a:spcPts val="600"/>
                        </a:spcBef>
                        <a:defRPr sz="1000">
                          <a:solidFill>
                            <a:schemeClr val="tx1"/>
                          </a:solidFill>
                          <a:latin typeface="Avenir Roman"/>
                          <a:ea typeface="Avenir Roman"/>
                          <a:cs typeface="Avenir Roman"/>
                          <a:sym typeface="Calibri"/>
                        </a:defRPr>
                      </a:lvl9pPr>
                    </a:lstStyle>
                    <a:p>
                      <a:pPr algn="ctr">
                        <a:spcAft>
                          <a:spcPts val="0"/>
                        </a:spcAft>
                      </a:pPr>
                      <a:r>
                        <a:rPr lang="en-US" sz="1400" b="1">
                          <a:solidFill>
                            <a:srgbClr val="244061"/>
                          </a:solidFill>
                          <a:effectLst/>
                          <a:latin typeface="Calibri"/>
                          <a:ea typeface="Times New Roman"/>
                          <a:cs typeface="Times New Roman"/>
                        </a:rPr>
                        <a:t>Background Information</a:t>
                      </a:r>
                      <a:endParaRPr lang="en-ZA" sz="1400">
                        <a:effectLst/>
                        <a:latin typeface="Calibri"/>
                        <a:ea typeface="Times New Roman"/>
                        <a:cs typeface="Times New Roman"/>
                      </a:endParaRPr>
                    </a:p>
                  </a:txBody>
                  <a:tcPr marL="11870" marR="118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BE5F1"/>
                    </a:solidFill>
                  </a:tcPr>
                </a:tc>
                <a:tc>
                  <a:txBody>
                    <a:bodyPr/>
                    <a:lstStyle/>
                    <a:p>
                      <a:pPr algn="ctr">
                        <a:spcAft>
                          <a:spcPts val="0"/>
                        </a:spcAft>
                      </a:pPr>
                      <a:endParaRPr lang="en-ZA" sz="1400" dirty="0">
                        <a:effectLst/>
                        <a:latin typeface="Calibri"/>
                        <a:ea typeface="Times New Roman"/>
                        <a:cs typeface="Times New Roman"/>
                      </a:endParaRPr>
                    </a:p>
                  </a:txBody>
                  <a:tcPr marL="11870" marR="118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BE5F1"/>
                    </a:solidFill>
                  </a:tcPr>
                </a:tc>
              </a:tr>
              <a:tr h="131893">
                <a:tc>
                  <a:txBody>
                    <a:bodyPr/>
                    <a:lstStyle/>
                    <a:p>
                      <a:pPr algn="l">
                        <a:lnSpc>
                          <a:spcPct val="115000"/>
                        </a:lnSpc>
                        <a:spcAft>
                          <a:spcPts val="0"/>
                        </a:spcAft>
                      </a:pPr>
                      <a:r>
                        <a:rPr lang="en-US" sz="1200" b="1" dirty="0">
                          <a:solidFill>
                            <a:srgbClr val="060606"/>
                          </a:solidFill>
                          <a:effectLst/>
                          <a:latin typeface="Calibri" panose="020F0502020204030204" pitchFamily="34" charset="0"/>
                          <a:ea typeface="Calibri"/>
                        </a:rPr>
                        <a:t>CB-1:</a:t>
                      </a:r>
                      <a:r>
                        <a:rPr lang="en-US" sz="1200" dirty="0">
                          <a:solidFill>
                            <a:srgbClr val="060606"/>
                          </a:solidFill>
                          <a:effectLst/>
                          <a:latin typeface="Calibri" panose="020F0502020204030204" pitchFamily="34" charset="0"/>
                          <a:ea typeface="Calibri"/>
                        </a:rPr>
                        <a:t>  Develop and submit the WGCapD Work plan </a:t>
                      </a:r>
                      <a:r>
                        <a:rPr lang="en-US" sz="1200" dirty="0" smtClean="0">
                          <a:solidFill>
                            <a:srgbClr val="060606"/>
                          </a:solidFill>
                          <a:effectLst/>
                          <a:latin typeface="Calibri" panose="020F0502020204030204" pitchFamily="34" charset="0"/>
                          <a:ea typeface="Calibri"/>
                        </a:rPr>
                        <a:t>2016-2018 to  CEOS</a:t>
                      </a:r>
                      <a:endParaRPr lang="en-ZA" sz="1200" dirty="0">
                        <a:solidFill>
                          <a:srgbClr val="060606"/>
                        </a:solidFill>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15000"/>
                        </a:lnSpc>
                        <a:spcAft>
                          <a:spcPts val="0"/>
                        </a:spcAft>
                      </a:pPr>
                      <a:r>
                        <a:rPr lang="en-US" sz="1200">
                          <a:solidFill>
                            <a:srgbClr val="060606"/>
                          </a:solidFill>
                          <a:effectLst/>
                          <a:latin typeface="Calibri" panose="020F0502020204030204" pitchFamily="34" charset="0"/>
                          <a:ea typeface="Calibri"/>
                        </a:rPr>
                        <a:t>Q2 2016</a:t>
                      </a:r>
                      <a:endParaRPr lang="en-ZA" sz="1200">
                        <a:solidFill>
                          <a:srgbClr val="060606"/>
                        </a:solidFill>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15000"/>
                        </a:lnSpc>
                        <a:spcAft>
                          <a:spcPts val="0"/>
                        </a:spcAft>
                      </a:pPr>
                      <a:r>
                        <a:rPr lang="en-US" sz="1200" dirty="0">
                          <a:solidFill>
                            <a:srgbClr val="060606"/>
                          </a:solidFill>
                          <a:effectLst/>
                          <a:latin typeface="Calibri" panose="020F0502020204030204" pitchFamily="34" charset="0"/>
                          <a:ea typeface="Calibri"/>
                        </a:rPr>
                        <a:t>WGCapD has embarked on a process of refining  and consolidating  its activities  through a strategy session that took place in Pretoria in 2015. This process resulted in the production of a three year Work plan that guide the Working group activities</a:t>
                      </a:r>
                      <a:endParaRPr lang="en-ZA" sz="1200" dirty="0">
                        <a:solidFill>
                          <a:srgbClr val="060606"/>
                        </a:solidFill>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15000"/>
                        </a:lnSpc>
                        <a:spcAft>
                          <a:spcPts val="0"/>
                        </a:spcAft>
                      </a:pPr>
                      <a:r>
                        <a:rPr lang="en-US" sz="1200" b="1" dirty="0">
                          <a:effectLst/>
                          <a:latin typeface="Calibri" panose="020F0502020204030204" pitchFamily="34" charset="0"/>
                          <a:ea typeface="Calibri"/>
                        </a:rPr>
                        <a:t>SANSA, ISRO, NASA, USGS</a:t>
                      </a:r>
                      <a:endParaRPr lang="en-ZA" sz="1200" b="1" dirty="0">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131893">
                <a:tc>
                  <a:txBody>
                    <a:bodyPr/>
                    <a:lstStyle/>
                    <a:p>
                      <a:pPr algn="l">
                        <a:lnSpc>
                          <a:spcPct val="115000"/>
                        </a:lnSpc>
                        <a:spcAft>
                          <a:spcPts val="0"/>
                        </a:spcAft>
                      </a:pPr>
                      <a:r>
                        <a:rPr lang="en-US" sz="1200" b="1" dirty="0">
                          <a:solidFill>
                            <a:srgbClr val="060606"/>
                          </a:solidFill>
                          <a:effectLst/>
                          <a:latin typeface="Calibri" panose="020F0502020204030204" pitchFamily="34" charset="0"/>
                          <a:ea typeface="Calibri"/>
                        </a:rPr>
                        <a:t>CB-2:  </a:t>
                      </a:r>
                      <a:r>
                        <a:rPr lang="en-US" sz="1200" dirty="0">
                          <a:solidFill>
                            <a:srgbClr val="060606"/>
                          </a:solidFill>
                          <a:effectLst/>
                          <a:latin typeface="Calibri" panose="020F0502020204030204" pitchFamily="34" charset="0"/>
                          <a:ea typeface="Calibri"/>
                        </a:rPr>
                        <a:t>Build awareness  and demonstrated the value and applications   targeting teachers, students and practitioners in major conferences  </a:t>
                      </a:r>
                      <a:r>
                        <a:rPr lang="en-US" sz="1200" dirty="0" err="1">
                          <a:solidFill>
                            <a:srgbClr val="060606"/>
                          </a:solidFill>
                          <a:effectLst/>
                          <a:latin typeface="Calibri" panose="020F0502020204030204" pitchFamily="34" charset="0"/>
                          <a:ea typeface="Calibri"/>
                        </a:rPr>
                        <a:t>eg</a:t>
                      </a:r>
                      <a:r>
                        <a:rPr lang="en-US" sz="1200" dirty="0">
                          <a:solidFill>
                            <a:srgbClr val="060606"/>
                          </a:solidFill>
                          <a:effectLst/>
                          <a:latin typeface="Calibri" panose="020F0502020204030204" pitchFamily="34" charset="0"/>
                          <a:ea typeface="Calibri"/>
                        </a:rPr>
                        <a:t>  The Living Planet Symposium</a:t>
                      </a:r>
                      <a:endParaRPr lang="en-ZA" sz="1200" dirty="0">
                        <a:solidFill>
                          <a:srgbClr val="060606"/>
                        </a:solidFill>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15000"/>
                        </a:lnSpc>
                        <a:spcAft>
                          <a:spcPts val="0"/>
                        </a:spcAft>
                      </a:pPr>
                      <a:r>
                        <a:rPr lang="en-US" sz="1200" dirty="0">
                          <a:solidFill>
                            <a:srgbClr val="060606"/>
                          </a:solidFill>
                          <a:effectLst/>
                          <a:latin typeface="Calibri" panose="020F0502020204030204" pitchFamily="34" charset="0"/>
                          <a:ea typeface="Calibri"/>
                        </a:rPr>
                        <a:t> </a:t>
                      </a:r>
                      <a:endParaRPr lang="en-ZA" sz="1200" dirty="0">
                        <a:solidFill>
                          <a:srgbClr val="060606"/>
                        </a:solidFill>
                        <a:effectLst/>
                        <a:latin typeface="Calibri" panose="020F0502020204030204" pitchFamily="34" charset="0"/>
                        <a:ea typeface="Calibri"/>
                      </a:endParaRPr>
                    </a:p>
                    <a:p>
                      <a:pPr algn="l">
                        <a:lnSpc>
                          <a:spcPct val="115000"/>
                        </a:lnSpc>
                        <a:spcAft>
                          <a:spcPts val="0"/>
                        </a:spcAft>
                      </a:pPr>
                      <a:r>
                        <a:rPr lang="en-US" sz="1200" dirty="0">
                          <a:solidFill>
                            <a:srgbClr val="060606"/>
                          </a:solidFill>
                          <a:effectLst/>
                          <a:latin typeface="Calibri" panose="020F0502020204030204" pitchFamily="34" charset="0"/>
                          <a:ea typeface="Calibri"/>
                        </a:rPr>
                        <a:t>On going</a:t>
                      </a:r>
                      <a:endParaRPr lang="en-ZA" sz="1200" dirty="0">
                        <a:solidFill>
                          <a:srgbClr val="060606"/>
                        </a:solidFill>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15000"/>
                        </a:lnSpc>
                        <a:spcAft>
                          <a:spcPts val="0"/>
                        </a:spcAft>
                      </a:pPr>
                      <a:r>
                        <a:rPr lang="en-US" sz="1200" dirty="0">
                          <a:solidFill>
                            <a:srgbClr val="060606"/>
                          </a:solidFill>
                          <a:effectLst/>
                          <a:latin typeface="Calibri" panose="020F0502020204030204" pitchFamily="34" charset="0"/>
                          <a:ea typeface="Calibri"/>
                        </a:rPr>
                        <a:t>WGCapD members will target major Earth observation and other relevant conferences and workshops and provide training sessions for students and teachers. This effort will also include demonstrations on the value of Earth </a:t>
                      </a:r>
                      <a:r>
                        <a:rPr lang="en-US" sz="1200" dirty="0" smtClean="0">
                          <a:solidFill>
                            <a:srgbClr val="060606"/>
                          </a:solidFill>
                          <a:effectLst/>
                          <a:latin typeface="Calibri" panose="020F0502020204030204" pitchFamily="34" charset="0"/>
                          <a:ea typeface="Calibri"/>
                        </a:rPr>
                        <a:t>observation </a:t>
                      </a:r>
                      <a:r>
                        <a:rPr lang="en-US" sz="1200" b="1" dirty="0" smtClean="0">
                          <a:solidFill>
                            <a:srgbClr val="060606"/>
                          </a:solidFill>
                          <a:effectLst/>
                          <a:latin typeface="Calibri" panose="020F0502020204030204" pitchFamily="34" charset="0"/>
                          <a:ea typeface="Calibri"/>
                        </a:rPr>
                        <a:t>(Objective</a:t>
                      </a:r>
                      <a:r>
                        <a:rPr lang="en-US" sz="1200" b="1" baseline="0" dirty="0" smtClean="0">
                          <a:solidFill>
                            <a:srgbClr val="060606"/>
                          </a:solidFill>
                          <a:effectLst/>
                          <a:latin typeface="Calibri" panose="020F0502020204030204" pitchFamily="34" charset="0"/>
                          <a:ea typeface="Calibri"/>
                        </a:rPr>
                        <a:t> 1 and 4)</a:t>
                      </a:r>
                      <a:endParaRPr lang="en-ZA" sz="1200" b="1" dirty="0">
                        <a:solidFill>
                          <a:srgbClr val="060606"/>
                        </a:solidFill>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15000"/>
                        </a:lnSpc>
                        <a:spcAft>
                          <a:spcPts val="0"/>
                        </a:spcAft>
                      </a:pPr>
                      <a:r>
                        <a:rPr lang="en-US" sz="1200" b="1" dirty="0">
                          <a:effectLst/>
                          <a:latin typeface="Calibri" panose="020F0502020204030204" pitchFamily="34" charset="0"/>
                          <a:ea typeface="Calibri"/>
                        </a:rPr>
                        <a:t>ESA, DLR</a:t>
                      </a:r>
                      <a:endParaRPr lang="en-ZA" sz="1200" b="1" dirty="0">
                        <a:effectLst/>
                        <a:latin typeface="Calibri" panose="020F0502020204030204" pitchFamily="34" charset="0"/>
                        <a:ea typeface="Calibri"/>
                      </a:endParaRPr>
                    </a:p>
                    <a:p>
                      <a:pPr algn="l">
                        <a:lnSpc>
                          <a:spcPct val="115000"/>
                        </a:lnSpc>
                        <a:spcAft>
                          <a:spcPts val="0"/>
                        </a:spcAft>
                      </a:pPr>
                      <a:r>
                        <a:rPr lang="en-US" sz="1200" b="1" dirty="0">
                          <a:effectLst/>
                          <a:latin typeface="Calibri" panose="020F0502020204030204" pitchFamily="34" charset="0"/>
                          <a:ea typeface="Calibri"/>
                        </a:rPr>
                        <a:t> </a:t>
                      </a:r>
                      <a:endParaRPr lang="en-ZA" sz="1200" b="1" dirty="0">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105514">
                <a:tc>
                  <a:txBody>
                    <a:bodyPr/>
                    <a:lstStyle/>
                    <a:p>
                      <a:pPr algn="l">
                        <a:lnSpc>
                          <a:spcPct val="115000"/>
                        </a:lnSpc>
                        <a:spcAft>
                          <a:spcPts val="0"/>
                        </a:spcAft>
                      </a:pPr>
                      <a:r>
                        <a:rPr lang="en-US" sz="1200" b="1" dirty="0">
                          <a:solidFill>
                            <a:srgbClr val="060606"/>
                          </a:solidFill>
                          <a:effectLst/>
                          <a:latin typeface="Calibri" panose="020F0502020204030204" pitchFamily="34" charset="0"/>
                          <a:ea typeface="Calibri"/>
                        </a:rPr>
                        <a:t>CB-3 </a:t>
                      </a:r>
                      <a:r>
                        <a:rPr lang="en-US" sz="1200" dirty="0">
                          <a:solidFill>
                            <a:srgbClr val="060606"/>
                          </a:solidFill>
                          <a:effectLst/>
                          <a:latin typeface="Calibri" panose="020F0502020204030204" pitchFamily="34" charset="0"/>
                          <a:ea typeface="Calibri"/>
                        </a:rPr>
                        <a:t>Build awareness of</a:t>
                      </a:r>
                      <a:r>
                        <a:rPr lang="en-US" sz="1200" b="1" dirty="0">
                          <a:solidFill>
                            <a:srgbClr val="060606"/>
                          </a:solidFill>
                          <a:effectLst/>
                          <a:latin typeface="Calibri" panose="020F0502020204030204" pitchFamily="34" charset="0"/>
                          <a:ea typeface="Calibri"/>
                        </a:rPr>
                        <a:t> </a:t>
                      </a:r>
                      <a:r>
                        <a:rPr lang="en-US" sz="1200" dirty="0">
                          <a:solidFill>
                            <a:srgbClr val="060606"/>
                          </a:solidFill>
                          <a:effectLst/>
                          <a:latin typeface="Calibri" panose="020F0502020204030204" pitchFamily="34" charset="0"/>
                          <a:ea typeface="Times New Roman"/>
                          <a:cs typeface="Arial"/>
                        </a:rPr>
                        <a:t>  new CEOS missions and datasets.</a:t>
                      </a:r>
                      <a:endParaRPr lang="en-ZA" sz="1200" dirty="0">
                        <a:solidFill>
                          <a:srgbClr val="060606"/>
                        </a:solidFill>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15000"/>
                        </a:lnSpc>
                        <a:spcAft>
                          <a:spcPts val="0"/>
                        </a:spcAft>
                      </a:pPr>
                      <a:r>
                        <a:rPr lang="en-US" sz="1200" dirty="0">
                          <a:solidFill>
                            <a:srgbClr val="060606"/>
                          </a:solidFill>
                          <a:effectLst/>
                          <a:latin typeface="Calibri" panose="020F0502020204030204" pitchFamily="34" charset="0"/>
                          <a:ea typeface="Calibri"/>
                        </a:rPr>
                        <a:t>Ongoing</a:t>
                      </a:r>
                      <a:endParaRPr lang="en-ZA" sz="1200" dirty="0">
                        <a:solidFill>
                          <a:srgbClr val="060606"/>
                        </a:solidFill>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15000"/>
                        </a:lnSpc>
                        <a:spcAft>
                          <a:spcPts val="0"/>
                        </a:spcAft>
                      </a:pPr>
                      <a:r>
                        <a:rPr lang="en-US" sz="1200" dirty="0">
                          <a:solidFill>
                            <a:srgbClr val="060606"/>
                          </a:solidFill>
                          <a:effectLst/>
                          <a:latin typeface="Calibri" panose="020F0502020204030204" pitchFamily="34" charset="0"/>
                          <a:ea typeface="Times New Roman"/>
                          <a:cs typeface="Arial"/>
                        </a:rPr>
                        <a:t>Within the  context of  support to CEOS/GEO projects</a:t>
                      </a:r>
                      <a:r>
                        <a:rPr lang="en-US" sz="1200" dirty="0">
                          <a:solidFill>
                            <a:srgbClr val="060606"/>
                          </a:solidFill>
                          <a:effectLst/>
                          <a:latin typeface="Calibri" panose="020F0502020204030204" pitchFamily="34" charset="0"/>
                          <a:ea typeface="Calibri"/>
                        </a:rPr>
                        <a:t> , </a:t>
                      </a:r>
                      <a:r>
                        <a:rPr lang="en-US" sz="1200" dirty="0">
                          <a:solidFill>
                            <a:srgbClr val="060606"/>
                          </a:solidFill>
                          <a:effectLst/>
                          <a:latin typeface="Calibri" panose="020F0502020204030204" pitchFamily="34" charset="0"/>
                          <a:ea typeface="Times New Roman"/>
                          <a:cs typeface="Arial"/>
                        </a:rPr>
                        <a:t> </a:t>
                      </a:r>
                      <a:r>
                        <a:rPr lang="en-US" sz="1200" dirty="0">
                          <a:solidFill>
                            <a:srgbClr val="060606"/>
                          </a:solidFill>
                          <a:effectLst/>
                          <a:latin typeface="Calibri" panose="020F0502020204030204" pitchFamily="34" charset="0"/>
                          <a:ea typeface="Calibri"/>
                        </a:rPr>
                        <a:t>Using webinars, the CEOS Website, newsletters,  </a:t>
                      </a:r>
                      <a:r>
                        <a:rPr lang="en-US" sz="1200" dirty="0" err="1">
                          <a:solidFill>
                            <a:srgbClr val="060606"/>
                          </a:solidFill>
                          <a:effectLst/>
                          <a:latin typeface="Calibri" panose="020F0502020204030204" pitchFamily="34" charset="0"/>
                          <a:ea typeface="Calibri"/>
                        </a:rPr>
                        <a:t>listerves</a:t>
                      </a:r>
                      <a:r>
                        <a:rPr lang="en-US" sz="1200" dirty="0">
                          <a:solidFill>
                            <a:srgbClr val="060606"/>
                          </a:solidFill>
                          <a:effectLst/>
                          <a:latin typeface="Calibri" panose="020F0502020204030204" pitchFamily="34" charset="0"/>
                          <a:ea typeface="Calibri"/>
                        </a:rPr>
                        <a:t> , social media, etc.  to improve access to new CEOS Missions and </a:t>
                      </a:r>
                      <a:r>
                        <a:rPr lang="en-US" sz="1200" dirty="0" smtClean="0">
                          <a:solidFill>
                            <a:srgbClr val="060606"/>
                          </a:solidFill>
                          <a:effectLst/>
                          <a:latin typeface="Calibri" panose="020F0502020204030204" pitchFamily="34" charset="0"/>
                          <a:ea typeface="Calibri"/>
                        </a:rPr>
                        <a:t>datasets</a:t>
                      </a:r>
                      <a:r>
                        <a:rPr lang="en-US" sz="1200" baseline="0" dirty="0" smtClean="0">
                          <a:solidFill>
                            <a:srgbClr val="060606"/>
                          </a:solidFill>
                          <a:effectLst/>
                          <a:latin typeface="Calibri" panose="020F0502020204030204" pitchFamily="34" charset="0"/>
                          <a:ea typeface="Calibri"/>
                        </a:rPr>
                        <a:t> (</a:t>
                      </a:r>
                      <a:r>
                        <a:rPr lang="en-US" sz="1200" b="1" baseline="0" dirty="0" smtClean="0">
                          <a:solidFill>
                            <a:srgbClr val="060606"/>
                          </a:solidFill>
                          <a:effectLst/>
                          <a:latin typeface="Calibri" panose="020F0502020204030204" pitchFamily="34" charset="0"/>
                          <a:ea typeface="Calibri"/>
                        </a:rPr>
                        <a:t>Objective 4)</a:t>
                      </a:r>
                      <a:endParaRPr lang="en-ZA" sz="1200" b="1" dirty="0">
                        <a:solidFill>
                          <a:srgbClr val="060606"/>
                        </a:solidFill>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15000"/>
                        </a:lnSpc>
                        <a:spcAft>
                          <a:spcPts val="0"/>
                        </a:spcAft>
                      </a:pPr>
                      <a:r>
                        <a:rPr lang="en-US" sz="1200" b="1" dirty="0">
                          <a:effectLst/>
                          <a:latin typeface="Calibri" panose="020F0502020204030204" pitchFamily="34" charset="0"/>
                          <a:ea typeface="Calibri"/>
                        </a:rPr>
                        <a:t>SEO, </a:t>
                      </a:r>
                      <a:r>
                        <a:rPr lang="en-US" sz="1200" b="1" dirty="0" smtClean="0">
                          <a:effectLst/>
                          <a:latin typeface="Calibri" panose="020F0502020204030204" pitchFamily="34" charset="0"/>
                          <a:ea typeface="Calibri"/>
                        </a:rPr>
                        <a:t>USGS </a:t>
                      </a:r>
                      <a:endParaRPr lang="en-ZA" sz="1200" b="1" dirty="0">
                        <a:effectLst/>
                        <a:latin typeface="Calibri" panose="020F0502020204030204" pitchFamily="34" charset="0"/>
                        <a:ea typeface="Calibri"/>
                      </a:endParaRPr>
                    </a:p>
                    <a:p>
                      <a:pPr algn="l">
                        <a:lnSpc>
                          <a:spcPct val="115000"/>
                        </a:lnSpc>
                        <a:spcAft>
                          <a:spcPts val="0"/>
                        </a:spcAft>
                      </a:pPr>
                      <a:r>
                        <a:rPr lang="en-US" sz="1200" b="1" dirty="0">
                          <a:effectLst/>
                          <a:latin typeface="Calibri" panose="020F0502020204030204" pitchFamily="34" charset="0"/>
                          <a:ea typeface="Calibri"/>
                        </a:rPr>
                        <a:t> </a:t>
                      </a:r>
                      <a:endParaRPr lang="en-ZA" sz="1200" b="1" dirty="0">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105514">
                <a:tc>
                  <a:txBody>
                    <a:bodyPr/>
                    <a:lstStyle/>
                    <a:p>
                      <a:pPr algn="l">
                        <a:lnSpc>
                          <a:spcPct val="115000"/>
                        </a:lnSpc>
                        <a:spcAft>
                          <a:spcPts val="0"/>
                        </a:spcAft>
                      </a:pPr>
                      <a:r>
                        <a:rPr lang="en-US" sz="1200" b="1">
                          <a:solidFill>
                            <a:srgbClr val="060606"/>
                          </a:solidFill>
                          <a:effectLst/>
                          <a:latin typeface="Calibri" panose="020F0502020204030204" pitchFamily="34" charset="0"/>
                          <a:ea typeface="Calibri"/>
                        </a:rPr>
                        <a:t>CB-4</a:t>
                      </a:r>
                      <a:r>
                        <a:rPr lang="en-US" sz="1200">
                          <a:solidFill>
                            <a:srgbClr val="060606"/>
                          </a:solidFill>
                          <a:effectLst/>
                          <a:latin typeface="Calibri" panose="020F0502020204030204" pitchFamily="34" charset="0"/>
                          <a:ea typeface="Calibri"/>
                        </a:rPr>
                        <a:t>: Continue exploration  and providing of appropriate  E-learning  courses in  relevant application</a:t>
                      </a:r>
                      <a:endParaRPr lang="en-ZA" sz="1200">
                        <a:solidFill>
                          <a:srgbClr val="060606"/>
                        </a:solidFill>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15000"/>
                        </a:lnSpc>
                        <a:spcAft>
                          <a:spcPts val="0"/>
                        </a:spcAft>
                      </a:pPr>
                      <a:r>
                        <a:rPr lang="en-US" sz="1200" dirty="0">
                          <a:solidFill>
                            <a:srgbClr val="060606"/>
                          </a:solidFill>
                          <a:effectLst/>
                          <a:latin typeface="Calibri" panose="020F0502020204030204" pitchFamily="34" charset="0"/>
                          <a:ea typeface="Calibri"/>
                        </a:rPr>
                        <a:t>Ongoing </a:t>
                      </a:r>
                      <a:endParaRPr lang="en-ZA" sz="1200" dirty="0">
                        <a:solidFill>
                          <a:srgbClr val="060606"/>
                        </a:solidFill>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15000"/>
                        </a:lnSpc>
                        <a:spcAft>
                          <a:spcPts val="0"/>
                        </a:spcAft>
                      </a:pPr>
                      <a:r>
                        <a:rPr lang="en-US" sz="1200" dirty="0">
                          <a:solidFill>
                            <a:srgbClr val="060606"/>
                          </a:solidFill>
                          <a:effectLst/>
                          <a:latin typeface="Calibri" panose="020F0502020204030204" pitchFamily="34" charset="0"/>
                          <a:ea typeface="Calibri"/>
                        </a:rPr>
                        <a:t>Explore new approaches to delivering online capacity building for a wide variety of users, e.g. university educators, practitioners,  and policy makers  in developing countries; follow-up to initial e-learning pilot for select African countries in 2013 and 2015</a:t>
                      </a:r>
                      <a:r>
                        <a:rPr lang="en-US" sz="1200" dirty="0" smtClean="0">
                          <a:solidFill>
                            <a:srgbClr val="060606"/>
                          </a:solidFill>
                          <a:effectLst/>
                          <a:latin typeface="Calibri" panose="020F0502020204030204" pitchFamily="34" charset="0"/>
                          <a:ea typeface="Calibri"/>
                        </a:rPr>
                        <a:t>. </a:t>
                      </a:r>
                      <a:r>
                        <a:rPr lang="en-US" sz="1200" b="1" dirty="0" smtClean="0">
                          <a:solidFill>
                            <a:srgbClr val="060606"/>
                          </a:solidFill>
                          <a:effectLst/>
                          <a:latin typeface="Calibri" panose="020F0502020204030204" pitchFamily="34" charset="0"/>
                          <a:ea typeface="Calibri"/>
                        </a:rPr>
                        <a:t>(Objective 3)</a:t>
                      </a:r>
                      <a:endParaRPr lang="en-ZA" sz="1200" b="1" dirty="0">
                        <a:solidFill>
                          <a:srgbClr val="060606"/>
                        </a:solidFill>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115000"/>
                        </a:lnSpc>
                        <a:spcAft>
                          <a:spcPts val="0"/>
                        </a:spcAft>
                      </a:pPr>
                      <a:r>
                        <a:rPr lang="en-US" sz="1200" b="1" dirty="0">
                          <a:effectLst/>
                          <a:latin typeface="Calibri" panose="020F0502020204030204" pitchFamily="34" charset="0"/>
                          <a:ea typeface="Calibri"/>
                        </a:rPr>
                        <a:t>INPE, ISRO, NOAA, </a:t>
                      </a:r>
                      <a:endParaRPr lang="en-ZA" sz="1200" b="1" dirty="0">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7" name="Content Placeholder 2"/>
          <p:cNvSpPr txBox="1">
            <a:spLocks/>
          </p:cNvSpPr>
          <p:nvPr/>
        </p:nvSpPr>
        <p:spPr>
          <a:xfrm>
            <a:off x="2057400" y="304800"/>
            <a:ext cx="5334000" cy="533400"/>
          </a:xfrm>
          <a:prstGeom prst="rect">
            <a:avLst/>
          </a:prstGeom>
        </p:spPr>
        <p:txBody>
          <a:bodyPr/>
          <a:lstStyle>
            <a:lvl1pPr marL="0" indent="0">
              <a:spcBef>
                <a:spcPts val="500"/>
              </a:spcBef>
              <a:buSzPct val="100000"/>
              <a:buFont typeface="Arial"/>
              <a:buNone/>
              <a:defRPr sz="2400">
                <a:solidFill>
                  <a:schemeClr val="bg1"/>
                </a:solidFill>
                <a:latin typeface="Proxima Nova Regular"/>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marR="0" lvl="0" indent="0" defTabSz="914400" eaLnBrk="1" fontAlgn="auto" latinLnBrk="0" hangingPunct="1">
              <a:lnSpc>
                <a:spcPct val="100000"/>
              </a:lnSpc>
              <a:spcBef>
                <a:spcPts val="500"/>
              </a:spcBef>
              <a:spcAft>
                <a:spcPts val="0"/>
              </a:spcAft>
              <a:buClrTx/>
              <a:buSzPct val="100000"/>
              <a:buFont typeface="Arial"/>
              <a:buNone/>
              <a:tabLst/>
              <a:defRPr/>
            </a:pPr>
            <a:r>
              <a:rPr kumimoji="0" lang="en-ZA" sz="2400" b="1" i="0" u="none" strike="noStrike" kern="0" cap="none" spc="0" normalizeH="0" baseline="0" noProof="0" dirty="0" smtClean="0">
                <a:ln>
                  <a:noFill/>
                </a:ln>
                <a:solidFill>
                  <a:sysClr val="window" lastClr="FFFFFF"/>
                </a:solidFill>
                <a:effectLst/>
                <a:uLnTx/>
                <a:uFillTx/>
                <a:latin typeface="Proxima Nova Regular"/>
                <a:cs typeface="Arial Bold"/>
                <a:sym typeface="Arial Bold"/>
              </a:rPr>
              <a:t>WGCapD  3 Year  Plan: Details </a:t>
            </a:r>
            <a:endParaRPr kumimoji="0" lang="en-GB" sz="2400" b="1" i="0" u="none" strike="noStrike" kern="0" cap="none" spc="0" normalizeH="0" baseline="0" noProof="0" dirty="0">
              <a:ln>
                <a:noFill/>
              </a:ln>
              <a:solidFill>
                <a:sysClr val="window" lastClr="FFFFFF"/>
              </a:solidFill>
              <a:effectLst/>
              <a:uLnTx/>
              <a:uFillTx/>
              <a:latin typeface="Proxima Nova Regular"/>
              <a:cs typeface="Arial Bold"/>
              <a:sym typeface="Arial Bold"/>
            </a:endParaRPr>
          </a:p>
        </p:txBody>
      </p:sp>
    </p:spTree>
    <p:extLst>
      <p:ext uri="{BB962C8B-B14F-4D97-AF65-F5344CB8AC3E}">
        <p14:creationId xmlns:p14="http://schemas.microsoft.com/office/powerpoint/2010/main" val="1232250316"/>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11"/>
          <p:cNvGraphicFramePr>
            <a:graphicFrameLocks noGrp="1"/>
          </p:cNvGraphicFramePr>
          <p:nvPr>
            <p:ph sz="quarter" idx="10"/>
            <p:extLst>
              <p:ext uri="{D42A27DB-BD31-4B8C-83A1-F6EECF244321}">
                <p14:modId xmlns:p14="http://schemas.microsoft.com/office/powerpoint/2010/main" val="732090273"/>
              </p:ext>
            </p:extLst>
          </p:nvPr>
        </p:nvGraphicFramePr>
        <p:xfrm>
          <a:off x="152400" y="1600200"/>
          <a:ext cx="8839200" cy="5090160"/>
        </p:xfrm>
        <a:graphic>
          <a:graphicData uri="http://schemas.openxmlformats.org/drawingml/2006/table">
            <a:tbl>
              <a:tblPr firstRow="1" firstCol="1" bandRow="1"/>
              <a:tblGrid>
                <a:gridCol w="1304145"/>
                <a:gridCol w="772826"/>
                <a:gridCol w="5757774"/>
                <a:gridCol w="1004455"/>
              </a:tblGrid>
              <a:tr h="106680">
                <a:tc gridSpan="3">
                  <a:txBody>
                    <a:bodyPr/>
                    <a:lstStyle/>
                    <a:p>
                      <a:pPr algn="ctr">
                        <a:spcAft>
                          <a:spcPts val="0"/>
                        </a:spcAft>
                      </a:pPr>
                      <a:r>
                        <a:rPr lang="en-US" sz="1200" b="1" dirty="0">
                          <a:solidFill>
                            <a:srgbClr val="DAEEF3"/>
                          </a:solidFill>
                          <a:effectLst/>
                          <a:latin typeface="Calibri" panose="020F0502020204030204" pitchFamily="34" charset="0"/>
                          <a:ea typeface="Times New Roman"/>
                          <a:cs typeface="Times New Roman"/>
                        </a:rPr>
                        <a:t>Capacity Building, Data Access, Availability and Quality Objectives/Deliverables: 2016-2018</a:t>
                      </a:r>
                      <a:endParaRPr lang="en-ZA" sz="1200" dirty="0">
                        <a:effectLst/>
                        <a:latin typeface="Calibri" panose="020F0502020204030204" pitchFamily="34" charset="0"/>
                        <a:ea typeface="Times New Roman"/>
                        <a:cs typeface="Times New Roman"/>
                      </a:endParaRPr>
                    </a:p>
                  </a:txBody>
                  <a:tcPr marL="11870" marR="118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365D"/>
                    </a:solidFill>
                  </a:tcPr>
                </a:tc>
                <a:tc hMerge="1">
                  <a:txBody>
                    <a:bodyPr/>
                    <a:lstStyle/>
                    <a:p>
                      <a:endParaRPr lang="en-ZA"/>
                    </a:p>
                  </a:txBody>
                  <a:tcPr/>
                </a:tc>
                <a:tc hMerge="1">
                  <a:txBody>
                    <a:bodyPr/>
                    <a:lstStyle/>
                    <a:p>
                      <a:endParaRPr lang="en-ZA"/>
                    </a:p>
                  </a:txBody>
                  <a:tcPr/>
                </a:tc>
                <a:tc>
                  <a:txBody>
                    <a:bodyPr/>
                    <a:lstStyle/>
                    <a:p>
                      <a:pPr algn="ctr">
                        <a:spcAft>
                          <a:spcPts val="0"/>
                        </a:spcAft>
                      </a:pPr>
                      <a:endParaRPr lang="en-ZA" sz="1200" dirty="0">
                        <a:effectLst/>
                        <a:latin typeface="Calibri" panose="020F0502020204030204" pitchFamily="34" charset="0"/>
                        <a:ea typeface="Times New Roman"/>
                        <a:cs typeface="Times New Roman"/>
                      </a:endParaRPr>
                    </a:p>
                  </a:txBody>
                  <a:tcPr marL="11870" marR="118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365D"/>
                    </a:solidFill>
                  </a:tcPr>
                </a:tc>
              </a:tr>
              <a:tr h="71222">
                <a:tc>
                  <a:txBody>
                    <a:bodyPr/>
                    <a:lstStyle/>
                    <a:p>
                      <a:pPr algn="ctr">
                        <a:spcAft>
                          <a:spcPts val="0"/>
                        </a:spcAft>
                      </a:pPr>
                      <a:r>
                        <a:rPr lang="en-US" sz="1200" b="1" dirty="0">
                          <a:solidFill>
                            <a:srgbClr val="244061"/>
                          </a:solidFill>
                          <a:effectLst/>
                          <a:latin typeface="Calibri" panose="020F0502020204030204" pitchFamily="34" charset="0"/>
                          <a:ea typeface="Times New Roman"/>
                          <a:cs typeface="Times New Roman"/>
                        </a:rPr>
                        <a:t>Objective/Deliverable</a:t>
                      </a:r>
                      <a:endParaRPr lang="en-ZA" sz="1200" dirty="0">
                        <a:effectLst/>
                        <a:latin typeface="Calibri" panose="020F0502020204030204" pitchFamily="34" charset="0"/>
                        <a:ea typeface="Times New Roman"/>
                        <a:cs typeface="Times New Roman"/>
                      </a:endParaRPr>
                    </a:p>
                  </a:txBody>
                  <a:tcPr marL="11870" marR="118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en-US" sz="1200" b="1">
                          <a:solidFill>
                            <a:srgbClr val="244061"/>
                          </a:solidFill>
                          <a:effectLst/>
                          <a:latin typeface="Calibri" panose="020F0502020204030204" pitchFamily="34" charset="0"/>
                          <a:ea typeface="Times New Roman"/>
                          <a:cs typeface="Times New Roman"/>
                        </a:rPr>
                        <a:t>Projected Completion Date</a:t>
                      </a:r>
                      <a:endParaRPr lang="en-ZA" sz="1200">
                        <a:effectLst/>
                        <a:latin typeface="Calibri" panose="020F0502020204030204" pitchFamily="34" charset="0"/>
                        <a:ea typeface="Times New Roman"/>
                        <a:cs typeface="Times New Roman"/>
                      </a:endParaRPr>
                    </a:p>
                  </a:txBody>
                  <a:tcPr marL="11870" marR="118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en-US" sz="1200" b="1">
                          <a:solidFill>
                            <a:srgbClr val="244061"/>
                          </a:solidFill>
                          <a:effectLst/>
                          <a:latin typeface="Calibri" panose="020F0502020204030204" pitchFamily="34" charset="0"/>
                          <a:ea typeface="Times New Roman"/>
                          <a:cs typeface="Times New Roman"/>
                        </a:rPr>
                        <a:t>Background Information</a:t>
                      </a:r>
                      <a:endParaRPr lang="en-ZA" sz="1200">
                        <a:effectLst/>
                        <a:latin typeface="Calibri" panose="020F0502020204030204" pitchFamily="34" charset="0"/>
                        <a:ea typeface="Times New Roman"/>
                        <a:cs typeface="Times New Roman"/>
                      </a:endParaRPr>
                    </a:p>
                  </a:txBody>
                  <a:tcPr marL="11870" marR="118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en-ZA" sz="1200" dirty="0" smtClean="0">
                          <a:effectLst/>
                          <a:latin typeface="Calibri" panose="020F0502020204030204" pitchFamily="34" charset="0"/>
                          <a:ea typeface="Times New Roman"/>
                          <a:cs typeface="Times New Roman"/>
                        </a:rPr>
                        <a:t>Responsible CEOS Agency</a:t>
                      </a:r>
                    </a:p>
                    <a:p>
                      <a:pPr algn="ctr">
                        <a:spcAft>
                          <a:spcPts val="0"/>
                        </a:spcAft>
                      </a:pPr>
                      <a:endParaRPr lang="en-ZA" sz="1200" dirty="0">
                        <a:effectLst/>
                        <a:latin typeface="Calibri" panose="020F0502020204030204" pitchFamily="34" charset="0"/>
                        <a:ea typeface="Times New Roman"/>
                        <a:cs typeface="Times New Roman"/>
                      </a:endParaRPr>
                    </a:p>
                  </a:txBody>
                  <a:tcPr marL="11870" marR="118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105514">
                <a:tc>
                  <a:txBody>
                    <a:bodyPr/>
                    <a:lstStyle/>
                    <a:p>
                      <a:pPr algn="l">
                        <a:lnSpc>
                          <a:spcPct val="115000"/>
                        </a:lnSpc>
                        <a:spcAft>
                          <a:spcPts val="0"/>
                        </a:spcAft>
                      </a:pPr>
                      <a:r>
                        <a:rPr lang="en-US" sz="1200" b="1">
                          <a:effectLst/>
                          <a:latin typeface="Calibri" panose="020F0502020204030204" pitchFamily="34" charset="0"/>
                          <a:ea typeface="Calibri"/>
                        </a:rPr>
                        <a:t>CB-5</a:t>
                      </a:r>
                      <a:r>
                        <a:rPr lang="en-US" sz="1200">
                          <a:effectLst/>
                          <a:latin typeface="Calibri" panose="020F0502020204030204" pitchFamily="34" charset="0"/>
                          <a:ea typeface="Calibri"/>
                        </a:rPr>
                        <a:t>:   Contribute to Capacity Building Portal (GeocabPortal)</a:t>
                      </a:r>
                      <a:endParaRPr lang="en-ZA" sz="1200">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1200">
                          <a:effectLst/>
                          <a:latin typeface="Calibri" panose="020F0502020204030204" pitchFamily="34" charset="0"/>
                          <a:ea typeface="Calibri"/>
                        </a:rPr>
                        <a:t>Ongoing</a:t>
                      </a:r>
                      <a:endParaRPr lang="en-ZA" sz="1200">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1200" dirty="0">
                          <a:effectLst/>
                          <a:latin typeface="Calibri" panose="020F0502020204030204" pitchFamily="34" charset="0"/>
                          <a:ea typeface="Calibri"/>
                        </a:rPr>
                        <a:t>Populate the Capacity Building Portal,; portal aims at increasing the awareness of the Capacity Building Inventory across CEOS and GEO.  See </a:t>
                      </a:r>
                      <a:r>
                        <a:rPr lang="en-US" sz="1200" dirty="0" err="1">
                          <a:effectLst/>
                          <a:latin typeface="Calibri" panose="020F0502020204030204" pitchFamily="34" charset="0"/>
                          <a:ea typeface="Calibri"/>
                        </a:rPr>
                        <a:t>GEONetCab</a:t>
                      </a:r>
                      <a:r>
                        <a:rPr lang="en-US" sz="1200" dirty="0">
                          <a:effectLst/>
                          <a:latin typeface="Calibri" panose="020F0502020204030204" pitchFamily="34" charset="0"/>
                          <a:ea typeface="Calibri"/>
                        </a:rPr>
                        <a:t> site at </a:t>
                      </a:r>
                      <a:r>
                        <a:rPr lang="en-US" sz="1200" u="sng" dirty="0">
                          <a:solidFill>
                            <a:srgbClr val="0000FF"/>
                          </a:solidFill>
                          <a:effectLst/>
                          <a:latin typeface="Calibri" panose="020F0502020204030204" pitchFamily="34" charset="0"/>
                          <a:ea typeface="Calibri"/>
                          <a:hlinkClick r:id="rId2"/>
                        </a:rPr>
                        <a:t>http://www.geonetcab.eu</a:t>
                      </a:r>
                      <a:r>
                        <a:rPr lang="en-US" sz="1200" u="sng" dirty="0" smtClean="0">
                          <a:solidFill>
                            <a:srgbClr val="0000FF"/>
                          </a:solidFill>
                          <a:effectLst/>
                          <a:latin typeface="Calibri" panose="020F0502020204030204" pitchFamily="34" charset="0"/>
                          <a:ea typeface="Calibri"/>
                          <a:hlinkClick r:id="rId2"/>
                        </a:rPr>
                        <a:t>/</a:t>
                      </a:r>
                      <a:r>
                        <a:rPr lang="en-US" sz="1200" dirty="0" smtClean="0">
                          <a:effectLst/>
                          <a:latin typeface="Calibri" panose="020F0502020204030204" pitchFamily="34" charset="0"/>
                          <a:ea typeface="Calibri"/>
                        </a:rPr>
                        <a:t>). </a:t>
                      </a:r>
                      <a:r>
                        <a:rPr lang="en-US" sz="1200" b="1" dirty="0" smtClean="0">
                          <a:effectLst/>
                          <a:latin typeface="Calibri" panose="020F0502020204030204" pitchFamily="34" charset="0"/>
                          <a:ea typeface="Calibri"/>
                        </a:rPr>
                        <a:t>(Objectives 3 and 4)</a:t>
                      </a:r>
                      <a:endParaRPr lang="en-ZA" sz="1200" b="1" dirty="0">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1200">
                          <a:effectLst/>
                          <a:latin typeface="Calibri" panose="020F0502020204030204" pitchFamily="34" charset="0"/>
                          <a:ea typeface="Calibri"/>
                        </a:rPr>
                        <a:t>NASA, NOAA</a:t>
                      </a:r>
                      <a:endParaRPr lang="en-ZA" sz="1200">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514">
                <a:tc>
                  <a:txBody>
                    <a:bodyPr/>
                    <a:lstStyle/>
                    <a:p>
                      <a:pPr algn="l">
                        <a:lnSpc>
                          <a:spcPct val="115000"/>
                        </a:lnSpc>
                        <a:spcAft>
                          <a:spcPts val="0"/>
                        </a:spcAft>
                      </a:pPr>
                      <a:r>
                        <a:rPr lang="en-US" sz="1200" b="1">
                          <a:effectLst/>
                          <a:latin typeface="Calibri" panose="020F0502020204030204" pitchFamily="34" charset="0"/>
                          <a:ea typeface="Calibri"/>
                        </a:rPr>
                        <a:t>CB-6</a:t>
                      </a:r>
                      <a:r>
                        <a:rPr lang="en-US" sz="1200">
                          <a:effectLst/>
                          <a:latin typeface="Calibri" panose="020F0502020204030204" pitchFamily="34" charset="0"/>
                          <a:ea typeface="Calibri"/>
                        </a:rPr>
                        <a:t>: Create a planning document for the release of newsletters and mail-outs</a:t>
                      </a:r>
                      <a:endParaRPr lang="en-ZA" sz="1200">
                        <a:effectLst/>
                        <a:latin typeface="Calibri" panose="020F0502020204030204" pitchFamily="34" charset="0"/>
                        <a:ea typeface="Calibri"/>
                      </a:endParaRPr>
                    </a:p>
                    <a:p>
                      <a:pPr algn="l">
                        <a:lnSpc>
                          <a:spcPct val="115000"/>
                        </a:lnSpc>
                        <a:spcAft>
                          <a:spcPts val="0"/>
                        </a:spcAft>
                      </a:pPr>
                      <a:r>
                        <a:rPr lang="en-US" sz="1200">
                          <a:effectLst/>
                          <a:latin typeface="Calibri" panose="020F0502020204030204" pitchFamily="34" charset="0"/>
                          <a:ea typeface="Calibri"/>
                        </a:rPr>
                        <a:t> </a:t>
                      </a:r>
                      <a:endParaRPr lang="en-ZA" sz="1200">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1200">
                          <a:effectLst/>
                          <a:latin typeface="Calibri" panose="020F0502020204030204" pitchFamily="34" charset="0"/>
                          <a:ea typeface="Calibri"/>
                        </a:rPr>
                        <a:t>Q3  2016</a:t>
                      </a:r>
                      <a:endParaRPr lang="en-ZA" sz="1200">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1200" dirty="0">
                          <a:effectLst/>
                          <a:latin typeface="Calibri" panose="020F0502020204030204" pitchFamily="34" charset="0"/>
                          <a:ea typeface="Calibri"/>
                        </a:rPr>
                        <a:t>WGCapD will significantly increase its communication through key channels such as its newsletter and mailing list, including promotion of appropriate material and activity of other CEOS Entities</a:t>
                      </a:r>
                      <a:r>
                        <a:rPr lang="en-US" sz="1200" dirty="0" smtClean="0">
                          <a:effectLst/>
                          <a:latin typeface="Calibri" panose="020F0502020204030204" pitchFamily="34" charset="0"/>
                          <a:ea typeface="Calibri"/>
                        </a:rPr>
                        <a:t>. </a:t>
                      </a:r>
                      <a:r>
                        <a:rPr lang="en-US" sz="1200" b="1" dirty="0" smtClean="0">
                          <a:effectLst/>
                          <a:latin typeface="Calibri" panose="020F0502020204030204" pitchFamily="34" charset="0"/>
                          <a:ea typeface="Calibri"/>
                        </a:rPr>
                        <a:t>(Objective 2 , 3) </a:t>
                      </a:r>
                      <a:endParaRPr lang="en-ZA" sz="1200" b="1" dirty="0">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1200">
                          <a:effectLst/>
                          <a:latin typeface="Calibri" panose="020F0502020204030204" pitchFamily="34" charset="0"/>
                          <a:ea typeface="Calibri"/>
                        </a:rPr>
                        <a:t>SEO, SANSA, ISRO</a:t>
                      </a:r>
                      <a:endParaRPr lang="en-ZA" sz="1200">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893">
                <a:tc>
                  <a:txBody>
                    <a:bodyPr/>
                    <a:lstStyle/>
                    <a:p>
                      <a:pPr algn="l">
                        <a:lnSpc>
                          <a:spcPct val="115000"/>
                        </a:lnSpc>
                        <a:spcAft>
                          <a:spcPts val="0"/>
                        </a:spcAft>
                      </a:pPr>
                      <a:r>
                        <a:rPr lang="en-US" sz="1200" b="1">
                          <a:effectLst/>
                          <a:latin typeface="Calibri" panose="020F0502020204030204" pitchFamily="34" charset="0"/>
                          <a:ea typeface="Calibri"/>
                        </a:rPr>
                        <a:t>CB-7</a:t>
                      </a:r>
                      <a:r>
                        <a:rPr lang="en-US" sz="1200">
                          <a:effectLst/>
                          <a:latin typeface="Calibri" panose="020F0502020204030204" pitchFamily="34" charset="0"/>
                          <a:ea typeface="Calibri"/>
                        </a:rPr>
                        <a:t>: Survey of CEOS Capacity Building activities and  a  task report on capacity Building  in CEOS + Document on best practices in Capacity building</a:t>
                      </a:r>
                      <a:endParaRPr lang="en-ZA" sz="1200">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1200">
                          <a:effectLst/>
                          <a:latin typeface="Calibri" panose="020F0502020204030204" pitchFamily="34" charset="0"/>
                          <a:ea typeface="Calibri"/>
                        </a:rPr>
                        <a:t>Q4 2016</a:t>
                      </a:r>
                      <a:endParaRPr lang="en-ZA" sz="1200">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1200" dirty="0">
                          <a:effectLst/>
                          <a:latin typeface="Calibri" panose="020F0502020204030204" pitchFamily="34" charset="0"/>
                          <a:ea typeface="Calibri"/>
                        </a:rPr>
                        <a:t>In support of CEOS this working group will undertake a survey to establish capacity building best practices.  A report highlighting key points, areas of consolidation and suggestions and best practices in capacity building will be produced.  Part of this information will be obtained  from a CB Summit to be held in conjunction with the WGCapD Annual Meeting</a:t>
                      </a:r>
                      <a:r>
                        <a:rPr lang="en-US" sz="1200" b="1" dirty="0" smtClean="0">
                          <a:effectLst/>
                          <a:latin typeface="Calibri" panose="020F0502020204030204" pitchFamily="34" charset="0"/>
                          <a:ea typeface="Calibri"/>
                        </a:rPr>
                        <a:t>. (Objective</a:t>
                      </a:r>
                      <a:r>
                        <a:rPr lang="en-US" sz="1200" b="1" baseline="0" dirty="0" smtClean="0">
                          <a:effectLst/>
                          <a:latin typeface="Calibri" panose="020F0502020204030204" pitchFamily="34" charset="0"/>
                          <a:ea typeface="Calibri"/>
                        </a:rPr>
                        <a:t> 1, 2, 3)</a:t>
                      </a:r>
                      <a:endParaRPr lang="en-ZA" sz="1200" b="1" dirty="0">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1200" dirty="0">
                          <a:effectLst/>
                          <a:latin typeface="Calibri" panose="020F0502020204030204" pitchFamily="34" charset="0"/>
                          <a:ea typeface="Calibri"/>
                        </a:rPr>
                        <a:t>NASA, SANSA</a:t>
                      </a:r>
                      <a:endParaRPr lang="en-ZA" sz="1200" dirty="0">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Content Placeholder 4"/>
          <p:cNvSpPr>
            <a:spLocks noGrp="1"/>
          </p:cNvSpPr>
          <p:nvPr>
            <p:ph sz="quarter" idx="11"/>
          </p:nvPr>
        </p:nvSpPr>
        <p:spPr>
          <a:xfrm>
            <a:off x="2057400" y="304800"/>
            <a:ext cx="5410200" cy="533400"/>
          </a:xfrm>
        </p:spPr>
        <p:txBody>
          <a:bodyPr/>
          <a:lstStyle/>
          <a:p>
            <a:pPr algn="ctr"/>
            <a:r>
              <a:rPr lang="en-ZA" b="1" dirty="0"/>
              <a:t>WGCapD  3 Year </a:t>
            </a:r>
            <a:r>
              <a:rPr lang="en-ZA" b="1" dirty="0" smtClean="0"/>
              <a:t>Plan: Details (Cont.)</a:t>
            </a:r>
            <a:endParaRPr lang="en-ZA" b="1" dirty="0"/>
          </a:p>
          <a:p>
            <a:pPr algn="ctr"/>
            <a:endParaRPr lang="en-ZA" b="1" dirty="0"/>
          </a:p>
        </p:txBody>
      </p:sp>
    </p:spTree>
    <p:extLst>
      <p:ext uri="{BB962C8B-B14F-4D97-AF65-F5344CB8AC3E}">
        <p14:creationId xmlns:p14="http://schemas.microsoft.com/office/powerpoint/2010/main" val="4025338526"/>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p:txBody>
          <a:bodyPr/>
          <a:lstStyle/>
          <a:p>
            <a:pPr algn="ctr"/>
            <a:r>
              <a:rPr lang="en-ZA" b="1" dirty="0" smtClean="0"/>
              <a:t>WGCapD  3 Year Plan: Details (Cont.)</a:t>
            </a:r>
            <a:endParaRPr lang="en-GB" b="1" dirty="0"/>
          </a:p>
        </p:txBody>
      </p:sp>
      <p:graphicFrame>
        <p:nvGraphicFramePr>
          <p:cNvPr id="12" name="Content Placeholder 11"/>
          <p:cNvGraphicFramePr>
            <a:graphicFrameLocks noGrp="1"/>
          </p:cNvGraphicFramePr>
          <p:nvPr>
            <p:ph sz="quarter" idx="10"/>
            <p:extLst>
              <p:ext uri="{D42A27DB-BD31-4B8C-83A1-F6EECF244321}">
                <p14:modId xmlns:p14="http://schemas.microsoft.com/office/powerpoint/2010/main" val="3601893727"/>
              </p:ext>
            </p:extLst>
          </p:nvPr>
        </p:nvGraphicFramePr>
        <p:xfrm>
          <a:off x="457200" y="1447800"/>
          <a:ext cx="8382000" cy="4654296"/>
        </p:xfrm>
        <a:graphic>
          <a:graphicData uri="http://schemas.openxmlformats.org/drawingml/2006/table">
            <a:tbl>
              <a:tblPr firstRow="1" firstCol="1" bandRow="1"/>
              <a:tblGrid>
                <a:gridCol w="1236689"/>
                <a:gridCol w="973111"/>
                <a:gridCol w="5219699"/>
                <a:gridCol w="952501"/>
              </a:tblGrid>
              <a:tr h="106680">
                <a:tc gridSpan="3">
                  <a:txBody>
                    <a:bodyPr/>
                    <a:lstStyle/>
                    <a:p>
                      <a:pPr algn="ctr">
                        <a:spcAft>
                          <a:spcPts val="0"/>
                        </a:spcAft>
                      </a:pPr>
                      <a:r>
                        <a:rPr lang="en-US" sz="1400" b="1" dirty="0">
                          <a:solidFill>
                            <a:srgbClr val="DAEEF3"/>
                          </a:solidFill>
                          <a:effectLst/>
                          <a:latin typeface="Calibri"/>
                          <a:ea typeface="Times New Roman"/>
                          <a:cs typeface="Times New Roman"/>
                        </a:rPr>
                        <a:t>Capacity Building, Data Access, Availability and Quality Objectives/Deliverables: 2016-2018</a:t>
                      </a:r>
                      <a:endParaRPr lang="en-ZA" sz="1400" dirty="0">
                        <a:effectLst/>
                        <a:latin typeface="Calibri"/>
                        <a:ea typeface="Times New Roman"/>
                        <a:cs typeface="Times New Roman"/>
                      </a:endParaRPr>
                    </a:p>
                  </a:txBody>
                  <a:tcPr marL="11870" marR="118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365D"/>
                    </a:solidFill>
                  </a:tcPr>
                </a:tc>
                <a:tc hMerge="1">
                  <a:txBody>
                    <a:bodyPr/>
                    <a:lstStyle/>
                    <a:p>
                      <a:endParaRPr lang="en-ZA"/>
                    </a:p>
                  </a:txBody>
                  <a:tcPr/>
                </a:tc>
                <a:tc hMerge="1">
                  <a:txBody>
                    <a:bodyPr/>
                    <a:lstStyle/>
                    <a:p>
                      <a:endParaRPr lang="en-ZA"/>
                    </a:p>
                  </a:txBody>
                  <a:tcPr/>
                </a:tc>
                <a:tc>
                  <a:txBody>
                    <a:bodyPr/>
                    <a:lstStyle/>
                    <a:p>
                      <a:pPr algn="ctr">
                        <a:spcAft>
                          <a:spcPts val="0"/>
                        </a:spcAft>
                      </a:pPr>
                      <a:endParaRPr lang="en-ZA" sz="1400" dirty="0">
                        <a:effectLst/>
                        <a:latin typeface="Calibri"/>
                        <a:ea typeface="Times New Roman"/>
                        <a:cs typeface="Times New Roman"/>
                      </a:endParaRPr>
                    </a:p>
                  </a:txBody>
                  <a:tcPr marL="11870" marR="118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7365D"/>
                    </a:solidFill>
                  </a:tcPr>
                </a:tc>
              </a:tr>
              <a:tr h="71222">
                <a:tc>
                  <a:txBody>
                    <a:bodyPr/>
                    <a:lstStyle/>
                    <a:p>
                      <a:pPr algn="ctr">
                        <a:spcAft>
                          <a:spcPts val="0"/>
                        </a:spcAft>
                      </a:pPr>
                      <a:r>
                        <a:rPr lang="en-US" sz="1400" b="1" dirty="0">
                          <a:solidFill>
                            <a:srgbClr val="244061"/>
                          </a:solidFill>
                          <a:effectLst/>
                          <a:latin typeface="Calibri"/>
                          <a:ea typeface="Times New Roman"/>
                          <a:cs typeface="Times New Roman"/>
                        </a:rPr>
                        <a:t>Objective/Deliverable</a:t>
                      </a:r>
                      <a:endParaRPr lang="en-ZA" sz="1400" dirty="0">
                        <a:effectLst/>
                        <a:latin typeface="Calibri"/>
                        <a:ea typeface="Times New Roman"/>
                        <a:cs typeface="Times New Roman"/>
                      </a:endParaRPr>
                    </a:p>
                  </a:txBody>
                  <a:tcPr marL="11870" marR="118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en-US" sz="1400" b="1">
                          <a:solidFill>
                            <a:srgbClr val="244061"/>
                          </a:solidFill>
                          <a:effectLst/>
                          <a:latin typeface="Calibri"/>
                          <a:ea typeface="Times New Roman"/>
                          <a:cs typeface="Times New Roman"/>
                        </a:rPr>
                        <a:t>Projected Completion Date</a:t>
                      </a:r>
                      <a:endParaRPr lang="en-ZA" sz="1400">
                        <a:effectLst/>
                        <a:latin typeface="Calibri"/>
                        <a:ea typeface="Times New Roman"/>
                        <a:cs typeface="Times New Roman"/>
                      </a:endParaRPr>
                    </a:p>
                  </a:txBody>
                  <a:tcPr marL="11870" marR="118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en-US" sz="1400" b="1" dirty="0">
                          <a:solidFill>
                            <a:srgbClr val="244061"/>
                          </a:solidFill>
                          <a:effectLst/>
                          <a:latin typeface="Calibri"/>
                          <a:ea typeface="Times New Roman"/>
                          <a:cs typeface="Times New Roman"/>
                        </a:rPr>
                        <a:t>Background Information</a:t>
                      </a:r>
                      <a:endParaRPr lang="en-ZA" sz="1400" dirty="0">
                        <a:effectLst/>
                        <a:latin typeface="Calibri"/>
                        <a:ea typeface="Times New Roman"/>
                        <a:cs typeface="Times New Roman"/>
                      </a:endParaRPr>
                    </a:p>
                  </a:txBody>
                  <a:tcPr marL="11870" marR="118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spcAft>
                          <a:spcPts val="0"/>
                        </a:spcAft>
                      </a:pPr>
                      <a:r>
                        <a:rPr lang="en-ZA" sz="1400" dirty="0" smtClean="0">
                          <a:effectLst/>
                          <a:latin typeface="Calibri"/>
                          <a:ea typeface="Times New Roman"/>
                          <a:cs typeface="Times New Roman"/>
                        </a:rPr>
                        <a:t>Responsible CEOS Agency</a:t>
                      </a:r>
                    </a:p>
                    <a:p>
                      <a:pPr algn="ctr">
                        <a:spcAft>
                          <a:spcPts val="0"/>
                        </a:spcAft>
                      </a:pPr>
                      <a:endParaRPr lang="en-ZA" sz="1400" dirty="0">
                        <a:effectLst/>
                        <a:latin typeface="Calibri"/>
                        <a:ea typeface="Times New Roman"/>
                        <a:cs typeface="Times New Roman"/>
                      </a:endParaRPr>
                    </a:p>
                  </a:txBody>
                  <a:tcPr marL="11870" marR="118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r>
              <a:tr h="105514">
                <a:tc>
                  <a:txBody>
                    <a:bodyPr/>
                    <a:lstStyle/>
                    <a:p>
                      <a:pPr algn="l">
                        <a:lnSpc>
                          <a:spcPct val="115000"/>
                        </a:lnSpc>
                        <a:spcAft>
                          <a:spcPts val="0"/>
                        </a:spcAft>
                      </a:pPr>
                      <a:r>
                        <a:rPr lang="en-US" sz="1200" b="1" dirty="0">
                          <a:effectLst/>
                          <a:latin typeface="Calibri" panose="020F0502020204030204" pitchFamily="34" charset="0"/>
                          <a:ea typeface="Calibri"/>
                        </a:rPr>
                        <a:t>CB-7</a:t>
                      </a:r>
                      <a:r>
                        <a:rPr lang="en-US" sz="1200" dirty="0">
                          <a:effectLst/>
                          <a:latin typeface="Calibri" panose="020F0502020204030204" pitchFamily="34" charset="0"/>
                          <a:ea typeface="Calibri"/>
                        </a:rPr>
                        <a:t>: Survey of CEOS Capacity Building activities and  a  task report on capacity Building  in CEOS + Document on best practices in Capacity building</a:t>
                      </a:r>
                      <a:endParaRPr lang="en-ZA" sz="1200" dirty="0">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1200" dirty="0">
                          <a:effectLst/>
                          <a:latin typeface="Calibri" panose="020F0502020204030204" pitchFamily="34" charset="0"/>
                          <a:ea typeface="Calibri"/>
                        </a:rPr>
                        <a:t>Q4 2016</a:t>
                      </a:r>
                      <a:endParaRPr lang="en-ZA" sz="1200" dirty="0">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1200" dirty="0">
                          <a:effectLst/>
                          <a:latin typeface="Calibri" panose="020F0502020204030204" pitchFamily="34" charset="0"/>
                          <a:ea typeface="Calibri"/>
                        </a:rPr>
                        <a:t>In support of CEOS this working group will undertake a survey to establish capacity building best practices.  A report highlighting key points, areas of consolidation and suggestions and best practices in capacity building will be produced.  Part of this information will be obtained  from a CB Summit to be held in conjunction with the WGCapD Annual Meeting</a:t>
                      </a:r>
                      <a:r>
                        <a:rPr lang="en-US" sz="1200" b="1" dirty="0">
                          <a:effectLst/>
                          <a:latin typeface="Calibri" panose="020F0502020204030204" pitchFamily="34" charset="0"/>
                          <a:ea typeface="Calibri"/>
                        </a:rPr>
                        <a:t>. </a:t>
                      </a:r>
                      <a:r>
                        <a:rPr lang="en-US" sz="1200" b="1" dirty="0" smtClean="0">
                          <a:effectLst/>
                          <a:latin typeface="Calibri" panose="020F0502020204030204" pitchFamily="34" charset="0"/>
                          <a:ea typeface="Calibri"/>
                        </a:rPr>
                        <a:t> (objectives</a:t>
                      </a:r>
                      <a:r>
                        <a:rPr lang="en-US" sz="1200" b="1" baseline="0" dirty="0" smtClean="0">
                          <a:effectLst/>
                          <a:latin typeface="Calibri" panose="020F0502020204030204" pitchFamily="34" charset="0"/>
                          <a:ea typeface="Calibri"/>
                        </a:rPr>
                        <a:t> 2, 3)</a:t>
                      </a:r>
                      <a:endParaRPr lang="en-ZA" sz="1200" b="1" dirty="0">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1000">
                          <a:effectLst/>
                          <a:latin typeface="Calibri"/>
                          <a:ea typeface="Calibri"/>
                        </a:rPr>
                        <a:t>NASA, SANSA</a:t>
                      </a:r>
                      <a:endParaRPr lang="en-ZA" sz="120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514">
                <a:tc>
                  <a:txBody>
                    <a:bodyPr/>
                    <a:lstStyle/>
                    <a:p>
                      <a:pPr algn="l">
                        <a:lnSpc>
                          <a:spcPct val="115000"/>
                        </a:lnSpc>
                        <a:spcAft>
                          <a:spcPts val="0"/>
                        </a:spcAft>
                      </a:pPr>
                      <a:r>
                        <a:rPr lang="en-US" sz="1200" b="1">
                          <a:effectLst/>
                          <a:latin typeface="Calibri" panose="020F0502020204030204" pitchFamily="34" charset="0"/>
                          <a:ea typeface="Calibri"/>
                        </a:rPr>
                        <a:t>CB-8</a:t>
                      </a:r>
                      <a:r>
                        <a:rPr lang="en-US" sz="1200">
                          <a:effectLst/>
                          <a:latin typeface="Calibri" panose="020F0502020204030204" pitchFamily="34" charset="0"/>
                          <a:ea typeface="Calibri"/>
                        </a:rPr>
                        <a:t>: SRTM- Training Workshops</a:t>
                      </a:r>
                      <a:endParaRPr lang="en-ZA" sz="1200">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1200" dirty="0">
                          <a:effectLst/>
                          <a:latin typeface="Calibri" panose="020F0502020204030204" pitchFamily="34" charset="0"/>
                          <a:ea typeface="Calibri"/>
                        </a:rPr>
                        <a:t>Q3 2017</a:t>
                      </a:r>
                      <a:endParaRPr lang="en-ZA" sz="1200" dirty="0">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1200" dirty="0">
                          <a:effectLst/>
                          <a:latin typeface="Calibri" panose="020F0502020204030204" pitchFamily="34" charset="0"/>
                          <a:ea typeface="Calibri"/>
                        </a:rPr>
                        <a:t>Two more training SRTM in Disaster Management workshops are anticipated: one in Asia (possibly in Nepal) and another in Africa ( possibly in Gabon). Exact dates are still TBD. </a:t>
                      </a:r>
                      <a:r>
                        <a:rPr lang="en-US" sz="1200" dirty="0" smtClean="0">
                          <a:effectLst/>
                          <a:latin typeface="Calibri" panose="020F0502020204030204" pitchFamily="34" charset="0"/>
                          <a:ea typeface="Calibri"/>
                        </a:rPr>
                        <a:t> </a:t>
                      </a:r>
                      <a:r>
                        <a:rPr lang="en-US" sz="1200" b="1" dirty="0" smtClean="0">
                          <a:effectLst/>
                          <a:latin typeface="Calibri" panose="020F0502020204030204" pitchFamily="34" charset="0"/>
                          <a:ea typeface="Calibri"/>
                        </a:rPr>
                        <a:t>(Objectives</a:t>
                      </a:r>
                      <a:r>
                        <a:rPr lang="en-US" sz="1200" b="1" baseline="0" dirty="0" smtClean="0">
                          <a:effectLst/>
                          <a:latin typeface="Calibri" panose="020F0502020204030204" pitchFamily="34" charset="0"/>
                          <a:ea typeface="Calibri"/>
                        </a:rPr>
                        <a:t> 1, 2, 4)</a:t>
                      </a:r>
                      <a:endParaRPr lang="en-ZA" sz="1200" b="1" dirty="0">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1000">
                          <a:effectLst/>
                          <a:latin typeface="Calibri"/>
                          <a:ea typeface="Calibri"/>
                        </a:rPr>
                        <a:t>USGS, SANSA, </a:t>
                      </a:r>
                      <a:endParaRPr lang="en-ZA" sz="120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893">
                <a:tc>
                  <a:txBody>
                    <a:bodyPr/>
                    <a:lstStyle/>
                    <a:p>
                      <a:pPr algn="l">
                        <a:lnSpc>
                          <a:spcPct val="115000"/>
                        </a:lnSpc>
                        <a:spcAft>
                          <a:spcPts val="0"/>
                        </a:spcAft>
                      </a:pPr>
                      <a:r>
                        <a:rPr lang="en-US" sz="1200" b="1">
                          <a:effectLst/>
                          <a:latin typeface="Calibri" panose="020F0502020204030204" pitchFamily="34" charset="0"/>
                          <a:ea typeface="Calibri"/>
                        </a:rPr>
                        <a:t>CB-9</a:t>
                      </a:r>
                      <a:r>
                        <a:rPr lang="en-US" sz="1200">
                          <a:effectLst/>
                          <a:latin typeface="Calibri" panose="020F0502020204030204" pitchFamily="34" charset="0"/>
                          <a:ea typeface="Calibri"/>
                        </a:rPr>
                        <a:t>: SAR Training Workshops</a:t>
                      </a:r>
                      <a:endParaRPr lang="en-ZA" sz="1200">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1200" dirty="0">
                          <a:effectLst/>
                          <a:latin typeface="Calibri" panose="020F0502020204030204" pitchFamily="34" charset="0"/>
                          <a:ea typeface="Calibri"/>
                        </a:rPr>
                        <a:t>Q4 2016</a:t>
                      </a:r>
                      <a:endParaRPr lang="en-ZA" sz="1200" dirty="0">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1200" dirty="0">
                          <a:effectLst/>
                          <a:latin typeface="Calibri" panose="020F0502020204030204" pitchFamily="34" charset="0"/>
                          <a:ea typeface="Calibri"/>
                        </a:rPr>
                        <a:t>CEOS Agencies continue to release SAR data. WGCapD will provide 2 SAR (Data Access, awareness and processing) workshops in developing countries</a:t>
                      </a:r>
                      <a:r>
                        <a:rPr lang="en-US" sz="1200" dirty="0" smtClean="0">
                          <a:effectLst/>
                          <a:latin typeface="Calibri" panose="020F0502020204030204" pitchFamily="34" charset="0"/>
                          <a:ea typeface="Calibri"/>
                        </a:rPr>
                        <a:t>. Venues</a:t>
                      </a:r>
                      <a:r>
                        <a:rPr lang="en-US" sz="1200" baseline="0" dirty="0" smtClean="0">
                          <a:effectLst/>
                          <a:latin typeface="Calibri" panose="020F0502020204030204" pitchFamily="34" charset="0"/>
                          <a:ea typeface="Calibri"/>
                        </a:rPr>
                        <a:t> Zambia and ??</a:t>
                      </a:r>
                      <a:r>
                        <a:rPr lang="en-US" sz="1200" dirty="0" smtClean="0">
                          <a:effectLst/>
                          <a:latin typeface="Calibri" panose="020F0502020204030204" pitchFamily="34" charset="0"/>
                          <a:ea typeface="Calibri"/>
                        </a:rPr>
                        <a:t>  June/July</a:t>
                      </a:r>
                      <a:r>
                        <a:rPr lang="en-US" sz="1200" baseline="0" dirty="0" smtClean="0">
                          <a:effectLst/>
                          <a:latin typeface="Calibri" panose="020F0502020204030204" pitchFamily="34" charset="0"/>
                          <a:ea typeface="Calibri"/>
                        </a:rPr>
                        <a:t> for Zambia, ?? TBD. </a:t>
                      </a:r>
                      <a:r>
                        <a:rPr lang="en-US" sz="1200" b="1" baseline="0" dirty="0" smtClean="0">
                          <a:effectLst/>
                          <a:latin typeface="Calibri" panose="020F0502020204030204" pitchFamily="34" charset="0"/>
                          <a:ea typeface="Calibri"/>
                        </a:rPr>
                        <a:t>(objective 1, 2,4)</a:t>
                      </a:r>
                      <a:endParaRPr lang="en-ZA" sz="1200" b="1" dirty="0">
                        <a:effectLst/>
                        <a:latin typeface="Calibri" panose="020F0502020204030204" pitchFamily="34" charset="0"/>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en-US" sz="1000" dirty="0">
                          <a:effectLst/>
                          <a:latin typeface="Calibri"/>
                          <a:ea typeface="Calibri"/>
                        </a:rPr>
                        <a:t>SANSA, ESA, DLR, NASA, ISRO</a:t>
                      </a:r>
                      <a:endParaRPr lang="en-ZA" sz="1200" dirty="0">
                        <a:effectLst/>
                        <a:latin typeface="Times New Roman"/>
                        <a:ea typeface="Calibri"/>
                      </a:endParaRPr>
                    </a:p>
                    <a:p>
                      <a:pPr algn="l">
                        <a:lnSpc>
                          <a:spcPct val="115000"/>
                        </a:lnSpc>
                        <a:spcAft>
                          <a:spcPts val="0"/>
                        </a:spcAft>
                      </a:pPr>
                      <a:r>
                        <a:rPr lang="en-US" sz="1000" dirty="0">
                          <a:effectLst/>
                          <a:latin typeface="Calibri"/>
                          <a:ea typeface="Calibri"/>
                        </a:rPr>
                        <a:t> </a:t>
                      </a:r>
                      <a:endParaRPr lang="en-ZA" sz="1200" dirty="0">
                        <a:effectLst/>
                        <a:latin typeface="Times New Roman"/>
                        <a:ea typeface="Calibr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Rectangle 5"/>
          <p:cNvSpPr>
            <a:spLocks noChangeArrowheads="1"/>
          </p:cNvSpPr>
          <p:nvPr/>
        </p:nvSpPr>
        <p:spPr bwMode="auto">
          <a:xfrm>
            <a:off x="4019550" y="-18822"/>
            <a:ext cx="2391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altLang="ja-JP" sz="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hlinkClick r:id="rId3"/>
              </a:rPr>
              <a:t>[</a:t>
            </a:r>
            <a:endParaRPr kumimoji="0" lang="en-US" altLang="ja-JP"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002176385"/>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quarter" idx="10"/>
            <p:extLst>
              <p:ext uri="{D42A27DB-BD31-4B8C-83A1-F6EECF244321}">
                <p14:modId xmlns:p14="http://schemas.microsoft.com/office/powerpoint/2010/main" val="1905234205"/>
              </p:ext>
            </p:extLst>
          </p:nvPr>
        </p:nvGraphicFramePr>
        <p:xfrm>
          <a:off x="228600" y="1524000"/>
          <a:ext cx="8763000" cy="4886941"/>
        </p:xfrm>
        <a:graphic>
          <a:graphicData uri="http://schemas.openxmlformats.org/drawingml/2006/table">
            <a:tbl>
              <a:tblPr firstRow="1" firstCol="1" bandRow="1">
                <a:tableStyleId>{5940675A-B579-460E-94D1-54222C63F5DA}</a:tableStyleId>
              </a:tblPr>
              <a:tblGrid>
                <a:gridCol w="2275010"/>
                <a:gridCol w="1095373"/>
                <a:gridCol w="4044461"/>
                <a:gridCol w="1348156"/>
              </a:tblGrid>
              <a:tr h="457200">
                <a:tc gridSpan="4">
                  <a:txBody>
                    <a:bodyPr/>
                    <a:lstStyle/>
                    <a:p>
                      <a:pPr algn="ctr">
                        <a:lnSpc>
                          <a:spcPct val="115000"/>
                        </a:lnSpc>
                        <a:spcAft>
                          <a:spcPts val="0"/>
                        </a:spcAft>
                      </a:pPr>
                      <a:r>
                        <a:rPr lang="en-US" sz="1600" b="1" dirty="0">
                          <a:solidFill>
                            <a:schemeClr val="bg1"/>
                          </a:solidFill>
                          <a:effectLst/>
                          <a:latin typeface="Calibri" panose="020F0502020204030204" pitchFamily="34" charset="0"/>
                        </a:rPr>
                        <a:t>Capacity Building, Data Access, Availability and Quality Objectives/Deliverables: </a:t>
                      </a:r>
                      <a:r>
                        <a:rPr lang="en-US" sz="1600" b="1" dirty="0" smtClean="0">
                          <a:solidFill>
                            <a:schemeClr val="bg1"/>
                          </a:solidFill>
                          <a:effectLst/>
                          <a:latin typeface="Calibri" panose="020F0502020204030204" pitchFamily="34" charset="0"/>
                        </a:rPr>
                        <a:t>2016-2018</a:t>
                      </a:r>
                      <a:endParaRPr lang="en-ZA" sz="1600" b="1" dirty="0">
                        <a:solidFill>
                          <a:schemeClr val="bg1"/>
                        </a:solidFill>
                        <a:effectLst/>
                        <a:latin typeface="Calibri" panose="020F0502020204030204" pitchFamily="34" charset="0"/>
                      </a:endParaRPr>
                    </a:p>
                  </a:txBody>
                  <a:tcPr marL="23301" marR="233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hMerge="1">
                  <a:txBody>
                    <a:bodyPr/>
                    <a:lstStyle/>
                    <a:p>
                      <a:endParaRPr lang="en-ZA"/>
                    </a:p>
                  </a:txBody>
                  <a:tcPr/>
                </a:tc>
                <a:tc hMerge="1">
                  <a:txBody>
                    <a:bodyPr/>
                    <a:lstStyle/>
                    <a:p>
                      <a:endParaRPr lang="en-ZA"/>
                    </a:p>
                  </a:txBody>
                  <a:tcPr/>
                </a:tc>
                <a:tc hMerge="1">
                  <a:txBody>
                    <a:bodyPr/>
                    <a:lstStyle/>
                    <a:p>
                      <a:endParaRPr lang="en-ZA"/>
                    </a:p>
                  </a:txBody>
                  <a:tcPr/>
                </a:tc>
              </a:tr>
              <a:tr h="160777">
                <a:tc>
                  <a:txBody>
                    <a:bodyPr/>
                    <a:lstStyle/>
                    <a:p>
                      <a:pPr algn="ctr">
                        <a:lnSpc>
                          <a:spcPct val="115000"/>
                        </a:lnSpc>
                        <a:spcAft>
                          <a:spcPts val="0"/>
                        </a:spcAft>
                      </a:pPr>
                      <a:r>
                        <a:rPr lang="en-US" sz="1200" b="1" dirty="0">
                          <a:effectLst/>
                          <a:latin typeface="Calibri" panose="020F0502020204030204" pitchFamily="34" charset="0"/>
                        </a:rPr>
                        <a:t>Objective/Deliverable</a:t>
                      </a:r>
                      <a:endParaRPr lang="en-ZA" sz="1200" b="1" dirty="0">
                        <a:effectLst/>
                        <a:latin typeface="Calibri" panose="020F0502020204030204" pitchFamily="34" charset="0"/>
                        <a:ea typeface="Calibri"/>
                      </a:endParaRPr>
                    </a:p>
                  </a:txBody>
                  <a:tcPr marL="23301" marR="233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lnSpc>
                          <a:spcPct val="115000"/>
                        </a:lnSpc>
                        <a:spcAft>
                          <a:spcPts val="0"/>
                        </a:spcAft>
                      </a:pPr>
                      <a:r>
                        <a:rPr lang="en-US" sz="1200" b="1" dirty="0">
                          <a:effectLst/>
                          <a:latin typeface="Calibri" panose="020F0502020204030204" pitchFamily="34" charset="0"/>
                        </a:rPr>
                        <a:t>Projected Completion Date</a:t>
                      </a:r>
                      <a:endParaRPr lang="en-ZA" sz="1200" b="1" dirty="0">
                        <a:effectLst/>
                        <a:latin typeface="Calibri" panose="020F0502020204030204" pitchFamily="34" charset="0"/>
                        <a:ea typeface="Calibri"/>
                      </a:endParaRPr>
                    </a:p>
                  </a:txBody>
                  <a:tcPr marL="23301" marR="233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lnSpc>
                          <a:spcPct val="115000"/>
                        </a:lnSpc>
                        <a:spcAft>
                          <a:spcPts val="0"/>
                        </a:spcAft>
                      </a:pPr>
                      <a:r>
                        <a:rPr lang="en-US" sz="1200" b="1" dirty="0">
                          <a:effectLst/>
                          <a:latin typeface="Calibri" panose="020F0502020204030204" pitchFamily="34" charset="0"/>
                        </a:rPr>
                        <a:t>Background Information</a:t>
                      </a:r>
                      <a:endParaRPr lang="en-ZA" sz="1200" b="1" dirty="0">
                        <a:effectLst/>
                        <a:latin typeface="Calibri" panose="020F0502020204030204" pitchFamily="34" charset="0"/>
                        <a:ea typeface="Calibri"/>
                      </a:endParaRPr>
                    </a:p>
                  </a:txBody>
                  <a:tcPr marL="23301" marR="233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lnSpc>
                          <a:spcPct val="115000"/>
                        </a:lnSpc>
                        <a:spcAft>
                          <a:spcPts val="0"/>
                        </a:spcAft>
                      </a:pPr>
                      <a:r>
                        <a:rPr lang="en-US" sz="1200" b="1" dirty="0">
                          <a:effectLst/>
                          <a:latin typeface="Calibri" panose="020F0502020204030204" pitchFamily="34" charset="0"/>
                        </a:rPr>
                        <a:t>Responsible CEOS </a:t>
                      </a:r>
                      <a:r>
                        <a:rPr lang="en-US" sz="1200" b="1" dirty="0" smtClean="0">
                          <a:effectLst/>
                          <a:latin typeface="Calibri" panose="020F0502020204030204" pitchFamily="34" charset="0"/>
                        </a:rPr>
                        <a:t>Agency</a:t>
                      </a:r>
                      <a:endParaRPr lang="en-ZA" sz="1200" b="1" dirty="0">
                        <a:effectLst/>
                        <a:latin typeface="Calibri" panose="020F0502020204030204" pitchFamily="34" charset="0"/>
                        <a:ea typeface="Calibri"/>
                      </a:endParaRPr>
                    </a:p>
                  </a:txBody>
                  <a:tcPr marL="23301" marR="233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r>
              <a:tr h="297735">
                <a:tc>
                  <a:txBody>
                    <a:bodyPr/>
                    <a:lstStyle/>
                    <a:p>
                      <a:pPr algn="l">
                        <a:lnSpc>
                          <a:spcPct val="115000"/>
                        </a:lnSpc>
                        <a:spcAft>
                          <a:spcPts val="0"/>
                        </a:spcAft>
                      </a:pPr>
                      <a:r>
                        <a:rPr lang="en-US" sz="1200" dirty="0">
                          <a:effectLst/>
                          <a:latin typeface="Calibri" panose="020F0502020204030204" pitchFamily="34" charset="0"/>
                        </a:rPr>
                        <a:t>CB -10:A Capacity Building pilot activity on Geospatial technologies and their application in G-Governance </a:t>
                      </a:r>
                      <a:endParaRPr lang="en-ZA" sz="1200" dirty="0">
                        <a:effectLst/>
                        <a:latin typeface="Calibri" panose="020F0502020204030204" pitchFamily="34" charset="0"/>
                        <a:ea typeface="Calibri"/>
                      </a:endParaRPr>
                    </a:p>
                  </a:txBody>
                  <a:tcPr marL="23301" marR="233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0"/>
                        </a:spcAft>
                      </a:pPr>
                      <a:r>
                        <a:rPr lang="en-US" sz="1200">
                          <a:effectLst/>
                          <a:latin typeface="Calibri" panose="020F0502020204030204" pitchFamily="34" charset="0"/>
                        </a:rPr>
                        <a:t>Q1 2017</a:t>
                      </a:r>
                      <a:endParaRPr lang="en-ZA" sz="1200">
                        <a:effectLst/>
                        <a:latin typeface="Calibri" panose="020F0502020204030204" pitchFamily="34" charset="0"/>
                        <a:ea typeface="Calibri"/>
                      </a:endParaRPr>
                    </a:p>
                  </a:txBody>
                  <a:tcPr marL="23301" marR="233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0"/>
                        </a:spcAft>
                      </a:pPr>
                      <a:r>
                        <a:rPr lang="en-US" sz="1200" dirty="0">
                          <a:effectLst/>
                          <a:latin typeface="Calibri" panose="020F0502020204030204" pitchFamily="34" charset="0"/>
                        </a:rPr>
                        <a:t>CEOS has identified a need for a capacity building activities in Governance. This knowledge is needed to support   many GEO related actions including resources management, urban master planning, traffic and pollution flow control</a:t>
                      </a:r>
                      <a:r>
                        <a:rPr lang="en-US" sz="1200" dirty="0" smtClean="0">
                          <a:effectLst/>
                          <a:latin typeface="Calibri" panose="020F0502020204030204" pitchFamily="34" charset="0"/>
                        </a:rPr>
                        <a:t>. (objective 1, 2,4)</a:t>
                      </a:r>
                      <a:endParaRPr lang="en-ZA" sz="1200" dirty="0">
                        <a:effectLst/>
                        <a:latin typeface="Calibri" panose="020F0502020204030204" pitchFamily="34" charset="0"/>
                        <a:ea typeface="Calibri"/>
                      </a:endParaRPr>
                    </a:p>
                  </a:txBody>
                  <a:tcPr marL="23301" marR="233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0"/>
                        </a:spcAft>
                      </a:pPr>
                      <a:r>
                        <a:rPr lang="en-US" sz="1200" dirty="0">
                          <a:effectLst/>
                          <a:latin typeface="Calibri" panose="020F0502020204030204" pitchFamily="34" charset="0"/>
                        </a:rPr>
                        <a:t>ISRO, SANSA</a:t>
                      </a:r>
                      <a:endParaRPr lang="en-ZA" sz="1200" dirty="0">
                        <a:effectLst/>
                        <a:latin typeface="Calibri" panose="020F0502020204030204" pitchFamily="34" charset="0"/>
                        <a:ea typeface="Calibri"/>
                      </a:endParaRPr>
                    </a:p>
                  </a:txBody>
                  <a:tcPr marL="23301" marR="233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98861">
                <a:tc>
                  <a:txBody>
                    <a:bodyPr/>
                    <a:lstStyle/>
                    <a:p>
                      <a:pPr algn="l">
                        <a:lnSpc>
                          <a:spcPct val="115000"/>
                        </a:lnSpc>
                        <a:spcAft>
                          <a:spcPts val="0"/>
                        </a:spcAft>
                      </a:pPr>
                      <a:r>
                        <a:rPr lang="en-US" sz="1200" dirty="0">
                          <a:effectLst/>
                          <a:latin typeface="Calibri" panose="020F0502020204030204" pitchFamily="34" charset="0"/>
                        </a:rPr>
                        <a:t>CB-11 - Provide capacity building support </a:t>
                      </a:r>
                      <a:r>
                        <a:rPr lang="en-ZA" sz="1200" dirty="0">
                          <a:effectLst/>
                          <a:latin typeface="Calibri" panose="020F0502020204030204" pitchFamily="34" charset="0"/>
                        </a:rPr>
                        <a:t>  to </a:t>
                      </a:r>
                      <a:r>
                        <a:rPr lang="en-US" sz="1200" dirty="0">
                          <a:effectLst/>
                          <a:latin typeface="Calibri" panose="020F0502020204030204" pitchFamily="34" charset="0"/>
                        </a:rPr>
                        <a:t>CSIRO and the CEOS Chair in the ”Future Data Architectures   initiative</a:t>
                      </a:r>
                      <a:r>
                        <a:rPr lang="en-US" sz="1200" dirty="0" smtClean="0">
                          <a:effectLst/>
                          <a:latin typeface="Calibri" panose="020F0502020204030204" pitchFamily="34" charset="0"/>
                        </a:rPr>
                        <a:t>.</a:t>
                      </a:r>
                      <a:r>
                        <a:rPr lang="en-US" sz="1200" dirty="0">
                          <a:effectLst/>
                          <a:latin typeface="Calibri" panose="020F0502020204030204" pitchFamily="34" charset="0"/>
                        </a:rPr>
                        <a:t> </a:t>
                      </a:r>
                      <a:endParaRPr lang="en-ZA" sz="1200" dirty="0">
                        <a:effectLst/>
                        <a:latin typeface="Calibri" panose="020F0502020204030204" pitchFamily="34" charset="0"/>
                        <a:ea typeface="Calibri"/>
                      </a:endParaRPr>
                    </a:p>
                  </a:txBody>
                  <a:tcPr marL="23301" marR="233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0"/>
                        </a:spcAft>
                      </a:pPr>
                      <a:r>
                        <a:rPr lang="en-US" sz="1200">
                          <a:effectLst/>
                          <a:latin typeface="Calibri" panose="020F0502020204030204" pitchFamily="34" charset="0"/>
                        </a:rPr>
                        <a:t>Q4 2016</a:t>
                      </a:r>
                      <a:endParaRPr lang="en-ZA" sz="1200">
                        <a:effectLst/>
                        <a:latin typeface="Calibri" panose="020F0502020204030204" pitchFamily="34" charset="0"/>
                        <a:ea typeface="Calibri"/>
                      </a:endParaRPr>
                    </a:p>
                  </a:txBody>
                  <a:tcPr marL="23301" marR="233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0"/>
                        </a:spcAft>
                      </a:pPr>
                      <a:r>
                        <a:rPr lang="en-US" sz="1200" dirty="0">
                          <a:effectLst/>
                          <a:latin typeface="Calibri" panose="020F0502020204030204" pitchFamily="34" charset="0"/>
                        </a:rPr>
                        <a:t>CSIRO and the CEOS Chair are leading the 2016 Chair Initiatives, .”Future Data Architectures”  and </a:t>
                      </a:r>
                      <a:r>
                        <a:rPr lang="en-ZA" sz="1200" dirty="0">
                          <a:effectLst/>
                          <a:latin typeface="Calibri" panose="020F0502020204030204" pitchFamily="34" charset="0"/>
                        </a:rPr>
                        <a:t> “Non-meteorological applications for next generation geostationary satellites”. </a:t>
                      </a:r>
                      <a:r>
                        <a:rPr lang="en-ZA" sz="1200" b="1" dirty="0" smtClean="0">
                          <a:effectLst/>
                          <a:latin typeface="Calibri" panose="020F0502020204030204" pitchFamily="34" charset="0"/>
                        </a:rPr>
                        <a:t>(objective 1, 2,4)</a:t>
                      </a:r>
                    </a:p>
                    <a:p>
                      <a:pPr algn="l">
                        <a:lnSpc>
                          <a:spcPct val="115000"/>
                        </a:lnSpc>
                        <a:spcAft>
                          <a:spcPts val="0"/>
                        </a:spcAft>
                      </a:pPr>
                      <a:endParaRPr lang="en-ZA" sz="1200" dirty="0">
                        <a:effectLst/>
                        <a:latin typeface="Calibri" panose="020F0502020204030204" pitchFamily="34" charset="0"/>
                        <a:ea typeface="Calibri"/>
                      </a:endParaRPr>
                    </a:p>
                  </a:txBody>
                  <a:tcPr marL="23301" marR="233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0"/>
                        </a:spcAft>
                      </a:pPr>
                      <a:r>
                        <a:rPr lang="en-US" sz="1200">
                          <a:effectLst/>
                          <a:latin typeface="Calibri" panose="020F0502020204030204" pitchFamily="34" charset="0"/>
                        </a:rPr>
                        <a:t> USGS, ISRO, SANSA</a:t>
                      </a:r>
                      <a:endParaRPr lang="en-ZA" sz="1200">
                        <a:effectLst/>
                        <a:latin typeface="Calibri" panose="020F0502020204030204" pitchFamily="34" charset="0"/>
                        <a:ea typeface="Calibri"/>
                      </a:endParaRPr>
                    </a:p>
                  </a:txBody>
                  <a:tcPr marL="23301" marR="233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6828">
                <a:tc>
                  <a:txBody>
                    <a:bodyPr/>
                    <a:lstStyle/>
                    <a:p>
                      <a:pPr algn="l">
                        <a:lnSpc>
                          <a:spcPct val="115000"/>
                        </a:lnSpc>
                        <a:spcAft>
                          <a:spcPts val="0"/>
                        </a:spcAft>
                      </a:pPr>
                      <a:r>
                        <a:rPr lang="en-US" sz="1200">
                          <a:effectLst/>
                          <a:latin typeface="Calibri" panose="020F0502020204030204" pitchFamily="34" charset="0"/>
                        </a:rPr>
                        <a:t>CB-12 Support the DCEO in developing the CEOS component of GEO’s contribution to space based EO to meeting the Sustainable Development Goals</a:t>
                      </a:r>
                      <a:endParaRPr lang="en-ZA" sz="1200">
                        <a:effectLst/>
                        <a:latin typeface="Calibri" panose="020F0502020204030204" pitchFamily="34" charset="0"/>
                        <a:ea typeface="Calibri"/>
                      </a:endParaRPr>
                    </a:p>
                  </a:txBody>
                  <a:tcPr marL="23301" marR="233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0"/>
                        </a:spcAft>
                      </a:pPr>
                      <a:r>
                        <a:rPr lang="en-US" sz="1200">
                          <a:effectLst/>
                          <a:latin typeface="Calibri" panose="020F0502020204030204" pitchFamily="34" charset="0"/>
                        </a:rPr>
                        <a:t>Q4 2016</a:t>
                      </a:r>
                      <a:endParaRPr lang="en-ZA" sz="1200">
                        <a:effectLst/>
                        <a:latin typeface="Calibri" panose="020F0502020204030204" pitchFamily="34" charset="0"/>
                        <a:ea typeface="Calibri"/>
                      </a:endParaRPr>
                    </a:p>
                  </a:txBody>
                  <a:tcPr marL="23301" marR="233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0"/>
                        </a:spcAft>
                      </a:pPr>
                      <a:r>
                        <a:rPr lang="en-US" sz="1200">
                          <a:effectLst/>
                          <a:latin typeface="Calibri" panose="020F0502020204030204" pitchFamily="34" charset="0"/>
                        </a:rPr>
                        <a:t>CEOS is supporting the definition of targets  for the UN Sustainable development </a:t>
                      </a:r>
                      <a:endParaRPr lang="en-ZA" sz="1200">
                        <a:effectLst/>
                        <a:latin typeface="Calibri" panose="020F0502020204030204" pitchFamily="34" charset="0"/>
                        <a:ea typeface="Calibri"/>
                      </a:endParaRPr>
                    </a:p>
                  </a:txBody>
                  <a:tcPr marL="23301" marR="233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0"/>
                        </a:spcAft>
                      </a:pPr>
                      <a:r>
                        <a:rPr lang="en-US" sz="1200">
                          <a:effectLst/>
                          <a:latin typeface="Calibri" panose="020F0502020204030204" pitchFamily="34" charset="0"/>
                        </a:rPr>
                        <a:t>DCEO, SANSA</a:t>
                      </a:r>
                      <a:endParaRPr lang="en-ZA" sz="1200">
                        <a:effectLst/>
                        <a:latin typeface="Calibri" panose="020F0502020204030204" pitchFamily="34" charset="0"/>
                      </a:endParaRPr>
                    </a:p>
                    <a:p>
                      <a:pPr algn="l">
                        <a:lnSpc>
                          <a:spcPct val="115000"/>
                        </a:lnSpc>
                        <a:spcAft>
                          <a:spcPts val="0"/>
                        </a:spcAft>
                      </a:pPr>
                      <a:r>
                        <a:rPr lang="en-US" sz="1200">
                          <a:effectLst/>
                          <a:latin typeface="Calibri" panose="020F0502020204030204" pitchFamily="34" charset="0"/>
                        </a:rPr>
                        <a:t> </a:t>
                      </a:r>
                      <a:endParaRPr lang="en-ZA" sz="1200">
                        <a:effectLst/>
                        <a:latin typeface="Calibri" panose="020F0502020204030204" pitchFamily="34" charset="0"/>
                        <a:ea typeface="Calibri"/>
                      </a:endParaRPr>
                    </a:p>
                  </a:txBody>
                  <a:tcPr marL="23301" marR="233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4531">
                <a:tc>
                  <a:txBody>
                    <a:bodyPr/>
                    <a:lstStyle/>
                    <a:p>
                      <a:pPr algn="l">
                        <a:lnSpc>
                          <a:spcPct val="115000"/>
                        </a:lnSpc>
                        <a:spcAft>
                          <a:spcPts val="0"/>
                        </a:spcAft>
                      </a:pPr>
                      <a:r>
                        <a:rPr lang="en-ZA" sz="1200">
                          <a:effectLst/>
                          <a:latin typeface="Calibri" panose="020F0502020204030204" pitchFamily="34" charset="0"/>
                        </a:rPr>
                        <a:t> </a:t>
                      </a:r>
                      <a:r>
                        <a:rPr lang="en-US" sz="1200">
                          <a:effectLst/>
                          <a:latin typeface="Calibri" panose="020F0502020204030204" pitchFamily="34" charset="0"/>
                        </a:rPr>
                        <a:t>CB-13  Provide CB support to regional GEO initiatives</a:t>
                      </a:r>
                      <a:endParaRPr lang="en-ZA" sz="1200">
                        <a:effectLst/>
                        <a:latin typeface="Calibri" panose="020F0502020204030204" pitchFamily="34" charset="0"/>
                        <a:ea typeface="Calibri"/>
                      </a:endParaRPr>
                    </a:p>
                  </a:txBody>
                  <a:tcPr marL="23301" marR="233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0"/>
                        </a:spcAft>
                      </a:pPr>
                      <a:r>
                        <a:rPr lang="en-US" sz="1200">
                          <a:effectLst/>
                          <a:latin typeface="Calibri" panose="020F0502020204030204" pitchFamily="34" charset="0"/>
                        </a:rPr>
                        <a:t>Ongoing</a:t>
                      </a:r>
                      <a:endParaRPr lang="en-ZA" sz="1200">
                        <a:effectLst/>
                        <a:latin typeface="Calibri" panose="020F0502020204030204" pitchFamily="34" charset="0"/>
                        <a:ea typeface="Calibri"/>
                      </a:endParaRPr>
                    </a:p>
                  </a:txBody>
                  <a:tcPr marL="23301" marR="233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0"/>
                        </a:spcAft>
                      </a:pPr>
                      <a:r>
                        <a:rPr lang="en-US" sz="1200" dirty="0" err="1">
                          <a:effectLst/>
                          <a:latin typeface="Calibri" panose="020F0502020204030204" pitchFamily="34" charset="0"/>
                        </a:rPr>
                        <a:t>AfriGEOSS</a:t>
                      </a:r>
                      <a:r>
                        <a:rPr lang="en-US" sz="1200" dirty="0">
                          <a:effectLst/>
                          <a:latin typeface="Calibri" panose="020F0502020204030204" pitchFamily="34" charset="0"/>
                        </a:rPr>
                        <a:t>, </a:t>
                      </a:r>
                      <a:r>
                        <a:rPr lang="en-US" sz="1200" dirty="0" err="1" smtClean="0">
                          <a:effectLst/>
                          <a:latin typeface="Calibri" panose="020F0502020204030204" pitchFamily="34" charset="0"/>
                        </a:rPr>
                        <a:t>AmeriGEOSS</a:t>
                      </a:r>
                      <a:r>
                        <a:rPr lang="en-US" sz="1200" dirty="0" smtClean="0">
                          <a:effectLst/>
                          <a:latin typeface="Calibri" panose="020F0502020204030204" pitchFamily="34" charset="0"/>
                        </a:rPr>
                        <a:t>. </a:t>
                      </a:r>
                      <a:r>
                        <a:rPr lang="en-US" sz="1200" b="1" dirty="0" smtClean="0">
                          <a:effectLst/>
                          <a:latin typeface="Calibri" panose="020F0502020204030204" pitchFamily="34" charset="0"/>
                        </a:rPr>
                        <a:t>(Objective</a:t>
                      </a:r>
                      <a:r>
                        <a:rPr lang="en-US" sz="1200" b="1" baseline="0" dirty="0" smtClean="0">
                          <a:effectLst/>
                          <a:latin typeface="Calibri" panose="020F0502020204030204" pitchFamily="34" charset="0"/>
                        </a:rPr>
                        <a:t> 4)</a:t>
                      </a:r>
                      <a:endParaRPr lang="en-ZA" sz="1200" b="1" dirty="0">
                        <a:effectLst/>
                        <a:latin typeface="Calibri" panose="020F0502020204030204" pitchFamily="34" charset="0"/>
                        <a:ea typeface="Calibri"/>
                      </a:endParaRPr>
                    </a:p>
                  </a:txBody>
                  <a:tcPr marL="23301" marR="233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5000"/>
                        </a:lnSpc>
                        <a:spcAft>
                          <a:spcPts val="0"/>
                        </a:spcAft>
                      </a:pPr>
                      <a:r>
                        <a:rPr lang="en-US" sz="1200" dirty="0">
                          <a:effectLst/>
                          <a:latin typeface="Calibri" panose="020F0502020204030204" pitchFamily="34" charset="0"/>
                        </a:rPr>
                        <a:t>SANSA, NASA, USGS, ISRO</a:t>
                      </a:r>
                      <a:endParaRPr lang="en-ZA" sz="1200" dirty="0">
                        <a:effectLst/>
                        <a:latin typeface="Calibri" panose="020F0502020204030204" pitchFamily="34" charset="0"/>
                      </a:endParaRPr>
                    </a:p>
                    <a:p>
                      <a:pPr algn="l">
                        <a:lnSpc>
                          <a:spcPct val="115000"/>
                        </a:lnSpc>
                        <a:spcAft>
                          <a:spcPts val="0"/>
                        </a:spcAft>
                      </a:pPr>
                      <a:r>
                        <a:rPr lang="en-US" sz="1200" dirty="0">
                          <a:effectLst/>
                          <a:latin typeface="Calibri" panose="020F0502020204030204" pitchFamily="34" charset="0"/>
                        </a:rPr>
                        <a:t> </a:t>
                      </a:r>
                      <a:endParaRPr lang="en-ZA" sz="1200" dirty="0">
                        <a:effectLst/>
                        <a:latin typeface="Calibri" panose="020F0502020204030204" pitchFamily="34" charset="0"/>
                        <a:ea typeface="Calibri"/>
                      </a:endParaRPr>
                    </a:p>
                  </a:txBody>
                  <a:tcPr marL="23301" marR="2330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Content Placeholder 2"/>
          <p:cNvSpPr>
            <a:spLocks noGrp="1"/>
          </p:cNvSpPr>
          <p:nvPr>
            <p:ph sz="quarter" idx="11"/>
          </p:nvPr>
        </p:nvSpPr>
        <p:spPr/>
        <p:txBody>
          <a:bodyPr/>
          <a:lstStyle/>
          <a:p>
            <a:pPr algn="ctr"/>
            <a:r>
              <a:rPr lang="en-ZA" b="1" dirty="0"/>
              <a:t>WGCapD  3 Year Plan: Details (Cont.)</a:t>
            </a:r>
          </a:p>
          <a:p>
            <a:pPr algn="ctr"/>
            <a:endParaRPr lang="en-GB" b="1" dirty="0"/>
          </a:p>
        </p:txBody>
      </p:sp>
    </p:spTree>
    <p:extLst>
      <p:ext uri="{BB962C8B-B14F-4D97-AF65-F5344CB8AC3E}">
        <p14:creationId xmlns:p14="http://schemas.microsoft.com/office/powerpoint/2010/main" val="890111062"/>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2057400" y="304800"/>
            <a:ext cx="4953000" cy="533400"/>
          </a:xfrm>
          <a:prstGeom prst="rect">
            <a:avLst/>
          </a:prstGeom>
        </p:spPr>
        <p:txBody>
          <a:bodyPr/>
          <a:lstStyle>
            <a:lvl1pPr marL="0" indent="0">
              <a:spcBef>
                <a:spcPts val="500"/>
              </a:spcBef>
              <a:buSzPct val="100000"/>
              <a:buFont typeface="Arial"/>
              <a:buNone/>
              <a:defRPr sz="2400">
                <a:solidFill>
                  <a:schemeClr val="bg1"/>
                </a:solidFill>
                <a:latin typeface="Proxima Nova Regular"/>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marR="0" lvl="0" indent="0" algn="ctr" defTabSz="914400" eaLnBrk="1" fontAlgn="auto" latinLnBrk="0" hangingPunct="1">
              <a:lnSpc>
                <a:spcPct val="100000"/>
              </a:lnSpc>
              <a:spcBef>
                <a:spcPts val="500"/>
              </a:spcBef>
              <a:spcAft>
                <a:spcPts val="0"/>
              </a:spcAft>
              <a:buClrTx/>
              <a:buSzPct val="100000"/>
              <a:buFont typeface="Arial"/>
              <a:buNone/>
              <a:tabLst/>
              <a:defRPr/>
            </a:pPr>
            <a:r>
              <a:rPr kumimoji="0" lang="en-ZA" sz="3200" b="1" i="0" u="none" strike="noStrike" kern="0" cap="none" spc="0" normalizeH="0" baseline="0" noProof="0" dirty="0" smtClean="0">
                <a:ln>
                  <a:noFill/>
                </a:ln>
                <a:solidFill>
                  <a:sysClr val="window" lastClr="FFFFFF"/>
                </a:solidFill>
                <a:effectLst/>
                <a:uLnTx/>
                <a:uFillTx/>
                <a:latin typeface="Proxima Nova Regular"/>
                <a:cs typeface="Arial Bold"/>
                <a:sym typeface="Arial Bold"/>
              </a:rPr>
              <a:t>Conclusion</a:t>
            </a:r>
          </a:p>
          <a:p>
            <a:pPr marL="0" marR="0" lvl="0" indent="0" algn="ctr" defTabSz="914400" eaLnBrk="1" fontAlgn="auto" latinLnBrk="0" hangingPunct="1">
              <a:lnSpc>
                <a:spcPct val="100000"/>
              </a:lnSpc>
              <a:spcBef>
                <a:spcPts val="500"/>
              </a:spcBef>
              <a:spcAft>
                <a:spcPts val="0"/>
              </a:spcAft>
              <a:buClrTx/>
              <a:buSzPct val="100000"/>
              <a:buFont typeface="Arial"/>
              <a:buNone/>
              <a:tabLst/>
              <a:defRPr/>
            </a:pPr>
            <a:endParaRPr kumimoji="0" lang="en-GB" sz="3200" b="1" i="0" u="none" strike="noStrike" kern="0" cap="none" spc="0" normalizeH="0" baseline="0" noProof="0" dirty="0">
              <a:ln>
                <a:noFill/>
              </a:ln>
              <a:solidFill>
                <a:sysClr val="window" lastClr="FFFFFF"/>
              </a:solidFill>
              <a:effectLst/>
              <a:uLnTx/>
              <a:uFillTx/>
              <a:latin typeface="Proxima Nova Regular"/>
              <a:cs typeface="Arial Bold"/>
              <a:sym typeface="Arial Bold"/>
            </a:endParaRPr>
          </a:p>
        </p:txBody>
      </p:sp>
      <p:sp>
        <p:nvSpPr>
          <p:cNvPr id="4" name="Content Placeholder 1"/>
          <p:cNvSpPr txBox="1">
            <a:spLocks/>
          </p:cNvSpPr>
          <p:nvPr/>
        </p:nvSpPr>
        <p:spPr>
          <a:xfrm>
            <a:off x="152400" y="1356997"/>
            <a:ext cx="8229600" cy="2438400"/>
          </a:xfrm>
          <a:prstGeom prst="rect">
            <a:avLst/>
          </a:prstGeom>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algn="ctr" defTabSz="914400">
              <a:buFont typeface="Arial"/>
              <a:buNone/>
            </a:pPr>
            <a:endParaRPr lang="en-US" b="1" dirty="0" smtClean="0">
              <a:latin typeface="Calibri"/>
              <a:cs typeface="Calibri"/>
            </a:endParaRPr>
          </a:p>
          <a:p>
            <a:pPr defTabSz="914400"/>
            <a:r>
              <a:rPr lang="en-US" sz="2800" b="1" dirty="0" smtClean="0">
                <a:latin typeface="Calibri"/>
                <a:cs typeface="Calibri"/>
              </a:rPr>
              <a:t>Affirm our commitment to the three year plan</a:t>
            </a:r>
          </a:p>
          <a:p>
            <a:pPr defTabSz="914400"/>
            <a:r>
              <a:rPr lang="en-US" sz="2800" b="1" dirty="0" smtClean="0">
                <a:latin typeface="Calibri"/>
                <a:cs typeface="Calibri"/>
              </a:rPr>
              <a:t>Suggest some minor changes </a:t>
            </a:r>
            <a:endParaRPr lang="en-US" sz="2800" b="1" dirty="0">
              <a:latin typeface="Calibri"/>
              <a:cs typeface="Calibri"/>
            </a:endParaRPr>
          </a:p>
          <a:p>
            <a:pPr defTabSz="914400"/>
            <a:r>
              <a:rPr lang="en-US" sz="2800" b="1" dirty="0" smtClean="0">
                <a:latin typeface="Calibri"/>
                <a:cs typeface="Calibri"/>
              </a:rPr>
              <a:t>Affirm dates and resources</a:t>
            </a:r>
          </a:p>
        </p:txBody>
      </p:sp>
      <p:sp>
        <p:nvSpPr>
          <p:cNvPr id="5" name="Content Placeholder 7"/>
          <p:cNvSpPr txBox="1">
            <a:spLocks/>
          </p:cNvSpPr>
          <p:nvPr/>
        </p:nvSpPr>
        <p:spPr>
          <a:xfrm>
            <a:off x="3938752" y="4038600"/>
            <a:ext cx="5037082" cy="2330877"/>
          </a:xfrm>
          <a:prstGeom prst="rect">
            <a:avLst/>
          </a:prstGeom>
          <a:solidFill>
            <a:schemeClr val="bg1">
              <a:lumMod val="20000"/>
              <a:lumOff val="80000"/>
            </a:schemeClr>
          </a:solidFill>
        </p:spPr>
        <p:txBody>
          <a:bodyPr/>
          <a:lst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algn="ctr" defTabSz="914400">
              <a:buFont typeface="Arial"/>
              <a:buNone/>
            </a:pPr>
            <a:r>
              <a:rPr lang="pt-BR" sz="3200" dirty="0" smtClean="0">
                <a:solidFill>
                  <a:schemeClr val="tx1"/>
                </a:solidFill>
              </a:rPr>
              <a:t>Thank you</a:t>
            </a:r>
          </a:p>
          <a:p>
            <a:pPr marL="0" indent="0" algn="ctr" defTabSz="914400">
              <a:buFont typeface="Arial"/>
              <a:buNone/>
            </a:pPr>
            <a:endParaRPr lang="pt-BR" sz="3200" dirty="0" smtClean="0"/>
          </a:p>
          <a:p>
            <a:pPr marL="0" indent="0" algn="ctr" defTabSz="914400">
              <a:buFont typeface="Arial"/>
              <a:buNone/>
            </a:pPr>
            <a:r>
              <a:rPr lang="pt-BR" kern="1200" dirty="0" smtClean="0">
                <a:solidFill>
                  <a:schemeClr val="tx1"/>
                </a:solidFill>
                <a:ea typeface="ＭＳ Ｐゴシック" pitchFamily="-106" charset="-128"/>
                <a:cs typeface="ＭＳ Ｐゴシック" pitchFamily="-106" charset="-128"/>
              </a:rPr>
              <a:t>Jane Olwoch (SANSA)  Chair  </a:t>
            </a:r>
          </a:p>
          <a:p>
            <a:pPr marL="0" indent="0" algn="ctr" defTabSz="914400">
              <a:buFont typeface="Arial"/>
              <a:buNone/>
            </a:pPr>
            <a:r>
              <a:rPr lang="pt-BR" kern="1200" dirty="0" smtClean="0">
                <a:solidFill>
                  <a:schemeClr val="tx1"/>
                </a:solidFill>
                <a:ea typeface="ＭＳ Ｐゴシック" pitchFamily="-106" charset="-128"/>
                <a:cs typeface="ＭＳ Ｐゴシック" pitchFamily="-106" charset="-128"/>
              </a:rPr>
              <a:t> Senthil Kumar (ISRO)</a:t>
            </a:r>
          </a:p>
          <a:p>
            <a:pPr marL="0" indent="0" algn="ctr" defTabSz="914400">
              <a:buFont typeface="Arial"/>
              <a:buNone/>
            </a:pPr>
            <a:r>
              <a:rPr lang="pt-BR" kern="1200" dirty="0" smtClean="0">
                <a:solidFill>
                  <a:schemeClr val="tx1"/>
                </a:solidFill>
                <a:ea typeface="ＭＳ Ｐゴシック" pitchFamily="-106" charset="-128"/>
                <a:cs typeface="ＭＳ Ｐゴシック" pitchFamily="-106" charset="-128"/>
              </a:rPr>
              <a:t>Vice Chair</a:t>
            </a:r>
          </a:p>
          <a:p>
            <a:pPr marL="0" indent="0" algn="ctr" defTabSz="914400">
              <a:buFont typeface="Arial"/>
              <a:buNone/>
            </a:pPr>
            <a:endParaRPr lang="pt-BR" kern="1200" dirty="0" smtClean="0">
              <a:solidFill>
                <a:schemeClr val="tx1"/>
              </a:solidFill>
              <a:ea typeface="ＭＳ Ｐゴシック" pitchFamily="-106" charset="-128"/>
              <a:cs typeface="ＭＳ Ｐゴシック" pitchFamily="-106" charset="-128"/>
            </a:endParaRPr>
          </a:p>
          <a:p>
            <a:pPr defTabSz="914400"/>
            <a:endParaRPr lang="en-US" dirty="0"/>
          </a:p>
        </p:txBody>
      </p:sp>
    </p:spTree>
    <p:extLst>
      <p:ext uri="{BB962C8B-B14F-4D97-AF65-F5344CB8AC3E}">
        <p14:creationId xmlns:p14="http://schemas.microsoft.com/office/powerpoint/2010/main" val="1606765316"/>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52400" y="1524000"/>
            <a:ext cx="8382000" cy="1219200"/>
          </a:xfrm>
        </p:spPr>
        <p:txBody>
          <a:bodyPr/>
          <a:lstStyle/>
          <a:p>
            <a:pPr marL="0" indent="0" algn="ctr">
              <a:buNone/>
            </a:pPr>
            <a:endParaRPr lang="en-US" sz="1200" b="1" dirty="0" smtClean="0">
              <a:latin typeface="Calibri"/>
              <a:cs typeface="Calibri"/>
            </a:endParaRPr>
          </a:p>
          <a:p>
            <a:pPr lvl="0"/>
            <a:r>
              <a:rPr lang="en-GB" sz="2400" dirty="0">
                <a:latin typeface="Calibri" panose="020F0502020204030204" pitchFamily="34" charset="0"/>
              </a:rPr>
              <a:t>T</a:t>
            </a:r>
            <a:r>
              <a:rPr lang="en-GB" sz="2400" dirty="0" smtClean="0">
                <a:latin typeface="Calibri" panose="020F0502020204030204" pitchFamily="34" charset="0"/>
              </a:rPr>
              <a:t>o </a:t>
            </a:r>
            <a:r>
              <a:rPr lang="en-GB" sz="2400" dirty="0">
                <a:latin typeface="Calibri" panose="020F0502020204030204" pitchFamily="34" charset="0"/>
              </a:rPr>
              <a:t>provide a clear direction on where we want the group to </a:t>
            </a:r>
            <a:r>
              <a:rPr lang="en-GB" sz="2400" dirty="0" smtClean="0">
                <a:latin typeface="Calibri" panose="020F0502020204030204" pitchFamily="34" charset="0"/>
              </a:rPr>
              <a:t>go,  affirm  our 3 Year Strategy Plan and endorse our  commitment to the  3 Year Work plan</a:t>
            </a:r>
            <a:endParaRPr lang="en-ZA" sz="2400" dirty="0">
              <a:latin typeface="Calibri" panose="020F0502020204030204" pitchFamily="34" charset="0"/>
            </a:endParaRPr>
          </a:p>
          <a:p>
            <a:pPr lvl="0"/>
            <a:endParaRPr lang="en-US" sz="1200" dirty="0">
              <a:latin typeface="Calibri" panose="020F0502020204030204" pitchFamily="34" charset="0"/>
            </a:endParaRPr>
          </a:p>
          <a:p>
            <a:pPr lvl="0"/>
            <a:endParaRPr lang="en-ZA" sz="1200" dirty="0"/>
          </a:p>
        </p:txBody>
      </p:sp>
      <p:sp>
        <p:nvSpPr>
          <p:cNvPr id="5" name="Shape 3"/>
          <p:cNvSpPr/>
          <p:nvPr/>
        </p:nvSpPr>
        <p:spPr>
          <a:xfrm>
            <a:off x="2362200" y="190714"/>
            <a:ext cx="4955729" cy="861774"/>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defTabSz="914400">
              <a:defRPr>
                <a:solidFill>
                  <a:srgbClr val="000000"/>
                </a:solidFill>
              </a:defRPr>
            </a:pPr>
            <a:r>
              <a:rPr lang="en-US" sz="2800" dirty="0" smtClean="0">
                <a:solidFill>
                  <a:srgbClr val="FFFFFF"/>
                </a:solidFill>
                <a:latin typeface="Proxima Nova Regular"/>
                <a:ea typeface="Proxima Nova Regular"/>
                <a:cs typeface="Proxima Nova Regular"/>
                <a:sym typeface="Proxima Nova Regular"/>
              </a:rPr>
              <a:t>WGCapD-5 </a:t>
            </a:r>
            <a:endParaRPr sz="2800" dirty="0">
              <a:solidFill>
                <a:srgbClr val="FFFFFF"/>
              </a:solidFill>
              <a:latin typeface="Proxima Nova Regular"/>
              <a:ea typeface="Proxima Nova Regular"/>
              <a:cs typeface="Proxima Nova Regular"/>
              <a:sym typeface="Proxima Nova Regular"/>
            </a:endParaRPr>
          </a:p>
          <a:p>
            <a:pPr lvl="0" defTabSz="914400">
              <a:defRPr>
                <a:solidFill>
                  <a:srgbClr val="000000"/>
                </a:solidFill>
              </a:defRPr>
            </a:pPr>
            <a:r>
              <a:rPr lang="en-US" sz="2800" dirty="0" smtClean="0">
                <a:solidFill>
                  <a:srgbClr val="FFFFFF"/>
                </a:solidFill>
                <a:latin typeface="Proxima Nova Regular"/>
                <a:ea typeface="Proxima Nova Regular"/>
                <a:cs typeface="Proxima Nova Regular"/>
                <a:sym typeface="Proxima Nova Regular"/>
              </a:rPr>
              <a:t>Meeting Strategy </a:t>
            </a:r>
            <a:endParaRPr sz="2800" dirty="0">
              <a:solidFill>
                <a:srgbClr val="FFFFFF"/>
              </a:solidFill>
              <a:latin typeface="Proxima Nova Regular"/>
              <a:ea typeface="Proxima Nova Regular"/>
              <a:cs typeface="Proxima Nova Regular"/>
              <a:sym typeface="Proxima Nova Regular"/>
            </a:endParaRPr>
          </a:p>
        </p:txBody>
      </p:sp>
      <p:sp>
        <p:nvSpPr>
          <p:cNvPr id="4" name="Content Placeholder 1"/>
          <p:cNvSpPr>
            <a:spLocks noGrp="1"/>
          </p:cNvSpPr>
          <p:nvPr>
            <p:ph sz="quarter" idx="10"/>
          </p:nvPr>
        </p:nvSpPr>
        <p:spPr>
          <a:xfrm>
            <a:off x="228600" y="3200400"/>
            <a:ext cx="8763000" cy="3429000"/>
          </a:xfrm>
        </p:spPr>
        <p:txBody>
          <a:bodyPr/>
          <a:lstStyle/>
          <a:p>
            <a:pPr marL="0" lvl="0" indent="0">
              <a:buNone/>
            </a:pPr>
            <a:r>
              <a:rPr lang="en-GB" sz="1800" b="1" dirty="0" smtClean="0">
                <a:latin typeface="Calibri" panose="020F0502020204030204" pitchFamily="34" charset="0"/>
              </a:rPr>
              <a:t>Expected Major Outcomes</a:t>
            </a:r>
          </a:p>
          <a:p>
            <a:pPr lvl="0"/>
            <a:r>
              <a:rPr lang="en-GB" sz="1800" b="1" dirty="0" smtClean="0">
                <a:latin typeface="Calibri" panose="020F0502020204030204" pitchFamily="34" charset="0"/>
              </a:rPr>
              <a:t>Setting </a:t>
            </a:r>
            <a:r>
              <a:rPr lang="en-GB" sz="1800" b="1" dirty="0">
                <a:latin typeface="Calibri" panose="020F0502020204030204" pitchFamily="34" charset="0"/>
              </a:rPr>
              <a:t>dates for the two SAR training </a:t>
            </a:r>
            <a:r>
              <a:rPr lang="en-GB" sz="1800" b="1" dirty="0" smtClean="0">
                <a:latin typeface="Calibri" panose="020F0502020204030204" pitchFamily="34" charset="0"/>
              </a:rPr>
              <a:t>workshops</a:t>
            </a:r>
            <a:endParaRPr lang="en-ZA" sz="1800" b="1" dirty="0">
              <a:latin typeface="Calibri" panose="020F0502020204030204" pitchFamily="34" charset="0"/>
            </a:endParaRPr>
          </a:p>
          <a:p>
            <a:pPr lvl="0"/>
            <a:r>
              <a:rPr lang="en-GB" sz="1800" b="1" dirty="0">
                <a:latin typeface="Calibri" panose="020F0502020204030204" pitchFamily="34" charset="0"/>
              </a:rPr>
              <a:t>Course outline for the SAR training </a:t>
            </a:r>
            <a:r>
              <a:rPr lang="en-GB" sz="1800" b="1" dirty="0" smtClean="0">
                <a:latin typeface="Calibri" panose="020F0502020204030204" pitchFamily="34" charset="0"/>
              </a:rPr>
              <a:t>workshops</a:t>
            </a:r>
            <a:endParaRPr lang="en-ZA" sz="1800" b="1" dirty="0">
              <a:latin typeface="Calibri" panose="020F0502020204030204" pitchFamily="34" charset="0"/>
            </a:endParaRPr>
          </a:p>
          <a:p>
            <a:pPr lvl="0"/>
            <a:r>
              <a:rPr lang="en-GB" sz="1800" b="1" dirty="0" smtClean="0">
                <a:latin typeface="Calibri" panose="020F0502020204030204" pitchFamily="34" charset="0"/>
              </a:rPr>
              <a:t>Establish a  consensus </a:t>
            </a:r>
            <a:r>
              <a:rPr lang="en-GB" sz="1800" b="1" dirty="0">
                <a:latin typeface="Calibri" panose="020F0502020204030204" pitchFamily="34" charset="0"/>
              </a:rPr>
              <a:t>on </a:t>
            </a:r>
            <a:r>
              <a:rPr lang="en-GB" sz="1800" b="1" dirty="0" smtClean="0">
                <a:latin typeface="Calibri" panose="020F0502020204030204" pitchFamily="34" charset="0"/>
              </a:rPr>
              <a:t>on-line training approaches </a:t>
            </a:r>
            <a:r>
              <a:rPr lang="en-GB" sz="1800" b="1" dirty="0" err="1">
                <a:latin typeface="Calibri" panose="020F0502020204030204" pitchFamily="34" charset="0"/>
              </a:rPr>
              <a:t>eg</a:t>
            </a:r>
            <a:r>
              <a:rPr lang="en-GB" sz="1800" b="1" dirty="0">
                <a:latin typeface="Calibri" panose="020F0502020204030204" pitchFamily="34" charset="0"/>
              </a:rPr>
              <a:t>  </a:t>
            </a:r>
            <a:r>
              <a:rPr lang="en-GB" sz="1800" b="1" dirty="0" smtClean="0">
                <a:latin typeface="Calibri" panose="020F0502020204030204" pitchFamily="34" charset="0"/>
              </a:rPr>
              <a:t>webinars</a:t>
            </a:r>
            <a:r>
              <a:rPr lang="en-GB" sz="1800" b="1" dirty="0">
                <a:latin typeface="Calibri" panose="020F0502020204030204" pitchFamily="34" charset="0"/>
              </a:rPr>
              <a:t> </a:t>
            </a:r>
            <a:r>
              <a:rPr lang="en-GB" sz="1800" b="1" dirty="0" smtClean="0">
                <a:latin typeface="Calibri" panose="020F0502020204030204" pitchFamily="34" charset="0"/>
              </a:rPr>
              <a:t>and others</a:t>
            </a:r>
          </a:p>
          <a:p>
            <a:pPr lvl="0"/>
            <a:r>
              <a:rPr lang="en-GB" sz="1800" b="1" dirty="0" smtClean="0">
                <a:latin typeface="Calibri" panose="020F0502020204030204" pitchFamily="34" charset="0"/>
              </a:rPr>
              <a:t>Revisit on going activities </a:t>
            </a:r>
            <a:r>
              <a:rPr lang="en-GB" sz="1800" b="1" dirty="0" err="1" smtClean="0">
                <a:latin typeface="Calibri" panose="020F0502020204030204" pitchFamily="34" charset="0"/>
              </a:rPr>
              <a:t>eg</a:t>
            </a:r>
            <a:r>
              <a:rPr lang="en-GB" sz="1800" b="1" dirty="0" smtClean="0">
                <a:latin typeface="Calibri" panose="020F0502020204030204" pitchFamily="34" charset="0"/>
              </a:rPr>
              <a:t>  Practical EO education </a:t>
            </a:r>
            <a:r>
              <a:rPr lang="en-GB" sz="1800" b="1" dirty="0" err="1" smtClean="0">
                <a:latin typeface="Calibri" panose="020F0502020204030204" pitchFamily="34" charset="0"/>
              </a:rPr>
              <a:t>targetting</a:t>
            </a:r>
            <a:r>
              <a:rPr lang="en-GB" sz="1800" b="1" dirty="0" smtClean="0">
                <a:latin typeface="Calibri" panose="020F0502020204030204" pitchFamily="34" charset="0"/>
              </a:rPr>
              <a:t>  major conferences, </a:t>
            </a:r>
            <a:r>
              <a:rPr lang="en-GB" sz="1800" b="1" dirty="0" err="1" smtClean="0">
                <a:latin typeface="Calibri" panose="020F0502020204030204" pitchFamily="34" charset="0"/>
              </a:rPr>
              <a:t>GeoCab</a:t>
            </a:r>
            <a:r>
              <a:rPr lang="en-GB" sz="1800" b="1" dirty="0" smtClean="0">
                <a:latin typeface="Calibri" panose="020F0502020204030204" pitchFamily="34" charset="0"/>
              </a:rPr>
              <a:t> Portal  </a:t>
            </a:r>
            <a:r>
              <a:rPr lang="en-GB" sz="1800" b="1" dirty="0" err="1" smtClean="0">
                <a:latin typeface="Calibri" panose="020F0502020204030204" pitchFamily="34" charset="0"/>
              </a:rPr>
              <a:t>etc</a:t>
            </a:r>
            <a:endParaRPr lang="en-ZA" sz="1800" b="1" dirty="0">
              <a:latin typeface="Calibri" panose="020F0502020204030204" pitchFamily="34" charset="0"/>
            </a:endParaRPr>
          </a:p>
          <a:p>
            <a:pPr lvl="0"/>
            <a:r>
              <a:rPr lang="en-GB" sz="1800" b="1" dirty="0">
                <a:latin typeface="Calibri" panose="020F0502020204030204" pitchFamily="34" charset="0"/>
              </a:rPr>
              <a:t>Clarify   how CapD supports CEOS VCs and other </a:t>
            </a:r>
            <a:r>
              <a:rPr lang="en-GB" sz="1800" b="1" dirty="0" smtClean="0">
                <a:latin typeface="Calibri" panose="020F0502020204030204" pitchFamily="34" charset="0"/>
              </a:rPr>
              <a:t>Working </a:t>
            </a:r>
            <a:r>
              <a:rPr lang="en-GB" sz="1800" b="1" dirty="0">
                <a:latin typeface="Calibri" panose="020F0502020204030204" pitchFamily="34" charset="0"/>
              </a:rPr>
              <a:t>G</a:t>
            </a:r>
            <a:r>
              <a:rPr lang="en-GB" sz="1800" b="1" dirty="0" smtClean="0">
                <a:latin typeface="Calibri" panose="020F0502020204030204" pitchFamily="34" charset="0"/>
              </a:rPr>
              <a:t>roups</a:t>
            </a:r>
          </a:p>
          <a:p>
            <a:pPr lvl="0"/>
            <a:r>
              <a:rPr lang="en-GB" sz="1800" b="1" dirty="0" smtClean="0">
                <a:latin typeface="Calibri" panose="020F0502020204030204" pitchFamily="34" charset="0"/>
              </a:rPr>
              <a:t>Discussion on Capacity Building best Practises</a:t>
            </a:r>
            <a:endParaRPr lang="en-ZA" sz="1800" b="1" dirty="0">
              <a:latin typeface="Calibri" panose="020F0502020204030204" pitchFamily="34" charset="0"/>
            </a:endParaRPr>
          </a:p>
          <a:p>
            <a:pPr lvl="0"/>
            <a:r>
              <a:rPr lang="en-GB" sz="1800" b="1" dirty="0">
                <a:latin typeface="Calibri" panose="020F0502020204030204" pitchFamily="34" charset="0"/>
              </a:rPr>
              <a:t>Clarify and agree on how </a:t>
            </a:r>
            <a:r>
              <a:rPr lang="en-GB" sz="1800" b="1" dirty="0" smtClean="0">
                <a:latin typeface="Calibri" panose="020F0502020204030204" pitchFamily="34" charset="0"/>
              </a:rPr>
              <a:t>to support </a:t>
            </a:r>
            <a:r>
              <a:rPr lang="en-GB" sz="1800" b="1" dirty="0" err="1" smtClean="0">
                <a:latin typeface="Calibri" panose="020F0502020204030204" pitchFamily="34" charset="0"/>
              </a:rPr>
              <a:t>AfriGEOSS</a:t>
            </a:r>
            <a:r>
              <a:rPr lang="en-GB" sz="1800" b="1" dirty="0" smtClean="0">
                <a:latin typeface="Calibri" panose="020F0502020204030204" pitchFamily="34" charset="0"/>
              </a:rPr>
              <a:t> </a:t>
            </a:r>
            <a:r>
              <a:rPr lang="en-GB" sz="1800" b="1" dirty="0">
                <a:latin typeface="Calibri" panose="020F0502020204030204" pitchFamily="34" charset="0"/>
              </a:rPr>
              <a:t>and </a:t>
            </a:r>
            <a:r>
              <a:rPr lang="en-GB" sz="1800" b="1" dirty="0" err="1" smtClean="0">
                <a:latin typeface="Calibri" panose="020F0502020204030204" pitchFamily="34" charset="0"/>
              </a:rPr>
              <a:t>AmeriGEOSS</a:t>
            </a:r>
            <a:endParaRPr lang="en-ZA" sz="1800" b="1" dirty="0">
              <a:latin typeface="Calibri" panose="020F0502020204030204" pitchFamily="34" charset="0"/>
            </a:endParaRPr>
          </a:p>
          <a:p>
            <a:pPr lvl="0"/>
            <a:r>
              <a:rPr lang="en-GB" sz="1800" b="1" dirty="0" smtClean="0">
                <a:latin typeface="Calibri" panose="020F0502020204030204" pitchFamily="34" charset="0"/>
              </a:rPr>
              <a:t> Plan/Discuss   how to resource </a:t>
            </a:r>
            <a:r>
              <a:rPr lang="en-GB" sz="1800" b="1" dirty="0">
                <a:latin typeface="Calibri" panose="020F0502020204030204" pitchFamily="34" charset="0"/>
              </a:rPr>
              <a:t>all these activities</a:t>
            </a:r>
            <a:endParaRPr lang="en-ZA" sz="1800" b="1" dirty="0">
              <a:latin typeface="Calibri" panose="020F0502020204030204" pitchFamily="34" charset="0"/>
            </a:endParaRPr>
          </a:p>
          <a:p>
            <a:pPr marL="0" indent="0">
              <a:buNone/>
            </a:pPr>
            <a:endParaRPr lang="en-ZA" sz="1600" dirty="0">
              <a:latin typeface="Calibri" panose="020F0502020204030204" pitchFamily="34" charset="0"/>
            </a:endParaRPr>
          </a:p>
        </p:txBody>
      </p:sp>
    </p:spTree>
    <p:extLst>
      <p:ext uri="{BB962C8B-B14F-4D97-AF65-F5344CB8AC3E}">
        <p14:creationId xmlns:p14="http://schemas.microsoft.com/office/powerpoint/2010/main" val="2764665157"/>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457200" y="1676400"/>
            <a:ext cx="8305800" cy="993131"/>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lgn="ctr">
              <a:defRPr sz="1800" b="0">
                <a:solidFill>
                  <a:srgbClr val="000000"/>
                </a:solidFill>
              </a:defRPr>
            </a:pPr>
            <a:r>
              <a:rPr lang="en-GB" sz="4200" b="1" dirty="0" smtClean="0">
                <a:solidFill>
                  <a:srgbClr val="FFFFFF"/>
                </a:solidFill>
              </a:rPr>
              <a:t>WGCapD 3 Year Strategic Plan</a:t>
            </a:r>
            <a:endParaRPr sz="4200" b="1" dirty="0">
              <a:solidFill>
                <a:srgbClr val="FFFFFF"/>
              </a:solidFill>
            </a:endParaRPr>
          </a:p>
        </p:txBody>
      </p:sp>
      <p:sp>
        <p:nvSpPr>
          <p:cNvPr id="11" name="Shape 11"/>
          <p:cNvSpPr/>
          <p:nvPr/>
        </p:nvSpPr>
        <p:spPr>
          <a:xfrm>
            <a:off x="304800" y="3886200"/>
            <a:ext cx="4810858" cy="2541589"/>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p>
            <a:pPr lvl="0" defTabSz="914400">
              <a:lnSpc>
                <a:spcPct val="150000"/>
              </a:lnSpc>
              <a:defRPr>
                <a:solidFill>
                  <a:srgbClr val="000000"/>
                </a:solidFill>
              </a:defRPr>
            </a:pPr>
            <a:r>
              <a:rPr lang="en-GB" dirty="0" smtClean="0">
                <a:solidFill>
                  <a:srgbClr val="FFFFFF"/>
                </a:solidFill>
                <a:latin typeface="Arial Bold"/>
                <a:ea typeface="Arial Bold"/>
                <a:cs typeface="Arial Bold"/>
                <a:sym typeface="Arial Bold"/>
              </a:rPr>
              <a:t>South African National Space Agency</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US" dirty="0" smtClean="0">
                <a:solidFill>
                  <a:srgbClr val="FFFFFF"/>
                </a:solidFill>
                <a:latin typeface="Arial Bold"/>
                <a:ea typeface="Arial Bold"/>
                <a:cs typeface="Arial Bold"/>
                <a:sym typeface="Arial Bold"/>
              </a:rPr>
              <a:t>WGCapD-5 </a:t>
            </a:r>
            <a:r>
              <a:rPr dirty="0" smtClean="0">
                <a:solidFill>
                  <a:srgbClr val="FFFFFF"/>
                </a:solidFill>
                <a:latin typeface="Arial Bold"/>
                <a:ea typeface="Arial Bold"/>
                <a:cs typeface="Arial Bold"/>
                <a:sym typeface="Arial Bold"/>
              </a:rPr>
              <a:t>Agenda </a:t>
            </a:r>
            <a:r>
              <a:rPr dirty="0">
                <a:solidFill>
                  <a:srgbClr val="FFFFFF"/>
                </a:solidFill>
                <a:latin typeface="Arial Bold"/>
                <a:ea typeface="Arial Bold"/>
                <a:cs typeface="Arial Bold"/>
                <a:sym typeface="Arial Bold"/>
              </a:rPr>
              <a:t>Item </a:t>
            </a:r>
            <a:r>
              <a:rPr lang="en-GB" dirty="0" smtClean="0">
                <a:solidFill>
                  <a:srgbClr val="FFFFFF"/>
                </a:solidFill>
                <a:latin typeface="Arial Bold"/>
                <a:ea typeface="Arial Bold"/>
                <a:cs typeface="Arial Bold"/>
                <a:sym typeface="Arial Bold"/>
              </a:rPr>
              <a:t>4, 5 and 6</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US" dirty="0" smtClean="0">
                <a:solidFill>
                  <a:srgbClr val="FFFFFF"/>
                </a:solidFill>
                <a:latin typeface="Arial Bold"/>
                <a:ea typeface="Arial Bold"/>
                <a:cs typeface="Arial Bold"/>
                <a:sym typeface="Arial Bold"/>
              </a:rPr>
              <a:t>Working Group on</a:t>
            </a:r>
          </a:p>
          <a:p>
            <a:pPr lvl="0" defTabSz="914400">
              <a:lnSpc>
                <a:spcPct val="150000"/>
              </a:lnSpc>
              <a:defRPr>
                <a:solidFill>
                  <a:srgbClr val="000000"/>
                </a:solidFill>
              </a:defRPr>
            </a:pPr>
            <a:r>
              <a:rPr lang="en-US" dirty="0" smtClean="0">
                <a:solidFill>
                  <a:srgbClr val="FFFFFF"/>
                </a:solidFill>
                <a:latin typeface="Arial Bold"/>
                <a:ea typeface="Arial Bold"/>
                <a:cs typeface="Arial Bold"/>
                <a:sym typeface="Arial Bold"/>
              </a:rPr>
              <a:t>Capacity Building &amp; Data Democracy</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US" dirty="0" smtClean="0">
                <a:solidFill>
                  <a:srgbClr val="FFFFFF"/>
                </a:solidFill>
                <a:latin typeface="Arial Bold"/>
                <a:ea typeface="Arial Bold"/>
                <a:cs typeface="Arial Bold"/>
                <a:sym typeface="Arial Bold"/>
              </a:rPr>
              <a:t>Hampton, Virginia, USA</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US" dirty="0" smtClean="0">
                <a:solidFill>
                  <a:srgbClr val="FFFFFF"/>
                </a:solidFill>
                <a:latin typeface="Arial Bold"/>
                <a:ea typeface="Arial Bold"/>
                <a:cs typeface="Arial Bold"/>
                <a:sym typeface="Arial Bold"/>
              </a:rPr>
              <a:t>March 29</a:t>
            </a:r>
            <a:r>
              <a:rPr lang="en-US" baseline="30000" dirty="0" smtClean="0">
                <a:solidFill>
                  <a:srgbClr val="FFFFFF"/>
                </a:solidFill>
                <a:latin typeface="Arial Bold"/>
                <a:ea typeface="Arial Bold"/>
                <a:cs typeface="Arial Bold"/>
                <a:sym typeface="Arial Bold"/>
              </a:rPr>
              <a:t>th</a:t>
            </a:r>
            <a:r>
              <a:rPr lang="en-US" dirty="0" smtClean="0">
                <a:solidFill>
                  <a:srgbClr val="FFFFFF"/>
                </a:solidFill>
                <a:latin typeface="Arial Bold"/>
                <a:ea typeface="Arial Bold"/>
                <a:cs typeface="Arial Bold"/>
                <a:sym typeface="Arial Bold"/>
              </a:rPr>
              <a:t> – April 1</a:t>
            </a:r>
            <a:r>
              <a:rPr lang="en-US" baseline="30000" dirty="0" smtClean="0">
                <a:solidFill>
                  <a:srgbClr val="FFFFFF"/>
                </a:solidFill>
                <a:latin typeface="Arial Bold"/>
                <a:ea typeface="Arial Bold"/>
                <a:cs typeface="Arial Bold"/>
                <a:sym typeface="Arial Bold"/>
              </a:rPr>
              <a:t>st</a:t>
            </a:r>
            <a:r>
              <a:rPr lang="en-US" dirty="0" smtClean="0">
                <a:solidFill>
                  <a:srgbClr val="FFFFFF"/>
                </a:solidFill>
                <a:latin typeface="Arial Bold"/>
                <a:ea typeface="Arial Bold"/>
                <a:cs typeface="Arial Bold"/>
                <a:sym typeface="Arial Bold"/>
              </a:rPr>
              <a:t>, 2016</a:t>
            </a:r>
            <a:endParaRPr dirty="0">
              <a:solidFill>
                <a:srgbClr val="FFFFFF"/>
              </a:solidFill>
              <a:latin typeface="Arial Bold"/>
              <a:ea typeface="Arial Bold"/>
              <a:cs typeface="Arial Bold"/>
              <a:sym typeface="Arial Bold"/>
            </a:endParaRPr>
          </a:p>
        </p:txBody>
      </p:sp>
      <p:pic>
        <p:nvPicPr>
          <p:cNvPr id="12" name="ceos_logo.png"/>
          <p:cNvPicPr/>
          <p:nvPr/>
        </p:nvPicPr>
        <p:blipFill>
          <a:blip r:embed="rId2">
            <a:extLst/>
          </a:blip>
          <a:stretch>
            <a:fillRect/>
          </a:stretch>
        </p:blipFill>
        <p:spPr>
          <a:xfrm>
            <a:off x="304800" y="152400"/>
            <a:ext cx="2507906" cy="993132"/>
          </a:xfrm>
          <a:prstGeom prst="rect">
            <a:avLst/>
          </a:prstGeom>
          <a:ln w="12700">
            <a:miter lim="400000"/>
          </a:ln>
        </p:spPr>
      </p:pic>
      <p:sp>
        <p:nvSpPr>
          <p:cNvPr id="5" name="Shape 10"/>
          <p:cNvSpPr txBox="1">
            <a:spLocks/>
          </p:cNvSpPr>
          <p:nvPr/>
        </p:nvSpPr>
        <p:spPr>
          <a:xfrm>
            <a:off x="304800" y="1181629"/>
            <a:ext cx="2806211" cy="21018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rPr>
              <a:t>Committee on Earth Observation Satellites</a:t>
            </a:r>
            <a:endParaRPr lang="en-US" sz="1050" dirty="0">
              <a:solidFill>
                <a:schemeClr val="bg1">
                  <a:lumMod val="20000"/>
                  <a:lumOff val="80000"/>
                </a:schemeClr>
              </a:solidFill>
            </a:endParaRP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1219200"/>
            <a:ext cx="8382000" cy="5486400"/>
          </a:xfrm>
        </p:spPr>
        <p:txBody>
          <a:bodyPr/>
          <a:lstStyle/>
          <a:p>
            <a:pPr marL="0" indent="0" algn="ctr">
              <a:buNone/>
            </a:pPr>
            <a:endParaRPr lang="en-US" b="1" dirty="0" smtClean="0">
              <a:latin typeface="Calibri"/>
              <a:cs typeface="Calibri"/>
            </a:endParaRPr>
          </a:p>
          <a:p>
            <a:pPr marL="0" indent="0" algn="ctr">
              <a:buNone/>
            </a:pPr>
            <a:r>
              <a:rPr lang="en-US" sz="4000" b="1" dirty="0" smtClean="0">
                <a:latin typeface="Calibri"/>
                <a:cs typeface="Calibri"/>
              </a:rPr>
              <a:t>Presentation Outline</a:t>
            </a:r>
          </a:p>
          <a:p>
            <a:pPr marL="0" indent="0" algn="ctr">
              <a:buNone/>
            </a:pPr>
            <a:endParaRPr lang="en-GB" sz="2800" b="1" dirty="0">
              <a:latin typeface="Calibri"/>
              <a:cs typeface="Calibri"/>
            </a:endParaRPr>
          </a:p>
          <a:p>
            <a:r>
              <a:rPr lang="en-US" sz="2800" b="1" dirty="0" smtClean="0">
                <a:latin typeface="Calibri"/>
                <a:cs typeface="Calibri"/>
              </a:rPr>
              <a:t>CEOS Mission</a:t>
            </a:r>
          </a:p>
          <a:p>
            <a:r>
              <a:rPr lang="en-US" sz="2800" b="1" dirty="0" smtClean="0">
                <a:latin typeface="Calibri"/>
                <a:cs typeface="Calibri"/>
              </a:rPr>
              <a:t>WGCapD Objectives</a:t>
            </a:r>
          </a:p>
          <a:p>
            <a:r>
              <a:rPr lang="en-US" sz="2800" b="1" dirty="0" smtClean="0">
                <a:latin typeface="Calibri"/>
                <a:cs typeface="Calibri"/>
              </a:rPr>
              <a:t>Chair Initiatives (CEOS CEO, Chair, SIT and WG &amp; VCs)</a:t>
            </a:r>
          </a:p>
          <a:p>
            <a:r>
              <a:rPr lang="en-US" sz="2800" b="1" dirty="0" smtClean="0">
                <a:latin typeface="Calibri"/>
                <a:cs typeface="Calibri"/>
              </a:rPr>
              <a:t>WGCapD 3 Year Plan Origin and Objectives</a:t>
            </a:r>
          </a:p>
          <a:p>
            <a:r>
              <a:rPr lang="en-US" sz="2800" b="1" dirty="0" smtClean="0">
                <a:latin typeface="Calibri"/>
                <a:cs typeface="Calibri"/>
              </a:rPr>
              <a:t>WGCapD  3 Year Plan Details</a:t>
            </a:r>
          </a:p>
          <a:p>
            <a:r>
              <a:rPr lang="en-US" sz="2800" b="1" dirty="0" smtClean="0">
                <a:latin typeface="Calibri"/>
                <a:cs typeface="Calibri"/>
              </a:rPr>
              <a:t>Conclusion</a:t>
            </a:r>
            <a:endParaRPr lang="en-US" sz="2800" b="1" dirty="0">
              <a:latin typeface="Calibri"/>
              <a:cs typeface="Calibri"/>
            </a:endParaRPr>
          </a:p>
        </p:txBody>
      </p:sp>
      <p:sp>
        <p:nvSpPr>
          <p:cNvPr id="5" name="Shape 3"/>
          <p:cNvSpPr/>
          <p:nvPr/>
        </p:nvSpPr>
        <p:spPr>
          <a:xfrm>
            <a:off x="2130871" y="190714"/>
            <a:ext cx="2638523" cy="692497"/>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p>
            <a:pPr lvl="0" defTabSz="914400">
              <a:defRPr>
                <a:solidFill>
                  <a:srgbClr val="000000"/>
                </a:solidFill>
              </a:defRPr>
            </a:pPr>
            <a:r>
              <a:rPr lang="en-US" sz="1500" dirty="0" smtClean="0">
                <a:solidFill>
                  <a:srgbClr val="FFFFFF"/>
                </a:solidFill>
                <a:latin typeface="Proxima Nova Regular"/>
                <a:ea typeface="Proxima Nova Regular"/>
                <a:cs typeface="Proxima Nova Regular"/>
                <a:sym typeface="Proxima Nova Regular"/>
              </a:rPr>
              <a:t>WGCapD-5 </a:t>
            </a:r>
            <a:endParaRPr sz="1500" dirty="0">
              <a:solidFill>
                <a:srgbClr val="FFFFFF"/>
              </a:solidFill>
              <a:latin typeface="Proxima Nova Regular"/>
              <a:ea typeface="Proxima Nova Regular"/>
              <a:cs typeface="Proxima Nova Regular"/>
              <a:sym typeface="Proxima Nova Regular"/>
            </a:endParaRPr>
          </a:p>
          <a:p>
            <a:pPr lvl="0" defTabSz="914400">
              <a:defRPr>
                <a:solidFill>
                  <a:srgbClr val="000000"/>
                </a:solidFill>
              </a:defRPr>
            </a:pPr>
            <a:r>
              <a:rPr lang="en-US" sz="1500" dirty="0" smtClean="0">
                <a:solidFill>
                  <a:srgbClr val="FFFFFF"/>
                </a:solidFill>
                <a:latin typeface="Proxima Nova Regular"/>
                <a:ea typeface="Proxima Nova Regular"/>
                <a:cs typeface="Proxima Nova Regular"/>
                <a:sym typeface="Proxima Nova Regular"/>
              </a:rPr>
              <a:t>Hampton, Virginia, USA</a:t>
            </a:r>
            <a:r>
              <a:rPr sz="1500" dirty="0">
                <a:solidFill>
                  <a:srgbClr val="FFFFFF"/>
                </a:solidFill>
                <a:latin typeface="Proxima Nova Regular"/>
                <a:ea typeface="Proxima Nova Regular"/>
                <a:cs typeface="Proxima Nova Regular"/>
                <a:sym typeface="Proxima Nova Regular"/>
              </a:rPr>
              <a:t/>
            </a:r>
            <a:br>
              <a:rPr sz="1500" dirty="0">
                <a:solidFill>
                  <a:srgbClr val="FFFFFF"/>
                </a:solidFill>
                <a:latin typeface="Proxima Nova Regular"/>
                <a:ea typeface="Proxima Nova Regular"/>
                <a:cs typeface="Proxima Nova Regular"/>
                <a:sym typeface="Proxima Nova Regular"/>
              </a:rPr>
            </a:br>
            <a:r>
              <a:rPr lang="en-US" sz="1500" dirty="0" smtClean="0">
                <a:solidFill>
                  <a:srgbClr val="FFFFFF"/>
                </a:solidFill>
                <a:latin typeface="Proxima Nova Regular"/>
                <a:ea typeface="Proxima Nova Regular"/>
                <a:cs typeface="Proxima Nova Regular"/>
                <a:sym typeface="Proxima Nova Regular"/>
              </a:rPr>
              <a:t>March 29</a:t>
            </a:r>
            <a:r>
              <a:rPr lang="en-US" sz="1500" baseline="30000" dirty="0" smtClean="0">
                <a:solidFill>
                  <a:srgbClr val="FFFFFF"/>
                </a:solidFill>
                <a:latin typeface="Proxima Nova Regular"/>
                <a:ea typeface="Proxima Nova Regular"/>
                <a:cs typeface="Proxima Nova Regular"/>
                <a:sym typeface="Proxima Nova Regular"/>
              </a:rPr>
              <a:t>th</a:t>
            </a:r>
            <a:r>
              <a:rPr lang="en-US" sz="1500" dirty="0" smtClean="0">
                <a:solidFill>
                  <a:srgbClr val="FFFFFF"/>
                </a:solidFill>
                <a:latin typeface="Proxima Nova Regular"/>
                <a:ea typeface="Proxima Nova Regular"/>
                <a:cs typeface="Proxima Nova Regular"/>
                <a:sym typeface="Proxima Nova Regular"/>
              </a:rPr>
              <a:t> – April 1</a:t>
            </a:r>
            <a:r>
              <a:rPr lang="en-US" sz="1500" baseline="30000" dirty="0" smtClean="0">
                <a:solidFill>
                  <a:srgbClr val="FFFFFF"/>
                </a:solidFill>
                <a:latin typeface="Proxima Nova Regular"/>
                <a:ea typeface="Proxima Nova Regular"/>
                <a:cs typeface="Proxima Nova Regular"/>
                <a:sym typeface="Proxima Nova Regular"/>
              </a:rPr>
              <a:t>st</a:t>
            </a:r>
            <a:r>
              <a:rPr lang="en-US" sz="1500" dirty="0" smtClean="0">
                <a:solidFill>
                  <a:srgbClr val="FFFFFF"/>
                </a:solidFill>
                <a:latin typeface="Proxima Nova Regular"/>
                <a:ea typeface="Proxima Nova Regular"/>
                <a:cs typeface="Proxima Nova Regular"/>
                <a:sym typeface="Proxima Nova Regular"/>
              </a:rPr>
              <a:t>, 2016</a:t>
            </a:r>
            <a:endParaRPr sz="1500" dirty="0">
              <a:solidFill>
                <a:srgbClr val="FFFFFF"/>
              </a:solidFill>
              <a:latin typeface="Proxima Nova Regular"/>
              <a:ea typeface="Proxima Nova Regular"/>
              <a:cs typeface="Proxima Nova Regular"/>
              <a:sym typeface="Proxima Nova Regular"/>
            </a:endParaRPr>
          </a:p>
        </p:txBody>
      </p:sp>
    </p:spTree>
    <p:extLst>
      <p:ext uri="{BB962C8B-B14F-4D97-AF65-F5344CB8AC3E}">
        <p14:creationId xmlns:p14="http://schemas.microsoft.com/office/powerpoint/2010/main" val="1974323787"/>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52400" y="1447800"/>
            <a:ext cx="8889270" cy="5257800"/>
          </a:xfrm>
        </p:spPr>
        <p:txBody>
          <a:bodyPr/>
          <a:lstStyle/>
          <a:p>
            <a:pPr marL="0" indent="0">
              <a:buNone/>
            </a:pPr>
            <a:r>
              <a:rPr lang="en-US" b="1" dirty="0" smtClean="0"/>
              <a:t> </a:t>
            </a:r>
            <a:r>
              <a:rPr lang="en-US" b="1" u="sng" dirty="0" smtClean="0"/>
              <a:t>Mission:</a:t>
            </a:r>
          </a:p>
          <a:p>
            <a:pPr marL="0" indent="0">
              <a:buNone/>
            </a:pPr>
            <a:endParaRPr lang="en-US" b="1" u="sng" dirty="0" smtClean="0"/>
          </a:p>
          <a:p>
            <a:pPr marL="0" indent="0">
              <a:buNone/>
            </a:pPr>
            <a:r>
              <a:rPr lang="en-US" b="1" dirty="0" smtClean="0"/>
              <a:t>CEOS </a:t>
            </a:r>
            <a:r>
              <a:rPr lang="en-US" b="1" dirty="0"/>
              <a:t>ensures international coordination of civil space-based Earth observation programs and promotes exchange of data to optimize societal benefit and inform decision making for securing a prosperous and sustainable future for humankind</a:t>
            </a:r>
            <a:r>
              <a:rPr lang="en-US" b="1" dirty="0" smtClean="0"/>
              <a:t>.</a:t>
            </a:r>
          </a:p>
          <a:p>
            <a:pPr marL="0" indent="0">
              <a:buNone/>
            </a:pPr>
            <a:endParaRPr lang="en-ZA" dirty="0"/>
          </a:p>
          <a:p>
            <a:pPr marL="0" indent="0">
              <a:buNone/>
            </a:pPr>
            <a:r>
              <a:rPr lang="en-ZA" b="1" u="sng" dirty="0" smtClean="0"/>
              <a:t>CEOS Priorities (Relevant  to WGCapD)</a:t>
            </a:r>
          </a:p>
          <a:p>
            <a:pPr marL="0" indent="0">
              <a:buNone/>
            </a:pPr>
            <a:endParaRPr lang="en-ZA" b="1" dirty="0" smtClean="0"/>
          </a:p>
          <a:p>
            <a:pPr marL="0" indent="0">
              <a:buNone/>
            </a:pPr>
            <a:r>
              <a:rPr lang="en-ZA" b="1" dirty="0" smtClean="0"/>
              <a:t>CEOS </a:t>
            </a:r>
            <a:r>
              <a:rPr lang="en-ZA" b="1" dirty="0"/>
              <a:t>Agencies </a:t>
            </a:r>
            <a:r>
              <a:rPr lang="en-ZA" b="1" dirty="0" smtClean="0"/>
              <a:t>affirmed </a:t>
            </a:r>
            <a:r>
              <a:rPr lang="en-ZA" b="1" dirty="0"/>
              <a:t>their intention to continue to enhance their cooperation to </a:t>
            </a:r>
            <a:r>
              <a:rPr lang="en-ZA" sz="2400" b="1" dirty="0">
                <a:solidFill>
                  <a:srgbClr val="00B050"/>
                </a:solidFill>
              </a:rPr>
              <a:t>respond effectively to Earth observation users</a:t>
            </a:r>
            <a:r>
              <a:rPr lang="en-ZA" b="1" dirty="0"/>
              <a:t>’ needs by achieving integration across the full range of Earth observations, by closing important observational gaps, and by </a:t>
            </a:r>
            <a:r>
              <a:rPr lang="en-ZA" sz="2400" b="1" dirty="0">
                <a:solidFill>
                  <a:srgbClr val="00B050"/>
                </a:solidFill>
              </a:rPr>
              <a:t>promoting the sharing of CEOS Agency data, and improving access to and use of such data.</a:t>
            </a:r>
            <a:endParaRPr lang="en-ZA" sz="2400" b="1" dirty="0" smtClean="0">
              <a:solidFill>
                <a:srgbClr val="00B050"/>
              </a:solidFill>
            </a:endParaRPr>
          </a:p>
        </p:txBody>
      </p:sp>
      <p:sp>
        <p:nvSpPr>
          <p:cNvPr id="3" name="Content Placeholder 2"/>
          <p:cNvSpPr>
            <a:spLocks noGrp="1"/>
          </p:cNvSpPr>
          <p:nvPr>
            <p:ph sz="quarter" idx="11"/>
          </p:nvPr>
        </p:nvSpPr>
        <p:spPr/>
        <p:txBody>
          <a:bodyPr/>
          <a:lstStyle/>
          <a:p>
            <a:r>
              <a:rPr lang="en-ZA" sz="3200" b="1" dirty="0" smtClean="0"/>
              <a:t>CEOS Mission</a:t>
            </a:r>
            <a:endParaRPr lang="en-GB" sz="3200" b="1"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7600" y="6066129"/>
            <a:ext cx="1574070" cy="776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4682985"/>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52400" y="1796301"/>
            <a:ext cx="8458200" cy="4267200"/>
          </a:xfrm>
        </p:spPr>
        <p:txBody>
          <a:bodyPr/>
          <a:lstStyle/>
          <a:p>
            <a:pPr lvl="0"/>
            <a:r>
              <a:rPr lang="en-US" sz="2400" dirty="0"/>
              <a:t>Climate Monitoring, Research, and Services</a:t>
            </a:r>
            <a:endParaRPr lang="en-ZA" sz="2400" dirty="0"/>
          </a:p>
          <a:p>
            <a:pPr lvl="0"/>
            <a:r>
              <a:rPr lang="en-US" sz="2400" dirty="0"/>
              <a:t>Carbon Observations, Including Forested Regions</a:t>
            </a:r>
            <a:endParaRPr lang="en-ZA" sz="2400" dirty="0"/>
          </a:p>
          <a:p>
            <a:pPr lvl="0"/>
            <a:r>
              <a:rPr lang="en-US" sz="2400" dirty="0"/>
              <a:t>Observations for Agriculture</a:t>
            </a:r>
            <a:endParaRPr lang="en-ZA" sz="2400" dirty="0"/>
          </a:p>
          <a:p>
            <a:pPr lvl="0"/>
            <a:r>
              <a:rPr lang="en-US" sz="2400" dirty="0"/>
              <a:t>Observations for Disasters</a:t>
            </a:r>
            <a:endParaRPr lang="en-ZA" sz="2400" dirty="0"/>
          </a:p>
          <a:p>
            <a:pPr lvl="0"/>
            <a:r>
              <a:rPr lang="en-US" sz="2400" dirty="0"/>
              <a:t>Observations for Water</a:t>
            </a:r>
            <a:endParaRPr lang="en-ZA" sz="2400" dirty="0"/>
          </a:p>
          <a:p>
            <a:pPr lvl="0"/>
            <a:r>
              <a:rPr lang="en-US" sz="2400" dirty="0"/>
              <a:t>Capacity Building, Data Access, Availability and Quality</a:t>
            </a:r>
            <a:endParaRPr lang="en-ZA" sz="2400" dirty="0"/>
          </a:p>
          <a:p>
            <a:pPr lvl="0"/>
            <a:r>
              <a:rPr lang="en-US" sz="2400" dirty="0"/>
              <a:t>Advancement of the CEOS Virtual Constellations</a:t>
            </a:r>
            <a:endParaRPr lang="en-ZA" sz="2400" dirty="0"/>
          </a:p>
          <a:p>
            <a:pPr lvl="0"/>
            <a:r>
              <a:rPr lang="en-US" sz="2400" dirty="0"/>
              <a:t>Support to Other Key Stakeholder Initiatives</a:t>
            </a:r>
            <a:endParaRPr lang="en-ZA" sz="2400" dirty="0"/>
          </a:p>
          <a:p>
            <a:pPr lvl="0"/>
            <a:r>
              <a:rPr lang="en-US" sz="2400" dirty="0"/>
              <a:t>Outreach to Key Stakeholders</a:t>
            </a:r>
            <a:endParaRPr lang="en-ZA" sz="2400" dirty="0"/>
          </a:p>
          <a:p>
            <a:pPr lvl="0"/>
            <a:r>
              <a:rPr lang="en-US" sz="2400" dirty="0"/>
              <a:t>Organizational Issues</a:t>
            </a:r>
            <a:endParaRPr lang="en-ZA" sz="2400" dirty="0"/>
          </a:p>
          <a:p>
            <a:pPr marL="0" indent="0">
              <a:buNone/>
            </a:pPr>
            <a:endParaRPr lang="en-ZA" sz="2400" b="1" dirty="0" smtClean="0"/>
          </a:p>
        </p:txBody>
      </p:sp>
      <p:sp>
        <p:nvSpPr>
          <p:cNvPr id="3" name="Content Placeholder 2"/>
          <p:cNvSpPr>
            <a:spLocks noGrp="1"/>
          </p:cNvSpPr>
          <p:nvPr>
            <p:ph sz="quarter" idx="11"/>
          </p:nvPr>
        </p:nvSpPr>
        <p:spPr>
          <a:xfrm>
            <a:off x="1698807" y="304800"/>
            <a:ext cx="6553200" cy="533400"/>
          </a:xfrm>
        </p:spPr>
        <p:txBody>
          <a:bodyPr/>
          <a:lstStyle/>
          <a:p>
            <a:r>
              <a:rPr lang="en-ZA" sz="3600" b="1" dirty="0" smtClean="0">
                <a:latin typeface="Calibri" panose="020F0502020204030204" pitchFamily="34" charset="0"/>
              </a:rPr>
              <a:t>CEOS Expected Outcomes 2016</a:t>
            </a:r>
            <a:endParaRPr lang="en-GB" sz="3600" b="1" dirty="0">
              <a:latin typeface="Calibri" panose="020F0502020204030204"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7600" y="6066129"/>
            <a:ext cx="1574070" cy="776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320653" y="1867376"/>
            <a:ext cx="8518547" cy="646331"/>
          </a:xfrm>
          <a:prstGeom prst="rect">
            <a:avLst/>
          </a:prstGeom>
        </p:spPr>
        <p:txBody>
          <a:bodyPr wrap="square">
            <a:spAutoFit/>
          </a:bodyPr>
          <a:lstStyle/>
          <a:p>
            <a:pPr lvl="1" indent="-342900"/>
            <a:endParaRPr lang="en-ZA" dirty="0" smtClean="0"/>
          </a:p>
          <a:p>
            <a:pPr lvl="1" indent="-342900"/>
            <a:endParaRPr lang="en-ZA" dirty="0"/>
          </a:p>
        </p:txBody>
      </p:sp>
    </p:spTree>
    <p:extLst>
      <p:ext uri="{BB962C8B-B14F-4D97-AF65-F5344CB8AC3E}">
        <p14:creationId xmlns:p14="http://schemas.microsoft.com/office/powerpoint/2010/main" val="2352947341"/>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52400" y="1524000"/>
            <a:ext cx="8915400" cy="4909299"/>
          </a:xfrm>
        </p:spPr>
        <p:txBody>
          <a:bodyPr/>
          <a:lstStyle/>
          <a:p>
            <a:r>
              <a:rPr lang="en-US" sz="2400" dirty="0"/>
              <a:t>The WGCapD will build upon the CEOS Data Democracy Initiative in an effort to increase the capacity of institutions in less developed countries for effective use of Earth Observation data for the benefit of society and to achieve sustainable development. </a:t>
            </a:r>
            <a:endParaRPr lang="en-US" sz="2400" dirty="0" smtClean="0"/>
          </a:p>
          <a:p>
            <a:endParaRPr lang="en-US" sz="2400" dirty="0" smtClean="0"/>
          </a:p>
          <a:p>
            <a:r>
              <a:rPr lang="en-US" sz="2400" dirty="0" smtClean="0"/>
              <a:t>The </a:t>
            </a:r>
            <a:r>
              <a:rPr lang="en-US" sz="2400" dirty="0"/>
              <a:t>WGCapD will </a:t>
            </a:r>
            <a:r>
              <a:rPr lang="en-US" sz="2400" dirty="0" smtClean="0"/>
              <a:t>support  </a:t>
            </a:r>
            <a:r>
              <a:rPr lang="en-US" sz="2400" dirty="0"/>
              <a:t>CEOS efforts toward providing wider and easier access to Earth Observation data, increasing the sharing of software tools </a:t>
            </a:r>
            <a:r>
              <a:rPr lang="en-US" sz="2400" dirty="0" smtClean="0"/>
              <a:t> </a:t>
            </a:r>
            <a:r>
              <a:rPr lang="en-US" sz="2400" dirty="0" err="1" smtClean="0"/>
              <a:t>eg</a:t>
            </a:r>
            <a:r>
              <a:rPr lang="en-US" sz="2400" dirty="0" smtClean="0"/>
              <a:t>  </a:t>
            </a:r>
            <a:r>
              <a:rPr lang="en-US" sz="2400" dirty="0"/>
              <a:t>open source software and open systems interface, increasing data dissemination capabilities, transferring relevant technologies to end users, and providing intensive capacity building, education, and </a:t>
            </a:r>
            <a:r>
              <a:rPr lang="en-US" sz="2400" dirty="0" smtClean="0"/>
              <a:t>training.</a:t>
            </a:r>
            <a:endParaRPr lang="en-ZA" sz="2400" b="1" dirty="0" smtClean="0"/>
          </a:p>
        </p:txBody>
      </p:sp>
      <p:sp>
        <p:nvSpPr>
          <p:cNvPr id="3" name="Content Placeholder 2"/>
          <p:cNvSpPr>
            <a:spLocks noGrp="1"/>
          </p:cNvSpPr>
          <p:nvPr>
            <p:ph sz="quarter" idx="11"/>
          </p:nvPr>
        </p:nvSpPr>
        <p:spPr>
          <a:xfrm>
            <a:off x="1752600" y="304800"/>
            <a:ext cx="6248400" cy="533400"/>
          </a:xfrm>
        </p:spPr>
        <p:txBody>
          <a:bodyPr/>
          <a:lstStyle/>
          <a:p>
            <a:r>
              <a:rPr lang="en-US" sz="3600" dirty="0" smtClean="0">
                <a:latin typeface="Calibri" panose="020F0502020204030204" pitchFamily="34" charset="0"/>
              </a:rPr>
              <a:t>WGCapD Mission Statement</a:t>
            </a:r>
            <a:endParaRPr lang="en-GB" sz="3600" dirty="0">
              <a:latin typeface="Calibri" panose="020F0502020204030204" pitchFamily="34" charset="0"/>
            </a:endParaRPr>
          </a:p>
        </p:txBody>
      </p:sp>
    </p:spTree>
    <p:extLst>
      <p:ext uri="{BB962C8B-B14F-4D97-AF65-F5344CB8AC3E}">
        <p14:creationId xmlns:p14="http://schemas.microsoft.com/office/powerpoint/2010/main" val="1181358071"/>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52400" y="1796301"/>
            <a:ext cx="5105400" cy="717406"/>
          </a:xfrm>
        </p:spPr>
        <p:txBody>
          <a:bodyPr/>
          <a:lstStyle/>
          <a:p>
            <a:pPr marL="0" indent="0">
              <a:buNone/>
            </a:pPr>
            <a:r>
              <a:rPr lang="en-US" sz="2400" b="1" dirty="0" smtClean="0"/>
              <a:t>INPE (2013-2014): E-Learning  education for learners</a:t>
            </a:r>
          </a:p>
          <a:p>
            <a:pPr marL="0" indent="0">
              <a:buNone/>
            </a:pPr>
            <a:endParaRPr lang="en-US" sz="2400" b="1" dirty="0" smtClean="0"/>
          </a:p>
        </p:txBody>
      </p:sp>
      <p:sp>
        <p:nvSpPr>
          <p:cNvPr id="3" name="Content Placeholder 2"/>
          <p:cNvSpPr>
            <a:spLocks noGrp="1"/>
          </p:cNvSpPr>
          <p:nvPr>
            <p:ph sz="quarter" idx="11"/>
          </p:nvPr>
        </p:nvSpPr>
        <p:spPr>
          <a:xfrm>
            <a:off x="1752600" y="381000"/>
            <a:ext cx="5943600" cy="533400"/>
          </a:xfrm>
        </p:spPr>
        <p:txBody>
          <a:bodyPr/>
          <a:lstStyle/>
          <a:p>
            <a:r>
              <a:rPr lang="en-ZA" sz="2800" b="1" dirty="0" smtClean="0">
                <a:latin typeface="Calibri" panose="020F0502020204030204" pitchFamily="34" charset="0"/>
              </a:rPr>
              <a:t>WGCapD Chairs Initiatives (204-2016)</a:t>
            </a:r>
            <a:endParaRPr lang="en-GB" sz="2800" b="1" dirty="0">
              <a:latin typeface="Calibri" panose="020F0502020204030204" pitchFamily="34" charset="0"/>
            </a:endParaRPr>
          </a:p>
        </p:txBody>
      </p:sp>
      <p:sp>
        <p:nvSpPr>
          <p:cNvPr id="5" name="Rectangle 4"/>
          <p:cNvSpPr/>
          <p:nvPr/>
        </p:nvSpPr>
        <p:spPr>
          <a:xfrm>
            <a:off x="320653" y="1867376"/>
            <a:ext cx="8518547" cy="646331"/>
          </a:xfrm>
          <a:prstGeom prst="rect">
            <a:avLst/>
          </a:prstGeom>
        </p:spPr>
        <p:txBody>
          <a:bodyPr wrap="square">
            <a:spAutoFit/>
          </a:bodyPr>
          <a:lstStyle/>
          <a:p>
            <a:pPr lvl="1" indent="-342900"/>
            <a:endParaRPr lang="en-ZA" dirty="0" smtClean="0"/>
          </a:p>
          <a:p>
            <a:pPr lvl="1" indent="-342900"/>
            <a:endParaRPr lang="en-ZA" dirty="0"/>
          </a:p>
        </p:txBody>
      </p:sp>
      <p:pic>
        <p:nvPicPr>
          <p:cNvPr id="6" name="Picture 2" descr="C:\Users\Public\Documents\Documents\_ CEOS\___WGCapD\E_LEARNING\RS_Cert_Class_2013_Final.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44355" y="1413808"/>
            <a:ext cx="2494845" cy="214322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228600" y="3156696"/>
            <a:ext cx="5943600" cy="46166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indent="0">
              <a:buNone/>
            </a:pPr>
            <a:r>
              <a:rPr lang="en-US" sz="2400" b="1" dirty="0" smtClean="0"/>
              <a:t>USGS (2014-15): </a:t>
            </a:r>
            <a:r>
              <a:rPr lang="en-US" sz="2400" b="1" dirty="0"/>
              <a:t>SRTM </a:t>
            </a:r>
            <a:r>
              <a:rPr lang="en-US" sz="2400" b="1" dirty="0" smtClean="0"/>
              <a:t>Workshops</a:t>
            </a:r>
            <a:endParaRPr lang="en-US" b="1" dirty="0"/>
          </a:p>
        </p:txBody>
      </p:sp>
      <p:sp>
        <p:nvSpPr>
          <p:cNvPr id="8" name="TextBox 7"/>
          <p:cNvSpPr txBox="1"/>
          <p:nvPr/>
        </p:nvSpPr>
        <p:spPr>
          <a:xfrm>
            <a:off x="152400" y="6285186"/>
            <a:ext cx="8403021" cy="46166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indent="0">
              <a:buNone/>
            </a:pPr>
            <a:r>
              <a:rPr lang="en-US" sz="2400" b="1" dirty="0" smtClean="0"/>
              <a:t>SANSA (2015-16): </a:t>
            </a:r>
            <a:r>
              <a:rPr lang="en-US" sz="2400" b="1" dirty="0"/>
              <a:t>SAR Training in Developed Countries</a:t>
            </a:r>
            <a:endParaRPr lang="en-ZA" sz="2400" b="1" dirty="0"/>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6483" y="3623518"/>
            <a:ext cx="3657600" cy="2438400"/>
          </a:xfrm>
          <a:prstGeom prst="rect">
            <a:avLst/>
          </a:prstGeom>
          <a:ln>
            <a:noFill/>
          </a:ln>
          <a:effectLst>
            <a:softEdge rad="112500"/>
          </a:effectLst>
        </p:spPr>
      </p:pic>
      <p:sp>
        <p:nvSpPr>
          <p:cNvPr id="10" name="Round Diagonal Corner Rectangle 9"/>
          <p:cNvSpPr/>
          <p:nvPr/>
        </p:nvSpPr>
        <p:spPr>
          <a:xfrm>
            <a:off x="3912476" y="4191000"/>
            <a:ext cx="5097517" cy="1736643"/>
          </a:xfrm>
          <a:prstGeom prst="round2DiagRect">
            <a:avLst/>
          </a:prstGeom>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smtClean="0">
                <a:ln>
                  <a:noFill/>
                </a:ln>
                <a:solidFill>
                  <a:srgbClr val="002569"/>
                </a:solidFill>
                <a:effectLst/>
                <a:uFillTx/>
                <a:latin typeface="Calibri" panose="020F0502020204030204" pitchFamily="34" charset="0"/>
              </a:rPr>
              <a:t>Success depends on </a:t>
            </a:r>
          </a:p>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smtClean="0">
                <a:ln>
                  <a:noFill/>
                </a:ln>
                <a:solidFill>
                  <a:srgbClr val="002569"/>
                </a:solidFill>
                <a:effectLst/>
                <a:uFillTx/>
                <a:latin typeface="Calibri" panose="020F0502020204030204" pitchFamily="34" charset="0"/>
              </a:rPr>
              <a:t>Cooperation </a:t>
            </a:r>
            <a:r>
              <a:rPr lang="en-US" sz="2400" b="1" dirty="0" smtClean="0">
                <a:latin typeface="Calibri" panose="020F0502020204030204" pitchFamily="34" charset="0"/>
              </a:rPr>
              <a:t>in </a:t>
            </a:r>
            <a:r>
              <a:rPr kumimoji="0" lang="en-US" sz="2400" b="1" i="0" u="none" strike="noStrike" cap="none" spc="0" normalizeH="0" dirty="0" smtClean="0">
                <a:ln>
                  <a:noFill/>
                </a:ln>
                <a:solidFill>
                  <a:srgbClr val="002569"/>
                </a:solidFill>
                <a:effectLst/>
                <a:uFillTx/>
                <a:latin typeface="Calibri" panose="020F0502020204030204" pitchFamily="34" charset="0"/>
              </a:rPr>
              <a:t> CEOS,  agencies   in  WGCapD  and financial support  from GEO, UNOOSA and SWF</a:t>
            </a:r>
            <a:endParaRPr kumimoji="0" lang="en-ZA" sz="2400" b="1" i="0" u="none" strike="noStrike" cap="none" spc="0" normalizeH="0" baseline="0" dirty="0">
              <a:ln>
                <a:noFill/>
              </a:ln>
              <a:solidFill>
                <a:srgbClr val="002569"/>
              </a:solidFill>
              <a:effectLst/>
              <a:uFillTx/>
              <a:latin typeface="Calibri" panose="020F0502020204030204" pitchFamily="34" charset="0"/>
            </a:endParaRPr>
          </a:p>
        </p:txBody>
      </p:sp>
    </p:spTree>
    <p:extLst>
      <p:ext uri="{BB962C8B-B14F-4D97-AF65-F5344CB8AC3E}">
        <p14:creationId xmlns:p14="http://schemas.microsoft.com/office/powerpoint/2010/main" val="418523766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hape 15"/>
          <p:cNvSpPr/>
          <p:nvPr/>
        </p:nvSpPr>
        <p:spPr>
          <a:xfrm>
            <a:off x="208166" y="1499717"/>
            <a:ext cx="8710650" cy="40011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a:solidFill>
                  <a:srgbClr val="000000"/>
                </a:solidFill>
              </a:defRPr>
            </a:pPr>
            <a:endParaRPr sz="2000" dirty="0">
              <a:latin typeface="Arial"/>
              <a:ea typeface="Arial"/>
              <a:cs typeface="Arial"/>
              <a:sym typeface="Arial"/>
            </a:endParaRPr>
          </a:p>
        </p:txBody>
      </p:sp>
      <p:sp>
        <p:nvSpPr>
          <p:cNvPr id="5" name="Shape 3"/>
          <p:cNvSpPr/>
          <p:nvPr/>
        </p:nvSpPr>
        <p:spPr>
          <a:xfrm>
            <a:off x="2130871" y="190714"/>
            <a:ext cx="4346129" cy="230832"/>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defTabSz="914400">
              <a:defRPr>
                <a:solidFill>
                  <a:srgbClr val="000000"/>
                </a:solidFill>
              </a:defRPr>
            </a:pPr>
            <a:endParaRPr sz="1500" dirty="0">
              <a:solidFill>
                <a:srgbClr val="FFFFFF"/>
              </a:solidFill>
              <a:latin typeface="Proxima Nova Regular"/>
              <a:ea typeface="Proxima Nova Regular"/>
              <a:cs typeface="Proxima Nova Regular"/>
              <a:sym typeface="Proxima Nova Regular"/>
            </a:endParaRPr>
          </a:p>
        </p:txBody>
      </p:sp>
      <p:graphicFrame>
        <p:nvGraphicFramePr>
          <p:cNvPr id="2" name="Table 1"/>
          <p:cNvGraphicFramePr>
            <a:graphicFrameLocks noGrp="1"/>
          </p:cNvGraphicFramePr>
          <p:nvPr>
            <p:extLst>
              <p:ext uri="{D42A27DB-BD31-4B8C-83A1-F6EECF244321}">
                <p14:modId xmlns:p14="http://schemas.microsoft.com/office/powerpoint/2010/main" val="1762088009"/>
              </p:ext>
            </p:extLst>
          </p:nvPr>
        </p:nvGraphicFramePr>
        <p:xfrm>
          <a:off x="208166" y="2895600"/>
          <a:ext cx="8783432" cy="2194560"/>
        </p:xfrm>
        <a:graphic>
          <a:graphicData uri="http://schemas.openxmlformats.org/drawingml/2006/table">
            <a:tbl>
              <a:tblPr firstRow="1" firstCol="1" bandRow="1">
                <a:tableStyleId>{5940675A-B579-460E-94D1-54222C63F5DA}</a:tableStyleId>
              </a:tblPr>
              <a:tblGrid>
                <a:gridCol w="772866"/>
                <a:gridCol w="6969987"/>
                <a:gridCol w="1040579"/>
              </a:tblGrid>
              <a:tr h="260756">
                <a:tc>
                  <a:txBody>
                    <a:bodyPr/>
                    <a:lstStyle/>
                    <a:p>
                      <a:pPr algn="l">
                        <a:spcAft>
                          <a:spcPts val="100"/>
                        </a:spcAft>
                      </a:pPr>
                      <a:r>
                        <a:rPr lang="en-US" sz="1800" dirty="0">
                          <a:effectLst/>
                        </a:rPr>
                        <a:t>CB-1</a:t>
                      </a:r>
                      <a:endParaRPr lang="en-ZA" sz="1800" dirty="0">
                        <a:effectLst/>
                        <a:latin typeface="Calibri"/>
                        <a:ea typeface="Calibri"/>
                        <a:cs typeface="Times New Roman"/>
                      </a:endParaRPr>
                    </a:p>
                  </a:txBody>
                  <a:tcPr marL="68580" marR="68580" marT="0" marB="0"/>
                </a:tc>
                <a:tc>
                  <a:txBody>
                    <a:bodyPr/>
                    <a:lstStyle/>
                    <a:p>
                      <a:pPr algn="l">
                        <a:spcAft>
                          <a:spcPts val="100"/>
                        </a:spcAft>
                      </a:pPr>
                      <a:r>
                        <a:rPr lang="en-US" sz="1800">
                          <a:effectLst/>
                        </a:rPr>
                        <a:t>Digital Elevation Model (DEM) workshops</a:t>
                      </a:r>
                      <a:endParaRPr lang="en-ZA" sz="1800">
                        <a:effectLst/>
                        <a:latin typeface="Calibri"/>
                        <a:ea typeface="Calibri"/>
                        <a:cs typeface="Times New Roman"/>
                      </a:endParaRPr>
                    </a:p>
                  </a:txBody>
                  <a:tcPr marL="68580" marR="68580" marT="0" marB="0"/>
                </a:tc>
                <a:tc>
                  <a:txBody>
                    <a:bodyPr/>
                    <a:lstStyle/>
                    <a:p>
                      <a:pPr algn="l">
                        <a:spcAft>
                          <a:spcPts val="100"/>
                        </a:spcAft>
                      </a:pPr>
                      <a:r>
                        <a:rPr lang="en-US" sz="1800">
                          <a:effectLst/>
                        </a:rPr>
                        <a:t>Q4 2015</a:t>
                      </a:r>
                      <a:endParaRPr lang="en-ZA" sz="1800">
                        <a:effectLst/>
                        <a:latin typeface="Calibri"/>
                        <a:ea typeface="Calibri"/>
                        <a:cs typeface="Times New Roman"/>
                      </a:endParaRPr>
                    </a:p>
                  </a:txBody>
                  <a:tcPr marL="68580" marR="68580" marT="0" marB="0"/>
                </a:tc>
              </a:tr>
              <a:tr h="260756">
                <a:tc>
                  <a:txBody>
                    <a:bodyPr/>
                    <a:lstStyle/>
                    <a:p>
                      <a:pPr algn="l">
                        <a:spcAft>
                          <a:spcPts val="100"/>
                        </a:spcAft>
                      </a:pPr>
                      <a:r>
                        <a:rPr lang="en-US" sz="1800" dirty="0">
                          <a:effectLst/>
                        </a:rPr>
                        <a:t>CB-2</a:t>
                      </a:r>
                      <a:endParaRPr lang="en-ZA" sz="1800" dirty="0">
                        <a:effectLst/>
                        <a:latin typeface="Calibri"/>
                        <a:ea typeface="Calibri"/>
                        <a:cs typeface="Times New Roman"/>
                      </a:endParaRPr>
                    </a:p>
                  </a:txBody>
                  <a:tcPr marL="68580" marR="68580" marT="0" marB="0">
                    <a:solidFill>
                      <a:srgbClr val="00B050"/>
                    </a:solidFill>
                  </a:tcPr>
                </a:tc>
                <a:tc>
                  <a:txBody>
                    <a:bodyPr/>
                    <a:lstStyle/>
                    <a:p>
                      <a:pPr algn="l">
                        <a:spcAft>
                          <a:spcPts val="100"/>
                        </a:spcAft>
                      </a:pPr>
                      <a:r>
                        <a:rPr lang="en-US" sz="1800" dirty="0">
                          <a:effectLst/>
                        </a:rPr>
                        <a:t>Provide practical EO education for students and </a:t>
                      </a:r>
                      <a:r>
                        <a:rPr lang="en-US" sz="1800" dirty="0" smtClean="0">
                          <a:effectLst/>
                        </a:rPr>
                        <a:t>teachers (2016)</a:t>
                      </a:r>
                      <a:endParaRPr lang="en-ZA" sz="1800" dirty="0">
                        <a:effectLst/>
                        <a:latin typeface="Calibri"/>
                        <a:ea typeface="Calibri"/>
                        <a:cs typeface="Times New Roman"/>
                      </a:endParaRPr>
                    </a:p>
                  </a:txBody>
                  <a:tcPr marL="68580" marR="68580" marT="0" marB="0">
                    <a:solidFill>
                      <a:srgbClr val="00B050"/>
                    </a:solidFill>
                  </a:tcPr>
                </a:tc>
                <a:tc>
                  <a:txBody>
                    <a:bodyPr/>
                    <a:lstStyle/>
                    <a:p>
                      <a:pPr algn="l">
                        <a:spcAft>
                          <a:spcPts val="100"/>
                        </a:spcAft>
                      </a:pPr>
                      <a:r>
                        <a:rPr lang="en-US" sz="1800" dirty="0">
                          <a:effectLst/>
                        </a:rPr>
                        <a:t>Q4 2016</a:t>
                      </a:r>
                      <a:endParaRPr lang="en-ZA" sz="1800" dirty="0">
                        <a:effectLst/>
                        <a:latin typeface="Calibri"/>
                        <a:ea typeface="Calibri"/>
                        <a:cs typeface="Times New Roman"/>
                      </a:endParaRPr>
                    </a:p>
                  </a:txBody>
                  <a:tcPr marL="68580" marR="68580" marT="0" marB="0">
                    <a:solidFill>
                      <a:srgbClr val="00B050"/>
                    </a:solidFill>
                  </a:tcPr>
                </a:tc>
              </a:tr>
              <a:tr h="260756">
                <a:tc>
                  <a:txBody>
                    <a:bodyPr/>
                    <a:lstStyle/>
                    <a:p>
                      <a:pPr algn="l">
                        <a:spcAft>
                          <a:spcPts val="100"/>
                        </a:spcAft>
                      </a:pPr>
                      <a:r>
                        <a:rPr lang="en-US" sz="1800">
                          <a:effectLst/>
                        </a:rPr>
                        <a:t>CB-3</a:t>
                      </a:r>
                      <a:endParaRPr lang="en-ZA" sz="1800">
                        <a:effectLst/>
                        <a:latin typeface="Calibri"/>
                        <a:ea typeface="Calibri"/>
                        <a:cs typeface="Times New Roman"/>
                      </a:endParaRPr>
                    </a:p>
                  </a:txBody>
                  <a:tcPr marL="68580" marR="68580" marT="0" marB="0"/>
                </a:tc>
                <a:tc>
                  <a:txBody>
                    <a:bodyPr/>
                    <a:lstStyle/>
                    <a:p>
                      <a:pPr algn="l">
                        <a:spcAft>
                          <a:spcPts val="100"/>
                        </a:spcAft>
                      </a:pPr>
                      <a:r>
                        <a:rPr lang="en-US" sz="1800" dirty="0" smtClean="0">
                          <a:effectLst/>
                        </a:rPr>
                        <a:t>E-learning courses on remote sensing technologies</a:t>
                      </a:r>
                      <a:endParaRPr lang="en-ZA" sz="1800" dirty="0">
                        <a:effectLst/>
                        <a:latin typeface="Calibri"/>
                        <a:ea typeface="Calibri"/>
                        <a:cs typeface="Times New Roman"/>
                      </a:endParaRPr>
                    </a:p>
                  </a:txBody>
                  <a:tcPr marL="68580" marR="68580" marT="0" marB="0"/>
                </a:tc>
                <a:tc>
                  <a:txBody>
                    <a:bodyPr/>
                    <a:lstStyle/>
                    <a:p>
                      <a:pPr algn="l">
                        <a:spcAft>
                          <a:spcPts val="100"/>
                        </a:spcAft>
                      </a:pPr>
                      <a:r>
                        <a:rPr lang="en-US" sz="1800">
                          <a:effectLst/>
                        </a:rPr>
                        <a:t>Q4 2016</a:t>
                      </a:r>
                      <a:endParaRPr lang="en-ZA" sz="1800">
                        <a:effectLst/>
                        <a:latin typeface="Calibri"/>
                        <a:ea typeface="Calibri"/>
                        <a:cs typeface="Times New Roman"/>
                      </a:endParaRPr>
                    </a:p>
                  </a:txBody>
                  <a:tcPr marL="68580" marR="68580" marT="0" marB="0"/>
                </a:tc>
              </a:tr>
              <a:tr h="260756">
                <a:tc>
                  <a:txBody>
                    <a:bodyPr/>
                    <a:lstStyle/>
                    <a:p>
                      <a:pPr algn="just">
                        <a:spcAft>
                          <a:spcPts val="100"/>
                        </a:spcAft>
                      </a:pPr>
                      <a:r>
                        <a:rPr lang="en-US" sz="1800" dirty="0">
                          <a:effectLst/>
                        </a:rPr>
                        <a:t>CB-4</a:t>
                      </a:r>
                      <a:endParaRPr lang="en-ZA" sz="1800" dirty="0">
                        <a:effectLst/>
                        <a:latin typeface="Calibri"/>
                        <a:ea typeface="Calibri"/>
                        <a:cs typeface="Times New Roman"/>
                      </a:endParaRPr>
                    </a:p>
                  </a:txBody>
                  <a:tcPr marL="68580" marR="68580" marT="0" marB="0">
                    <a:solidFill>
                      <a:srgbClr val="00B050"/>
                    </a:solidFill>
                  </a:tcPr>
                </a:tc>
                <a:tc>
                  <a:txBody>
                    <a:bodyPr/>
                    <a:lstStyle/>
                    <a:p>
                      <a:pPr algn="just">
                        <a:spcAft>
                          <a:spcPts val="100"/>
                        </a:spcAft>
                      </a:pPr>
                      <a:r>
                        <a:rPr lang="en-US" sz="1800" dirty="0">
                          <a:effectLst/>
                        </a:rPr>
                        <a:t>Capacity Building Portal</a:t>
                      </a:r>
                      <a:endParaRPr lang="en-ZA" sz="1800" dirty="0">
                        <a:effectLst/>
                        <a:latin typeface="Calibri"/>
                        <a:ea typeface="Calibri"/>
                        <a:cs typeface="Times New Roman"/>
                      </a:endParaRPr>
                    </a:p>
                  </a:txBody>
                  <a:tcPr marL="68580" marR="68580" marT="0" marB="0">
                    <a:solidFill>
                      <a:srgbClr val="00B050"/>
                    </a:solidFill>
                  </a:tcPr>
                </a:tc>
                <a:tc>
                  <a:txBody>
                    <a:bodyPr/>
                    <a:lstStyle/>
                    <a:p>
                      <a:pPr algn="just">
                        <a:spcAft>
                          <a:spcPts val="100"/>
                        </a:spcAft>
                      </a:pPr>
                      <a:r>
                        <a:rPr lang="en-US" sz="1800">
                          <a:effectLst/>
                        </a:rPr>
                        <a:t>Q2 2015</a:t>
                      </a:r>
                      <a:endParaRPr lang="en-ZA" sz="1800">
                        <a:effectLst/>
                        <a:latin typeface="Calibri"/>
                        <a:ea typeface="Calibri"/>
                        <a:cs typeface="Times New Roman"/>
                      </a:endParaRPr>
                    </a:p>
                  </a:txBody>
                  <a:tcPr marL="68580" marR="68580" marT="0" marB="0"/>
                </a:tc>
              </a:tr>
              <a:tr h="260756">
                <a:tc>
                  <a:txBody>
                    <a:bodyPr/>
                    <a:lstStyle/>
                    <a:p>
                      <a:pPr algn="just">
                        <a:spcAft>
                          <a:spcPts val="100"/>
                        </a:spcAft>
                      </a:pPr>
                      <a:r>
                        <a:rPr lang="en-US" sz="1800" dirty="0">
                          <a:effectLst/>
                        </a:rPr>
                        <a:t>CB-5</a:t>
                      </a:r>
                      <a:endParaRPr lang="en-ZA" sz="1800" dirty="0">
                        <a:effectLst/>
                        <a:latin typeface="Calibri"/>
                        <a:ea typeface="Calibri"/>
                        <a:cs typeface="Times New Roman"/>
                      </a:endParaRPr>
                    </a:p>
                  </a:txBody>
                  <a:tcPr marL="68580" marR="68580" marT="0" marB="0">
                    <a:solidFill>
                      <a:srgbClr val="00B050"/>
                    </a:solidFill>
                  </a:tcPr>
                </a:tc>
                <a:tc>
                  <a:txBody>
                    <a:bodyPr/>
                    <a:lstStyle/>
                    <a:p>
                      <a:pPr algn="just">
                        <a:spcAft>
                          <a:spcPts val="100"/>
                        </a:spcAft>
                      </a:pPr>
                      <a:r>
                        <a:rPr lang="en-US" sz="1800" dirty="0">
                          <a:effectLst/>
                        </a:rPr>
                        <a:t>Implement the </a:t>
                      </a:r>
                      <a:r>
                        <a:rPr lang="en-US" sz="1800" dirty="0" err="1">
                          <a:effectLst/>
                        </a:rPr>
                        <a:t>TanDEM</a:t>
                      </a:r>
                      <a:r>
                        <a:rPr lang="en-US" sz="1800" dirty="0">
                          <a:effectLst/>
                        </a:rPr>
                        <a:t>-X Edu </a:t>
                      </a:r>
                      <a:r>
                        <a:rPr lang="en-US" sz="1800" dirty="0" smtClean="0">
                          <a:effectLst/>
                        </a:rPr>
                        <a:t>Project (No data release) (SAR)</a:t>
                      </a:r>
                      <a:endParaRPr lang="en-ZA" sz="1800" dirty="0">
                        <a:effectLst/>
                        <a:latin typeface="Calibri"/>
                        <a:ea typeface="Calibri"/>
                        <a:cs typeface="Times New Roman"/>
                      </a:endParaRPr>
                    </a:p>
                  </a:txBody>
                  <a:tcPr marL="68580" marR="68580" marT="0" marB="0">
                    <a:solidFill>
                      <a:srgbClr val="00B050"/>
                    </a:solidFill>
                  </a:tcPr>
                </a:tc>
                <a:tc>
                  <a:txBody>
                    <a:bodyPr/>
                    <a:lstStyle/>
                    <a:p>
                      <a:pPr algn="just">
                        <a:spcAft>
                          <a:spcPts val="100"/>
                        </a:spcAft>
                      </a:pPr>
                      <a:r>
                        <a:rPr lang="en-US" sz="1800" dirty="0">
                          <a:effectLst/>
                        </a:rPr>
                        <a:t>Q3 2016</a:t>
                      </a:r>
                      <a:endParaRPr lang="en-ZA" sz="1800" dirty="0">
                        <a:effectLst/>
                        <a:latin typeface="Calibri"/>
                        <a:ea typeface="Calibri"/>
                        <a:cs typeface="Times New Roman"/>
                      </a:endParaRPr>
                    </a:p>
                  </a:txBody>
                  <a:tcPr marL="68580" marR="68580" marT="0" marB="0">
                    <a:solidFill>
                      <a:srgbClr val="00B050"/>
                    </a:solidFill>
                  </a:tcPr>
                </a:tc>
              </a:tr>
              <a:tr h="260756">
                <a:tc>
                  <a:txBody>
                    <a:bodyPr/>
                    <a:lstStyle/>
                    <a:p>
                      <a:pPr algn="just">
                        <a:spcAft>
                          <a:spcPts val="100"/>
                        </a:spcAft>
                      </a:pPr>
                      <a:r>
                        <a:rPr lang="en-US" sz="1800">
                          <a:effectLst/>
                        </a:rPr>
                        <a:t>CB-6</a:t>
                      </a:r>
                      <a:endParaRPr lang="en-ZA" sz="1800">
                        <a:effectLst/>
                        <a:latin typeface="Calibri"/>
                        <a:ea typeface="Calibri"/>
                        <a:cs typeface="Times New Roman"/>
                      </a:endParaRPr>
                    </a:p>
                  </a:txBody>
                  <a:tcPr marL="68580" marR="68580" marT="0" marB="0"/>
                </a:tc>
                <a:tc>
                  <a:txBody>
                    <a:bodyPr/>
                    <a:lstStyle/>
                    <a:p>
                      <a:pPr algn="l"/>
                      <a:r>
                        <a:rPr lang="en-ZA" sz="1800" b="1" dirty="0" smtClean="0">
                          <a:latin typeface="Calibri" pitchFamily="34" charset="0"/>
                        </a:rPr>
                        <a:t>CB-6:  Capacity Building for </a:t>
                      </a:r>
                      <a:r>
                        <a:rPr lang="en-ZA" sz="1800" b="1" dirty="0" smtClean="0">
                          <a:solidFill>
                            <a:schemeClr val="tx1"/>
                          </a:solidFill>
                          <a:latin typeface="Calibri" pitchFamily="34" charset="0"/>
                        </a:rPr>
                        <a:t>Disaster Management  - Pilot Course</a:t>
                      </a:r>
                      <a:endParaRPr lang="en-ZA" sz="1800" b="1" dirty="0">
                        <a:solidFill>
                          <a:schemeClr val="tx1"/>
                        </a:solidFill>
                        <a:latin typeface="Calibri" pitchFamily="34" charset="0"/>
                      </a:endParaRPr>
                    </a:p>
                  </a:txBody>
                  <a:tcPr marL="68580" marR="68580" marT="0" marB="0"/>
                </a:tc>
                <a:tc>
                  <a:txBody>
                    <a:bodyPr/>
                    <a:lstStyle/>
                    <a:p>
                      <a:pPr algn="just">
                        <a:spcAft>
                          <a:spcPts val="100"/>
                        </a:spcAft>
                      </a:pPr>
                      <a:r>
                        <a:rPr lang="en-US" sz="1800">
                          <a:effectLst/>
                        </a:rPr>
                        <a:t>Q4 2016</a:t>
                      </a:r>
                      <a:endParaRPr lang="en-ZA" sz="1800">
                        <a:effectLst/>
                        <a:latin typeface="Calibri"/>
                        <a:ea typeface="Calibri"/>
                        <a:cs typeface="Times New Roman"/>
                      </a:endParaRPr>
                    </a:p>
                  </a:txBody>
                  <a:tcPr marL="68580" marR="68580" marT="0" marB="0"/>
                </a:tc>
              </a:tr>
              <a:tr h="260756">
                <a:tc>
                  <a:txBody>
                    <a:bodyPr/>
                    <a:lstStyle/>
                    <a:p>
                      <a:pPr algn="just">
                        <a:spcAft>
                          <a:spcPts val="100"/>
                        </a:spcAft>
                      </a:pPr>
                      <a:r>
                        <a:rPr lang="en-US" sz="1800" dirty="0">
                          <a:effectLst/>
                        </a:rPr>
                        <a:t>CB-7</a:t>
                      </a:r>
                      <a:endParaRPr lang="en-ZA" sz="1800" dirty="0">
                        <a:effectLst/>
                        <a:latin typeface="Calibri"/>
                        <a:ea typeface="Calibri"/>
                        <a:cs typeface="Times New Roman"/>
                      </a:endParaRPr>
                    </a:p>
                  </a:txBody>
                  <a:tcPr marL="68580" marR="68580" marT="0" marB="0">
                    <a:solidFill>
                      <a:srgbClr val="00B050"/>
                    </a:solidFill>
                  </a:tcPr>
                </a:tc>
                <a:tc>
                  <a:txBody>
                    <a:bodyPr/>
                    <a:lstStyle/>
                    <a:p>
                      <a:pPr algn="just">
                        <a:spcAft>
                          <a:spcPts val="100"/>
                        </a:spcAft>
                      </a:pPr>
                      <a:r>
                        <a:rPr lang="en-US" sz="1800" dirty="0">
                          <a:effectLst/>
                        </a:rPr>
                        <a:t>Release of newsletters and </a:t>
                      </a:r>
                      <a:r>
                        <a:rPr lang="en-US" sz="1800" dirty="0" smtClean="0">
                          <a:effectLst/>
                        </a:rPr>
                        <a:t>mail-outs (2016)</a:t>
                      </a:r>
                      <a:endParaRPr lang="en-ZA" sz="1800" dirty="0">
                        <a:effectLst/>
                        <a:latin typeface="Calibri"/>
                        <a:ea typeface="Calibri"/>
                        <a:cs typeface="Times New Roman"/>
                      </a:endParaRPr>
                    </a:p>
                  </a:txBody>
                  <a:tcPr marL="68580" marR="68580" marT="0" marB="0">
                    <a:solidFill>
                      <a:srgbClr val="00B050"/>
                    </a:solidFill>
                  </a:tcPr>
                </a:tc>
                <a:tc>
                  <a:txBody>
                    <a:bodyPr/>
                    <a:lstStyle/>
                    <a:p>
                      <a:pPr algn="just">
                        <a:spcAft>
                          <a:spcPts val="100"/>
                        </a:spcAft>
                      </a:pPr>
                      <a:r>
                        <a:rPr lang="en-US" sz="1800" dirty="0">
                          <a:effectLst/>
                        </a:rPr>
                        <a:t>Q4 2015</a:t>
                      </a:r>
                      <a:endParaRPr lang="en-ZA" sz="1800" dirty="0">
                        <a:effectLst/>
                        <a:latin typeface="Calibri"/>
                        <a:ea typeface="Calibri"/>
                        <a:cs typeface="Times New Roman"/>
                      </a:endParaRPr>
                    </a:p>
                  </a:txBody>
                  <a:tcPr marL="68580" marR="68580" marT="0" marB="0">
                    <a:solidFill>
                      <a:srgbClr val="00B050"/>
                    </a:solidFill>
                  </a:tcPr>
                </a:tc>
              </a:tr>
              <a:tr h="260756">
                <a:tc>
                  <a:txBody>
                    <a:bodyPr/>
                    <a:lstStyle/>
                    <a:p>
                      <a:pPr algn="just">
                        <a:spcAft>
                          <a:spcPts val="100"/>
                        </a:spcAft>
                      </a:pPr>
                      <a:r>
                        <a:rPr lang="en-US" sz="1800" dirty="0">
                          <a:effectLst/>
                        </a:rPr>
                        <a:t>CB-9</a:t>
                      </a:r>
                      <a:endParaRPr lang="en-ZA" sz="1800" dirty="0">
                        <a:effectLst/>
                        <a:latin typeface="Calibri"/>
                        <a:ea typeface="Calibri"/>
                        <a:cs typeface="Times New Roman"/>
                      </a:endParaRPr>
                    </a:p>
                  </a:txBody>
                  <a:tcPr marL="68580" marR="68580" marT="0" marB="0"/>
                </a:tc>
                <a:tc>
                  <a:txBody>
                    <a:bodyPr/>
                    <a:lstStyle/>
                    <a:p>
                      <a:pPr algn="just">
                        <a:spcAft>
                          <a:spcPts val="100"/>
                        </a:spcAft>
                      </a:pPr>
                      <a:r>
                        <a:rPr lang="en-US" sz="1800">
                          <a:effectLst/>
                        </a:rPr>
                        <a:t>Development and release of webinars</a:t>
                      </a:r>
                      <a:endParaRPr lang="en-ZA" sz="1800">
                        <a:effectLst/>
                        <a:latin typeface="Calibri"/>
                        <a:ea typeface="Calibri"/>
                        <a:cs typeface="Times New Roman"/>
                      </a:endParaRPr>
                    </a:p>
                  </a:txBody>
                  <a:tcPr marL="68580" marR="68580" marT="0" marB="0"/>
                </a:tc>
                <a:tc>
                  <a:txBody>
                    <a:bodyPr/>
                    <a:lstStyle/>
                    <a:p>
                      <a:pPr algn="just">
                        <a:spcAft>
                          <a:spcPts val="100"/>
                        </a:spcAft>
                      </a:pPr>
                      <a:r>
                        <a:rPr lang="en-US" sz="1800" dirty="0">
                          <a:effectLst/>
                        </a:rPr>
                        <a:t>Q4 2015</a:t>
                      </a:r>
                      <a:endParaRPr lang="en-ZA" sz="1800" dirty="0">
                        <a:effectLst/>
                        <a:latin typeface="Calibri"/>
                        <a:ea typeface="Calibri"/>
                        <a:cs typeface="Times New Roman"/>
                      </a:endParaRPr>
                    </a:p>
                  </a:txBody>
                  <a:tcPr marL="68580" marR="68580" marT="0" marB="0"/>
                </a:tc>
              </a:tr>
            </a:tbl>
          </a:graphicData>
        </a:graphic>
      </p:graphicFrame>
      <p:sp>
        <p:nvSpPr>
          <p:cNvPr id="4" name="TextBox 3"/>
          <p:cNvSpPr txBox="1"/>
          <p:nvPr/>
        </p:nvSpPr>
        <p:spPr>
          <a:xfrm>
            <a:off x="5105400" y="5638800"/>
            <a:ext cx="3489084" cy="830995"/>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baseline="0" dirty="0" smtClean="0">
                <a:ln>
                  <a:noFill/>
                </a:ln>
                <a:solidFill>
                  <a:srgbClr val="002569"/>
                </a:solidFill>
                <a:effectLst/>
                <a:uFillTx/>
              </a:rPr>
              <a:t>CB-2,4,</a:t>
            </a:r>
            <a:r>
              <a:rPr kumimoji="0" lang="en-US" sz="2400" b="1" i="0" u="none" strike="noStrike" cap="none" spc="0" normalizeH="0" dirty="0" smtClean="0">
                <a:ln>
                  <a:noFill/>
                </a:ln>
                <a:solidFill>
                  <a:srgbClr val="002569"/>
                </a:solidFill>
                <a:effectLst/>
                <a:uFillTx/>
              </a:rPr>
              <a:t> </a:t>
            </a:r>
            <a:r>
              <a:rPr kumimoji="0" lang="en-US" sz="2400" b="1" i="0" u="none" strike="noStrike" cap="none" spc="0" normalizeH="0" baseline="0" dirty="0" smtClean="0">
                <a:ln>
                  <a:noFill/>
                </a:ln>
                <a:solidFill>
                  <a:srgbClr val="002569"/>
                </a:solidFill>
                <a:effectLst/>
                <a:uFillTx/>
              </a:rPr>
              <a:t>5, 7,</a:t>
            </a:r>
            <a:r>
              <a:rPr kumimoji="0" lang="en-US" sz="2400" b="1" i="0" u="none" strike="noStrike" cap="none" spc="0" normalizeH="0" dirty="0" smtClean="0">
                <a:ln>
                  <a:noFill/>
                </a:ln>
                <a:solidFill>
                  <a:srgbClr val="002569"/>
                </a:solidFill>
                <a:effectLst/>
                <a:uFillTx/>
              </a:rPr>
              <a:t> 9:</a:t>
            </a:r>
          </a:p>
          <a:p>
            <a:pPr marL="0" marR="0" indent="0" algn="l" defTabSz="457200" rtl="0" fontAlgn="auto" latinLnBrk="1" hangingPunct="0">
              <a:lnSpc>
                <a:spcPct val="100000"/>
              </a:lnSpc>
              <a:spcBef>
                <a:spcPts val="0"/>
              </a:spcBef>
              <a:spcAft>
                <a:spcPts val="0"/>
              </a:spcAft>
              <a:buClrTx/>
              <a:buSzTx/>
              <a:buFontTx/>
              <a:buNone/>
              <a:tabLst/>
            </a:pPr>
            <a:r>
              <a:rPr kumimoji="0" lang="en-US" sz="2400" b="1" i="0" u="none" strike="noStrike" cap="none" spc="0" normalizeH="0" dirty="0" smtClean="0">
                <a:ln>
                  <a:noFill/>
                </a:ln>
                <a:solidFill>
                  <a:srgbClr val="002569"/>
                </a:solidFill>
                <a:effectLst/>
                <a:uFillTx/>
              </a:rPr>
              <a:t>Included in 2016 Plan</a:t>
            </a:r>
            <a:endParaRPr kumimoji="0" lang="en-ZA" sz="2400" b="1" i="0" u="none" strike="noStrike" cap="none" spc="0" normalizeH="0" baseline="0" dirty="0">
              <a:ln>
                <a:noFill/>
              </a:ln>
              <a:solidFill>
                <a:srgbClr val="002569"/>
              </a:solidFill>
              <a:effectLst/>
              <a:uFillTx/>
            </a:endParaRPr>
          </a:p>
        </p:txBody>
      </p:sp>
      <p:sp>
        <p:nvSpPr>
          <p:cNvPr id="10" name="Content Placeholder 2"/>
          <p:cNvSpPr txBox="1">
            <a:spLocks/>
          </p:cNvSpPr>
          <p:nvPr/>
        </p:nvSpPr>
        <p:spPr>
          <a:xfrm>
            <a:off x="1905000" y="304800"/>
            <a:ext cx="5562600" cy="533400"/>
          </a:xfrm>
          <a:prstGeom prst="rect">
            <a:avLst/>
          </a:prstGeom>
        </p:spPr>
        <p:txBody>
          <a:bodyPr/>
          <a:lstStyle>
            <a:lvl1pPr marL="0" indent="0">
              <a:spcBef>
                <a:spcPts val="500"/>
              </a:spcBef>
              <a:buSzPct val="100000"/>
              <a:buFont typeface="Arial"/>
              <a:buNone/>
              <a:defRPr sz="2400">
                <a:solidFill>
                  <a:schemeClr val="bg1"/>
                </a:solidFill>
                <a:latin typeface="Proxima Nova Regular"/>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marR="0" lvl="0" indent="0" algn="ctr" defTabSz="914400" eaLnBrk="1" fontAlgn="auto" latinLnBrk="0" hangingPunct="1">
              <a:lnSpc>
                <a:spcPct val="100000"/>
              </a:lnSpc>
              <a:spcBef>
                <a:spcPts val="500"/>
              </a:spcBef>
              <a:spcAft>
                <a:spcPts val="0"/>
              </a:spcAft>
              <a:buClrTx/>
              <a:buSzPct val="100000"/>
              <a:buFont typeface="Arial"/>
              <a:buNone/>
              <a:tabLst/>
              <a:defRPr/>
            </a:pPr>
            <a:r>
              <a:rPr kumimoji="0" lang="en-ZA" sz="2400" b="1" i="0" u="none" strike="noStrike" kern="0" cap="none" spc="0" normalizeH="0" baseline="0" noProof="0" dirty="0" smtClean="0">
                <a:ln>
                  <a:noFill/>
                </a:ln>
                <a:solidFill>
                  <a:sysClr val="window" lastClr="FFFFFF"/>
                </a:solidFill>
                <a:effectLst/>
                <a:uLnTx/>
                <a:uFillTx/>
                <a:latin typeface="Proxima Nova Regular"/>
                <a:cs typeface="Arial Bold"/>
                <a:sym typeface="Arial Bold"/>
              </a:rPr>
              <a:t>WGCapD  </a:t>
            </a:r>
            <a:r>
              <a:rPr kumimoji="0" lang="en-ZA" sz="2400" b="1" i="0" u="none" strike="noStrike" kern="0" cap="none" spc="0" normalizeH="0" noProof="0" dirty="0" smtClean="0">
                <a:ln>
                  <a:noFill/>
                </a:ln>
                <a:solidFill>
                  <a:sysClr val="window" lastClr="FFFFFF"/>
                </a:solidFill>
                <a:effectLst/>
                <a:uLnTx/>
                <a:uFillTx/>
                <a:latin typeface="Proxima Nova Regular"/>
                <a:cs typeface="Arial Bold"/>
                <a:sym typeface="Arial Bold"/>
              </a:rPr>
              <a:t> 2014-15  Summary of Activities</a:t>
            </a:r>
            <a:r>
              <a:rPr lang="en-ZA" b="1" dirty="0" smtClean="0">
                <a:solidFill>
                  <a:sysClr val="window" lastClr="FFFFFF"/>
                </a:solidFill>
              </a:rPr>
              <a:t>s</a:t>
            </a:r>
            <a:endParaRPr kumimoji="0" lang="en-GB" sz="2400" b="1" i="0" u="none" strike="noStrike" kern="0" cap="none" spc="0" normalizeH="0" baseline="0" noProof="0" dirty="0">
              <a:ln>
                <a:noFill/>
              </a:ln>
              <a:solidFill>
                <a:sysClr val="window" lastClr="FFFFFF"/>
              </a:solidFill>
              <a:effectLst/>
              <a:uLnTx/>
              <a:uFillTx/>
              <a:latin typeface="Proxima Nova Regular"/>
              <a:cs typeface="Arial Bold"/>
              <a:sym typeface="Arial Bold"/>
            </a:endParaRPr>
          </a:p>
        </p:txBody>
      </p:sp>
    </p:spTree>
    <p:extLst>
      <p:ext uri="{BB962C8B-B14F-4D97-AF65-F5344CB8AC3E}">
        <p14:creationId xmlns:p14="http://schemas.microsoft.com/office/powerpoint/2010/main" val="1553352371"/>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1_Default">
  <a:themeElements>
    <a:clrScheme name="Default">
      <a:dk1>
        <a:srgbClr val="002569"/>
      </a:dk1>
      <a:lt1>
        <a:srgbClr val="696969"/>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9414</TotalTime>
  <Words>1464</Words>
  <Application>Microsoft Office PowerPoint</Application>
  <PresentationFormat>On-screen Show (4:3)</PresentationFormat>
  <Paragraphs>201</Paragraphs>
  <Slides>15</Slides>
  <Notes>6</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Default</vt:lpstr>
      <vt:lpstr>1_Default</vt:lpstr>
      <vt:lpstr>Meeting  Strategy </vt:lpstr>
      <vt:lpstr>PowerPoint Presentation</vt:lpstr>
      <vt:lpstr>WGCapD 3 Year Strategic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Jane Olwoch</cp:lastModifiedBy>
  <cp:revision>66</cp:revision>
  <dcterms:modified xsi:type="dcterms:W3CDTF">2016-03-30T13:02:04Z</dcterms:modified>
</cp:coreProperties>
</file>