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8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9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10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1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  <p:sldMasterId id="2147483654" r:id="rId3"/>
    <p:sldMasterId id="2147483662" r:id="rId4"/>
    <p:sldMasterId id="2147483674" r:id="rId5"/>
    <p:sldMasterId id="2147483686" r:id="rId6"/>
    <p:sldMasterId id="2147483698" r:id="rId7"/>
    <p:sldMasterId id="2147483700" r:id="rId8"/>
    <p:sldMasterId id="2147483703" r:id="rId9"/>
    <p:sldMasterId id="2147483733" r:id="rId10"/>
    <p:sldMasterId id="2147483744" r:id="rId11"/>
    <p:sldMasterId id="2147483754" r:id="rId12"/>
  </p:sldMasterIdLst>
  <p:notesMasterIdLst>
    <p:notesMasterId r:id="rId79"/>
  </p:notesMasterIdLst>
  <p:sldIdLst>
    <p:sldId id="256" r:id="rId13"/>
    <p:sldId id="262" r:id="rId14"/>
    <p:sldId id="263" r:id="rId15"/>
    <p:sldId id="292" r:id="rId16"/>
    <p:sldId id="293" r:id="rId17"/>
    <p:sldId id="294" r:id="rId18"/>
    <p:sldId id="297" r:id="rId19"/>
    <p:sldId id="301" r:id="rId20"/>
    <p:sldId id="304" r:id="rId21"/>
    <p:sldId id="305" r:id="rId22"/>
    <p:sldId id="307" r:id="rId23"/>
    <p:sldId id="314" r:id="rId24"/>
    <p:sldId id="315" r:id="rId25"/>
    <p:sldId id="321" r:id="rId26"/>
    <p:sldId id="322" r:id="rId27"/>
    <p:sldId id="316" r:id="rId28"/>
    <p:sldId id="317" r:id="rId29"/>
    <p:sldId id="320" r:id="rId30"/>
    <p:sldId id="329" r:id="rId31"/>
    <p:sldId id="331" r:id="rId32"/>
    <p:sldId id="332" r:id="rId33"/>
    <p:sldId id="333" r:id="rId34"/>
    <p:sldId id="348" r:id="rId35"/>
    <p:sldId id="349" r:id="rId36"/>
    <p:sldId id="350" r:id="rId37"/>
    <p:sldId id="351" r:id="rId38"/>
    <p:sldId id="352" r:id="rId39"/>
    <p:sldId id="338" r:id="rId40"/>
    <p:sldId id="336" r:id="rId41"/>
    <p:sldId id="341" r:id="rId42"/>
    <p:sldId id="354" r:id="rId43"/>
    <p:sldId id="353" r:id="rId44"/>
    <p:sldId id="355" r:id="rId45"/>
    <p:sldId id="346" r:id="rId46"/>
    <p:sldId id="264" r:id="rId47"/>
    <p:sldId id="265" r:id="rId48"/>
    <p:sldId id="267" r:id="rId49"/>
    <p:sldId id="269" r:id="rId50"/>
    <p:sldId id="270" r:id="rId51"/>
    <p:sldId id="273" r:id="rId52"/>
    <p:sldId id="268" r:id="rId53"/>
    <p:sldId id="272" r:id="rId54"/>
    <p:sldId id="327" r:id="rId55"/>
    <p:sldId id="274" r:id="rId56"/>
    <p:sldId id="276" r:id="rId57"/>
    <p:sldId id="275" r:id="rId58"/>
    <p:sldId id="277" r:id="rId59"/>
    <p:sldId id="278" r:id="rId60"/>
    <p:sldId id="279" r:id="rId61"/>
    <p:sldId id="280" r:id="rId62"/>
    <p:sldId id="282" r:id="rId63"/>
    <p:sldId id="283" r:id="rId64"/>
    <p:sldId id="284" r:id="rId65"/>
    <p:sldId id="285" r:id="rId66"/>
    <p:sldId id="326" r:id="rId67"/>
    <p:sldId id="286" r:id="rId68"/>
    <p:sldId id="290" r:id="rId69"/>
    <p:sldId id="291" r:id="rId70"/>
    <p:sldId id="328" r:id="rId71"/>
    <p:sldId id="356" r:id="rId72"/>
    <p:sldId id="359" r:id="rId73"/>
    <p:sldId id="347" r:id="rId74"/>
    <p:sldId id="345" r:id="rId75"/>
    <p:sldId id="357" r:id="rId76"/>
    <p:sldId id="358" r:id="rId77"/>
    <p:sldId id="361" r:id="rId78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656" y="-1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6" Type="http://schemas.openxmlformats.org/officeDocument/2006/relationships/slide" Target="slides/slide6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slide" Target="slides/slide62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82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5" Type="http://schemas.openxmlformats.org/officeDocument/2006/relationships/image" Target="../media/image94.wmf"/><Relationship Id="rId4" Type="http://schemas.openxmlformats.org/officeDocument/2006/relationships/image" Target="../media/image9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33796" name="Foliennummernplatzhalter 3"/>
          <p:cNvSpPr>
            <a:spLocks noGrp="1"/>
          </p:cNvSpPr>
          <p:nvPr>
            <p:ph type="sldNum" sz="quarter" idx="5"/>
          </p:nvPr>
        </p:nvSpPr>
        <p:spPr bwMode="auto">
          <a:xfrm>
            <a:off x="3883852" y="8684826"/>
            <a:ext cx="2972547" cy="45771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F151EAA-0DFD-4E49-AEB4-BC81F2FFCA43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de-DE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3738" y="611188"/>
            <a:ext cx="5470525" cy="4103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4408" tIns="42204" rIns="84408" bIns="42204"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3854" y="8685331"/>
            <a:ext cx="2972547" cy="457200"/>
          </a:xfrm>
          <a:prstGeom prst="rect">
            <a:avLst/>
          </a:prstGeom>
        </p:spPr>
        <p:txBody>
          <a:bodyPr lIns="87480" tIns="43740" rIns="87480" bIns="43740"/>
          <a:lstStyle/>
          <a:p>
            <a:pPr>
              <a:defRPr/>
            </a:pPr>
            <a:fld id="{D8DF57D7-2670-4E78-96DD-D9B2280512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724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87013" cy="4113169"/>
          </a:xfrm>
          <a:noFill/>
        </p:spPr>
        <p:txBody>
          <a:bodyPr lIns="84408" tIns="42204" rIns="84408" bIns="42204"/>
          <a:lstStyle/>
          <a:p>
            <a:endParaRPr lang="en-GB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87013" cy="4113169"/>
          </a:xfrm>
          <a:noFill/>
        </p:spPr>
        <p:txBody>
          <a:bodyPr lIns="84408" tIns="42204" rIns="84408" bIns="42204"/>
          <a:lstStyle/>
          <a:p>
            <a:endParaRPr lang="en-GB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853" y="8685331"/>
            <a:ext cx="2972547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480" tIns="43740" rIns="87480" bIns="4374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37196" indent="-2835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34148" indent="-22683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587808" indent="-22683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41468" indent="-22683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495126" indent="-22683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48786" indent="-22683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02445" indent="-22683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56104" indent="-22683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eaLnBrk="1" hangingPunct="1"/>
            <a:fld id="{E81831F5-1FB2-463B-9D01-36866B7F4AD2}" type="slidenum">
              <a:rPr lang="de-DE" sz="1100">
                <a:solidFill>
                  <a:prstClr val="black"/>
                </a:solidFill>
              </a:rPr>
              <a:pPr eaLnBrk="1" hangingPunct="1"/>
              <a:t>37</a:t>
            </a:fld>
            <a:endParaRPr lang="de-DE" sz="1100">
              <a:solidFill>
                <a:prstClr val="black"/>
              </a:solidFill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3738" y="611188"/>
            <a:ext cx="5470525" cy="4103687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408" tIns="42204" rIns="84408" bIns="42204"/>
          <a:lstStyle/>
          <a:p>
            <a:pPr eaLnBrk="1" hangingPunct="1"/>
            <a:endParaRPr lang="en-US" smtClean="0">
              <a:latin typeface="Arial" charset="0"/>
              <a:ea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853" y="8685331"/>
            <a:ext cx="2972547" cy="457200"/>
          </a:xfrm>
          <a:prstGeom prst="rect">
            <a:avLst/>
          </a:prstGeom>
          <a:ln/>
        </p:spPr>
        <p:txBody>
          <a:bodyPr lIns="87480" tIns="43740" rIns="87480" bIns="43740"/>
          <a:lstStyle/>
          <a:p>
            <a:fld id="{241786E2-1F94-43DE-89EF-41B845EB0A85}" type="slidenum">
              <a:rPr lang="de-DE">
                <a:solidFill>
                  <a:prstClr val="black"/>
                </a:solidFill>
              </a:rPr>
              <a:pPr/>
              <a:t>38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5325" y="611188"/>
            <a:ext cx="5470525" cy="4103687"/>
          </a:xfrm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4929556"/>
            <a:ext cx="5486400" cy="3528646"/>
          </a:xfrm>
        </p:spPr>
        <p:txBody>
          <a:bodyPr lIns="84408" tIns="42204" rIns="84408" bIns="42204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  <a:noFill/>
        </p:spPr>
        <p:txBody>
          <a:bodyPr lIns="87480" tIns="43740" rIns="87480" bIns="43740"/>
          <a:lstStyle>
            <a:lvl1pPr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0781" indent="-273377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093509" indent="-218702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30912" indent="-218702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68316" indent="-218702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05720" indent="-21870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43124" indent="-21870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280528" indent="-21870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17931" indent="-21870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18F60BC-798D-473F-B62B-2437F59A39B2}" type="slidenum">
              <a:rPr lang="de-DE" sz="1100">
                <a:solidFill>
                  <a:prstClr val="black"/>
                </a:solidFill>
                <a:latin typeface="Arial" charset="0"/>
              </a:rPr>
              <a:pPr eaLnBrk="1" hangingPunct="1"/>
              <a:t>41</a:t>
            </a:fld>
            <a:endParaRPr lang="de-DE" sz="11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5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25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652" y="4345161"/>
            <a:ext cx="5024705" cy="4112458"/>
          </a:xfrm>
          <a:noFill/>
        </p:spPr>
        <p:txBody>
          <a:bodyPr lIns="84408" tIns="42204" rIns="84408" bIns="42204"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853" y="8685331"/>
            <a:ext cx="2972547" cy="457200"/>
          </a:xfrm>
          <a:prstGeom prst="rect">
            <a:avLst/>
          </a:prstGeom>
          <a:noFill/>
        </p:spPr>
        <p:txBody>
          <a:bodyPr lIns="87480" tIns="43740" rIns="87480" bIns="43740"/>
          <a:lstStyle>
            <a:lvl1pPr defTabSz="92366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1428" indent="-281317" defTabSz="92366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5275" indent="-225055" defTabSz="92366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5383" indent="-225055" defTabSz="92366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25494" indent="-225055" defTabSz="92366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75602" indent="-225055" defTabSz="92366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25712" indent="-225055" defTabSz="92366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75822" indent="-225055" defTabSz="92366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25932" indent="-225055" defTabSz="92366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6678099-4493-46C4-A0DF-DF0C75740BD4}" type="slidenum">
              <a:rPr lang="de-DE" sz="1100">
                <a:solidFill>
                  <a:prstClr val="black"/>
                </a:solidFill>
                <a:latin typeface="Arial" charset="0"/>
              </a:rPr>
              <a:pPr eaLnBrk="1" hangingPunct="1"/>
              <a:t>42</a:t>
            </a:fld>
            <a:endParaRPr lang="de-DE" sz="11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5825"/>
          </a:xfrm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910" y="4340990"/>
            <a:ext cx="5032190" cy="4115822"/>
          </a:xfrm>
          <a:noFill/>
        </p:spPr>
        <p:txBody>
          <a:bodyPr lIns="84408" tIns="42204" rIns="84408" bIns="42204"/>
          <a:lstStyle/>
          <a:p>
            <a:pPr eaLnBrk="1" hangingPunct="1"/>
            <a:r>
              <a:rPr lang="de-DE" smtClean="0"/>
              <a:t>Was ist mit Synergieeffekten zwischen DLR und dem School_Lab</a:t>
            </a:r>
          </a:p>
          <a:p>
            <a:pPr eaLnBrk="1" hangingPunct="1"/>
            <a:r>
              <a:rPr lang="de-DE" smtClean="0"/>
              <a:t>Was ist der Arbeite der Pädagogen?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3738" y="611188"/>
            <a:ext cx="5470525" cy="4103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4408" tIns="42204" rIns="84408" bIns="42204"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3854" y="8685331"/>
            <a:ext cx="2972547" cy="457200"/>
          </a:xfrm>
          <a:prstGeom prst="rect">
            <a:avLst/>
          </a:prstGeom>
        </p:spPr>
        <p:txBody>
          <a:bodyPr lIns="87480" tIns="43740" rIns="87480" bIns="43740"/>
          <a:lstStyle/>
          <a:p>
            <a:pPr>
              <a:defRPr/>
            </a:pPr>
            <a:fld id="{D8DF57D7-2670-4E78-96DD-D9B2280512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344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3738" y="611188"/>
            <a:ext cx="5470525" cy="4103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4408" tIns="42204" rIns="84408" bIns="42204"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3854" y="8685331"/>
            <a:ext cx="2972547" cy="457200"/>
          </a:xfrm>
          <a:prstGeom prst="rect">
            <a:avLst/>
          </a:prstGeom>
        </p:spPr>
        <p:txBody>
          <a:bodyPr lIns="87480" tIns="43740" rIns="87480" bIns="43740"/>
          <a:lstStyle/>
          <a:p>
            <a:pPr>
              <a:defRPr/>
            </a:pPr>
            <a:fld id="{D8DF57D7-2670-4E78-96DD-D9B2280512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319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938237"/>
            <a:ext cx="7342188" cy="73818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143000" y="1884363"/>
            <a:ext cx="3770313" cy="39925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65716" y="1884363"/>
            <a:ext cx="3771900" cy="39925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8403CA8D-A942-4B99-8FFB-5DE4FC6456A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1854349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"/>
          <p:cNvSpPr>
            <a:spLocks noGrp="1"/>
          </p:cNvSpPr>
          <p:nvPr>
            <p:ph type="body" idx="1"/>
          </p:nvPr>
        </p:nvSpPr>
        <p:spPr>
          <a:xfrm>
            <a:off x="1144800" y="1871442"/>
            <a:ext cx="3769200" cy="333425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65200" y="1872000"/>
            <a:ext cx="3769200" cy="3348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143000" y="938237"/>
            <a:ext cx="7342188" cy="738187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2"/>
          </p:nvPr>
        </p:nvSpPr>
        <p:spPr>
          <a:xfrm>
            <a:off x="1144800" y="2420888"/>
            <a:ext cx="3769200" cy="36004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3"/>
          </p:nvPr>
        </p:nvSpPr>
        <p:spPr>
          <a:xfrm>
            <a:off x="5065200" y="2420888"/>
            <a:ext cx="3769200" cy="36004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Rectangle 51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DAF37945-9962-4CB1-B478-66BDA73302A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8" name="Rectangle 52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1204667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AD18FC4C-D580-4D31-B635-268EFBEDCC5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85767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32472557-09D5-4963-8EC6-B344159E914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3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778365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90600" y="4191000"/>
            <a:ext cx="7772400" cy="1905000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de-DE" noProof="0" smtClean="0"/>
              <a:t>Mastertitelformat bearbeiten</a:t>
            </a:r>
          </a:p>
        </p:txBody>
      </p:sp>
      <p:pic>
        <p:nvPicPr>
          <p:cNvPr id="85026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23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027" name="Rectangle 3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200400" y="6477000"/>
            <a:ext cx="55626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197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808080"/>
                </a:solidFill>
                <a:latin typeface="+mn-lt"/>
              </a:defRPr>
            </a:lvl1pPr>
          </a:lstStyle>
          <a:p>
            <a:r>
              <a:rPr lang="de-DE"/>
              <a:t>Folie </a:t>
            </a:r>
            <a:fld id="{3B47005B-A2ED-4009-9FA7-168BDE8724D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85028" name="Rectangle 36"/>
          <p:cNvSpPr>
            <a:spLocks noChangeArrowheads="1"/>
          </p:cNvSpPr>
          <p:nvPr/>
        </p:nvSpPr>
        <p:spPr bwMode="auto">
          <a:xfrm>
            <a:off x="3200400" y="6629400"/>
            <a:ext cx="5562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7976" rIns="0" bIns="0"/>
          <a:lstStyle/>
          <a:p>
            <a:pPr algn="r"/>
            <a:r>
              <a:rPr lang="de-DE" sz="600">
                <a:solidFill>
                  <a:srgbClr val="808080"/>
                </a:solidFill>
                <a:latin typeface="Arial" charset="0"/>
              </a:rPr>
              <a:t>Standardfoliensatz  &gt;23.07.2008</a:t>
            </a:r>
          </a:p>
        </p:txBody>
      </p:sp>
      <p:sp>
        <p:nvSpPr>
          <p:cNvPr id="85029" name="Freeform 37"/>
          <p:cNvSpPr>
            <a:spLocks/>
          </p:cNvSpPr>
          <p:nvPr/>
        </p:nvSpPr>
        <p:spPr bwMode="auto">
          <a:xfrm>
            <a:off x="0" y="0"/>
            <a:ext cx="990600" cy="4038600"/>
          </a:xfrm>
          <a:custGeom>
            <a:avLst/>
            <a:gdLst>
              <a:gd name="T0" fmla="*/ 0 w 624"/>
              <a:gd name="T1" fmla="*/ 0 h 2544"/>
              <a:gd name="T2" fmla="*/ 624 w 624"/>
              <a:gd name="T3" fmla="*/ 1373 h 2544"/>
              <a:gd name="T4" fmla="*/ 0 w 624"/>
              <a:gd name="T5" fmla="*/ 2544 h 2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2544">
                <a:moveTo>
                  <a:pt x="0" y="0"/>
                </a:moveTo>
                <a:cubicBezTo>
                  <a:pt x="248" y="720"/>
                  <a:pt x="411" y="989"/>
                  <a:pt x="624" y="1373"/>
                </a:cubicBezTo>
                <a:cubicBezTo>
                  <a:pt x="232" y="1971"/>
                  <a:pt x="78" y="2388"/>
                  <a:pt x="0" y="2544"/>
                </a:cubicBezTo>
              </a:path>
            </a:pathLst>
          </a:custGeom>
          <a:solidFill>
            <a:srgbClr val="B3B3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85030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4900"/>
            <a:ext cx="248285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20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5235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63063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1-4-2016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76267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970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1-4-2016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376267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832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1-4-2016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3124200" y="6376267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>
              <a:solidFill>
                <a:prstClr val="white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658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430557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1-4-2016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3124200" y="6376267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1-4-2016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3124200" y="6376267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>
              <a:solidFill>
                <a:prstClr val="white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487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3008313" cy="95842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1" y="476696"/>
            <a:ext cx="5111750" cy="564949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1-4-2016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376267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00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1-4-2016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381352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85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1-4-2016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76267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912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476696"/>
            <a:ext cx="2057400" cy="5649491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476696"/>
            <a:ext cx="6019800" cy="5649491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1-4-2016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76267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253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 &gt;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Folie </a:t>
            </a:r>
            <a:fld id="{C3BAFD5A-B0DE-40C2-83DC-A6F3DD2629B8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944256"/>
      </p:ext>
    </p:extLst>
  </p:cSld>
  <p:clrMapOvr>
    <a:masterClrMapping/>
  </p:clrMapOvr>
  <p:transition spd="med">
    <p:cut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 &gt;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Folie </a:t>
            </a:r>
            <a:fld id="{483298E9-E1DC-48F1-A64E-E758E09479A9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519036"/>
      </p:ext>
    </p:extLst>
  </p:cSld>
  <p:clrMapOvr>
    <a:masterClrMapping/>
  </p:clrMapOvr>
  <p:transition spd="med">
    <p:cut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 &gt;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Folie </a:t>
            </a:r>
            <a:fld id="{A827DE6E-5D69-4080-9895-8B50CD39AE2A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69115"/>
      </p:ext>
    </p:extLst>
  </p:cSld>
  <p:clrMapOvr>
    <a:masterClrMapping/>
  </p:clrMapOvr>
  <p:transition spd="med">
    <p:cut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06475" y="2638449"/>
            <a:ext cx="3830638" cy="352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89525" y="2638449"/>
            <a:ext cx="3830637" cy="352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 &gt;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Folie </a:t>
            </a:r>
            <a:fld id="{97848C17-65C4-4E18-BBEB-580AF9D39807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63724"/>
      </p:ext>
    </p:extLst>
  </p:cSld>
  <p:clrMapOvr>
    <a:masterClrMapping/>
  </p:clrMapOvr>
  <p:transition spd="med">
    <p:cut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2878206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 &gt;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Folie </a:t>
            </a:r>
            <a:fld id="{A35D8270-9874-4F23-B8A1-81CCE03F2CC2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32524"/>
      </p:ext>
    </p:extLst>
  </p:cSld>
  <p:clrMapOvr>
    <a:masterClrMapping/>
  </p:clrMapOvr>
  <p:transition spd="med">
    <p:cut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 &gt;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Folie </a:t>
            </a:r>
            <a:fld id="{7C3B2742-D45E-4A26-B2CB-207CDA5484F5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757971"/>
      </p:ext>
    </p:extLst>
  </p:cSld>
  <p:clrMapOvr>
    <a:masterClrMapping/>
  </p:clrMapOvr>
  <p:transition spd="med">
    <p:cut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 &gt;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Folie </a:t>
            </a:r>
            <a:fld id="{0C492F71-E6B6-4C12-A0DE-DA5397986422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327904"/>
      </p:ext>
    </p:extLst>
  </p:cSld>
  <p:clrMapOvr>
    <a:masterClrMapping/>
  </p:clrMapOvr>
  <p:transition spd="med">
    <p:cut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 &gt;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Folie </a:t>
            </a:r>
            <a:fld id="{397FF275-1254-4F27-A1A6-41CA75715226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52711"/>
      </p:ext>
    </p:extLst>
  </p:cSld>
  <p:clrMapOvr>
    <a:masterClrMapping/>
  </p:clrMapOvr>
  <p:transition spd="med">
    <p:cut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 &gt;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Folie </a:t>
            </a:r>
            <a:fld id="{192B147A-F1F1-47AA-9AC6-9ED076900076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639776"/>
      </p:ext>
    </p:extLst>
  </p:cSld>
  <p:clrMapOvr>
    <a:masterClrMapping/>
  </p:clrMapOvr>
  <p:transition spd="med">
    <p:cut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 &gt;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Folie </a:t>
            </a:r>
            <a:fld id="{13EF8027-98A0-4892-8AA1-62FFF6EA629D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991345"/>
      </p:ext>
    </p:extLst>
  </p:cSld>
  <p:clrMapOvr>
    <a:masterClrMapping/>
  </p:clrMapOvr>
  <p:transition spd="med">
    <p:cut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81825" y="693738"/>
            <a:ext cx="1957387" cy="547211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006475" y="693738"/>
            <a:ext cx="5722938" cy="547211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 &gt;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Folie </a:t>
            </a:r>
            <a:fld id="{100616D2-5683-4C2E-BC31-20871673C71F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984875"/>
      </p:ext>
    </p:extLst>
  </p:cSld>
  <p:clrMapOvr>
    <a:masterClrMapping/>
  </p:clrMapOvr>
  <p:transition spd="med">
    <p:cut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5167313"/>
            <a:ext cx="9144000" cy="339725"/>
          </a:xfrm>
          <a:prstGeom prst="rect">
            <a:avLst/>
          </a:prstGeom>
          <a:solidFill>
            <a:schemeClr val="bg1"/>
          </a:solidFill>
        </p:spPr>
        <p:txBody>
          <a:bodyPr anchor="ctr">
            <a:spAutoFit/>
          </a:bodyPr>
          <a:lstStyle/>
          <a:p>
            <a:pPr marL="180975" indent="-180975" algn="ctr" defTabSz="914400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de-DE" sz="16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76FEA-A5B8-43DE-B6FA-F6B940C59478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169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B067B266-3FB4-416E-AEE9-B8996BD9D9BA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5850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2071E-9C4A-4FB6-9E55-3441777459E4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512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99" y="381000"/>
            <a:ext cx="6105525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951" y="1673225"/>
            <a:ext cx="7905750" cy="431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36106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156A8-D612-43F8-9C93-E6D00AD343FC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5633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74590-F35E-41A5-96E6-960A7399F5F8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3211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3F343-CC2C-408A-AF16-197458F93FDA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9870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51079-CA69-43DB-B141-8F6A9E943E26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66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3608D-AC75-4DF0-AEE2-E1F6C15D6F15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3493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6"/>
          <p:cNvSpPr txBox="1">
            <a:spLocks/>
          </p:cNvSpPr>
          <p:nvPr userDrawn="1"/>
        </p:nvSpPr>
        <p:spPr>
          <a:xfrm>
            <a:off x="0" y="6376988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 algn="l" defTabSz="914400" rtl="0">
              <a:defRPr/>
            </a:pPr>
            <a:fld id="{978857F7-3E0A-41AE-B540-268506369575}" type="slidenum">
              <a:rPr lang="de-DE" kern="1200" smtClean="0">
                <a:solidFill>
                  <a:prstClr val="black"/>
                </a:solidFill>
                <a:ea typeface="+mn-ea"/>
                <a:cs typeface="+mn-cs"/>
              </a:rPr>
              <a:pPr algn="l" defTabSz="914400" rtl="0">
                <a:defRPr/>
              </a:pPr>
              <a:t>‹Nr.›</a:t>
            </a:fld>
            <a:endParaRPr lang="de-DE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algn="l" defTabSz="914400" rtl="0">
              <a:defRPr/>
            </a:pPr>
            <a:endParaRPr lang="de-DE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algn="l" defTabSz="914400" rtl="0">
              <a:defRPr/>
            </a:pPr>
            <a:endParaRPr lang="de-DE" kern="120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338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6"/>
          <p:cNvSpPr txBox="1">
            <a:spLocks/>
          </p:cNvSpPr>
          <p:nvPr userDrawn="1"/>
        </p:nvSpPr>
        <p:spPr>
          <a:xfrm>
            <a:off x="0" y="6376988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 algn="l" defTabSz="914400" rtl="0">
              <a:defRPr/>
            </a:pPr>
            <a:fld id="{DC22C5ED-C9D2-4A22-AF4D-23E8226D0DCD}" type="slidenum">
              <a:rPr lang="de-DE" kern="1200" smtClean="0">
                <a:solidFill>
                  <a:prstClr val="black"/>
                </a:solidFill>
                <a:ea typeface="+mn-ea"/>
                <a:cs typeface="+mn-cs"/>
              </a:rPr>
              <a:pPr algn="l" defTabSz="914400" rtl="0">
                <a:defRPr/>
              </a:pPr>
              <a:t>‹Nr.›</a:t>
            </a:fld>
            <a:endParaRPr lang="de-DE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algn="l" defTabSz="914400" rtl="0">
              <a:defRPr/>
            </a:pPr>
            <a:endParaRPr lang="de-DE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algn="l" defTabSz="914400" rtl="0">
              <a:defRPr/>
            </a:pPr>
            <a:endParaRPr lang="de-DE" kern="120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5365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6"/>
          <p:cNvSpPr txBox="1">
            <a:spLocks/>
          </p:cNvSpPr>
          <p:nvPr userDrawn="1"/>
        </p:nvSpPr>
        <p:spPr>
          <a:xfrm>
            <a:off x="0" y="6376988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 algn="l" defTabSz="914400" rtl="0">
              <a:defRPr/>
            </a:pPr>
            <a:fld id="{C248E822-777F-4827-9DEE-D725A2FF333E}" type="slidenum">
              <a:rPr lang="de-DE" kern="1200" smtClean="0">
                <a:solidFill>
                  <a:prstClr val="black"/>
                </a:solidFill>
                <a:ea typeface="+mn-ea"/>
                <a:cs typeface="+mn-cs"/>
              </a:rPr>
              <a:pPr algn="l" defTabSz="914400" rtl="0">
                <a:defRPr/>
              </a:pPr>
              <a:t>‹Nr.›</a:t>
            </a:fld>
            <a:endParaRPr lang="de-DE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algn="l" defTabSz="914400" rtl="0">
              <a:defRPr/>
            </a:pPr>
            <a:endParaRPr lang="de-DE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algn="l" defTabSz="914400" rtl="0">
              <a:defRPr/>
            </a:pPr>
            <a:endParaRPr lang="de-DE" kern="120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0803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71123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>
                <a:solidFill>
                  <a:srgbClr val="051F67"/>
                </a:solidFill>
                <a:latin typeface="+mn-lt"/>
                <a:cs typeface="Arial" panose="020B0604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>
                <a:solidFill>
                  <a:srgbClr val="051F67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051F67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051F67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051F67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2173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943" y="379080"/>
            <a:ext cx="6903427" cy="43088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7657" y="1673225"/>
            <a:ext cx="3541834" cy="431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0163" y="1673225"/>
            <a:ext cx="3541835" cy="431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9733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14703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>
                <a:solidFill>
                  <a:srgbClr val="051F67"/>
                </a:solidFill>
                <a:latin typeface="+mn-lt"/>
                <a:cs typeface="Arial" panose="020B0604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>
                <a:solidFill>
                  <a:srgbClr val="051F67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051F67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051F67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051F67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2395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99908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535112" y="153988"/>
            <a:ext cx="7486651" cy="3946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dirty="0" smtClean="0"/>
              <a:t>Textmasterformate durch Klicken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07957774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fld id="{CC011738-C2E8-4D29-A792-E1AF85224E28}" type="datetimeFigureOut">
              <a:rPr lang="de-DE" kern="1200" smtClean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t>01.04.2016</a:t>
            </a:fld>
            <a:endParaRPr lang="de-DE" kern="1200">
              <a:solidFill>
                <a:prstClr val="black"/>
              </a:solidFill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endParaRPr lang="de-DE" kern="1200">
              <a:solidFill>
                <a:prstClr val="black"/>
              </a:solidFill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fld id="{C52B928A-6443-4448-9118-3799F64223EC}" type="slidenum">
              <a:rPr lang="de-DE" kern="1200" smtClean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kern="1200">
              <a:solidFill>
                <a:prstClr val="black"/>
              </a:solidFill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33717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45124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028344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6444770" y="6504894"/>
            <a:ext cx="533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rgbClr val="002060"/>
                </a:solidFill>
              </a:defRPr>
            </a:lvl1pPr>
          </a:lstStyle>
          <a:p>
            <a:pPr defTabSz="914400" rtl="0" fontAlgn="base">
              <a:spcBef>
                <a:spcPct val="0"/>
              </a:spcBef>
              <a:spcAft>
                <a:spcPct val="0"/>
              </a:spcAft>
            </a:pPr>
            <a:fld id="{443F66D3-5469-4332-8E32-72D185292B5F}" type="slidenum">
              <a:rPr lang="de-DE" kern="1200" smtClean="0">
                <a:latin typeface="Calibri" pitchFamily="34" charset="0"/>
                <a:ea typeface="+mn-ea"/>
                <a:cs typeface="Arial" charset="0"/>
              </a:rPr>
              <a:pPr defTabSz="914400" rtl="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kern="1200"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4" name="Titelplatzhalter 1"/>
          <p:cNvSpPr>
            <a:spLocks noGrp="1"/>
          </p:cNvSpPr>
          <p:nvPr>
            <p:ph type="title"/>
          </p:nvPr>
        </p:nvSpPr>
        <p:spPr>
          <a:xfrm>
            <a:off x="1535112" y="153988"/>
            <a:ext cx="7486651" cy="3946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5" name="Text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dirty="0" smtClean="0"/>
              <a:t>Textmasterformate durch Klicken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44092094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2875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888162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D756F1-AF74-4010-B395-18A277EAFC74}" type="datetimeFigureOut">
              <a:rPr lang="en-GB" smtClean="0"/>
              <a:t>01/04/2016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</p:spPr>
        <p:txBody>
          <a:bodyPr/>
          <a:lstStyle/>
          <a:p>
            <a:fld id="{A8E4BF23-7297-4BB6-BC18-FBA927A59C3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6402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99" y="381000"/>
            <a:ext cx="6105525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951" y="1673225"/>
            <a:ext cx="7905750" cy="431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28297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99" y="381000"/>
            <a:ext cx="6105525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3145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D756F1-AF74-4010-B395-18A277EAFC74}" type="datetimeFigureOut">
              <a:rPr lang="en-GB" smtClean="0"/>
              <a:pPr/>
              <a:t>01/04/2016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</p:spPr>
        <p:txBody>
          <a:bodyPr/>
          <a:lstStyle/>
          <a:p>
            <a:fld id="{A8E4BF23-7297-4BB6-BC18-FBA927A59C3C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0092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943" y="379080"/>
            <a:ext cx="6903427" cy="43088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7657" y="1673225"/>
            <a:ext cx="3541834" cy="431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0163" y="1673225"/>
            <a:ext cx="3541835" cy="431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6607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48" y="1820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0" descr="dlr_signe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857875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43000" y="1392238"/>
            <a:ext cx="7342188" cy="741362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de-DE" noProof="0" dirty="0" smtClean="0"/>
              <a:t>Mastertitelformat bearbeiten</a:t>
            </a:r>
          </a:p>
        </p:txBody>
      </p:sp>
      <p:sp>
        <p:nvSpPr>
          <p:cNvPr id="85029" name="Rectangle 37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2159000"/>
            <a:ext cx="7342188" cy="3714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E19ADC32-8BA4-452D-8D92-8E4AF5BC6D7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 dirty="0" smtClean="0"/>
              <a:t>&gt; </a:t>
            </a:r>
            <a:r>
              <a:rPr lang="de-DE" dirty="0" err="1" smtClean="0"/>
              <a:t>DLR_School_Lab</a:t>
            </a:r>
            <a:r>
              <a:rPr lang="de-DE" dirty="0" smtClean="0"/>
              <a:t> Oberpfaffenhofen  &gt; Dieter </a:t>
            </a:r>
            <a:r>
              <a:rPr lang="de-DE" dirty="0" err="1" smtClean="0"/>
              <a:t>Hausamann</a:t>
            </a:r>
            <a:r>
              <a:rPr lang="de-DE" dirty="0" smtClean="0"/>
              <a:t>  •  1st CEOS-WGCBDD Meeting </a:t>
            </a:r>
            <a:r>
              <a:rPr lang="de-DE" dirty="0" err="1" smtClean="0"/>
              <a:t>Ilhabella</a:t>
            </a:r>
            <a:r>
              <a:rPr lang="de-DE" dirty="0" smtClean="0"/>
              <a:t> &gt;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46955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3506621A-C0A4-4A0C-B85C-C8F5CD15F72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39401469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938213"/>
            <a:ext cx="7342188" cy="73818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143000" y="1884363"/>
            <a:ext cx="3770313" cy="39925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65713" y="1884363"/>
            <a:ext cx="3771900" cy="39925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8403CA8D-A942-4B99-8FFB-5DE4FC6456A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5840972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"/>
          <p:cNvSpPr>
            <a:spLocks noGrp="1"/>
          </p:cNvSpPr>
          <p:nvPr>
            <p:ph type="body" idx="1"/>
          </p:nvPr>
        </p:nvSpPr>
        <p:spPr>
          <a:xfrm>
            <a:off x="1144800" y="1871439"/>
            <a:ext cx="3769200" cy="333425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65200" y="1872000"/>
            <a:ext cx="3769200" cy="3348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143000" y="938213"/>
            <a:ext cx="7342188" cy="738187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2"/>
          </p:nvPr>
        </p:nvSpPr>
        <p:spPr>
          <a:xfrm>
            <a:off x="1144800" y="2420888"/>
            <a:ext cx="3769200" cy="36004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3"/>
          </p:nvPr>
        </p:nvSpPr>
        <p:spPr>
          <a:xfrm>
            <a:off x="5065200" y="2420888"/>
            <a:ext cx="3769200" cy="36004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Rectangle 51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DAF37945-9962-4CB1-B478-66BDA73302A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8" name="Rectangle 52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16092890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AD18FC4C-D580-4D31-B635-268EFBEDCC5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36216347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32472557-09D5-4963-8EC6-B344159E914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3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1838937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99" y="381000"/>
            <a:ext cx="6105525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550690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90600" y="4191000"/>
            <a:ext cx="7772400" cy="1905000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de-DE" noProof="0" smtClean="0"/>
              <a:t>Mastertitelformat bearbeiten</a:t>
            </a:r>
          </a:p>
        </p:txBody>
      </p:sp>
      <p:pic>
        <p:nvPicPr>
          <p:cNvPr id="85026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23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027" name="Rectangle 3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200400" y="6477000"/>
            <a:ext cx="55626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197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808080"/>
                </a:solidFill>
                <a:latin typeface="+mn-lt"/>
              </a:defRPr>
            </a:lvl1pPr>
          </a:lstStyle>
          <a:p>
            <a:r>
              <a:rPr lang="de-DE"/>
              <a:t>Folie </a:t>
            </a:r>
            <a:fld id="{3B47005B-A2ED-4009-9FA7-168BDE8724D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85028" name="Rectangle 36"/>
          <p:cNvSpPr>
            <a:spLocks noChangeArrowheads="1"/>
          </p:cNvSpPr>
          <p:nvPr/>
        </p:nvSpPr>
        <p:spPr bwMode="auto">
          <a:xfrm>
            <a:off x="3200400" y="6629400"/>
            <a:ext cx="5562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7976" rIns="0" bIns="0"/>
          <a:lstStyle/>
          <a:p>
            <a:pPr algn="r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sz="600" kern="1200">
                <a:solidFill>
                  <a:srgbClr val="808080"/>
                </a:solidFill>
                <a:latin typeface="Arial" charset="0"/>
                <a:ea typeface="ヒラギノ角ゴ Pro W3" charset="-128"/>
                <a:cs typeface="Arial"/>
              </a:rPr>
              <a:t>Standardfoliensatz  &gt;23.07.2008</a:t>
            </a:r>
          </a:p>
        </p:txBody>
      </p:sp>
      <p:sp>
        <p:nvSpPr>
          <p:cNvPr id="85029" name="Freeform 37"/>
          <p:cNvSpPr>
            <a:spLocks/>
          </p:cNvSpPr>
          <p:nvPr/>
        </p:nvSpPr>
        <p:spPr bwMode="auto">
          <a:xfrm>
            <a:off x="0" y="0"/>
            <a:ext cx="990600" cy="4038600"/>
          </a:xfrm>
          <a:custGeom>
            <a:avLst/>
            <a:gdLst>
              <a:gd name="T0" fmla="*/ 0 w 624"/>
              <a:gd name="T1" fmla="*/ 0 h 2544"/>
              <a:gd name="T2" fmla="*/ 624 w 624"/>
              <a:gd name="T3" fmla="*/ 1373 h 2544"/>
              <a:gd name="T4" fmla="*/ 0 w 624"/>
              <a:gd name="T5" fmla="*/ 2544 h 2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2544">
                <a:moveTo>
                  <a:pt x="0" y="0"/>
                </a:moveTo>
                <a:cubicBezTo>
                  <a:pt x="248" y="720"/>
                  <a:pt x="411" y="989"/>
                  <a:pt x="624" y="1373"/>
                </a:cubicBezTo>
                <a:cubicBezTo>
                  <a:pt x="232" y="1971"/>
                  <a:pt x="78" y="2388"/>
                  <a:pt x="0" y="2544"/>
                </a:cubicBezTo>
              </a:path>
            </a:pathLst>
          </a:custGeom>
          <a:solidFill>
            <a:srgbClr val="B3B3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kern="1200">
              <a:solidFill>
                <a:srgbClr val="000000"/>
              </a:solidFill>
              <a:latin typeface="Arial" charset="0"/>
              <a:ea typeface="ヒラギノ角ゴ Pro W3" charset="-128"/>
              <a:cs typeface="Arial"/>
            </a:endParaRPr>
          </a:p>
        </p:txBody>
      </p:sp>
      <p:pic>
        <p:nvPicPr>
          <p:cNvPr id="85030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4900"/>
            <a:ext cx="248285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2274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906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89402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1.4.2016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10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1.4.2016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9437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1.4.2016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4887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1.4.2016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9121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1.4.2016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921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1.4.2016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7318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1.4.2016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3379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1.4.2016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158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48" y="1820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0" descr="dlr_signe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857899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43000" y="1392238"/>
            <a:ext cx="7342188" cy="741362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de-DE" noProof="0" dirty="0" smtClean="0"/>
              <a:t>Mastertitelformat bearbeiten</a:t>
            </a:r>
          </a:p>
        </p:txBody>
      </p:sp>
      <p:sp>
        <p:nvSpPr>
          <p:cNvPr id="85029" name="Rectangle 37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2159024"/>
            <a:ext cx="7342188" cy="3714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E19ADC32-8BA4-452D-8D92-8E4AF5BC6D7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 dirty="0" smtClean="0"/>
              <a:t>&gt; </a:t>
            </a:r>
            <a:r>
              <a:rPr lang="de-DE" dirty="0" err="1" smtClean="0"/>
              <a:t>DLR_School_Lab</a:t>
            </a:r>
            <a:r>
              <a:rPr lang="de-DE" dirty="0" smtClean="0"/>
              <a:t> Oberpfaffenhofen  &gt; Dieter </a:t>
            </a:r>
            <a:r>
              <a:rPr lang="de-DE" dirty="0" err="1" smtClean="0"/>
              <a:t>Hausamann</a:t>
            </a:r>
            <a:r>
              <a:rPr lang="de-DE" dirty="0" smtClean="0"/>
              <a:t>  •  1st CEOS-WGCBDD Meeting </a:t>
            </a:r>
            <a:r>
              <a:rPr lang="de-DE" dirty="0" err="1" smtClean="0"/>
              <a:t>Ilhabella</a:t>
            </a:r>
            <a:r>
              <a:rPr lang="de-DE" dirty="0" smtClean="0"/>
              <a:t> &gt;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41663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1.4.2016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7292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1.4.2016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986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1.4.2016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734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3506621A-C0A4-4A0C-B85C-C8F5CD15F72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129834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60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2.png"/><Relationship Id="rId18" Type="http://schemas.openxmlformats.org/officeDocument/2006/relationships/image" Target="../media/image17.gif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6.xml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3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image" Target="../media/image23.jpeg"/><Relationship Id="rId5" Type="http://schemas.openxmlformats.org/officeDocument/2006/relationships/slideLayout" Target="../slideLayouts/slideLayout55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2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443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</p:sldLayoutIdLst>
  <p:transition spd="med"/>
  <p:timing>
    <p:tnLst>
      <p:par>
        <p:cTn id="1" dur="indefinite" restart="never" nodeType="tmRoot"/>
      </p:par>
    </p:tnLst>
  </p:timing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\\psf\Host\Users\cd\Desktop\Startbild_4zu3-Fuss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7138"/>
            <a:ext cx="91440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3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884363"/>
            <a:ext cx="7694613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pic>
        <p:nvPicPr>
          <p:cNvPr id="1029" name="Grafik 10" descr="dlr_signet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61436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" name="Rectangle 5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122238"/>
            <a:ext cx="1230313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 algn="l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kern="1200">
                <a:latin typeface="Arial" charset="0"/>
                <a:ea typeface="ヒラギノ角ゴ Pro W3" charset="-128"/>
              </a:rPr>
              <a:t>www.DLR.de  •  Chart </a:t>
            </a:r>
            <a:fld id="{52917C3B-CD55-4701-84F9-F08C458EA711}" type="slidenum">
              <a:rPr lang="de-DE" kern="1200">
                <a:latin typeface="Arial" charset="0"/>
                <a:ea typeface="ヒラギノ角ゴ Pro W3" charset="-128"/>
              </a:rPr>
              <a:pPr algn="l" defTabSz="914400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kern="1200">
              <a:latin typeface="Arial" charset="0"/>
              <a:ea typeface="ヒラギノ角ゴ Pro W3" charset="-128"/>
            </a:endParaRPr>
          </a:p>
        </p:txBody>
      </p:sp>
      <p:sp>
        <p:nvSpPr>
          <p:cNvPr id="1076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38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 algn="l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kern="1200">
                <a:latin typeface="Arial" charset="0"/>
                <a:ea typeface="ヒラギノ角ゴ Pro W3" charset="-128"/>
              </a:rPr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222841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</p:sldLayoutIdLst>
  <p:hf hdr="0" dt="0"/>
  <p:txStyles>
    <p:title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2pPr>
      <a:lvl3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3pPr>
      <a:lvl4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4pPr>
      <a:lvl5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5pPr>
      <a:lvl6pPr marL="4572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6pPr>
      <a:lvl7pPr marL="9144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7pPr>
      <a:lvl8pPr marL="13716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8pPr>
      <a:lvl9pPr marL="18288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25475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077913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524000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970088" indent="-17303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4272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8844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3416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7988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/>
            <a:fld id="{18A2481B-5154-415F-B752-558547769AA3}" type="datetimeFigureOut">
              <a:rPr lang="cs-CZ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rtl="0"/>
              <a:t>1.4.2016</a:t>
            </a:fld>
            <a:endParaRPr lang="cs-CZ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/>
            <a:endParaRPr lang="cs-CZ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/>
            <a:fld id="{20264769-77EF-4CD0-90DE-F7D7F2D423C4}" type="slidenum">
              <a:rPr lang="cs-CZ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rtl="0"/>
              <a:t>‹Nr.›</a:t>
            </a:fld>
            <a:endParaRPr lang="cs-CZ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31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6248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740" r:id="rId3"/>
    <p:sldLayoutId id="2147483741" r:id="rId4"/>
    <p:sldLayoutId id="2147483742" r:id="rId5"/>
    <p:sldLayoutId id="2147483753" r:id="rId6"/>
  </p:sldLayoutIdLst>
  <p:transition spd="med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7138"/>
            <a:ext cx="91440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37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12" y="1884363"/>
            <a:ext cx="7694613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pic>
        <p:nvPicPr>
          <p:cNvPr id="1029" name="Grafik 10" descr="dlr_signet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2" y="6143649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" name="Rectangle 5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12" y="122262"/>
            <a:ext cx="1230313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 algn="l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kern="1200">
                <a:latin typeface="Arial" charset="0"/>
                <a:ea typeface="ヒラギノ角ゴ Pro W3" charset="-128"/>
              </a:rPr>
              <a:t>www.DLR.de  •  Chart </a:t>
            </a:r>
            <a:fld id="{52917C3B-CD55-4701-84F9-F08C458EA711}" type="slidenum">
              <a:rPr lang="de-DE" kern="1200">
                <a:latin typeface="Arial" charset="0"/>
                <a:ea typeface="ヒラギノ角ゴ Pro W3" charset="-128"/>
              </a:rPr>
              <a:pPr algn="l" defTabSz="914400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kern="1200">
              <a:latin typeface="Arial" charset="0"/>
              <a:ea typeface="ヒラギノ角ゴ Pro W3" charset="-128"/>
            </a:endParaRPr>
          </a:p>
        </p:txBody>
      </p:sp>
      <p:sp>
        <p:nvSpPr>
          <p:cNvPr id="1076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62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 algn="l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kern="1200">
                <a:latin typeface="Arial" charset="0"/>
                <a:ea typeface="ヒラギノ角ゴ Pro W3" charset="-128"/>
              </a:rPr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4159358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</p:sldLayoutIdLst>
  <p:hf hdr="0" dt="0"/>
  <p:txStyles>
    <p:title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2pPr>
      <a:lvl3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3pPr>
      <a:lvl4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4pPr>
      <a:lvl5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5pPr>
      <a:lvl6pPr marL="4572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6pPr>
      <a:lvl7pPr marL="9144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7pPr>
      <a:lvl8pPr marL="13716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8pPr>
      <a:lvl9pPr marL="18288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25475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077913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524000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970088" indent="-17303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4272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8844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3416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7988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/>
            <a:fld id="{3D636C07-7E76-46D3-B86B-6AF7C60E533E}" type="datetimeFigureOut">
              <a:rPr lang="nl-NL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角ゴ Pro W3" charset="-128"/>
                <a:cs typeface="+mn-cs"/>
              </a:rPr>
              <a:pPr defTabSz="914400" rtl="0"/>
              <a:t>1-4-2016</a:t>
            </a:fld>
            <a:endParaRPr lang="nl-NL" kern="1200">
              <a:solidFill>
                <a:prstClr val="black">
                  <a:tint val="75000"/>
                </a:prstClr>
              </a:solidFill>
              <a:latin typeface="Calibri"/>
              <a:ea typeface="ヒラギノ角ゴ Pro W3" charset="-128"/>
              <a:cs typeface="+mn-cs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/>
            <a:endParaRPr lang="nl-NL" kern="1200">
              <a:solidFill>
                <a:prstClr val="black">
                  <a:tint val="75000"/>
                </a:prstClr>
              </a:solidFill>
              <a:latin typeface="Calibri"/>
              <a:ea typeface="ヒラギノ角ゴ Pro W3" charset="-128"/>
              <a:cs typeface="+mn-cs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/>
            <a:fld id="{A9096D49-DAE3-40DE-93E0-41688E0A5016}" type="slidenum">
              <a:rPr lang="nl-NL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角ゴ Pro W3" charset="-128"/>
                <a:cs typeface="+mn-cs"/>
              </a:rPr>
              <a:pPr defTabSz="914400" rtl="0"/>
              <a:t>‹Nr.›</a:t>
            </a:fld>
            <a:endParaRPr lang="nl-NL" kern="1200">
              <a:solidFill>
                <a:prstClr val="black">
                  <a:tint val="75000"/>
                </a:prstClr>
              </a:solidFill>
              <a:latin typeface="Calibri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60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16zu9_Bild_allgemei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" y="0"/>
            <a:ext cx="639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6478" y="2638449"/>
            <a:ext cx="781367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0244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008068" y="693762"/>
            <a:ext cx="7831137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8389950" y="6597650"/>
            <a:ext cx="719137" cy="115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768350">
              <a:defRPr sz="7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1200">
              <a:solidFill>
                <a:srgbClr val="FFFFFF"/>
              </a:solidFill>
              <a:cs typeface="+mn-cs"/>
            </a:endParaRP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5292725" y="6597650"/>
            <a:ext cx="3024188" cy="115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768350">
              <a:defRPr sz="7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kern="1200">
                <a:solidFill>
                  <a:srgbClr val="FFFFFF"/>
                </a:solidFill>
                <a:cs typeface="+mn-cs"/>
              </a:rPr>
              <a:t> &gt;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6659563" y="6381774"/>
            <a:ext cx="2133600" cy="149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768350">
              <a:defRPr sz="8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kern="1200">
                <a:solidFill>
                  <a:srgbClr val="FFFFFF"/>
                </a:solidFill>
                <a:cs typeface="+mn-cs"/>
              </a:rPr>
              <a:t>Folie </a:t>
            </a:r>
            <a:fld id="{B4108209-064D-4CC2-9A98-8B3BC070FB42}" type="slidenum">
              <a:rPr lang="de-DE" kern="1200">
                <a:solidFill>
                  <a:srgbClr val="FFFFFF"/>
                </a:solidFill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kern="1200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38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med">
    <p:cut thruBlk="1"/>
  </p:transition>
  <p:hf hdr="0" dt="0"/>
  <p:txStyles>
    <p:titleStyle>
      <a:lvl1pPr algn="l" defTabSz="768350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+mj-lt"/>
          <a:ea typeface="+mj-ea"/>
          <a:cs typeface="+mj-cs"/>
        </a:defRPr>
      </a:lvl1pPr>
      <a:lvl2pPr algn="l" defTabSz="768350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ＭＳ Ｐゴシック" pitchFamily="-106" charset="-128"/>
        </a:defRPr>
      </a:lvl2pPr>
      <a:lvl3pPr algn="l" defTabSz="768350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ＭＳ Ｐゴシック" pitchFamily="-106" charset="-128"/>
        </a:defRPr>
      </a:lvl3pPr>
      <a:lvl4pPr algn="l" defTabSz="768350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ＭＳ Ｐゴシック" pitchFamily="-106" charset="-128"/>
        </a:defRPr>
      </a:lvl4pPr>
      <a:lvl5pPr algn="l" defTabSz="768350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ＭＳ Ｐゴシック" pitchFamily="-106" charset="-128"/>
        </a:defRPr>
      </a:lvl5pPr>
      <a:lvl6pPr marL="457200" algn="l" defTabSz="768350" rtl="0" fontAlgn="base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ＭＳ Ｐゴシック" pitchFamily="-106" charset="-128"/>
        </a:defRPr>
      </a:lvl6pPr>
      <a:lvl7pPr marL="914400" algn="l" defTabSz="768350" rtl="0" fontAlgn="base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ＭＳ Ｐゴシック" pitchFamily="-106" charset="-128"/>
        </a:defRPr>
      </a:lvl7pPr>
      <a:lvl8pPr marL="1371600" algn="l" defTabSz="768350" rtl="0" fontAlgn="base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ＭＳ Ｐゴシック" pitchFamily="-106" charset="-128"/>
        </a:defRPr>
      </a:lvl8pPr>
      <a:lvl9pPr marL="1828800" algn="l" defTabSz="768350" rtl="0" fontAlgn="base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ＭＳ Ｐゴシック" pitchFamily="-106" charset="-128"/>
        </a:defRPr>
      </a:lvl9pPr>
    </p:titleStyle>
    <p:bodyStyle>
      <a:lvl1pPr marL="287338" indent="-287338" algn="l" defTabSz="768350" rtl="0" eaLnBrk="0" fontAlgn="base" hangingPunct="0">
        <a:spcBef>
          <a:spcPct val="0"/>
        </a:spcBef>
        <a:spcAft>
          <a:spcPct val="0"/>
        </a:spcAft>
        <a:buChar char="•"/>
        <a:defRPr sz="1300">
          <a:solidFill>
            <a:schemeClr val="bg1"/>
          </a:solidFill>
          <a:latin typeface="+mn-lt"/>
          <a:ea typeface="+mn-ea"/>
          <a:cs typeface="+mn-cs"/>
        </a:defRPr>
      </a:lvl1pPr>
      <a:lvl2pPr marL="676275" indent="-222250" algn="l" defTabSz="768350" rtl="0" eaLnBrk="0" fontAlgn="base" hangingPunct="0">
        <a:spcBef>
          <a:spcPct val="0"/>
        </a:spcBef>
        <a:spcAft>
          <a:spcPct val="0"/>
        </a:spcAft>
        <a:buChar char="–"/>
        <a:defRPr sz="1300">
          <a:solidFill>
            <a:schemeClr val="bg1"/>
          </a:solidFill>
          <a:latin typeface="+mn-lt"/>
          <a:ea typeface="+mn-ea"/>
        </a:defRPr>
      </a:lvl2pPr>
      <a:lvl3pPr marL="1128713" indent="-222250" algn="l" defTabSz="768350" rtl="0" eaLnBrk="0" fontAlgn="base" hangingPunct="0">
        <a:spcBef>
          <a:spcPct val="0"/>
        </a:spcBef>
        <a:spcAft>
          <a:spcPct val="0"/>
        </a:spcAft>
        <a:buChar char="•"/>
        <a:defRPr sz="1300">
          <a:solidFill>
            <a:schemeClr val="bg1"/>
          </a:solidFill>
          <a:latin typeface="+mn-lt"/>
          <a:ea typeface="+mn-ea"/>
        </a:defRPr>
      </a:lvl3pPr>
      <a:lvl4pPr marL="1582738" indent="-222250" algn="l" defTabSz="768350" rtl="0" eaLnBrk="0" fontAlgn="base" hangingPunct="0">
        <a:spcBef>
          <a:spcPct val="0"/>
        </a:spcBef>
        <a:spcAft>
          <a:spcPct val="0"/>
        </a:spcAft>
        <a:buChar char="–"/>
        <a:defRPr sz="1900">
          <a:solidFill>
            <a:schemeClr val="bg1"/>
          </a:solidFill>
          <a:latin typeface="+mn-lt"/>
          <a:ea typeface="+mn-ea"/>
        </a:defRPr>
      </a:lvl4pPr>
      <a:lvl5pPr marL="2036763" indent="-231775" algn="l" defTabSz="768350" rtl="0" eaLnBrk="0" fontAlgn="base" hangingPunct="0">
        <a:spcBef>
          <a:spcPct val="0"/>
        </a:spcBef>
        <a:spcAft>
          <a:spcPct val="0"/>
        </a:spcAft>
        <a:buChar char="»"/>
        <a:defRPr sz="1900">
          <a:solidFill>
            <a:schemeClr val="bg1"/>
          </a:solidFill>
          <a:latin typeface="+mn-lt"/>
          <a:ea typeface="+mn-ea"/>
        </a:defRPr>
      </a:lvl5pPr>
      <a:lvl6pPr marL="2493963" indent="-231775" algn="l" defTabSz="768350" rtl="0" fontAlgn="base">
        <a:spcBef>
          <a:spcPct val="0"/>
        </a:spcBef>
        <a:spcAft>
          <a:spcPct val="0"/>
        </a:spcAft>
        <a:buChar char="»"/>
        <a:defRPr sz="1900">
          <a:solidFill>
            <a:schemeClr val="bg1"/>
          </a:solidFill>
          <a:latin typeface="+mn-lt"/>
          <a:ea typeface="+mn-ea"/>
        </a:defRPr>
      </a:lvl6pPr>
      <a:lvl7pPr marL="2951163" indent="-231775" algn="l" defTabSz="768350" rtl="0" fontAlgn="base">
        <a:spcBef>
          <a:spcPct val="0"/>
        </a:spcBef>
        <a:spcAft>
          <a:spcPct val="0"/>
        </a:spcAft>
        <a:buChar char="»"/>
        <a:defRPr sz="1900">
          <a:solidFill>
            <a:schemeClr val="bg1"/>
          </a:solidFill>
          <a:latin typeface="+mn-lt"/>
          <a:ea typeface="+mn-ea"/>
        </a:defRPr>
      </a:lvl7pPr>
      <a:lvl8pPr marL="3408363" indent="-231775" algn="l" defTabSz="768350" rtl="0" fontAlgn="base">
        <a:spcBef>
          <a:spcPct val="0"/>
        </a:spcBef>
        <a:spcAft>
          <a:spcPct val="0"/>
        </a:spcAft>
        <a:buChar char="»"/>
        <a:defRPr sz="1900">
          <a:solidFill>
            <a:schemeClr val="bg1"/>
          </a:solidFill>
          <a:latin typeface="+mn-lt"/>
          <a:ea typeface="+mn-ea"/>
        </a:defRPr>
      </a:lvl8pPr>
      <a:lvl9pPr marL="3865563" indent="-231775" algn="l" defTabSz="768350" rtl="0" fontAlgn="base">
        <a:spcBef>
          <a:spcPct val="0"/>
        </a:spcBef>
        <a:spcAft>
          <a:spcPct val="0"/>
        </a:spcAft>
        <a:buChar char="»"/>
        <a:defRPr sz="19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798393"/>
            <a:ext cx="9144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feld 11"/>
          <p:cNvSpPr txBox="1">
            <a:spLocks noChangeArrowheads="1"/>
          </p:cNvSpPr>
          <p:nvPr userDrawn="1"/>
        </p:nvSpPr>
        <p:spPr bwMode="auto">
          <a:xfrm>
            <a:off x="2915816" y="6157753"/>
            <a:ext cx="3456384" cy="101566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914400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1200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Regional Conference of</a:t>
            </a:r>
          </a:p>
          <a:p>
            <a:pPr algn="l" defTabSz="914400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1200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International Geographical Union </a:t>
            </a:r>
            <a:r>
              <a:rPr lang="de-DE" sz="1200" kern="1200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2014</a:t>
            </a:r>
          </a:p>
          <a:p>
            <a:pPr algn="l" defTabSz="914400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kern="1200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August</a:t>
            </a:r>
            <a:r>
              <a:rPr lang="pl-PL" sz="1200" kern="1200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2014, Kraków, Poland</a:t>
            </a:r>
          </a:p>
          <a:p>
            <a:pPr algn="l" defTabSz="914400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kern="1200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/>
            </a:r>
            <a:br>
              <a:rPr lang="de-DE" sz="1200" kern="1200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</a:br>
            <a:endParaRPr lang="de-DE" sz="1200" kern="1200" dirty="0" smtClean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030" name="Grafik 16" descr="DLR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00192" y="6237312"/>
            <a:ext cx="557212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0" y="6269038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algn="l" defTabSz="914400" rtl="0">
              <a:defRPr/>
            </a:pPr>
            <a:fld id="{F6326B56-4F99-4ED8-8A40-0696750A2E0D}" type="slidenum">
              <a:rPr lang="de-DE" kern="1200">
                <a:solidFill>
                  <a:prstClr val="black"/>
                </a:solidFill>
                <a:ea typeface="+mn-ea"/>
                <a:cs typeface="+mn-cs"/>
              </a:rPr>
              <a:pPr algn="l" defTabSz="914400" rtl="0">
                <a:defRPr/>
              </a:pPr>
              <a:t>‹Nr.›</a:t>
            </a:fld>
            <a:endParaRPr lang="de-DE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9" name="Rechteck 8"/>
          <p:cNvSpPr/>
          <p:nvPr userDrawn="1"/>
        </p:nvSpPr>
        <p:spPr>
          <a:xfrm>
            <a:off x="0" y="5084763"/>
            <a:ext cx="9144000" cy="358775"/>
          </a:xfrm>
          <a:prstGeom prst="rect">
            <a:avLst/>
          </a:prstGeom>
          <a:solidFill>
            <a:schemeClr val="bg1"/>
          </a:solidFill>
        </p:spPr>
        <p:txBody>
          <a:bodyPr anchor="ctr">
            <a:spAutoFit/>
          </a:bodyPr>
          <a:lstStyle/>
          <a:p>
            <a:pPr marL="180975" indent="-180975" algn="ctr" defTabSz="914400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de-DE" sz="16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4824" name="Picture 8" descr="File:NASA logo.sv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656177" y="6237312"/>
            <a:ext cx="572007" cy="473385"/>
          </a:xfrm>
          <a:prstGeom prst="rect">
            <a:avLst/>
          </a:prstGeom>
          <a:noFill/>
        </p:spPr>
      </p:pic>
      <p:pic>
        <p:nvPicPr>
          <p:cNvPr id="3" name="Picture 2" descr="X:\ColumbusEye\Layout\Logo\ColumbusEye\Final\ColumbusEyeLogo_low.png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812156" y="6165304"/>
            <a:ext cx="815627" cy="607642"/>
          </a:xfrm>
          <a:prstGeom prst="rect">
            <a:avLst/>
          </a:prstGeom>
          <a:noFill/>
        </p:spPr>
      </p:pic>
      <p:pic>
        <p:nvPicPr>
          <p:cNvPr id="11" name="Picture 4" descr="\\SAHARA\all\Graphiken\Logos\Logo_Profilschwerpunkte\geomatik_trio_rgb.jpg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912768" y="6156464"/>
            <a:ext cx="2123728" cy="512896"/>
          </a:xfrm>
          <a:prstGeom prst="rect">
            <a:avLst/>
          </a:prstGeom>
          <a:noFill/>
        </p:spPr>
      </p:pic>
      <p:pic>
        <p:nvPicPr>
          <p:cNvPr id="12" name="Picture 2" descr="X:\FIS\Layout\Logos\FIS2\FIS2_small.gif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67544" y="6165304"/>
            <a:ext cx="1147192" cy="5198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63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250825" y="6433740"/>
            <a:ext cx="5473303" cy="13097"/>
          </a:xfrm>
          <a:prstGeom prst="line">
            <a:avLst/>
          </a:prstGeom>
          <a:noFill/>
          <a:ln w="38100">
            <a:solidFill>
              <a:srgbClr val="202164"/>
            </a:solidFill>
            <a:round/>
            <a:headEnd/>
            <a:tailEnd/>
          </a:ln>
          <a:effectLst/>
        </p:spPr>
        <p:txBody>
          <a:bodyPr/>
          <a:lstStyle/>
          <a:p>
            <a:pPr algn="l" defTabSz="914400" rtl="0">
              <a:defRPr/>
            </a:pPr>
            <a:endParaRPr lang="de-DE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221120" y="153988"/>
            <a:ext cx="1798637" cy="904875"/>
            <a:chOff x="340" y="1434"/>
            <a:chExt cx="1337" cy="696"/>
          </a:xfrm>
        </p:grpSpPr>
        <p:pic>
          <p:nvPicPr>
            <p:cNvPr id="10" name="Picture 10" descr="rge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0" y="1434"/>
              <a:ext cx="1337" cy="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1024" y="1865"/>
              <a:ext cx="643" cy="19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defTabSz="914400" rtl="0">
                <a:defRPr/>
              </a:pPr>
              <a:endParaRPr lang="de-DE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Line 8"/>
          <p:cNvSpPr>
            <a:spLocks noChangeShapeType="1"/>
          </p:cNvSpPr>
          <p:nvPr/>
        </p:nvSpPr>
        <p:spPr bwMode="auto">
          <a:xfrm>
            <a:off x="1610040" y="620713"/>
            <a:ext cx="7308000" cy="0"/>
          </a:xfrm>
          <a:prstGeom prst="line">
            <a:avLst/>
          </a:prstGeom>
          <a:noFill/>
          <a:ln w="38100">
            <a:solidFill>
              <a:srgbClr val="202164"/>
            </a:solidFill>
            <a:round/>
            <a:headEnd/>
            <a:tailEnd/>
          </a:ln>
          <a:effectLst/>
        </p:spPr>
        <p:txBody>
          <a:bodyPr/>
          <a:lstStyle/>
          <a:p>
            <a:pPr algn="l" defTabSz="914400" rtl="0">
              <a:defRPr/>
            </a:pPr>
            <a:endParaRPr lang="de-DE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5" descr="PH_Heidelberg_rge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9265" y="6076950"/>
            <a:ext cx="161925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feld 14"/>
          <p:cNvSpPr txBox="1"/>
          <p:nvPr/>
        </p:nvSpPr>
        <p:spPr>
          <a:xfrm>
            <a:off x="172816" y="6482094"/>
            <a:ext cx="76395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>
              <a:defRPr/>
            </a:pPr>
            <a:r>
              <a:rPr lang="de-DE" sz="1100" b="1" kern="120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 </a:t>
            </a:r>
            <a:r>
              <a:rPr lang="de-DE" sz="1100" kern="1200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 Prof. Dr. Alexander Siegmund</a:t>
            </a:r>
          </a:p>
        </p:txBody>
      </p:sp>
      <p:pic>
        <p:nvPicPr>
          <p:cNvPr id="14" name="Picture 6" descr="http://www.uni-heidelberg.de/md/zentral/einrichtungen/rektorat/kum/corporatedesign/intern/hd_logo_small_16cm_rgb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784" y="6041634"/>
            <a:ext cx="1438416" cy="7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25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ransition spd="slow">
    <p:strips dir="rd"/>
  </p:transition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9"/>
          <p:cNvGrpSpPr>
            <a:grpSpLocks/>
          </p:cNvGrpSpPr>
          <p:nvPr userDrawn="1"/>
        </p:nvGrpSpPr>
        <p:grpSpPr bwMode="auto">
          <a:xfrm>
            <a:off x="114300" y="153988"/>
            <a:ext cx="1798638" cy="904875"/>
            <a:chOff x="340" y="1434"/>
            <a:chExt cx="1337" cy="696"/>
          </a:xfrm>
        </p:grpSpPr>
        <p:pic>
          <p:nvPicPr>
            <p:cNvPr id="1033" name="Picture 10" descr="rge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1434"/>
              <a:ext cx="1337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1024" y="1865"/>
              <a:ext cx="643" cy="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defTabSz="914400" rtl="0" eaLnBrk="1" hangingPunct="1">
                <a:defRPr/>
              </a:pPr>
              <a:endParaRPr lang="en-US" altLang="de-DE" kern="1200">
                <a:solidFill>
                  <a:prstClr val="black"/>
                </a:solidFill>
                <a:ea typeface="+mn-ea"/>
                <a:cs typeface="Arial" charset="0"/>
              </a:endParaRPr>
            </a:p>
          </p:txBody>
        </p:sp>
      </p:grp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1535113" y="620713"/>
            <a:ext cx="7486650" cy="0"/>
          </a:xfrm>
          <a:prstGeom prst="line">
            <a:avLst/>
          </a:prstGeom>
          <a:noFill/>
          <a:ln w="38100">
            <a:solidFill>
              <a:srgbClr val="2021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endParaRPr lang="de-DE" kern="1200">
              <a:solidFill>
                <a:prstClr val="black"/>
              </a:solidFill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027" name="Line 7"/>
          <p:cNvSpPr>
            <a:spLocks noChangeShapeType="1"/>
          </p:cNvSpPr>
          <p:nvPr userDrawn="1"/>
        </p:nvSpPr>
        <p:spPr bwMode="auto">
          <a:xfrm flipV="1">
            <a:off x="101600" y="6446838"/>
            <a:ext cx="6300788" cy="0"/>
          </a:xfrm>
          <a:prstGeom prst="line">
            <a:avLst/>
          </a:prstGeom>
          <a:noFill/>
          <a:ln w="38100">
            <a:solidFill>
              <a:srgbClr val="2021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endParaRPr lang="de-DE" kern="1200">
              <a:solidFill>
                <a:prstClr val="black"/>
              </a:solidFill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1028" name="Picture 15" descr="PH_Heidelberg_rgeo"/>
          <p:cNvPicPr>
            <a:picLocks noChangeAspect="1" noChangeArrowheads="1"/>
          </p:cNvPicPr>
          <p:nvPr userDrawn="1"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6272213"/>
            <a:ext cx="12715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Bild 1" descr="HCE-Logo-1_Schnitt.jpg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538" y="6273800"/>
            <a:ext cx="111601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feld 22"/>
          <p:cNvSpPr txBox="1">
            <a:spLocks noChangeArrowheads="1"/>
          </p:cNvSpPr>
          <p:nvPr userDrawn="1"/>
        </p:nvSpPr>
        <p:spPr bwMode="auto">
          <a:xfrm>
            <a:off x="117475" y="6515100"/>
            <a:ext cx="62849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100" b="1" kern="1200" dirty="0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University of Education &amp; University Heidelberg</a:t>
            </a:r>
            <a:r>
              <a:rPr lang="de-DE" altLang="de-DE" sz="1100" kern="1200" dirty="0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 – Space Education &amp; digital </a:t>
            </a:r>
            <a:r>
              <a:rPr lang="de-DE" altLang="de-DE" sz="1100" kern="1200" dirty="0" err="1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Geomedia</a:t>
            </a:r>
            <a:r>
              <a:rPr lang="de-DE" altLang="de-DE" sz="1100" kern="1200" dirty="0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 …</a:t>
            </a:r>
            <a:endParaRPr lang="de-DE" altLang="de-DE" sz="1100" kern="1200" dirty="0">
              <a:solidFill>
                <a:srgbClr val="002060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36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transition spd="slow">
    <p:strips dir="rd"/>
  </p:transition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9"/>
          <p:cNvGrpSpPr>
            <a:grpSpLocks/>
          </p:cNvGrpSpPr>
          <p:nvPr userDrawn="1"/>
        </p:nvGrpSpPr>
        <p:grpSpPr bwMode="auto">
          <a:xfrm>
            <a:off x="114300" y="153988"/>
            <a:ext cx="1798638" cy="904875"/>
            <a:chOff x="340" y="1434"/>
            <a:chExt cx="1337" cy="696"/>
          </a:xfrm>
        </p:grpSpPr>
        <p:pic>
          <p:nvPicPr>
            <p:cNvPr id="1033" name="Picture 10" descr="rgeo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1434"/>
              <a:ext cx="1337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1024" y="1865"/>
              <a:ext cx="643" cy="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defTabSz="914400" rtl="0" eaLnBrk="1" hangingPunct="1">
                <a:defRPr/>
              </a:pPr>
              <a:endParaRPr lang="en-US" altLang="de-DE" kern="1200">
                <a:solidFill>
                  <a:prstClr val="black"/>
                </a:solidFill>
                <a:ea typeface="+mn-ea"/>
                <a:cs typeface="Arial" charset="0"/>
              </a:endParaRPr>
            </a:p>
          </p:txBody>
        </p:sp>
      </p:grp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1535113" y="620713"/>
            <a:ext cx="7486650" cy="0"/>
          </a:xfrm>
          <a:prstGeom prst="line">
            <a:avLst/>
          </a:prstGeom>
          <a:noFill/>
          <a:ln w="38100">
            <a:solidFill>
              <a:srgbClr val="2021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endParaRPr lang="de-DE" kern="1200">
              <a:solidFill>
                <a:prstClr val="black"/>
              </a:solidFill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027" name="Line 7"/>
          <p:cNvSpPr>
            <a:spLocks noChangeShapeType="1"/>
          </p:cNvSpPr>
          <p:nvPr userDrawn="1"/>
        </p:nvSpPr>
        <p:spPr bwMode="auto">
          <a:xfrm flipV="1">
            <a:off x="101600" y="6446838"/>
            <a:ext cx="6300788" cy="0"/>
          </a:xfrm>
          <a:prstGeom prst="line">
            <a:avLst/>
          </a:prstGeom>
          <a:noFill/>
          <a:ln w="38100">
            <a:solidFill>
              <a:srgbClr val="2021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endParaRPr lang="de-DE" kern="1200">
              <a:solidFill>
                <a:prstClr val="black"/>
              </a:solidFill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1028" name="Picture 15" descr="PH_Heidelberg_rgeo"/>
          <p:cNvPicPr>
            <a:picLocks noChangeAspect="1" noChangeArrowheads="1"/>
          </p:cNvPicPr>
          <p:nvPr userDrawn="1"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6272213"/>
            <a:ext cx="12715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Bild 1" descr="HCE-Logo-1_Schnitt.jpg"/>
          <p:cNvPicPr>
            <a:picLocks noChangeAspect="1"/>
          </p:cNvPicPr>
          <p:nvPr userDrawn="1"/>
        </p:nvPicPr>
        <p:blipFill>
          <a:blip r:embed="rId11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538" y="6273800"/>
            <a:ext cx="111601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feld 22"/>
          <p:cNvSpPr txBox="1">
            <a:spLocks noChangeArrowheads="1"/>
          </p:cNvSpPr>
          <p:nvPr userDrawn="1"/>
        </p:nvSpPr>
        <p:spPr bwMode="auto">
          <a:xfrm>
            <a:off x="117475" y="6515100"/>
            <a:ext cx="62849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100" b="1" kern="1200" dirty="0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University of Education &amp; University Heidelberg</a:t>
            </a:r>
            <a:r>
              <a:rPr lang="de-DE" altLang="de-DE" sz="1100" kern="1200" dirty="0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 – Space Education &amp; digital </a:t>
            </a:r>
            <a:r>
              <a:rPr lang="de-DE" altLang="de-DE" sz="1100" kern="1200" dirty="0" err="1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Geomedia</a:t>
            </a:r>
            <a:r>
              <a:rPr lang="de-DE" altLang="de-DE" sz="1100" kern="1200" dirty="0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 …</a:t>
            </a:r>
            <a:endParaRPr lang="de-DE" altLang="de-DE" sz="1100" kern="1200" dirty="0">
              <a:solidFill>
                <a:srgbClr val="002060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95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9" r:id="rId5"/>
    <p:sldLayoutId id="2147483710" r:id="rId6"/>
    <p:sldLayoutId id="2147483712" r:id="rId7"/>
  </p:sldLayoutIdLst>
  <p:transition spd="slow">
    <p:strips dir="rd"/>
  </p:transition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fis.giub.uni-bonn.de/coleyetool/bin-release/coleyetool.sw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tiff"/><Relationship Id="rId3" Type="http://schemas.openxmlformats.org/officeDocument/2006/relationships/image" Target="../media/image62.tiff"/><Relationship Id="rId7" Type="http://schemas.openxmlformats.org/officeDocument/2006/relationships/image" Target="../media/image66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5.tiff"/><Relationship Id="rId5" Type="http://schemas.openxmlformats.org/officeDocument/2006/relationships/image" Target="../media/image64.tiff"/><Relationship Id="rId4" Type="http://schemas.openxmlformats.org/officeDocument/2006/relationships/image" Target="../media/image63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1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hyperlink" Target="https://itunes.apple.com/us/app/esa-sentinel/id1036738151?mt=8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earth.esa.int/web/guest/eo-education-and-training" TargetMode="Externa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100.png"/><Relationship Id="rId3" Type="http://schemas.openxmlformats.org/officeDocument/2006/relationships/image" Target="../media/image95.jpeg"/><Relationship Id="rId21" Type="http://schemas.openxmlformats.org/officeDocument/2006/relationships/image" Target="../media/image103.png"/><Relationship Id="rId7" Type="http://schemas.openxmlformats.org/officeDocument/2006/relationships/image" Target="../media/image91.wmf"/><Relationship Id="rId12" Type="http://schemas.openxmlformats.org/officeDocument/2006/relationships/image" Target="../media/image93.wmf"/><Relationship Id="rId17" Type="http://schemas.openxmlformats.org/officeDocument/2006/relationships/image" Target="../media/image99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98.png"/><Relationship Id="rId20" Type="http://schemas.openxmlformats.org/officeDocument/2006/relationships/image" Target="../media/image102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90.wmf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19" Type="http://schemas.openxmlformats.org/officeDocument/2006/relationships/image" Target="../media/image101.png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Relationship Id="rId14" Type="http://schemas.openxmlformats.org/officeDocument/2006/relationships/image" Target="../media/image94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../media/image115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13" Type="http://schemas.openxmlformats.org/officeDocument/2006/relationships/image" Target="../media/image128.jpeg"/><Relationship Id="rId18" Type="http://schemas.openxmlformats.org/officeDocument/2006/relationships/image" Target="../media/image133.jpeg"/><Relationship Id="rId26" Type="http://schemas.openxmlformats.org/officeDocument/2006/relationships/image" Target="../media/image141.jpeg"/><Relationship Id="rId3" Type="http://schemas.openxmlformats.org/officeDocument/2006/relationships/image" Target="../media/image118.jpeg"/><Relationship Id="rId21" Type="http://schemas.openxmlformats.org/officeDocument/2006/relationships/image" Target="../media/image136.jpeg"/><Relationship Id="rId7" Type="http://schemas.openxmlformats.org/officeDocument/2006/relationships/image" Target="../media/image122.jpeg"/><Relationship Id="rId12" Type="http://schemas.openxmlformats.org/officeDocument/2006/relationships/image" Target="../media/image127.jpeg"/><Relationship Id="rId17" Type="http://schemas.openxmlformats.org/officeDocument/2006/relationships/image" Target="../media/image132.jpeg"/><Relationship Id="rId25" Type="http://schemas.openxmlformats.org/officeDocument/2006/relationships/image" Target="../media/image140.jpeg"/><Relationship Id="rId2" Type="http://schemas.openxmlformats.org/officeDocument/2006/relationships/image" Target="../media/image117.jpeg"/><Relationship Id="rId16" Type="http://schemas.openxmlformats.org/officeDocument/2006/relationships/image" Target="../media/image131.jpeg"/><Relationship Id="rId20" Type="http://schemas.openxmlformats.org/officeDocument/2006/relationships/image" Target="../media/image1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1.jpeg"/><Relationship Id="rId11" Type="http://schemas.openxmlformats.org/officeDocument/2006/relationships/image" Target="../media/image126.jpeg"/><Relationship Id="rId24" Type="http://schemas.openxmlformats.org/officeDocument/2006/relationships/image" Target="../media/image139.jpeg"/><Relationship Id="rId5" Type="http://schemas.openxmlformats.org/officeDocument/2006/relationships/image" Target="../media/image120.jpeg"/><Relationship Id="rId15" Type="http://schemas.openxmlformats.org/officeDocument/2006/relationships/image" Target="../media/image130.jpeg"/><Relationship Id="rId23" Type="http://schemas.openxmlformats.org/officeDocument/2006/relationships/image" Target="../media/image138.jpeg"/><Relationship Id="rId10" Type="http://schemas.openxmlformats.org/officeDocument/2006/relationships/image" Target="../media/image125.jpeg"/><Relationship Id="rId19" Type="http://schemas.openxmlformats.org/officeDocument/2006/relationships/image" Target="../media/image134.jpeg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Relationship Id="rId14" Type="http://schemas.openxmlformats.org/officeDocument/2006/relationships/image" Target="../media/image129.jpeg"/><Relationship Id="rId22" Type="http://schemas.openxmlformats.org/officeDocument/2006/relationships/image" Target="../media/image137.jpeg"/><Relationship Id="rId27" Type="http://schemas.openxmlformats.org/officeDocument/2006/relationships/image" Target="../media/image1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6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12" Type="http://schemas.openxmlformats.org/officeDocument/2006/relationships/image" Target="../media/image155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9.png"/><Relationship Id="rId11" Type="http://schemas.openxmlformats.org/officeDocument/2006/relationships/image" Target="../media/image154.png"/><Relationship Id="rId5" Type="http://schemas.openxmlformats.org/officeDocument/2006/relationships/image" Target="../media/image148.png"/><Relationship Id="rId10" Type="http://schemas.openxmlformats.org/officeDocument/2006/relationships/image" Target="../media/image153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7" Type="http://schemas.openxmlformats.org/officeDocument/2006/relationships/image" Target="../media/image1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://www.dlr.de/schoollab/desktopdefault.aspx/tabid-1991" TargetMode="Externa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a.int/SPECIALS/Eduspace_EN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3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8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mailto:education@esa.int" TargetMode="External"/><Relationship Id="rId7" Type="http://schemas.openxmlformats.org/officeDocument/2006/relationships/hyperlink" Target="http://www.dlr.de/schoollab/en/desktopdefault.aspx/tabid-1738/" TargetMode="External"/><Relationship Id="rId2" Type="http://schemas.openxmlformats.org/officeDocument/2006/relationships/hyperlink" Target="http://www.esa.int/education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eo-edu.eo.esa.int/" TargetMode="External"/><Relationship Id="rId5" Type="http://schemas.openxmlformats.org/officeDocument/2006/relationships/hyperlink" Target="http://www.esa.int/eduspace" TargetMode="External"/><Relationship Id="rId4" Type="http://schemas.openxmlformats.org/officeDocument/2006/relationships/hyperlink" Target="mailto:eohelp@esa.int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8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8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304800" y="1676400"/>
            <a:ext cx="8458200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de-DE" sz="4200" b="1" dirty="0" smtClean="0">
                <a:solidFill>
                  <a:srgbClr val="FFFFFF"/>
                </a:solidFill>
              </a:rPr>
              <a:t>Living Planet Symposium </a:t>
            </a:r>
            <a:r>
              <a:rPr lang="de-DE" sz="4200" b="1" dirty="0" err="1" smtClean="0">
                <a:solidFill>
                  <a:srgbClr val="FFFFFF"/>
                </a:solidFill>
              </a:rPr>
              <a:t>Prep</a:t>
            </a:r>
            <a:r>
              <a:rPr lang="de-DE" sz="4200" b="1" dirty="0" smtClean="0">
                <a:solidFill>
                  <a:srgbClr val="FFFFFF"/>
                </a:solidFill>
              </a:rPr>
              <a:t> 	– </a:t>
            </a:r>
            <a:r>
              <a:rPr lang="de-DE" sz="4200" b="1" dirty="0" err="1" smtClean="0">
                <a:solidFill>
                  <a:srgbClr val="FFFFFF"/>
                </a:solidFill>
              </a:rPr>
              <a:t>Reframing</a:t>
            </a:r>
            <a:r>
              <a:rPr lang="de-DE" sz="4200" b="1" dirty="0" smtClean="0">
                <a:solidFill>
                  <a:srgbClr val="FFFFFF"/>
                </a:solidFill>
              </a:rPr>
              <a:t> </a:t>
            </a:r>
            <a:r>
              <a:rPr lang="de-DE" sz="4200" b="1" dirty="0" err="1" smtClean="0">
                <a:solidFill>
                  <a:srgbClr val="FFFFFF"/>
                </a:solidFill>
              </a:rPr>
              <a:t>the</a:t>
            </a:r>
            <a:r>
              <a:rPr lang="de-DE" sz="4200" b="1" dirty="0" smtClean="0">
                <a:solidFill>
                  <a:srgbClr val="FFFFFF"/>
                </a:solidFill>
              </a:rPr>
              <a:t> K12 </a:t>
            </a:r>
            <a:r>
              <a:rPr lang="de-DE" sz="4200" b="1" dirty="0" err="1" smtClean="0">
                <a:solidFill>
                  <a:srgbClr val="FFFFFF"/>
                </a:solidFill>
              </a:rPr>
              <a:t>Strategy</a:t>
            </a:r>
            <a:r>
              <a:rPr lang="de-DE" sz="4200" b="1" dirty="0" smtClean="0">
                <a:solidFill>
                  <a:srgbClr val="FFFFFF"/>
                </a:solidFill>
              </a:rPr>
              <a:t/>
            </a:r>
            <a:br>
              <a:rPr lang="de-DE" sz="4200" b="1" dirty="0" smtClean="0">
                <a:solidFill>
                  <a:srgbClr val="FFFFFF"/>
                </a:solidFill>
              </a:rPr>
            </a:br>
            <a:endParaRPr sz="4200" b="1" dirty="0">
              <a:solidFill>
                <a:srgbClr val="FFFFFF"/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22789" y="37592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de-DE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ESA, DLR et al.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WGCapD-5 </a:t>
            </a: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Agenda </a:t>
            </a:r>
            <a:r>
              <a:rPr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Item </a:t>
            </a: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#</a:t>
            </a:r>
            <a:r>
              <a:rPr lang="de-DE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35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Working Group on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Capacity Building &amp; Data Democracy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Hampton, Virginia, USA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March 29</a:t>
            </a:r>
            <a:r>
              <a:rPr lang="en-US" baseline="300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th</a:t>
            </a: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– April 1</a:t>
            </a:r>
            <a:r>
              <a:rPr lang="en-US" baseline="300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st</a:t>
            </a: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, 2016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152400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304800" y="1181629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7B266-3FB4-416E-AEE9-B8996BD9D9BA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07950" y="71438"/>
            <a:ext cx="8784530" cy="621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de-DE" sz="2800" b="1" kern="1200" dirty="0" smtClean="0">
                <a:solidFill>
                  <a:srgbClr val="336699"/>
                </a:solidFill>
                <a:latin typeface="Arial" pitchFamily="34" charset="0"/>
                <a:ea typeface="+mn-ea"/>
                <a:cs typeface="Arial" pitchFamily="34" charset="0"/>
              </a:rPr>
              <a:t>HDEV – High Definition Earth </a:t>
            </a:r>
            <a:r>
              <a:rPr lang="de-DE" sz="2800" b="1" kern="1200" dirty="0" err="1" smtClean="0">
                <a:solidFill>
                  <a:srgbClr val="336699"/>
                </a:solidFill>
                <a:latin typeface="Arial" pitchFamily="34" charset="0"/>
                <a:ea typeface="+mn-ea"/>
                <a:cs typeface="Arial" pitchFamily="34" charset="0"/>
              </a:rPr>
              <a:t>Viewing</a:t>
            </a:r>
            <a:endParaRPr lang="de-DE" sz="2800" b="1" kern="1200" dirty="0">
              <a:solidFill>
                <a:srgbClr val="336699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hteck 15"/>
          <p:cNvSpPr>
            <a:spLocks noChangeArrowheads="1"/>
          </p:cNvSpPr>
          <p:nvPr/>
        </p:nvSpPr>
        <p:spPr bwMode="auto">
          <a:xfrm>
            <a:off x="111600" y="547200"/>
            <a:ext cx="910044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180975" indent="-180975" algn="just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400" kern="1200" dirty="0" smtClean="0">
                <a:solidFill>
                  <a:prstClr val="white">
                    <a:lumMod val="75000"/>
                  </a:prstClr>
                </a:solidFill>
                <a:latin typeface="Arial" pitchFamily="34" charset="0"/>
                <a:ea typeface="+mn-ea"/>
                <a:cs typeface="Arial" pitchFamily="34" charset="0"/>
              </a:rPr>
              <a:t>4 HD-Video-</a:t>
            </a:r>
            <a:r>
              <a:rPr lang="de-DE" sz="2400" kern="1200" dirty="0" err="1" smtClean="0">
                <a:solidFill>
                  <a:prstClr val="white">
                    <a:lumMod val="75000"/>
                  </a:prstClr>
                </a:solidFill>
                <a:latin typeface="Arial" pitchFamily="34" charset="0"/>
                <a:ea typeface="+mn-ea"/>
                <a:cs typeface="Arial" pitchFamily="34" charset="0"/>
              </a:rPr>
              <a:t>Cameras</a:t>
            </a:r>
            <a:r>
              <a:rPr lang="de-DE" sz="2400" kern="1200" dirty="0" smtClean="0">
                <a:solidFill>
                  <a:prstClr val="white">
                    <a:lumMod val="75000"/>
                  </a:prstClr>
                </a:solidFill>
                <a:latin typeface="Arial" pitchFamily="34" charset="0"/>
                <a:ea typeface="+mn-ea"/>
                <a:cs typeface="Arial" pitchFamily="34" charset="0"/>
              </a:rPr>
              <a:t> on </a:t>
            </a:r>
            <a:r>
              <a:rPr lang="de-DE" sz="2400" kern="1200" dirty="0" err="1" smtClean="0">
                <a:solidFill>
                  <a:prstClr val="white">
                    <a:lumMod val="75000"/>
                  </a:prstClr>
                </a:solidFill>
                <a:latin typeface="Arial" pitchFamily="34" charset="0"/>
                <a:ea typeface="+mn-ea"/>
                <a:cs typeface="Arial" pitchFamily="34" charset="0"/>
              </a:rPr>
              <a:t>the</a:t>
            </a:r>
            <a:r>
              <a:rPr lang="de-DE" sz="2400" kern="1200" dirty="0" smtClean="0">
                <a:solidFill>
                  <a:prstClr val="white">
                    <a:lumMod val="75000"/>
                  </a:prstClr>
                </a:solidFill>
                <a:latin typeface="Arial" pitchFamily="34" charset="0"/>
                <a:ea typeface="+mn-ea"/>
                <a:cs typeface="Arial" pitchFamily="34" charset="0"/>
              </a:rPr>
              <a:t> Columbus </a:t>
            </a:r>
            <a:r>
              <a:rPr lang="de-DE" sz="2400" kern="1200" dirty="0" err="1" smtClean="0">
                <a:solidFill>
                  <a:prstClr val="white">
                    <a:lumMod val="75000"/>
                  </a:prstClr>
                </a:solidFill>
                <a:latin typeface="Arial" pitchFamily="34" charset="0"/>
                <a:ea typeface="+mn-ea"/>
                <a:cs typeface="Arial" pitchFamily="34" charset="0"/>
              </a:rPr>
              <a:t>External</a:t>
            </a:r>
            <a:r>
              <a:rPr lang="de-DE" sz="2400" kern="1200" dirty="0" smtClean="0">
                <a:solidFill>
                  <a:prstClr val="white">
                    <a:lumMod val="75000"/>
                  </a:prstClr>
                </a:solidFill>
                <a:latin typeface="Arial" pitchFamily="34" charset="0"/>
                <a:ea typeface="+mn-ea"/>
                <a:cs typeface="Arial" pitchFamily="34" charset="0"/>
              </a:rPr>
              <a:t> Payload Adapter</a:t>
            </a:r>
            <a:endParaRPr lang="de-DE" sz="2400" kern="1200" dirty="0">
              <a:solidFill>
                <a:prstClr val="white">
                  <a:lumMod val="75000"/>
                </a:prst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0" y="1412776"/>
            <a:ext cx="4211960" cy="4010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l" defTabSz="9144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Mounted on ESA Columbus Laboratory on 30 April 2014</a:t>
            </a:r>
          </a:p>
          <a:p>
            <a:pPr marL="177800" indent="-177800" algn="l" defTabSz="9144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Ground resolution: ~ 280m</a:t>
            </a:r>
          </a:p>
          <a:p>
            <a:pPr marL="177800" indent="-177800" algn="l" defTabSz="9144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On-Orbit-Test of 4 commercial HD-Video-Cameras</a:t>
            </a:r>
          </a:p>
          <a:p>
            <a:pPr marL="177800" indent="-177800" algn="l" defTabSz="9144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During operating time the cameras are tested according to image quality</a:t>
            </a:r>
          </a:p>
          <a:p>
            <a:pPr marL="177800" indent="-177800" algn="l" defTabSz="9144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2 backward-, 1 forward- and 1 nadir-looking</a:t>
            </a:r>
          </a:p>
          <a:p>
            <a:pPr marL="177800" indent="-177800" algn="l" defTabSz="9144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000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5" name="Picture 4" descr="http://www.planetarium-berlin.de/bilder/2011/02/041245-sts132_undocking_iss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364" y="1340768"/>
            <a:ext cx="5006636" cy="343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pieren 11"/>
          <p:cNvGrpSpPr/>
          <p:nvPr/>
        </p:nvGrpSpPr>
        <p:grpSpPr>
          <a:xfrm>
            <a:off x="4139952" y="3933056"/>
            <a:ext cx="2716146" cy="1850020"/>
            <a:chOff x="1486041" y="3793492"/>
            <a:chExt cx="3139026" cy="2138052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486041" y="3793492"/>
              <a:ext cx="3139026" cy="2138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Ellipse 13"/>
            <p:cNvSpPr/>
            <p:nvPr/>
          </p:nvSpPr>
          <p:spPr>
            <a:xfrm>
              <a:off x="1846081" y="5089636"/>
              <a:ext cx="504056" cy="51935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 defTabSz="914400" rtl="0" fontAlgn="base">
                <a:spcBef>
                  <a:spcPct val="0"/>
                </a:spcBef>
                <a:spcAft>
                  <a:spcPct val="0"/>
                </a:spcAft>
              </a:pPr>
              <a:endParaRPr lang="de-DE" kern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16" name="Gerade Verbindung 15"/>
          <p:cNvCxnSpPr/>
          <p:nvPr/>
        </p:nvCxnSpPr>
        <p:spPr>
          <a:xfrm flipV="1">
            <a:off x="4860032" y="3501008"/>
            <a:ext cx="1440160" cy="1584176"/>
          </a:xfrm>
          <a:prstGeom prst="line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3073" y="4365104"/>
            <a:ext cx="2380927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Gerade Verbindung 19"/>
          <p:cNvCxnSpPr>
            <a:stCxn id="14" idx="4"/>
          </p:cNvCxnSpPr>
          <p:nvPr/>
        </p:nvCxnSpPr>
        <p:spPr>
          <a:xfrm>
            <a:off x="4669565" y="5503973"/>
            <a:ext cx="2134683" cy="445307"/>
          </a:xfrm>
          <a:prstGeom prst="line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 bwMode="auto">
          <a:xfrm>
            <a:off x="8172400" y="1340768"/>
            <a:ext cx="10070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de-DE" sz="1000" kern="1200" dirty="0" smtClean="0">
                <a:solidFill>
                  <a:prstClr val="white"/>
                </a:solidFill>
                <a:latin typeface="Arial" charset="0"/>
                <a:ea typeface="+mn-ea"/>
                <a:cs typeface="+mn-cs"/>
              </a:rPr>
              <a:t>Source: NASA</a:t>
            </a:r>
            <a:endParaRPr lang="de-DE" sz="1000" kern="1200" dirty="0">
              <a:solidFill>
                <a:prstClr val="white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86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7B266-3FB4-416E-AEE9-B8996BD9D9BA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3" name="Gruppieren 3"/>
          <p:cNvGrpSpPr/>
          <p:nvPr/>
        </p:nvGrpSpPr>
        <p:grpSpPr>
          <a:xfrm>
            <a:off x="539552" y="3163776"/>
            <a:ext cx="8280920" cy="2799455"/>
            <a:chOff x="459652" y="3505200"/>
            <a:chExt cx="8692539" cy="3033908"/>
          </a:xfrm>
        </p:grpSpPr>
        <p:sp>
          <p:nvSpPr>
            <p:cNvPr id="15" name="TextBox 9"/>
            <p:cNvSpPr txBox="1"/>
            <p:nvPr/>
          </p:nvSpPr>
          <p:spPr>
            <a:xfrm>
              <a:off x="5486400" y="3505200"/>
              <a:ext cx="3665791" cy="366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kern="1200" dirty="0" smtClean="0">
                  <a:solidFill>
                    <a:prstClr val="black"/>
                  </a:solidFill>
                  <a:latin typeface="Arial" charset="0"/>
                  <a:ea typeface="+mn-ea"/>
                  <a:cs typeface="+mn-cs"/>
                </a:rPr>
                <a:t>Hitachi – Forward View (Namibia)</a:t>
              </a:r>
              <a:endParaRPr lang="en-US" sz="16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TextBox 7"/>
            <p:cNvSpPr txBox="1"/>
            <p:nvPr/>
          </p:nvSpPr>
          <p:spPr>
            <a:xfrm>
              <a:off x="914400" y="6172200"/>
              <a:ext cx="3249029" cy="366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kern="1200" dirty="0" smtClean="0">
                  <a:solidFill>
                    <a:prstClr val="black"/>
                  </a:solidFill>
                  <a:latin typeface="Arial" charset="0"/>
                  <a:ea typeface="+mn-ea"/>
                  <a:cs typeface="+mn-cs"/>
                </a:rPr>
                <a:t>Sony – Aft View (overexposed)</a:t>
              </a:r>
              <a:endParaRPr lang="en-US" sz="16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TextBox 8"/>
            <p:cNvSpPr txBox="1"/>
            <p:nvPr/>
          </p:nvSpPr>
          <p:spPr>
            <a:xfrm>
              <a:off x="5410200" y="6172200"/>
              <a:ext cx="3288467" cy="366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kern="1200" dirty="0" smtClean="0">
                  <a:solidFill>
                    <a:prstClr val="black"/>
                  </a:solidFill>
                  <a:latin typeface="Arial" charset="0"/>
                  <a:ea typeface="+mn-ea"/>
                  <a:cs typeface="+mn-cs"/>
                </a:rPr>
                <a:t>Toshiba – Nadir View (Cuba)</a:t>
              </a:r>
              <a:endParaRPr lang="en-US" sz="16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TextBox 6"/>
            <p:cNvSpPr txBox="1"/>
            <p:nvPr/>
          </p:nvSpPr>
          <p:spPr>
            <a:xfrm>
              <a:off x="459652" y="3505200"/>
              <a:ext cx="3853727" cy="366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kern="1200" dirty="0" smtClean="0">
                  <a:solidFill>
                    <a:prstClr val="black"/>
                  </a:solidFill>
                  <a:latin typeface="Arial" charset="0"/>
                  <a:ea typeface="+mn-ea"/>
                  <a:cs typeface="+mn-cs"/>
                </a:rPr>
                <a:t>Panasonic – Aft View (Florida)</a:t>
              </a:r>
              <a:endParaRPr lang="en-US" sz="16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8" name="Rechteck 15"/>
          <p:cNvSpPr>
            <a:spLocks noChangeArrowheads="1"/>
          </p:cNvSpPr>
          <p:nvPr/>
        </p:nvSpPr>
        <p:spPr bwMode="auto">
          <a:xfrm>
            <a:off x="111905" y="547200"/>
            <a:ext cx="5141985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marL="180975" indent="-180975" algn="l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1200" dirty="0" smtClean="0">
                <a:solidFill>
                  <a:prstClr val="white">
                    <a:lumMod val="75000"/>
                  </a:prstClr>
                </a:solidFill>
                <a:latin typeface="Arial" pitchFamily="34" charset="0"/>
                <a:ea typeface="+mn-ea"/>
                <a:cs typeface="Arial" pitchFamily="34" charset="0"/>
              </a:rPr>
              <a:t>Four Cameras – Three </a:t>
            </a:r>
            <a:r>
              <a:rPr lang="en-US" sz="2400" kern="1200" dirty="0" err="1" smtClean="0">
                <a:solidFill>
                  <a:prstClr val="white">
                    <a:lumMod val="75000"/>
                  </a:prstClr>
                </a:solidFill>
                <a:latin typeface="Arial" pitchFamily="34" charset="0"/>
                <a:ea typeface="+mn-ea"/>
                <a:cs typeface="Arial" pitchFamily="34" charset="0"/>
              </a:rPr>
              <a:t>Perspecitves</a:t>
            </a:r>
            <a:endParaRPr lang="en-US" sz="2400" kern="1200" dirty="0" smtClean="0">
              <a:solidFill>
                <a:prstClr val="white">
                  <a:lumMod val="75000"/>
                </a:prst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07950" y="71438"/>
            <a:ext cx="8784530" cy="621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de-DE" sz="2800" b="1" kern="1200" dirty="0" smtClean="0">
                <a:solidFill>
                  <a:srgbClr val="336699"/>
                </a:solidFill>
                <a:latin typeface="Arial" pitchFamily="34" charset="0"/>
                <a:ea typeface="+mn-ea"/>
                <a:cs typeface="Arial" pitchFamily="34" charset="0"/>
              </a:rPr>
              <a:t>HDEV – High Definition Earth </a:t>
            </a:r>
            <a:r>
              <a:rPr lang="de-DE" sz="2800" b="1" kern="1200" dirty="0" err="1" smtClean="0">
                <a:solidFill>
                  <a:srgbClr val="336699"/>
                </a:solidFill>
                <a:latin typeface="Arial" pitchFamily="34" charset="0"/>
                <a:ea typeface="+mn-ea"/>
                <a:cs typeface="Arial" pitchFamily="34" charset="0"/>
              </a:rPr>
              <a:t>Viewing</a:t>
            </a:r>
            <a:endParaRPr lang="de-DE" sz="2800" b="1" kern="1200" dirty="0">
              <a:solidFill>
                <a:srgbClr val="336699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050" name="Picture 2" descr="X:\ColumbusEye\HDEV\BeautyPics\Angola_Namibia_Hitachi_fw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268760"/>
            <a:ext cx="3456384" cy="190157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240168"/>
            <a:ext cx="3359308" cy="19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feld 15"/>
          <p:cNvSpPr txBox="1"/>
          <p:nvPr/>
        </p:nvSpPr>
        <p:spPr bwMode="auto">
          <a:xfrm>
            <a:off x="8136993" y="5805264"/>
            <a:ext cx="10070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de-DE" sz="1000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Source: NASA</a:t>
            </a:r>
            <a:endParaRPr lang="de-DE" sz="1000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9218" name="Picture 2" descr="X:\ColumbusEye\HDEV\BeautyPics\Panorama\UTC_01.08.2014_11.30_cut\work\bmp\7860_01.08.2014_11.30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645024"/>
            <a:ext cx="3456384" cy="1872208"/>
          </a:xfrm>
          <a:prstGeom prst="rect">
            <a:avLst/>
          </a:prstGeom>
          <a:noFill/>
        </p:spPr>
      </p:pic>
      <p:pic>
        <p:nvPicPr>
          <p:cNvPr id="9220" name="Picture 4" descr="C:\Users\andreas.RSRG\Desktop\Moon_Sony_aft.jpg"/>
          <p:cNvPicPr>
            <a:picLocks noChangeAspect="1" noChangeArrowheads="1"/>
          </p:cNvPicPr>
          <p:nvPr/>
        </p:nvPicPr>
        <p:blipFill>
          <a:blip r:embed="rId5" cstate="print"/>
          <a:srcRect l="2080" b="3107"/>
          <a:stretch>
            <a:fillRect/>
          </a:stretch>
        </p:blipFill>
        <p:spPr bwMode="auto">
          <a:xfrm>
            <a:off x="611560" y="3573016"/>
            <a:ext cx="3390499" cy="1944216"/>
          </a:xfrm>
          <a:prstGeom prst="rect">
            <a:avLst/>
          </a:prstGeom>
          <a:noFill/>
        </p:spPr>
      </p:pic>
      <p:pic>
        <p:nvPicPr>
          <p:cNvPr id="20" name="Picture 2" descr="File:Dragon IS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2924944"/>
            <a:ext cx="3719736" cy="27898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666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07950" y="71438"/>
            <a:ext cx="8229600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 smtClean="0">
                <a:solidFill>
                  <a:srgbClr val="336699"/>
                </a:solidFill>
                <a:latin typeface="Arial" pitchFamily="34" charset="0"/>
                <a:ea typeface="+mn-ea"/>
                <a:cs typeface="Arial" pitchFamily="34" charset="0"/>
              </a:rPr>
              <a:t>Columbus Eye – HDEV in Schools</a:t>
            </a:r>
          </a:p>
        </p:txBody>
      </p:sp>
      <p:sp>
        <p:nvSpPr>
          <p:cNvPr id="62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6E8131-D6FC-4235-9002-19954E3A790D}" type="slidenum">
              <a:rPr lang="de-DE" sz="110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de-DE" sz="1100" dirty="0">
              <a:solidFill>
                <a:prstClr val="black"/>
              </a:solidFill>
            </a:endParaRPr>
          </a:p>
        </p:txBody>
      </p:sp>
      <p:sp>
        <p:nvSpPr>
          <p:cNvPr id="37" name="Rechteck 15"/>
          <p:cNvSpPr>
            <a:spLocks noChangeArrowheads="1"/>
          </p:cNvSpPr>
          <p:nvPr/>
        </p:nvSpPr>
        <p:spPr bwMode="auto">
          <a:xfrm>
            <a:off x="111600" y="547200"/>
            <a:ext cx="608314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marL="180975" indent="-180975" algn="l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1200" dirty="0" smtClean="0">
                <a:solidFill>
                  <a:prstClr val="white">
                    <a:lumMod val="75000"/>
                  </a:prstClr>
                </a:solidFill>
                <a:latin typeface="Arial" pitchFamily="34" charset="0"/>
                <a:ea typeface="+mn-ea"/>
                <a:cs typeface="Arial" pitchFamily="34" charset="0"/>
              </a:rPr>
              <a:t>Learning Tools on HDEV-Images of the ISS</a:t>
            </a:r>
            <a:endParaRPr lang="en-US" sz="2400" kern="1200" dirty="0">
              <a:solidFill>
                <a:prstClr val="white">
                  <a:lumMod val="75000"/>
                </a:prst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3" descr="G:\aktuell\Screens\ColeyeScreen0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2730" y="1036688"/>
            <a:ext cx="6296319" cy="4411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592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7B266-3FB4-416E-AEE9-B8996BD9D9BA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" name="Abgerundetes Rechteck 2"/>
          <p:cNvSpPr/>
          <p:nvPr/>
        </p:nvSpPr>
        <p:spPr>
          <a:xfrm>
            <a:off x="3348038" y="1557219"/>
            <a:ext cx="1871662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indent="1588" algn="ctr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 dirty="0" smtClean="0">
                <a:solidFill>
                  <a:prstClr val="white"/>
                </a:solidFill>
              </a:rPr>
              <a:t>Columbus Eye team</a:t>
            </a:r>
          </a:p>
          <a:p>
            <a:pPr indent="1588" algn="ctr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 dirty="0" smtClean="0">
                <a:solidFill>
                  <a:prstClr val="white"/>
                </a:solidFill>
              </a:rPr>
              <a:t>(Univ. Bonn)</a:t>
            </a:r>
            <a:endParaRPr lang="de-DE" sz="1600" kern="1200" dirty="0">
              <a:solidFill>
                <a:prstClr val="white"/>
              </a:solidFill>
            </a:endParaRPr>
          </a:p>
        </p:txBody>
      </p:sp>
      <p:sp>
        <p:nvSpPr>
          <p:cNvPr id="4" name="Abgerundetes Rechteck 3"/>
          <p:cNvSpPr/>
          <p:nvPr/>
        </p:nvSpPr>
        <p:spPr>
          <a:xfrm>
            <a:off x="250825" y="4798238"/>
            <a:ext cx="2233613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indent="1588" algn="ctr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 dirty="0" smtClean="0">
                <a:solidFill>
                  <a:prstClr val="white"/>
                </a:solidFill>
              </a:rPr>
              <a:t>Secondary schools in Germany</a:t>
            </a:r>
            <a:endParaRPr lang="de-DE" sz="1600" kern="1200" dirty="0">
              <a:solidFill>
                <a:prstClr val="white"/>
              </a:solidFill>
            </a:endParaRPr>
          </a:p>
        </p:txBody>
      </p:sp>
      <p:sp>
        <p:nvSpPr>
          <p:cNvPr id="5" name="Eine Ecke des Rechtecks schneiden 4"/>
          <p:cNvSpPr/>
          <p:nvPr/>
        </p:nvSpPr>
        <p:spPr>
          <a:xfrm>
            <a:off x="6084888" y="1776552"/>
            <a:ext cx="1727200" cy="368022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indent="1588" algn="ctr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HDEV cameras</a:t>
            </a:r>
            <a:endParaRPr lang="en-US" sz="1600" kern="1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uppieren 80"/>
          <p:cNvGrpSpPr>
            <a:grpSpLocks/>
          </p:cNvGrpSpPr>
          <p:nvPr/>
        </p:nvGrpSpPr>
        <p:grpSpPr bwMode="auto">
          <a:xfrm>
            <a:off x="5220072" y="1988840"/>
            <a:ext cx="804838" cy="390342"/>
            <a:chOff x="5364088" y="2060848"/>
            <a:chExt cx="804466" cy="390054"/>
          </a:xfrm>
        </p:grpSpPr>
        <p:cxnSp>
          <p:nvCxnSpPr>
            <p:cNvPr id="7" name="Gerade Verbindung mit Pfeil 6"/>
            <p:cNvCxnSpPr/>
            <p:nvPr/>
          </p:nvCxnSpPr>
          <p:spPr>
            <a:xfrm>
              <a:off x="5364088" y="2060848"/>
              <a:ext cx="575996" cy="0"/>
            </a:xfrm>
            <a:prstGeom prst="straightConnector1">
              <a:avLst/>
            </a:prstGeom>
            <a:ln w="317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feld 17"/>
            <p:cNvSpPr txBox="1">
              <a:spLocks noChangeArrowheads="1"/>
            </p:cNvSpPr>
            <p:nvPr/>
          </p:nvSpPr>
          <p:spPr bwMode="auto">
            <a:xfrm>
              <a:off x="5508101" y="2204863"/>
              <a:ext cx="660453" cy="246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000" kern="1200" dirty="0" err="1" smtClean="0">
                  <a:solidFill>
                    <a:prstClr val="black"/>
                  </a:solidFill>
                  <a:latin typeface="Arial" charset="0"/>
                  <a:ea typeface="+mn-ea"/>
                  <a:cs typeface="+mn-cs"/>
                </a:rPr>
                <a:t>program</a:t>
              </a:r>
              <a:endParaRPr lang="de-DE" sz="10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9" name="Gruppieren 90"/>
          <p:cNvGrpSpPr>
            <a:grpSpLocks/>
          </p:cNvGrpSpPr>
          <p:nvPr/>
        </p:nvGrpSpPr>
        <p:grpSpPr bwMode="auto">
          <a:xfrm>
            <a:off x="3203575" y="2714625"/>
            <a:ext cx="2232025" cy="2141329"/>
            <a:chOff x="3203848" y="2714298"/>
            <a:chExt cx="2232248" cy="2141405"/>
          </a:xfrm>
        </p:grpSpPr>
        <p:sp>
          <p:nvSpPr>
            <p:cNvPr id="10" name="Flussdiagramm: Magnetplattenspeicher 9"/>
            <p:cNvSpPr/>
            <p:nvPr/>
          </p:nvSpPr>
          <p:spPr>
            <a:xfrm>
              <a:off x="3203848" y="3694029"/>
              <a:ext cx="2232248" cy="1161674"/>
            </a:xfrm>
            <a:prstGeom prst="flowChartMagneticDisk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indent="1588" algn="ctr" defTabSz="914400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 dirty="0" smtClean="0">
                  <a:solidFill>
                    <a:prstClr val="white"/>
                  </a:solidFill>
                </a:rPr>
                <a:t>Data, teaching material, features</a:t>
              </a:r>
              <a:endParaRPr lang="en-US" sz="1600" kern="1200" dirty="0">
                <a:solidFill>
                  <a:prstClr val="white"/>
                </a:solidFill>
              </a:endParaRPr>
            </a:p>
          </p:txBody>
        </p:sp>
        <p:grpSp>
          <p:nvGrpSpPr>
            <p:cNvPr id="11" name="Gruppieren 89"/>
            <p:cNvGrpSpPr>
              <a:grpSpLocks/>
            </p:cNvGrpSpPr>
            <p:nvPr/>
          </p:nvGrpSpPr>
          <p:grpSpPr bwMode="auto">
            <a:xfrm>
              <a:off x="4283968" y="2714298"/>
              <a:ext cx="538984" cy="1190667"/>
              <a:chOff x="4283968" y="2714298"/>
              <a:chExt cx="538984" cy="1190667"/>
            </a:xfrm>
          </p:grpSpPr>
          <p:cxnSp>
            <p:nvCxnSpPr>
              <p:cNvPr id="12" name="Gerade Verbindung mit Pfeil 11"/>
              <p:cNvCxnSpPr/>
              <p:nvPr/>
            </p:nvCxnSpPr>
            <p:spPr>
              <a:xfrm flipH="1">
                <a:off x="4305683" y="2714298"/>
                <a:ext cx="26991" cy="1190667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feld 22"/>
              <p:cNvSpPr txBox="1">
                <a:spLocks noChangeArrowheads="1"/>
              </p:cNvSpPr>
              <p:nvPr/>
            </p:nvSpPr>
            <p:spPr bwMode="auto">
              <a:xfrm>
                <a:off x="4283968" y="3112438"/>
                <a:ext cx="538984" cy="246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defTabSz="91440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sz="1000" kern="1200" dirty="0" err="1" smtClean="0">
                    <a:solidFill>
                      <a:prstClr val="black"/>
                    </a:solidFill>
                    <a:latin typeface="Arial" charset="0"/>
                    <a:ea typeface="+mn-ea"/>
                    <a:cs typeface="+mn-cs"/>
                    <a:sym typeface="Wingdings" pitchFamily="2" charset="2"/>
                  </a:rPr>
                  <a:t>create</a:t>
                </a:r>
                <a:endParaRPr lang="de-DE" sz="1000" kern="1200" dirty="0">
                  <a:solidFill>
                    <a:prstClr val="black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" name="Abgerundetes Rechteck 13"/>
          <p:cNvSpPr/>
          <p:nvPr/>
        </p:nvSpPr>
        <p:spPr>
          <a:xfrm>
            <a:off x="6156325" y="4653321"/>
            <a:ext cx="2232025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indent="1588" algn="ctr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 dirty="0" smtClean="0">
                <a:solidFill>
                  <a:prstClr val="white"/>
                </a:solidFill>
              </a:rPr>
              <a:t>Graduate students</a:t>
            </a:r>
          </a:p>
          <a:p>
            <a:pPr indent="1588" algn="ctr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 dirty="0" smtClean="0">
                <a:solidFill>
                  <a:prstClr val="white"/>
                </a:solidFill>
              </a:rPr>
              <a:t>(Univ. Bonn)</a:t>
            </a:r>
            <a:endParaRPr lang="en-US" sz="1600" kern="1200" dirty="0">
              <a:solidFill>
                <a:prstClr val="white"/>
              </a:solidFill>
            </a:endParaRPr>
          </a:p>
        </p:txBody>
      </p:sp>
      <p:grpSp>
        <p:nvGrpSpPr>
          <p:cNvPr id="15" name="Gruppieren 81"/>
          <p:cNvGrpSpPr>
            <a:grpSpLocks/>
          </p:cNvGrpSpPr>
          <p:nvPr/>
        </p:nvGrpSpPr>
        <p:grpSpPr bwMode="auto">
          <a:xfrm>
            <a:off x="5319713" y="2492375"/>
            <a:ext cx="1628775" cy="2016125"/>
            <a:chOff x="5319238" y="2492896"/>
            <a:chExt cx="1629026" cy="2016224"/>
          </a:xfrm>
        </p:grpSpPr>
        <p:cxnSp>
          <p:nvCxnSpPr>
            <p:cNvPr id="16" name="Gerade Verbindung mit Pfeil 15"/>
            <p:cNvCxnSpPr/>
            <p:nvPr/>
          </p:nvCxnSpPr>
          <p:spPr>
            <a:xfrm>
              <a:off x="5319238" y="2492896"/>
              <a:ext cx="1629026" cy="2016224"/>
            </a:xfrm>
            <a:prstGeom prst="straightConnector1">
              <a:avLst/>
            </a:prstGeom>
            <a:ln w="317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40"/>
            <p:cNvSpPr txBox="1">
              <a:spLocks noChangeArrowheads="1"/>
            </p:cNvSpPr>
            <p:nvPr/>
          </p:nvSpPr>
          <p:spPr bwMode="auto">
            <a:xfrm rot="2997517">
              <a:off x="5759101" y="3123708"/>
              <a:ext cx="736135" cy="246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000" kern="1200" dirty="0" err="1" smtClean="0">
                  <a:solidFill>
                    <a:prstClr val="black"/>
                  </a:solidFill>
                  <a:latin typeface="Arial" charset="0"/>
                  <a:ea typeface="+mn-ea"/>
                  <a:cs typeface="+mn-cs"/>
                  <a:sym typeface="Wingdings" pitchFamily="2" charset="2"/>
                </a:rPr>
                <a:t>exchange</a:t>
              </a:r>
              <a:endParaRPr lang="de-DE" sz="10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8" name="Gruppieren 86"/>
          <p:cNvGrpSpPr>
            <a:grpSpLocks/>
          </p:cNvGrpSpPr>
          <p:nvPr/>
        </p:nvGrpSpPr>
        <p:grpSpPr bwMode="auto">
          <a:xfrm>
            <a:off x="2268538" y="4365625"/>
            <a:ext cx="790575" cy="358775"/>
            <a:chOff x="2267744" y="4365104"/>
            <a:chExt cx="792088" cy="360040"/>
          </a:xfrm>
        </p:grpSpPr>
        <p:cxnSp>
          <p:nvCxnSpPr>
            <p:cNvPr id="19" name="Gerade Verbindung mit Pfeil 18"/>
            <p:cNvCxnSpPr/>
            <p:nvPr/>
          </p:nvCxnSpPr>
          <p:spPr>
            <a:xfrm flipV="1">
              <a:off x="2627206" y="4436794"/>
              <a:ext cx="432626" cy="288350"/>
            </a:xfrm>
            <a:prstGeom prst="straightConnector1">
              <a:avLst/>
            </a:prstGeom>
            <a:ln w="317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47"/>
            <p:cNvSpPr txBox="1">
              <a:spLocks noChangeArrowheads="1"/>
            </p:cNvSpPr>
            <p:nvPr/>
          </p:nvSpPr>
          <p:spPr bwMode="auto">
            <a:xfrm>
              <a:off x="2267744" y="4365104"/>
              <a:ext cx="610628" cy="247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000" kern="1200" dirty="0" err="1" smtClean="0">
                  <a:solidFill>
                    <a:prstClr val="black"/>
                  </a:solidFill>
                  <a:latin typeface="Arial" charset="0"/>
                  <a:ea typeface="+mn-ea"/>
                  <a:cs typeface="+mn-cs"/>
                  <a:sym typeface="Wingdings" pitchFamily="2" charset="2"/>
                </a:rPr>
                <a:t>create</a:t>
              </a:r>
              <a:r>
                <a:rPr lang="de-DE" sz="1000" kern="1200" dirty="0" smtClean="0">
                  <a:solidFill>
                    <a:prstClr val="black"/>
                  </a:solidFill>
                  <a:latin typeface="Arial" charset="0"/>
                  <a:ea typeface="+mn-ea"/>
                  <a:cs typeface="+mn-cs"/>
                  <a:sym typeface="Wingdings" pitchFamily="2" charset="2"/>
                </a:rPr>
                <a:t>?</a:t>
              </a:r>
              <a:endParaRPr lang="de-DE" sz="10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21" name="Gruppieren 84"/>
          <p:cNvGrpSpPr>
            <a:grpSpLocks/>
          </p:cNvGrpSpPr>
          <p:nvPr/>
        </p:nvGrpSpPr>
        <p:grpSpPr bwMode="auto">
          <a:xfrm>
            <a:off x="2771775" y="5084763"/>
            <a:ext cx="3024188" cy="246221"/>
            <a:chOff x="2771800" y="5085182"/>
            <a:chExt cx="3024336" cy="246380"/>
          </a:xfrm>
        </p:grpSpPr>
        <p:cxnSp>
          <p:nvCxnSpPr>
            <p:cNvPr id="22" name="Gerade Verbindung mit Pfeil 21"/>
            <p:cNvCxnSpPr/>
            <p:nvPr/>
          </p:nvCxnSpPr>
          <p:spPr>
            <a:xfrm>
              <a:off x="2771800" y="5085184"/>
              <a:ext cx="3024336" cy="0"/>
            </a:xfrm>
            <a:prstGeom prst="straightConnector1">
              <a:avLst/>
            </a:prstGeom>
            <a:ln w="317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54"/>
            <p:cNvSpPr txBox="1">
              <a:spLocks noChangeArrowheads="1"/>
            </p:cNvSpPr>
            <p:nvPr/>
          </p:nvSpPr>
          <p:spPr bwMode="auto">
            <a:xfrm>
              <a:off x="3851920" y="5085182"/>
              <a:ext cx="736135" cy="246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000" kern="1200" dirty="0" err="1" smtClean="0">
                  <a:solidFill>
                    <a:prstClr val="black"/>
                  </a:solidFill>
                  <a:latin typeface="Arial" charset="0"/>
                  <a:ea typeface="+mn-ea"/>
                  <a:cs typeface="+mn-cs"/>
                  <a:sym typeface="Wingdings" pitchFamily="2" charset="2"/>
                </a:rPr>
                <a:t>exchange</a:t>
              </a:r>
              <a:endParaRPr lang="de-DE" sz="10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24" name="Gruppieren 83"/>
          <p:cNvGrpSpPr>
            <a:grpSpLocks/>
          </p:cNvGrpSpPr>
          <p:nvPr/>
        </p:nvGrpSpPr>
        <p:grpSpPr bwMode="auto">
          <a:xfrm>
            <a:off x="5580064" y="4292600"/>
            <a:ext cx="682833" cy="504825"/>
            <a:chOff x="5580112" y="4293096"/>
            <a:chExt cx="683354" cy="504056"/>
          </a:xfrm>
        </p:grpSpPr>
        <p:cxnSp>
          <p:nvCxnSpPr>
            <p:cNvPr id="25" name="Gerade Verbindung mit Pfeil 24"/>
            <p:cNvCxnSpPr/>
            <p:nvPr/>
          </p:nvCxnSpPr>
          <p:spPr>
            <a:xfrm flipH="1" flipV="1">
              <a:off x="5580112" y="4437339"/>
              <a:ext cx="503621" cy="359813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44"/>
            <p:cNvSpPr txBox="1">
              <a:spLocks noChangeArrowheads="1"/>
            </p:cNvSpPr>
            <p:nvPr/>
          </p:nvSpPr>
          <p:spPr bwMode="auto">
            <a:xfrm>
              <a:off x="5724125" y="4293096"/>
              <a:ext cx="539341" cy="245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000" kern="1200" dirty="0" err="1" smtClean="0">
                  <a:solidFill>
                    <a:prstClr val="black"/>
                  </a:solidFill>
                  <a:latin typeface="Arial" charset="0"/>
                  <a:ea typeface="+mn-ea"/>
                  <a:cs typeface="+mn-cs"/>
                  <a:sym typeface="Wingdings" pitchFamily="2" charset="2"/>
                </a:rPr>
                <a:t>create</a:t>
              </a:r>
              <a:endParaRPr lang="de-DE" sz="10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27" name="Gruppieren 82"/>
          <p:cNvGrpSpPr>
            <a:grpSpLocks/>
          </p:cNvGrpSpPr>
          <p:nvPr/>
        </p:nvGrpSpPr>
        <p:grpSpPr bwMode="auto">
          <a:xfrm>
            <a:off x="5292725" y="2676525"/>
            <a:ext cx="1582738" cy="1905000"/>
            <a:chOff x="5292080" y="2676916"/>
            <a:chExt cx="1584176" cy="1904212"/>
          </a:xfrm>
        </p:grpSpPr>
        <p:cxnSp>
          <p:nvCxnSpPr>
            <p:cNvPr id="28" name="Gerade Verbindung mit Pfeil 27"/>
            <p:cNvCxnSpPr/>
            <p:nvPr/>
          </p:nvCxnSpPr>
          <p:spPr>
            <a:xfrm flipH="1" flipV="1">
              <a:off x="5292080" y="2676916"/>
              <a:ext cx="1584176" cy="1904212"/>
            </a:xfrm>
            <a:prstGeom prst="straightConnector1">
              <a:avLst/>
            </a:prstGeom>
            <a:ln w="317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64"/>
            <p:cNvSpPr txBox="1">
              <a:spLocks noChangeArrowheads="1"/>
            </p:cNvSpPr>
            <p:nvPr/>
          </p:nvSpPr>
          <p:spPr bwMode="auto">
            <a:xfrm rot="3079406">
              <a:off x="5501797" y="3398062"/>
              <a:ext cx="609210" cy="246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000" kern="1200" dirty="0" err="1" smtClean="0">
                  <a:solidFill>
                    <a:prstClr val="black"/>
                  </a:solidFill>
                  <a:latin typeface="Arial" charset="0"/>
                  <a:ea typeface="+mn-ea"/>
                  <a:cs typeface="+mn-cs"/>
                  <a:sym typeface="Wingdings" pitchFamily="2" charset="2"/>
                </a:rPr>
                <a:t>request</a:t>
              </a:r>
              <a:endParaRPr lang="de-DE" sz="10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30" name="Gruppieren 88"/>
          <p:cNvGrpSpPr>
            <a:grpSpLocks/>
          </p:cNvGrpSpPr>
          <p:nvPr/>
        </p:nvGrpSpPr>
        <p:grpSpPr bwMode="auto">
          <a:xfrm>
            <a:off x="1403350" y="2492375"/>
            <a:ext cx="1827213" cy="2305050"/>
            <a:chOff x="1403648" y="2492896"/>
            <a:chExt cx="1827358" cy="2304256"/>
          </a:xfrm>
        </p:grpSpPr>
        <p:sp>
          <p:nvSpPr>
            <p:cNvPr id="31" name="Textfeld 37"/>
            <p:cNvSpPr txBox="1">
              <a:spLocks noChangeArrowheads="1"/>
            </p:cNvSpPr>
            <p:nvPr/>
          </p:nvSpPr>
          <p:spPr bwMode="auto">
            <a:xfrm rot="-3097090">
              <a:off x="1919671" y="3254115"/>
              <a:ext cx="84350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000" kern="1200">
                  <a:solidFill>
                    <a:prstClr val="black"/>
                  </a:solidFill>
                  <a:latin typeface="Arial" charset="0"/>
                  <a:ea typeface="+mn-ea"/>
                  <a:cs typeface="+mn-cs"/>
                  <a:sym typeface="Wingdings" pitchFamily="2" charset="2"/>
                </a:rPr>
                <a:t>Road Show</a:t>
              </a:r>
              <a:endParaRPr lang="de-DE" sz="1000" kern="1200">
                <a:solidFill>
                  <a:prstClr val="black"/>
                </a:solidFill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32" name="Gerade Verbindung mit Pfeil 31"/>
            <p:cNvCxnSpPr/>
            <p:nvPr/>
          </p:nvCxnSpPr>
          <p:spPr>
            <a:xfrm flipH="1">
              <a:off x="1403648" y="2492896"/>
              <a:ext cx="1827358" cy="2304256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pieren 87"/>
          <p:cNvGrpSpPr>
            <a:grpSpLocks/>
          </p:cNvGrpSpPr>
          <p:nvPr/>
        </p:nvGrpSpPr>
        <p:grpSpPr bwMode="auto">
          <a:xfrm>
            <a:off x="1619250" y="2565400"/>
            <a:ext cx="1728788" cy="2159000"/>
            <a:chOff x="1619672" y="2564904"/>
            <a:chExt cx="1728192" cy="2160240"/>
          </a:xfrm>
        </p:grpSpPr>
        <p:cxnSp>
          <p:nvCxnSpPr>
            <p:cNvPr id="34" name="Gerade Verbindung mit Pfeil 33"/>
            <p:cNvCxnSpPr/>
            <p:nvPr/>
          </p:nvCxnSpPr>
          <p:spPr>
            <a:xfrm flipV="1">
              <a:off x="1619672" y="2564904"/>
              <a:ext cx="1728192" cy="2160240"/>
            </a:xfrm>
            <a:prstGeom prst="straightConnector1">
              <a:avLst/>
            </a:prstGeom>
            <a:ln w="31750">
              <a:solidFill>
                <a:schemeClr val="accent6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78"/>
            <p:cNvSpPr txBox="1">
              <a:spLocks noChangeArrowheads="1"/>
            </p:cNvSpPr>
            <p:nvPr/>
          </p:nvSpPr>
          <p:spPr bwMode="auto">
            <a:xfrm rot="18502910">
              <a:off x="2393216" y="3496953"/>
              <a:ext cx="609812" cy="246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000" kern="1200" dirty="0" err="1" smtClean="0">
                  <a:solidFill>
                    <a:prstClr val="black"/>
                  </a:solidFill>
                  <a:latin typeface="Arial" charset="0"/>
                  <a:ea typeface="+mn-ea"/>
                  <a:cs typeface="+mn-cs"/>
                  <a:sym typeface="Wingdings" pitchFamily="2" charset="2"/>
                </a:rPr>
                <a:t>request</a:t>
              </a:r>
              <a:endParaRPr lang="de-DE" sz="10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36" name="Gruppieren 85"/>
          <p:cNvGrpSpPr>
            <a:grpSpLocks/>
          </p:cNvGrpSpPr>
          <p:nvPr/>
        </p:nvGrpSpPr>
        <p:grpSpPr bwMode="auto">
          <a:xfrm>
            <a:off x="2627314" y="4581527"/>
            <a:ext cx="461993" cy="390341"/>
            <a:chOff x="2627784" y="4581128"/>
            <a:chExt cx="461118" cy="390053"/>
          </a:xfrm>
        </p:grpSpPr>
        <p:cxnSp>
          <p:nvCxnSpPr>
            <p:cNvPr id="37" name="Gerade Verbindung mit Pfeil 36"/>
            <p:cNvCxnSpPr/>
            <p:nvPr/>
          </p:nvCxnSpPr>
          <p:spPr>
            <a:xfrm flipH="1">
              <a:off x="2627784" y="4581128"/>
              <a:ext cx="449996" cy="280781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79"/>
            <p:cNvSpPr txBox="1">
              <a:spLocks noChangeArrowheads="1"/>
            </p:cNvSpPr>
            <p:nvPr/>
          </p:nvSpPr>
          <p:spPr bwMode="auto">
            <a:xfrm>
              <a:off x="2699790" y="4725142"/>
              <a:ext cx="389112" cy="246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000" kern="1200" dirty="0" err="1" smtClean="0">
                  <a:solidFill>
                    <a:prstClr val="black"/>
                  </a:solidFill>
                  <a:latin typeface="Arial" charset="0"/>
                  <a:ea typeface="+mn-ea"/>
                  <a:cs typeface="+mn-cs"/>
                  <a:sym typeface="Wingdings" pitchFamily="2" charset="2"/>
                </a:rPr>
                <a:t>use</a:t>
              </a:r>
              <a:endParaRPr lang="de-DE" sz="10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07950" y="71438"/>
            <a:ext cx="8229600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 smtClean="0">
                <a:solidFill>
                  <a:srgbClr val="336699"/>
                </a:solidFill>
                <a:latin typeface="Arial" pitchFamily="34" charset="0"/>
                <a:ea typeface="+mn-ea"/>
                <a:cs typeface="Arial" pitchFamily="34" charset="0"/>
              </a:rPr>
              <a:t>Columbus Eye – HDEV in Schools</a:t>
            </a: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endParaRPr lang="en-US" sz="2800" b="1" kern="1200" dirty="0">
              <a:solidFill>
                <a:srgbClr val="336699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0" name="Rechteck 15"/>
          <p:cNvSpPr>
            <a:spLocks noChangeArrowheads="1"/>
          </p:cNvSpPr>
          <p:nvPr/>
        </p:nvSpPr>
        <p:spPr bwMode="auto">
          <a:xfrm>
            <a:off x="111600" y="547200"/>
            <a:ext cx="6829114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marL="180975" indent="-180975" algn="l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1200" dirty="0" smtClean="0">
                <a:solidFill>
                  <a:prstClr val="white">
                    <a:lumMod val="75000"/>
                  </a:prstClr>
                </a:solidFill>
                <a:latin typeface="Arial" pitchFamily="34" charset="0"/>
                <a:ea typeface="+mn-ea"/>
                <a:cs typeface="Arial" pitchFamily="34" charset="0"/>
              </a:rPr>
              <a:t>Communication within the Columbus-Eye project</a:t>
            </a:r>
            <a:endParaRPr lang="en-US" sz="2400" kern="1200" dirty="0">
              <a:solidFill>
                <a:prstClr val="white">
                  <a:lumMod val="75000"/>
                </a:prst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18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U:\06_Publikationen\Promomaterial\Abbildungen\Bildmaterial diverse\GISS Bilder\GISS-05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32888" cy="6858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Rectangle 11"/>
          <p:cNvSpPr txBox="1">
            <a:spLocks noChangeArrowheads="1"/>
          </p:cNvSpPr>
          <p:nvPr/>
        </p:nvSpPr>
        <p:spPr bwMode="auto">
          <a:xfrm>
            <a:off x="-14288" y="2133600"/>
            <a:ext cx="9144001" cy="1565435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marL="304800" indent="-3048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altLang="de-DE" sz="3600" b="1" kern="1200" dirty="0" smtClean="0">
                <a:solidFill>
                  <a:srgbClr val="002060"/>
                </a:solidFill>
                <a:ea typeface="+mn-ea"/>
                <a:cs typeface="Arial" charset="0"/>
              </a:rPr>
              <a:t>Space Education &amp; digital </a:t>
            </a:r>
            <a:r>
              <a:rPr lang="de-DE" altLang="de-DE" sz="3600" b="1" kern="1200" dirty="0" err="1" smtClean="0">
                <a:solidFill>
                  <a:srgbClr val="002060"/>
                </a:solidFill>
                <a:ea typeface="+mn-ea"/>
                <a:cs typeface="Arial" charset="0"/>
              </a:rPr>
              <a:t>Geomedia</a:t>
            </a:r>
            <a:endParaRPr lang="de-DE" altLang="de-DE" sz="3600" b="1" kern="1200" dirty="0">
              <a:solidFill>
                <a:srgbClr val="002060"/>
              </a:solidFill>
              <a:ea typeface="+mn-ea"/>
              <a:cs typeface="Arial" charset="0"/>
            </a:endParaRPr>
          </a:p>
          <a:p>
            <a:pPr algn="ctr" defTabSz="9144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altLang="de-DE" sz="2800" b="1" kern="1200" dirty="0" smtClean="0">
                <a:solidFill>
                  <a:srgbClr val="002060"/>
                </a:solidFill>
                <a:ea typeface="+mn-ea"/>
                <a:cs typeface="Arial" charset="0"/>
              </a:rPr>
              <a:t>Fields </a:t>
            </a:r>
            <a:r>
              <a:rPr lang="de-DE" altLang="de-DE" sz="2800" b="1" kern="1200" dirty="0" err="1" smtClean="0">
                <a:solidFill>
                  <a:srgbClr val="002060"/>
                </a:solidFill>
                <a:ea typeface="+mn-ea"/>
                <a:cs typeface="Arial" charset="0"/>
              </a:rPr>
              <a:t>of</a:t>
            </a:r>
            <a:r>
              <a:rPr lang="de-DE" altLang="de-DE" sz="2800" b="1" kern="1200" dirty="0" smtClean="0">
                <a:solidFill>
                  <a:srgbClr val="002060"/>
                </a:solidFill>
                <a:ea typeface="+mn-ea"/>
                <a:cs typeface="Arial" charset="0"/>
              </a:rPr>
              <a:t> Competence &amp; </a:t>
            </a:r>
            <a:r>
              <a:rPr lang="de-DE" altLang="de-DE" sz="2800" b="1" kern="1200" dirty="0" err="1" smtClean="0">
                <a:solidFill>
                  <a:srgbClr val="002060"/>
                </a:solidFill>
                <a:ea typeface="+mn-ea"/>
                <a:cs typeface="Arial" charset="0"/>
              </a:rPr>
              <a:t>Aplications</a:t>
            </a:r>
            <a:endParaRPr lang="de-DE" altLang="de-DE" sz="2800" b="1" kern="1200" dirty="0">
              <a:solidFill>
                <a:srgbClr val="002060"/>
              </a:solidFill>
              <a:ea typeface="+mn-ea"/>
              <a:cs typeface="Arial" charset="0"/>
            </a:endParaRPr>
          </a:p>
          <a:p>
            <a:pPr algn="ctr" defTabSz="9144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altLang="de-DE" sz="2800" b="1" kern="1200" dirty="0" err="1" smtClean="0">
                <a:solidFill>
                  <a:srgbClr val="002060"/>
                </a:solidFill>
                <a:ea typeface="+mn-ea"/>
                <a:cs typeface="Arial" charset="0"/>
              </a:rPr>
              <a:t>of</a:t>
            </a:r>
            <a:r>
              <a:rPr lang="de-DE" altLang="de-DE" sz="2800" b="1" kern="1200" dirty="0" smtClean="0">
                <a:solidFill>
                  <a:srgbClr val="002060"/>
                </a:solidFill>
                <a:ea typeface="+mn-ea"/>
                <a:cs typeface="Arial" charset="0"/>
              </a:rPr>
              <a:t> </a:t>
            </a:r>
            <a:r>
              <a:rPr lang="de-DE" altLang="de-DE" sz="2800" b="1" kern="1200" dirty="0" err="1" smtClean="0">
                <a:solidFill>
                  <a:srgbClr val="002060"/>
                </a:solidFill>
                <a:ea typeface="+mn-ea"/>
                <a:cs typeface="Arial" charset="0"/>
              </a:rPr>
              <a:t>the</a:t>
            </a:r>
            <a:r>
              <a:rPr lang="de-DE" altLang="de-DE" sz="2800" b="1" kern="1200" dirty="0" smtClean="0">
                <a:solidFill>
                  <a:srgbClr val="002060"/>
                </a:solidFill>
                <a:ea typeface="+mn-ea"/>
                <a:cs typeface="Arial" charset="0"/>
              </a:rPr>
              <a:t> Research Group </a:t>
            </a:r>
            <a:r>
              <a:rPr lang="de-DE" altLang="de-DE" sz="2800" b="1" kern="1200" dirty="0" err="1" smtClean="0">
                <a:solidFill>
                  <a:srgbClr val="002060"/>
                </a:solidFill>
                <a:ea typeface="+mn-ea"/>
                <a:cs typeface="Arial" charset="0"/>
              </a:rPr>
              <a:t>for</a:t>
            </a:r>
            <a:r>
              <a:rPr lang="de-DE" altLang="de-DE" sz="2800" b="1" kern="1200" dirty="0" smtClean="0">
                <a:solidFill>
                  <a:srgbClr val="002060"/>
                </a:solidFill>
                <a:ea typeface="+mn-ea"/>
                <a:cs typeface="Arial" charset="0"/>
              </a:rPr>
              <a:t> Earth Observation – </a:t>
            </a:r>
            <a:r>
              <a:rPr lang="de-DE" altLang="de-DE" sz="3200" b="1" i="1" kern="1200" baseline="30000" dirty="0" err="1" smtClean="0">
                <a:solidFill>
                  <a:srgbClr val="002060"/>
                </a:solidFill>
                <a:ea typeface="+mn-ea"/>
                <a:cs typeface="Arial" charset="0"/>
              </a:rPr>
              <a:t>r</a:t>
            </a:r>
            <a:r>
              <a:rPr lang="de-DE" altLang="de-DE" sz="3200" b="1" i="1" kern="1200" dirty="0" err="1" smtClean="0">
                <a:solidFill>
                  <a:srgbClr val="002060"/>
                </a:solidFill>
                <a:ea typeface="+mn-ea"/>
                <a:cs typeface="Arial" charset="0"/>
              </a:rPr>
              <a:t>geo</a:t>
            </a:r>
            <a:endParaRPr lang="de-DE" altLang="de-DE" sz="3200" b="1" i="1" kern="1200" dirty="0">
              <a:solidFill>
                <a:srgbClr val="002060"/>
              </a:solidFill>
              <a:ea typeface="+mn-ea"/>
              <a:cs typeface="Arial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4508500"/>
            <a:ext cx="91440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defTabSz="914400" rtl="0">
              <a:defRPr/>
            </a:pPr>
            <a:r>
              <a:rPr lang="de-DE" sz="2800" b="1" kern="1200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Arial" charset="0"/>
              </a:rPr>
              <a:t>Prof. Dr. Alexander Siegmund</a:t>
            </a:r>
          </a:p>
          <a:p>
            <a:pPr algn="ctr" defTabSz="914400" rtl="0">
              <a:defRPr/>
            </a:pPr>
            <a:r>
              <a:rPr lang="de-DE" sz="2200" b="1" kern="1200" dirty="0" smtClean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Arial" charset="0"/>
              </a:rPr>
              <a:t>University of Education &amp; University </a:t>
            </a:r>
            <a:r>
              <a:rPr lang="de-DE" sz="2200" b="1" kern="1200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Arial" charset="0"/>
              </a:rPr>
              <a:t>Heidelberg</a:t>
            </a:r>
          </a:p>
          <a:p>
            <a:pPr algn="ctr" defTabSz="914400" rtl="0">
              <a:defRPr/>
            </a:pPr>
            <a:r>
              <a:rPr lang="de-DE" sz="2200" b="1" kern="1200" dirty="0" err="1" smtClean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Arial" charset="0"/>
              </a:rPr>
              <a:t>Dept</a:t>
            </a:r>
            <a:r>
              <a:rPr lang="de-DE" sz="2200" b="1" kern="1200" dirty="0" smtClean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Arial" charset="0"/>
              </a:rPr>
              <a:t>. </a:t>
            </a:r>
            <a:r>
              <a:rPr lang="de-DE" sz="2200" b="1" kern="1200" dirty="0" err="1" smtClean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Arial" charset="0"/>
              </a:rPr>
              <a:t>of</a:t>
            </a:r>
            <a:r>
              <a:rPr lang="de-DE" sz="2200" b="1" kern="1200" dirty="0" smtClean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Arial" charset="0"/>
              </a:rPr>
              <a:t> </a:t>
            </a:r>
            <a:r>
              <a:rPr lang="de-DE" sz="2200" b="1" kern="1200" dirty="0" err="1" smtClean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Arial" charset="0"/>
              </a:rPr>
              <a:t>Geography</a:t>
            </a:r>
            <a:r>
              <a:rPr lang="de-DE" sz="2200" b="1" kern="1200" dirty="0" smtClean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Arial" charset="0"/>
              </a:rPr>
              <a:t>, </a:t>
            </a:r>
            <a:r>
              <a:rPr lang="de-DE" sz="2200" b="1" kern="1200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Arial" charset="0"/>
              </a:rPr>
              <a:t>Research Group </a:t>
            </a:r>
            <a:r>
              <a:rPr lang="de-DE" sz="2200" b="1" kern="1200" dirty="0" err="1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Arial" charset="0"/>
              </a:rPr>
              <a:t>for</a:t>
            </a:r>
            <a:r>
              <a:rPr lang="de-DE" sz="2200" b="1" kern="1200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Arial" charset="0"/>
              </a:rPr>
              <a:t> Earth Observation – </a:t>
            </a:r>
            <a:r>
              <a:rPr lang="de-DE" sz="2200" b="1" i="1" kern="1200" baseline="30000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Arial" charset="0"/>
              </a:rPr>
              <a:t>r</a:t>
            </a:r>
            <a:r>
              <a:rPr lang="de-DE" sz="2200" b="1" i="1" kern="1200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Arial" charset="0"/>
              </a:rPr>
              <a:t>geo</a:t>
            </a:r>
            <a:endParaRPr lang="de-DE" b="1" i="1" kern="1200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Arial" charset="0"/>
            </a:endParaRPr>
          </a:p>
        </p:txBody>
      </p:sp>
      <p:sp>
        <p:nvSpPr>
          <p:cNvPr id="18438" name="Rectangle 23"/>
          <p:cNvSpPr>
            <a:spLocks noChangeArrowheads="1"/>
          </p:cNvSpPr>
          <p:nvPr/>
        </p:nvSpPr>
        <p:spPr bwMode="auto">
          <a:xfrm>
            <a:off x="0" y="6078538"/>
            <a:ext cx="9144000" cy="779462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endParaRPr lang="de-DE" altLang="de-DE" sz="200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8439" name="Picture 13" descr="rge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6048375"/>
            <a:ext cx="15573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5" descr="PH_Heidelberg_rge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6103938"/>
            <a:ext cx="16970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Rectangle 8"/>
          <p:cNvSpPr>
            <a:spLocks noChangeArrowheads="1"/>
          </p:cNvSpPr>
          <p:nvPr/>
        </p:nvSpPr>
        <p:spPr bwMode="auto">
          <a:xfrm>
            <a:off x="0" y="6264275"/>
            <a:ext cx="8964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kern="1200" dirty="0" smtClean="0">
                <a:solidFill>
                  <a:srgbClr val="99CC00"/>
                </a:solidFill>
                <a:ea typeface="+mn-ea"/>
                <a:cs typeface="Arial" charset="0"/>
              </a:rPr>
              <a:t>Ort, Datum</a:t>
            </a:r>
            <a:endParaRPr lang="de-DE" altLang="de-DE" sz="1600" b="1" kern="1200" dirty="0">
              <a:solidFill>
                <a:srgbClr val="99CC00"/>
              </a:solidFill>
              <a:ea typeface="+mn-ea"/>
              <a:cs typeface="Arial" charset="0"/>
            </a:endParaRPr>
          </a:p>
        </p:txBody>
      </p:sp>
      <p:pic>
        <p:nvPicPr>
          <p:cNvPr id="18442" name="Bild 1" descr="HCE-Logo-1_Schnitt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6102350"/>
            <a:ext cx="14525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1" y="0"/>
            <a:ext cx="9132887" cy="675297"/>
            <a:chOff x="1" y="0"/>
            <a:chExt cx="9132887" cy="675297"/>
          </a:xfrm>
        </p:grpSpPr>
        <p:sp>
          <p:nvSpPr>
            <p:cNvPr id="18445" name="Rectangle 21"/>
            <p:cNvSpPr>
              <a:spLocks noChangeArrowheads="1"/>
            </p:cNvSpPr>
            <p:nvPr/>
          </p:nvSpPr>
          <p:spPr bwMode="auto">
            <a:xfrm>
              <a:off x="1" y="0"/>
              <a:ext cx="9132887" cy="539750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endParaRPr lang="de-DE" altLang="de-DE" sz="2000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8446" name="Rectangle 7"/>
            <p:cNvSpPr>
              <a:spLocks noChangeArrowheads="1"/>
            </p:cNvSpPr>
            <p:nvPr/>
          </p:nvSpPr>
          <p:spPr bwMode="auto">
            <a:xfrm>
              <a:off x="1" y="73025"/>
              <a:ext cx="9132887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2000" b="1" kern="1200" dirty="0" smtClean="0">
                  <a:solidFill>
                    <a:srgbClr val="002060"/>
                  </a:solidFill>
                  <a:latin typeface="Calibri"/>
                  <a:ea typeface="+mn-ea"/>
                  <a:cs typeface="Arial" charset="0"/>
                </a:rPr>
                <a:t>Best Practice </a:t>
              </a:r>
              <a:r>
                <a:rPr lang="de-DE" altLang="de-DE" sz="2000" b="1" kern="1200" dirty="0" err="1" smtClean="0">
                  <a:solidFill>
                    <a:srgbClr val="002060"/>
                  </a:solidFill>
                  <a:latin typeface="Calibri"/>
                  <a:ea typeface="+mn-ea"/>
                  <a:cs typeface="Arial" charset="0"/>
                </a:rPr>
                <a:t>from</a:t>
              </a:r>
              <a:r>
                <a:rPr lang="de-DE" altLang="de-DE" sz="2000" b="1" kern="1200" dirty="0" smtClean="0">
                  <a:solidFill>
                    <a:srgbClr val="002060"/>
                  </a:solidFill>
                  <a:latin typeface="Calibri"/>
                  <a:ea typeface="+mn-ea"/>
                  <a:cs typeface="Arial" charset="0"/>
                </a:rPr>
                <a:t> Germany –  </a:t>
              </a:r>
              <a:r>
                <a:rPr lang="de-DE" altLang="de-DE" sz="2000" b="1" i="1" kern="1200" baseline="30000" dirty="0" err="1" smtClean="0">
                  <a:solidFill>
                    <a:srgbClr val="002060"/>
                  </a:solidFill>
                  <a:latin typeface="Calibri"/>
                  <a:ea typeface="+mn-ea"/>
                  <a:cs typeface="Arial" charset="0"/>
                </a:rPr>
                <a:t>r</a:t>
              </a:r>
              <a:r>
                <a:rPr lang="de-DE" altLang="de-DE" sz="2000" b="1" i="1" kern="1200" dirty="0" err="1" smtClean="0">
                  <a:solidFill>
                    <a:srgbClr val="002060"/>
                  </a:solidFill>
                  <a:latin typeface="Calibri"/>
                  <a:ea typeface="+mn-ea"/>
                  <a:cs typeface="Arial" charset="0"/>
                </a:rPr>
                <a:t>geo</a:t>
              </a:r>
              <a:r>
                <a:rPr lang="de-DE" altLang="de-DE" sz="2000" b="1" kern="1200" dirty="0" smtClean="0">
                  <a:solidFill>
                    <a:srgbClr val="002060"/>
                  </a:solidFill>
                  <a:latin typeface="Calibri"/>
                  <a:ea typeface="+mn-ea"/>
                  <a:cs typeface="Arial" charset="0"/>
                </a:rPr>
                <a:t>: Heidelberg</a:t>
              </a:r>
            </a:p>
          </p:txBody>
        </p:sp>
        <p:pic>
          <p:nvPicPr>
            <p:cNvPr id="18" name="Picture 2" descr="logo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296" y="27297"/>
              <a:ext cx="632118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http://we.analyzegenomes.com/wp-content/uploads/2015/03/BMWi-logo.png"/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6210" y="14070"/>
              <a:ext cx="1002858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3447823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ieren 23"/>
          <p:cNvGrpSpPr/>
          <p:nvPr/>
        </p:nvGrpSpPr>
        <p:grpSpPr>
          <a:xfrm>
            <a:off x="2473888" y="4914024"/>
            <a:ext cx="6552728" cy="1368000"/>
            <a:chOff x="2473888" y="4914024"/>
            <a:chExt cx="6552728" cy="1368000"/>
          </a:xfrm>
        </p:grpSpPr>
        <p:sp>
          <p:nvSpPr>
            <p:cNvPr id="11" name="Abgerundetes Rechteck 10"/>
            <p:cNvSpPr/>
            <p:nvPr/>
          </p:nvSpPr>
          <p:spPr>
            <a:xfrm>
              <a:off x="2473888" y="4914024"/>
              <a:ext cx="6480000" cy="1368000"/>
            </a:xfrm>
            <a:prstGeom prst="roundRect">
              <a:avLst>
                <a:gd name="adj" fmla="val 11679"/>
              </a:avLst>
            </a:prstGeom>
            <a:noFill/>
            <a:ln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prstClr val="white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2689912" y="4999528"/>
              <a:ext cx="633670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kern="1200" dirty="0" smtClean="0">
                  <a:solidFill>
                    <a:srgbClr val="002060"/>
                  </a:solidFill>
                  <a:latin typeface="Calibri" pitchFamily="34" charset="0"/>
                  <a:ea typeface="+mn-ea"/>
                  <a:cs typeface="Arial" charset="0"/>
                </a:rPr>
                <a:t>Learning on a Game Level</a:t>
              </a:r>
            </a:p>
            <a:p>
              <a:pPr algn="l" defTabSz="914400" rtl="0" fontAlgn="base">
                <a:spcBef>
                  <a:spcPts val="1200"/>
                </a:spcBef>
                <a:spcAft>
                  <a:spcPct val="0"/>
                </a:spcAft>
              </a:pPr>
              <a:r>
                <a:rPr lang="en-US" b="1" kern="1200" dirty="0" smtClean="0">
                  <a:solidFill>
                    <a:srgbClr val="002060"/>
                  </a:solidFill>
                  <a:latin typeface="Calibri" pitchFamily="34" charset="0"/>
                  <a:ea typeface="+mn-ea"/>
                  <a:cs typeface="Arial" charset="0"/>
                </a:rPr>
                <a:t>Web-based Learning Game:</a:t>
              </a:r>
              <a:r>
                <a:rPr lang="en-US" b="1" kern="1200" dirty="0" smtClean="0">
                  <a:solidFill>
                    <a:srgbClr val="F5B900"/>
                  </a:solidFill>
                  <a:latin typeface="Calibri" pitchFamily="34" charset="0"/>
                  <a:ea typeface="+mn-ea"/>
                  <a:cs typeface="Arial" charset="0"/>
                </a:rPr>
                <a:t> </a:t>
              </a:r>
              <a:r>
                <a:rPr lang="en-US" kern="1200" dirty="0" smtClean="0">
                  <a:solidFill>
                    <a:srgbClr val="F5B900"/>
                  </a:solidFill>
                  <a:latin typeface="Calibri" pitchFamily="34" charset="0"/>
                  <a:ea typeface="+mn-ea"/>
                  <a:cs typeface="Arial" charset="0"/>
                </a:rPr>
                <a:t>“</a:t>
              </a:r>
              <a:r>
                <a:rPr lang="en-US" b="1" kern="1200" dirty="0" smtClean="0">
                  <a:solidFill>
                    <a:srgbClr val="F5B900"/>
                  </a:solidFill>
                  <a:latin typeface="Calibri" pitchFamily="34" charset="0"/>
                  <a:ea typeface="+mn-ea"/>
                  <a:cs typeface="Arial" charset="0"/>
                </a:rPr>
                <a:t>SILC</a:t>
              </a:r>
              <a:r>
                <a:rPr lang="en-US" kern="1200" dirty="0" smtClean="0">
                  <a:solidFill>
                    <a:srgbClr val="F5B900"/>
                  </a:solidFill>
                  <a:latin typeface="Calibri" pitchFamily="34" charset="0"/>
                  <a:ea typeface="+mn-ea"/>
                  <a:cs typeface="Arial" charset="0"/>
                </a:rPr>
                <a:t>”</a:t>
              </a:r>
              <a:r>
                <a:rPr lang="en-US" b="1" kern="1200" dirty="0" smtClean="0">
                  <a:solidFill>
                    <a:srgbClr val="F5B900"/>
                  </a:solidFill>
                  <a:latin typeface="Calibri" pitchFamily="34" charset="0"/>
                  <a:ea typeface="+mn-ea"/>
                  <a:cs typeface="Arial" charset="0"/>
                </a:rPr>
                <a:t> – Satellite Image Learning Center</a:t>
              </a:r>
              <a:endParaRPr lang="en-US" b="1" kern="1200" dirty="0">
                <a:solidFill>
                  <a:srgbClr val="F5B900"/>
                </a:solidFill>
                <a:latin typeface="Calibri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2477656" y="3271488"/>
            <a:ext cx="6548960" cy="1368000"/>
            <a:chOff x="2477656" y="3271488"/>
            <a:chExt cx="6548960" cy="1368000"/>
          </a:xfrm>
        </p:grpSpPr>
        <p:sp>
          <p:nvSpPr>
            <p:cNvPr id="8" name="Abgerundetes Rechteck 7"/>
            <p:cNvSpPr/>
            <p:nvPr/>
          </p:nvSpPr>
          <p:spPr>
            <a:xfrm>
              <a:off x="2477656" y="3271488"/>
              <a:ext cx="6480000" cy="1368000"/>
            </a:xfrm>
            <a:prstGeom prst="roundRect">
              <a:avLst>
                <a:gd name="adj" fmla="val 11679"/>
              </a:avLst>
            </a:prstGeom>
            <a:noFill/>
            <a:ln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prstClr val="white"/>
                </a:solidFill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2689912" y="3360760"/>
              <a:ext cx="633670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kern="1200" spc="-30" dirty="0" smtClean="0">
                  <a:solidFill>
                    <a:srgbClr val="002060"/>
                  </a:solidFill>
                  <a:latin typeface="Calibri" pitchFamily="34" charset="0"/>
                  <a:ea typeface="+mn-ea"/>
                  <a:cs typeface="Arial" charset="0"/>
                </a:rPr>
                <a:t>Learning with pre-processed Satellite Date</a:t>
              </a:r>
              <a:r>
                <a:rPr lang="en-US" sz="2800" b="1" kern="1200" dirty="0" smtClean="0">
                  <a:solidFill>
                    <a:srgbClr val="002060"/>
                  </a:solidFill>
                  <a:latin typeface="Calibri" pitchFamily="34" charset="0"/>
                  <a:ea typeface="+mn-ea"/>
                  <a:cs typeface="Arial" charset="0"/>
                </a:rPr>
                <a:t> </a:t>
              </a:r>
              <a:r>
                <a:rPr lang="en-US" b="1" kern="1200" dirty="0" smtClean="0">
                  <a:solidFill>
                    <a:srgbClr val="002060"/>
                  </a:solidFill>
                  <a:latin typeface="Calibri" pitchFamily="34" charset="0"/>
                  <a:ea typeface="+mn-ea"/>
                  <a:cs typeface="Arial" charset="0"/>
                </a:rPr>
                <a:t>(true/false color </a:t>
              </a:r>
              <a:r>
                <a:rPr lang="en-US" b="1" kern="1200" dirty="0" err="1" smtClean="0">
                  <a:solidFill>
                    <a:srgbClr val="002060"/>
                  </a:solidFill>
                  <a:latin typeface="Calibri" pitchFamily="34" charset="0"/>
                  <a:ea typeface="+mn-ea"/>
                  <a:cs typeface="Arial" charset="0"/>
                </a:rPr>
                <a:t>composits</a:t>
              </a:r>
              <a:r>
                <a:rPr lang="en-US" b="1" kern="1200" dirty="0" smtClean="0">
                  <a:solidFill>
                    <a:srgbClr val="002060"/>
                  </a:solidFill>
                  <a:latin typeface="Calibri" pitchFamily="34" charset="0"/>
                  <a:ea typeface="+mn-ea"/>
                  <a:cs typeface="Arial" charset="0"/>
                </a:rPr>
                <a:t> etc.)</a:t>
              </a:r>
            </a:p>
            <a:p>
              <a:pPr algn="l" defTabSz="914400" rtl="0" fontAlgn="base">
                <a:spcBef>
                  <a:spcPts val="1200"/>
                </a:spcBef>
                <a:spcAft>
                  <a:spcPct val="0"/>
                </a:spcAft>
              </a:pPr>
              <a:r>
                <a:rPr lang="en-US" b="1" kern="1200" dirty="0" smtClean="0">
                  <a:solidFill>
                    <a:srgbClr val="002060"/>
                  </a:solidFill>
                  <a:latin typeface="Calibri" pitchFamily="34" charset="0"/>
                  <a:ea typeface="+mn-ea"/>
                  <a:cs typeface="Arial" charset="0"/>
                </a:rPr>
                <a:t>Web-based Learning Platform: </a:t>
              </a:r>
              <a:r>
                <a:rPr lang="en-US" kern="1200" dirty="0" smtClean="0">
                  <a:solidFill>
                    <a:srgbClr val="F5B900"/>
                  </a:solidFill>
                  <a:latin typeface="Calibri" pitchFamily="34" charset="0"/>
                  <a:ea typeface="+mn-ea"/>
                  <a:cs typeface="Arial" charset="0"/>
                </a:rPr>
                <a:t>“</a:t>
              </a:r>
              <a:r>
                <a:rPr lang="en-US" b="1" kern="1200" dirty="0" smtClean="0">
                  <a:solidFill>
                    <a:srgbClr val="F5B900"/>
                  </a:solidFill>
                  <a:latin typeface="Calibri" pitchFamily="34" charset="0"/>
                  <a:ea typeface="+mn-ea"/>
                  <a:cs typeface="Arial" charset="0"/>
                </a:rPr>
                <a:t>GLO</a:t>
              </a:r>
              <a:r>
                <a:rPr lang="en-US" b="1" i="1" kern="1200" dirty="0" smtClean="0">
                  <a:solidFill>
                    <a:srgbClr val="F5B900"/>
                  </a:solidFill>
                  <a:latin typeface="Calibri" pitchFamily="34" charset="0"/>
                  <a:ea typeface="+mn-ea"/>
                  <a:cs typeface="Arial" charset="0"/>
                </a:rPr>
                <a:t>KAL</a:t>
              </a:r>
              <a:r>
                <a:rPr lang="en-US" b="1" kern="1200" dirty="0" smtClean="0">
                  <a:solidFill>
                    <a:srgbClr val="F5B900"/>
                  </a:solidFill>
                  <a:latin typeface="Calibri" pitchFamily="34" charset="0"/>
                  <a:ea typeface="+mn-ea"/>
                  <a:cs typeface="Arial" charset="0"/>
                </a:rPr>
                <a:t> Change</a:t>
              </a:r>
              <a:r>
                <a:rPr lang="en-US" kern="1200" dirty="0" smtClean="0">
                  <a:solidFill>
                    <a:srgbClr val="F5B900"/>
                  </a:solidFill>
                  <a:latin typeface="Calibri" pitchFamily="34" charset="0"/>
                  <a:ea typeface="+mn-ea"/>
                  <a:cs typeface="Arial" charset="0"/>
                </a:rPr>
                <a:t>”</a:t>
              </a:r>
              <a:endParaRPr lang="en-US" kern="1200" dirty="0">
                <a:solidFill>
                  <a:srgbClr val="F5B900"/>
                </a:solidFill>
                <a:latin typeface="Calibri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2477656" y="1615152"/>
            <a:ext cx="6548960" cy="1368000"/>
            <a:chOff x="2477656" y="1615152"/>
            <a:chExt cx="6548960" cy="1368000"/>
          </a:xfrm>
        </p:grpSpPr>
        <p:sp>
          <p:nvSpPr>
            <p:cNvPr id="10" name="Abgerundetes Rechteck 9"/>
            <p:cNvSpPr/>
            <p:nvPr/>
          </p:nvSpPr>
          <p:spPr>
            <a:xfrm>
              <a:off x="2477656" y="1615152"/>
              <a:ext cx="6480000" cy="1368000"/>
            </a:xfrm>
            <a:prstGeom prst="roundRect">
              <a:avLst>
                <a:gd name="adj" fmla="val 11679"/>
              </a:avLst>
            </a:prstGeom>
            <a:noFill/>
            <a:ln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prstClr val="white"/>
                </a:solidFill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2689912" y="1690928"/>
              <a:ext cx="633670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kern="1200" dirty="0" smtClean="0">
                  <a:solidFill>
                    <a:srgbClr val="002060"/>
                  </a:solidFill>
                  <a:latin typeface="Calibri" pitchFamily="34" charset="0"/>
                  <a:ea typeface="+mn-ea"/>
                  <a:cs typeface="Arial" charset="0"/>
                </a:rPr>
                <a:t>Learning with original Satellite Data</a:t>
              </a:r>
              <a:endParaRPr lang="en-US" b="1" kern="1200" dirty="0">
                <a:solidFill>
                  <a:srgbClr val="002060"/>
                </a:solidFill>
                <a:latin typeface="Calibri" pitchFamily="34" charset="0"/>
                <a:ea typeface="+mn-ea"/>
                <a:cs typeface="Arial" charset="0"/>
              </a:endParaRPr>
            </a:p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 dirty="0" smtClean="0">
                  <a:solidFill>
                    <a:srgbClr val="002060"/>
                  </a:solidFill>
                  <a:latin typeface="Calibri" pitchFamily="34" charset="0"/>
                  <a:ea typeface="+mn-ea"/>
                  <a:cs typeface="Arial" charset="0"/>
                </a:rPr>
                <a:t>(pre-</a:t>
              </a:r>
              <a:r>
                <a:rPr lang="en-US" b="1" kern="1200" dirty="0" err="1" smtClean="0">
                  <a:solidFill>
                    <a:srgbClr val="002060"/>
                  </a:solidFill>
                  <a:latin typeface="Calibri" pitchFamily="34" charset="0"/>
                  <a:ea typeface="+mn-ea"/>
                  <a:cs typeface="Arial" charset="0"/>
                </a:rPr>
                <a:t>prozessing</a:t>
              </a:r>
              <a:r>
                <a:rPr lang="en-US" b="1" kern="1200" dirty="0" smtClean="0">
                  <a:solidFill>
                    <a:srgbClr val="002060"/>
                  </a:solidFill>
                  <a:latin typeface="Calibri" pitchFamily="34" charset="0"/>
                  <a:ea typeface="+mn-ea"/>
                  <a:cs typeface="Arial" charset="0"/>
                </a:rPr>
                <a:t>, </a:t>
              </a:r>
              <a:r>
                <a:rPr lang="en-US" b="1" kern="1200" dirty="0" err="1" smtClean="0">
                  <a:solidFill>
                    <a:srgbClr val="002060"/>
                  </a:solidFill>
                  <a:latin typeface="Calibri" pitchFamily="34" charset="0"/>
                  <a:ea typeface="+mn-ea"/>
                  <a:cs typeface="Arial" charset="0"/>
                </a:rPr>
                <a:t>analysing</a:t>
              </a:r>
              <a:r>
                <a:rPr lang="en-US" b="1" kern="1200" dirty="0" smtClean="0">
                  <a:solidFill>
                    <a:srgbClr val="002060"/>
                  </a:solidFill>
                  <a:latin typeface="Calibri" pitchFamily="34" charset="0"/>
                  <a:ea typeface="+mn-ea"/>
                  <a:cs typeface="Arial" charset="0"/>
                </a:rPr>
                <a:t>, classification etc.) </a:t>
              </a:r>
            </a:p>
            <a:p>
              <a:pPr algn="l" defTabSz="914400" rtl="0" fontAlgn="base">
                <a:spcBef>
                  <a:spcPts val="1200"/>
                </a:spcBef>
                <a:spcAft>
                  <a:spcPct val="0"/>
                </a:spcAft>
              </a:pPr>
              <a:r>
                <a:rPr lang="en-US" b="1" kern="1200" dirty="0" smtClean="0">
                  <a:solidFill>
                    <a:srgbClr val="002060"/>
                  </a:solidFill>
                  <a:latin typeface="Calibri" pitchFamily="34" charset="0"/>
                  <a:ea typeface="+mn-ea"/>
                  <a:cs typeface="Arial" charset="0"/>
                </a:rPr>
                <a:t>Web-based software: </a:t>
              </a:r>
              <a:r>
                <a:rPr lang="en-US" kern="1200" dirty="0" smtClean="0">
                  <a:solidFill>
                    <a:srgbClr val="F5B900"/>
                  </a:solidFill>
                  <a:latin typeface="Calibri" pitchFamily="34" charset="0"/>
                  <a:ea typeface="+mn-ea"/>
                  <a:cs typeface="Arial" charset="0"/>
                </a:rPr>
                <a:t>“</a:t>
              </a:r>
              <a:r>
                <a:rPr lang="en-US" b="1" kern="1200" dirty="0" smtClean="0">
                  <a:solidFill>
                    <a:srgbClr val="F5B900"/>
                  </a:solidFill>
                  <a:latin typeface="Calibri" pitchFamily="34" charset="0"/>
                  <a:ea typeface="+mn-ea"/>
                  <a:cs typeface="Arial" charset="0"/>
                </a:rPr>
                <a:t>BLIF</a:t>
              </a:r>
              <a:r>
                <a:rPr lang="en-US" kern="1200" dirty="0" smtClean="0">
                  <a:solidFill>
                    <a:srgbClr val="F5B900"/>
                  </a:solidFill>
                  <a:latin typeface="Calibri" pitchFamily="34" charset="0"/>
                  <a:ea typeface="+mn-ea"/>
                  <a:cs typeface="Arial" charset="0"/>
                </a:rPr>
                <a:t>”</a:t>
              </a:r>
              <a:endParaRPr lang="en-US" kern="1200" dirty="0">
                <a:solidFill>
                  <a:srgbClr val="F5B900"/>
                </a:solidFill>
                <a:latin typeface="Calibri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11592" y="101931"/>
            <a:ext cx="75032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defTabSz="914400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sz="2400" b="1" kern="1200" spc="-80" dirty="0" smtClean="0">
                <a:solidFill>
                  <a:srgbClr val="F5B900"/>
                </a:solidFill>
                <a:latin typeface="Calibri"/>
                <a:ea typeface="+mn-ea"/>
                <a:cs typeface="Arial" charset="0"/>
              </a:rPr>
              <a:t>Best Practice: Remote </a:t>
            </a:r>
            <a:r>
              <a:rPr lang="de-DE" sz="2400" b="1" kern="1200" spc="-80" dirty="0" err="1" smtClean="0">
                <a:solidFill>
                  <a:srgbClr val="F5B900"/>
                </a:solidFill>
                <a:latin typeface="Calibri"/>
                <a:ea typeface="+mn-ea"/>
                <a:cs typeface="Arial" charset="0"/>
              </a:rPr>
              <a:t>Sensing</a:t>
            </a:r>
            <a:r>
              <a:rPr lang="de-DE" sz="2400" b="1" kern="1200" spc="-80" dirty="0" smtClean="0">
                <a:solidFill>
                  <a:srgbClr val="F5B900"/>
                </a:solidFill>
                <a:latin typeface="Calibri"/>
                <a:ea typeface="+mn-ea"/>
                <a:cs typeface="Arial" charset="0"/>
              </a:rPr>
              <a:t> </a:t>
            </a:r>
            <a:r>
              <a:rPr lang="de-DE" sz="2400" kern="1200" spc="-80" dirty="0" smtClean="0">
                <a:solidFill>
                  <a:srgbClr val="F5B900"/>
                </a:solidFill>
                <a:latin typeface="Calibri"/>
                <a:ea typeface="+mn-ea"/>
                <a:cs typeface="Arial" charset="0"/>
              </a:rPr>
              <a:t>– </a:t>
            </a:r>
            <a:r>
              <a:rPr lang="de-DE" sz="2400" kern="1200" spc="-80" dirty="0" err="1" smtClean="0">
                <a:solidFill>
                  <a:srgbClr val="F5B900"/>
                </a:solidFill>
                <a:latin typeface="Calibri"/>
                <a:ea typeface="+mn-ea"/>
                <a:cs typeface="Arial" charset="0"/>
              </a:rPr>
              <a:t>from</a:t>
            </a:r>
            <a:r>
              <a:rPr lang="de-DE" sz="2400" kern="1200" spc="-80" dirty="0" smtClean="0">
                <a:solidFill>
                  <a:srgbClr val="F5B900"/>
                </a:solidFill>
                <a:latin typeface="Calibri"/>
                <a:ea typeface="+mn-ea"/>
                <a:cs typeface="Arial" charset="0"/>
              </a:rPr>
              <a:t> </a:t>
            </a:r>
            <a:r>
              <a:rPr lang="de-DE" sz="2400" kern="1200" spc="-80" dirty="0" err="1" smtClean="0">
                <a:solidFill>
                  <a:srgbClr val="F5B900"/>
                </a:solidFill>
                <a:latin typeface="Calibri"/>
                <a:ea typeface="+mn-ea"/>
                <a:cs typeface="Arial" charset="0"/>
              </a:rPr>
              <a:t>Elementary</a:t>
            </a:r>
            <a:r>
              <a:rPr lang="de-DE" sz="2400" kern="1200" spc="-80" dirty="0" smtClean="0">
                <a:solidFill>
                  <a:srgbClr val="F5B900"/>
                </a:solidFill>
                <a:latin typeface="Calibri"/>
                <a:ea typeface="+mn-ea"/>
                <a:cs typeface="Arial" charset="0"/>
              </a:rPr>
              <a:t> </a:t>
            </a:r>
            <a:r>
              <a:rPr lang="de-DE" sz="2400" kern="1200" spc="-80" dirty="0" err="1" smtClean="0">
                <a:solidFill>
                  <a:srgbClr val="F5B900"/>
                </a:solidFill>
                <a:latin typeface="Calibri"/>
                <a:ea typeface="+mn-ea"/>
                <a:cs typeface="Arial" charset="0"/>
              </a:rPr>
              <a:t>to</a:t>
            </a:r>
            <a:r>
              <a:rPr lang="de-DE" sz="2400" kern="1200" spc="-80" dirty="0" smtClean="0">
                <a:solidFill>
                  <a:srgbClr val="F5B900"/>
                </a:solidFill>
                <a:latin typeface="Calibri"/>
                <a:ea typeface="+mn-ea"/>
                <a:cs typeface="Arial" charset="0"/>
              </a:rPr>
              <a:t> </a:t>
            </a:r>
            <a:r>
              <a:rPr lang="de-DE" sz="2400" kern="1200" spc="-80" dirty="0" err="1" smtClean="0">
                <a:solidFill>
                  <a:srgbClr val="F5B900"/>
                </a:solidFill>
                <a:latin typeface="Calibri"/>
                <a:ea typeface="+mn-ea"/>
                <a:cs typeface="Arial" charset="0"/>
              </a:rPr>
              <a:t>Secundary</a:t>
            </a:r>
            <a:endParaRPr lang="de-DE" sz="2400" i="1" kern="1200" spc="-80" dirty="0">
              <a:solidFill>
                <a:srgbClr val="F5B900"/>
              </a:solidFill>
              <a:latin typeface="Calibri"/>
              <a:ea typeface="+mn-ea"/>
              <a:cs typeface="Arial" charset="0"/>
            </a:endParaRPr>
          </a:p>
        </p:txBody>
      </p:sp>
      <p:grpSp>
        <p:nvGrpSpPr>
          <p:cNvPr id="17" name="Gruppieren 16"/>
          <p:cNvGrpSpPr/>
          <p:nvPr/>
        </p:nvGrpSpPr>
        <p:grpSpPr>
          <a:xfrm>
            <a:off x="948073" y="4092136"/>
            <a:ext cx="1620000" cy="2196000"/>
            <a:chOff x="611561" y="4092136"/>
            <a:chExt cx="1620000" cy="2196000"/>
          </a:xfrm>
        </p:grpSpPr>
        <p:sp>
          <p:nvSpPr>
            <p:cNvPr id="3" name="Eingekerbter Richtungspfeil 2"/>
            <p:cNvSpPr/>
            <p:nvPr/>
          </p:nvSpPr>
          <p:spPr>
            <a:xfrm rot="16200000">
              <a:off x="323561" y="4380136"/>
              <a:ext cx="2196000" cy="1620000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prstClr val="black"/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38856" y="4920858"/>
              <a:ext cx="1584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 dirty="0" smtClean="0">
                  <a:solidFill>
                    <a:prstClr val="black"/>
                  </a:solidFill>
                  <a:latin typeface="Calibri" pitchFamily="34" charset="0"/>
                  <a:ea typeface="+mn-ea"/>
                  <a:cs typeface="Arial" charset="0"/>
                </a:rPr>
                <a:t>Elementary</a:t>
              </a:r>
              <a:endParaRPr lang="en-US" sz="2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920776" y="2443489"/>
            <a:ext cx="1647297" cy="2196000"/>
            <a:chOff x="584264" y="2443489"/>
            <a:chExt cx="1647297" cy="2196000"/>
          </a:xfrm>
        </p:grpSpPr>
        <p:sp>
          <p:nvSpPr>
            <p:cNvPr id="4" name="Eingekerbter Richtungspfeil 3"/>
            <p:cNvSpPr/>
            <p:nvPr/>
          </p:nvSpPr>
          <p:spPr>
            <a:xfrm rot="16200000">
              <a:off x="323561" y="2731489"/>
              <a:ext cx="2196000" cy="1620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prstClr val="black"/>
                </a:solidFill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584264" y="3284984"/>
              <a:ext cx="16425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 dirty="0" err="1" smtClean="0">
                  <a:solidFill>
                    <a:prstClr val="black"/>
                  </a:solidFill>
                  <a:latin typeface="Calibri" pitchFamily="34" charset="0"/>
                  <a:ea typeface="+mn-ea"/>
                  <a:cs typeface="Arial" charset="0"/>
                </a:rPr>
                <a:t>Secundary</a:t>
              </a:r>
              <a:r>
                <a:rPr lang="en-US" sz="2000" b="1" kern="1200" dirty="0" smtClean="0">
                  <a:solidFill>
                    <a:prstClr val="black"/>
                  </a:solidFill>
                  <a:latin typeface="Calibri" pitchFamily="34" charset="0"/>
                  <a:ea typeface="+mn-ea"/>
                  <a:cs typeface="Arial" charset="0"/>
                </a:rPr>
                <a:t> I</a:t>
              </a:r>
            </a:p>
            <a:p>
              <a:pPr algn="ctr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kern="1200" dirty="0" smtClean="0">
                  <a:solidFill>
                    <a:prstClr val="black"/>
                  </a:solidFill>
                  <a:latin typeface="Calibri" pitchFamily="34" charset="0"/>
                  <a:ea typeface="+mn-ea"/>
                  <a:cs typeface="Arial" charset="0"/>
                </a:rPr>
                <a:t>5</a:t>
              </a:r>
              <a:r>
                <a:rPr lang="en-US" sz="1600" kern="1200" baseline="30000" dirty="0" smtClean="0">
                  <a:solidFill>
                    <a:prstClr val="black"/>
                  </a:solidFill>
                  <a:latin typeface="Calibri" pitchFamily="34" charset="0"/>
                  <a:ea typeface="+mn-ea"/>
                  <a:cs typeface="Arial" charset="0"/>
                </a:rPr>
                <a:t>th</a:t>
              </a:r>
              <a:r>
                <a:rPr lang="en-US" sz="1600" kern="1200" dirty="0" smtClean="0">
                  <a:solidFill>
                    <a:prstClr val="black"/>
                  </a:solidFill>
                  <a:latin typeface="Calibri" pitchFamily="34" charset="0"/>
                  <a:ea typeface="+mn-ea"/>
                  <a:cs typeface="Arial" charset="0"/>
                </a:rPr>
                <a:t> to 10</a:t>
              </a:r>
              <a:r>
                <a:rPr lang="en-US" sz="1600" kern="1200" baseline="30000" dirty="0" smtClean="0">
                  <a:solidFill>
                    <a:prstClr val="black"/>
                  </a:solidFill>
                  <a:latin typeface="Calibri" pitchFamily="34" charset="0"/>
                  <a:ea typeface="+mn-ea"/>
                  <a:cs typeface="Arial" charset="0"/>
                </a:rPr>
                <a:t>th</a:t>
              </a:r>
              <a:r>
                <a:rPr lang="en-US" sz="1600" kern="1200" dirty="0" smtClean="0">
                  <a:solidFill>
                    <a:prstClr val="black"/>
                  </a:solidFill>
                  <a:latin typeface="Calibri" pitchFamily="34" charset="0"/>
                  <a:ea typeface="+mn-ea"/>
                  <a:cs typeface="Arial" charset="0"/>
                </a:rPr>
                <a:t> grade</a:t>
              </a:r>
              <a:endParaRPr lang="en-US" sz="16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862416" y="812256"/>
            <a:ext cx="1759256" cy="2196000"/>
            <a:chOff x="525904" y="812256"/>
            <a:chExt cx="1759256" cy="2196000"/>
          </a:xfrm>
        </p:grpSpPr>
        <p:sp>
          <p:nvSpPr>
            <p:cNvPr id="6" name="Eingekerbter Richtungspfeil 5"/>
            <p:cNvSpPr/>
            <p:nvPr/>
          </p:nvSpPr>
          <p:spPr>
            <a:xfrm rot="16200000">
              <a:off x="323561" y="1100256"/>
              <a:ext cx="2196000" cy="1620000"/>
            </a:xfrm>
            <a:prstGeom prst="chevron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prstClr val="black"/>
                </a:solidFill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525904" y="1615152"/>
              <a:ext cx="17592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 dirty="0" err="1" smtClean="0">
                  <a:solidFill>
                    <a:srgbClr val="F8F8F8"/>
                  </a:solidFill>
                  <a:latin typeface="Calibri" pitchFamily="34" charset="0"/>
                  <a:ea typeface="+mn-ea"/>
                  <a:cs typeface="Arial" charset="0"/>
                </a:rPr>
                <a:t>Secundary</a:t>
              </a:r>
              <a:r>
                <a:rPr lang="en-US" sz="2000" b="1" kern="1200" dirty="0" smtClean="0">
                  <a:solidFill>
                    <a:srgbClr val="F8F8F8"/>
                  </a:solidFill>
                  <a:latin typeface="Calibri" pitchFamily="34" charset="0"/>
                  <a:ea typeface="+mn-ea"/>
                  <a:cs typeface="Arial" charset="0"/>
                </a:rPr>
                <a:t> II</a:t>
              </a:r>
            </a:p>
            <a:p>
              <a:pPr algn="ctr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kern="1200" dirty="0" smtClean="0">
                  <a:solidFill>
                    <a:srgbClr val="F8F8F8"/>
                  </a:solidFill>
                  <a:latin typeface="Calibri" pitchFamily="34" charset="0"/>
                  <a:ea typeface="+mn-ea"/>
                  <a:cs typeface="Arial" charset="0"/>
                </a:rPr>
                <a:t>over 10</a:t>
              </a:r>
              <a:r>
                <a:rPr lang="en-US" sz="1600" kern="1200" baseline="30000" dirty="0" smtClean="0">
                  <a:solidFill>
                    <a:srgbClr val="F8F8F8"/>
                  </a:solidFill>
                  <a:latin typeface="Calibri" pitchFamily="34" charset="0"/>
                  <a:ea typeface="+mn-ea"/>
                  <a:cs typeface="Arial" charset="0"/>
                </a:rPr>
                <a:t>1h</a:t>
              </a:r>
              <a:r>
                <a:rPr lang="en-US" sz="1600" kern="1200" dirty="0" smtClean="0">
                  <a:solidFill>
                    <a:srgbClr val="F8F8F8"/>
                  </a:solidFill>
                  <a:latin typeface="Calibri" pitchFamily="34" charset="0"/>
                  <a:ea typeface="+mn-ea"/>
                  <a:cs typeface="Arial" charset="0"/>
                </a:rPr>
                <a:t> grade</a:t>
              </a:r>
              <a:endParaRPr lang="en-US" sz="1600" kern="1200" dirty="0">
                <a:solidFill>
                  <a:srgbClr val="F8F8F8"/>
                </a:solidFill>
                <a:latin typeface="Calibri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187049" y="837320"/>
            <a:ext cx="576064" cy="5472000"/>
            <a:chOff x="187049" y="837320"/>
            <a:chExt cx="576064" cy="5472000"/>
          </a:xfrm>
        </p:grpSpPr>
        <p:sp>
          <p:nvSpPr>
            <p:cNvPr id="21" name="Richtungspfeil 20"/>
            <p:cNvSpPr/>
            <p:nvPr/>
          </p:nvSpPr>
          <p:spPr>
            <a:xfrm rot="16200000">
              <a:off x="-2260919" y="3285288"/>
              <a:ext cx="5472000" cy="576064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prstClr val="white"/>
                </a:solidFill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 rot="16200000">
              <a:off x="-2053029" y="3532366"/>
              <a:ext cx="50405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 dirty="0" smtClean="0">
                  <a:solidFill>
                    <a:srgbClr val="002060"/>
                  </a:solidFill>
                  <a:latin typeface="Calibri" pitchFamily="34" charset="0"/>
                  <a:ea typeface="+mn-ea"/>
                  <a:cs typeface="Arial" charset="0"/>
                </a:rPr>
                <a:t>(Geo)-Science &amp; Space Education Research</a:t>
              </a:r>
              <a:endParaRPr lang="en-US" b="1" kern="1200" dirty="0">
                <a:solidFill>
                  <a:srgbClr val="002060"/>
                </a:solidFill>
                <a:latin typeface="Calibri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456472" y="620657"/>
            <a:ext cx="6548960" cy="891423"/>
            <a:chOff x="2477656" y="1569026"/>
            <a:chExt cx="6548960" cy="1414126"/>
          </a:xfrm>
        </p:grpSpPr>
        <p:sp>
          <p:nvSpPr>
            <p:cNvPr id="33" name="Abgerundetes Rechteck 32"/>
            <p:cNvSpPr/>
            <p:nvPr/>
          </p:nvSpPr>
          <p:spPr>
            <a:xfrm>
              <a:off x="2477656" y="1615152"/>
              <a:ext cx="6480000" cy="1368000"/>
            </a:xfrm>
            <a:prstGeom prst="roundRect">
              <a:avLst>
                <a:gd name="adj" fmla="val 11679"/>
              </a:avLst>
            </a:prstGeom>
            <a:noFill/>
            <a:ln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prstClr val="white"/>
                </a:solidFill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2689912" y="1569026"/>
              <a:ext cx="6336704" cy="1391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kern="1200" spc="-50" dirty="0">
                  <a:solidFill>
                    <a:srgbClr val="002060"/>
                  </a:solidFill>
                  <a:latin typeface="Calibri" pitchFamily="34" charset="0"/>
                  <a:ea typeface="+mn-ea"/>
                  <a:cs typeface="Arial" charset="0"/>
                </a:rPr>
                <a:t>On the </a:t>
              </a:r>
              <a:r>
                <a:rPr lang="en-US" sz="2800" b="1" kern="1200" spc="-50" dirty="0" smtClean="0">
                  <a:solidFill>
                    <a:srgbClr val="002060"/>
                  </a:solidFill>
                  <a:latin typeface="Calibri" pitchFamily="34" charset="0"/>
                  <a:ea typeface="+mn-ea"/>
                  <a:cs typeface="Arial" charset="0"/>
                </a:rPr>
                <a:t>way</a:t>
              </a:r>
              <a:r>
                <a:rPr lang="en-US" sz="2800" b="1" kern="1200" spc="-50" dirty="0">
                  <a:solidFill>
                    <a:srgbClr val="002060"/>
                  </a:solidFill>
                  <a:latin typeface="Calibri" pitchFamily="34" charset="0"/>
                  <a:ea typeface="+mn-ea"/>
                  <a:cs typeface="Arial" charset="0"/>
                </a:rPr>
                <a:t>: A</a:t>
              </a:r>
              <a:r>
                <a:rPr lang="en-US" sz="2800" b="1" kern="1200" spc="-50" dirty="0" smtClean="0">
                  <a:solidFill>
                    <a:srgbClr val="002060"/>
                  </a:solidFill>
                  <a:latin typeface="Calibri" pitchFamily="34" charset="0"/>
                  <a:ea typeface="+mn-ea"/>
                  <a:cs typeface="Arial" charset="0"/>
                </a:rPr>
                <a:t>daptive Learning on EO</a:t>
              </a:r>
              <a:endParaRPr lang="en-US" sz="2800" b="1" kern="1200" spc="-50" dirty="0">
                <a:solidFill>
                  <a:srgbClr val="002060"/>
                </a:solidFill>
                <a:latin typeface="Calibri" pitchFamily="34" charset="0"/>
                <a:ea typeface="+mn-ea"/>
                <a:cs typeface="Arial" charset="0"/>
              </a:endParaRPr>
            </a:p>
            <a:p>
              <a:pPr algn="l" defTabSz="914400" rtl="0" fontAlgn="base">
                <a:spcBef>
                  <a:spcPts val="600"/>
                </a:spcBef>
                <a:spcAft>
                  <a:spcPct val="0"/>
                </a:spcAft>
              </a:pPr>
              <a:r>
                <a:rPr lang="en-US" b="1" kern="1200" dirty="0">
                  <a:solidFill>
                    <a:srgbClr val="002060"/>
                  </a:solidFill>
                  <a:latin typeface="Calibri" pitchFamily="34" charset="0"/>
                  <a:ea typeface="+mn-ea"/>
                  <a:cs typeface="Arial" charset="0"/>
                </a:rPr>
                <a:t>Web-based learning Environment: </a:t>
              </a:r>
              <a:r>
                <a:rPr lang="en-US" kern="1200" dirty="0" smtClean="0">
                  <a:solidFill>
                    <a:srgbClr val="F5B900"/>
                  </a:solidFill>
                  <a:latin typeface="Calibri" pitchFamily="34" charset="0"/>
                  <a:ea typeface="+mn-ea"/>
                  <a:cs typeface="Arial" charset="0"/>
                </a:rPr>
                <a:t>“</a:t>
              </a:r>
              <a:r>
                <a:rPr lang="en-US" b="1" kern="1200" dirty="0" smtClean="0">
                  <a:solidFill>
                    <a:srgbClr val="F5B900"/>
                  </a:solidFill>
                  <a:latin typeface="Calibri" pitchFamily="34" charset="0"/>
                  <a:ea typeface="+mn-ea"/>
                  <a:cs typeface="Arial" charset="0"/>
                </a:rPr>
                <a:t>S</a:t>
              </a:r>
              <a:r>
                <a:rPr lang="en-US" kern="1200" dirty="0" smtClean="0">
                  <a:solidFill>
                    <a:srgbClr val="F5B900"/>
                  </a:solidFill>
                  <a:latin typeface="Calibri" pitchFamily="34" charset="0"/>
                  <a:ea typeface="+mn-ea"/>
                  <a:cs typeface="Arial" charset="0"/>
                </a:rPr>
                <a:t>pace</a:t>
              </a:r>
              <a:r>
                <a:rPr lang="en-US" b="1" i="1" kern="1200" dirty="0" smtClean="0">
                  <a:solidFill>
                    <a:srgbClr val="F5B900"/>
                  </a:solidFill>
                  <a:latin typeface="Calibri" pitchFamily="34" charset="0"/>
                  <a:ea typeface="+mn-ea"/>
                  <a:cs typeface="Arial" charset="0"/>
                </a:rPr>
                <a:t>4</a:t>
              </a:r>
              <a:r>
                <a:rPr lang="en-US" kern="1200" dirty="0" smtClean="0">
                  <a:solidFill>
                    <a:srgbClr val="F5B900"/>
                  </a:solidFill>
                  <a:latin typeface="Calibri" pitchFamily="34" charset="0"/>
                  <a:ea typeface="+mn-ea"/>
                  <a:cs typeface="Arial" charset="0"/>
                </a:rPr>
                <a:t>Geography”</a:t>
              </a:r>
              <a:endParaRPr lang="en-US" kern="1200" dirty="0">
                <a:solidFill>
                  <a:srgbClr val="F5B900"/>
                </a:solidFill>
                <a:latin typeface="Calibri" pitchFamily="34" charset="0"/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429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3347864" y="5949280"/>
            <a:ext cx="2379461" cy="851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de-DE" kern="1200">
              <a:solidFill>
                <a:prstClr val="white"/>
              </a:solidFill>
            </a:endParaRPr>
          </a:p>
        </p:txBody>
      </p:sp>
      <p:pic>
        <p:nvPicPr>
          <p:cNvPr id="2" name="Picture 2" descr="U:\_ToDo\DLR-Vortrag_8Mai\Bilder\Jugendliche_Computer_Unterricht_20772661_xx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96561"/>
            <a:ext cx="9144000" cy="4836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uppieren 26"/>
          <p:cNvGrpSpPr/>
          <p:nvPr/>
        </p:nvGrpSpPr>
        <p:grpSpPr>
          <a:xfrm>
            <a:off x="-34727" y="836712"/>
            <a:ext cx="9178727" cy="4896544"/>
            <a:chOff x="0" y="1268760"/>
            <a:chExt cx="9178727" cy="4896544"/>
          </a:xfrm>
        </p:grpSpPr>
        <p:sp>
          <p:nvSpPr>
            <p:cNvPr id="3" name="Rechteck 2"/>
            <p:cNvSpPr/>
            <p:nvPr/>
          </p:nvSpPr>
          <p:spPr>
            <a:xfrm>
              <a:off x="34727" y="1328609"/>
              <a:ext cx="9144000" cy="483669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 defTabSz="914400" rtl="0">
                <a:spcBef>
                  <a:spcPct val="20000"/>
                </a:spcBef>
              </a:pPr>
              <a:endParaRPr lang="de-DE" sz="2400" kern="1200">
                <a:solidFill>
                  <a:srgbClr val="4F81BD">
                    <a:lumMod val="50000"/>
                  </a:srgbClr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hteck 3"/>
            <p:cNvSpPr/>
            <p:nvPr/>
          </p:nvSpPr>
          <p:spPr>
            <a:xfrm>
              <a:off x="0" y="1268760"/>
              <a:ext cx="9144000" cy="4836695"/>
            </a:xfrm>
            <a:prstGeom prst="rect">
              <a:avLst/>
            </a:prstGeom>
          </p:spPr>
          <p:txBody>
            <a:bodyPr wrap="square" rtlCol="0" anchor="ctr">
              <a:spAutoFit/>
            </a:bodyPr>
            <a:lstStyle/>
            <a:p>
              <a:pPr algn="ctr" defTabSz="914400" rtl="0">
                <a:spcBef>
                  <a:spcPct val="20000"/>
                </a:spcBef>
              </a:pPr>
              <a:endParaRPr lang="de-DE" sz="2400" kern="1200">
                <a:solidFill>
                  <a:srgbClr val="4F81BD">
                    <a:lumMod val="50000"/>
                  </a:srgbClr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Abgerundetes Rechteck 4"/>
          <p:cNvSpPr/>
          <p:nvPr/>
        </p:nvSpPr>
        <p:spPr>
          <a:xfrm>
            <a:off x="1226072" y="990561"/>
            <a:ext cx="6899194" cy="360000"/>
          </a:xfrm>
          <a:prstGeom prst="roundRect">
            <a:avLst>
              <a:gd name="adj" fmla="val 14319"/>
            </a:avLst>
          </a:prstGeom>
          <a:solidFill>
            <a:srgbClr val="002060">
              <a:alpha val="6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76" tIns="35987" rIns="71976" bIns="35987" rtlCol="0" anchor="ctr"/>
          <a:lstStyle/>
          <a:p>
            <a:pPr algn="ctr" defTabSz="914400" rtl="0"/>
            <a:r>
              <a:rPr lang="en-US" sz="1400" b="1" kern="1200" dirty="0">
                <a:solidFill>
                  <a:prstClr val="white"/>
                </a:solidFill>
              </a:rPr>
              <a:t>Nationwide analysis of curricula and definition of relevant topics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1219620" y="5009795"/>
            <a:ext cx="6912097" cy="742393"/>
            <a:chOff x="1219620" y="5009795"/>
            <a:chExt cx="6912097" cy="742393"/>
          </a:xfrm>
        </p:grpSpPr>
        <p:sp>
          <p:nvSpPr>
            <p:cNvPr id="7" name="Abgerundetes Rechteck 6"/>
            <p:cNvSpPr/>
            <p:nvPr/>
          </p:nvSpPr>
          <p:spPr>
            <a:xfrm>
              <a:off x="1219620" y="5392188"/>
              <a:ext cx="6912097" cy="360000"/>
            </a:xfrm>
            <a:prstGeom prst="roundRect">
              <a:avLst/>
            </a:prstGeom>
            <a:solidFill>
              <a:srgbClr val="002060">
                <a:alpha val="6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/>
              <a:r>
                <a:rPr lang="en-US" sz="1400" b="1" kern="1200" dirty="0">
                  <a:solidFill>
                    <a:prstClr val="white"/>
                  </a:solidFill>
                </a:rPr>
                <a:t>Nationwide dissemination (promotion and training of multipliers)</a:t>
              </a:r>
            </a:p>
          </p:txBody>
        </p:sp>
        <p:sp>
          <p:nvSpPr>
            <p:cNvPr id="8" name="Pfeil nach unten 7"/>
            <p:cNvSpPr/>
            <p:nvPr/>
          </p:nvSpPr>
          <p:spPr>
            <a:xfrm>
              <a:off x="4494125" y="5009795"/>
              <a:ext cx="363081" cy="288032"/>
            </a:xfrm>
            <a:prstGeom prst="downArrow">
              <a:avLst/>
            </a:prstGeom>
            <a:solidFill>
              <a:srgbClr val="002060">
                <a:alpha val="6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14400" rtl="0"/>
              <a:endParaRPr lang="en-US" b="1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1226070" y="1485972"/>
            <a:ext cx="6899195" cy="2496835"/>
            <a:chOff x="1226070" y="1485972"/>
            <a:chExt cx="6899195" cy="2496835"/>
          </a:xfrm>
        </p:grpSpPr>
        <p:sp>
          <p:nvSpPr>
            <p:cNvPr id="11" name="Abgerundetes Rechteck 12"/>
            <p:cNvSpPr/>
            <p:nvPr/>
          </p:nvSpPr>
          <p:spPr>
            <a:xfrm>
              <a:off x="1226070" y="1896172"/>
              <a:ext cx="6899195" cy="2086635"/>
            </a:xfrm>
            <a:prstGeom prst="roundRect">
              <a:avLst>
                <a:gd name="adj" fmla="val 3926"/>
              </a:avLst>
            </a:prstGeom>
            <a:solidFill>
              <a:srgbClr val="002060">
                <a:alpha val="6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14400" rtl="0"/>
              <a:r>
                <a:rPr lang="en-US" sz="1400" b="1" kern="1200" dirty="0">
                  <a:solidFill>
                    <a:prstClr val="white"/>
                  </a:solidFill>
                </a:rPr>
                <a:t>Concept of </a:t>
              </a:r>
              <a:r>
                <a:rPr lang="en-US" sz="1400" b="1" kern="1200">
                  <a:solidFill>
                    <a:prstClr val="white"/>
                  </a:solidFill>
                </a:rPr>
                <a:t>the </a:t>
              </a:r>
              <a:r>
                <a:rPr lang="en-US" sz="1400" b="1" kern="1200" smtClean="0">
                  <a:solidFill>
                    <a:prstClr val="white"/>
                  </a:solidFill>
                </a:rPr>
                <a:t>web-based </a:t>
              </a:r>
              <a:r>
                <a:rPr lang="en-US" sz="1400" b="1" kern="1200" dirty="0">
                  <a:solidFill>
                    <a:prstClr val="white"/>
                  </a:solidFill>
                </a:rPr>
                <a:t>learning environment</a:t>
              </a:r>
            </a:p>
          </p:txBody>
        </p:sp>
        <p:sp>
          <p:nvSpPr>
            <p:cNvPr id="14" name="Pfeil nach unten 16"/>
            <p:cNvSpPr/>
            <p:nvPr/>
          </p:nvSpPr>
          <p:spPr>
            <a:xfrm>
              <a:off x="4494125" y="1485972"/>
              <a:ext cx="363081" cy="288032"/>
            </a:xfrm>
            <a:prstGeom prst="downArrow">
              <a:avLst/>
            </a:prstGeom>
            <a:solidFill>
              <a:srgbClr val="002060">
                <a:alpha val="6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14400" rtl="0"/>
              <a:endParaRPr lang="en-US" b="1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1226071" y="4130390"/>
            <a:ext cx="6899194" cy="757700"/>
            <a:chOff x="1226071" y="4130390"/>
            <a:chExt cx="6899194" cy="757700"/>
          </a:xfrm>
        </p:grpSpPr>
        <p:sp>
          <p:nvSpPr>
            <p:cNvPr id="17" name="Pfeil nach unten 20"/>
            <p:cNvSpPr/>
            <p:nvPr/>
          </p:nvSpPr>
          <p:spPr>
            <a:xfrm>
              <a:off x="4494125" y="4130390"/>
              <a:ext cx="363081" cy="288032"/>
            </a:xfrm>
            <a:prstGeom prst="downArrow">
              <a:avLst/>
            </a:prstGeom>
            <a:solidFill>
              <a:srgbClr val="002060">
                <a:alpha val="6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14400" rtl="0"/>
              <a:endParaRPr lang="en-US" b="1" kern="1200" dirty="0">
                <a:solidFill>
                  <a:prstClr val="white"/>
                </a:solidFill>
              </a:endParaRPr>
            </a:p>
          </p:txBody>
        </p:sp>
        <p:sp>
          <p:nvSpPr>
            <p:cNvPr id="18" name="Abgerundetes Rechteck 21"/>
            <p:cNvSpPr/>
            <p:nvPr/>
          </p:nvSpPr>
          <p:spPr>
            <a:xfrm>
              <a:off x="1226071" y="4528090"/>
              <a:ext cx="6899194" cy="360000"/>
            </a:xfrm>
            <a:prstGeom prst="roundRect">
              <a:avLst/>
            </a:prstGeom>
            <a:solidFill>
              <a:srgbClr val="002060">
                <a:alpha val="6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/>
              <a:r>
                <a:rPr lang="en-US" sz="1400" b="1" kern="1200" smtClean="0">
                  <a:solidFill>
                    <a:prstClr val="white"/>
                  </a:solidFill>
                </a:rPr>
                <a:t>Testing phase (</a:t>
              </a:r>
              <a:r>
                <a:rPr lang="en-US" sz="1400" b="1" i="1" kern="1200" smtClean="0">
                  <a:solidFill>
                    <a:prstClr val="white"/>
                  </a:solidFill>
                </a:rPr>
                <a:t>DLR_School_Lab </a:t>
              </a:r>
              <a:r>
                <a:rPr lang="en-US" sz="1400" b="1" i="1" kern="1200" dirty="0" err="1">
                  <a:solidFill>
                    <a:prstClr val="white"/>
                  </a:solidFill>
                </a:rPr>
                <a:t>Oberpfaffenhofen</a:t>
              </a:r>
              <a:r>
                <a:rPr lang="en-US" sz="1400" b="1" kern="1200" dirty="0">
                  <a:solidFill>
                    <a:prstClr val="white"/>
                  </a:solidFill>
                </a:rPr>
                <a:t>, </a:t>
              </a:r>
              <a:r>
                <a:rPr lang="en-US" sz="1400" b="1" i="1" kern="1200" dirty="0">
                  <a:solidFill>
                    <a:prstClr val="white"/>
                  </a:solidFill>
                </a:rPr>
                <a:t>GIS-Station</a:t>
              </a:r>
              <a:r>
                <a:rPr lang="en-US" sz="1400" b="1" kern="1200" dirty="0">
                  <a:solidFill>
                    <a:prstClr val="white"/>
                  </a:solidFill>
                </a:rPr>
                <a:t>)</a:t>
              </a: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8087165" y="2939490"/>
            <a:ext cx="307777" cy="1768600"/>
            <a:chOff x="8087165" y="2939490"/>
            <a:chExt cx="307777" cy="1768600"/>
          </a:xfrm>
        </p:grpSpPr>
        <p:cxnSp>
          <p:nvCxnSpPr>
            <p:cNvPr id="9" name="Gewinkelte Verbindung 10"/>
            <p:cNvCxnSpPr>
              <a:stCxn id="18" idx="3"/>
              <a:endCxn id="11" idx="3"/>
            </p:cNvCxnSpPr>
            <p:nvPr/>
          </p:nvCxnSpPr>
          <p:spPr>
            <a:xfrm flipV="1">
              <a:off x="8125265" y="2939490"/>
              <a:ext cx="12700" cy="1768600"/>
            </a:xfrm>
            <a:prstGeom prst="bentConnector3">
              <a:avLst>
                <a:gd name="adj1" fmla="val 1800000"/>
              </a:avLst>
            </a:prstGeom>
            <a:solidFill>
              <a:srgbClr val="376092"/>
            </a:solidFill>
            <a:ln w="57150">
              <a:solidFill>
                <a:srgbClr val="002060">
                  <a:alpha val="60000"/>
                </a:srgbClr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feld 18"/>
            <p:cNvSpPr txBox="1"/>
            <p:nvPr/>
          </p:nvSpPr>
          <p:spPr>
            <a:xfrm rot="16200000">
              <a:off x="7767463" y="3669901"/>
              <a:ext cx="9471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914400" rtl="0"/>
              <a:r>
                <a:rPr lang="de-DE" sz="1400" kern="1200" smtClean="0">
                  <a:solidFill>
                    <a:srgbClr val="2C2C58"/>
                  </a:solidFill>
                  <a:latin typeface="Calibri"/>
                  <a:ea typeface="+mn-ea"/>
                  <a:cs typeface="+mn-cs"/>
                </a:rPr>
                <a:t>Evaluation</a:t>
              </a:r>
              <a:endParaRPr lang="de-DE" sz="1400" kern="1200">
                <a:solidFill>
                  <a:srgbClr val="2C2C58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Abgerundetes Rechteck 13"/>
          <p:cNvSpPr/>
          <p:nvPr/>
        </p:nvSpPr>
        <p:spPr>
          <a:xfrm>
            <a:off x="1310949" y="2325586"/>
            <a:ext cx="3364717" cy="1390039"/>
          </a:xfrm>
          <a:prstGeom prst="roundRect">
            <a:avLst>
              <a:gd name="adj" fmla="val 5295"/>
            </a:avLst>
          </a:prstGeom>
          <a:solidFill>
            <a:srgbClr val="002060">
              <a:alpha val="6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r>
              <a:rPr lang="en-US" sz="1400" b="1" kern="1200" dirty="0">
                <a:solidFill>
                  <a:prstClr val="white"/>
                </a:solidFill>
              </a:rPr>
              <a:t>Learning modules</a:t>
            </a:r>
          </a:p>
          <a:p>
            <a:pPr marL="285653" indent="-285653" algn="l" defTabSz="914400" rtl="0">
              <a:buFont typeface="Arial" panose="020B0604020202020204" pitchFamily="34" charset="0"/>
              <a:buChar char="•"/>
            </a:pPr>
            <a:r>
              <a:rPr lang="en-US" sz="1200" kern="1200" smtClean="0">
                <a:solidFill>
                  <a:prstClr val="white"/>
                </a:solidFill>
              </a:rPr>
              <a:t>10 geographical key topics</a:t>
            </a:r>
          </a:p>
          <a:p>
            <a:pPr marL="285653" indent="-285653" algn="l" defTabSz="914400" rtl="0">
              <a:buFont typeface="Arial" panose="020B0604020202020204" pitchFamily="34" charset="0"/>
              <a:buChar char="•"/>
            </a:pPr>
            <a:r>
              <a:rPr lang="en-US" sz="1200" kern="1200" smtClean="0">
                <a:solidFill>
                  <a:prstClr val="white"/>
                </a:solidFill>
              </a:rPr>
              <a:t>Examplary application of remote sensing</a:t>
            </a:r>
            <a:endParaRPr lang="en-US" sz="1200" kern="1200" dirty="0">
              <a:solidFill>
                <a:prstClr val="white"/>
              </a:solidFill>
            </a:endParaRPr>
          </a:p>
          <a:p>
            <a:pPr marL="285653" indent="-285653" algn="l" defTabSz="914400" rtl="0">
              <a:buFont typeface="Arial" panose="020B0604020202020204" pitchFamily="34" charset="0"/>
              <a:buChar char="•"/>
            </a:pPr>
            <a:r>
              <a:rPr lang="en-US" sz="1200" kern="1200" smtClean="0">
                <a:solidFill>
                  <a:prstClr val="white"/>
                </a:solidFill>
              </a:rPr>
              <a:t>Problem-oriented web-based learning </a:t>
            </a:r>
          </a:p>
          <a:p>
            <a:pPr marL="285653" indent="-285653" algn="l" defTabSz="914400" rtl="0">
              <a:buFont typeface="Arial" panose="020B0604020202020204" pitchFamily="34" charset="0"/>
              <a:buChar char="•"/>
            </a:pPr>
            <a:r>
              <a:rPr lang="en-US" sz="1200" kern="1200" smtClean="0">
                <a:solidFill>
                  <a:prstClr val="white"/>
                </a:solidFill>
              </a:rPr>
              <a:t>Interactive multimedia content, e.g. 3D-visualisations </a:t>
            </a:r>
            <a:r>
              <a:rPr lang="en-US" sz="1200" kern="1200" dirty="0">
                <a:solidFill>
                  <a:prstClr val="white"/>
                </a:solidFill>
              </a:rPr>
              <a:t>and animations prepared in cooperation with </a:t>
            </a:r>
            <a:r>
              <a:rPr lang="en-US" sz="1200" i="1" kern="1200" dirty="0">
                <a:solidFill>
                  <a:prstClr val="white"/>
                </a:solidFill>
              </a:rPr>
              <a:t>DLR/DFD</a:t>
            </a:r>
          </a:p>
        </p:txBody>
      </p:sp>
      <p:sp>
        <p:nvSpPr>
          <p:cNvPr id="13" name="Abgerundetes Rechteck 15"/>
          <p:cNvSpPr/>
          <p:nvPr/>
        </p:nvSpPr>
        <p:spPr>
          <a:xfrm>
            <a:off x="4857206" y="2325586"/>
            <a:ext cx="3175176" cy="613904"/>
          </a:xfrm>
          <a:prstGeom prst="roundRect">
            <a:avLst>
              <a:gd name="adj" fmla="val 8696"/>
            </a:avLst>
          </a:prstGeom>
          <a:solidFill>
            <a:srgbClr val="002060">
              <a:alpha val="6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914400" rtl="0"/>
            <a:r>
              <a:rPr lang="en-US" sz="1400" b="1" kern="1200" dirty="0">
                <a:solidFill>
                  <a:prstClr val="white"/>
                </a:solidFill>
              </a:rPr>
              <a:t>Web-based remote sensing software  </a:t>
            </a:r>
          </a:p>
          <a:p>
            <a:pPr algn="l" defTabSz="914400" rtl="0"/>
            <a:r>
              <a:rPr lang="en-US" sz="1200" kern="1200" dirty="0">
                <a:solidFill>
                  <a:prstClr val="white"/>
                </a:solidFill>
              </a:rPr>
              <a:t>Image processing </a:t>
            </a:r>
            <a:r>
              <a:rPr lang="en-US" sz="1200" kern="1200">
                <a:solidFill>
                  <a:prstClr val="white"/>
                </a:solidFill>
              </a:rPr>
              <a:t>and </a:t>
            </a:r>
            <a:r>
              <a:rPr lang="en-US" sz="1200" kern="1200" smtClean="0">
                <a:solidFill>
                  <a:prstClr val="white"/>
                </a:solidFill>
              </a:rPr>
              <a:t>analysis (BLIF)</a:t>
            </a:r>
            <a:endParaRPr lang="en-US" sz="1200" kern="1200" dirty="0">
              <a:solidFill>
                <a:prstClr val="white"/>
              </a:solidFill>
            </a:endParaRPr>
          </a:p>
        </p:txBody>
      </p:sp>
      <p:sp>
        <p:nvSpPr>
          <p:cNvPr id="15" name="Abgerundetes Rechteck 18"/>
          <p:cNvSpPr/>
          <p:nvPr/>
        </p:nvSpPr>
        <p:spPr>
          <a:xfrm>
            <a:off x="4857205" y="3063175"/>
            <a:ext cx="3175176" cy="652450"/>
          </a:xfrm>
          <a:prstGeom prst="roundRect">
            <a:avLst>
              <a:gd name="adj" fmla="val 8696"/>
            </a:avLst>
          </a:prstGeom>
          <a:solidFill>
            <a:srgbClr val="002060">
              <a:alpha val="6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914400" rtl="0"/>
            <a:r>
              <a:rPr lang="en-US" sz="1400" b="1" kern="1200" dirty="0">
                <a:solidFill>
                  <a:prstClr val="white"/>
                </a:solidFill>
              </a:rPr>
              <a:t>Geo-</a:t>
            </a:r>
            <a:r>
              <a:rPr lang="en-US" sz="1400" b="1" kern="1200" dirty="0" err="1">
                <a:solidFill>
                  <a:prstClr val="white"/>
                </a:solidFill>
              </a:rPr>
              <a:t>Mapserver</a:t>
            </a:r>
            <a:r>
              <a:rPr lang="en-US" sz="1400" b="1" kern="1200" dirty="0">
                <a:solidFill>
                  <a:prstClr val="white"/>
                </a:solidFill>
              </a:rPr>
              <a:t> </a:t>
            </a:r>
          </a:p>
          <a:p>
            <a:pPr algn="l" defTabSz="914400" rtl="0"/>
            <a:r>
              <a:rPr lang="en-US" sz="1200" kern="1200" smtClean="0">
                <a:solidFill>
                  <a:prstClr val="white"/>
                </a:solidFill>
              </a:rPr>
              <a:t>Satellite image database (</a:t>
            </a:r>
            <a:r>
              <a:rPr lang="en-US" sz="1200" i="1" kern="1200" smtClean="0">
                <a:solidFill>
                  <a:prstClr val="white"/>
                </a:solidFill>
              </a:rPr>
              <a:t>RapidEye, TerraSAR-X, Landsat 5/7/8</a:t>
            </a:r>
            <a:r>
              <a:rPr lang="en-US" sz="1200" kern="1200" smtClean="0">
                <a:solidFill>
                  <a:prstClr val="white"/>
                </a:solidFill>
              </a:rPr>
              <a:t>)</a:t>
            </a:r>
            <a:endParaRPr lang="en-US" sz="1200" i="1" kern="1200" dirty="0">
              <a:solidFill>
                <a:prstClr val="white"/>
              </a:solidFill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0" y="142852"/>
            <a:ext cx="889248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r" defTabSz="914400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de-DE" sz="2800" b="1" kern="1200" smtClean="0">
                <a:solidFill>
                  <a:srgbClr val="EAB200"/>
                </a:solidFill>
                <a:latin typeface="Arial" charset="0"/>
                <a:ea typeface="+mn-ea"/>
                <a:cs typeface="+mn-cs"/>
              </a:rPr>
              <a:t>Space4Geography</a:t>
            </a:r>
            <a:endParaRPr lang="de-DE" sz="2800" b="1" kern="1200" dirty="0" smtClean="0">
              <a:solidFill>
                <a:srgbClr val="EAB2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5" name="Picture 2" descr="U:\Publikationen+Präsentationen+Promo\Bilder\Bundeswirtschaftsministerium-bewilligt-SMIS-Förderu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894" y="6072062"/>
            <a:ext cx="1051656" cy="70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atei:DLR Logo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061411"/>
            <a:ext cx="792088" cy="66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57815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0" y="142852"/>
            <a:ext cx="889248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r" defTabSz="914400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de-DE" sz="2800" b="1" kern="1200">
                <a:solidFill>
                  <a:srgbClr val="EAB2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2800" b="1" kern="1200" smtClean="0">
                <a:solidFill>
                  <a:srgbClr val="EAB200"/>
                </a:solidFill>
                <a:latin typeface="Arial" charset="0"/>
                <a:ea typeface="+mn-ea"/>
                <a:cs typeface="+mn-cs"/>
              </a:rPr>
              <a:t>Space4Geography</a:t>
            </a:r>
            <a:endParaRPr lang="de-DE" sz="2800" b="1" kern="1200" dirty="0" smtClean="0">
              <a:solidFill>
                <a:srgbClr val="EAB200"/>
              </a:solidFill>
              <a:latin typeface="Arial" charset="0"/>
              <a:ea typeface="+mn-ea"/>
              <a:cs typeface="+mn-cs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35496" y="894172"/>
            <a:ext cx="2938500" cy="5127116"/>
            <a:chOff x="35496" y="894172"/>
            <a:chExt cx="2938500" cy="5127116"/>
          </a:xfrm>
        </p:grpSpPr>
        <p:sp>
          <p:nvSpPr>
            <p:cNvPr id="3" name="Rechteck 2"/>
            <p:cNvSpPr/>
            <p:nvPr/>
          </p:nvSpPr>
          <p:spPr>
            <a:xfrm>
              <a:off x="35496" y="894172"/>
              <a:ext cx="2938500" cy="5112568"/>
            </a:xfrm>
            <a:prstGeom prst="rect">
              <a:avLst/>
            </a:prstGeom>
            <a:solidFill>
              <a:srgbClr val="F3B70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/>
              <a:endParaRPr lang="de-DE" kern="1200">
                <a:solidFill>
                  <a:prstClr val="white"/>
                </a:solidFill>
              </a:endParaRPr>
            </a:p>
          </p:txBody>
        </p:sp>
        <p:sp>
          <p:nvSpPr>
            <p:cNvPr id="2" name="Textfeld 1"/>
            <p:cNvSpPr txBox="1"/>
            <p:nvPr/>
          </p:nvSpPr>
          <p:spPr>
            <a:xfrm>
              <a:off x="44410" y="894172"/>
              <a:ext cx="2929586" cy="646331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defTabSz="914400" rtl="0"/>
              <a:r>
                <a:rPr lang="de-DE" b="1" kern="120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Geographical Topics &amp;</a:t>
              </a:r>
            </a:p>
            <a:p>
              <a:pPr algn="ctr" defTabSz="914400" rtl="0"/>
              <a:r>
                <a:rPr lang="de-DE" b="1" kern="120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Environmental Challenges</a:t>
              </a: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32" y="1636661"/>
              <a:ext cx="2864318" cy="2336093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feld 24"/>
            <p:cNvSpPr txBox="1"/>
            <p:nvPr/>
          </p:nvSpPr>
          <p:spPr>
            <a:xfrm>
              <a:off x="44410" y="4019612"/>
              <a:ext cx="2929586" cy="200167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marL="285750" indent="-285750" algn="l" defTabSz="914400" rtl="0">
                <a:buFont typeface="Arial" panose="020B0604020202020204" pitchFamily="34" charset="0"/>
                <a:buChar char="•"/>
              </a:pPr>
              <a:endParaRPr lang="de-DE" sz="1400" kern="1200" smtClean="0">
                <a:solidFill>
                  <a:srgbClr val="002060"/>
                </a:solidFill>
                <a:latin typeface="Calibri"/>
                <a:ea typeface="+mn-ea"/>
                <a:cs typeface="+mn-cs"/>
              </a:endParaRPr>
            </a:p>
            <a:p>
              <a:pPr marL="285750" indent="-285750" algn="l" defTabSz="914400" rtl="0">
                <a:buFont typeface="Arial" panose="020B0604020202020204" pitchFamily="34" charset="0"/>
                <a:buChar char="•"/>
              </a:pPr>
              <a:r>
                <a:rPr lang="de-DE" sz="1400" kern="1200">
                  <a:solidFill>
                    <a:srgbClr val="002060"/>
                  </a:solidFill>
                  <a:latin typeface="Calibri"/>
                  <a:ea typeface="+mn-ea"/>
                  <a:cs typeface="+mn-cs"/>
                </a:rPr>
                <a:t>Sek I + II Geography </a:t>
              </a:r>
              <a:endParaRPr lang="de-DE" sz="1400" kern="1200" smtClean="0">
                <a:solidFill>
                  <a:srgbClr val="002060"/>
                </a:solidFill>
                <a:latin typeface="Calibri"/>
                <a:ea typeface="+mn-ea"/>
                <a:cs typeface="+mn-cs"/>
              </a:endParaRPr>
            </a:p>
            <a:p>
              <a:pPr marL="285750" indent="-285750" algn="l" defTabSz="914400" rtl="0">
                <a:buFont typeface="Arial" panose="020B0604020202020204" pitchFamily="34" charset="0"/>
                <a:buChar char="•"/>
              </a:pPr>
              <a:r>
                <a:rPr lang="de-DE" sz="1400" kern="1200">
                  <a:solidFill>
                    <a:srgbClr val="002060"/>
                  </a:solidFill>
                  <a:latin typeface="Calibri"/>
                  <a:ea typeface="+mn-ea"/>
                  <a:cs typeface="+mn-cs"/>
                </a:rPr>
                <a:t>Close link to the curricula</a:t>
              </a:r>
            </a:p>
            <a:p>
              <a:pPr marL="285750" indent="-285750" algn="l" defTabSz="914400" rtl="0">
                <a:buFont typeface="Arial" panose="020B0604020202020204" pitchFamily="34" charset="0"/>
                <a:buChar char="•"/>
              </a:pPr>
              <a:r>
                <a:rPr lang="de-DE" sz="1400" kern="1200" smtClean="0">
                  <a:solidFill>
                    <a:srgbClr val="002060"/>
                  </a:solidFill>
                  <a:latin typeface="Calibri"/>
                  <a:ea typeface="+mn-ea"/>
                  <a:cs typeface="+mn-cs"/>
                </a:rPr>
                <a:t>Topics: land use conflicts, urbanization, natural hazards, renewable energies, urban climate, deforestation, glaciers, agriculture,…</a:t>
              </a:r>
            </a:p>
            <a:p>
              <a:pPr marL="285750" indent="-285750" algn="l" defTabSz="914400" rtl="0">
                <a:buFont typeface="Arial" panose="020B0604020202020204" pitchFamily="34" charset="0"/>
                <a:buChar char="•"/>
              </a:pPr>
              <a:endParaRPr lang="de-DE" sz="1400" kern="1200" smtClean="0">
                <a:solidFill>
                  <a:srgbClr val="002060"/>
                </a:solidFill>
                <a:latin typeface="Calibri"/>
                <a:ea typeface="+mn-ea"/>
                <a:cs typeface="+mn-cs"/>
              </a:endParaRPr>
            </a:p>
            <a:p>
              <a:pPr marL="285750" indent="-285750" algn="l" defTabSz="914400" rtl="0">
                <a:buFont typeface="Arial" panose="020B0604020202020204" pitchFamily="34" charset="0"/>
                <a:buChar char="•"/>
              </a:pPr>
              <a:endParaRPr lang="de-DE" sz="1400" kern="1200" smtClean="0">
                <a:solidFill>
                  <a:srgbClr val="00206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3076048" y="894171"/>
            <a:ext cx="2938500" cy="5112569"/>
            <a:chOff x="3076048" y="894171"/>
            <a:chExt cx="2938500" cy="5112569"/>
          </a:xfrm>
        </p:grpSpPr>
        <p:sp>
          <p:nvSpPr>
            <p:cNvPr id="8" name="Rechteck 7"/>
            <p:cNvSpPr/>
            <p:nvPr/>
          </p:nvSpPr>
          <p:spPr>
            <a:xfrm>
              <a:off x="3076048" y="894172"/>
              <a:ext cx="2938500" cy="5112568"/>
            </a:xfrm>
            <a:prstGeom prst="rect">
              <a:avLst/>
            </a:prstGeom>
            <a:solidFill>
              <a:srgbClr val="F3B70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/>
              <a:endParaRPr lang="de-DE" kern="1200">
                <a:solidFill>
                  <a:prstClr val="white"/>
                </a:solidFill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080505" y="894171"/>
              <a:ext cx="2929586" cy="646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defTabSz="914400" rtl="0"/>
              <a:r>
                <a:rPr lang="de-DE" b="1" kern="120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Remote Sensing </a:t>
              </a:r>
            </a:p>
            <a:p>
              <a:pPr algn="ctr" defTabSz="914400" rtl="0"/>
              <a:r>
                <a:rPr lang="de-DE" b="1" kern="120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Image Analysis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7457" y="1636661"/>
              <a:ext cx="2865600" cy="233609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feld 25"/>
            <p:cNvSpPr txBox="1"/>
            <p:nvPr/>
          </p:nvSpPr>
          <p:spPr>
            <a:xfrm>
              <a:off x="3080505" y="4019610"/>
              <a:ext cx="2929586" cy="19151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marL="285750" indent="-285750" algn="l" defTabSz="914400" rtl="0">
                <a:buFont typeface="Arial" panose="020B0604020202020204" pitchFamily="34" charset="0"/>
                <a:buChar char="•"/>
              </a:pPr>
              <a:r>
                <a:rPr lang="de-DE" sz="1400" kern="1200" smtClean="0">
                  <a:solidFill>
                    <a:srgbClr val="002060"/>
                  </a:solidFill>
                  <a:latin typeface="Calibri"/>
                  <a:ea typeface="+mn-ea"/>
                  <a:cs typeface="+mn-cs"/>
                </a:rPr>
                <a:t>…with the integrated educational remote sensing software </a:t>
              </a:r>
              <a:r>
                <a:rPr lang="de-DE" sz="1400" i="1" kern="1200" smtClean="0">
                  <a:solidFill>
                    <a:srgbClr val="002060"/>
                  </a:solidFill>
                  <a:latin typeface="Calibri"/>
                  <a:ea typeface="+mn-ea"/>
                  <a:cs typeface="+mn-cs"/>
                </a:rPr>
                <a:t>BliF</a:t>
              </a:r>
            </a:p>
            <a:p>
              <a:pPr marL="285750" indent="-285750" algn="l" defTabSz="914400" rtl="0">
                <a:buFont typeface="Arial" panose="020B0604020202020204" pitchFamily="34" charset="0"/>
                <a:buChar char="•"/>
              </a:pPr>
              <a:r>
                <a:rPr lang="de-DE" sz="1400" kern="1200" smtClean="0">
                  <a:solidFill>
                    <a:srgbClr val="002060"/>
                  </a:solidFill>
                  <a:latin typeface="Calibri"/>
                  <a:ea typeface="+mn-ea"/>
                  <a:cs typeface="+mn-cs"/>
                </a:rPr>
                <a:t>Provision of original satellite data: </a:t>
              </a:r>
              <a:r>
                <a:rPr lang="de-DE" sz="1400" i="1" kern="1200" smtClean="0">
                  <a:solidFill>
                    <a:srgbClr val="002060"/>
                  </a:solidFill>
                  <a:latin typeface="Calibri"/>
                  <a:ea typeface="+mn-ea"/>
                  <a:cs typeface="+mn-cs"/>
                </a:rPr>
                <a:t>RapidEye, TerraSAR-X, Landsat</a:t>
              </a:r>
              <a:r>
                <a:rPr lang="de-DE" sz="1400" kern="1200" smtClean="0">
                  <a:solidFill>
                    <a:srgbClr val="002060"/>
                  </a:solidFill>
                  <a:latin typeface="Calibri"/>
                  <a:ea typeface="+mn-ea"/>
                  <a:cs typeface="+mn-cs"/>
                </a:rPr>
                <a:t>, …</a:t>
              </a:r>
            </a:p>
            <a:p>
              <a:pPr marL="285750" indent="-285750" algn="l" defTabSz="914400" rtl="0">
                <a:buFont typeface="Arial" panose="020B0604020202020204" pitchFamily="34" charset="0"/>
                <a:buChar char="•"/>
              </a:pPr>
              <a:r>
                <a:rPr lang="en-US" sz="1400" kern="1200" smtClean="0">
                  <a:solidFill>
                    <a:srgbClr val="002060"/>
                  </a:solidFill>
                  <a:latin typeface="Calibri"/>
                  <a:ea typeface="+mn-ea"/>
                  <a:cs typeface="+mn-cs"/>
                </a:rPr>
                <a:t>Processing chain: </a:t>
              </a:r>
            </a:p>
            <a:p>
              <a:pPr marL="271463" lvl="1" indent="-177800" algn="l" defTabSz="914400" rtl="0">
                <a:buFont typeface="+mj-lt"/>
                <a:buAutoNum type="alphaLcPeriod"/>
              </a:pPr>
              <a:r>
                <a:rPr lang="en-US" sz="1050" kern="1200" smtClean="0">
                  <a:solidFill>
                    <a:srgbClr val="002060"/>
                  </a:solidFill>
                  <a:latin typeface="Calibri"/>
                  <a:ea typeface="+mn-ea"/>
                  <a:cs typeface="+mn-cs"/>
                </a:rPr>
                <a:t>data import &amp; AOI definition </a:t>
              </a:r>
              <a:endParaRPr lang="en-US" sz="1050" kern="1200">
                <a:solidFill>
                  <a:srgbClr val="002060"/>
                </a:solidFill>
                <a:latin typeface="Calibri"/>
                <a:ea typeface="+mn-ea"/>
                <a:cs typeface="+mn-cs"/>
                <a:sym typeface="Wingdings" panose="05000000000000000000" pitchFamily="2" charset="2"/>
              </a:endParaRPr>
            </a:p>
            <a:p>
              <a:pPr marL="271463" lvl="1" indent="-177800" algn="l" defTabSz="914400" rtl="0">
                <a:buFont typeface="+mj-lt"/>
                <a:buAutoNum type="alphaLcPeriod"/>
              </a:pPr>
              <a:r>
                <a:rPr lang="en-US" sz="1050" kern="1200" smtClean="0">
                  <a:solidFill>
                    <a:srgbClr val="002060"/>
                  </a:solidFill>
                  <a:latin typeface="Calibri"/>
                  <a:ea typeface="+mn-ea"/>
                  <a:cs typeface="+mn-cs"/>
                </a:rPr>
                <a:t>image enhancement</a:t>
              </a:r>
            </a:p>
            <a:p>
              <a:pPr marL="271463" lvl="1" indent="-177800" algn="l" defTabSz="914400" rtl="0">
                <a:buFont typeface="+mj-lt"/>
                <a:buAutoNum type="alphaLcPeriod"/>
              </a:pPr>
              <a:r>
                <a:rPr lang="en-US" sz="1050" kern="1200" smtClean="0">
                  <a:solidFill>
                    <a:srgbClr val="002060"/>
                  </a:solidFill>
                  <a:latin typeface="Calibri"/>
                  <a:ea typeface="+mn-ea"/>
                  <a:cs typeface="+mn-cs"/>
                </a:rPr>
                <a:t>band composites</a:t>
              </a:r>
            </a:p>
            <a:p>
              <a:pPr marL="271463" lvl="1" indent="-177800" algn="l" defTabSz="914400" rtl="0">
                <a:buFont typeface="+mj-lt"/>
                <a:buAutoNum type="alphaLcPeriod"/>
              </a:pPr>
              <a:r>
                <a:rPr lang="en-US" sz="1050" kern="1200" smtClean="0">
                  <a:solidFill>
                    <a:srgbClr val="002060"/>
                  </a:solidFill>
                  <a:latin typeface="Calibri"/>
                  <a:ea typeface="+mn-ea"/>
                  <a:cs typeface="+mn-cs"/>
                </a:rPr>
                <a:t>vegetation indices</a:t>
              </a:r>
            </a:p>
            <a:p>
              <a:pPr marL="271463" lvl="1" indent="-177800" algn="l" defTabSz="914400" rtl="0">
                <a:buFont typeface="+mj-lt"/>
                <a:buAutoNum type="alphaLcPeriod"/>
              </a:pPr>
              <a:r>
                <a:rPr lang="en-US" sz="1050" kern="1200" smtClean="0">
                  <a:solidFill>
                    <a:srgbClr val="002060"/>
                  </a:solidFill>
                  <a:latin typeface="Calibri"/>
                  <a:ea typeface="+mn-ea"/>
                  <a:cs typeface="+mn-cs"/>
                </a:rPr>
                <a:t>image classification &amp; </a:t>
              </a:r>
              <a:r>
                <a:rPr lang="en-US" sz="1050" kern="1200">
                  <a:solidFill>
                    <a:srgbClr val="002060"/>
                  </a:solidFill>
                  <a:latin typeface="Calibri"/>
                  <a:ea typeface="+mn-ea"/>
                  <a:cs typeface="+mn-cs"/>
                </a:rPr>
                <a:t>change </a:t>
              </a:r>
              <a:r>
                <a:rPr lang="en-US" sz="1050" kern="1200" smtClean="0">
                  <a:solidFill>
                    <a:srgbClr val="002060"/>
                  </a:solidFill>
                  <a:latin typeface="Calibri"/>
                  <a:ea typeface="+mn-ea"/>
                  <a:cs typeface="+mn-cs"/>
                </a:rPr>
                <a:t>detection</a:t>
              </a: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6116600" y="894172"/>
            <a:ext cx="2938500" cy="5127116"/>
            <a:chOff x="6116600" y="894172"/>
            <a:chExt cx="2938500" cy="5127116"/>
          </a:xfrm>
        </p:grpSpPr>
        <p:sp>
          <p:nvSpPr>
            <p:cNvPr id="9" name="Rechteck 8"/>
            <p:cNvSpPr/>
            <p:nvPr/>
          </p:nvSpPr>
          <p:spPr>
            <a:xfrm>
              <a:off x="6116600" y="894172"/>
              <a:ext cx="2938500" cy="5112568"/>
            </a:xfrm>
            <a:prstGeom prst="rect">
              <a:avLst/>
            </a:prstGeom>
            <a:solidFill>
              <a:srgbClr val="F3B70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/>
              <a:endParaRPr lang="de-DE" kern="1200">
                <a:solidFill>
                  <a:prstClr val="white"/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125514" y="894172"/>
              <a:ext cx="2929586" cy="646331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defTabSz="914400" rtl="0"/>
              <a:r>
                <a:rPr lang="de-DE" b="1" kern="120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E-Learning</a:t>
              </a:r>
            </a:p>
            <a:p>
              <a:pPr algn="ctr" defTabSz="914400" rtl="0"/>
              <a:r>
                <a:rPr lang="de-DE" b="1" kern="120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Educational Approach</a:t>
              </a:r>
            </a:p>
          </p:txBody>
        </p:sp>
        <p:sp>
          <p:nvSpPr>
            <p:cNvPr id="5" name="Rechteck 4"/>
            <p:cNvSpPr/>
            <p:nvPr/>
          </p:nvSpPr>
          <p:spPr>
            <a:xfrm>
              <a:off x="6157507" y="1636661"/>
              <a:ext cx="2865600" cy="2336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/>
              <a:endParaRPr lang="de-DE" kern="1200">
                <a:solidFill>
                  <a:prstClr val="white"/>
                </a:solidFill>
              </a:endParaRP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819"/>
            <a:stretch/>
          </p:blipFill>
          <p:spPr bwMode="auto">
            <a:xfrm>
              <a:off x="6210034" y="1677013"/>
              <a:ext cx="2744767" cy="1190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71" b="39038"/>
            <a:stretch/>
          </p:blipFill>
          <p:spPr bwMode="auto">
            <a:xfrm>
              <a:off x="6210034" y="3074868"/>
              <a:ext cx="1205990" cy="733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71" t="60938"/>
            <a:stretch/>
          </p:blipFill>
          <p:spPr bwMode="auto">
            <a:xfrm>
              <a:off x="7656982" y="3243369"/>
              <a:ext cx="1205990" cy="470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feld 26"/>
            <p:cNvSpPr txBox="1"/>
            <p:nvPr/>
          </p:nvSpPr>
          <p:spPr>
            <a:xfrm>
              <a:off x="6125514" y="4019612"/>
              <a:ext cx="2929586" cy="200167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marL="285750" indent="-285750" algn="l" defTabSz="914400" rtl="0">
                <a:buFont typeface="Arial" panose="020B0604020202020204" pitchFamily="34" charset="0"/>
                <a:buChar char="•"/>
              </a:pPr>
              <a:r>
                <a:rPr lang="de-DE" sz="1400" kern="1200" smtClean="0">
                  <a:solidFill>
                    <a:srgbClr val="002060"/>
                  </a:solidFill>
                  <a:latin typeface="Calibri"/>
                  <a:ea typeface="+mn-ea"/>
                  <a:cs typeface="+mn-cs"/>
                </a:rPr>
                <a:t>Multicodal &amp; interactive</a:t>
              </a:r>
            </a:p>
            <a:p>
              <a:pPr marL="285750" indent="-285750" algn="l" defTabSz="914400" rtl="0">
                <a:buFont typeface="Arial" panose="020B0604020202020204" pitchFamily="34" charset="0"/>
                <a:buChar char="•"/>
              </a:pPr>
              <a:r>
                <a:rPr lang="de-DE" sz="1400" kern="1200">
                  <a:solidFill>
                    <a:srgbClr val="002060"/>
                  </a:solidFill>
                  <a:latin typeface="Calibri"/>
                  <a:ea typeface="+mn-ea"/>
                  <a:cs typeface="+mn-cs"/>
                </a:rPr>
                <a:t>Individual </a:t>
              </a:r>
              <a:r>
                <a:rPr lang="de-DE" sz="1400" kern="1200" smtClean="0">
                  <a:solidFill>
                    <a:srgbClr val="002060"/>
                  </a:solidFill>
                  <a:latin typeface="Calibri"/>
                  <a:ea typeface="+mn-ea"/>
                  <a:cs typeface="+mn-cs"/>
                </a:rPr>
                <a:t>learning: </a:t>
              </a:r>
              <a:r>
                <a:rPr lang="en-US" sz="1400" kern="1200" smtClean="0">
                  <a:solidFill>
                    <a:srgbClr val="002060"/>
                  </a:solidFill>
                  <a:latin typeface="Calibri"/>
                  <a:ea typeface="+mn-ea"/>
                  <a:cs typeface="+mn-cs"/>
                </a:rPr>
                <a:t>adapts </a:t>
              </a:r>
              <a:r>
                <a:rPr lang="en-US" sz="1400" kern="1200">
                  <a:solidFill>
                    <a:srgbClr val="002060"/>
                  </a:solidFill>
                  <a:latin typeface="Calibri"/>
                  <a:ea typeface="+mn-ea"/>
                  <a:cs typeface="+mn-cs"/>
                </a:rPr>
                <a:t>and personalizes learning content </a:t>
              </a:r>
              <a:r>
                <a:rPr lang="en-US" sz="1400" kern="1200" smtClean="0">
                  <a:solidFill>
                    <a:srgbClr val="002060"/>
                  </a:solidFill>
                  <a:latin typeface="Calibri"/>
                  <a:ea typeface="+mn-ea"/>
                  <a:cs typeface="+mn-cs"/>
                </a:rPr>
                <a:t>to </a:t>
              </a:r>
              <a:r>
                <a:rPr lang="en-US" sz="1400" kern="1200">
                  <a:solidFill>
                    <a:srgbClr val="002060"/>
                  </a:solidFill>
                  <a:latin typeface="Calibri"/>
                  <a:ea typeface="+mn-ea"/>
                  <a:cs typeface="+mn-cs"/>
                </a:rPr>
                <a:t>meet </a:t>
              </a:r>
              <a:r>
                <a:rPr lang="en-US" sz="1400" kern="1200" smtClean="0">
                  <a:solidFill>
                    <a:srgbClr val="002060"/>
                  </a:solidFill>
                  <a:latin typeface="Calibri"/>
                  <a:ea typeface="+mn-ea"/>
                  <a:cs typeface="+mn-cs"/>
                </a:rPr>
                <a:t>individual </a:t>
              </a:r>
              <a:r>
                <a:rPr lang="en-US" sz="1400" kern="1200">
                  <a:solidFill>
                    <a:srgbClr val="002060"/>
                  </a:solidFill>
                  <a:latin typeface="Calibri"/>
                  <a:ea typeface="+mn-ea"/>
                  <a:cs typeface="+mn-cs"/>
                </a:rPr>
                <a:t>skills, needs and preferences of the </a:t>
              </a:r>
              <a:r>
                <a:rPr lang="en-US" sz="1400" kern="1200" smtClean="0">
                  <a:solidFill>
                    <a:srgbClr val="002060"/>
                  </a:solidFill>
                  <a:latin typeface="Calibri"/>
                  <a:ea typeface="+mn-ea"/>
                  <a:cs typeface="+mn-cs"/>
                </a:rPr>
                <a:t>learners</a:t>
              </a:r>
            </a:p>
            <a:p>
              <a:pPr marL="285750" indent="-285750" algn="l" defTabSz="914400" rtl="0">
                <a:buFont typeface="Arial" panose="020B0604020202020204" pitchFamily="34" charset="0"/>
                <a:buChar char="•"/>
              </a:pPr>
              <a:r>
                <a:rPr lang="de-DE" sz="1400" kern="1200" smtClean="0">
                  <a:solidFill>
                    <a:srgbClr val="002060"/>
                  </a:solidFill>
                  <a:latin typeface="Calibri"/>
                  <a:ea typeface="+mn-ea"/>
                  <a:cs typeface="+mn-cs"/>
                </a:rPr>
                <a:t>Instant </a:t>
              </a:r>
              <a:r>
                <a:rPr lang="de-DE" sz="1400" kern="1200">
                  <a:solidFill>
                    <a:srgbClr val="002060"/>
                  </a:solidFill>
                  <a:latin typeface="Calibri"/>
                  <a:ea typeface="+mn-ea"/>
                  <a:cs typeface="+mn-cs"/>
                </a:rPr>
                <a:t>feedback for the </a:t>
              </a:r>
              <a:r>
                <a:rPr lang="de-DE" sz="1400" kern="1200" smtClean="0">
                  <a:solidFill>
                    <a:srgbClr val="002060"/>
                  </a:solidFill>
                  <a:latin typeface="Calibri"/>
                  <a:ea typeface="+mn-ea"/>
                  <a:cs typeface="+mn-cs"/>
                </a:rPr>
                <a:t>learners</a:t>
              </a:r>
            </a:p>
            <a:p>
              <a:pPr marL="285750" indent="-285750" algn="l" defTabSz="914400" rtl="0">
                <a:buFont typeface="Arial" panose="020B0604020202020204" pitchFamily="34" charset="0"/>
                <a:buChar char="•"/>
              </a:pPr>
              <a:r>
                <a:rPr lang="de-DE" sz="1400" kern="1200" smtClean="0">
                  <a:solidFill>
                    <a:srgbClr val="002060"/>
                  </a:solidFill>
                  <a:latin typeface="Calibri"/>
                  <a:ea typeface="+mn-ea"/>
                  <a:cs typeface="+mn-cs"/>
                </a:rPr>
                <a:t>Learning transfer &amp; problem-oriented learning</a:t>
              </a:r>
              <a:endParaRPr lang="de-DE" sz="1400" kern="1200">
                <a:solidFill>
                  <a:srgbClr val="002060"/>
                </a:solidFill>
                <a:latin typeface="Calibri"/>
                <a:ea typeface="+mn-ea"/>
                <a:cs typeface="+mn-cs"/>
              </a:endParaRPr>
            </a:p>
            <a:p>
              <a:pPr marL="285750" indent="-285750" algn="l" defTabSz="914400" rtl="0">
                <a:buFont typeface="Arial" panose="020B0604020202020204" pitchFamily="34" charset="0"/>
                <a:buChar char="•"/>
              </a:pPr>
              <a:r>
                <a:rPr lang="de-DE" sz="1400" kern="1200" smtClean="0">
                  <a:solidFill>
                    <a:srgbClr val="002060"/>
                  </a:solidFill>
                  <a:latin typeface="Calibri"/>
                  <a:ea typeface="+mn-ea"/>
                  <a:cs typeface="+mn-cs"/>
                </a:rPr>
                <a:t>Course management functions</a:t>
              </a:r>
              <a:endParaRPr lang="de-DE" sz="1400" kern="1200">
                <a:solidFill>
                  <a:srgbClr val="002060"/>
                </a:solidFill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303843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1691616" y="660400"/>
            <a:ext cx="5643460" cy="5633786"/>
            <a:chOff x="1178840" y="660400"/>
            <a:chExt cx="5643460" cy="5633786"/>
          </a:xfrm>
        </p:grpSpPr>
        <p:pic>
          <p:nvPicPr>
            <p:cNvPr id="3" name="Picture 5" descr="X:\02_Lernmodule\08_D_SV_\Ideensammlung Guido\Istanbul_2014-09-0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87494" y="679572"/>
              <a:ext cx="5634806" cy="5614614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152400" dist="1524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 cstate="email">
              <a:clrChange>
                <a:clrFrom>
                  <a:srgbClr val="DDDDDD"/>
                </a:clrFrom>
                <a:clrTo>
                  <a:srgbClr val="DDDDD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3"/>
            <a:stretch/>
          </p:blipFill>
          <p:spPr>
            <a:xfrm>
              <a:off x="1178840" y="660400"/>
              <a:ext cx="4680624" cy="58154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4" cstate="email">
              <a:clrChange>
                <a:clrFrom>
                  <a:srgbClr val="DDDDDD"/>
                </a:clrFrom>
                <a:clrTo>
                  <a:srgbClr val="DDDDD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59463" y="682172"/>
              <a:ext cx="954713" cy="2101971"/>
            </a:xfrm>
            <a:prstGeom prst="rect">
              <a:avLst/>
            </a:prstGeom>
          </p:spPr>
        </p:pic>
      </p:grp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11592" y="101908"/>
            <a:ext cx="7506416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r" defTabSz="914400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de-DE" sz="2400" b="1" kern="1200" dirty="0" err="1" smtClean="0">
                <a:solidFill>
                  <a:srgbClr val="EAB200"/>
                </a:solidFill>
                <a:latin typeface="Calibri"/>
                <a:ea typeface="+mn-ea"/>
                <a:cs typeface="Arial" charset="0"/>
              </a:rPr>
              <a:t>Active</a:t>
            </a:r>
            <a:r>
              <a:rPr lang="de-DE" sz="2400" b="1" kern="1200" dirty="0" smtClean="0">
                <a:solidFill>
                  <a:srgbClr val="EAB200"/>
                </a:solidFill>
                <a:latin typeface="Calibri"/>
                <a:ea typeface="+mn-ea"/>
                <a:cs typeface="Arial" charset="0"/>
              </a:rPr>
              <a:t> RS-Data:</a:t>
            </a:r>
            <a:r>
              <a:rPr lang="de-DE" sz="2400" kern="1200" dirty="0" smtClean="0">
                <a:solidFill>
                  <a:srgbClr val="EAB200"/>
                </a:solidFill>
                <a:latin typeface="Calibri"/>
                <a:ea typeface="+mn-ea"/>
                <a:cs typeface="Arial" charset="0"/>
              </a:rPr>
              <a:t> </a:t>
            </a:r>
            <a:r>
              <a:rPr lang="de-DE" sz="2400" kern="1200" dirty="0" err="1" smtClean="0">
                <a:solidFill>
                  <a:srgbClr val="EAB200"/>
                </a:solidFill>
                <a:latin typeface="Calibri"/>
                <a:ea typeface="+mn-ea"/>
                <a:cs typeface="Arial" charset="0"/>
              </a:rPr>
              <a:t>Analysing</a:t>
            </a:r>
            <a:r>
              <a:rPr lang="de-DE" sz="2400" kern="1200" dirty="0" smtClean="0">
                <a:solidFill>
                  <a:srgbClr val="EAB200"/>
                </a:solidFill>
                <a:latin typeface="Calibri"/>
                <a:ea typeface="+mn-ea"/>
                <a:cs typeface="Arial" charset="0"/>
              </a:rPr>
              <a:t> urban </a:t>
            </a:r>
            <a:r>
              <a:rPr lang="de-DE" sz="2400" kern="1200" dirty="0" err="1" smtClean="0">
                <a:solidFill>
                  <a:srgbClr val="EAB200"/>
                </a:solidFill>
                <a:latin typeface="Calibri"/>
                <a:ea typeface="+mn-ea"/>
                <a:cs typeface="Arial" charset="0"/>
              </a:rPr>
              <a:t>footprint</a:t>
            </a:r>
            <a:r>
              <a:rPr lang="de-DE" sz="2400" kern="1200" dirty="0" smtClean="0">
                <a:solidFill>
                  <a:srgbClr val="EAB200"/>
                </a:solidFill>
                <a:latin typeface="Calibri"/>
                <a:ea typeface="+mn-ea"/>
                <a:cs typeface="Arial" charset="0"/>
              </a:rPr>
              <a:t> </a:t>
            </a:r>
            <a:r>
              <a:rPr lang="de-DE" sz="2400" kern="1200" dirty="0" err="1" smtClean="0">
                <a:solidFill>
                  <a:srgbClr val="EAB200"/>
                </a:solidFill>
                <a:latin typeface="Calibri"/>
                <a:ea typeface="+mn-ea"/>
                <a:cs typeface="Arial" charset="0"/>
              </a:rPr>
              <a:t>with</a:t>
            </a:r>
            <a:r>
              <a:rPr lang="de-DE" sz="2400" kern="1200" dirty="0" smtClean="0">
                <a:solidFill>
                  <a:srgbClr val="EAB200"/>
                </a:solidFill>
                <a:latin typeface="Calibri"/>
                <a:ea typeface="+mn-ea"/>
                <a:cs typeface="Arial" charset="0"/>
              </a:rPr>
              <a:t> </a:t>
            </a:r>
            <a:r>
              <a:rPr lang="de-DE" sz="2400" b="1" kern="1200" dirty="0" err="1" smtClean="0">
                <a:solidFill>
                  <a:srgbClr val="EAB200"/>
                </a:solidFill>
                <a:latin typeface="Calibri"/>
                <a:ea typeface="+mn-ea"/>
                <a:cs typeface="Arial" charset="0"/>
              </a:rPr>
              <a:t>TerraSAR</a:t>
            </a:r>
            <a:r>
              <a:rPr lang="de-DE" sz="2400" b="1" kern="1200" dirty="0" smtClean="0">
                <a:solidFill>
                  <a:srgbClr val="EAB200"/>
                </a:solidFill>
                <a:latin typeface="Calibri"/>
                <a:ea typeface="+mn-ea"/>
                <a:cs typeface="Arial" charset="0"/>
              </a:rPr>
              <a:t>-X</a:t>
            </a:r>
            <a:endParaRPr lang="de-DE" sz="2400" b="1" kern="1200" dirty="0">
              <a:solidFill>
                <a:srgbClr val="EAB200"/>
              </a:solidFill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93837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5"/>
          <p:cNvSpPr/>
          <p:nvPr/>
        </p:nvSpPr>
        <p:spPr>
          <a:xfrm>
            <a:off x="208166" y="1499717"/>
            <a:ext cx="8710650" cy="4154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rPr lang="de-DE" sz="4400" b="1" dirty="0" err="1" smtClean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Realization</a:t>
            </a:r>
            <a:r>
              <a:rPr lang="de-DE" sz="4400" b="1" dirty="0" smtClean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#2</a:t>
            </a:r>
            <a:endParaRPr sz="4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SzPct val="100000"/>
              <a:defRPr>
                <a:solidFill>
                  <a:srgbClr val="000000"/>
                </a:solidFill>
              </a:defRPr>
            </a:pPr>
            <a:r>
              <a:rPr lang="de-DE" sz="44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ESA </a:t>
            </a:r>
            <a:r>
              <a:rPr lang="de-DE" sz="44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Activities</a:t>
            </a:r>
            <a:endParaRPr lang="de-DE" sz="440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SzPct val="100000"/>
              <a:defRPr>
                <a:solidFill>
                  <a:srgbClr val="000000"/>
                </a:solidFill>
              </a:defRPr>
            </a:pPr>
            <a:r>
              <a:rPr lang="de-DE" sz="44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Secondary</a:t>
            </a:r>
            <a:r>
              <a:rPr lang="de-DE" sz="44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Schools - </a:t>
            </a:r>
          </a:p>
          <a:p>
            <a:pPr algn="ctr">
              <a:buSzPct val="100000"/>
              <a:defRPr>
                <a:solidFill>
                  <a:srgbClr val="000000"/>
                </a:solidFill>
              </a:defRPr>
            </a:pPr>
            <a:r>
              <a:rPr lang="de-DE" sz="44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Training </a:t>
            </a:r>
            <a:r>
              <a:rPr lang="de-DE" sz="44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de-DE" sz="44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Education</a:t>
            </a:r>
          </a:p>
          <a:p>
            <a:pPr algn="ctr">
              <a:buSzPct val="100000"/>
              <a:defRPr>
                <a:solidFill>
                  <a:srgbClr val="000000"/>
                </a:solidFill>
              </a:defRPr>
            </a:pPr>
            <a:r>
              <a:rPr lang="de-DE" sz="44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lang="de-DE" sz="44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44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Frame</a:t>
            </a:r>
          </a:p>
          <a:p>
            <a:pPr algn="ctr">
              <a:buSzPct val="100000"/>
              <a:defRPr>
                <a:solidFill>
                  <a:srgbClr val="000000"/>
                </a:solidFill>
              </a:defRPr>
            </a:pPr>
            <a:r>
              <a:rPr lang="de-DE" sz="44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de-DE" sz="44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International </a:t>
            </a:r>
            <a:r>
              <a:rPr lang="de-DE" sz="44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Cooperation</a:t>
            </a:r>
            <a:endParaRPr lang="de-DE" sz="440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WGCapD-5 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Hampton, Virginia, USA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March 29</a:t>
            </a:r>
            <a:r>
              <a:rPr lang="en-US" sz="1500" baseline="300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th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– April 1</a:t>
            </a:r>
            <a:r>
              <a:rPr lang="en-US" sz="1500" baseline="300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st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, 2016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665931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5"/>
          <p:cNvSpPr txBox="1">
            <a:spLocks/>
          </p:cNvSpPr>
          <p:nvPr/>
        </p:nvSpPr>
        <p:spPr>
          <a:xfrm>
            <a:off x="1215008" y="1343766"/>
            <a:ext cx="7342188" cy="738187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/>
            <a:r>
              <a:rPr lang="de-DE" smtClean="0">
                <a:solidFill>
                  <a:srgbClr val="002569"/>
                </a:solidFill>
              </a:rPr>
              <a:t>EO School Lab - General Concept  </a:t>
            </a:r>
            <a:endParaRPr lang="de-DE" dirty="0">
              <a:solidFill>
                <a:srgbClr val="002569"/>
              </a:solidFill>
            </a:endParaRPr>
          </a:p>
        </p:txBody>
      </p:sp>
      <p:sp>
        <p:nvSpPr>
          <p:cNvPr id="10" name="Abgerundetes Rechteck 9"/>
          <p:cNvSpPr/>
          <p:nvPr/>
        </p:nvSpPr>
        <p:spPr bwMode="auto">
          <a:xfrm>
            <a:off x="179512" y="5448222"/>
            <a:ext cx="2304256" cy="1008112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de-DE" b="1" dirty="0" err="1" smtClean="0">
                <a:cs typeface="Arial" charset="0"/>
              </a:rPr>
              <a:t>Capacity</a:t>
            </a:r>
            <a:r>
              <a:rPr lang="de-DE" b="1" dirty="0" smtClean="0">
                <a:cs typeface="Arial" charset="0"/>
              </a:rPr>
              <a:t> Building</a:t>
            </a:r>
            <a:endParaRPr lang="de-DE" b="1" dirty="0">
              <a:cs typeface="Arial" charset="0"/>
            </a:endParaRPr>
          </a:p>
        </p:txBody>
      </p:sp>
      <p:sp>
        <p:nvSpPr>
          <p:cNvPr id="11" name="Abgerundetes Rechteck 10"/>
          <p:cNvSpPr/>
          <p:nvPr/>
        </p:nvSpPr>
        <p:spPr bwMode="auto">
          <a:xfrm>
            <a:off x="179512" y="4080070"/>
            <a:ext cx="2304256" cy="100811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de-DE" b="1" dirty="0" err="1" smtClean="0">
                <a:cs typeface="Arial" charset="0"/>
              </a:rPr>
              <a:t>Capacity</a:t>
            </a:r>
            <a:r>
              <a:rPr lang="de-DE" b="1" dirty="0" smtClean="0">
                <a:cs typeface="Arial" charset="0"/>
              </a:rPr>
              <a:t> Formation</a:t>
            </a:r>
            <a:endParaRPr lang="de-DE" b="1" dirty="0">
              <a:cs typeface="Arial" charset="0"/>
            </a:endParaRPr>
          </a:p>
        </p:txBody>
      </p:sp>
      <p:sp>
        <p:nvSpPr>
          <p:cNvPr id="12" name="Abgerundetes Rechteck 11"/>
          <p:cNvSpPr/>
          <p:nvPr/>
        </p:nvSpPr>
        <p:spPr bwMode="auto">
          <a:xfrm>
            <a:off x="179512" y="2783926"/>
            <a:ext cx="2304256" cy="1008112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de-DE" b="1" dirty="0" smtClean="0">
                <a:cs typeface="Arial" charset="0"/>
              </a:rPr>
              <a:t>Education</a:t>
            </a:r>
            <a:endParaRPr lang="de-DE" b="1" dirty="0">
              <a:cs typeface="Arial" charset="0"/>
            </a:endParaRPr>
          </a:p>
        </p:txBody>
      </p:sp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786884"/>
              </p:ext>
            </p:extLst>
          </p:nvPr>
        </p:nvGraphicFramePr>
        <p:xfrm>
          <a:off x="2483768" y="2207863"/>
          <a:ext cx="6552729" cy="457393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309863"/>
                <a:gridCol w="1309863"/>
                <a:gridCol w="1311001"/>
                <a:gridCol w="1311001"/>
                <a:gridCol w="1311001"/>
              </a:tblGrid>
              <a:tr h="4192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dirty="0">
                          <a:solidFill>
                            <a:srgbClr val="FFFF00"/>
                          </a:solidFill>
                          <a:effectLst/>
                        </a:rPr>
                        <a:t>Institution</a:t>
                      </a:r>
                      <a:endParaRPr lang="de-DE" sz="14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>
                          <a:solidFill>
                            <a:srgbClr val="FFFF00"/>
                          </a:solidFill>
                          <a:effectLst/>
                        </a:rPr>
                        <a:t>Recipient</a:t>
                      </a:r>
                      <a:endParaRPr lang="de-DE" sz="140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>
                          <a:solidFill>
                            <a:srgbClr val="FFFF00"/>
                          </a:solidFill>
                          <a:effectLst/>
                        </a:rPr>
                        <a:t>Instructor</a:t>
                      </a:r>
                      <a:endParaRPr lang="de-DE" sz="140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>
                          <a:solidFill>
                            <a:srgbClr val="FFFF00"/>
                          </a:solidFill>
                          <a:effectLst/>
                        </a:rPr>
                        <a:t>Process</a:t>
                      </a:r>
                      <a:endParaRPr lang="de-DE" sz="140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dirty="0" err="1">
                          <a:solidFill>
                            <a:srgbClr val="FFFF00"/>
                          </a:solidFill>
                          <a:effectLst/>
                        </a:rPr>
                        <a:t>Product</a:t>
                      </a:r>
                      <a:endParaRPr lang="de-DE" sz="14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11949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dirty="0">
                          <a:solidFill>
                            <a:srgbClr val="FFFF00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dirty="0">
                          <a:solidFill>
                            <a:srgbClr val="FFFF00"/>
                          </a:solidFill>
                          <a:effectLst/>
                        </a:rPr>
                        <a:t>School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dirty="0">
                          <a:solidFill>
                            <a:srgbClr val="FFFF00"/>
                          </a:solidFill>
                          <a:effectLst/>
                        </a:rPr>
                        <a:t> </a:t>
                      </a:r>
                      <a:endParaRPr lang="de-DE" sz="14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 dirty="0">
                          <a:effectLst/>
                        </a:rPr>
                        <a:t>School Student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 dirty="0">
                          <a:effectLst/>
                        </a:rPr>
                        <a:t> </a:t>
                      </a:r>
                      <a:endParaRPr lang="de-DE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 dirty="0" err="1">
                          <a:effectLst/>
                        </a:rPr>
                        <a:t>Teacher</a:t>
                      </a:r>
                      <a:endParaRPr lang="de-DE" sz="14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 dirty="0">
                          <a:effectLst/>
                        </a:rPr>
                        <a:t> </a:t>
                      </a:r>
                      <a:endParaRPr lang="de-DE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 dirty="0">
                          <a:effectLst/>
                        </a:rPr>
                        <a:t>Learning</a:t>
                      </a:r>
                      <a:endParaRPr lang="de-DE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 dirty="0">
                          <a:effectLst/>
                        </a:rPr>
                        <a:t>Knowledge</a:t>
                      </a:r>
                      <a:endParaRPr lang="de-DE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</a:tr>
              <a:tr h="1411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dirty="0">
                          <a:solidFill>
                            <a:srgbClr val="FFFF00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dirty="0">
                          <a:solidFill>
                            <a:srgbClr val="FFFF00"/>
                          </a:solidFill>
                          <a:effectLst/>
                        </a:rPr>
                        <a:t>School Lab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dirty="0">
                          <a:solidFill>
                            <a:srgbClr val="FFFF00"/>
                          </a:solidFill>
                          <a:effectLst/>
                        </a:rPr>
                        <a:t> </a:t>
                      </a:r>
                      <a:endParaRPr lang="de-DE" sz="14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 dirty="0" smtClean="0">
                          <a:effectLst/>
                        </a:rPr>
                        <a:t>Sec.</a:t>
                      </a:r>
                      <a:r>
                        <a:rPr lang="de-DE" sz="1400" b="1" baseline="0" dirty="0" smtClean="0">
                          <a:effectLst/>
                        </a:rPr>
                        <a:t> </a:t>
                      </a:r>
                      <a:r>
                        <a:rPr lang="de-DE" sz="1400" b="1" dirty="0" smtClean="0">
                          <a:effectLst/>
                        </a:rPr>
                        <a:t>School Student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 dirty="0" err="1" smtClean="0">
                          <a:effectLst/>
                        </a:rPr>
                        <a:t>Teacher</a:t>
                      </a:r>
                      <a:endParaRPr lang="de-DE" sz="1400" b="1" dirty="0" smtClean="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 dirty="0">
                          <a:effectLst/>
                        </a:rPr>
                        <a:t>University </a:t>
                      </a:r>
                      <a:r>
                        <a:rPr lang="de-DE" sz="1400" b="1" dirty="0" smtClean="0">
                          <a:effectLst/>
                        </a:rPr>
                        <a:t>Student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 dirty="0" smtClean="0">
                          <a:effectLst/>
                        </a:rPr>
                        <a:t>Scientist</a:t>
                      </a: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 dirty="0" err="1" smtClean="0">
                          <a:effectLst/>
                        </a:rPr>
                        <a:t>Attraction</a:t>
                      </a:r>
                      <a:endParaRPr lang="de-DE" sz="14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 dirty="0" smtClean="0">
                          <a:effectLst/>
                        </a:rPr>
                        <a:t>Stimulation</a:t>
                      </a:r>
                      <a:endParaRPr lang="de-DE" sz="14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 dirty="0">
                          <a:effectLst/>
                        </a:rPr>
                        <a:t>Motivation</a:t>
                      </a:r>
                      <a:endParaRPr lang="de-DE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 dirty="0" smtClean="0">
                          <a:effectLst/>
                        </a:rPr>
                        <a:t>Interest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Study </a:t>
                      </a:r>
                      <a:r>
                        <a:rPr lang="de-DE" sz="1600" b="1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Decision</a:t>
                      </a:r>
                      <a:endParaRPr lang="de-DE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</a:tr>
              <a:tr h="14568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dirty="0">
                          <a:solidFill>
                            <a:srgbClr val="FFFF00"/>
                          </a:solidFill>
                          <a:effectLst/>
                        </a:rPr>
                        <a:t>University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dirty="0" err="1">
                          <a:solidFill>
                            <a:srgbClr val="FFFF00"/>
                          </a:solidFill>
                          <a:effectLst/>
                        </a:rPr>
                        <a:t>Vocational</a:t>
                      </a:r>
                      <a:r>
                        <a:rPr lang="de-DE" sz="1400" dirty="0">
                          <a:solidFill>
                            <a:srgbClr val="FFFF00"/>
                          </a:solidFill>
                          <a:effectLst/>
                        </a:rPr>
                        <a:t> Education</a:t>
                      </a:r>
                      <a:endParaRPr lang="de-DE" sz="14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>
                          <a:effectLst/>
                        </a:rPr>
                        <a:t>University Student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>
                          <a:effectLst/>
                        </a:rPr>
                        <a:t>Scientist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>
                          <a:effectLst/>
                        </a:rPr>
                        <a:t>Administrator</a:t>
                      </a:r>
                      <a:endParaRPr lang="de-DE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>
                          <a:effectLst/>
                        </a:rPr>
                        <a:t>Expert</a:t>
                      </a:r>
                      <a:endParaRPr lang="de-DE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 dirty="0" smtClean="0">
                          <a:effectLst/>
                        </a:rPr>
                        <a:t>Training</a:t>
                      </a:r>
                      <a:endParaRPr lang="de-DE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 dirty="0" smtClean="0">
                          <a:effectLst/>
                        </a:rPr>
                        <a:t>Expertise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 dirty="0" smtClean="0">
                          <a:effectLst/>
                        </a:rPr>
                        <a:t>&amp;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 dirty="0" err="1" smtClean="0">
                          <a:effectLst/>
                        </a:rPr>
                        <a:t>Application</a:t>
                      </a:r>
                      <a:endParaRPr lang="de-DE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8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WGCapD-5 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Hampton, Virginia, USA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March 29</a:t>
            </a:r>
            <a:r>
              <a:rPr lang="en-US" sz="1500" baseline="300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th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– April 1</a:t>
            </a:r>
            <a:r>
              <a:rPr lang="en-US" sz="1500" baseline="300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st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, 2016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230037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1828800" y="0"/>
            <a:ext cx="5638800" cy="769441"/>
          </a:xfrm>
        </p:spPr>
        <p:txBody>
          <a:bodyPr/>
          <a:lstStyle/>
          <a:p>
            <a:pPr algn="ctr"/>
            <a:r>
              <a:rPr lang="en-GB" b="1" dirty="0" smtClean="0"/>
              <a:t>Education for </a:t>
            </a:r>
            <a:br>
              <a:rPr lang="en-GB" b="1" dirty="0" smtClean="0"/>
            </a:br>
            <a:r>
              <a:rPr lang="en-GB" b="1" dirty="0" smtClean="0"/>
              <a:t>secondary schools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234" y="1142262"/>
            <a:ext cx="9002477" cy="5715738"/>
          </a:xfrm>
        </p:spPr>
        <p:txBody>
          <a:bodyPr/>
          <a:lstStyle/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u="sng" dirty="0" smtClean="0"/>
              <a:t>Creation of </a:t>
            </a:r>
            <a:r>
              <a:rPr lang="en-GB" u="sng" dirty="0" smtClean="0">
                <a:solidFill>
                  <a:srgbClr val="0000FF"/>
                </a:solidFill>
              </a:rPr>
              <a:t>Tools for secondary schools</a:t>
            </a:r>
            <a:r>
              <a:rPr lang="en-GB" dirty="0" smtClean="0"/>
              <a:t>: 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Books and </a:t>
            </a:r>
            <a:r>
              <a:rPr lang="en-GB" dirty="0"/>
              <a:t>posters (also for </a:t>
            </a:r>
            <a:r>
              <a:rPr lang="en-GB" dirty="0">
                <a:solidFill>
                  <a:srgbClr val="0000FF"/>
                </a:solidFill>
              </a:rPr>
              <a:t>general public</a:t>
            </a:r>
            <a:r>
              <a:rPr lang="en-GB" dirty="0"/>
              <a:t>) </a:t>
            </a:r>
            <a:endParaRPr lang="en-GB" dirty="0" smtClean="0"/>
          </a:p>
          <a:p>
            <a:r>
              <a:rPr lang="en-GB" dirty="0" smtClean="0"/>
              <a:t>Atlases, </a:t>
            </a:r>
            <a:r>
              <a:rPr lang="en-GB" dirty="0" err="1" smtClean="0"/>
              <a:t>i</a:t>
            </a:r>
            <a:r>
              <a:rPr lang="en-GB" dirty="0" smtClean="0"/>
              <a:t>-books (also for </a:t>
            </a:r>
            <a:r>
              <a:rPr lang="en-GB" dirty="0">
                <a:solidFill>
                  <a:srgbClr val="0000FF"/>
                </a:solidFill>
              </a:rPr>
              <a:t>general public</a:t>
            </a:r>
            <a:r>
              <a:rPr lang="en-GB" dirty="0" smtClean="0"/>
              <a:t>) </a:t>
            </a:r>
          </a:p>
          <a:p>
            <a:r>
              <a:rPr lang="en-GB" dirty="0" smtClean="0"/>
              <a:t>Apps for Tablets</a:t>
            </a:r>
            <a:r>
              <a:rPr lang="en-GB" dirty="0"/>
              <a:t> </a:t>
            </a:r>
            <a:r>
              <a:rPr lang="en-GB" dirty="0" smtClean="0"/>
              <a:t>(also for </a:t>
            </a:r>
            <a:r>
              <a:rPr lang="en-GB" dirty="0">
                <a:solidFill>
                  <a:srgbClr val="0000FF"/>
                </a:solidFill>
              </a:rPr>
              <a:t>general public</a:t>
            </a:r>
            <a:r>
              <a:rPr lang="en-GB" dirty="0" smtClean="0"/>
              <a:t>)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/>
              <a:t>M</a:t>
            </a:r>
            <a:r>
              <a:rPr lang="en-GB" smtClean="0"/>
              <a:t>ultilingual </a:t>
            </a:r>
            <a:r>
              <a:rPr lang="en-GB" dirty="0" smtClean="0"/>
              <a:t>web-based tools (EDUSPACE), </a:t>
            </a:r>
          </a:p>
          <a:p>
            <a:r>
              <a:rPr lang="en-GB" dirty="0" smtClean="0"/>
              <a:t>educational SW package for Image Processing and GIS (</a:t>
            </a:r>
            <a:r>
              <a:rPr lang="en-GB" dirty="0" err="1" smtClean="0"/>
              <a:t>LeoWorks</a:t>
            </a:r>
            <a:r>
              <a:rPr lang="en-GB" dirty="0" smtClean="0"/>
              <a:t>), </a:t>
            </a:r>
          </a:p>
          <a:p>
            <a:r>
              <a:rPr lang="en-GB" dirty="0" smtClean="0"/>
              <a:t>School Lab</a:t>
            </a:r>
          </a:p>
          <a:p>
            <a:r>
              <a:rPr lang="en-GB" dirty="0" smtClean="0"/>
              <a:t>Collection and distribution within ESERO project (European countries / curricula)</a:t>
            </a:r>
          </a:p>
        </p:txBody>
      </p:sp>
    </p:spTree>
    <p:extLst>
      <p:ext uri="{BB962C8B-B14F-4D97-AF65-F5344CB8AC3E}">
        <p14:creationId xmlns:p14="http://schemas.microsoft.com/office/powerpoint/2010/main" val="414043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3" t="17021" r="24115" b="16833"/>
          <a:stretch>
            <a:fillRect/>
          </a:stretch>
        </p:blipFill>
        <p:spPr bwMode="auto">
          <a:xfrm>
            <a:off x="8347" y="1186774"/>
            <a:ext cx="7489581" cy="524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4" t="15483" r="19380" b="13288"/>
          <a:stretch/>
        </p:blipFill>
        <p:spPr bwMode="auto">
          <a:xfrm>
            <a:off x="4864303" y="3058887"/>
            <a:ext cx="4279698" cy="378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1380812" y="158022"/>
            <a:ext cx="6772588" cy="1200329"/>
          </a:xfrm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GB" sz="2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Eduspace</a:t>
            </a:r>
            <a:r>
              <a:rPr lang="en-GB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:  ESA </a:t>
            </a:r>
            <a:r>
              <a:rPr lang="en-GB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web-based EO </a:t>
            </a:r>
            <a:r>
              <a:rPr lang="en-GB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Educational tool for secondary schools</a:t>
            </a:r>
            <a:r>
              <a:rPr lang="en-GB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endParaRPr lang="en-GB" sz="24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78315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4865" y="1617097"/>
            <a:ext cx="8187104" cy="307465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91434" tIns="45717" rIns="91434" bIns="45717"/>
          <a:lstStyle/>
          <a:p>
            <a:pPr marL="0" indent="0">
              <a:buNone/>
            </a:pPr>
            <a:r>
              <a:rPr lang="en-GB" sz="4400" b="1" dirty="0" err="1" smtClean="0">
                <a:solidFill>
                  <a:srgbClr val="FF0000"/>
                </a:solidFill>
              </a:rPr>
              <a:t>LEOWorks</a:t>
            </a:r>
            <a:r>
              <a:rPr lang="en-GB" sz="4400" b="1" dirty="0" smtClean="0">
                <a:solidFill>
                  <a:srgbClr val="FF0000"/>
                </a:solidFill>
              </a:rPr>
              <a:t> </a:t>
            </a:r>
            <a:r>
              <a:rPr lang="en-GB" sz="4400" b="1" dirty="0">
                <a:solidFill>
                  <a:srgbClr val="FF0000"/>
                </a:solidFill>
              </a:rPr>
              <a:t>4.0</a:t>
            </a:r>
          </a:p>
          <a:p>
            <a:endParaRPr lang="en-GB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2000" b="1" dirty="0" smtClean="0">
                <a:latin typeface="Arial" pitchFamily="34" charset="0"/>
                <a:cs typeface="Arial" pitchFamily="34" charset="0"/>
              </a:rPr>
              <a:t>View images, histogram, pixel values, header info</a:t>
            </a:r>
          </a:p>
          <a:p>
            <a:r>
              <a:rPr lang="en-GB" sz="2000" b="1" dirty="0" smtClean="0">
                <a:latin typeface="Arial" pitchFamily="34" charset="0"/>
                <a:cs typeface="Arial" pitchFamily="34" charset="0"/>
              </a:rPr>
              <a:t>Crop, invert, stretch, layer stack, </a:t>
            </a:r>
            <a:r>
              <a:rPr lang="en-GB" sz="2000" b="1" dirty="0" err="1" smtClean="0">
                <a:latin typeface="Arial" pitchFamily="34" charset="0"/>
                <a:cs typeface="Arial" pitchFamily="34" charset="0"/>
              </a:rPr>
              <a:t>etc</a:t>
            </a:r>
            <a:endParaRPr lang="en-GB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2000" b="1" dirty="0" smtClean="0">
                <a:latin typeface="Arial" pitchFamily="34" charset="0"/>
                <a:cs typeface="Arial" pitchFamily="34" charset="0"/>
              </a:rPr>
              <a:t>image arithmetic, filters</a:t>
            </a:r>
          </a:p>
          <a:p>
            <a:r>
              <a:rPr lang="en-GB" sz="2000" b="1" dirty="0" smtClean="0">
                <a:latin typeface="Arial" pitchFamily="34" charset="0"/>
                <a:cs typeface="Arial" pitchFamily="34" charset="0"/>
              </a:rPr>
              <a:t>Classification, PCA, geometric correction, pan sharpening</a:t>
            </a:r>
          </a:p>
          <a:p>
            <a:r>
              <a:rPr lang="en-GB" sz="2000" b="1" dirty="0" smtClean="0">
                <a:latin typeface="Arial" pitchFamily="34" charset="0"/>
                <a:cs typeface="Arial" pitchFamily="34" charset="0"/>
              </a:rPr>
              <a:t>Radar and optical module (</a:t>
            </a:r>
            <a:r>
              <a:rPr lang="en-GB" sz="2000" b="1" dirty="0" err="1" smtClean="0">
                <a:latin typeface="Arial" pitchFamily="34" charset="0"/>
                <a:cs typeface="Arial" pitchFamily="34" charset="0"/>
              </a:rPr>
              <a:t>multimission</a:t>
            </a: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, including Sentinel data)</a:t>
            </a:r>
          </a:p>
          <a:p>
            <a:r>
              <a:rPr lang="en-GB" sz="2000" b="1" dirty="0" smtClean="0">
                <a:latin typeface="Arial" pitchFamily="34" charset="0"/>
                <a:cs typeface="Arial" pitchFamily="34" charset="0"/>
              </a:rPr>
              <a:t>GIS tool</a:t>
            </a:r>
          </a:p>
          <a:p>
            <a:r>
              <a:rPr lang="en-GB" sz="2000" b="1" dirty="0" smtClean="0">
                <a:latin typeface="Arial" pitchFamily="34" charset="0"/>
                <a:cs typeface="Arial" pitchFamily="34" charset="0"/>
              </a:rPr>
              <a:t>Open-source, Java-based</a:t>
            </a:r>
            <a:endParaRPr lang="en-GB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2121877" y="152400"/>
            <a:ext cx="6260123" cy="46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Image </a:t>
            </a:r>
            <a:r>
              <a:rPr lang="en-GB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Processing Software</a:t>
            </a:r>
          </a:p>
        </p:txBody>
      </p:sp>
    </p:spTree>
    <p:extLst>
      <p:ext uri="{BB962C8B-B14F-4D97-AF65-F5344CB8AC3E}">
        <p14:creationId xmlns:p14="http://schemas.microsoft.com/office/powerpoint/2010/main" val="306983455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F:\DLR-SL\EO2010\LS_Alpen\2003\streched\2003_band_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1863" y="1493349"/>
            <a:ext cx="3608912" cy="2700000"/>
          </a:xfrm>
          <a:scene3d>
            <a:camera prst="perspectiveRight" fov="6000000"/>
            <a:lightRig rig="threePt" dir="t"/>
          </a:scene3d>
        </p:spPr>
      </p:pic>
      <p:pic>
        <p:nvPicPr>
          <p:cNvPr id="59395" name="Picture 3" descr="F:\DLR-SL\EO2010\LS_Alpen\2003\streched\2003_band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868" y="1865725"/>
            <a:ext cx="3610444" cy="2700000"/>
          </a:xfrm>
          <a:prstGeom prst="rect">
            <a:avLst/>
          </a:prstGeom>
          <a:noFill/>
          <a:scene3d>
            <a:camera prst="perspectiveRight" fov="6000000"/>
            <a:lightRig rig="threePt" dir="t"/>
          </a:scene3d>
        </p:spPr>
      </p:pic>
      <p:pic>
        <p:nvPicPr>
          <p:cNvPr id="59396" name="Picture 4" descr="F:\DLR-SL\EO2010\LS_Alpen\2003\streched\2003_band_3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3121" y="2266977"/>
            <a:ext cx="3610444" cy="2700000"/>
          </a:xfrm>
          <a:prstGeom prst="rect">
            <a:avLst/>
          </a:prstGeom>
          <a:noFill/>
          <a:scene3d>
            <a:camera prst="perspectiveRight" fov="6000000"/>
            <a:lightRig rig="threePt" dir="t"/>
          </a:scene3d>
        </p:spPr>
      </p:pic>
      <p:pic>
        <p:nvPicPr>
          <p:cNvPr id="59397" name="Picture 5" descr="F:\DLR-SL\EO2010\LS_Alpen\2003\streched\2003_band_4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99499" y="2658604"/>
            <a:ext cx="3610444" cy="2700000"/>
          </a:xfrm>
          <a:prstGeom prst="rect">
            <a:avLst/>
          </a:prstGeom>
          <a:noFill/>
          <a:scene3d>
            <a:camera prst="perspectiveRight" fov="6000000"/>
            <a:lightRig rig="threePt" dir="t"/>
          </a:scene3d>
        </p:spPr>
      </p:pic>
      <p:pic>
        <p:nvPicPr>
          <p:cNvPr id="59398" name="Picture 6" descr="F:\DLR-SL\EO2010\LS_Alpen\2003\streched\2003_band_5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01064" y="3040606"/>
            <a:ext cx="3610444" cy="2700000"/>
          </a:xfrm>
          <a:prstGeom prst="rect">
            <a:avLst/>
          </a:prstGeom>
          <a:noFill/>
          <a:scene3d>
            <a:camera prst="perspectiveRight" fov="6000000"/>
            <a:lightRig rig="threePt" dir="t"/>
          </a:scene3d>
        </p:spPr>
      </p:pic>
      <p:pic>
        <p:nvPicPr>
          <p:cNvPr id="59399" name="Picture 7" descr="F:\DLR-SL\EO2010\LS_Alpen\2003\streched\2003_band_6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06692" y="3436296"/>
            <a:ext cx="3610444" cy="2700000"/>
          </a:xfrm>
          <a:prstGeom prst="rect">
            <a:avLst/>
          </a:prstGeom>
          <a:noFill/>
          <a:scene3d>
            <a:camera prst="perspectiveRight" fov="6000000"/>
            <a:lightRig rig="threePt" dir="t"/>
          </a:scene3d>
        </p:spPr>
      </p:pic>
      <p:pic>
        <p:nvPicPr>
          <p:cNvPr id="59400" name="Picture 8" descr="F:\DLR-SL\EO2010\LS_Alpen\2003\streched\2003_band_7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98632" y="3808673"/>
            <a:ext cx="3610444" cy="2700000"/>
          </a:xfrm>
          <a:prstGeom prst="rect">
            <a:avLst/>
          </a:prstGeom>
          <a:noFill/>
          <a:scene3d>
            <a:camera prst="perspectiveRight" fov="6000000"/>
            <a:lightRig rig="threePt" dir="t"/>
          </a:scene3d>
        </p:spPr>
      </p:pic>
      <p:sp>
        <p:nvSpPr>
          <p:cNvPr id="13" name="Textfeld 12"/>
          <p:cNvSpPr txBox="1"/>
          <p:nvPr/>
        </p:nvSpPr>
        <p:spPr>
          <a:xfrm>
            <a:off x="5072063" y="1258888"/>
            <a:ext cx="1428750" cy="389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kern="1200" dirty="0">
                <a:solidFill>
                  <a:srgbClr val="000000"/>
                </a:solidFill>
                <a:latin typeface="Arial"/>
                <a:ea typeface="ヒラギノ角ゴ Pro W3" charset="-128"/>
                <a:cs typeface="Arial"/>
              </a:rPr>
              <a:t>band 1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580063" y="1647825"/>
            <a:ext cx="1428750" cy="389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kern="1200" dirty="0">
                <a:solidFill>
                  <a:srgbClr val="000000"/>
                </a:solidFill>
                <a:latin typeface="Arial"/>
                <a:ea typeface="ヒラギノ角ゴ Pro W3" charset="-128"/>
                <a:cs typeface="Arial"/>
              </a:rPr>
              <a:t>band 2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086475" y="2039938"/>
            <a:ext cx="1428750" cy="389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kern="1200" dirty="0">
                <a:solidFill>
                  <a:srgbClr val="000000"/>
                </a:solidFill>
                <a:latin typeface="Arial"/>
                <a:ea typeface="ヒラギノ角ゴ Pro W3" charset="-128"/>
                <a:cs typeface="Arial"/>
              </a:rPr>
              <a:t>band 3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6581775" y="2432050"/>
            <a:ext cx="1428750" cy="389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kern="1200" dirty="0">
                <a:solidFill>
                  <a:srgbClr val="000000"/>
                </a:solidFill>
                <a:latin typeface="Arial"/>
                <a:ea typeface="ヒラギノ角ゴ Pro W3" charset="-128"/>
                <a:cs typeface="Arial"/>
              </a:rPr>
              <a:t>band 4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077075" y="2811463"/>
            <a:ext cx="1428750" cy="389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kern="1200" dirty="0">
                <a:solidFill>
                  <a:srgbClr val="000000"/>
                </a:solidFill>
                <a:latin typeface="Arial"/>
                <a:ea typeface="ヒラギノ角ゴ Pro W3" charset="-128"/>
                <a:cs typeface="Arial"/>
              </a:rPr>
              <a:t>band 5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7591425" y="3209925"/>
            <a:ext cx="1428750" cy="389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kern="1200" dirty="0">
                <a:solidFill>
                  <a:srgbClr val="000000"/>
                </a:solidFill>
                <a:latin typeface="Arial"/>
                <a:ea typeface="ヒラギノ角ゴ Pro W3" charset="-128"/>
                <a:cs typeface="Arial"/>
              </a:rPr>
              <a:t>band 6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8067675" y="3586163"/>
            <a:ext cx="1428750" cy="389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kern="1200" dirty="0">
                <a:solidFill>
                  <a:srgbClr val="000000"/>
                </a:solidFill>
                <a:latin typeface="Arial"/>
                <a:ea typeface="ヒラギノ角ゴ Pro W3" charset="-128"/>
                <a:cs typeface="Arial"/>
              </a:rPr>
              <a:t>band 7</a:t>
            </a:r>
          </a:p>
        </p:txBody>
      </p:sp>
      <p:sp>
        <p:nvSpPr>
          <p:cNvPr id="5136" name="Titel 1"/>
          <p:cNvSpPr>
            <a:spLocks noGrp="1"/>
          </p:cNvSpPr>
          <p:nvPr>
            <p:ph type="title"/>
          </p:nvPr>
        </p:nvSpPr>
        <p:spPr>
          <a:xfrm>
            <a:off x="1476375" y="260350"/>
            <a:ext cx="7488238" cy="725488"/>
          </a:xfrm>
        </p:spPr>
        <p:txBody>
          <a:bodyPr/>
          <a:lstStyle/>
          <a:p>
            <a:r>
              <a:rPr lang="de-DE" sz="2400" b="1" dirty="0" err="1" smtClean="0"/>
              <a:t>Satellite</a:t>
            </a:r>
            <a:r>
              <a:rPr lang="de-DE" sz="2400" b="1" dirty="0" smtClean="0"/>
              <a:t> Data: </a:t>
            </a:r>
            <a:r>
              <a:rPr lang="de-DE" sz="2400" b="1" dirty="0" err="1" smtClean="0"/>
              <a:t>Landsat</a:t>
            </a:r>
            <a:r>
              <a:rPr lang="de-DE" sz="2400" b="1" dirty="0" smtClean="0"/>
              <a:t> TM</a:t>
            </a:r>
            <a:br>
              <a:rPr lang="de-DE" sz="2400" b="1" dirty="0" smtClean="0"/>
            </a:br>
            <a:r>
              <a:rPr lang="de-DE" sz="2000" dirty="0" err="1" smtClean="0"/>
              <a:t>Available</a:t>
            </a:r>
            <a:r>
              <a:rPr lang="de-DE" sz="2000" dirty="0" smtClean="0"/>
              <a:t> </a:t>
            </a:r>
            <a:r>
              <a:rPr lang="de-DE" sz="2000" dirty="0" err="1" smtClean="0"/>
              <a:t>at</a:t>
            </a:r>
            <a:r>
              <a:rPr lang="de-DE" sz="2000" dirty="0" smtClean="0"/>
              <a:t> </a:t>
            </a:r>
            <a:r>
              <a:rPr lang="de-DE" sz="2000" dirty="0" err="1" smtClean="0"/>
              <a:t>Glovis</a:t>
            </a:r>
            <a:r>
              <a:rPr lang="de-DE" sz="2000" dirty="0" smtClean="0"/>
              <a:t> / USGS</a:t>
            </a:r>
            <a:br>
              <a:rPr lang="de-DE" sz="2000" dirty="0" smtClean="0"/>
            </a:br>
            <a:endParaRPr lang="de-DE" sz="2400" dirty="0" smtClean="0"/>
          </a:p>
        </p:txBody>
      </p:sp>
    </p:spTree>
    <p:extLst>
      <p:ext uri="{BB962C8B-B14F-4D97-AF65-F5344CB8AC3E}">
        <p14:creationId xmlns:p14="http://schemas.microsoft.com/office/powerpoint/2010/main" val="422923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6659563" y="6448425"/>
            <a:ext cx="2133600" cy="149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69696B"/>
                </a:solidFill>
              </a:rPr>
              <a:t>Folie </a:t>
            </a:r>
            <a:fld id="{D29D9D36-3D82-4D3F-9C9F-4FE685D12D5A}" type="slidenum">
              <a:rPr lang="de-DE">
                <a:solidFill>
                  <a:srgbClr val="69696B"/>
                </a:solidFill>
              </a:rPr>
              <a:pPr eaLnBrk="1" hangingPunct="1"/>
              <a:t>24</a:t>
            </a:fld>
            <a:endParaRPr lang="de-DE">
              <a:solidFill>
                <a:srgbClr val="69696B"/>
              </a:solidFill>
            </a:endParaRPr>
          </a:p>
        </p:txBody>
      </p:sp>
      <p:pic>
        <p:nvPicPr>
          <p:cNvPr id="614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196975"/>
            <a:ext cx="6242050" cy="4670425"/>
          </a:xfrm>
          <a:noFill/>
        </p:spPr>
      </p:pic>
      <p:sp>
        <p:nvSpPr>
          <p:cNvPr id="6150" name="Titel 1"/>
          <p:cNvSpPr>
            <a:spLocks noGrp="1"/>
          </p:cNvSpPr>
          <p:nvPr>
            <p:ph type="title"/>
          </p:nvPr>
        </p:nvSpPr>
        <p:spPr>
          <a:xfrm>
            <a:off x="1476375" y="260350"/>
            <a:ext cx="7488238" cy="725488"/>
          </a:xfrm>
        </p:spPr>
        <p:txBody>
          <a:bodyPr/>
          <a:lstStyle/>
          <a:p>
            <a:r>
              <a:rPr lang="de-DE" sz="2400" b="1" dirty="0" smtClean="0"/>
              <a:t>Ötztal Alpes, Austria </a:t>
            </a:r>
            <a:br>
              <a:rPr lang="de-DE" sz="2400" b="1" dirty="0" smtClean="0"/>
            </a:br>
            <a:r>
              <a:rPr lang="de-DE" sz="2000" dirty="0" smtClean="0"/>
              <a:t>September 1986 </a:t>
            </a:r>
            <a:br>
              <a:rPr lang="de-DE" sz="2000" dirty="0" smtClean="0"/>
            </a:br>
            <a:endParaRPr lang="de-DE" sz="2400" dirty="0" smtClean="0"/>
          </a:p>
        </p:txBody>
      </p:sp>
      <p:sp>
        <p:nvSpPr>
          <p:cNvPr id="6151" name="Textfeld 13"/>
          <p:cNvSpPr txBox="1">
            <a:spLocks noChangeArrowheads="1"/>
          </p:cNvSpPr>
          <p:nvPr/>
        </p:nvSpPr>
        <p:spPr bwMode="auto">
          <a:xfrm>
            <a:off x="1801813" y="5918200"/>
            <a:ext cx="6049962" cy="38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914400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400" kern="1200" dirty="0" err="1">
                <a:solidFill>
                  <a:srgbClr val="000000"/>
                </a:solidFill>
                <a:ea typeface="ヒラギノ角ゴ Pro W3" charset="-128"/>
                <a:cs typeface="Arial"/>
              </a:rPr>
              <a:t>Landsat</a:t>
            </a:r>
            <a:r>
              <a:rPr lang="de-DE" sz="1400" kern="1200" dirty="0">
                <a:solidFill>
                  <a:srgbClr val="000000"/>
                </a:solidFill>
                <a:ea typeface="ヒラギノ角ゴ Pro W3" charset="-128"/>
                <a:cs typeface="Arial"/>
              </a:rPr>
              <a:t> TM, RGB 5/4/3</a:t>
            </a:r>
          </a:p>
        </p:txBody>
      </p:sp>
      <p:sp>
        <p:nvSpPr>
          <p:cNvPr id="6152" name="Textfeld 14"/>
          <p:cNvSpPr txBox="1">
            <a:spLocks noChangeArrowheads="1"/>
          </p:cNvSpPr>
          <p:nvPr/>
        </p:nvSpPr>
        <p:spPr bwMode="auto">
          <a:xfrm>
            <a:off x="4716463" y="3500438"/>
            <a:ext cx="2016125" cy="383246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400" b="1" kern="1200">
                <a:solidFill>
                  <a:srgbClr val="FFFFFF"/>
                </a:solidFill>
                <a:ea typeface="ヒラギノ角ゴ Pro W3" charset="-128"/>
                <a:cs typeface="Arial"/>
              </a:rPr>
              <a:t>Vernagtferner</a:t>
            </a:r>
          </a:p>
        </p:txBody>
      </p:sp>
      <p:sp>
        <p:nvSpPr>
          <p:cNvPr id="6153" name="Textfeld 16"/>
          <p:cNvSpPr txBox="1">
            <a:spLocks noChangeArrowheads="1"/>
          </p:cNvSpPr>
          <p:nvPr/>
        </p:nvSpPr>
        <p:spPr bwMode="auto">
          <a:xfrm>
            <a:off x="2195513" y="2492375"/>
            <a:ext cx="2016125" cy="383246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400" b="1" kern="1200">
                <a:solidFill>
                  <a:srgbClr val="FFFFFF"/>
                </a:solidFill>
                <a:ea typeface="ヒラギノ角ゴ Pro W3" charset="-128"/>
                <a:cs typeface="Arial"/>
              </a:rPr>
              <a:t>Gepatschferner</a:t>
            </a:r>
          </a:p>
        </p:txBody>
      </p:sp>
      <p:sp>
        <p:nvSpPr>
          <p:cNvPr id="6154" name="Textfeld 17"/>
          <p:cNvSpPr txBox="1">
            <a:spLocks noChangeArrowheads="1"/>
          </p:cNvSpPr>
          <p:nvPr/>
        </p:nvSpPr>
        <p:spPr bwMode="auto">
          <a:xfrm>
            <a:off x="2843213" y="5229225"/>
            <a:ext cx="2016125" cy="383246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400" b="1" kern="1200">
                <a:solidFill>
                  <a:srgbClr val="FFFFFF"/>
                </a:solidFill>
                <a:ea typeface="ヒラギノ角ゴ Pro W3" charset="-128"/>
                <a:cs typeface="Arial"/>
              </a:rPr>
              <a:t>Hintereisferner</a:t>
            </a:r>
          </a:p>
        </p:txBody>
      </p:sp>
      <p:sp>
        <p:nvSpPr>
          <p:cNvPr id="6155" name="Textfeld 18"/>
          <p:cNvSpPr txBox="1">
            <a:spLocks noChangeArrowheads="1"/>
          </p:cNvSpPr>
          <p:nvPr/>
        </p:nvSpPr>
        <p:spPr bwMode="auto">
          <a:xfrm>
            <a:off x="3419475" y="1341438"/>
            <a:ext cx="2016125" cy="383246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400" b="1" kern="1200" dirty="0" err="1">
                <a:solidFill>
                  <a:srgbClr val="FFFFFF"/>
                </a:solidFill>
                <a:ea typeface="ヒラギノ角ゴ Pro W3" charset="-128"/>
                <a:cs typeface="Arial"/>
              </a:rPr>
              <a:t>Gepatsch</a:t>
            </a:r>
            <a:r>
              <a:rPr lang="de-DE" sz="1400" b="1" kern="1200" dirty="0">
                <a:solidFill>
                  <a:srgbClr val="FFFFFF"/>
                </a:solidFill>
                <a:ea typeface="ヒラギノ角ゴ Pro W3" charset="-128"/>
                <a:cs typeface="Arial"/>
              </a:rPr>
              <a:t> </a:t>
            </a:r>
            <a:r>
              <a:rPr lang="de-DE" sz="1400" b="1" kern="1200" dirty="0" err="1">
                <a:solidFill>
                  <a:srgbClr val="FFFFFF"/>
                </a:solidFill>
                <a:ea typeface="ヒラギノ角ゴ Pro W3" charset="-128"/>
                <a:cs typeface="Arial"/>
              </a:rPr>
              <a:t>reservoir</a:t>
            </a:r>
            <a:endParaRPr lang="de-DE" sz="1400" b="1" kern="1200" dirty="0">
              <a:solidFill>
                <a:srgbClr val="FFFFFF"/>
              </a:solidFill>
              <a:ea typeface="ヒラギノ角ゴ Pro W3" charset="-128"/>
              <a:cs typeface="Arial"/>
            </a:endParaRPr>
          </a:p>
        </p:txBody>
      </p:sp>
      <p:cxnSp>
        <p:nvCxnSpPr>
          <p:cNvPr id="21" name="Gerade Verbindung mit Pfeil 20"/>
          <p:cNvCxnSpPr>
            <a:stCxn id="6152" idx="0"/>
          </p:cNvCxnSpPr>
          <p:nvPr/>
        </p:nvCxnSpPr>
        <p:spPr>
          <a:xfrm flipH="1" flipV="1">
            <a:off x="4427539" y="2997200"/>
            <a:ext cx="1296987" cy="50323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>
            <a:stCxn id="6155" idx="2"/>
          </p:cNvCxnSpPr>
          <p:nvPr/>
        </p:nvCxnSpPr>
        <p:spPr>
          <a:xfrm flipH="1">
            <a:off x="3203576" y="1724684"/>
            <a:ext cx="1223962" cy="26445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>
            <a:stCxn id="6153" idx="2"/>
          </p:cNvCxnSpPr>
          <p:nvPr/>
        </p:nvCxnSpPr>
        <p:spPr>
          <a:xfrm>
            <a:off x="3203576" y="2875621"/>
            <a:ext cx="360362" cy="553379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>
            <a:stCxn id="6154" idx="0"/>
          </p:cNvCxnSpPr>
          <p:nvPr/>
        </p:nvCxnSpPr>
        <p:spPr>
          <a:xfrm flipH="1" flipV="1">
            <a:off x="3779839" y="4652963"/>
            <a:ext cx="71437" cy="57626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0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6659563" y="6448425"/>
            <a:ext cx="2133600" cy="149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69696B"/>
                </a:solidFill>
              </a:rPr>
              <a:t>Folie </a:t>
            </a:r>
            <a:fld id="{464BA519-8C71-4850-A20C-6639A6FC7EDD}" type="slidenum">
              <a:rPr lang="de-DE">
                <a:solidFill>
                  <a:srgbClr val="69696B"/>
                </a:solidFill>
              </a:rPr>
              <a:pPr eaLnBrk="1" hangingPunct="1"/>
              <a:t>25</a:t>
            </a:fld>
            <a:endParaRPr lang="de-DE">
              <a:solidFill>
                <a:srgbClr val="69696B"/>
              </a:solidFill>
            </a:endParaRPr>
          </a:p>
        </p:txBody>
      </p:sp>
      <p:sp>
        <p:nvSpPr>
          <p:cNvPr id="7173" name="Titel 1"/>
          <p:cNvSpPr>
            <a:spLocks noGrp="1"/>
          </p:cNvSpPr>
          <p:nvPr>
            <p:ph type="title"/>
          </p:nvPr>
        </p:nvSpPr>
        <p:spPr>
          <a:xfrm>
            <a:off x="1476375" y="260350"/>
            <a:ext cx="7488238" cy="725488"/>
          </a:xfrm>
        </p:spPr>
        <p:txBody>
          <a:bodyPr/>
          <a:lstStyle/>
          <a:p>
            <a:r>
              <a:rPr lang="de-DE" dirty="0"/>
              <a:t>Ötztal Alpes, Austria</a:t>
            </a:r>
            <a:r>
              <a:rPr lang="de-DE" sz="2400" b="1" dirty="0" smtClean="0"/>
              <a:t/>
            </a:r>
            <a:br>
              <a:rPr lang="de-DE" sz="2400" b="1" dirty="0" smtClean="0"/>
            </a:br>
            <a:r>
              <a:rPr lang="de-DE" sz="2000" dirty="0" smtClean="0"/>
              <a:t>September 2003 </a:t>
            </a:r>
            <a:br>
              <a:rPr lang="de-DE" sz="2000" dirty="0" smtClean="0"/>
            </a:br>
            <a:endParaRPr lang="de-DE" sz="2400" dirty="0" smtClean="0"/>
          </a:p>
        </p:txBody>
      </p:sp>
      <p:sp>
        <p:nvSpPr>
          <p:cNvPr id="7174" name="Textfeld 13"/>
          <p:cNvSpPr txBox="1">
            <a:spLocks noChangeArrowheads="1"/>
          </p:cNvSpPr>
          <p:nvPr/>
        </p:nvSpPr>
        <p:spPr bwMode="auto">
          <a:xfrm>
            <a:off x="1801813" y="5918200"/>
            <a:ext cx="6049962" cy="38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914400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400" kern="1200" dirty="0" err="1">
                <a:solidFill>
                  <a:srgbClr val="000000"/>
                </a:solidFill>
                <a:ea typeface="ヒラギノ角ゴ Pro W3" charset="-128"/>
                <a:cs typeface="Arial"/>
              </a:rPr>
              <a:t>Landsat</a:t>
            </a:r>
            <a:r>
              <a:rPr lang="de-DE" sz="1400" kern="1200" dirty="0">
                <a:solidFill>
                  <a:srgbClr val="000000"/>
                </a:solidFill>
                <a:ea typeface="ヒラギノ角ゴ Pro W3" charset="-128"/>
                <a:cs typeface="Arial"/>
              </a:rPr>
              <a:t> TM, RGB 5/4/3</a:t>
            </a:r>
          </a:p>
        </p:txBody>
      </p:sp>
      <p:pic>
        <p:nvPicPr>
          <p:cNvPr id="71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196975"/>
            <a:ext cx="6242050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feld 11"/>
          <p:cNvSpPr txBox="1">
            <a:spLocks noChangeArrowheads="1"/>
          </p:cNvSpPr>
          <p:nvPr/>
        </p:nvSpPr>
        <p:spPr bwMode="auto">
          <a:xfrm>
            <a:off x="4500563" y="3284538"/>
            <a:ext cx="2016125" cy="716671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400" b="1" kern="1200">
                <a:solidFill>
                  <a:srgbClr val="FFFFFF"/>
                </a:solidFill>
                <a:ea typeface="ヒラギノ角ゴ Pro W3" charset="-128"/>
                <a:cs typeface="Arial"/>
              </a:rPr>
              <a:t>open ice without snow layer</a:t>
            </a:r>
          </a:p>
        </p:txBody>
      </p:sp>
      <p:sp>
        <p:nvSpPr>
          <p:cNvPr id="7177" name="Textfeld 14"/>
          <p:cNvSpPr txBox="1">
            <a:spLocks noChangeArrowheads="1"/>
          </p:cNvSpPr>
          <p:nvPr/>
        </p:nvSpPr>
        <p:spPr bwMode="auto">
          <a:xfrm>
            <a:off x="1979613" y="5445125"/>
            <a:ext cx="2016125" cy="383246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400" b="1" kern="1200" dirty="0" err="1">
                <a:solidFill>
                  <a:srgbClr val="FFFFFF"/>
                </a:solidFill>
                <a:ea typeface="ヒラギノ角ゴ Pro W3" charset="-128"/>
                <a:cs typeface="Arial"/>
              </a:rPr>
              <a:t>snow</a:t>
            </a:r>
            <a:r>
              <a:rPr lang="de-DE" sz="1400" b="1" kern="1200" dirty="0">
                <a:solidFill>
                  <a:srgbClr val="FFFFFF"/>
                </a:solidFill>
                <a:ea typeface="ヒラギノ角ゴ Pro W3" charset="-128"/>
                <a:cs typeface="Arial"/>
              </a:rPr>
              <a:t> </a:t>
            </a:r>
            <a:r>
              <a:rPr lang="de-DE" sz="1400" b="1" kern="1200" dirty="0" err="1">
                <a:solidFill>
                  <a:srgbClr val="FFFFFF"/>
                </a:solidFill>
                <a:ea typeface="ヒラギノ角ゴ Pro W3" charset="-128"/>
                <a:cs typeface="Arial"/>
              </a:rPr>
              <a:t>layer</a:t>
            </a:r>
            <a:endParaRPr lang="de-DE" sz="1400" b="1" kern="1200" dirty="0">
              <a:solidFill>
                <a:srgbClr val="FFFFFF"/>
              </a:solidFill>
              <a:ea typeface="ヒラギノ角ゴ Pro W3" charset="-128"/>
              <a:cs typeface="Arial"/>
            </a:endParaRPr>
          </a:p>
        </p:txBody>
      </p:sp>
      <p:cxnSp>
        <p:nvCxnSpPr>
          <p:cNvPr id="17" name="Gerade Verbindung mit Pfeil 16"/>
          <p:cNvCxnSpPr>
            <a:stCxn id="7176" idx="0"/>
          </p:cNvCxnSpPr>
          <p:nvPr/>
        </p:nvCxnSpPr>
        <p:spPr>
          <a:xfrm flipV="1">
            <a:off x="5508626" y="2133600"/>
            <a:ext cx="71437" cy="115093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stCxn id="7176" idx="0"/>
          </p:cNvCxnSpPr>
          <p:nvPr/>
        </p:nvCxnSpPr>
        <p:spPr>
          <a:xfrm flipH="1" flipV="1">
            <a:off x="4859339" y="2492376"/>
            <a:ext cx="649287" cy="79216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>
            <a:stCxn id="7176" idx="0"/>
          </p:cNvCxnSpPr>
          <p:nvPr/>
        </p:nvCxnSpPr>
        <p:spPr>
          <a:xfrm flipH="1">
            <a:off x="3635375" y="3284538"/>
            <a:ext cx="1873251" cy="14446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>
            <a:stCxn id="7177" idx="0"/>
          </p:cNvCxnSpPr>
          <p:nvPr/>
        </p:nvCxnSpPr>
        <p:spPr>
          <a:xfrm flipV="1">
            <a:off x="2987676" y="3860801"/>
            <a:ext cx="288924" cy="158432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>
            <a:stCxn id="7177" idx="0"/>
          </p:cNvCxnSpPr>
          <p:nvPr/>
        </p:nvCxnSpPr>
        <p:spPr>
          <a:xfrm flipV="1">
            <a:off x="2987676" y="3933825"/>
            <a:ext cx="863599" cy="15113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17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6659563" y="5897389"/>
            <a:ext cx="2133600" cy="149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69696B"/>
                </a:solidFill>
              </a:rPr>
              <a:t>Folie </a:t>
            </a:r>
            <a:fld id="{998734FF-F513-4DBE-9989-BAEB1FECC2B5}" type="slidenum">
              <a:rPr lang="de-DE">
                <a:solidFill>
                  <a:srgbClr val="69696B"/>
                </a:solidFill>
              </a:rPr>
              <a:pPr eaLnBrk="1" hangingPunct="1"/>
              <a:t>26</a:t>
            </a:fld>
            <a:endParaRPr lang="de-DE">
              <a:solidFill>
                <a:srgbClr val="69696B"/>
              </a:solidFill>
            </a:endParaRPr>
          </a:p>
        </p:txBody>
      </p:sp>
      <p:sp>
        <p:nvSpPr>
          <p:cNvPr id="10245" name="Titel 1"/>
          <p:cNvSpPr>
            <a:spLocks noGrp="1"/>
          </p:cNvSpPr>
          <p:nvPr>
            <p:ph type="title"/>
          </p:nvPr>
        </p:nvSpPr>
        <p:spPr>
          <a:xfrm>
            <a:off x="1476375" y="260350"/>
            <a:ext cx="7488238" cy="725488"/>
          </a:xfrm>
        </p:spPr>
        <p:txBody>
          <a:bodyPr/>
          <a:lstStyle/>
          <a:p>
            <a:r>
              <a:rPr lang="de-DE" sz="2400" b="1" dirty="0" smtClean="0"/>
              <a:t>Change </a:t>
            </a:r>
            <a:r>
              <a:rPr lang="de-DE" sz="2400" b="1" dirty="0" err="1" smtClean="0"/>
              <a:t>Detection</a:t>
            </a:r>
            <a:r>
              <a:rPr lang="de-DE" sz="2400" b="1" dirty="0" smtClean="0"/>
              <a:t/>
            </a:r>
            <a:br>
              <a:rPr lang="de-DE" sz="2400" b="1" dirty="0" smtClean="0"/>
            </a:br>
            <a:r>
              <a:rPr lang="de-DE" sz="2000" dirty="0" err="1" smtClean="0"/>
              <a:t>Combination</a:t>
            </a:r>
            <a:r>
              <a:rPr lang="de-DE" sz="2000" dirty="0" smtClean="0"/>
              <a:t> – transparent  </a:t>
            </a:r>
            <a:r>
              <a:rPr lang="de-DE" sz="2000" dirty="0" err="1" smtClean="0"/>
              <a:t>overlay</a:t>
            </a:r>
            <a:r>
              <a:rPr lang="de-DE" sz="2000" dirty="0" smtClean="0"/>
              <a:t/>
            </a:r>
            <a:br>
              <a:rPr lang="de-DE" sz="2000" dirty="0" smtClean="0"/>
            </a:br>
            <a:endParaRPr lang="de-DE" sz="2400" dirty="0" smtClean="0"/>
          </a:p>
        </p:txBody>
      </p:sp>
      <p:pic>
        <p:nvPicPr>
          <p:cNvPr id="102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798464"/>
            <a:ext cx="5616575" cy="420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798464"/>
            <a:ext cx="5614987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820763"/>
            <a:ext cx="5614987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65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6659563" y="6448425"/>
            <a:ext cx="2133600" cy="149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69696B"/>
                </a:solidFill>
              </a:rPr>
              <a:t>Folie </a:t>
            </a:r>
            <a:fld id="{0DBFD6A3-574A-4E36-9689-B8184DF07E32}" type="slidenum">
              <a:rPr lang="de-DE">
                <a:solidFill>
                  <a:srgbClr val="69696B"/>
                </a:solidFill>
              </a:rPr>
              <a:pPr eaLnBrk="1" hangingPunct="1"/>
              <a:t>27</a:t>
            </a:fld>
            <a:endParaRPr lang="de-DE">
              <a:solidFill>
                <a:srgbClr val="69696B"/>
              </a:solidFill>
            </a:endParaRPr>
          </a:p>
        </p:txBody>
      </p:sp>
      <p:sp>
        <p:nvSpPr>
          <p:cNvPr id="11269" name="Titel 1"/>
          <p:cNvSpPr>
            <a:spLocks noGrp="1"/>
          </p:cNvSpPr>
          <p:nvPr>
            <p:ph type="title"/>
          </p:nvPr>
        </p:nvSpPr>
        <p:spPr>
          <a:xfrm>
            <a:off x="1476375" y="260350"/>
            <a:ext cx="7488238" cy="725488"/>
          </a:xfrm>
        </p:spPr>
        <p:txBody>
          <a:bodyPr/>
          <a:lstStyle/>
          <a:p>
            <a:r>
              <a:rPr lang="de-DE" sz="2400" b="1" dirty="0" smtClean="0"/>
              <a:t>Change </a:t>
            </a:r>
            <a:r>
              <a:rPr lang="de-DE" sz="2400" b="1" dirty="0" err="1" smtClean="0"/>
              <a:t>Detection</a:t>
            </a:r>
            <a:r>
              <a:rPr lang="de-DE" sz="2400" b="1" dirty="0" smtClean="0"/>
              <a:t/>
            </a:r>
            <a:br>
              <a:rPr lang="de-DE" sz="2400" b="1" dirty="0" smtClean="0"/>
            </a:br>
            <a:r>
              <a:rPr lang="de-DE" sz="2000" dirty="0" err="1" smtClean="0"/>
              <a:t>export</a:t>
            </a:r>
            <a:r>
              <a:rPr lang="de-DE" sz="2000" dirty="0" smtClean="0"/>
              <a:t> </a:t>
            </a:r>
            <a:r>
              <a:rPr lang="de-DE" sz="2000" dirty="0" err="1" smtClean="0"/>
              <a:t>image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Google Earth</a:t>
            </a:r>
            <a:endParaRPr lang="de-DE" sz="2400" dirty="0" smtClean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196975"/>
            <a:ext cx="8064500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69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5475" y="302133"/>
            <a:ext cx="6105525" cy="584775"/>
          </a:xfrm>
        </p:spPr>
        <p:txBody>
          <a:bodyPr/>
          <a:lstStyle/>
          <a:p>
            <a:r>
              <a:rPr lang="en-GB" sz="3200" dirty="0" smtClean="0"/>
              <a:t>Educational App for EO</a:t>
            </a:r>
            <a:endParaRPr lang="en-GB" sz="3200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5949" y="1673225"/>
            <a:ext cx="4269815" cy="4318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For </a:t>
            </a:r>
            <a:r>
              <a:rPr lang="en-GB" dirty="0" err="1" smtClean="0"/>
              <a:t>iOS</a:t>
            </a:r>
            <a:r>
              <a:rPr lang="en-GB" dirty="0" smtClean="0"/>
              <a:t> tablets (</a:t>
            </a:r>
            <a:r>
              <a:rPr lang="en-GB" dirty="0" err="1" smtClean="0"/>
              <a:t>iPad</a:t>
            </a:r>
            <a:r>
              <a:rPr lang="en-GB" dirty="0" smtClean="0"/>
              <a:t>, </a:t>
            </a:r>
            <a:r>
              <a:rPr lang="en-GB" dirty="0" err="1" smtClean="0"/>
              <a:t>iPad</a:t>
            </a:r>
            <a:r>
              <a:rPr lang="en-GB" dirty="0" smtClean="0"/>
              <a:t> mini)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Can be used as presentation tool and as support to school or educational labs/classes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Not on online stores at the moment</a:t>
            </a:r>
            <a:endParaRPr lang="en-GB" dirty="0"/>
          </a:p>
        </p:txBody>
      </p:sp>
      <p:pic>
        <p:nvPicPr>
          <p:cNvPr id="2050" name="Picture 2" descr="R:\Solenix Backup\Frame Contract for Fast Prototyping\MS4 meeting (Third Quarterly Review)\Screenshots for Presentation\iOS Simulator Screen Shot Jul 1, 2015, 6.55.59 P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693" y="3997150"/>
            <a:ext cx="3259942" cy="244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R:\Solenix Backup\Frame Contract for Fast Prototyping\MS4 meeting (Third Quarterly Review)\Screenshots for Presentation\iOS Simulator Screen Shot Jul 1, 2015, 6.59.01 P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86" y="3683385"/>
            <a:ext cx="3283775" cy="246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:\Solenix Backup\Frame Contract for Fast Prototyping\MS4 meeting (Third Quarterly Review)\Screenshots for Presentation\iOS Simulator Screen Shot Jul 1, 2015, 6.59.27 P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117" y="1279787"/>
            <a:ext cx="3358557" cy="251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90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8" name="Text Box 24"/>
          <p:cNvSpPr txBox="1">
            <a:spLocks noChangeArrowheads="1"/>
          </p:cNvSpPr>
          <p:nvPr/>
        </p:nvSpPr>
        <p:spPr bwMode="auto">
          <a:xfrm>
            <a:off x="614363" y="4025900"/>
            <a:ext cx="788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505075" y="302132"/>
            <a:ext cx="6105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kern="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Sentinel App</a:t>
            </a:r>
            <a:endParaRPr lang="en-GB" kern="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15950" y="1762875"/>
            <a:ext cx="7905750" cy="119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18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kern="0" dirty="0" smtClean="0"/>
              <a:t>			    For iPhone and </a:t>
            </a:r>
            <a:r>
              <a:rPr lang="en-GB" kern="0" dirty="0" err="1" smtClean="0"/>
              <a:t>iPad</a:t>
            </a:r>
            <a:endParaRPr lang="en-GB" kern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 smtClean="0"/>
              <a:t>Will be also on Google Play (Android phones, tablets) in April</a:t>
            </a:r>
          </a:p>
          <a:p>
            <a:endParaRPr lang="en-GB" kern="0" dirty="0" smtClean="0"/>
          </a:p>
        </p:txBody>
      </p:sp>
      <p:sp>
        <p:nvSpPr>
          <p:cNvPr id="14" name="Abgerundetes Rechteck 42"/>
          <p:cNvSpPr/>
          <p:nvPr/>
        </p:nvSpPr>
        <p:spPr>
          <a:xfrm>
            <a:off x="242045" y="3128679"/>
            <a:ext cx="5719483" cy="3164545"/>
          </a:xfrm>
          <a:prstGeom prst="roundRect">
            <a:avLst>
              <a:gd name="adj" fmla="val 2971"/>
            </a:avLst>
          </a:prstGeom>
          <a:solidFill>
            <a:srgbClr val="F1B434"/>
          </a:solidFill>
          <a:ln w="25400" cap="flat" cmpd="sng" algn="ctr">
            <a:noFill/>
            <a:prstDash val="solid"/>
          </a:ln>
          <a:effectLst>
            <a:outerShdw blurRad="749300" sx="110000" sy="110000" algn="ctr" rotWithShape="0">
              <a:prstClr val="black">
                <a:alpha val="40000"/>
              </a:prstClr>
            </a:outerShdw>
          </a:effectLst>
        </p:spPr>
        <p:txBody>
          <a:bodyPr rtlCol="0" anchor="t"/>
          <a:lstStyle/>
          <a:p>
            <a:pPr marL="342900" indent="-342900" algn="just" defTabSz="914400">
              <a:buFont typeface="Arial"/>
              <a:buChar char="•"/>
            </a:pPr>
            <a:r>
              <a:rPr lang="en-GB" kern="0" spc="80" dirty="0">
                <a:solidFill>
                  <a:sysClr val="window" lastClr="FFFFFF"/>
                </a:solidFill>
                <a:latin typeface="Calibri"/>
              </a:rPr>
              <a:t>See where the Sentinel satellites are in real-time</a:t>
            </a:r>
          </a:p>
          <a:p>
            <a:pPr marL="342900" indent="-342900" algn="just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See the last and next time they have been and will be over your location; Move them to the time of the last data transmission and smoothly move them back to their current location over the 3D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globe</a:t>
            </a:r>
            <a:endParaRPr lang="en-GB" kern="0" spc="80" dirty="0" smtClean="0">
              <a:solidFill>
                <a:sysClr val="window" lastClr="FFFFFF"/>
              </a:solidFill>
              <a:latin typeface="Calibri"/>
            </a:endParaRPr>
          </a:p>
          <a:p>
            <a:pPr marL="342900" indent="-342900" algn="just" defTabSz="914400">
              <a:buFont typeface="Arial"/>
              <a:buChar char="•"/>
            </a:pPr>
            <a:r>
              <a:rPr lang="en-GB" kern="0" spc="80" dirty="0" smtClean="0">
                <a:solidFill>
                  <a:sysClr val="window" lastClr="FFFFFF"/>
                </a:solidFill>
                <a:latin typeface="Calibri"/>
              </a:rPr>
              <a:t>Explore </a:t>
            </a:r>
            <a:r>
              <a:rPr lang="en-GB" kern="0" spc="80" dirty="0">
                <a:solidFill>
                  <a:sysClr val="window" lastClr="FFFFFF"/>
                </a:solidFill>
                <a:latin typeface="Calibri"/>
              </a:rPr>
              <a:t>the Sentinel satellite 3D models</a:t>
            </a:r>
          </a:p>
          <a:p>
            <a:pPr marL="342900" indent="-342900" algn="just" defTabSz="914400">
              <a:buFont typeface="Arial"/>
              <a:buChar char="•"/>
            </a:pPr>
            <a:r>
              <a:rPr lang="en-GB" kern="0" spc="80" dirty="0">
                <a:solidFill>
                  <a:sysClr val="window" lastClr="FFFFFF"/>
                </a:solidFill>
                <a:latin typeface="Calibri"/>
              </a:rPr>
              <a:t>Get information </a:t>
            </a:r>
            <a:r>
              <a:rPr lang="en-GB" kern="0" spc="80" dirty="0" smtClean="0">
                <a:solidFill>
                  <a:sysClr val="window" lastClr="FFFFFF"/>
                </a:solidFill>
                <a:latin typeface="Calibri"/>
              </a:rPr>
              <a:t>and news about </a:t>
            </a:r>
            <a:r>
              <a:rPr lang="en-GB" kern="0" spc="80" dirty="0">
                <a:solidFill>
                  <a:sysClr val="window" lastClr="FFFFFF"/>
                </a:solidFill>
                <a:latin typeface="Calibri"/>
              </a:rPr>
              <a:t>the Copernicus Programme</a:t>
            </a:r>
          </a:p>
          <a:p>
            <a:pPr marL="342900" indent="-342900" algn="just" defTabSz="914400">
              <a:buFont typeface="Arial"/>
              <a:buChar char="•"/>
            </a:pPr>
            <a:r>
              <a:rPr lang="en-GB" kern="0" spc="80" dirty="0" smtClean="0">
                <a:solidFill>
                  <a:sysClr val="window" lastClr="FFFFFF"/>
                </a:solidFill>
                <a:latin typeface="Calibri"/>
              </a:rPr>
              <a:t>Get </a:t>
            </a:r>
            <a:r>
              <a:rPr lang="en-GB" kern="0" spc="80" dirty="0">
                <a:solidFill>
                  <a:sysClr val="window" lastClr="FFFFFF"/>
                </a:solidFill>
                <a:latin typeface="Calibri"/>
              </a:rPr>
              <a:t>information about access to Sentinel </a:t>
            </a:r>
            <a:r>
              <a:rPr lang="en-GB" kern="0" spc="80" dirty="0" smtClean="0">
                <a:solidFill>
                  <a:sysClr val="window" lastClr="FFFFFF"/>
                </a:solidFill>
                <a:latin typeface="Calibri"/>
              </a:rPr>
              <a:t>data</a:t>
            </a:r>
          </a:p>
          <a:p>
            <a:pPr marL="342900" indent="-342900" algn="just" defTabSz="9144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Set Notifications to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be warned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when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satellites are flying by.</a:t>
            </a:r>
            <a:endParaRPr lang="en-GB" kern="0" spc="8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029" name="Picture 5" descr="iPhone Screenshot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941" y="2596722"/>
            <a:ext cx="1274419" cy="226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iPhone Screenshot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929" y="2631256"/>
            <a:ext cx="1115962" cy="198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0" y="1298297"/>
            <a:ext cx="858728" cy="83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 descr="http://support.peoplehr.com/customer/portal/attachments/478816">
            <a:hlinkClick r:id="rId4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483" y="1293604"/>
            <a:ext cx="2187390" cy="87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R:\Solenix Backup\Frame Contract for Fast Prototyping\Sentinel App promotion\IMG_26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907" y="4941281"/>
            <a:ext cx="1938043" cy="145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62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fld id="{86CB4B4D-7CA3-9044-876B-883B54F8677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208166" y="1499717"/>
            <a:ext cx="8710650" cy="477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Aft>
                <a:spcPts val="1200"/>
              </a:spcAft>
              <a:defRPr>
                <a:solidFill>
                  <a:srgbClr val="000000"/>
                </a:solidFill>
              </a:defRPr>
            </a:pPr>
            <a:r>
              <a:rPr lang="de-DE" sz="2400" b="1" dirty="0" smtClean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Main </a:t>
            </a:r>
            <a:r>
              <a:rPr lang="de-DE" sz="2400" b="1" dirty="0" err="1" smtClean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efforts</a:t>
            </a:r>
            <a:endParaRPr sz="2400" b="1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 </a:t>
            </a:r>
            <a:r>
              <a:rPr lang="en-GB" sz="2000" dirty="0" smtClean="0"/>
              <a:t>Increase awareness </a:t>
            </a:r>
            <a:r>
              <a:rPr lang="en-GB" sz="2000" dirty="0"/>
              <a:t>for EO data at the secondary school level</a:t>
            </a:r>
            <a:endParaRPr lang="de-DE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 Provide practical educational tools addressing remote sensing techniques and methods to analyse and process remote sensing data</a:t>
            </a:r>
            <a:endParaRPr lang="de-DE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 Provide access to practical Earth observation education facilities managed by participating Agencies</a:t>
            </a:r>
            <a:endParaRPr lang="de-DE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 Establish practical education showcases at international conferences</a:t>
            </a:r>
            <a:endParaRPr lang="de-DE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 Create and deliver educational toolboxes, including software, Earth observation data, and  tutorials for user-friendly image processing at the secondary school level, as well as the lower  university level</a:t>
            </a:r>
            <a:endParaRPr lang="de-DE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 Provide practical demonstrations for schools based on real experiments (e.g. use of spectrometers, radiometers, radar devices)</a:t>
            </a:r>
            <a:endParaRPr lang="de-DE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 Educate the general public about the benefits/applications of </a:t>
            </a:r>
            <a:r>
              <a:rPr lang="en-GB" sz="2000" dirty="0" smtClean="0"/>
              <a:t>EO</a:t>
            </a:r>
            <a:endParaRPr lang="de-DE" sz="2000" dirty="0"/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WGCapD-5 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Hampton, Virginia, USA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March 29</a:t>
            </a:r>
            <a:r>
              <a:rPr lang="en-US" sz="1500" baseline="300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th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– April 1</a:t>
            </a:r>
            <a:r>
              <a:rPr lang="en-US" sz="1500" baseline="300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st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, 2016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6353078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1600200" y="222169"/>
            <a:ext cx="6609315" cy="461665"/>
          </a:xfrm>
        </p:spPr>
        <p:txBody>
          <a:bodyPr/>
          <a:lstStyle/>
          <a:p>
            <a:pPr algn="ctr"/>
            <a:r>
              <a:rPr lang="en-US" altLang="fr-FR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Creation </a:t>
            </a:r>
            <a:r>
              <a:rPr lang="en-US" altLang="fr-FR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of posters for schools</a:t>
            </a:r>
            <a:endParaRPr lang="fr-FR" altLang="fr-FR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0658" name="Picture 2" descr="C:\Users\fsarti\Desktop\ppt ESTEC\remote_sensing_nov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" y="941879"/>
            <a:ext cx="5957560" cy="322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C:\Users\fsarti\Desktop\ppt ESTEC\satellite_orbits_nov2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859" y="3689926"/>
            <a:ext cx="5848141" cy="316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24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42177" y="152400"/>
            <a:ext cx="5725423" cy="830991"/>
          </a:xfrm>
          <a:noFill/>
          <a:ln/>
        </p:spPr>
        <p:txBody>
          <a:bodyPr lIns="91434" tIns="45717" rIns="91434" bIns="45717" anchor="t"/>
          <a:lstStyle/>
          <a:p>
            <a:pPr algn="ctr"/>
            <a:r>
              <a:rPr lang="en-GB" sz="2800" b="1" kern="1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ESA </a:t>
            </a:r>
            <a:r>
              <a:rPr lang="en-GB" sz="2800" b="1" kern="1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School </a:t>
            </a:r>
            <a:r>
              <a:rPr lang="en-GB" sz="2800" b="1" kern="1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Atlas </a:t>
            </a:r>
            <a:br>
              <a:rPr lang="en-GB" sz="2800" b="1" kern="1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2800" b="1" kern="1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new ESA </a:t>
            </a:r>
            <a:r>
              <a:rPr lang="en-GB" sz="2800" b="1" kern="1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Water Atlas</a:t>
            </a:r>
          </a:p>
        </p:txBody>
      </p:sp>
      <p:pic>
        <p:nvPicPr>
          <p:cNvPr id="412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4" y="4239764"/>
            <a:ext cx="4148137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2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94" y="4330363"/>
            <a:ext cx="4170774" cy="252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2678" name="Rectangle 6"/>
          <p:cNvSpPr>
            <a:spLocks noChangeArrowheads="1"/>
          </p:cNvSpPr>
          <p:nvPr/>
        </p:nvSpPr>
        <p:spPr bwMode="auto">
          <a:xfrm>
            <a:off x="2522139" y="1261609"/>
            <a:ext cx="4328494" cy="301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u="none" dirty="0" smtClean="0">
                <a:latin typeface="Arial" pitchFamily="34" charset="0"/>
                <a:cs typeface="Arial" pitchFamily="34" charset="0"/>
              </a:rPr>
              <a:t>Introduction </a:t>
            </a:r>
            <a:r>
              <a:rPr lang="en-US" sz="2000" u="none" dirty="0">
                <a:latin typeface="Arial" pitchFamily="34" charset="0"/>
                <a:cs typeface="Arial" pitchFamily="34" charset="0"/>
              </a:rPr>
              <a:t>to </a:t>
            </a:r>
            <a:r>
              <a:rPr lang="en-US" sz="2000" u="none" dirty="0" smtClean="0">
                <a:latin typeface="Arial" pitchFamily="34" charset="0"/>
                <a:cs typeface="Arial" pitchFamily="34" charset="0"/>
              </a:rPr>
              <a:t>ESA; Earth Observation; Global Overview; Continental Overview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; t</a:t>
            </a:r>
            <a:r>
              <a:rPr lang="en-US" sz="2000" u="none" dirty="0" smtClean="0">
                <a:latin typeface="Arial" pitchFamily="34" charset="0"/>
                <a:cs typeface="Arial" pitchFamily="34" charset="0"/>
              </a:rPr>
              <a:t>he </a:t>
            </a:r>
            <a:r>
              <a:rPr lang="en-US" sz="2000" u="none" dirty="0">
                <a:latin typeface="Arial" pitchFamily="34" charset="0"/>
                <a:cs typeface="Arial" pitchFamily="34" charset="0"/>
              </a:rPr>
              <a:t>Natural </a:t>
            </a:r>
            <a:r>
              <a:rPr lang="en-US" sz="2000" u="none" dirty="0" smtClean="0">
                <a:latin typeface="Arial" pitchFamily="34" charset="0"/>
                <a:cs typeface="Arial" pitchFamily="34" charset="0"/>
              </a:rPr>
              <a:t>Sphere; The </a:t>
            </a:r>
            <a:r>
              <a:rPr lang="en-US" sz="2000" u="none" dirty="0">
                <a:latin typeface="Arial" pitchFamily="34" charset="0"/>
                <a:cs typeface="Arial" pitchFamily="34" charset="0"/>
              </a:rPr>
              <a:t>Cultural </a:t>
            </a:r>
            <a:r>
              <a:rPr lang="en-US" sz="2000" u="none" dirty="0" smtClean="0">
                <a:latin typeface="Arial" pitchFamily="34" charset="0"/>
                <a:cs typeface="Arial" pitchFamily="34" charset="0"/>
              </a:rPr>
              <a:t>Sphere.</a:t>
            </a:r>
          </a:p>
          <a:p>
            <a:pPr>
              <a:spcBef>
                <a:spcPct val="50000"/>
              </a:spcBef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Annex: Teachers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’ 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Handbook,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DVD-ROMs 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with the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original bands of the satellite data, handbook content and 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exercises, </a:t>
            </a:r>
            <a:r>
              <a:rPr lang="en-GB" sz="2000" dirty="0">
                <a:latin typeface="Arial" charset="0"/>
              </a:rPr>
              <a:t>connected to </a:t>
            </a:r>
            <a:r>
              <a:rPr lang="en-GB" sz="2000" dirty="0" err="1">
                <a:latin typeface="Arial" charset="0"/>
              </a:rPr>
              <a:t>Eduspace</a:t>
            </a:r>
            <a:r>
              <a:rPr lang="en-GB" sz="2000" dirty="0">
                <a:latin typeface="Arial" charset="0"/>
              </a:rPr>
              <a:t> and its SW </a:t>
            </a:r>
            <a:r>
              <a:rPr lang="en-GB" sz="2000" dirty="0" err="1">
                <a:latin typeface="Arial" charset="0"/>
              </a:rPr>
              <a:t>Leoworks</a:t>
            </a:r>
            <a:endParaRPr lang="en-US" sz="2000" u="non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681" y="1240977"/>
            <a:ext cx="2231981" cy="30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dvd_cover_inhal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35" y="1126199"/>
            <a:ext cx="2620962" cy="30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645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1754066" y="179023"/>
            <a:ext cx="5865934" cy="830997"/>
          </a:xfrm>
        </p:spPr>
        <p:txBody>
          <a:bodyPr/>
          <a:lstStyle/>
          <a:p>
            <a:pPr algn="ctr"/>
            <a:r>
              <a:rPr lang="en-GB" sz="2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Training &amp; Education </a:t>
            </a:r>
            <a:r>
              <a:rPr lang="en-GB" sz="2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 the frame of </a:t>
            </a:r>
            <a:r>
              <a:rPr lang="en-GB" sz="2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2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2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International Cooperation: </a:t>
            </a:r>
            <a:r>
              <a:rPr lang="en-GB" sz="22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Earsel</a:t>
            </a:r>
            <a:r>
              <a:rPr lang="en-GB" sz="2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network</a:t>
            </a:r>
          </a:p>
        </p:txBody>
      </p:sp>
      <p:sp>
        <p:nvSpPr>
          <p:cNvPr id="2" name="AutoShape 12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143608" y="-10969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14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284285" y="-9445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20852" y="1304334"/>
            <a:ext cx="8660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Long-term cooperation in organising joint </a:t>
            </a:r>
            <a:r>
              <a:rPr lang="en-GB" u="sng" dirty="0">
                <a:solidFill>
                  <a:srgbClr val="0000FF"/>
                </a:solidFill>
              </a:rPr>
              <a:t>Workshops for Secondary School  teachers</a:t>
            </a:r>
            <a:r>
              <a:rPr lang="en-GB" dirty="0">
                <a:solidFill>
                  <a:srgbClr val="0000FF"/>
                </a:solidFill>
              </a:rPr>
              <a:t> with </a:t>
            </a:r>
            <a:r>
              <a:rPr lang="en-GB" dirty="0" err="1">
                <a:solidFill>
                  <a:srgbClr val="0000FF"/>
                </a:solidFill>
              </a:rPr>
              <a:t>Earsel</a:t>
            </a:r>
            <a:r>
              <a:rPr lang="en-GB" dirty="0">
                <a:solidFill>
                  <a:srgbClr val="0000FF"/>
                </a:solidFill>
              </a:rPr>
              <a:t> (</a:t>
            </a:r>
            <a:r>
              <a:rPr lang="en-US" dirty="0">
                <a:solidFill>
                  <a:srgbClr val="0000FF"/>
                </a:solidFill>
              </a:rPr>
              <a:t>European Association of </a:t>
            </a:r>
            <a:r>
              <a:rPr lang="en-US" dirty="0" smtClean="0">
                <a:solidFill>
                  <a:srgbClr val="0000FF"/>
                </a:solidFill>
              </a:rPr>
              <a:t>Remote </a:t>
            </a:r>
            <a:r>
              <a:rPr lang="en-US" dirty="0">
                <a:solidFill>
                  <a:srgbClr val="0000FF"/>
                </a:solidFill>
              </a:rPr>
              <a:t>Sensing Laboratories</a:t>
            </a:r>
            <a:r>
              <a:rPr lang="en-GB" dirty="0">
                <a:solidFill>
                  <a:srgbClr val="0000FF"/>
                </a:solidFill>
              </a:rPr>
              <a:t>)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2" t="17170" r="17358"/>
          <a:stretch/>
        </p:blipFill>
        <p:spPr bwMode="auto">
          <a:xfrm>
            <a:off x="599277" y="2061255"/>
            <a:ext cx="5309154" cy="464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24600" y="2667000"/>
            <a:ext cx="2362200" cy="36933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indent="0">
              <a:buNone/>
            </a:pPr>
            <a:r>
              <a:rPr lang="en-GB" b="1" i="1" dirty="0" smtClean="0">
                <a:solidFill>
                  <a:srgbClr val="00B050"/>
                </a:solidFill>
              </a:rPr>
              <a:t>recent </a:t>
            </a:r>
            <a:r>
              <a:rPr lang="en-GB" b="1" i="1" dirty="0" err="1">
                <a:solidFill>
                  <a:srgbClr val="00B050"/>
                </a:solidFill>
              </a:rPr>
              <a:t>Earsel</a:t>
            </a:r>
            <a:r>
              <a:rPr lang="en-GB" b="1" i="1" dirty="0">
                <a:solidFill>
                  <a:srgbClr val="00B050"/>
                </a:solidFill>
              </a:rPr>
              <a:t> Workshop and Training in ESRIN on RS for </a:t>
            </a:r>
            <a:r>
              <a:rPr lang="en-GB" b="1" i="1" dirty="0" smtClean="0">
                <a:solidFill>
                  <a:srgbClr val="00B050"/>
                </a:solidFill>
              </a:rPr>
              <a:t>Archaeology</a:t>
            </a:r>
            <a:r>
              <a:rPr lang="en-GB" b="1" i="1" dirty="0">
                <a:solidFill>
                  <a:srgbClr val="00B050"/>
                </a:solidFill>
              </a:rPr>
              <a:t> </a:t>
            </a:r>
            <a:r>
              <a:rPr lang="en-GB" b="1" i="1" dirty="0" smtClean="0">
                <a:solidFill>
                  <a:srgbClr val="00B050"/>
                </a:solidFill>
              </a:rPr>
              <a:t>(Nov 2015)</a:t>
            </a:r>
          </a:p>
          <a:p>
            <a:pPr marL="0" indent="0">
              <a:buNone/>
            </a:pPr>
            <a:endParaRPr lang="en-GB" b="1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GB" b="1" i="1" dirty="0" smtClean="0">
                <a:solidFill>
                  <a:srgbClr val="00B050"/>
                </a:solidFill>
              </a:rPr>
              <a:t> </a:t>
            </a:r>
            <a:r>
              <a:rPr lang="en-GB" b="1" i="1" dirty="0">
                <a:solidFill>
                  <a:srgbClr val="FF0000"/>
                </a:solidFill>
              </a:rPr>
              <a:t>P</a:t>
            </a:r>
            <a:r>
              <a:rPr lang="en-GB" b="1" i="1" dirty="0" smtClean="0">
                <a:solidFill>
                  <a:srgbClr val="FF0000"/>
                </a:solidFill>
              </a:rPr>
              <a:t>reparing Bonn (June 2016), </a:t>
            </a:r>
            <a:r>
              <a:rPr lang="en-GB" b="1" i="1" dirty="0" err="1" smtClean="0">
                <a:solidFill>
                  <a:srgbClr val="FF0000"/>
                </a:solidFill>
              </a:rPr>
              <a:t>Bejing</a:t>
            </a:r>
            <a:r>
              <a:rPr lang="en-GB" b="1" i="1" dirty="0" smtClean="0">
                <a:solidFill>
                  <a:srgbClr val="FF0000"/>
                </a:solidFill>
              </a:rPr>
              <a:t> (July 2016) and Krakow (Sept 2016) </a:t>
            </a:r>
            <a:r>
              <a:rPr lang="en-GB" b="1" i="1" dirty="0" err="1" smtClean="0">
                <a:solidFill>
                  <a:srgbClr val="FF0000"/>
                </a:solidFill>
              </a:rPr>
              <a:t>Earsel</a:t>
            </a:r>
            <a:r>
              <a:rPr lang="en-GB" b="1" i="1" dirty="0" smtClean="0">
                <a:solidFill>
                  <a:srgbClr val="FF0000"/>
                </a:solidFill>
              </a:rPr>
              <a:t> training events</a:t>
            </a:r>
            <a:endParaRPr lang="en-GB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60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1676400" y="152400"/>
            <a:ext cx="5891834" cy="830997"/>
          </a:xfrm>
        </p:spPr>
        <p:txBody>
          <a:bodyPr/>
          <a:lstStyle/>
          <a:p>
            <a:pPr algn="ctr"/>
            <a:r>
              <a:rPr lang="en-GB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ESA ESEROs - </a:t>
            </a:r>
            <a:r>
              <a:rPr lang="en-US" sz="2800" b="1" dirty="0" smtClean="0"/>
              <a:t>European </a:t>
            </a:r>
            <a:r>
              <a:rPr lang="en-US" sz="2800" b="1" dirty="0"/>
              <a:t>Space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Education </a:t>
            </a:r>
            <a:r>
              <a:rPr lang="en-US" sz="2800" b="1" dirty="0"/>
              <a:t>Resource </a:t>
            </a:r>
            <a:r>
              <a:rPr lang="en-US" sz="2800" b="1" dirty="0" smtClean="0"/>
              <a:t>Offices</a:t>
            </a:r>
            <a:endParaRPr lang="en-GB" sz="3600" b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AutoShape 12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143608" y="-10969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14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284285" y="-9445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76200" y="1225689"/>
            <a:ext cx="8763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Target: </a:t>
            </a:r>
            <a:r>
              <a:rPr lang="en-US" dirty="0"/>
              <a:t>European students starting from an early </a:t>
            </a:r>
            <a:r>
              <a:rPr lang="en-US" dirty="0" smtClean="0"/>
              <a:t>age (primary </a:t>
            </a:r>
            <a:r>
              <a:rPr lang="en-US" dirty="0"/>
              <a:t>and secondary </a:t>
            </a:r>
            <a:r>
              <a:rPr lang="en-US" dirty="0" smtClean="0"/>
              <a:t>education)</a:t>
            </a:r>
          </a:p>
          <a:p>
            <a:endParaRPr lang="en-US" dirty="0"/>
          </a:p>
          <a:p>
            <a:r>
              <a:rPr lang="en-US" dirty="0" smtClean="0"/>
              <a:t>Goal: using </a:t>
            </a:r>
            <a:r>
              <a:rPr lang="en-US" dirty="0"/>
              <a:t>the space context to make the teaching and learning of STEM subjects more </a:t>
            </a:r>
            <a:r>
              <a:rPr lang="en-US" dirty="0" smtClean="0"/>
              <a:t>attractive</a:t>
            </a:r>
          </a:p>
          <a:p>
            <a:endParaRPr lang="en-US" dirty="0"/>
          </a:p>
          <a:p>
            <a:r>
              <a:rPr lang="en-US" dirty="0" smtClean="0"/>
              <a:t>ESERO </a:t>
            </a:r>
            <a:r>
              <a:rPr lang="en-US" dirty="0"/>
              <a:t>offers an annual series of national or regional training sessions for both primary and secondary school </a:t>
            </a:r>
            <a:r>
              <a:rPr lang="en-US" dirty="0" smtClean="0"/>
              <a:t>teachers, offered </a:t>
            </a:r>
            <a:r>
              <a:rPr lang="en-US" dirty="0"/>
              <a:t>in collaboration with national </a:t>
            </a:r>
            <a:r>
              <a:rPr lang="en-US" dirty="0" smtClean="0"/>
              <a:t>partners</a:t>
            </a:r>
          </a:p>
          <a:p>
            <a:endParaRPr lang="en-US" dirty="0"/>
          </a:p>
          <a:p>
            <a:r>
              <a:rPr lang="en-US" dirty="0" smtClean="0"/>
              <a:t>Presently located in:</a:t>
            </a:r>
          </a:p>
          <a:p>
            <a:r>
              <a:rPr lang="en-US" b="1" dirty="0" smtClean="0"/>
              <a:t>Belgium</a:t>
            </a:r>
            <a:r>
              <a:rPr lang="en-US" dirty="0"/>
              <a:t>: </a:t>
            </a:r>
            <a:r>
              <a:rPr lang="en-US" dirty="0" smtClean="0"/>
              <a:t>Planetarium </a:t>
            </a:r>
            <a:r>
              <a:rPr lang="en-US" dirty="0"/>
              <a:t>of the Royal Observatory of Belgium in </a:t>
            </a:r>
            <a:r>
              <a:rPr lang="en-US" dirty="0" smtClean="0"/>
              <a:t>Brussels</a:t>
            </a:r>
          </a:p>
          <a:p>
            <a:r>
              <a:rPr lang="en-US" b="1" dirty="0" smtClean="0"/>
              <a:t>Czech </a:t>
            </a:r>
            <a:r>
              <a:rPr lang="en-US" b="1" dirty="0"/>
              <a:t>Republic</a:t>
            </a:r>
            <a:r>
              <a:rPr lang="en-US" dirty="0"/>
              <a:t>: </a:t>
            </a:r>
            <a:r>
              <a:rPr lang="en-US" dirty="0" smtClean="0"/>
              <a:t>Prague</a:t>
            </a:r>
            <a:r>
              <a:rPr lang="en-US" dirty="0"/>
              <a:t>, </a:t>
            </a:r>
            <a:r>
              <a:rPr lang="en-US" dirty="0" smtClean="0"/>
              <a:t>with Charles </a:t>
            </a:r>
            <a:r>
              <a:rPr lang="en-US" dirty="0"/>
              <a:t>University of </a:t>
            </a:r>
            <a:r>
              <a:rPr lang="en-US" dirty="0" smtClean="0"/>
              <a:t>Prague and others</a:t>
            </a:r>
          </a:p>
          <a:p>
            <a:r>
              <a:rPr lang="en-US" b="1" dirty="0" smtClean="0"/>
              <a:t>UK</a:t>
            </a:r>
            <a:r>
              <a:rPr lang="en-US" dirty="0"/>
              <a:t>: based at the National STEM Centre in </a:t>
            </a:r>
            <a:r>
              <a:rPr lang="en-US" dirty="0" smtClean="0"/>
              <a:t>York</a:t>
            </a:r>
          </a:p>
          <a:p>
            <a:r>
              <a:rPr lang="en-US" b="1" dirty="0" smtClean="0"/>
              <a:t>Ireland</a:t>
            </a:r>
            <a:r>
              <a:rPr lang="en-US" dirty="0"/>
              <a:t>: </a:t>
            </a:r>
            <a:r>
              <a:rPr lang="en-US" dirty="0" smtClean="0"/>
              <a:t>Dublin, with the </a:t>
            </a:r>
            <a:r>
              <a:rPr lang="en-US" dirty="0"/>
              <a:t>Science Foundation </a:t>
            </a:r>
            <a:r>
              <a:rPr lang="en-US" dirty="0" smtClean="0"/>
              <a:t>Ireland</a:t>
            </a:r>
          </a:p>
          <a:p>
            <a:r>
              <a:rPr lang="en-US" b="1" dirty="0" smtClean="0"/>
              <a:t>Netherlands</a:t>
            </a:r>
            <a:r>
              <a:rPr lang="en-US" dirty="0"/>
              <a:t>: </a:t>
            </a:r>
            <a:r>
              <a:rPr lang="en-US" dirty="0" smtClean="0"/>
              <a:t>at </a:t>
            </a:r>
            <a:r>
              <a:rPr lang="en-US" dirty="0"/>
              <a:t>the </a:t>
            </a:r>
            <a:r>
              <a:rPr lang="en-US" dirty="0" err="1"/>
              <a:t>Nemo</a:t>
            </a:r>
            <a:r>
              <a:rPr lang="en-US" dirty="0"/>
              <a:t> Science Learning Centre in Amsterdam, </a:t>
            </a:r>
          </a:p>
          <a:p>
            <a:r>
              <a:rPr lang="en-US" b="1" dirty="0"/>
              <a:t>Nordic ESERO</a:t>
            </a:r>
            <a:r>
              <a:rPr lang="en-US" dirty="0"/>
              <a:t>: </a:t>
            </a:r>
            <a:r>
              <a:rPr lang="en-US" dirty="0" smtClean="0"/>
              <a:t>Denmark</a:t>
            </a:r>
            <a:r>
              <a:rPr lang="en-US" dirty="0"/>
              <a:t>, Finland, Sweden and </a:t>
            </a:r>
            <a:r>
              <a:rPr lang="en-US" dirty="0" smtClean="0"/>
              <a:t>Norway (based at NAROM</a:t>
            </a:r>
            <a:r>
              <a:rPr lang="en-US" dirty="0"/>
              <a:t>), </a:t>
            </a:r>
            <a:r>
              <a:rPr lang="en-US" b="1" dirty="0" smtClean="0"/>
              <a:t>Poland</a:t>
            </a:r>
            <a:r>
              <a:rPr lang="en-US" dirty="0"/>
              <a:t>: </a:t>
            </a:r>
            <a:r>
              <a:rPr lang="en-US" dirty="0" smtClean="0"/>
              <a:t>in </a:t>
            </a:r>
            <a:r>
              <a:rPr lang="en-US" dirty="0"/>
              <a:t>the Copernicus Science Centre in Warsaw, </a:t>
            </a:r>
            <a:endParaRPr lang="en-US" dirty="0" smtClean="0"/>
          </a:p>
          <a:p>
            <a:r>
              <a:rPr lang="en-US" b="1" dirty="0" smtClean="0"/>
              <a:t>Portugal</a:t>
            </a:r>
            <a:r>
              <a:rPr lang="en-US" dirty="0"/>
              <a:t>: </a:t>
            </a:r>
            <a:r>
              <a:rPr lang="en-US" dirty="0" smtClean="0"/>
              <a:t>in </a:t>
            </a:r>
            <a:r>
              <a:rPr lang="en-US" dirty="0"/>
              <a:t>the Knowledge Pavilion, Lisbon, </a:t>
            </a:r>
            <a:endParaRPr lang="en-US" dirty="0" smtClean="0"/>
          </a:p>
          <a:p>
            <a:r>
              <a:rPr lang="en-US" b="1" dirty="0" smtClean="0"/>
              <a:t>Romania</a:t>
            </a:r>
            <a:r>
              <a:rPr lang="en-US" dirty="0"/>
              <a:t>: based in the Romanian Space </a:t>
            </a:r>
            <a:r>
              <a:rPr lang="en-US" dirty="0" smtClean="0"/>
              <a:t>Agency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8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1589" y="1264367"/>
            <a:ext cx="8455660" cy="4562475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smtClean="0"/>
              <a:t>The content of most training courses can be linked from the central web page for ESA EO Education and Training:</a:t>
            </a:r>
          </a:p>
          <a:p>
            <a:pPr marL="0" indent="0">
              <a:buNone/>
            </a:pPr>
            <a:r>
              <a:rPr lang="en-GB" sz="2000" b="1" u="sng" dirty="0">
                <a:solidFill>
                  <a:srgbClr val="0000FF"/>
                </a:solidFill>
                <a:hlinkClick r:id="rId2"/>
              </a:rPr>
              <a:t>https://</a:t>
            </a:r>
            <a:r>
              <a:rPr lang="en-GB" sz="2000" b="1" u="sng" dirty="0" smtClean="0">
                <a:solidFill>
                  <a:srgbClr val="0000FF"/>
                </a:solidFill>
                <a:hlinkClick r:id="rId2"/>
              </a:rPr>
              <a:t>earth.esa.int/web/guest/eo-education-and-training</a:t>
            </a:r>
            <a:endParaRPr lang="en-GB" sz="2000" b="1" u="sng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 smtClean="0"/>
              <a:t> </a:t>
            </a:r>
            <a:endParaRPr lang="en-GB" sz="200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4" r="1199"/>
          <a:stretch/>
        </p:blipFill>
        <p:spPr bwMode="auto">
          <a:xfrm>
            <a:off x="302999" y="2453743"/>
            <a:ext cx="8299935" cy="440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990600" y="152400"/>
            <a:ext cx="6477000" cy="461665"/>
          </a:xfrm>
        </p:spPr>
        <p:txBody>
          <a:bodyPr/>
          <a:lstStyle/>
          <a:p>
            <a:pPr algn="ctr"/>
            <a:r>
              <a:rPr lang="en-GB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Training courses  </a:t>
            </a:r>
            <a:br>
              <a:rPr lang="en-GB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- centralized web page</a:t>
            </a:r>
            <a:endParaRPr lang="en-GB" sz="3600" b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34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5"/>
          <p:cNvSpPr/>
          <p:nvPr/>
        </p:nvSpPr>
        <p:spPr>
          <a:xfrm>
            <a:off x="208166" y="1499717"/>
            <a:ext cx="8710650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rPr lang="de-DE" sz="4400" b="1" dirty="0" err="1" smtClean="0">
                <a:latin typeface="Arial Bold"/>
                <a:ea typeface="Arial Bold"/>
                <a:cs typeface="Arial Bold"/>
                <a:sym typeface="Arial Bold"/>
              </a:rPr>
              <a:t>Realization</a:t>
            </a:r>
            <a:r>
              <a:rPr lang="de-DE" sz="4400" b="1" dirty="0" smtClean="0">
                <a:latin typeface="Arial Bold"/>
                <a:ea typeface="Arial Bold"/>
                <a:cs typeface="Arial Bold"/>
                <a:sym typeface="Arial Bold"/>
              </a:rPr>
              <a:t> #3</a:t>
            </a:r>
            <a:endParaRPr lang="en-US" sz="4400" b="1" dirty="0" smtClean="0">
              <a:latin typeface="Arial Bold"/>
              <a:ea typeface="Arial Bold"/>
              <a:cs typeface="Arial Bold"/>
              <a:sym typeface="Arial Bold"/>
            </a:endParaRPr>
          </a:p>
          <a:p>
            <a:pPr>
              <a:defRPr>
                <a:solidFill>
                  <a:srgbClr val="000000"/>
                </a:solidFill>
              </a:defRPr>
            </a:pPr>
            <a:endParaRPr sz="4000" dirty="0">
              <a:latin typeface="Arial"/>
              <a:ea typeface="Arial"/>
              <a:cs typeface="Arial"/>
              <a:sym typeface="Arial"/>
            </a:endParaRPr>
          </a:p>
          <a:p>
            <a:pPr algn="ctr">
              <a:buSzPct val="100000"/>
              <a:defRPr>
                <a:solidFill>
                  <a:srgbClr val="000000"/>
                </a:solidFill>
              </a:defRPr>
            </a:pPr>
            <a:r>
              <a:rPr lang="de-DE" sz="4400" dirty="0" err="1" smtClean="0">
                <a:latin typeface="Arial"/>
                <a:ea typeface="Arial"/>
                <a:cs typeface="Arial"/>
                <a:sym typeface="Arial"/>
              </a:rPr>
              <a:t>DLR_School_Lab</a:t>
            </a:r>
            <a:endParaRPr sz="4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WGCapD-5 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Hampton, Virginia, USA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March 29</a:t>
            </a:r>
            <a:r>
              <a:rPr lang="en-US" sz="1500" baseline="300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th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– April 1</a:t>
            </a:r>
            <a:r>
              <a:rPr lang="en-US" sz="1500" baseline="300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st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, 2016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678123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Key_Visual_DSL-NZ o Text kle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623" y="749323"/>
            <a:ext cx="1025181" cy="10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8483" name="Object 17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647672015"/>
              </p:ext>
            </p:extLst>
          </p:nvPr>
        </p:nvGraphicFramePr>
        <p:xfrm>
          <a:off x="3479141" y="690967"/>
          <a:ext cx="1062054" cy="10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name="Picture Publisher 9 Objekt" r:id="rId4" imgW="1514475" imgH="1485900" progId="iGrafx.Image.1">
                  <p:embed/>
                </p:oleObj>
              </mc:Choice>
              <mc:Fallback>
                <p:oleObj name="Picture Publisher 9 Objekt" r:id="rId4" imgW="1514475" imgH="1485900" progId="iGrafx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9141" y="690967"/>
                        <a:ext cx="1062054" cy="10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848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2901194"/>
              </p:ext>
            </p:extLst>
          </p:nvPr>
        </p:nvGraphicFramePr>
        <p:xfrm>
          <a:off x="395536" y="1231075"/>
          <a:ext cx="736600" cy="459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Picture Publisher 9 Objekt" r:id="rId6" imgW="1219200" imgH="7867650" progId="iGrafx.Image.1">
                  <p:embed/>
                </p:oleObj>
              </mc:Choice>
              <mc:Fallback>
                <p:oleObj name="Picture Publisher 9 Objekt" r:id="rId6" imgW="1219200" imgH="7867650" progId="iGrafx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231075"/>
                        <a:ext cx="736600" cy="4595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848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188640"/>
            <a:ext cx="8676456" cy="838200"/>
          </a:xfrm>
        </p:spPr>
        <p:txBody>
          <a:bodyPr/>
          <a:lstStyle/>
          <a:p>
            <a:pPr eaLnBrk="1" hangingPunct="1"/>
            <a:r>
              <a:rPr lang="de-DE" sz="3200" dirty="0" err="1">
                <a:latin typeface="Frutiger 45 Light" pitchFamily="34" charset="0"/>
              </a:rPr>
              <a:t>Promoting</a:t>
            </a:r>
            <a:r>
              <a:rPr lang="de-DE" sz="3200" dirty="0">
                <a:latin typeface="Frutiger 45 Light" pitchFamily="34" charset="0"/>
              </a:rPr>
              <a:t> </a:t>
            </a:r>
            <a:r>
              <a:rPr lang="de-DE" sz="3200" dirty="0" err="1">
                <a:latin typeface="Frutiger 45 Light" pitchFamily="34" charset="0"/>
              </a:rPr>
              <a:t>the</a:t>
            </a:r>
            <a:r>
              <a:rPr lang="de-DE" sz="3200" dirty="0">
                <a:latin typeface="Frutiger 45 Light" pitchFamily="34" charset="0"/>
              </a:rPr>
              <a:t> Next-Generation </a:t>
            </a:r>
            <a:r>
              <a:rPr lang="de-DE" sz="3200" dirty="0" err="1">
                <a:latin typeface="Frutiger 45 Light" pitchFamily="34" charset="0"/>
              </a:rPr>
              <a:t>Scientists</a:t>
            </a:r>
            <a:endParaRPr lang="de-DE" sz="3200" dirty="0" smtClean="0">
              <a:latin typeface="Frutiger 45 Light" pitchFamily="34" charset="0"/>
            </a:endParaRPr>
          </a:p>
        </p:txBody>
      </p:sp>
      <p:pic>
        <p:nvPicPr>
          <p:cNvPr id="148486" name="Picture 4"/>
          <p:cNvPicPr>
            <a:picLocks noChangeAspect="1" noChangeArrowheads="1"/>
          </p:cNvPicPr>
          <p:nvPr/>
        </p:nvPicPr>
        <p:blipFill>
          <a:blip r:embed="rId8">
            <a:lum bright="38000" contrast="-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711325"/>
            <a:ext cx="36417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7" name="Text Box 5"/>
          <p:cNvSpPr txBox="1">
            <a:spLocks noChangeArrowheads="1"/>
          </p:cNvSpPr>
          <p:nvPr/>
        </p:nvSpPr>
        <p:spPr bwMode="auto">
          <a:xfrm>
            <a:off x="3921556" y="3625850"/>
            <a:ext cx="724626" cy="42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15" tIns="45654" rIns="91315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sz="1600">
                <a:solidFill>
                  <a:srgbClr val="00B500"/>
                </a:solidFill>
                <a:latin typeface="Wingdings" pitchFamily="2" charset="2"/>
              </a:rPr>
              <a:t>n</a:t>
            </a:r>
            <a:r>
              <a:rPr lang="de-DE" sz="1200" b="1">
                <a:solidFill>
                  <a:srgbClr val="FFFFFF"/>
                </a:solidFill>
                <a:latin typeface="Arial" charset="0"/>
              </a:rPr>
              <a:t> </a:t>
            </a:r>
            <a:r>
              <a:rPr lang="de-DE" sz="1200" b="1">
                <a:solidFill>
                  <a:srgbClr val="000000"/>
                </a:solidFill>
                <a:latin typeface="Arial" charset="0"/>
              </a:rPr>
              <a:t>Köln</a:t>
            </a:r>
          </a:p>
        </p:txBody>
      </p:sp>
      <p:sp>
        <p:nvSpPr>
          <p:cNvPr id="148488" name="Text Box 6"/>
          <p:cNvSpPr txBox="1">
            <a:spLocks noChangeArrowheads="1"/>
          </p:cNvSpPr>
          <p:nvPr/>
        </p:nvSpPr>
        <p:spPr bwMode="auto">
          <a:xfrm>
            <a:off x="4731479" y="4662488"/>
            <a:ext cx="1647956" cy="42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15" tIns="45654" rIns="91315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sz="1600">
                <a:solidFill>
                  <a:srgbClr val="00B500"/>
                </a:solidFill>
                <a:latin typeface="Wingdings" pitchFamily="2" charset="2"/>
              </a:rPr>
              <a:t>n</a:t>
            </a:r>
            <a:r>
              <a:rPr lang="de-DE" sz="1200" b="1">
                <a:solidFill>
                  <a:srgbClr val="FFFFFF"/>
                </a:solidFill>
                <a:latin typeface="Arial" charset="0"/>
              </a:rPr>
              <a:t> </a:t>
            </a:r>
            <a:r>
              <a:rPr lang="de-DE" sz="1200" b="1">
                <a:solidFill>
                  <a:srgbClr val="000000"/>
                </a:solidFill>
                <a:latin typeface="Arial" charset="0"/>
              </a:rPr>
              <a:t>Lampoldshausen</a:t>
            </a:r>
          </a:p>
        </p:txBody>
      </p:sp>
      <p:sp>
        <p:nvSpPr>
          <p:cNvPr id="148489" name="Text Box 7"/>
          <p:cNvSpPr txBox="1">
            <a:spLocks noChangeArrowheads="1"/>
          </p:cNvSpPr>
          <p:nvPr/>
        </p:nvSpPr>
        <p:spPr bwMode="auto">
          <a:xfrm>
            <a:off x="5429855" y="5507038"/>
            <a:ext cx="1673604" cy="42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15" tIns="45654" rIns="91315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sz="1600">
                <a:solidFill>
                  <a:srgbClr val="00B500"/>
                </a:solidFill>
                <a:latin typeface="Wingdings" pitchFamily="2" charset="2"/>
              </a:rPr>
              <a:t>n</a:t>
            </a:r>
            <a:r>
              <a:rPr lang="de-DE" sz="1200" b="1">
                <a:solidFill>
                  <a:srgbClr val="FFFFFF"/>
                </a:solidFill>
                <a:latin typeface="Arial" charset="0"/>
              </a:rPr>
              <a:t> </a:t>
            </a:r>
            <a:r>
              <a:rPr lang="de-DE" sz="1200" b="1">
                <a:solidFill>
                  <a:srgbClr val="000000"/>
                </a:solidFill>
                <a:latin typeface="Arial" charset="0"/>
              </a:rPr>
              <a:t>Oberpfaffenhofen</a:t>
            </a:r>
          </a:p>
        </p:txBody>
      </p:sp>
      <p:sp>
        <p:nvSpPr>
          <p:cNvPr id="148490" name="Text Box 8"/>
          <p:cNvSpPr txBox="1">
            <a:spLocks noChangeArrowheads="1"/>
          </p:cNvSpPr>
          <p:nvPr/>
        </p:nvSpPr>
        <p:spPr bwMode="auto">
          <a:xfrm>
            <a:off x="5545318" y="3151188"/>
            <a:ext cx="1433153" cy="38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15" tIns="45654" rIns="91315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sz="1600" dirty="0">
                <a:solidFill>
                  <a:srgbClr val="00B500"/>
                </a:solidFill>
                <a:latin typeface="Wingdings" pitchFamily="2" charset="2"/>
              </a:rPr>
              <a:t>n</a:t>
            </a:r>
            <a:r>
              <a:rPr lang="de-DE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de-DE" sz="1200" b="1" dirty="0">
                <a:solidFill>
                  <a:srgbClr val="000000"/>
                </a:solidFill>
                <a:latin typeface="Arial" charset="0"/>
              </a:rPr>
              <a:t>Braunschweig</a:t>
            </a:r>
          </a:p>
        </p:txBody>
      </p:sp>
      <p:sp>
        <p:nvSpPr>
          <p:cNvPr id="148491" name="Text Box 9"/>
          <p:cNvSpPr txBox="1">
            <a:spLocks noChangeArrowheads="1"/>
          </p:cNvSpPr>
          <p:nvPr/>
        </p:nvSpPr>
        <p:spPr bwMode="auto">
          <a:xfrm>
            <a:off x="5867400" y="2741613"/>
            <a:ext cx="868896" cy="38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15" tIns="45654" rIns="91315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1200" b="1">
                <a:solidFill>
                  <a:srgbClr val="000000"/>
                </a:solidFill>
                <a:latin typeface="Arial" charset="0"/>
              </a:rPr>
              <a:t>Berlin</a:t>
            </a:r>
            <a:r>
              <a:rPr lang="de-DE" sz="1200" b="1">
                <a:solidFill>
                  <a:srgbClr val="FFFFFF"/>
                </a:solidFill>
                <a:latin typeface="Arial" charset="0"/>
              </a:rPr>
              <a:t>- </a:t>
            </a:r>
            <a:r>
              <a:rPr lang="de-DE" sz="1600">
                <a:solidFill>
                  <a:srgbClr val="00B500"/>
                </a:solidFill>
                <a:latin typeface="Wingdings" pitchFamily="2" charset="2"/>
              </a:rPr>
              <a:t>n</a:t>
            </a:r>
            <a:endParaRPr lang="de-DE" sz="12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8492" name="Line 11"/>
          <p:cNvSpPr>
            <a:spLocks noChangeShapeType="1"/>
          </p:cNvSpPr>
          <p:nvPr/>
        </p:nvSpPr>
        <p:spPr bwMode="auto">
          <a:xfrm flipV="1">
            <a:off x="6628544" y="1691971"/>
            <a:ext cx="969752" cy="1151254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148493" name="Object 1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522350087"/>
              </p:ext>
            </p:extLst>
          </p:nvPr>
        </p:nvGraphicFramePr>
        <p:xfrm>
          <a:off x="7812360" y="2998686"/>
          <a:ext cx="1239841" cy="82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Picture Publisher 9 Objekt" r:id="rId9" imgW="1514594" imgH="1047719" progId="iGrafx.Image.1">
                  <p:embed/>
                </p:oleObj>
              </mc:Choice>
              <mc:Fallback>
                <p:oleObj name="Picture Publisher 9 Objekt" r:id="rId9" imgW="1514594" imgH="1047719" progId="iGrafx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2360" y="2998686"/>
                        <a:ext cx="1239841" cy="82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8494" name="Line 12"/>
          <p:cNvSpPr>
            <a:spLocks noChangeShapeType="1"/>
          </p:cNvSpPr>
          <p:nvPr/>
        </p:nvSpPr>
        <p:spPr bwMode="auto">
          <a:xfrm flipV="1">
            <a:off x="6372200" y="3511550"/>
            <a:ext cx="1440160" cy="212812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148495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6936549"/>
              </p:ext>
            </p:extLst>
          </p:nvPr>
        </p:nvGraphicFramePr>
        <p:xfrm>
          <a:off x="7344530" y="5203983"/>
          <a:ext cx="1027764" cy="10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Picture Publisher 9 Objekt" r:id="rId11" imgW="1504950" imgH="1524000" progId="iGrafx.Image.1">
                  <p:embed/>
                </p:oleObj>
              </mc:Choice>
              <mc:Fallback>
                <p:oleObj name="Picture Publisher 9 Objekt" r:id="rId11" imgW="1504950" imgH="1524000" progId="iGrafx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4530" y="5203983"/>
                        <a:ext cx="1027764" cy="10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8496" name="Line 14"/>
          <p:cNvSpPr>
            <a:spLocks noChangeShapeType="1"/>
          </p:cNvSpPr>
          <p:nvPr/>
        </p:nvSpPr>
        <p:spPr bwMode="auto">
          <a:xfrm>
            <a:off x="6372225" y="4868863"/>
            <a:ext cx="1295400" cy="431800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8497" name="Line 16"/>
          <p:cNvSpPr>
            <a:spLocks noChangeShapeType="1"/>
          </p:cNvSpPr>
          <p:nvPr/>
        </p:nvSpPr>
        <p:spPr bwMode="auto">
          <a:xfrm>
            <a:off x="4356100" y="1557338"/>
            <a:ext cx="792163" cy="647700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8498" name="Line 18"/>
          <p:cNvSpPr>
            <a:spLocks noChangeShapeType="1"/>
          </p:cNvSpPr>
          <p:nvPr/>
        </p:nvSpPr>
        <p:spPr bwMode="auto">
          <a:xfrm flipV="1">
            <a:off x="2627313" y="3860800"/>
            <a:ext cx="1296987" cy="504825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148499" name="Object 19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748019337"/>
              </p:ext>
            </p:extLst>
          </p:nvPr>
        </p:nvGraphicFramePr>
        <p:xfrm>
          <a:off x="1484721" y="4188355"/>
          <a:ext cx="1023896" cy="9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" name="Picture Publisher 9 Objekt" r:id="rId13" imgW="1514475" imgH="1485900" progId="iGrafx.Image.1">
                  <p:embed/>
                </p:oleObj>
              </mc:Choice>
              <mc:Fallback>
                <p:oleObj name="Picture Publisher 9 Objekt" r:id="rId13" imgW="1514475" imgH="1485900" progId="iGrafx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4721" y="4188355"/>
                        <a:ext cx="1023896" cy="9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8500" name="Line 20"/>
          <p:cNvSpPr>
            <a:spLocks noChangeShapeType="1"/>
          </p:cNvSpPr>
          <p:nvPr/>
        </p:nvSpPr>
        <p:spPr bwMode="auto">
          <a:xfrm flipH="1">
            <a:off x="3203575" y="5661025"/>
            <a:ext cx="2232025" cy="73025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8502" name="Text Box 22"/>
          <p:cNvSpPr txBox="1">
            <a:spLocks noChangeArrowheads="1"/>
          </p:cNvSpPr>
          <p:nvPr/>
        </p:nvSpPr>
        <p:spPr bwMode="auto">
          <a:xfrm>
            <a:off x="5288113" y="3511550"/>
            <a:ext cx="1110949" cy="42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15" tIns="45654" rIns="91315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sz="1600">
                <a:solidFill>
                  <a:srgbClr val="00B500"/>
                </a:solidFill>
                <a:latin typeface="Wingdings" pitchFamily="2" charset="2"/>
              </a:rPr>
              <a:t>n</a:t>
            </a:r>
            <a:r>
              <a:rPr lang="de-DE" sz="1200" b="1">
                <a:solidFill>
                  <a:srgbClr val="FFFFFF"/>
                </a:solidFill>
                <a:latin typeface="Arial" charset="0"/>
              </a:rPr>
              <a:t> </a:t>
            </a:r>
            <a:r>
              <a:rPr lang="de-DE" sz="1200" b="1">
                <a:solidFill>
                  <a:srgbClr val="000000"/>
                </a:solidFill>
                <a:latin typeface="Arial" charset="0"/>
              </a:rPr>
              <a:t>Göttingen</a:t>
            </a:r>
          </a:p>
        </p:txBody>
      </p:sp>
      <p:pic>
        <p:nvPicPr>
          <p:cNvPr id="148503" name="Picture 2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409" y="1817166"/>
            <a:ext cx="1095314" cy="9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8504" name="Picture 2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670" y="827971"/>
            <a:ext cx="1158220" cy="8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8505" name="Picture 2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609" y="2170269"/>
            <a:ext cx="1176704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8506" name="Line 26"/>
          <p:cNvSpPr>
            <a:spLocks noChangeShapeType="1"/>
          </p:cNvSpPr>
          <p:nvPr/>
        </p:nvSpPr>
        <p:spPr bwMode="auto">
          <a:xfrm>
            <a:off x="2508617" y="2843226"/>
            <a:ext cx="2063383" cy="441312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8507" name="Text Box 27"/>
          <p:cNvSpPr txBox="1">
            <a:spLocks noChangeArrowheads="1"/>
          </p:cNvSpPr>
          <p:nvPr/>
        </p:nvSpPr>
        <p:spPr bwMode="auto">
          <a:xfrm>
            <a:off x="4567396" y="3141663"/>
            <a:ext cx="1109347" cy="42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15" tIns="45654" rIns="91315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sz="1600" dirty="0">
                <a:solidFill>
                  <a:srgbClr val="003CC8"/>
                </a:solidFill>
                <a:latin typeface="Wingdings" pitchFamily="2" charset="2"/>
                <a:sym typeface="Wingdings" pitchFamily="2" charset="2"/>
              </a:rPr>
              <a:t></a:t>
            </a:r>
            <a:r>
              <a:rPr lang="de-DE" sz="10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de-DE" sz="1200" b="1" dirty="0">
                <a:solidFill>
                  <a:srgbClr val="000000"/>
                </a:solidFill>
                <a:latin typeface="Arial" charset="0"/>
              </a:rPr>
              <a:t>Dortmund</a:t>
            </a:r>
          </a:p>
        </p:txBody>
      </p:sp>
      <p:sp>
        <p:nvSpPr>
          <p:cNvPr id="148508" name="Line 28"/>
          <p:cNvSpPr>
            <a:spLocks noChangeShapeType="1"/>
          </p:cNvSpPr>
          <p:nvPr/>
        </p:nvSpPr>
        <p:spPr bwMode="auto">
          <a:xfrm flipV="1">
            <a:off x="6948488" y="2546350"/>
            <a:ext cx="863872" cy="738188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8509" name="Text Box 42"/>
          <p:cNvSpPr txBox="1">
            <a:spLocks noChangeArrowheads="1"/>
          </p:cNvSpPr>
          <p:nvPr/>
        </p:nvSpPr>
        <p:spPr bwMode="auto">
          <a:xfrm>
            <a:off x="5365000" y="2546350"/>
            <a:ext cx="693651" cy="29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82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SzPct val="100000"/>
            </a:pPr>
            <a:r>
              <a:rPr lang="de-DE" sz="1600" dirty="0">
                <a:solidFill>
                  <a:srgbClr val="FF8D00"/>
                </a:solidFill>
                <a:latin typeface="Wingdings" pitchFamily="2" charset="2"/>
                <a:ea typeface="ＭＳ Ｐゴシック" pitchFamily="34" charset="-128"/>
                <a:sym typeface="Arial" charset="0"/>
              </a:rPr>
              <a:t>n</a:t>
            </a:r>
            <a:r>
              <a:rPr lang="de-DE" sz="1000" b="1" dirty="0">
                <a:solidFill>
                  <a:srgbClr val="FFFFFF"/>
                </a:solidFill>
                <a:latin typeface="Arial" charset="0"/>
                <a:ea typeface="ＭＳ Ｐゴシック" pitchFamily="34" charset="-128"/>
                <a:sym typeface="Arial" charset="0"/>
              </a:rPr>
              <a:t> </a:t>
            </a:r>
            <a:r>
              <a:rPr lang="de-DE" sz="1200" b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sym typeface="Arial" charset="0"/>
              </a:rPr>
              <a:t>Trauen</a:t>
            </a:r>
          </a:p>
        </p:txBody>
      </p:sp>
      <p:sp>
        <p:nvSpPr>
          <p:cNvPr id="148510" name="Text Box 46"/>
          <p:cNvSpPr txBox="1">
            <a:spLocks noChangeArrowheads="1"/>
          </p:cNvSpPr>
          <p:nvPr/>
        </p:nvSpPr>
        <p:spPr bwMode="auto">
          <a:xfrm>
            <a:off x="4322763" y="2185988"/>
            <a:ext cx="615553" cy="29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82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SzPct val="100000"/>
            </a:pPr>
            <a:r>
              <a:rPr lang="de-DE" sz="1200" b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sym typeface="Arial" charset="0"/>
              </a:rPr>
              <a:t>Stade</a:t>
            </a:r>
            <a:r>
              <a:rPr lang="de-DE" sz="1200" b="1" dirty="0">
                <a:solidFill>
                  <a:srgbClr val="FFFFFF"/>
                </a:solidFill>
                <a:latin typeface="Arial" charset="0"/>
                <a:ea typeface="ＭＳ Ｐゴシック" pitchFamily="34" charset="-128"/>
                <a:sym typeface="Arial" charset="0"/>
              </a:rPr>
              <a:t> </a:t>
            </a:r>
            <a:r>
              <a:rPr lang="de-DE" sz="1600" dirty="0">
                <a:solidFill>
                  <a:srgbClr val="FF8D00"/>
                </a:solidFill>
                <a:latin typeface="Wingdings" pitchFamily="2" charset="2"/>
                <a:ea typeface="ＭＳ Ｐゴシック" pitchFamily="34" charset="-128"/>
                <a:sym typeface="Arial" charset="0"/>
              </a:rPr>
              <a:t>n</a:t>
            </a:r>
          </a:p>
        </p:txBody>
      </p:sp>
      <p:sp>
        <p:nvSpPr>
          <p:cNvPr id="148511" name="Text Box 44"/>
          <p:cNvSpPr txBox="1">
            <a:spLocks noChangeArrowheads="1"/>
          </p:cNvSpPr>
          <p:nvPr/>
        </p:nvSpPr>
        <p:spPr bwMode="auto">
          <a:xfrm>
            <a:off x="4523116" y="5354638"/>
            <a:ext cx="916918" cy="29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SzPct val="100000"/>
            </a:pPr>
            <a:r>
              <a:rPr lang="de-DE" sz="1200" b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sym typeface="Arial" charset="0"/>
              </a:rPr>
              <a:t>Augsburg</a:t>
            </a:r>
            <a:r>
              <a:rPr lang="de-DE" sz="1000" b="1" dirty="0">
                <a:solidFill>
                  <a:srgbClr val="FFFFFF"/>
                </a:solidFill>
                <a:latin typeface="Arial" charset="0"/>
                <a:ea typeface="ＭＳ Ｐゴシック" pitchFamily="34" charset="-128"/>
                <a:sym typeface="Arial" charset="0"/>
              </a:rPr>
              <a:t> </a:t>
            </a:r>
            <a:r>
              <a:rPr lang="de-DE" sz="1600" dirty="0">
                <a:solidFill>
                  <a:srgbClr val="FF8D00"/>
                </a:solidFill>
                <a:latin typeface="Wingdings" pitchFamily="2" charset="2"/>
                <a:ea typeface="ＭＳ Ｐゴシック" pitchFamily="34" charset="-128"/>
                <a:sym typeface="Arial" charset="0"/>
              </a:rPr>
              <a:t>n</a:t>
            </a:r>
          </a:p>
        </p:txBody>
      </p:sp>
      <p:sp>
        <p:nvSpPr>
          <p:cNvPr id="148512" name="Text Box 40"/>
          <p:cNvSpPr txBox="1">
            <a:spLocks noChangeArrowheads="1"/>
          </p:cNvSpPr>
          <p:nvPr/>
        </p:nvSpPr>
        <p:spPr bwMode="auto">
          <a:xfrm>
            <a:off x="4092890" y="3870325"/>
            <a:ext cx="59150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SzPct val="100000"/>
            </a:pPr>
            <a:r>
              <a:rPr lang="de-DE" sz="1600">
                <a:solidFill>
                  <a:srgbClr val="FF8D00"/>
                </a:solidFill>
                <a:latin typeface="Wingdings" pitchFamily="2" charset="2"/>
                <a:ea typeface="ＭＳ Ｐゴシック" pitchFamily="34" charset="-128"/>
                <a:sym typeface="Arial" charset="0"/>
              </a:rPr>
              <a:t>n</a:t>
            </a:r>
            <a:r>
              <a:rPr lang="de-DE" sz="1200" b="1">
                <a:solidFill>
                  <a:srgbClr val="FFFFFF"/>
                </a:solidFill>
                <a:latin typeface="Arial" charset="0"/>
                <a:ea typeface="ＭＳ Ｐゴシック" pitchFamily="34" charset="-128"/>
                <a:sym typeface="Arial" charset="0"/>
              </a:rPr>
              <a:t> </a:t>
            </a:r>
            <a:r>
              <a:rPr lang="de-DE" sz="1200" b="1">
                <a:solidFill>
                  <a:srgbClr val="000000"/>
                </a:solidFill>
                <a:latin typeface="Arial" charset="0"/>
                <a:ea typeface="ＭＳ Ｐゴシック" pitchFamily="34" charset="-128"/>
                <a:sym typeface="Arial" charset="0"/>
              </a:rPr>
              <a:t>Bonn</a:t>
            </a:r>
          </a:p>
        </p:txBody>
      </p:sp>
      <p:sp>
        <p:nvSpPr>
          <p:cNvPr id="148513" name="Text Box 37"/>
          <p:cNvSpPr txBox="1">
            <a:spLocks noChangeArrowheads="1"/>
          </p:cNvSpPr>
          <p:nvPr/>
        </p:nvSpPr>
        <p:spPr bwMode="auto">
          <a:xfrm>
            <a:off x="4025021" y="5022850"/>
            <a:ext cx="838371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82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SzPct val="100000"/>
            </a:pPr>
            <a:r>
              <a:rPr lang="de-DE" sz="1200" b="1">
                <a:solidFill>
                  <a:srgbClr val="000000"/>
                </a:solidFill>
                <a:latin typeface="Arial" charset="0"/>
                <a:ea typeface="ＭＳ Ｐゴシック" pitchFamily="34" charset="-128"/>
                <a:sym typeface="Arial" charset="0"/>
              </a:rPr>
              <a:t>Stuttgart</a:t>
            </a:r>
            <a:r>
              <a:rPr lang="de-DE" sz="1200" b="1">
                <a:solidFill>
                  <a:srgbClr val="FFFFFF"/>
                </a:solidFill>
                <a:latin typeface="Arial" charset="0"/>
                <a:ea typeface="ＭＳ Ｐゴシック" pitchFamily="34" charset="-128"/>
                <a:sym typeface="Arial" charset="0"/>
              </a:rPr>
              <a:t> </a:t>
            </a:r>
            <a:r>
              <a:rPr lang="de-DE" sz="1600">
                <a:solidFill>
                  <a:srgbClr val="FF8D00"/>
                </a:solidFill>
                <a:latin typeface="Wingdings" pitchFamily="2" charset="2"/>
                <a:ea typeface="ＭＳ Ｐゴシック" pitchFamily="34" charset="-128"/>
                <a:sym typeface="Arial" charset="0"/>
              </a:rPr>
              <a:t>n</a:t>
            </a:r>
          </a:p>
        </p:txBody>
      </p:sp>
      <p:pic>
        <p:nvPicPr>
          <p:cNvPr id="148514" name="Grafik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526" y="1231075"/>
            <a:ext cx="1257143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515" name="Line 16"/>
          <p:cNvSpPr>
            <a:spLocks noChangeShapeType="1"/>
          </p:cNvSpPr>
          <p:nvPr/>
        </p:nvSpPr>
        <p:spPr bwMode="auto">
          <a:xfrm>
            <a:off x="3132138" y="2133600"/>
            <a:ext cx="1295400" cy="647700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8516" name="Text Box 5"/>
          <p:cNvSpPr txBox="1">
            <a:spLocks noChangeArrowheads="1"/>
          </p:cNvSpPr>
          <p:nvPr/>
        </p:nvSpPr>
        <p:spPr bwMode="auto">
          <a:xfrm>
            <a:off x="4385593" y="2646363"/>
            <a:ext cx="952252" cy="42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15" tIns="45654" rIns="91315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sz="1600">
                <a:solidFill>
                  <a:srgbClr val="00B500"/>
                </a:solidFill>
                <a:latin typeface="Wingdings" pitchFamily="2" charset="2"/>
              </a:rPr>
              <a:t>n</a:t>
            </a:r>
            <a:r>
              <a:rPr lang="de-DE" sz="1200" b="1">
                <a:solidFill>
                  <a:srgbClr val="FFFFFF"/>
                </a:solidFill>
                <a:latin typeface="Arial" charset="0"/>
              </a:rPr>
              <a:t> </a:t>
            </a:r>
            <a:r>
              <a:rPr lang="de-DE" sz="1200" b="1">
                <a:solidFill>
                  <a:srgbClr val="000000"/>
                </a:solidFill>
                <a:latin typeface="Arial" charset="0"/>
              </a:rPr>
              <a:t>Bremen</a:t>
            </a:r>
          </a:p>
        </p:txBody>
      </p:sp>
      <p:sp>
        <p:nvSpPr>
          <p:cNvPr id="148517" name="Text Box 5"/>
          <p:cNvSpPr txBox="1">
            <a:spLocks noChangeArrowheads="1"/>
          </p:cNvSpPr>
          <p:nvPr/>
        </p:nvSpPr>
        <p:spPr bwMode="auto">
          <a:xfrm>
            <a:off x="6146679" y="2143125"/>
            <a:ext cx="1167055" cy="42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15" tIns="45654" rIns="91315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sz="1600">
                <a:solidFill>
                  <a:srgbClr val="00B500"/>
                </a:solidFill>
                <a:latin typeface="Wingdings" pitchFamily="2" charset="2"/>
              </a:rPr>
              <a:t>n</a:t>
            </a:r>
            <a:r>
              <a:rPr lang="de-DE" sz="1200" b="1">
                <a:solidFill>
                  <a:srgbClr val="FFFFFF"/>
                </a:solidFill>
                <a:latin typeface="Arial" charset="0"/>
              </a:rPr>
              <a:t> </a:t>
            </a:r>
            <a:r>
              <a:rPr lang="de-DE" sz="1200" b="1">
                <a:solidFill>
                  <a:srgbClr val="000000"/>
                </a:solidFill>
                <a:latin typeface="Arial" charset="0"/>
              </a:rPr>
              <a:t>Neustrelitz</a:t>
            </a:r>
          </a:p>
        </p:txBody>
      </p:sp>
      <p:sp>
        <p:nvSpPr>
          <p:cNvPr id="148518" name="Text Box 37"/>
          <p:cNvSpPr txBox="1">
            <a:spLocks noChangeArrowheads="1"/>
          </p:cNvSpPr>
          <p:nvPr/>
        </p:nvSpPr>
        <p:spPr bwMode="auto">
          <a:xfrm>
            <a:off x="4662817" y="5715000"/>
            <a:ext cx="870879" cy="29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82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SzPct val="100000"/>
            </a:pPr>
            <a:r>
              <a:rPr lang="de-DE" sz="1200" b="1">
                <a:solidFill>
                  <a:srgbClr val="000000"/>
                </a:solidFill>
                <a:latin typeface="Arial" charset="0"/>
                <a:ea typeface="ＭＳ Ｐゴシック" pitchFamily="34" charset="-128"/>
                <a:sym typeface="Arial" charset="0"/>
              </a:rPr>
              <a:t>Weilheim</a:t>
            </a:r>
            <a:r>
              <a:rPr lang="de-DE" sz="1200" b="1">
                <a:solidFill>
                  <a:srgbClr val="FFFFFF"/>
                </a:solidFill>
                <a:latin typeface="Arial" charset="0"/>
                <a:ea typeface="ＭＳ Ｐゴシック" pitchFamily="34" charset="-128"/>
                <a:sym typeface="Arial" charset="0"/>
              </a:rPr>
              <a:t> </a:t>
            </a:r>
            <a:r>
              <a:rPr lang="de-DE" sz="1600">
                <a:solidFill>
                  <a:srgbClr val="FF8D00"/>
                </a:solidFill>
                <a:latin typeface="Wingdings" pitchFamily="2" charset="2"/>
                <a:ea typeface="ＭＳ Ｐゴシック" pitchFamily="34" charset="-128"/>
                <a:sym typeface="Arial" charset="0"/>
              </a:rPr>
              <a:t>n</a:t>
            </a:r>
          </a:p>
        </p:txBody>
      </p:sp>
      <p:sp>
        <p:nvSpPr>
          <p:cNvPr id="148519" name="Text Box 5"/>
          <p:cNvSpPr txBox="1">
            <a:spLocks noChangeArrowheads="1"/>
          </p:cNvSpPr>
          <p:nvPr/>
        </p:nvSpPr>
        <p:spPr bwMode="auto">
          <a:xfrm>
            <a:off x="4986752" y="2166938"/>
            <a:ext cx="1056447" cy="42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15" tIns="45654" rIns="91315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sz="1600" dirty="0">
                <a:solidFill>
                  <a:srgbClr val="3333CC"/>
                </a:solidFill>
                <a:latin typeface="Wingdings" pitchFamily="2" charset="2"/>
              </a:rPr>
              <a:t>n</a:t>
            </a:r>
            <a:r>
              <a:rPr lang="de-DE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de-DE" sz="1200" b="1" dirty="0">
                <a:solidFill>
                  <a:srgbClr val="000000"/>
                </a:solidFill>
                <a:latin typeface="Arial" charset="0"/>
              </a:rPr>
              <a:t>Hamburg</a:t>
            </a:r>
          </a:p>
        </p:txBody>
      </p:sp>
      <p:sp>
        <p:nvSpPr>
          <p:cNvPr id="148520" name="Line 16"/>
          <p:cNvSpPr>
            <a:spLocks noChangeShapeType="1"/>
          </p:cNvSpPr>
          <p:nvPr/>
        </p:nvSpPr>
        <p:spPr bwMode="auto">
          <a:xfrm>
            <a:off x="6261893" y="1691971"/>
            <a:ext cx="110331" cy="441629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002926" y="3399964"/>
            <a:ext cx="1046829" cy="38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15" tIns="45654" rIns="91315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000000"/>
                </a:solidFill>
                <a:latin typeface="Arial" charset="0"/>
              </a:rPr>
              <a:t>Aachen </a:t>
            </a:r>
            <a:r>
              <a:rPr lang="de-DE" sz="1400" dirty="0">
                <a:solidFill>
                  <a:srgbClr val="003CC8"/>
                </a:solidFill>
                <a:latin typeface="Wingdings" pitchFamily="2" charset="2"/>
                <a:sym typeface="Wingdings" pitchFamily="2" charset="2"/>
              </a:rPr>
              <a:t></a:t>
            </a:r>
            <a:r>
              <a:rPr lang="de-DE" sz="900" b="1" dirty="0">
                <a:solidFill>
                  <a:srgbClr val="FFFFFF"/>
                </a:solidFill>
                <a:latin typeface="Arial" charset="0"/>
              </a:rPr>
              <a:t> </a:t>
            </a:r>
            <a:endParaRPr lang="de-DE" sz="1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5641026" y="4077072"/>
            <a:ext cx="987518" cy="38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15" tIns="45654" rIns="91315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sz="1600" dirty="0">
                <a:solidFill>
                  <a:srgbClr val="003CC8"/>
                </a:solidFill>
                <a:latin typeface="Wingdings" pitchFamily="2" charset="2"/>
                <a:sym typeface="Wingdings" pitchFamily="2" charset="2"/>
              </a:rPr>
              <a:t></a:t>
            </a:r>
            <a:r>
              <a:rPr lang="de-DE" sz="10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de-DE" sz="1200" b="1" dirty="0" smtClean="0">
                <a:solidFill>
                  <a:srgbClr val="000000"/>
                </a:solidFill>
                <a:latin typeface="Arial" charset="0"/>
              </a:rPr>
              <a:t>Dresden</a:t>
            </a:r>
            <a:endParaRPr lang="de-DE" sz="12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" name="Line 18"/>
          <p:cNvSpPr>
            <a:spLocks noChangeShapeType="1"/>
          </p:cNvSpPr>
          <p:nvPr/>
        </p:nvSpPr>
        <p:spPr bwMode="auto">
          <a:xfrm flipV="1">
            <a:off x="2038961" y="3625849"/>
            <a:ext cx="963965" cy="0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4" name="Line 18"/>
          <p:cNvSpPr>
            <a:spLocks noChangeShapeType="1"/>
          </p:cNvSpPr>
          <p:nvPr/>
        </p:nvSpPr>
        <p:spPr bwMode="auto">
          <a:xfrm>
            <a:off x="6665240" y="4365625"/>
            <a:ext cx="1002385" cy="236961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40713" name="Picture 384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12339"/>
            <a:ext cx="1017002" cy="10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714" name="Picture 385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309" y="3937174"/>
            <a:ext cx="1009345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322" name="Picture 436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500" y="5193320"/>
            <a:ext cx="1091340" cy="11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852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6"/>
          <p:cNvSpPr>
            <a:spLocks noGrp="1" noChangeArrowheads="1"/>
          </p:cNvSpPr>
          <p:nvPr>
            <p:ph type="title"/>
          </p:nvPr>
        </p:nvSpPr>
        <p:spPr>
          <a:xfrm>
            <a:off x="1143000" y="692720"/>
            <a:ext cx="7342188" cy="738187"/>
          </a:xfrm>
        </p:spPr>
        <p:txBody>
          <a:bodyPr/>
          <a:lstStyle/>
          <a:p>
            <a:pPr eaLnBrk="1" hangingPunct="1"/>
            <a:r>
              <a:rPr lang="en-GB" dirty="0" smtClean="0">
                <a:cs typeface="Arial" charset="0"/>
                <a:sym typeface="Arial" charset="0"/>
              </a:rPr>
              <a:t>DLR Site </a:t>
            </a:r>
            <a:br>
              <a:rPr lang="en-GB" dirty="0" smtClean="0">
                <a:cs typeface="Arial" charset="0"/>
                <a:sym typeface="Arial" charset="0"/>
              </a:rPr>
            </a:br>
            <a:r>
              <a:rPr lang="en-GB" dirty="0" err="1" smtClean="0">
                <a:cs typeface="Arial" charset="0"/>
                <a:sym typeface="Arial" charset="0"/>
              </a:rPr>
              <a:t>Oberpfaffenhofen</a:t>
            </a:r>
            <a:endParaRPr lang="en-GB" dirty="0" smtClean="0">
              <a:cs typeface="Arial" charset="0"/>
              <a:sym typeface="Arial" charset="0"/>
            </a:endParaRPr>
          </a:p>
        </p:txBody>
      </p:sp>
      <p:sp>
        <p:nvSpPr>
          <p:cNvPr id="9933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90600" y="1659485"/>
            <a:ext cx="3797300" cy="4403725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Employees: Approx. 1,700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Size of site: 245 000 m²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Research institutes and facilities: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endParaRPr lang="en-GB" sz="1600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eaLnBrk="1" hangingPunct="1">
              <a:lnSpc>
                <a:spcPct val="100000"/>
              </a:lnSpc>
              <a:spcAft>
                <a:spcPts val="200"/>
              </a:spcAft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Microwaves and Radar Institute</a:t>
            </a:r>
          </a:p>
          <a:p>
            <a:pPr eaLnBrk="1" hangingPunct="1">
              <a:lnSpc>
                <a:spcPct val="100000"/>
              </a:lnSpc>
              <a:spcAft>
                <a:spcPts val="200"/>
              </a:spcAft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Institute of Communication and Navigation</a:t>
            </a:r>
          </a:p>
          <a:p>
            <a:pPr eaLnBrk="1" hangingPunct="1">
              <a:lnSpc>
                <a:spcPct val="100000"/>
              </a:lnSpc>
              <a:spcAft>
                <a:spcPts val="200"/>
              </a:spcAft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Institute of Atmospheric Physics</a:t>
            </a:r>
          </a:p>
          <a:p>
            <a:pPr eaLnBrk="1" hangingPunct="1">
              <a:spcAft>
                <a:spcPts val="200"/>
              </a:spcAft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Remote Sensing Technology Institute </a:t>
            </a:r>
          </a:p>
          <a:p>
            <a:pPr eaLnBrk="1" hangingPunct="1">
              <a:lnSpc>
                <a:spcPct val="100000"/>
              </a:lnSpc>
              <a:spcAft>
                <a:spcPts val="200"/>
              </a:spcAft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Institute of Robotics and Mechatronics</a:t>
            </a:r>
          </a:p>
          <a:p>
            <a:pPr eaLnBrk="1" hangingPunct="1">
              <a:spcAft>
                <a:spcPts val="200"/>
              </a:spcAft>
            </a:pP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Institute 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of System Dynamics and Control</a:t>
            </a:r>
            <a:endParaRPr lang="en-GB" sz="1600" dirty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eaLnBrk="1" hangingPunct="1">
              <a:lnSpc>
                <a:spcPct val="100000"/>
              </a:lnSpc>
              <a:spcAft>
                <a:spcPts val="200"/>
              </a:spcAft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German Remote Sensing Data </a:t>
            </a:r>
            <a:r>
              <a:rPr lang="en-GB" sz="160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Center</a:t>
            </a:r>
            <a:endParaRPr lang="en-GB" sz="1600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eaLnBrk="1" hangingPunct="1">
              <a:lnSpc>
                <a:spcPct val="100000"/>
              </a:lnSpc>
              <a:spcAft>
                <a:spcPts val="200"/>
              </a:spcAft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Space Operations and Astronaut Training</a:t>
            </a:r>
          </a:p>
          <a:p>
            <a:pPr eaLnBrk="1" hangingPunct="1">
              <a:lnSpc>
                <a:spcPct val="100000"/>
              </a:lnSpc>
              <a:spcAft>
                <a:spcPts val="200"/>
              </a:spcAft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Galileo Control </a:t>
            </a:r>
            <a:r>
              <a:rPr lang="en-GB" sz="160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Center</a:t>
            </a:r>
            <a:endParaRPr lang="en-GB" sz="1600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eaLnBrk="1" hangingPunct="1">
              <a:lnSpc>
                <a:spcPct val="100000"/>
              </a:lnSpc>
              <a:spcAft>
                <a:spcPts val="200"/>
              </a:spcAft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Flight Experiments</a:t>
            </a:r>
          </a:p>
        </p:txBody>
      </p:sp>
      <p:pic>
        <p:nvPicPr>
          <p:cNvPr id="99333" name="Picture 8" descr="OP_gesamt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12" y="1916113"/>
            <a:ext cx="3744913" cy="29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>
            <a:hlinkClick r:id="" action="ppaction://hlinkshowjump?jump=lastslideviewed"/>
          </p:cNvPr>
          <p:cNvSpPr>
            <a:spLocks noChangeArrowheads="1"/>
          </p:cNvSpPr>
          <p:nvPr/>
        </p:nvSpPr>
        <p:spPr bwMode="auto">
          <a:xfrm>
            <a:off x="5003800" y="836613"/>
            <a:ext cx="3759200" cy="230187"/>
          </a:xfrm>
          <a:prstGeom prst="rect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rtl="0">
              <a:defRPr/>
            </a:pPr>
            <a:endParaRPr lang="de-DE" sz="1400" b="1" dirty="0" smtClean="0">
              <a:solidFill>
                <a:srgbClr val="FFFFFF"/>
              </a:solidFill>
              <a:latin typeface="Arial" charset="0"/>
              <a:ea typeface="ヒラギノ角ゴ Pro W3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890691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ChangeArrowheads="1"/>
          </p:cNvSpPr>
          <p:nvPr/>
        </p:nvSpPr>
        <p:spPr bwMode="auto">
          <a:xfrm>
            <a:off x="0" y="0"/>
            <a:ext cx="9288463" cy="6910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kern="1200">
              <a:solidFill>
                <a:srgbClr val="000000"/>
              </a:solidFill>
              <a:latin typeface="Arial" charset="0"/>
              <a:ea typeface="ヒラギノ角ゴ Pro W3" charset="-128"/>
              <a:cs typeface="Arial"/>
            </a:endParaRPr>
          </a:p>
        </p:txBody>
      </p:sp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91" y="0"/>
            <a:ext cx="2389187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55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8" y="5022850"/>
            <a:ext cx="2278062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55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" y="-26988"/>
            <a:ext cx="2360613" cy="183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31" y="5022850"/>
            <a:ext cx="199707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55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62" y="-26988"/>
            <a:ext cx="1763713" cy="183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557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8" y="5022850"/>
            <a:ext cx="1738312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557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12" y="5024438"/>
            <a:ext cx="159067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557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2465412"/>
            <a:ext cx="226060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557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4" y="2386013"/>
            <a:ext cx="2260600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5580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-26988"/>
            <a:ext cx="1608138" cy="183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5581" name="Group 13"/>
          <p:cNvGrpSpPr>
            <a:grpSpLocks noChangeAspect="1"/>
          </p:cNvGrpSpPr>
          <p:nvPr/>
        </p:nvGrpSpPr>
        <p:grpSpPr bwMode="auto">
          <a:xfrm>
            <a:off x="7747000" y="5022850"/>
            <a:ext cx="1493838" cy="1835150"/>
            <a:chOff x="1976" y="1053"/>
            <a:chExt cx="1807" cy="2219"/>
          </a:xfrm>
        </p:grpSpPr>
        <p:pic>
          <p:nvPicPr>
            <p:cNvPr id="365582" name="Picture 1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6" y="1053"/>
              <a:ext cx="1807" cy="2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5583" name="Picture 1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" y="1117"/>
              <a:ext cx="873" cy="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65584" name="Oval 16"/>
          <p:cNvSpPr>
            <a:spLocks noChangeArrowheads="1"/>
          </p:cNvSpPr>
          <p:nvPr/>
        </p:nvSpPr>
        <p:spPr bwMode="auto">
          <a:xfrm>
            <a:off x="2339975" y="1916116"/>
            <a:ext cx="4464050" cy="3025775"/>
          </a:xfrm>
          <a:prstGeom prst="ellipse">
            <a:avLst/>
          </a:prstGeom>
          <a:gradFill rotWithShape="1">
            <a:gsLst>
              <a:gs pos="0">
                <a:srgbClr val="000099">
                  <a:gamma/>
                  <a:shade val="46275"/>
                  <a:invGamma/>
                </a:srgbClr>
              </a:gs>
              <a:gs pos="50000">
                <a:srgbClr val="000099"/>
              </a:gs>
              <a:gs pos="100000">
                <a:srgbClr val="00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5" tIns="45654" rIns="91315" bIns="45654" anchor="ctr"/>
          <a:lstStyle/>
          <a:p>
            <a:pPr algn="ctr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endParaRPr lang="de-DE" sz="3200" b="1" kern="1200" dirty="0">
              <a:solidFill>
                <a:srgbClr val="FFFF00"/>
              </a:solidFill>
              <a:latin typeface="Frutiger 45 Light" pitchFamily="34" charset="0"/>
              <a:ea typeface="ヒラギノ角ゴ Pro W3" charset="-128"/>
              <a:cs typeface="Arial"/>
            </a:endParaRPr>
          </a:p>
          <a:p>
            <a:pPr algn="ctr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endParaRPr lang="de-DE" sz="3600" b="1" kern="1200" dirty="0" smtClean="0">
              <a:solidFill>
                <a:srgbClr val="FFFF00"/>
              </a:solidFill>
              <a:latin typeface="Frutiger 45 Light" pitchFamily="34" charset="0"/>
              <a:ea typeface="ヒラギノ角ゴ Pro W3" charset="-128"/>
              <a:cs typeface="Arial"/>
            </a:endParaRPr>
          </a:p>
          <a:p>
            <a:pPr algn="ctr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3600" b="1" kern="1200" dirty="0" err="1" smtClean="0">
                <a:solidFill>
                  <a:srgbClr val="FFFF00"/>
                </a:solidFill>
                <a:latin typeface="Frutiger 45 Light" pitchFamily="34" charset="0"/>
                <a:ea typeface="ヒラギノ角ゴ Pro W3" charset="-128"/>
                <a:cs typeface="Arial"/>
              </a:rPr>
              <a:t>DLR_School_Lab</a:t>
            </a:r>
            <a:endParaRPr lang="de-DE" sz="3600" b="1" kern="1200" dirty="0">
              <a:solidFill>
                <a:srgbClr val="FFFF00"/>
              </a:solidFill>
              <a:latin typeface="Frutiger 45 Light" pitchFamily="34" charset="0"/>
              <a:ea typeface="ヒラギノ角ゴ Pro W3" charset="-128"/>
              <a:cs typeface="Arial"/>
            </a:endParaRPr>
          </a:p>
          <a:p>
            <a:pPr algn="ctr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endParaRPr lang="de-DE" sz="2800" b="1" kern="1200" dirty="0" smtClean="0">
              <a:solidFill>
                <a:srgbClr val="FFFF00"/>
              </a:solidFill>
              <a:latin typeface="Frutiger 45 Light" pitchFamily="34" charset="0"/>
              <a:ea typeface="ヒラギノ角ゴ Pro W3" charset="-128"/>
              <a:cs typeface="Arial"/>
            </a:endParaRPr>
          </a:p>
          <a:p>
            <a:pPr algn="ctr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2800" b="1" kern="1200" dirty="0" smtClean="0">
                <a:solidFill>
                  <a:srgbClr val="FFFF00"/>
                </a:solidFill>
                <a:latin typeface="Frutiger 45 Light" pitchFamily="34" charset="0"/>
                <a:ea typeface="ヒラギノ角ゴ Pro W3" charset="-128"/>
                <a:cs typeface="Arial"/>
              </a:rPr>
              <a:t>Oberpfaffenhofen</a:t>
            </a:r>
            <a:r>
              <a:rPr lang="de-DE" sz="2800" b="1" kern="1200" dirty="0" smtClean="0">
                <a:solidFill>
                  <a:srgbClr val="FFFF00"/>
                </a:solidFill>
                <a:latin typeface="Arial" charset="0"/>
                <a:ea typeface="ヒラギノ角ゴ Pro W3" charset="-128"/>
                <a:cs typeface="Arial"/>
              </a:rPr>
              <a:t> </a:t>
            </a:r>
            <a:endParaRPr lang="de-DE" sz="2800" b="1" kern="1200" dirty="0">
              <a:solidFill>
                <a:srgbClr val="FFFF00"/>
              </a:solidFill>
              <a:latin typeface="Arial" charset="0"/>
              <a:ea typeface="ヒラギノ角ゴ Pro W3" charset="-128"/>
              <a:cs typeface="Arial"/>
            </a:endParaRPr>
          </a:p>
          <a:p>
            <a:pPr algn="ctr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2000" b="1" kern="1200" dirty="0">
                <a:solidFill>
                  <a:srgbClr val="FFFF00"/>
                </a:solidFill>
                <a:latin typeface="Frutiger 45 Light" pitchFamily="34" charset="0"/>
                <a:ea typeface="ヒラギノ角ゴ Pro W3" charset="-128"/>
                <a:cs typeface="Arial"/>
              </a:rPr>
              <a:t> </a:t>
            </a:r>
          </a:p>
          <a:p>
            <a:pPr algn="ctr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endParaRPr lang="de-DE" b="1" kern="1200" dirty="0">
              <a:solidFill>
                <a:srgbClr val="FFFF00"/>
              </a:solidFill>
              <a:latin typeface="Arial" charset="0"/>
              <a:ea typeface="ヒラギノ角ゴ Pro W3" charset="-128"/>
              <a:cs typeface="Arial"/>
            </a:endParaRPr>
          </a:p>
        </p:txBody>
      </p:sp>
      <p:sp>
        <p:nvSpPr>
          <p:cNvPr id="365585" name="AutoShape 17"/>
          <p:cNvSpPr>
            <a:spLocks noChangeArrowheads="1"/>
          </p:cNvSpPr>
          <p:nvPr/>
        </p:nvSpPr>
        <p:spPr bwMode="auto">
          <a:xfrm rot="-2734406">
            <a:off x="2395538" y="1571637"/>
            <a:ext cx="576262" cy="1265238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kern="1200">
              <a:solidFill>
                <a:srgbClr val="000000"/>
              </a:solidFill>
              <a:latin typeface="Arial" charset="0"/>
              <a:ea typeface="ヒラギノ角ゴ Pro W3" charset="-128"/>
              <a:cs typeface="Arial"/>
            </a:endParaRPr>
          </a:p>
        </p:txBody>
      </p:sp>
      <p:sp>
        <p:nvSpPr>
          <p:cNvPr id="365586" name="AutoShape 18"/>
          <p:cNvSpPr>
            <a:spLocks noChangeArrowheads="1"/>
          </p:cNvSpPr>
          <p:nvPr/>
        </p:nvSpPr>
        <p:spPr bwMode="auto">
          <a:xfrm rot="-8134406">
            <a:off x="1908187" y="3679849"/>
            <a:ext cx="576263" cy="1693863"/>
          </a:xfrm>
          <a:prstGeom prst="upDownArrow">
            <a:avLst>
              <a:gd name="adj1" fmla="val 50000"/>
              <a:gd name="adj2" fmla="val 58788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kern="1200">
              <a:solidFill>
                <a:srgbClr val="000000"/>
              </a:solidFill>
              <a:latin typeface="Arial" charset="0"/>
              <a:ea typeface="ヒラギノ角ゴ Pro W3" charset="-128"/>
              <a:cs typeface="Arial"/>
            </a:endParaRPr>
          </a:p>
        </p:txBody>
      </p:sp>
      <p:sp>
        <p:nvSpPr>
          <p:cNvPr id="365587" name="AutoShape 19"/>
          <p:cNvSpPr>
            <a:spLocks noChangeArrowheads="1"/>
          </p:cNvSpPr>
          <p:nvPr/>
        </p:nvSpPr>
        <p:spPr bwMode="auto">
          <a:xfrm rot="-8134406">
            <a:off x="6256338" y="1309688"/>
            <a:ext cx="576262" cy="1554162"/>
          </a:xfrm>
          <a:prstGeom prst="upDownArrow">
            <a:avLst>
              <a:gd name="adj1" fmla="val 50000"/>
              <a:gd name="adj2" fmla="val 53939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kern="1200">
              <a:solidFill>
                <a:srgbClr val="000000"/>
              </a:solidFill>
              <a:latin typeface="Arial" charset="0"/>
              <a:ea typeface="ヒラギノ角ゴ Pro W3" charset="-128"/>
              <a:cs typeface="Arial"/>
            </a:endParaRPr>
          </a:p>
        </p:txBody>
      </p:sp>
      <p:sp>
        <p:nvSpPr>
          <p:cNvPr id="365588" name="AutoShape 20"/>
          <p:cNvSpPr>
            <a:spLocks noChangeArrowheads="1"/>
          </p:cNvSpPr>
          <p:nvPr/>
        </p:nvSpPr>
        <p:spPr bwMode="auto">
          <a:xfrm rot="10800000">
            <a:off x="4251337" y="4500587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kern="1200">
              <a:solidFill>
                <a:srgbClr val="000000"/>
              </a:solidFill>
              <a:latin typeface="Arial" charset="0"/>
              <a:ea typeface="ヒラギノ角ゴ Pro W3" charset="-128"/>
              <a:cs typeface="Arial"/>
            </a:endParaRPr>
          </a:p>
        </p:txBody>
      </p:sp>
      <p:sp>
        <p:nvSpPr>
          <p:cNvPr id="365589" name="AutoShape 21"/>
          <p:cNvSpPr>
            <a:spLocks noChangeArrowheads="1"/>
          </p:cNvSpPr>
          <p:nvPr/>
        </p:nvSpPr>
        <p:spPr bwMode="auto">
          <a:xfrm rot="10800000">
            <a:off x="3635387" y="1341439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kern="1200">
              <a:solidFill>
                <a:srgbClr val="000000"/>
              </a:solidFill>
              <a:latin typeface="Arial" charset="0"/>
              <a:ea typeface="ヒラギノ角ゴ Pro W3" charset="-128"/>
              <a:cs typeface="Arial"/>
            </a:endParaRPr>
          </a:p>
        </p:txBody>
      </p:sp>
      <p:sp>
        <p:nvSpPr>
          <p:cNvPr id="365590" name="AutoShape 22"/>
          <p:cNvSpPr>
            <a:spLocks noChangeArrowheads="1"/>
          </p:cNvSpPr>
          <p:nvPr/>
        </p:nvSpPr>
        <p:spPr bwMode="auto">
          <a:xfrm rot="10800000">
            <a:off x="5003812" y="1341439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kern="1200">
              <a:solidFill>
                <a:srgbClr val="000000"/>
              </a:solidFill>
              <a:latin typeface="Arial" charset="0"/>
              <a:ea typeface="ヒラギノ角ゴ Pro W3" charset="-128"/>
              <a:cs typeface="Arial"/>
            </a:endParaRPr>
          </a:p>
        </p:txBody>
      </p:sp>
      <p:sp>
        <p:nvSpPr>
          <p:cNvPr id="365591" name="AutoShape 23"/>
          <p:cNvSpPr>
            <a:spLocks noChangeArrowheads="1"/>
          </p:cNvSpPr>
          <p:nvPr/>
        </p:nvSpPr>
        <p:spPr bwMode="auto">
          <a:xfrm rot="-2734406">
            <a:off x="5708662" y="4164037"/>
            <a:ext cx="576263" cy="1265237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kern="1200">
              <a:solidFill>
                <a:srgbClr val="000000"/>
              </a:solidFill>
              <a:latin typeface="Arial" charset="0"/>
              <a:ea typeface="ヒラギノ角ゴ Pro W3" charset="-128"/>
              <a:cs typeface="Arial"/>
            </a:endParaRPr>
          </a:p>
        </p:txBody>
      </p:sp>
      <p:sp>
        <p:nvSpPr>
          <p:cNvPr id="365592" name="AutoShape 24"/>
          <p:cNvSpPr>
            <a:spLocks noChangeArrowheads="1"/>
          </p:cNvSpPr>
          <p:nvPr/>
        </p:nvSpPr>
        <p:spPr bwMode="auto">
          <a:xfrm rot="-2734406">
            <a:off x="6685757" y="3752080"/>
            <a:ext cx="576262" cy="1590675"/>
          </a:xfrm>
          <a:prstGeom prst="upDownArrow">
            <a:avLst>
              <a:gd name="adj1" fmla="val 50000"/>
              <a:gd name="adj2" fmla="val 55207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kern="1200">
              <a:solidFill>
                <a:srgbClr val="000000"/>
              </a:solidFill>
              <a:latin typeface="Arial" charset="0"/>
              <a:ea typeface="ヒラギノ角ゴ Pro W3" charset="-128"/>
              <a:cs typeface="Arial"/>
            </a:endParaRPr>
          </a:p>
        </p:txBody>
      </p:sp>
      <p:sp>
        <p:nvSpPr>
          <p:cNvPr id="365593" name="AutoShape 25"/>
          <p:cNvSpPr>
            <a:spLocks noChangeArrowheads="1"/>
          </p:cNvSpPr>
          <p:nvPr/>
        </p:nvSpPr>
        <p:spPr bwMode="auto">
          <a:xfrm rot="-8134406">
            <a:off x="2843213" y="4149725"/>
            <a:ext cx="576262" cy="1265238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kern="1200">
              <a:solidFill>
                <a:srgbClr val="000000"/>
              </a:solidFill>
              <a:latin typeface="Arial" charset="0"/>
              <a:ea typeface="ヒラギノ角ゴ Pro W3" charset="-128"/>
              <a:cs typeface="Arial"/>
            </a:endParaRPr>
          </a:p>
        </p:txBody>
      </p:sp>
      <p:sp>
        <p:nvSpPr>
          <p:cNvPr id="365594" name="AutoShape 26"/>
          <p:cNvSpPr>
            <a:spLocks noChangeArrowheads="1"/>
          </p:cNvSpPr>
          <p:nvPr/>
        </p:nvSpPr>
        <p:spPr bwMode="auto">
          <a:xfrm rot="5400000">
            <a:off x="1978831" y="2636068"/>
            <a:ext cx="576263" cy="720725"/>
          </a:xfrm>
          <a:prstGeom prst="upDownArrow">
            <a:avLst>
              <a:gd name="adj1" fmla="val 50000"/>
              <a:gd name="adj2" fmla="val 25014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kern="1200">
              <a:solidFill>
                <a:srgbClr val="000000"/>
              </a:solidFill>
              <a:latin typeface="Arial" charset="0"/>
              <a:ea typeface="ヒラギノ角ゴ Pro W3" charset="-128"/>
              <a:cs typeface="Arial"/>
            </a:endParaRPr>
          </a:p>
        </p:txBody>
      </p:sp>
      <p:sp>
        <p:nvSpPr>
          <p:cNvPr id="365595" name="AutoShape 27"/>
          <p:cNvSpPr>
            <a:spLocks noChangeArrowheads="1"/>
          </p:cNvSpPr>
          <p:nvPr/>
        </p:nvSpPr>
        <p:spPr bwMode="auto">
          <a:xfrm rot="5400000">
            <a:off x="6588931" y="2924993"/>
            <a:ext cx="576263" cy="720725"/>
          </a:xfrm>
          <a:prstGeom prst="upDownArrow">
            <a:avLst>
              <a:gd name="adj1" fmla="val 50000"/>
              <a:gd name="adj2" fmla="val 25014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kern="1200">
              <a:solidFill>
                <a:srgbClr val="000000"/>
              </a:solidFill>
              <a:latin typeface="Arial" charset="0"/>
              <a:ea typeface="ヒラギノ角ゴ Pro W3" charset="-128"/>
              <a:cs typeface="Arial"/>
            </a:endParaRPr>
          </a:p>
        </p:txBody>
      </p:sp>
      <p:sp>
        <p:nvSpPr>
          <p:cNvPr id="365596" name="AutoShape 28"/>
          <p:cNvSpPr>
            <a:spLocks noChangeArrowheads="1"/>
          </p:cNvSpPr>
          <p:nvPr/>
        </p:nvSpPr>
        <p:spPr bwMode="auto">
          <a:xfrm rot="5400000">
            <a:off x="1980407" y="3285334"/>
            <a:ext cx="576262" cy="720725"/>
          </a:xfrm>
          <a:prstGeom prst="upDownArrow">
            <a:avLst>
              <a:gd name="adj1" fmla="val 50000"/>
              <a:gd name="adj2" fmla="val 25014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kern="1200">
              <a:solidFill>
                <a:srgbClr val="000000"/>
              </a:solidFill>
              <a:latin typeface="Arial" charset="0"/>
              <a:ea typeface="ヒラギノ角ゴ Pro W3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6062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8382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e-DE" dirty="0">
                <a:latin typeface="Frutiger 45 Light" pitchFamily="34" charset="0"/>
              </a:rPr>
              <a:t>Experiments </a:t>
            </a:r>
            <a:r>
              <a:rPr lang="de-DE" dirty="0" smtClean="0">
                <a:latin typeface="Frutiger 45 Light" pitchFamily="34" charset="0"/>
              </a:rPr>
              <a:t>@ </a:t>
            </a:r>
            <a:r>
              <a:rPr lang="de-DE" dirty="0" err="1" smtClean="0">
                <a:latin typeface="Frutiger 45 Light" pitchFamily="34" charset="0"/>
              </a:rPr>
              <a:t>DLR_School_Lab</a:t>
            </a:r>
            <a:r>
              <a:rPr lang="de-DE" dirty="0" smtClean="0">
                <a:latin typeface="Frutiger 45 Light" pitchFamily="34" charset="0"/>
              </a:rPr>
              <a:t> </a:t>
            </a:r>
            <a:r>
              <a:rPr lang="de-DE" dirty="0">
                <a:latin typeface="Frutiger 45 Light" pitchFamily="34" charset="0"/>
              </a:rPr>
              <a:t>Oberpfaffenhofen </a:t>
            </a:r>
            <a:r>
              <a:rPr lang="de-DE" dirty="0" smtClean="0">
                <a:latin typeface="Frutiger 45 Light" pitchFamily="34" charset="0"/>
              </a:rPr>
              <a:t/>
            </a:r>
            <a:br>
              <a:rPr lang="de-DE" dirty="0" smtClean="0">
                <a:latin typeface="Frutiger 45 Light" pitchFamily="34" charset="0"/>
              </a:rPr>
            </a:br>
            <a:r>
              <a:rPr lang="de-DE" dirty="0" err="1" smtClean="0">
                <a:latin typeface="Frutiger 45 Light" pitchFamily="34" charset="0"/>
              </a:rPr>
              <a:t>Represent</a:t>
            </a:r>
            <a:r>
              <a:rPr lang="de-DE" dirty="0" smtClean="0">
                <a:latin typeface="Frutiger 45 Light" pitchFamily="34" charset="0"/>
              </a:rPr>
              <a:t> </a:t>
            </a:r>
            <a:r>
              <a:rPr lang="de-DE" dirty="0" err="1" smtClean="0">
                <a:latin typeface="Frutiger 45 Light" pitchFamily="34" charset="0"/>
              </a:rPr>
              <a:t>the</a:t>
            </a:r>
            <a:r>
              <a:rPr lang="de-DE" dirty="0" smtClean="0">
                <a:latin typeface="Frutiger 45 Light" pitchFamily="34" charset="0"/>
              </a:rPr>
              <a:t> Research </a:t>
            </a:r>
            <a:r>
              <a:rPr lang="de-DE" dirty="0" err="1" smtClean="0">
                <a:latin typeface="Frutiger 45 Light" pitchFamily="34" charset="0"/>
              </a:rPr>
              <a:t>of</a:t>
            </a:r>
            <a:r>
              <a:rPr lang="de-DE" smtClean="0">
                <a:latin typeface="Frutiger 45 Light" pitchFamily="34" charset="0"/>
              </a:rPr>
              <a:t> All </a:t>
            </a:r>
            <a:r>
              <a:rPr lang="de-DE" dirty="0" smtClean="0">
                <a:latin typeface="Frutiger 45 Light" pitchFamily="34" charset="0"/>
              </a:rPr>
              <a:t>10 DLR Institutes</a:t>
            </a:r>
            <a:endParaRPr lang="de-DE" dirty="0">
              <a:latin typeface="Frutiger 45 Light" pitchFamily="34" charset="0"/>
            </a:endParaRPr>
          </a:p>
        </p:txBody>
      </p:sp>
      <p:sp>
        <p:nvSpPr>
          <p:cNvPr id="209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4747"/>
            <a:ext cx="8675688" cy="475297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8D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de-DE" sz="2800" b="1" dirty="0">
                <a:latin typeface="Frutiger 45 Light" pitchFamily="34" charset="0"/>
              </a:rPr>
              <a:t>	</a:t>
            </a:r>
            <a:r>
              <a:rPr lang="de-DE" sz="2000" b="1" dirty="0">
                <a:latin typeface="Frutiger 45 Light" pitchFamily="34" charset="0"/>
              </a:rPr>
              <a:t>Experiment		  	Institute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 Infrared 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Technology   	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Remote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Sensing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Technology 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 Laser 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Technology	  	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Physics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of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the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Atmosphere</a:t>
            </a:r>
            <a:endParaRPr lang="de-DE" sz="2000" b="1" dirty="0">
              <a:solidFill>
                <a:srgbClr val="000099"/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 Radar 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Technology	   	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Microwave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and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</a:t>
            </a:r>
            <a:r>
              <a:rPr lang="de-DE" sz="2000" b="1" dirty="0" smtClean="0">
                <a:solidFill>
                  <a:srgbClr val="000099"/>
                </a:solidFill>
                <a:latin typeface="Frutiger 45 Light" pitchFamily="34" charset="0"/>
              </a:rPr>
              <a:t>Ra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d</a:t>
            </a:r>
            <a:r>
              <a:rPr lang="de-DE" sz="2000" b="1" dirty="0" smtClean="0">
                <a:solidFill>
                  <a:srgbClr val="000099"/>
                </a:solidFill>
                <a:latin typeface="Frutiger 45 Light" pitchFamily="34" charset="0"/>
              </a:rPr>
              <a:t>ar 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Technology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</a:t>
            </a:r>
            <a:r>
              <a:rPr lang="de-DE" sz="2000" dirty="0" smtClean="0">
                <a:solidFill>
                  <a:srgbClr val="FF0000"/>
                </a:solidFill>
                <a:latin typeface="Frutiger 45 Light" pitchFamily="34" charset="0"/>
              </a:rPr>
              <a:t> </a:t>
            </a: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Optical 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Remote  </a:t>
            </a:r>
            <a:r>
              <a:rPr lang="de-DE" sz="2000" b="1" dirty="0" err="1">
                <a:solidFill>
                  <a:srgbClr val="FF0000"/>
                </a:solidFill>
                <a:latin typeface="Frutiger 45 Light" pitchFamily="34" charset="0"/>
              </a:rPr>
              <a:t>Sensing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	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Remote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Sensing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Data Center</a:t>
            </a:r>
            <a:endParaRPr lang="de-DE" sz="2000" b="1" baseline="30000" dirty="0">
              <a:solidFill>
                <a:srgbClr val="000099"/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 </a:t>
            </a:r>
            <a:r>
              <a:rPr lang="de-DE" sz="2000" b="1" dirty="0" err="1" smtClean="0">
                <a:solidFill>
                  <a:srgbClr val="FF0000"/>
                </a:solidFill>
                <a:latin typeface="Frutiger 45 Light" pitchFamily="34" charset="0"/>
              </a:rPr>
              <a:t>Weather</a:t>
            </a: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 </a:t>
            </a:r>
            <a:r>
              <a:rPr lang="de-DE" sz="2000" b="1" dirty="0" err="1">
                <a:solidFill>
                  <a:srgbClr val="FF0000"/>
                </a:solidFill>
                <a:latin typeface="Frutiger 45 Light" pitchFamily="34" charset="0"/>
              </a:rPr>
              <a:t>and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  <a:latin typeface="Frutiger 45 Light" pitchFamily="34" charset="0"/>
              </a:rPr>
              <a:t>Climate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	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Physics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of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the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Atmosphere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 </a:t>
            </a:r>
            <a:r>
              <a:rPr lang="de-DE" sz="2000" b="1" dirty="0" err="1" smtClean="0">
                <a:solidFill>
                  <a:srgbClr val="FF0000"/>
                </a:solidFill>
                <a:latin typeface="Frutiger 45 Light" pitchFamily="34" charset="0"/>
              </a:rPr>
              <a:t>Satellite</a:t>
            </a: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Data Analysis	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Remote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Sensing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Data Center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 </a:t>
            </a:r>
            <a:r>
              <a:rPr lang="de-DE" sz="2000" b="1" dirty="0" err="1" smtClean="0">
                <a:solidFill>
                  <a:srgbClr val="FF0000"/>
                </a:solidFill>
                <a:latin typeface="Frutiger 45 Light" pitchFamily="34" charset="0"/>
              </a:rPr>
              <a:t>Satellite</a:t>
            </a: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Navigation      	</a:t>
            </a:r>
            <a:r>
              <a:rPr lang="de-DE" sz="2000" b="1" dirty="0" smtClean="0">
                <a:solidFill>
                  <a:srgbClr val="000099"/>
                </a:solidFill>
                <a:latin typeface="Frutiger 45 Light" pitchFamily="34" charset="0"/>
              </a:rPr>
              <a:t>Communication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and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Navigation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 </a:t>
            </a:r>
            <a:r>
              <a:rPr lang="de-DE" sz="2000" b="1" dirty="0" err="1" smtClean="0">
                <a:solidFill>
                  <a:srgbClr val="FF0000"/>
                </a:solidFill>
                <a:latin typeface="Frutiger 45 Light" pitchFamily="34" charset="0"/>
              </a:rPr>
              <a:t>Robotics</a:t>
            </a: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                                </a:t>
            </a:r>
            <a:r>
              <a:rPr lang="de-DE" sz="2000" b="1" dirty="0" err="1" smtClean="0">
                <a:solidFill>
                  <a:schemeClr val="accent6">
                    <a:lumMod val="75000"/>
                  </a:schemeClr>
                </a:solidFill>
                <a:latin typeface="Frutiger 45 Light" pitchFamily="34" charset="0"/>
              </a:rPr>
              <a:t>Robotics</a:t>
            </a: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chemeClr val="accent6">
                    <a:lumMod val="75000"/>
                  </a:schemeClr>
                </a:solidFill>
                <a:latin typeface="Frutiger 45 Light" pitchFamily="34" charset="0"/>
              </a:rPr>
              <a:t>and</a:t>
            </a: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chemeClr val="accent6">
                    <a:lumMod val="75000"/>
                  </a:schemeClr>
                </a:solidFill>
                <a:latin typeface="Frutiger 45 Light" pitchFamily="34" charset="0"/>
              </a:rPr>
              <a:t>Mechatronics</a:t>
            </a:r>
            <a:endParaRPr lang="de-DE" sz="2000" b="1" dirty="0">
              <a:solidFill>
                <a:schemeClr val="accent6">
                  <a:lumMod val="75000"/>
                </a:schemeClr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Frutiger 45 Light" pitchFamily="34" charset="0"/>
              </a:rPr>
              <a:t>  </a:t>
            </a: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Virtual </a:t>
            </a:r>
            <a:r>
              <a:rPr lang="de-DE" sz="2000" b="1" dirty="0" err="1" smtClean="0">
                <a:solidFill>
                  <a:srgbClr val="FF0000"/>
                </a:solidFill>
                <a:latin typeface="Frutiger 45 Light" pitchFamily="34" charset="0"/>
              </a:rPr>
              <a:t>Mechanics</a:t>
            </a: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                </a:t>
            </a: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Frutiger 45 Light" pitchFamily="34" charset="0"/>
              </a:rPr>
              <a:t>System Dynamics </a:t>
            </a:r>
            <a:r>
              <a:rPr lang="de-DE" sz="2000" b="1" dirty="0" err="1" smtClean="0">
                <a:solidFill>
                  <a:schemeClr val="accent6">
                    <a:lumMod val="75000"/>
                  </a:schemeClr>
                </a:solidFill>
                <a:latin typeface="Frutiger 45 Light" pitchFamily="34" charset="0"/>
              </a:rPr>
              <a:t>and</a:t>
            </a: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Frutiger 45 Light" pitchFamily="34" charset="0"/>
              </a:rPr>
              <a:t> Control</a:t>
            </a:r>
            <a:endParaRPr lang="de-DE" sz="2000" b="1" dirty="0">
              <a:solidFill>
                <a:schemeClr val="accent6">
                  <a:lumMod val="75000"/>
                </a:schemeClr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Flight 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Team Simulator</a:t>
            </a: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  <a:latin typeface="Frutiger 45 Light" pitchFamily="34" charset="0"/>
              </a:rPr>
              <a:t>	</a:t>
            </a: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Frutiger 45 Light" pitchFamily="34" charset="0"/>
              </a:rPr>
              <a:t>Flight </a:t>
            </a:r>
            <a:r>
              <a:rPr lang="de-DE" sz="2000" b="1" dirty="0" err="1">
                <a:solidFill>
                  <a:schemeClr val="accent6">
                    <a:lumMod val="75000"/>
                  </a:schemeClr>
                </a:solidFill>
                <a:latin typeface="Frutiger 45 Light" pitchFamily="34" charset="0"/>
              </a:rPr>
              <a:t>Operations</a:t>
            </a:r>
            <a:endParaRPr lang="de-DE" sz="2000" b="1" dirty="0">
              <a:solidFill>
                <a:schemeClr val="accent6">
                  <a:lumMod val="75000"/>
                </a:schemeClr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Frutiger 45 Light" pitchFamily="34" charset="0"/>
              </a:rPr>
              <a:t> </a:t>
            </a: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Mobile 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Rocket Basis   </a:t>
            </a: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  <a:latin typeface="Frutiger 45 Light" pitchFamily="34" charset="0"/>
              </a:rPr>
              <a:t>	</a:t>
            </a: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Frutiger 45 Light" pitchFamily="34" charset="0"/>
              </a:rPr>
              <a:t>Space </a:t>
            </a:r>
            <a:r>
              <a:rPr lang="de-DE" sz="2000" b="1" dirty="0" err="1">
                <a:solidFill>
                  <a:schemeClr val="accent6">
                    <a:lumMod val="75000"/>
                  </a:schemeClr>
                </a:solidFill>
                <a:latin typeface="Frutiger 45 Light" pitchFamily="34" charset="0"/>
              </a:rPr>
              <a:t>Operations</a:t>
            </a:r>
            <a:endParaRPr lang="de-DE" sz="2000" b="1" dirty="0">
              <a:solidFill>
                <a:schemeClr val="accent6">
                  <a:lumMod val="75000"/>
                </a:schemeClr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Frutiger 45 Light" pitchFamily="34" charset="0"/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  <a:latin typeface="Frutiger 45 Light" pitchFamily="34" charset="0"/>
              </a:rPr>
              <a:t>ASUROnaut</a:t>
            </a: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  <a:latin typeface="Frutiger 45 Light" pitchFamily="34" charset="0"/>
              </a:rPr>
              <a:t>		</a:t>
            </a:r>
            <a:r>
              <a:rPr lang="de-DE" sz="2000" b="1" dirty="0" err="1" smtClean="0">
                <a:solidFill>
                  <a:schemeClr val="accent6">
                    <a:lumMod val="75000"/>
                  </a:schemeClr>
                </a:solidFill>
                <a:latin typeface="Frutiger 45 Light" pitchFamily="34" charset="0"/>
              </a:rPr>
              <a:t>Robotics</a:t>
            </a: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chemeClr val="accent6">
                    <a:lumMod val="75000"/>
                  </a:schemeClr>
                </a:solidFill>
                <a:latin typeface="Frutiger 45 Light" pitchFamily="34" charset="0"/>
              </a:rPr>
              <a:t>and</a:t>
            </a: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chemeClr val="accent6">
                    <a:lumMod val="75000"/>
                  </a:schemeClr>
                </a:solidFill>
                <a:latin typeface="Frutiger 45 Light" pitchFamily="34" charset="0"/>
              </a:rPr>
              <a:t>Mechatronics</a:t>
            </a:r>
            <a:endParaRPr lang="de-DE" sz="2000" b="1" dirty="0">
              <a:solidFill>
                <a:schemeClr val="accent6">
                  <a:lumMod val="75000"/>
                </a:schemeClr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Tunnel </a:t>
            </a:r>
            <a:r>
              <a:rPr lang="de-DE" sz="2000" b="1" dirty="0" err="1">
                <a:solidFill>
                  <a:srgbClr val="FF0000"/>
                </a:solidFill>
                <a:latin typeface="Frutiger 45 Light" pitchFamily="34" charset="0"/>
              </a:rPr>
              <a:t>Boring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rgbClr val="FF0000"/>
                </a:solidFill>
                <a:latin typeface="Frutiger 45 Light" pitchFamily="34" charset="0"/>
              </a:rPr>
              <a:t>Machine</a:t>
            </a: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  <a:latin typeface="Frutiger 45 Light" pitchFamily="34" charset="0"/>
              </a:rPr>
              <a:t>	Technical University </a:t>
            </a:r>
            <a:r>
              <a:rPr lang="de-DE" sz="2000" b="1" dirty="0" err="1">
                <a:solidFill>
                  <a:schemeClr val="accent6">
                    <a:lumMod val="75000"/>
                  </a:schemeClr>
                </a:solidFill>
                <a:latin typeface="Frutiger 45 Light" pitchFamily="34" charset="0"/>
              </a:rPr>
              <a:t>Munich</a:t>
            </a:r>
            <a:endParaRPr lang="de-DE" sz="2000" b="1" dirty="0">
              <a:solidFill>
                <a:schemeClr val="accent6">
                  <a:lumMod val="75000"/>
                </a:schemeClr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FF0000"/>
              </a:buClr>
              <a:buFont typeface="Marlett" pitchFamily="2" charset="2"/>
              <a:buNone/>
            </a:pPr>
            <a:endParaRPr lang="de-DE" sz="2000" b="1" dirty="0">
              <a:solidFill>
                <a:srgbClr val="000099"/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FF0000"/>
              </a:buClr>
              <a:buFont typeface="Marlett" pitchFamily="2" charset="2"/>
              <a:buNone/>
            </a:pPr>
            <a:endParaRPr lang="de-DE" sz="2000" b="1" dirty="0">
              <a:solidFill>
                <a:srgbClr val="000099"/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  <a:buFontTx/>
              <a:buNone/>
            </a:pPr>
            <a:endParaRPr lang="de-DE" sz="2000" baseline="30000" dirty="0">
              <a:solidFill>
                <a:srgbClr val="000099"/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endParaRPr lang="de-DE" sz="2000" dirty="0">
              <a:latin typeface="Frutiger 45 Light" pitchFamily="34" charset="0"/>
            </a:endParaRP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3851920" y="306896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43559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5"/>
          <p:cNvSpPr/>
          <p:nvPr/>
        </p:nvSpPr>
        <p:spPr>
          <a:xfrm>
            <a:off x="208166" y="1499717"/>
            <a:ext cx="8710650" cy="4093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rPr lang="de-DE" sz="4400" b="1" dirty="0" err="1" smtClean="0">
                <a:latin typeface="Arial Bold"/>
                <a:ea typeface="Arial Bold"/>
                <a:cs typeface="Arial Bold"/>
                <a:sym typeface="Arial Bold"/>
              </a:rPr>
              <a:t>Realization</a:t>
            </a:r>
            <a:r>
              <a:rPr lang="de-DE" sz="4400" b="1" dirty="0" smtClean="0">
                <a:latin typeface="Arial Bold"/>
                <a:ea typeface="Arial Bold"/>
                <a:cs typeface="Arial Bold"/>
                <a:sym typeface="Arial Bold"/>
              </a:rPr>
              <a:t> #1</a:t>
            </a:r>
            <a:endParaRPr lang="en-US" sz="4400" b="1" dirty="0" smtClean="0">
              <a:latin typeface="Arial Bold"/>
              <a:ea typeface="Arial Bold"/>
              <a:cs typeface="Arial Bold"/>
              <a:sym typeface="Arial Bold"/>
            </a:endParaRPr>
          </a:p>
          <a:p>
            <a:pPr>
              <a:defRPr>
                <a:solidFill>
                  <a:srgbClr val="000000"/>
                </a:solidFill>
              </a:defRPr>
            </a:pPr>
            <a:endParaRPr sz="4000" dirty="0">
              <a:latin typeface="Arial"/>
              <a:ea typeface="Arial"/>
              <a:cs typeface="Arial"/>
              <a:sym typeface="Arial"/>
            </a:endParaRPr>
          </a:p>
          <a:p>
            <a:pPr algn="ctr">
              <a:buSzPct val="100000"/>
              <a:defRPr>
                <a:solidFill>
                  <a:srgbClr val="000000"/>
                </a:solidFill>
              </a:defRPr>
            </a:pPr>
            <a:r>
              <a:rPr lang="de-DE" sz="4400" dirty="0" smtClean="0">
                <a:latin typeface="Arial"/>
                <a:ea typeface="Arial"/>
                <a:cs typeface="Arial"/>
                <a:sym typeface="Arial"/>
              </a:rPr>
              <a:t>EO @ School</a:t>
            </a:r>
          </a:p>
          <a:p>
            <a:pPr algn="ctr">
              <a:buSzPct val="100000"/>
              <a:defRPr>
                <a:solidFill>
                  <a:srgbClr val="000000"/>
                </a:solidFill>
              </a:defRPr>
            </a:pPr>
            <a:r>
              <a:rPr lang="de-DE" sz="4400" dirty="0" smtClean="0">
                <a:latin typeface="Arial"/>
                <a:ea typeface="Arial"/>
                <a:cs typeface="Arial"/>
                <a:sym typeface="Arial"/>
              </a:rPr>
              <a:t>in Germany</a:t>
            </a:r>
          </a:p>
          <a:p>
            <a:pPr algn="ctr">
              <a:buSzPct val="100000"/>
              <a:defRPr>
                <a:solidFill>
                  <a:srgbClr val="000000"/>
                </a:solidFill>
              </a:defRPr>
            </a:pPr>
            <a:r>
              <a:rPr lang="de-DE" sz="4400" dirty="0" smtClean="0"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de-DE" sz="4400" dirty="0" err="1" smtClean="0">
                <a:latin typeface="Arial"/>
                <a:ea typeface="Arial"/>
                <a:cs typeface="Arial"/>
                <a:sym typeface="Arial"/>
              </a:rPr>
              <a:t>supported</a:t>
            </a:r>
            <a:r>
              <a:rPr lang="de-DE" sz="44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4400" dirty="0" err="1" smtClean="0">
                <a:latin typeface="Arial"/>
                <a:ea typeface="Arial"/>
                <a:cs typeface="Arial"/>
                <a:sym typeface="Arial"/>
              </a:rPr>
              <a:t>by</a:t>
            </a:r>
            <a:r>
              <a:rPr lang="de-DE" sz="4400" dirty="0" smtClean="0"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algn="ctr">
              <a:buSzPct val="100000"/>
              <a:defRPr>
                <a:solidFill>
                  <a:srgbClr val="000000"/>
                </a:solidFill>
              </a:defRPr>
            </a:pPr>
            <a:r>
              <a:rPr lang="de-DE" sz="4400" dirty="0" smtClean="0">
                <a:latin typeface="Arial"/>
                <a:ea typeface="Arial"/>
                <a:cs typeface="Arial"/>
                <a:sym typeface="Arial"/>
              </a:rPr>
              <a:t>DLR Space </a:t>
            </a:r>
            <a:r>
              <a:rPr lang="de-DE" sz="4400" dirty="0" err="1" smtClean="0">
                <a:latin typeface="Arial"/>
                <a:ea typeface="Arial"/>
                <a:cs typeface="Arial"/>
                <a:sym typeface="Arial"/>
              </a:rPr>
              <a:t>Directorate</a:t>
            </a:r>
            <a:endParaRPr sz="4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WGCapD-5 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Hampton, Virginia, USA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March 29</a:t>
            </a:r>
            <a:r>
              <a:rPr lang="en-US" sz="1500" baseline="300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th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– April 1</a:t>
            </a:r>
            <a:r>
              <a:rPr lang="en-US" sz="1500" baseline="300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st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, 2016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34290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-109538" y="-66675"/>
            <a:ext cx="9263063" cy="7083425"/>
            <a:chOff x="-109538" y="-66675"/>
            <a:chExt cx="9263063" cy="7083425"/>
          </a:xfrm>
        </p:grpSpPr>
        <p:pic>
          <p:nvPicPr>
            <p:cNvPr id="2050" name="Picture 27" descr="P107025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2525" y="-9525"/>
              <a:ext cx="1651000" cy="220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25" descr="P106095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51" r="3130"/>
            <a:stretch>
              <a:fillRect/>
            </a:stretch>
          </p:blipFill>
          <p:spPr bwMode="auto">
            <a:xfrm>
              <a:off x="4224338" y="-15875"/>
              <a:ext cx="2447925" cy="17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26" descr="P107025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1" t="12689" r="18349"/>
            <a:stretch>
              <a:fillRect/>
            </a:stretch>
          </p:blipFill>
          <p:spPr bwMode="auto">
            <a:xfrm>
              <a:off x="6227763" y="-49213"/>
              <a:ext cx="1387475" cy="229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24" descr="P10609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524" r="6491" b="4744"/>
            <a:stretch>
              <a:fillRect/>
            </a:stretch>
          </p:blipFill>
          <p:spPr bwMode="auto">
            <a:xfrm>
              <a:off x="2449513" y="3603625"/>
              <a:ext cx="1865312" cy="234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27" descr="P107025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47" t="13976" r="19302"/>
            <a:stretch>
              <a:fillRect/>
            </a:stretch>
          </p:blipFill>
          <p:spPr bwMode="auto">
            <a:xfrm>
              <a:off x="7615238" y="2028825"/>
              <a:ext cx="1512887" cy="177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22" descr="C:\Users\stefanik\AppData\Local\Microsoft\Windows\Temporary Internet Files\Content.Outlook\Z1B4TV06\Martin_Wandfoto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84" b="10600"/>
            <a:stretch>
              <a:fillRect/>
            </a:stretch>
          </p:blipFill>
          <p:spPr bwMode="auto">
            <a:xfrm>
              <a:off x="2212975" y="-63500"/>
              <a:ext cx="1663700" cy="1939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28" descr="K:\DCIM\107_PANA\P1070255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90" t="18478" r="10832"/>
            <a:stretch>
              <a:fillRect/>
            </a:stretch>
          </p:blipFill>
          <p:spPr bwMode="auto">
            <a:xfrm>
              <a:off x="3581400" y="-66675"/>
              <a:ext cx="1462088" cy="2262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51" descr="P105080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8" t="4662" r="21651"/>
            <a:stretch>
              <a:fillRect/>
            </a:stretch>
          </p:blipFill>
          <p:spPr bwMode="auto">
            <a:xfrm>
              <a:off x="7458075" y="3495675"/>
              <a:ext cx="1671638" cy="303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28" descr="P10702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08" t="11504" r="14499" b="-250"/>
            <a:stretch>
              <a:fillRect/>
            </a:stretch>
          </p:blipFill>
          <p:spPr bwMode="auto">
            <a:xfrm>
              <a:off x="34925" y="-9525"/>
              <a:ext cx="1168400" cy="218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27" descr="P107015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1" t="10016" r="20122" b="15353"/>
            <a:stretch>
              <a:fillRect/>
            </a:stretch>
          </p:blipFill>
          <p:spPr bwMode="auto">
            <a:xfrm>
              <a:off x="4906963" y="1697038"/>
              <a:ext cx="1817687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23" descr="Nicol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72" t="14960" r="22177" b="34605"/>
            <a:stretch>
              <a:fillRect/>
            </a:stretch>
          </p:blipFill>
          <p:spPr bwMode="auto">
            <a:xfrm>
              <a:off x="7459663" y="5191125"/>
              <a:ext cx="1674812" cy="166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3" descr="Tobi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11"/>
            <a:stretch>
              <a:fillRect/>
            </a:stretch>
          </p:blipFill>
          <p:spPr bwMode="auto">
            <a:xfrm>
              <a:off x="2771775" y="1925638"/>
              <a:ext cx="1312863" cy="197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28" descr="P107015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7" t="5229" r="22545"/>
            <a:stretch>
              <a:fillRect/>
            </a:stretch>
          </p:blipFill>
          <p:spPr bwMode="auto">
            <a:xfrm>
              <a:off x="884238" y="3495675"/>
              <a:ext cx="1711325" cy="238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23" descr="P106041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6"/>
            <a:stretch>
              <a:fillRect/>
            </a:stretch>
          </p:blipFill>
          <p:spPr bwMode="auto">
            <a:xfrm>
              <a:off x="5983288" y="3141663"/>
              <a:ext cx="1793875" cy="2619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25" descr="P1060910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9" t="3986" r="8464" b="-3986"/>
            <a:stretch>
              <a:fillRect/>
            </a:stretch>
          </p:blipFill>
          <p:spPr bwMode="auto">
            <a:xfrm>
              <a:off x="-52388" y="1846263"/>
              <a:ext cx="1887538" cy="179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22" descr="J:\DCIM\106_PANA\P1060869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04" t="17169" r="19450"/>
            <a:stretch>
              <a:fillRect/>
            </a:stretch>
          </p:blipFill>
          <p:spPr bwMode="auto">
            <a:xfrm>
              <a:off x="1203325" y="-9525"/>
              <a:ext cx="1165225" cy="197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6" name="Picture 21" descr="J:\DCIM\106_PANA\P1060787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01"/>
            <a:stretch>
              <a:fillRect/>
            </a:stretch>
          </p:blipFill>
          <p:spPr bwMode="auto">
            <a:xfrm>
              <a:off x="6369050" y="1624013"/>
              <a:ext cx="1274763" cy="198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7" name="Picture 20" descr="P1060775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87" t="-4884" r="487" b="34605"/>
            <a:stretch>
              <a:fillRect/>
            </a:stretch>
          </p:blipFill>
          <p:spPr bwMode="auto">
            <a:xfrm>
              <a:off x="5772150" y="5205413"/>
              <a:ext cx="1763713" cy="1652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4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2" r="13100" b="13922"/>
            <a:stretch>
              <a:fillRect/>
            </a:stretch>
          </p:blipFill>
          <p:spPr bwMode="auto">
            <a:xfrm>
              <a:off x="3984625" y="1749425"/>
              <a:ext cx="1327150" cy="185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9" name="Picture 19" descr="J:\DCIM\106_PANA\P1060774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19" t="848" r="589" b="4301"/>
            <a:stretch>
              <a:fillRect/>
            </a:stretch>
          </p:blipFill>
          <p:spPr bwMode="auto">
            <a:xfrm>
              <a:off x="-53975" y="3563938"/>
              <a:ext cx="1223963" cy="1938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12" descr="me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19" t="7695" r="-391"/>
            <a:stretch>
              <a:fillRect/>
            </a:stretch>
          </p:blipFill>
          <p:spPr bwMode="auto">
            <a:xfrm>
              <a:off x="4129088" y="3338513"/>
              <a:ext cx="1854200" cy="2103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1" name="Picture 26" descr="546049_399730656704775_346062587_n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9538" y="5191125"/>
              <a:ext cx="2559051" cy="171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2" name="Picture 27" descr="F:\DCIM\107_PANA\P1070108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76" t="15016" r="20665"/>
            <a:stretch>
              <a:fillRect/>
            </a:stretch>
          </p:blipFill>
          <p:spPr bwMode="auto">
            <a:xfrm>
              <a:off x="3044825" y="5191125"/>
              <a:ext cx="1603375" cy="182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3" name="Picture 23" descr="J:\DCIM\106_PANA\P1060417.JP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4"/>
            <a:stretch>
              <a:fillRect/>
            </a:stretch>
          </p:blipFill>
          <p:spPr bwMode="auto">
            <a:xfrm>
              <a:off x="4470400" y="5191125"/>
              <a:ext cx="1392238" cy="174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4" name="Picture 24" descr="J:\DCIM\106_PANA\P1060848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15" t="7999" r="16946" b="36301"/>
            <a:stretch>
              <a:fillRect/>
            </a:stretch>
          </p:blipFill>
          <p:spPr bwMode="auto">
            <a:xfrm>
              <a:off x="1397000" y="1893888"/>
              <a:ext cx="1406525" cy="1601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6" name="Picture 28" descr="P1070260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5" t="24605" r="13423" b="1726"/>
            <a:stretch>
              <a:fillRect/>
            </a:stretch>
          </p:blipFill>
          <p:spPr bwMode="auto">
            <a:xfrm>
              <a:off x="1879600" y="5011738"/>
              <a:ext cx="1427163" cy="1931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hteck 2"/>
          <p:cNvSpPr/>
          <p:nvPr/>
        </p:nvSpPr>
        <p:spPr>
          <a:xfrm>
            <a:off x="364010" y="3357129"/>
            <a:ext cx="8837140" cy="4257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None/>
              <a:defRPr/>
            </a:pPr>
            <a:r>
              <a:rPr lang="de-DE" sz="80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The </a:t>
            </a:r>
            <a:r>
              <a:rPr lang="de-DE" sz="80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Team</a:t>
            </a:r>
          </a:p>
        </p:txBody>
      </p:sp>
    </p:spTree>
    <p:extLst>
      <p:ext uri="{BB962C8B-B14F-4D97-AF65-F5344CB8AC3E}">
        <p14:creationId xmlns:p14="http://schemas.microsoft.com/office/powerpoint/2010/main" val="3227891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3" y="-27381"/>
            <a:ext cx="9180000" cy="7089862"/>
          </a:xfrm>
          <a:prstGeom prst="rect">
            <a:avLst/>
          </a:prstGeom>
        </p:spPr>
      </p:pic>
      <p:sp>
        <p:nvSpPr>
          <p:cNvPr id="4" name="Rectangle 35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3200400" y="6477000"/>
            <a:ext cx="5562600" cy="152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Folie </a:t>
            </a:r>
            <a:fld id="{9899E806-5707-4953-9A25-B5C9FEF06E71}" type="slidenum">
              <a:rPr lang="de-DE"/>
              <a:pPr>
                <a:defRPr/>
              </a:pPr>
              <a:t>41</a:t>
            </a:fld>
            <a:endParaRPr lang="de-DE"/>
          </a:p>
        </p:txBody>
      </p:sp>
      <p:grpSp>
        <p:nvGrpSpPr>
          <p:cNvPr id="6" name="Gruppieren 5"/>
          <p:cNvGrpSpPr>
            <a:grpSpLocks noChangeAspect="1"/>
          </p:cNvGrpSpPr>
          <p:nvPr/>
        </p:nvGrpSpPr>
        <p:grpSpPr>
          <a:xfrm>
            <a:off x="2267744" y="479369"/>
            <a:ext cx="6275876" cy="5256000"/>
            <a:chOff x="719999" y="719999"/>
            <a:chExt cx="6877666" cy="5760000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999" y="719999"/>
              <a:ext cx="6877666" cy="57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hteck 8"/>
            <p:cNvSpPr/>
            <p:nvPr/>
          </p:nvSpPr>
          <p:spPr>
            <a:xfrm>
              <a:off x="1115616" y="3212976"/>
              <a:ext cx="1008112" cy="25922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</a:pPr>
              <a:endParaRPr lang="de-DE" kern="1200">
                <a:solidFill>
                  <a:srgbClr val="FFFFFF"/>
                </a:solidFill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3654776" y="3212976"/>
              <a:ext cx="1008112" cy="25922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</a:pPr>
              <a:endParaRPr lang="de-DE" kern="1200">
                <a:solidFill>
                  <a:srgbClr val="FFFFFF"/>
                </a:solidFill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6228184" y="3068960"/>
              <a:ext cx="1008112" cy="28083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</a:pPr>
              <a:endParaRPr lang="de-DE" kern="1200">
                <a:solidFill>
                  <a:srgbClr val="FFFFFF"/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923980" y="2920775"/>
              <a:ext cx="1298563" cy="3371700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algn="ctr" defTabSz="914400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4000" kern="1200" dirty="0" smtClean="0">
                  <a:solidFill>
                    <a:srgbClr val="000000"/>
                  </a:solidFill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  <a:t>13 High Tech</a:t>
              </a:r>
            </a:p>
            <a:p>
              <a:pPr algn="ctr" defTabSz="914400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4000" kern="1200" dirty="0" smtClean="0">
                  <a:solidFill>
                    <a:srgbClr val="000000"/>
                  </a:solidFill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  <a:t> </a:t>
              </a:r>
            </a:p>
            <a:p>
              <a:pPr algn="ctr" defTabSz="914400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4000" kern="1200" dirty="0" smtClean="0">
                  <a:solidFill>
                    <a:srgbClr val="000000"/>
                  </a:solidFill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  <a:t>Experiments</a:t>
              </a:r>
              <a:endParaRPr lang="de-DE" sz="4000" kern="12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3491880" y="3199546"/>
              <a:ext cx="1298563" cy="2852204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algn="ctr" defTabSz="914400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4000" kern="12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  <a:t>Competent</a:t>
              </a:r>
              <a:endParaRPr lang="de-DE" sz="4000" kern="1200" dirty="0" smtClean="0">
                <a:solidFill>
                  <a:srgbClr val="000000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endParaRPr>
            </a:p>
            <a:p>
              <a:pPr algn="ctr" defTabSz="914400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</a:pPr>
              <a:endParaRPr lang="de-DE" sz="4000" kern="1200" dirty="0" smtClean="0">
                <a:solidFill>
                  <a:srgbClr val="000000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endParaRPr>
            </a:p>
            <a:p>
              <a:pPr algn="ctr" defTabSz="914400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4000" kern="12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  <a:t>Mentoring</a:t>
              </a:r>
              <a:endParaRPr lang="de-DE" sz="4000" kern="12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5940152" y="3318064"/>
              <a:ext cx="1298563" cy="2600993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algn="ctr" defTabSz="914400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4000" kern="12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  <a:t>Authentic</a:t>
              </a:r>
              <a:endParaRPr lang="de-DE" sz="4000" kern="1200" dirty="0" smtClean="0">
                <a:solidFill>
                  <a:srgbClr val="000000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endParaRPr>
            </a:p>
            <a:p>
              <a:pPr algn="ctr" defTabSz="914400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</a:pPr>
              <a:endParaRPr lang="de-DE" sz="4000" kern="1200" dirty="0" smtClean="0">
                <a:solidFill>
                  <a:srgbClr val="000000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endParaRPr>
            </a:p>
            <a:p>
              <a:pPr algn="ctr" defTabSz="914400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4000" kern="12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  <a:t>Ambience</a:t>
              </a:r>
              <a:endParaRPr lang="de-DE" sz="4000" kern="12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02316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836613"/>
            <a:ext cx="8024812" cy="8382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4000" dirty="0" smtClean="0">
                <a:latin typeface="Frutiger 45 Light" pitchFamily="34" charset="0"/>
              </a:rPr>
              <a:t>Experimental </a:t>
            </a:r>
            <a:r>
              <a:rPr lang="de-DE" sz="4000" dirty="0" err="1" smtClean="0">
                <a:latin typeface="Frutiger 45 Light" pitchFamily="34" charset="0"/>
              </a:rPr>
              <a:t>Concept</a:t>
            </a:r>
            <a:r>
              <a:rPr lang="de-DE" sz="4000" dirty="0" smtClean="0">
                <a:latin typeface="Frutiger 45 Light" pitchFamily="34" charset="0"/>
              </a:rPr>
              <a:t> 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496300" cy="42672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endParaRPr lang="de-DE" sz="900" b="1" dirty="0" smtClean="0">
              <a:solidFill>
                <a:srgbClr val="FF0000"/>
              </a:solidFill>
              <a:latin typeface="Frutiger 45 Light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sz="2400" b="1" dirty="0" smtClean="0">
                <a:solidFill>
                  <a:srgbClr val="FF0000"/>
                </a:solidFill>
                <a:latin typeface="Frutiger 45 Light" pitchFamily="34" charset="0"/>
              </a:rPr>
              <a:t>…</a:t>
            </a:r>
            <a:r>
              <a:rPr lang="de-DE" sz="2400" b="1" dirty="0" err="1" smtClean="0">
                <a:solidFill>
                  <a:srgbClr val="FF0000"/>
                </a:solidFill>
                <a:latin typeface="Frutiger 45 Light" pitchFamily="34" charset="0"/>
              </a:rPr>
              <a:t>Representing</a:t>
            </a:r>
            <a:r>
              <a:rPr lang="de-DE" sz="2400" b="1" dirty="0" smtClean="0">
                <a:solidFill>
                  <a:srgbClr val="FF0000"/>
                </a:solidFill>
                <a:latin typeface="Frutiger 45 Light" pitchFamily="34" charset="0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Frutiger 45 Light" pitchFamily="34" charset="0"/>
              </a:rPr>
              <a:t>the</a:t>
            </a:r>
            <a:r>
              <a:rPr lang="de-DE" sz="2400" b="1" dirty="0" smtClean="0">
                <a:solidFill>
                  <a:srgbClr val="FF0000"/>
                </a:solidFill>
                <a:latin typeface="Frutiger 45 Light" pitchFamily="34" charset="0"/>
              </a:rPr>
              <a:t> DLR-Institutes‘ Competence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de-DE" sz="300" b="1" dirty="0" smtClean="0">
              <a:latin typeface="Frutiger 45 Light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de-DE" sz="2000" b="1" dirty="0" smtClean="0">
              <a:latin typeface="Frutiger 45 Light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de-DE" sz="3200" b="1" dirty="0" smtClean="0">
                <a:latin typeface="Frutiger 45 Light" pitchFamily="34" charset="0"/>
              </a:rPr>
              <a:t>	</a:t>
            </a:r>
            <a:r>
              <a:rPr lang="de-DE" sz="3200" b="1" dirty="0" smtClean="0">
                <a:latin typeface="Frutiger 45 Light" pitchFamily="34" charset="0"/>
                <a:sym typeface="Wingdings"/>
              </a:rPr>
              <a:t></a:t>
            </a:r>
            <a:r>
              <a:rPr lang="de-DE" sz="3200" b="1" dirty="0" smtClean="0">
                <a:latin typeface="Frutiger 45 Light" pitchFamily="34" charset="0"/>
              </a:rPr>
              <a:t> 	Authenticity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de-DE" sz="2000" b="1" dirty="0">
              <a:latin typeface="Frutiger 45 Light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de-DE" sz="2000" b="1" dirty="0" smtClean="0">
              <a:latin typeface="Frutiger 45 Light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de-DE" sz="900" b="1" dirty="0" smtClean="0">
              <a:latin typeface="Frutiger 45 Light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sz="2400" b="1" dirty="0" smtClean="0">
                <a:solidFill>
                  <a:srgbClr val="FF0000"/>
                </a:solidFill>
                <a:latin typeface="Frutiger 45 Light" pitchFamily="34" charset="0"/>
              </a:rPr>
              <a:t>…</a:t>
            </a:r>
            <a:r>
              <a:rPr lang="de-DE" sz="2400" b="1" dirty="0" err="1" smtClean="0">
                <a:solidFill>
                  <a:srgbClr val="FF0000"/>
                </a:solidFill>
                <a:latin typeface="Frutiger 45 Light" pitchFamily="34" charset="0"/>
              </a:rPr>
              <a:t>Didactical</a:t>
            </a:r>
            <a:r>
              <a:rPr lang="de-DE" sz="2400" b="1" dirty="0" smtClean="0">
                <a:solidFill>
                  <a:srgbClr val="FF0000"/>
                </a:solidFill>
                <a:latin typeface="Frutiger 45 Light" pitchFamily="34" charset="0"/>
              </a:rPr>
              <a:t> Transfer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e-DE" sz="2000" b="1" dirty="0" smtClean="0">
              <a:latin typeface="Frutiger 45 Light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e-DE" sz="300" b="1" dirty="0" smtClean="0">
              <a:latin typeface="Frutiger 45 Light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de-DE" sz="300" b="1" dirty="0">
              <a:latin typeface="Frutiger 45 Light" pitchFamily="34" charset="0"/>
            </a:endParaRP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</a:pPr>
            <a:r>
              <a:rPr lang="de-DE" sz="3200" b="1" dirty="0" smtClean="0">
                <a:latin typeface="Frutiger 45 Light" pitchFamily="34" charset="0"/>
              </a:rPr>
              <a:t>	</a:t>
            </a:r>
            <a:r>
              <a:rPr lang="de-DE" sz="3200" b="1" dirty="0">
                <a:latin typeface="Frutiger 45 Light" pitchFamily="34" charset="0"/>
                <a:sym typeface="Wingdings"/>
              </a:rPr>
              <a:t> </a:t>
            </a:r>
            <a:r>
              <a:rPr lang="de-DE" sz="3200" b="1" dirty="0" smtClean="0">
                <a:latin typeface="Frutiger 45 Light" pitchFamily="34" charset="0"/>
              </a:rPr>
              <a:t> 	</a:t>
            </a:r>
            <a:r>
              <a:rPr lang="de-DE" sz="3200" b="1" dirty="0" err="1" smtClean="0">
                <a:latin typeface="Frutiger 45 Light" pitchFamily="34" charset="0"/>
              </a:rPr>
              <a:t>Inquiry-Based</a:t>
            </a:r>
            <a:r>
              <a:rPr lang="de-DE" sz="3200" b="1" dirty="0" smtClean="0">
                <a:latin typeface="Frutiger 45 Light" pitchFamily="34" charset="0"/>
              </a:rPr>
              <a:t> Science Education</a:t>
            </a:r>
          </a:p>
        </p:txBody>
      </p:sp>
    </p:spTree>
    <p:extLst>
      <p:ext uri="{BB962C8B-B14F-4D97-AF65-F5344CB8AC3E}">
        <p14:creationId xmlns:p14="http://schemas.microsoft.com/office/powerpoint/2010/main" val="24742188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5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620688"/>
            <a:ext cx="7342188" cy="7381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4000" dirty="0" err="1">
                <a:latin typeface="Frutiger 45 Light" pitchFamily="34" charset="0"/>
              </a:rPr>
              <a:t>DLR_School_Lab</a:t>
            </a:r>
            <a:r>
              <a:rPr lang="de-DE" sz="4000" dirty="0">
                <a:latin typeface="Frutiger 45 Light" pitchFamily="34" charset="0"/>
              </a:rPr>
              <a:t> Oberpfaffenhofen </a:t>
            </a:r>
          </a:p>
        </p:txBody>
      </p:sp>
      <p:sp>
        <p:nvSpPr>
          <p:cNvPr id="3145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1" y="1844824"/>
            <a:ext cx="7772400" cy="4191000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de-DE" sz="3200" b="1" dirty="0">
                <a:latin typeface="Frutiger 45 Light" pitchFamily="34" charset="0"/>
              </a:rPr>
              <a:t> </a:t>
            </a:r>
            <a:r>
              <a:rPr lang="de-DE" sz="3200" b="1" dirty="0" smtClean="0">
                <a:latin typeface="Frutiger 45 Light" pitchFamily="34" charset="0"/>
              </a:rPr>
              <a:t>13 </a:t>
            </a:r>
            <a:r>
              <a:rPr lang="de-DE" sz="3200" b="1" dirty="0" err="1">
                <a:latin typeface="Frutiger 45 Light" pitchFamily="34" charset="0"/>
              </a:rPr>
              <a:t>years</a:t>
            </a:r>
            <a:endParaRPr lang="de-DE" sz="3200" b="1" dirty="0">
              <a:latin typeface="Frutiger 45 Light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de-DE" sz="3200" b="1" dirty="0">
                <a:latin typeface="Frutiger 45 Light" pitchFamily="34" charset="0"/>
              </a:rPr>
              <a:t> </a:t>
            </a:r>
            <a:r>
              <a:rPr lang="de-DE" sz="3200" b="1" dirty="0" smtClean="0">
                <a:latin typeface="Frutiger 45 Light" pitchFamily="34" charset="0"/>
              </a:rPr>
              <a:t>30.000 </a:t>
            </a:r>
            <a:r>
              <a:rPr lang="de-DE" sz="3200" b="1" dirty="0" err="1">
                <a:latin typeface="Frutiger 45 Light" pitchFamily="34" charset="0"/>
              </a:rPr>
              <a:t>secondary</a:t>
            </a:r>
            <a:r>
              <a:rPr lang="de-DE" sz="3200" b="1" dirty="0">
                <a:latin typeface="Frutiger 45 Light" pitchFamily="34" charset="0"/>
              </a:rPr>
              <a:t> </a:t>
            </a:r>
            <a:r>
              <a:rPr lang="de-DE" sz="3200" b="1" dirty="0" err="1">
                <a:latin typeface="Frutiger 45 Light" pitchFamily="34" charset="0"/>
              </a:rPr>
              <a:t>school</a:t>
            </a:r>
            <a:r>
              <a:rPr lang="de-DE" sz="3200" b="1" dirty="0">
                <a:latin typeface="Frutiger 45 Light" pitchFamily="34" charset="0"/>
              </a:rPr>
              <a:t> </a:t>
            </a:r>
            <a:r>
              <a:rPr lang="de-DE" sz="3200" b="1" dirty="0" err="1">
                <a:latin typeface="Frutiger 45 Light" pitchFamily="34" charset="0"/>
              </a:rPr>
              <a:t>students</a:t>
            </a:r>
            <a:endParaRPr lang="de-DE" sz="3200" b="1" dirty="0">
              <a:latin typeface="Frutiger 45 Light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de-DE" sz="3200" b="1" dirty="0">
                <a:latin typeface="Frutiger 45 Light" pitchFamily="34" charset="0"/>
              </a:rPr>
              <a:t> 3</a:t>
            </a:r>
            <a:r>
              <a:rPr lang="de-DE" sz="3200" b="1" dirty="0" smtClean="0">
                <a:latin typeface="Frutiger 45 Light" pitchFamily="34" charset="0"/>
              </a:rPr>
              <a:t>.000 </a:t>
            </a:r>
            <a:r>
              <a:rPr lang="de-DE" sz="3200" b="1" dirty="0" err="1">
                <a:latin typeface="Frutiger 45 Light" pitchFamily="34" charset="0"/>
              </a:rPr>
              <a:t>teachers</a:t>
            </a:r>
            <a:endParaRPr lang="de-DE" sz="3200" b="1" dirty="0">
              <a:latin typeface="Frutiger 45 Light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e-DE" sz="1600" b="1" dirty="0" smtClean="0">
                <a:latin typeface="Frutiger 45 Light" pitchFamily="34" charset="0"/>
              </a:rPr>
              <a:t> </a:t>
            </a:r>
            <a:endParaRPr lang="de-DE" sz="1600" b="1" dirty="0">
              <a:latin typeface="Frutiger 45 Light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de-DE" sz="3200" b="1" dirty="0">
                <a:solidFill>
                  <a:srgbClr val="FF3300"/>
                </a:solidFill>
                <a:latin typeface="Frutiger 45 Light" pitchFamily="34" charset="0"/>
              </a:rPr>
              <a:t> 3</a:t>
            </a:r>
            <a:r>
              <a:rPr lang="de-DE" sz="3200" b="1" dirty="0" smtClean="0">
                <a:solidFill>
                  <a:srgbClr val="FF3300"/>
                </a:solidFill>
                <a:latin typeface="Frutiger 45 Light" pitchFamily="34" charset="0"/>
              </a:rPr>
              <a:t>.500 </a:t>
            </a:r>
            <a:r>
              <a:rPr lang="de-DE" sz="3200" b="1" dirty="0">
                <a:solidFill>
                  <a:srgbClr val="FF3300"/>
                </a:solidFill>
                <a:latin typeface="Frutiger 45 Light" pitchFamily="34" charset="0"/>
              </a:rPr>
              <a:t>MINT </a:t>
            </a:r>
            <a:r>
              <a:rPr lang="de-DE" sz="3200" b="1" dirty="0" err="1">
                <a:solidFill>
                  <a:srgbClr val="FF3300"/>
                </a:solidFill>
                <a:latin typeface="Frutiger 45 Light" pitchFamily="34" charset="0"/>
              </a:rPr>
              <a:t>talents</a:t>
            </a:r>
            <a:endParaRPr lang="de-DE" sz="3200" b="1" dirty="0">
              <a:solidFill>
                <a:srgbClr val="FF3300"/>
              </a:solidFill>
              <a:latin typeface="Frutiger 45 Light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de-DE" sz="3200" b="1" dirty="0">
                <a:solidFill>
                  <a:srgbClr val="FF3300"/>
                </a:solidFill>
                <a:latin typeface="Frutiger 45 Light" pitchFamily="34" charset="0"/>
              </a:rPr>
              <a:t> </a:t>
            </a:r>
            <a:r>
              <a:rPr lang="de-DE" sz="3200" b="1" dirty="0" smtClean="0">
                <a:solidFill>
                  <a:srgbClr val="FF3300"/>
                </a:solidFill>
                <a:latin typeface="Frutiger 45 Light" pitchFamily="34" charset="0"/>
              </a:rPr>
              <a:t>300 </a:t>
            </a:r>
            <a:r>
              <a:rPr lang="de-DE" sz="3200" b="1" dirty="0" err="1">
                <a:solidFill>
                  <a:srgbClr val="FF3300"/>
                </a:solidFill>
                <a:latin typeface="Frutiger 45 Light" pitchFamily="34" charset="0"/>
              </a:rPr>
              <a:t>teachers</a:t>
            </a:r>
            <a:r>
              <a:rPr lang="de-DE" sz="3200" b="1" dirty="0">
                <a:solidFill>
                  <a:srgbClr val="FF3300"/>
                </a:solidFill>
                <a:latin typeface="Frutiger 45 Light" pitchFamily="34" charset="0"/>
              </a:rPr>
              <a:t> </a:t>
            </a:r>
            <a:r>
              <a:rPr lang="de-DE" sz="3200" b="1" dirty="0" err="1">
                <a:solidFill>
                  <a:srgbClr val="FF3300"/>
                </a:solidFill>
                <a:latin typeface="Frutiger 45 Light" pitchFamily="34" charset="0"/>
              </a:rPr>
              <a:t>of</a:t>
            </a:r>
            <a:r>
              <a:rPr lang="de-DE" sz="3200" b="1" dirty="0">
                <a:solidFill>
                  <a:srgbClr val="FF3300"/>
                </a:solidFill>
                <a:latin typeface="Frutiger 45 Light" pitchFamily="34" charset="0"/>
              </a:rPr>
              <a:t> </a:t>
            </a:r>
            <a:r>
              <a:rPr lang="de-DE" sz="3200" b="1" dirty="0" err="1">
                <a:solidFill>
                  <a:srgbClr val="FF3300"/>
                </a:solidFill>
                <a:latin typeface="Frutiger 45 Light" pitchFamily="34" charset="0"/>
              </a:rPr>
              <a:t>the</a:t>
            </a:r>
            <a:r>
              <a:rPr lang="de-DE" sz="3200" b="1" dirty="0">
                <a:solidFill>
                  <a:srgbClr val="FF3300"/>
                </a:solidFill>
                <a:latin typeface="Frutiger 45 Light" pitchFamily="34" charset="0"/>
              </a:rPr>
              <a:t> </a:t>
            </a:r>
            <a:r>
              <a:rPr lang="de-DE" sz="3200" b="1" dirty="0" err="1">
                <a:solidFill>
                  <a:srgbClr val="FF3300"/>
                </a:solidFill>
                <a:latin typeface="Frutiger 45 Light" pitchFamily="34" charset="0"/>
              </a:rPr>
              <a:t>gifted</a:t>
            </a:r>
            <a:endParaRPr lang="de-DE" sz="3200" b="1" dirty="0">
              <a:solidFill>
                <a:srgbClr val="FF3300"/>
              </a:solidFill>
              <a:latin typeface="Frutiger 45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78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5"/>
          <p:cNvSpPr/>
          <p:nvPr/>
        </p:nvSpPr>
        <p:spPr>
          <a:xfrm>
            <a:off x="208166" y="1499717"/>
            <a:ext cx="8710650" cy="341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rPr lang="de-DE" sz="4400" b="1" dirty="0" err="1" smtClean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Realization</a:t>
            </a:r>
            <a:r>
              <a:rPr lang="de-DE" sz="4400" b="1" dirty="0" smtClean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#4</a:t>
            </a:r>
            <a:endParaRPr lang="en-US" sz="4400" b="1" dirty="0" smtClean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>
              <a:defRPr>
                <a:solidFill>
                  <a:srgbClr val="000000"/>
                </a:solidFill>
              </a:defRPr>
            </a:pPr>
            <a:endParaRPr sz="4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SzPct val="100000"/>
              <a:defRPr>
                <a:solidFill>
                  <a:srgbClr val="000000"/>
                </a:solidFill>
              </a:defRPr>
            </a:pPr>
            <a:r>
              <a:rPr lang="de-DE" sz="44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EO School Lab</a:t>
            </a:r>
          </a:p>
          <a:p>
            <a:pPr algn="ctr">
              <a:buSzPct val="100000"/>
              <a:defRPr>
                <a:solidFill>
                  <a:srgbClr val="000000"/>
                </a:solidFill>
              </a:defRPr>
            </a:pPr>
            <a:r>
              <a:rPr lang="de-DE" sz="44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 International </a:t>
            </a:r>
            <a:r>
              <a:rPr lang="de-DE" sz="44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Conferences</a:t>
            </a:r>
            <a:endParaRPr lang="de-DE" sz="440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SzPct val="100000"/>
              <a:defRPr>
                <a:solidFill>
                  <a:srgbClr val="000000"/>
                </a:solidFill>
              </a:defRPr>
            </a:pPr>
            <a:r>
              <a:rPr lang="de-DE" sz="44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an ESA-DLR Initiative</a:t>
            </a:r>
            <a:endParaRPr sz="4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WGCapD-5 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Hampton, Virginia, USA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March 29</a:t>
            </a:r>
            <a:r>
              <a:rPr lang="en-US" sz="1500" baseline="300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th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– April 1</a:t>
            </a:r>
            <a:r>
              <a:rPr lang="en-US" sz="1500" baseline="300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st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, 2016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844420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Our</a:t>
            </a:r>
            <a:r>
              <a:rPr lang="de-DE" dirty="0" smtClean="0"/>
              <a:t> Goals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half" idx="1"/>
          </p:nvPr>
        </p:nvSpPr>
        <p:spPr>
          <a:xfrm>
            <a:off x="457202" y="1484789"/>
            <a:ext cx="8291264" cy="4525963"/>
          </a:xfrm>
        </p:spPr>
        <p:txBody>
          <a:bodyPr>
            <a:normAutofit/>
          </a:bodyPr>
          <a:lstStyle/>
          <a:p>
            <a:r>
              <a:rPr lang="de-DE" dirty="0" err="1" smtClean="0"/>
              <a:t>Attract</a:t>
            </a:r>
            <a:r>
              <a:rPr lang="de-DE" dirty="0" smtClean="0"/>
              <a:t> (</a:t>
            </a:r>
            <a:r>
              <a:rPr lang="de-DE" dirty="0" err="1" smtClean="0"/>
              <a:t>young</a:t>
            </a:r>
            <a:r>
              <a:rPr lang="de-DE" dirty="0" smtClean="0"/>
              <a:t>) </a:t>
            </a:r>
            <a:r>
              <a:rPr lang="de-DE" dirty="0" err="1" smtClean="0"/>
              <a:t>people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EO</a:t>
            </a:r>
          </a:p>
          <a:p>
            <a:pPr lvl="1"/>
            <a:r>
              <a:rPr lang="de-DE" dirty="0" smtClean="0"/>
              <a:t>Technology </a:t>
            </a:r>
          </a:p>
          <a:p>
            <a:pPr lvl="1"/>
            <a:r>
              <a:rPr lang="de-DE" dirty="0" err="1" smtClean="0"/>
              <a:t>Missions</a:t>
            </a:r>
            <a:endParaRPr lang="de-DE" dirty="0" smtClean="0"/>
          </a:p>
          <a:p>
            <a:pPr lvl="1"/>
            <a:r>
              <a:rPr lang="de-DE" dirty="0" smtClean="0"/>
              <a:t>Software</a:t>
            </a:r>
          </a:p>
          <a:p>
            <a:pPr lvl="1"/>
            <a:r>
              <a:rPr lang="de-DE" dirty="0" smtClean="0"/>
              <a:t>Data</a:t>
            </a:r>
          </a:p>
          <a:p>
            <a:pPr lvl="1"/>
            <a:r>
              <a:rPr lang="de-DE" dirty="0" err="1" smtClean="0"/>
              <a:t>Applications</a:t>
            </a:r>
            <a:endParaRPr lang="de-DE" dirty="0" smtClean="0"/>
          </a:p>
          <a:p>
            <a:r>
              <a:rPr lang="de-DE" dirty="0" smtClean="0"/>
              <a:t>Create </a:t>
            </a:r>
            <a:r>
              <a:rPr lang="de-DE" dirty="0" err="1" smtClean="0"/>
              <a:t>awareness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usefulness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EO – </a:t>
            </a:r>
            <a:r>
              <a:rPr lang="de-DE" dirty="0" err="1" smtClean="0"/>
              <a:t>especially</a:t>
            </a:r>
            <a:r>
              <a:rPr lang="de-DE" dirty="0" smtClean="0"/>
              <a:t> in </a:t>
            </a:r>
            <a:r>
              <a:rPr lang="de-DE" dirty="0" err="1" smtClean="0"/>
              <a:t>developing</a:t>
            </a:r>
            <a:r>
              <a:rPr lang="de-DE" dirty="0" smtClean="0"/>
              <a:t> countries</a:t>
            </a:r>
          </a:p>
          <a:p>
            <a:r>
              <a:rPr lang="de-DE" dirty="0" err="1" smtClean="0"/>
              <a:t>Demonstrate</a:t>
            </a:r>
            <a:r>
              <a:rPr lang="de-DE" dirty="0" smtClean="0"/>
              <a:t> </a:t>
            </a:r>
            <a:r>
              <a:rPr lang="de-DE" dirty="0" err="1" smtClean="0"/>
              <a:t>advantage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combined</a:t>
            </a:r>
            <a:r>
              <a:rPr lang="de-DE" dirty="0" smtClean="0"/>
              <a:t> </a:t>
            </a:r>
            <a:r>
              <a:rPr lang="de-DE" dirty="0" err="1" smtClean="0"/>
              <a:t>expertise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70889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9"/>
          <p:cNvSpPr txBox="1">
            <a:spLocks noChangeArrowheads="1"/>
          </p:cNvSpPr>
          <p:nvPr/>
        </p:nvSpPr>
        <p:spPr>
          <a:xfrm>
            <a:off x="587375" y="2319685"/>
            <a:ext cx="7972425" cy="107721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 defTabSz="914400"/>
            <a:r>
              <a:rPr lang="en-US" sz="4000" kern="1200" dirty="0" smtClean="0">
                <a:solidFill>
                  <a:srgbClr val="00338D"/>
                </a:solidFill>
              </a:rPr>
              <a:t>Joint DLR/ESA EO Education stand</a:t>
            </a:r>
          </a:p>
          <a:p>
            <a:pPr algn="ctr" defTabSz="914400"/>
            <a:r>
              <a:rPr lang="en-US" sz="4000" kern="1200" dirty="0" smtClean="0">
                <a:solidFill>
                  <a:srgbClr val="00338D"/>
                </a:solidFill>
              </a:rPr>
              <a:t>at IGARSS 2012 in Munich </a:t>
            </a:r>
            <a:endParaRPr lang="en-GB" sz="4000" kern="1200" dirty="0">
              <a:solidFill>
                <a:srgbClr val="00338D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59498" y="3680917"/>
            <a:ext cx="8798008" cy="37809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2000" dirty="0" smtClean="0">
                <a:solidFill>
                  <a:srgbClr val="00338D"/>
                </a:solidFill>
              </a:rPr>
              <a:t>Combined lab experiments, training sessions and 3D Demonstrations</a:t>
            </a:r>
          </a:p>
        </p:txBody>
      </p:sp>
    </p:spTree>
    <p:extLst>
      <p:ext uri="{BB962C8B-B14F-4D97-AF65-F5344CB8AC3E}">
        <p14:creationId xmlns:p14="http://schemas.microsoft.com/office/powerpoint/2010/main" val="298256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" y="2559370"/>
            <a:ext cx="240565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350" y="2564904"/>
            <a:ext cx="240565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662" y="2572596"/>
            <a:ext cx="240565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322" y="4359370"/>
            <a:ext cx="240565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484" y="4365304"/>
            <a:ext cx="240565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764704"/>
            <a:ext cx="240565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395" y="4349476"/>
            <a:ext cx="240565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85039"/>
            <a:ext cx="269525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469" y="4359753"/>
            <a:ext cx="2695234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94284"/>
            <a:ext cx="2695234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885" y="2597648"/>
            <a:ext cx="2695234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94284"/>
            <a:ext cx="2695234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292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7088" y="3264517"/>
            <a:ext cx="3020802" cy="432048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en-GB" sz="2000" dirty="0" smtClean="0">
                <a:solidFill>
                  <a:srgbClr val="00338D"/>
                </a:solidFill>
              </a:rPr>
              <a:t>Infrared techniques</a:t>
            </a:r>
            <a:endParaRPr lang="en-GB" sz="2000" dirty="0">
              <a:solidFill>
                <a:srgbClr val="00338D"/>
              </a:solidFill>
            </a:endParaRPr>
          </a:p>
          <a:p>
            <a:pPr>
              <a:defRPr/>
            </a:pPr>
            <a:endParaRPr lang="en-GB" sz="2000" dirty="0">
              <a:solidFill>
                <a:srgbClr val="00549F"/>
              </a:solidFill>
            </a:endParaRPr>
          </a:p>
          <a:p>
            <a:pPr marL="0" indent="0">
              <a:buFontTx/>
              <a:buNone/>
              <a:defRPr/>
            </a:pPr>
            <a:endParaRPr lang="en-GB" sz="2000" dirty="0">
              <a:solidFill>
                <a:srgbClr val="00549F"/>
              </a:solidFill>
            </a:endParaRPr>
          </a:p>
        </p:txBody>
      </p:sp>
      <p:pic>
        <p:nvPicPr>
          <p:cNvPr id="17412" name="Picture 2" descr="http://www.dlr.de/schoollab/Portaldata/24/Resources/images/op/experimente/schuerad-1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" y="550572"/>
            <a:ext cx="2632075" cy="2632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4" descr="http://www.dlr.de/schoollab/Portaldata/24/Resources/images/op/experimente/Pflanze-1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483" y="548682"/>
            <a:ext cx="2648492" cy="264666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7" descr="C:\Users\Antonios Mouratidis\Documents\ANTONIOS\Francesco\IGARSS_2012\DLR_school_Lab\2-IMG_708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24"/>
          <a:stretch/>
        </p:blipFill>
        <p:spPr bwMode="auto">
          <a:xfrm>
            <a:off x="5666901" y="550572"/>
            <a:ext cx="3361201" cy="2632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71250" y="3717032"/>
            <a:ext cx="8956839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400" dirty="0">
                <a:solidFill>
                  <a:srgbClr val="00338D"/>
                </a:solidFill>
              </a:rPr>
              <a:t>The DLR </a:t>
            </a:r>
            <a:r>
              <a:rPr lang="en-US" sz="2400" dirty="0" smtClean="0">
                <a:solidFill>
                  <a:srgbClr val="00338D"/>
                </a:solidFill>
              </a:rPr>
              <a:t>School Lab </a:t>
            </a:r>
            <a:r>
              <a:rPr lang="en-US" sz="2400" dirty="0">
                <a:solidFill>
                  <a:srgbClr val="00338D"/>
                </a:solidFill>
              </a:rPr>
              <a:t>experiments presented </a:t>
            </a:r>
            <a:r>
              <a:rPr lang="en-US" sz="2400" dirty="0" smtClean="0">
                <a:solidFill>
                  <a:srgbClr val="00338D"/>
                </a:solidFill>
              </a:rPr>
              <a:t>at IGARSS</a:t>
            </a:r>
            <a:r>
              <a:rPr lang="en-GB" sz="2400" dirty="0" smtClean="0">
                <a:solidFill>
                  <a:srgbClr val="00338D"/>
                </a:solidFill>
              </a:rPr>
              <a:t>.</a:t>
            </a:r>
            <a:r>
              <a:rPr lang="en-GB" sz="2400" dirty="0">
                <a:solidFill>
                  <a:srgbClr val="00549F"/>
                </a:solidFill>
              </a:rPr>
              <a:t> </a:t>
            </a:r>
            <a:endParaRPr lang="en-GB" sz="2400" dirty="0" smtClean="0">
              <a:solidFill>
                <a:srgbClr val="00338D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GB" sz="1800" i="1" dirty="0" smtClean="0">
                <a:solidFill>
                  <a:srgbClr val="00338D"/>
                </a:solidFill>
              </a:rPr>
              <a:t>(More info at: </a:t>
            </a:r>
            <a:r>
              <a:rPr lang="en-GB" sz="1800" i="1" dirty="0" smtClean="0">
                <a:solidFill>
                  <a:srgbClr val="00338D"/>
                </a:solidFill>
                <a:hlinkClick r:id="rId6"/>
              </a:rPr>
              <a:t>http</a:t>
            </a:r>
            <a:r>
              <a:rPr lang="en-GB" sz="1800" i="1" dirty="0">
                <a:solidFill>
                  <a:srgbClr val="00338D"/>
                </a:solidFill>
                <a:hlinkClick r:id="rId6"/>
              </a:rPr>
              <a:t>://</a:t>
            </a:r>
            <a:r>
              <a:rPr lang="en-GB" sz="1800" i="1" dirty="0" smtClean="0">
                <a:solidFill>
                  <a:srgbClr val="00338D"/>
                </a:solidFill>
                <a:hlinkClick r:id="rId6"/>
              </a:rPr>
              <a:t>www.dlr.de/schoollab/desktopdefault.aspx/tabid-1991</a:t>
            </a:r>
            <a:r>
              <a:rPr lang="en-GB" sz="1800" i="1" dirty="0" smtClean="0">
                <a:solidFill>
                  <a:srgbClr val="00338D"/>
                </a:solidFill>
              </a:rPr>
              <a:t>) </a:t>
            </a:r>
            <a:endParaRPr lang="en-GB" sz="1800" i="1" dirty="0">
              <a:solidFill>
                <a:srgbClr val="00338D"/>
              </a:solidFill>
            </a:endParaRPr>
          </a:p>
        </p:txBody>
      </p:sp>
      <p:pic>
        <p:nvPicPr>
          <p:cNvPr id="1026" name="Picture 2" descr="http://www.dlr.de/schoollab/Portaldata/24/Resources/images/op/logos/Oberpfaffenhofen_rgb_150_randlo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40" y="5229200"/>
            <a:ext cx="1428750" cy="95250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34292" y="3284984"/>
            <a:ext cx="2520280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GB" sz="2000" dirty="0" smtClean="0">
                <a:solidFill>
                  <a:srgbClr val="00338D"/>
                </a:solidFill>
              </a:rPr>
              <a:t>Radar experiment</a:t>
            </a:r>
          </a:p>
          <a:p>
            <a:pPr>
              <a:defRPr/>
            </a:pPr>
            <a:endParaRPr lang="en-GB" sz="2000" dirty="0" smtClean="0">
              <a:solidFill>
                <a:srgbClr val="00549F"/>
              </a:solidFill>
            </a:endParaRPr>
          </a:p>
          <a:p>
            <a:pPr marL="0" indent="0">
              <a:buFontTx/>
              <a:buNone/>
              <a:defRPr/>
            </a:pPr>
            <a:endParaRPr lang="en-GB" sz="2000" dirty="0">
              <a:solidFill>
                <a:srgbClr val="00549F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915818" y="3284984"/>
            <a:ext cx="2520280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GB" sz="2000" dirty="0" smtClean="0">
                <a:solidFill>
                  <a:srgbClr val="00338D"/>
                </a:solidFill>
              </a:rPr>
              <a:t>Spectroscopy</a:t>
            </a:r>
          </a:p>
          <a:p>
            <a:pPr>
              <a:defRPr/>
            </a:pPr>
            <a:endParaRPr lang="en-GB" sz="2000" dirty="0" smtClean="0">
              <a:solidFill>
                <a:srgbClr val="00549F"/>
              </a:solidFill>
            </a:endParaRPr>
          </a:p>
          <a:p>
            <a:pPr marL="0" indent="0">
              <a:buFontTx/>
              <a:buNone/>
              <a:defRPr/>
            </a:pPr>
            <a:endParaRPr lang="en-GB" sz="2000" dirty="0">
              <a:solidFill>
                <a:srgbClr val="00549F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755582" y="4509120"/>
            <a:ext cx="6984776" cy="1512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400" dirty="0">
                <a:solidFill>
                  <a:srgbClr val="00338D"/>
                </a:solidFill>
              </a:rPr>
              <a:t>The </a:t>
            </a:r>
            <a:r>
              <a:rPr lang="en-US" sz="2400" dirty="0" smtClean="0">
                <a:solidFill>
                  <a:srgbClr val="00338D"/>
                </a:solidFill>
              </a:rPr>
              <a:t>School Lab was combined with ESA lectures and computer </a:t>
            </a:r>
            <a:r>
              <a:rPr lang="en-US" sz="2400" dirty="0" err="1" smtClean="0">
                <a:solidFill>
                  <a:srgbClr val="00338D"/>
                </a:solidFill>
              </a:rPr>
              <a:t>practicals</a:t>
            </a:r>
            <a:r>
              <a:rPr lang="en-US" sz="2400" dirty="0" smtClean="0">
                <a:solidFill>
                  <a:srgbClr val="00338D"/>
                </a:solidFill>
              </a:rPr>
              <a:t> based on </a:t>
            </a:r>
            <a:r>
              <a:rPr lang="en-US" sz="2400" dirty="0" err="1" smtClean="0">
                <a:solidFill>
                  <a:srgbClr val="00338D"/>
                </a:solidFill>
              </a:rPr>
              <a:t>Eduspace</a:t>
            </a:r>
            <a:r>
              <a:rPr lang="en-US" sz="2400" dirty="0">
                <a:solidFill>
                  <a:srgbClr val="00338D"/>
                </a:solidFill>
              </a:rPr>
              <a:t> </a:t>
            </a:r>
            <a:r>
              <a:rPr lang="en-US" sz="1800" i="1" dirty="0">
                <a:solidFill>
                  <a:srgbClr val="00338D"/>
                </a:solidFill>
              </a:rPr>
              <a:t>(</a:t>
            </a:r>
            <a:r>
              <a:rPr lang="en-US" sz="1800" i="1" u="sng" dirty="0">
                <a:solidFill>
                  <a:srgbClr val="2E09B7"/>
                </a:solidFill>
              </a:rPr>
              <a:t>http://www.esa.int/SPECIALS/Eduspace_EN</a:t>
            </a:r>
            <a:r>
              <a:rPr lang="en-US" sz="1800" i="1" dirty="0">
                <a:solidFill>
                  <a:srgbClr val="00338D"/>
                </a:solidFill>
              </a:rPr>
              <a:t>/) </a:t>
            </a:r>
            <a:r>
              <a:rPr lang="en-US" sz="2400" dirty="0" smtClean="0">
                <a:solidFill>
                  <a:srgbClr val="00338D"/>
                </a:solidFill>
              </a:rPr>
              <a:t>in a joint ESA/DLR EO Education stand for school visits</a:t>
            </a:r>
            <a:endParaRPr lang="en-GB" sz="2400" dirty="0" smtClean="0">
              <a:solidFill>
                <a:srgbClr val="00338D"/>
              </a:solidFill>
            </a:endParaRPr>
          </a:p>
          <a:p>
            <a:pPr marL="0" indent="0" algn="ctr">
              <a:buFont typeface="Arial" pitchFamily="34" charset="0"/>
              <a:buNone/>
            </a:pPr>
            <a:endParaRPr lang="en-GB" sz="2400" dirty="0" smtClean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2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251522" y="4869183"/>
            <a:ext cx="8712968" cy="10081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400" dirty="0" smtClean="0">
                <a:solidFill>
                  <a:srgbClr val="00338D"/>
                </a:solidFill>
              </a:rPr>
              <a:t>EO training sessions for high schools delivered by ESA.</a:t>
            </a:r>
          </a:p>
          <a:p>
            <a:pPr marL="0" indent="0" algn="ctr">
              <a:buNone/>
            </a:pPr>
            <a:r>
              <a:rPr lang="en-GB" sz="1800" i="1" dirty="0">
                <a:solidFill>
                  <a:srgbClr val="00338D"/>
                </a:solidFill>
              </a:rPr>
              <a:t>(More info at: </a:t>
            </a:r>
            <a:r>
              <a:rPr lang="en-GB" sz="1800" i="1" dirty="0">
                <a:solidFill>
                  <a:srgbClr val="00338D"/>
                </a:solidFill>
                <a:hlinkClick r:id="rId3"/>
              </a:rPr>
              <a:t>http://www.esa.int/SPECIALS/Eduspace_EN</a:t>
            </a:r>
            <a:r>
              <a:rPr lang="en-GB" sz="1800" i="1" dirty="0" smtClean="0">
                <a:solidFill>
                  <a:srgbClr val="00338D"/>
                </a:solidFill>
                <a:hlinkClick r:id="rId3"/>
              </a:rPr>
              <a:t>/</a:t>
            </a:r>
            <a:r>
              <a:rPr lang="en-GB" sz="2400" i="1" dirty="0" smtClean="0">
                <a:solidFill>
                  <a:srgbClr val="00338D"/>
                </a:solidFill>
              </a:rPr>
              <a:t>) </a:t>
            </a:r>
            <a:endParaRPr lang="en-GB" sz="2400" i="1" dirty="0">
              <a:solidFill>
                <a:srgbClr val="00338D"/>
              </a:solidFill>
            </a:endParaRPr>
          </a:p>
          <a:p>
            <a:pPr marL="0" indent="0" algn="ctr">
              <a:buNone/>
            </a:pPr>
            <a:endParaRPr lang="en-GB" sz="2400" dirty="0" smtClean="0">
              <a:solidFill>
                <a:srgbClr val="00338D"/>
              </a:solidFill>
            </a:endParaRPr>
          </a:p>
        </p:txBody>
      </p:sp>
      <p:pic>
        <p:nvPicPr>
          <p:cNvPr id="18436" name="Picture 2" descr="C:\Users\Antonios Mouratidis\Documents\ANTONIOS\Francesco\IGARSS_2012\DLR_school_Lab\2-IMG_66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620688"/>
            <a:ext cx="5904656" cy="41258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3" descr="C:\Users\Antonios Mouratidis\Documents\ANTONIOS\Francesco\IGARSS_2012\DLR_school_Lab\2-IMG_67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562" y="620688"/>
            <a:ext cx="2749928" cy="41258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fizyka.osw.pl/Portals/physicseducation/ESA_educati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624" y="5777458"/>
            <a:ext cx="3571875" cy="47625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05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 descr="http://i.space.com/images/i/000/014/901/i02/space-station-night-panorama-europe.jpg?13279503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0013"/>
            <a:ext cx="9147175" cy="60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0" y="1075088"/>
            <a:ext cx="9144000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r" defTabSz="914400" rtl="0" fontAlgn="base">
              <a:spcBef>
                <a:spcPts val="600"/>
              </a:spcBef>
            </a:pPr>
            <a:r>
              <a:rPr lang="de-DE" sz="2800" kern="1200" dirty="0" smtClean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FIS –</a:t>
            </a:r>
          </a:p>
          <a:p>
            <a:pPr marL="342900" indent="-342900" algn="r" defTabSz="914400" rtl="0" fontAlgn="base">
              <a:spcBef>
                <a:spcPts val="600"/>
              </a:spcBef>
            </a:pPr>
            <a:r>
              <a:rPr lang="de-DE" sz="2800" kern="1200" dirty="0" smtClean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Remote </a:t>
            </a:r>
            <a:r>
              <a:rPr lang="de-DE" sz="2800" kern="1200" dirty="0" err="1" smtClean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Sensing</a:t>
            </a:r>
            <a:r>
              <a:rPr lang="de-DE" sz="2800" kern="1200" dirty="0" smtClean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 in Schools</a:t>
            </a:r>
          </a:p>
          <a:p>
            <a:pPr algn="r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de-DE" sz="2800" kern="1200" dirty="0" smtClean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  </a:t>
            </a:r>
            <a:endParaRPr lang="de-DE" sz="2800" kern="1200" dirty="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algn="r" defTabSz="914400" rtl="0" fontAlgn="base">
              <a:spcBef>
                <a:spcPct val="0"/>
              </a:spcBef>
              <a:spcAft>
                <a:spcPct val="0"/>
              </a:spcAft>
            </a:pPr>
            <a:endParaRPr lang="de-DE" sz="2800" b="1" kern="1200" dirty="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0B3761-10C5-4CDD-8843-8A6FAEB611B0}" type="slidenum">
              <a:rPr lang="de-DE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04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28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8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25698"/>
            <a:ext cx="9144000" cy="49904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3200" b="1" dirty="0" smtClean="0"/>
              <a:t>Living Planet </a:t>
            </a:r>
            <a:r>
              <a:rPr lang="en-GB" sz="3200" b="1" dirty="0"/>
              <a:t>Symposium </a:t>
            </a:r>
            <a:r>
              <a:rPr lang="en-GB" sz="3200" b="1" dirty="0" smtClean="0"/>
              <a:t>2013 </a:t>
            </a:r>
            <a:br>
              <a:rPr lang="en-GB" sz="3200" b="1" dirty="0" smtClean="0"/>
            </a:br>
            <a:r>
              <a:rPr lang="en-GB" sz="1600" b="1" dirty="0" smtClean="0"/>
              <a:t>Edinburgh, </a:t>
            </a:r>
            <a:r>
              <a:rPr lang="en-US" sz="1600" b="1" dirty="0"/>
              <a:t>United </a:t>
            </a:r>
            <a:r>
              <a:rPr lang="en-US" sz="1600" b="1" dirty="0" smtClean="0"/>
              <a:t>Kingdom, </a:t>
            </a:r>
            <a:r>
              <a:rPr lang="en-US" sz="1600" b="1" dirty="0"/>
              <a:t>09 - 13 </a:t>
            </a:r>
            <a:r>
              <a:rPr lang="en-US" sz="1600" b="1" dirty="0" smtClean="0"/>
              <a:t>September</a:t>
            </a:r>
            <a:endParaRPr lang="en-GB" sz="1600" b="1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107510" y="1340770"/>
            <a:ext cx="8712968" cy="1267683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smtClean="0">
                <a:solidFill>
                  <a:srgbClr val="00338D"/>
                </a:solidFill>
                <a:sym typeface="Wingdings" pitchFamily="2" charset="2"/>
              </a:rPr>
              <a:t> </a:t>
            </a:r>
            <a:r>
              <a:rPr lang="en-GB" sz="2000" dirty="0" smtClean="0">
                <a:solidFill>
                  <a:srgbClr val="00338D"/>
                </a:solidFill>
              </a:rPr>
              <a:t>a DLR/ESA/UK Space Agency EO education stand based on IGARSS 2012</a:t>
            </a: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6" t="12326" r="24950" b="44031"/>
          <a:stretch>
            <a:fillRect/>
          </a:stretch>
        </p:blipFill>
        <p:spPr bwMode="auto">
          <a:xfrm>
            <a:off x="1619261" y="1844824"/>
            <a:ext cx="6061075" cy="4203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60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 &gt;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Folie </a:t>
            </a:r>
            <a:fld id="{0C492F71-E6B6-4C12-A0DE-DA5397986422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52</a:t>
            </a:fld>
            <a:endParaRPr lang="de-DE">
              <a:solidFill>
                <a:srgbClr val="FFFFFF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6419" y="-819472"/>
            <a:ext cx="14855243" cy="83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6064905"/>
      </p:ext>
    </p:extLst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l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kern="1200" smtClean="0">
              <a:solidFill>
                <a:srgbClr val="000000"/>
              </a:solidFill>
              <a:latin typeface="Arial" charset="0"/>
              <a:ea typeface="ヒラギノ角ゴ Pro W3" charset="-128"/>
              <a:cs typeface="Arial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4" y="693000"/>
            <a:ext cx="9732763" cy="54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48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l" defTabSz="914400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kern="1200" smtClean="0">
              <a:solidFill>
                <a:srgbClr val="000000"/>
              </a:solidFill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Chart </a:t>
            </a:r>
            <a:fld id="{32472557-09D5-4963-8EC6-B344159E914B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Vortrag &gt; Autor  •  Dokumentname &gt; Datum</a:t>
            </a:r>
            <a:endParaRPr lang="de-DE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7" y="585000"/>
            <a:ext cx="10116949" cy="56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63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9800" y="0"/>
            <a:ext cx="12224000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42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/>
        </p:nvSpPr>
        <p:spPr>
          <a:xfrm>
            <a:off x="2130871" y="190714"/>
            <a:ext cx="2638523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defRPr>
                <a:solidFill>
                  <a:srgbClr val="000000"/>
                </a:solidFill>
              </a:defRPr>
            </a:pPr>
            <a:r>
              <a:rPr lang="en-US" sz="160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WGCapD-4 Annual Meeting</a:t>
            </a:r>
          </a:p>
          <a:p>
            <a:pPr defTabSz="914400">
              <a:defRPr>
                <a:solidFill>
                  <a:srgbClr val="000000"/>
                </a:solidFill>
              </a:defRPr>
            </a:pPr>
            <a:r>
              <a:rPr lang="en-US" sz="160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Pretoria, South Africa</a:t>
            </a:r>
          </a:p>
          <a:p>
            <a:pPr defTabSz="914400">
              <a:defRPr>
                <a:solidFill>
                  <a:srgbClr val="000000"/>
                </a:solidFill>
              </a:defRPr>
            </a:pPr>
            <a:r>
              <a:rPr lang="en-US" sz="160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March 18 - 20, 2015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0800" y="0"/>
            <a:ext cx="14528000" cy="81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8289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0" y="-838200"/>
            <a:ext cx="14583111" cy="78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5754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838200"/>
            <a:ext cx="14383341" cy="77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6151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-121920" y="179023"/>
            <a:ext cx="7920220" cy="830997"/>
          </a:xfrm>
        </p:spPr>
        <p:txBody>
          <a:bodyPr/>
          <a:lstStyle/>
          <a:p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(i) 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Education in </a:t>
            </a:r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frame of International 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Cooperation with other space agencies </a:t>
            </a:r>
            <a:endParaRPr lang="en-GB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8372" name="Picture 4" descr="http://spaceinimages.esa.int/var/esa/storage/images/esa_multimedia/images/2013/08/living_planet_symposium_school_lab/13000292-1-eng-GB/Living_Planet_Symposium_School_Lab_node_full_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" y="1259073"/>
            <a:ext cx="6876303" cy="160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 descr="http://www.typologos.com/wp-content/uploads/2013/09/DLR_School_La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5" t="64231"/>
          <a:stretch/>
        </p:blipFill>
        <p:spPr bwMode="auto">
          <a:xfrm>
            <a:off x="6969435" y="1866741"/>
            <a:ext cx="2046323" cy="72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8" name="Picture 10" descr="http://resources.yesican-science.ca/trek/scisat/final/images/trans_spectrometer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08719"/>
            <a:ext cx="2613822" cy="189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2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143608" y="-10969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14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284285" y="-9445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8384" name="Picture 16" descr="http://www.vision4thefuture.org/s3_workshop/photos/irimag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5"/>
          <a:stretch/>
        </p:blipFill>
        <p:spPr bwMode="auto">
          <a:xfrm>
            <a:off x="3041371" y="4789467"/>
            <a:ext cx="3115206" cy="191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020382"/>
            <a:ext cx="91979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Creation of joint School Labs with ESA, DLR, UKSA and UK national space academy, Charles University.</a:t>
            </a:r>
          </a:p>
          <a:p>
            <a:pPr lvl="1"/>
            <a:r>
              <a:rPr lang="en-GB" dirty="0" smtClean="0"/>
              <a:t>Such as IGARSS 2012 and LP Symposium 2013 and LP Symposium in May 2016. </a:t>
            </a:r>
            <a:r>
              <a:rPr lang="en-GB" dirty="0"/>
              <a:t>Demonstrating RS to schools using instruments such </a:t>
            </a:r>
            <a:r>
              <a:rPr lang="en-GB" dirty="0" smtClean="0"/>
              <a:t>as: </a:t>
            </a:r>
            <a:r>
              <a:rPr lang="en-US" altLang="fr-FR" dirty="0" smtClean="0"/>
              <a:t>Field </a:t>
            </a:r>
            <a:r>
              <a:rPr lang="en-US" altLang="fr-FR" dirty="0"/>
              <a:t>Spectrometer, Thermal camera, </a:t>
            </a:r>
            <a:r>
              <a:rPr lang="en-GB" dirty="0"/>
              <a:t>UV light, </a:t>
            </a:r>
            <a:r>
              <a:rPr lang="fr-CH" dirty="0" err="1"/>
              <a:t>Stereo</a:t>
            </a:r>
            <a:r>
              <a:rPr lang="fr-CH" dirty="0"/>
              <a:t> Optical </a:t>
            </a:r>
            <a:r>
              <a:rPr lang="fr-CH" dirty="0" smtClean="0"/>
              <a:t>Camera, </a:t>
            </a:r>
            <a:r>
              <a:rPr lang="fr-CH" dirty="0" err="1" smtClean="0"/>
              <a:t>possibly</a:t>
            </a:r>
            <a:r>
              <a:rPr lang="fr-CH" dirty="0" smtClean="0"/>
              <a:t> </a:t>
            </a:r>
            <a:r>
              <a:rPr lang="fr-CH" dirty="0" err="1" smtClean="0"/>
              <a:t>enriched</a:t>
            </a:r>
            <a:r>
              <a:rPr lang="fr-CH" dirty="0" smtClean="0"/>
              <a:t> by </a:t>
            </a:r>
            <a:r>
              <a:rPr lang="fr-CH" dirty="0" err="1" smtClean="0"/>
              <a:t>many</a:t>
            </a:r>
            <a:r>
              <a:rPr lang="fr-CH" dirty="0" smtClean="0"/>
              <a:t> </a:t>
            </a:r>
            <a:r>
              <a:rPr lang="fr-CH" dirty="0" err="1" smtClean="0"/>
              <a:t>other</a:t>
            </a:r>
            <a:r>
              <a:rPr lang="fr-CH" dirty="0" smtClean="0"/>
              <a:t> </a:t>
            </a:r>
            <a:r>
              <a:rPr lang="fr-CH" dirty="0" err="1" smtClean="0"/>
              <a:t>experiments</a:t>
            </a:r>
            <a:r>
              <a:rPr lang="fr-CH" dirty="0" smtClean="0"/>
              <a:t> and 3D / oculus </a:t>
            </a:r>
            <a:r>
              <a:rPr lang="fr-CH" dirty="0" err="1" smtClean="0"/>
              <a:t>technology</a:t>
            </a:r>
            <a:endParaRPr lang="en-GB" dirty="0"/>
          </a:p>
          <a:p>
            <a:endParaRPr lang="en-GB" dirty="0"/>
          </a:p>
        </p:txBody>
      </p:sp>
      <p:pic>
        <p:nvPicPr>
          <p:cNvPr id="11" name="Picture 2" descr="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986854"/>
            <a:ext cx="2524903" cy="141394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59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7B266-3FB4-416E-AEE9-B8996BD9D9BA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3" name="Rectangle 2"/>
          <p:cNvSpPr>
            <a:spLocks noChangeArrowheads="1"/>
          </p:cNvSpPr>
          <p:nvPr/>
        </p:nvSpPr>
        <p:spPr bwMode="auto">
          <a:xfrm>
            <a:off x="107950" y="71438"/>
            <a:ext cx="8784530" cy="621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de-DE" sz="2800" b="1" kern="1200" dirty="0" smtClean="0">
                <a:solidFill>
                  <a:srgbClr val="336699"/>
                </a:solidFill>
                <a:latin typeface="Arial" pitchFamily="34" charset="0"/>
                <a:ea typeface="+mn-ea"/>
                <a:cs typeface="Arial" pitchFamily="34" charset="0"/>
              </a:rPr>
              <a:t>FIS –</a:t>
            </a:r>
            <a:r>
              <a:rPr lang="de-DE" sz="2800" b="1" kern="1200" dirty="0">
                <a:solidFill>
                  <a:srgbClr val="336699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sz="2800" b="1" kern="1200" dirty="0" smtClean="0">
                <a:solidFill>
                  <a:srgbClr val="336699"/>
                </a:solidFill>
                <a:latin typeface="Arial" pitchFamily="34" charset="0"/>
                <a:ea typeface="+mn-ea"/>
                <a:cs typeface="Arial" pitchFamily="34" charset="0"/>
              </a:rPr>
              <a:t>Remote </a:t>
            </a:r>
            <a:r>
              <a:rPr lang="de-DE" sz="2800" b="1" kern="1200" dirty="0" err="1" smtClean="0">
                <a:solidFill>
                  <a:srgbClr val="336699"/>
                </a:solidFill>
                <a:latin typeface="Arial" pitchFamily="34" charset="0"/>
                <a:ea typeface="+mn-ea"/>
                <a:cs typeface="Arial" pitchFamily="34" charset="0"/>
              </a:rPr>
              <a:t>Sensing</a:t>
            </a:r>
            <a:r>
              <a:rPr lang="de-DE" sz="2800" b="1" kern="1200" dirty="0" smtClean="0">
                <a:solidFill>
                  <a:srgbClr val="336699"/>
                </a:solidFill>
                <a:latin typeface="Arial" pitchFamily="34" charset="0"/>
                <a:ea typeface="+mn-ea"/>
                <a:cs typeface="Arial" pitchFamily="34" charset="0"/>
              </a:rPr>
              <a:t> in School </a:t>
            </a:r>
            <a:r>
              <a:rPr lang="de-DE" sz="2800" b="1" kern="1200" dirty="0" err="1" smtClean="0">
                <a:solidFill>
                  <a:srgbClr val="336699"/>
                </a:solidFill>
                <a:latin typeface="Arial" pitchFamily="34" charset="0"/>
                <a:ea typeface="+mn-ea"/>
                <a:cs typeface="Arial" pitchFamily="34" charset="0"/>
              </a:rPr>
              <a:t>Lessons</a:t>
            </a:r>
            <a:endParaRPr lang="de-DE" sz="2800" b="1" kern="1200" dirty="0" smtClean="0">
              <a:solidFill>
                <a:srgbClr val="336699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Rechteck 15"/>
          <p:cNvSpPr>
            <a:spLocks noChangeArrowheads="1"/>
          </p:cNvSpPr>
          <p:nvPr/>
        </p:nvSpPr>
        <p:spPr bwMode="auto">
          <a:xfrm>
            <a:off x="107504" y="548680"/>
            <a:ext cx="9100440" cy="4308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180975" indent="-180975" algn="just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200" kern="1200" dirty="0" smtClean="0">
                <a:solidFill>
                  <a:prstClr val="white">
                    <a:lumMod val="75000"/>
                  </a:prstClr>
                </a:solidFill>
                <a:latin typeface="Arial" pitchFamily="34" charset="0"/>
                <a:ea typeface="+mn-ea"/>
                <a:cs typeface="Arial" pitchFamily="34" charset="0"/>
              </a:rPr>
              <a:t>Learning Portal on Remote </a:t>
            </a:r>
            <a:r>
              <a:rPr lang="de-DE" sz="2200" kern="1200" dirty="0" err="1" smtClean="0">
                <a:solidFill>
                  <a:prstClr val="white">
                    <a:lumMod val="75000"/>
                  </a:prstClr>
                </a:solidFill>
                <a:latin typeface="Arial" pitchFamily="34" charset="0"/>
                <a:ea typeface="+mn-ea"/>
                <a:cs typeface="Arial" pitchFamily="34" charset="0"/>
              </a:rPr>
              <a:t>Sensing</a:t>
            </a:r>
            <a:endParaRPr lang="de-DE" sz="2200" kern="1200" dirty="0" smtClean="0">
              <a:solidFill>
                <a:prstClr val="white">
                  <a:lumMod val="75000"/>
                </a:prst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2" name="Picture 3" descr="D:\Henryk\Veröffentlichungen_Tagungen\2012_EAseL\Präsentation\Welcome.jpg"/>
          <p:cNvPicPr>
            <a:picLocks noChangeAspect="1" noChangeArrowheads="1"/>
          </p:cNvPicPr>
          <p:nvPr/>
        </p:nvPicPr>
        <p:blipFill>
          <a:blip r:embed="rId2" cstate="print"/>
          <a:srcRect b="22388"/>
          <a:stretch>
            <a:fillRect/>
          </a:stretch>
        </p:blipFill>
        <p:spPr bwMode="auto">
          <a:xfrm>
            <a:off x="1619672" y="1052736"/>
            <a:ext cx="5980790" cy="475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549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21"/>
          <p:cNvSpPr txBox="1">
            <a:spLocks noChangeArrowheads="1"/>
          </p:cNvSpPr>
          <p:nvPr/>
        </p:nvSpPr>
        <p:spPr bwMode="auto">
          <a:xfrm>
            <a:off x="292784" y="334397"/>
            <a:ext cx="73035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914400" rtl="0">
              <a:lnSpc>
                <a:spcPct val="150000"/>
              </a:lnSpc>
            </a:pPr>
            <a:r>
              <a:rPr lang="cs-CZ" sz="2400" kern="12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1) </a:t>
            </a:r>
            <a:r>
              <a:rPr lang="en-US" sz="2400" kern="12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Global Issues from Above (</a:t>
            </a:r>
            <a:r>
              <a:rPr lang="en-US" sz="2400" kern="1200" dirty="0" err="1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EO</a:t>
            </a:r>
            <a:r>
              <a:rPr lang="en-US" sz="2400" kern="12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cs-CZ" sz="2400" kern="12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tablet </a:t>
            </a:r>
            <a:r>
              <a:rPr lang="en-US" sz="2400" kern="12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app)</a:t>
            </a:r>
            <a:endParaRPr lang="en-US" sz="24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8961" y="2331722"/>
            <a:ext cx="6035040" cy="4526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obsah 32"/>
          <p:cNvSpPr txBox="1">
            <a:spLocks/>
          </p:cNvSpPr>
          <p:nvPr/>
        </p:nvSpPr>
        <p:spPr bwMode="auto">
          <a:xfrm>
            <a:off x="317350" y="1400760"/>
            <a:ext cx="8229600" cy="3036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defTabSz="914400" rtl="0">
              <a:spcBef>
                <a:spcPct val="20000"/>
              </a:spcBef>
            </a:pPr>
            <a:r>
              <a:rPr lang="en-US" kern="1200" dirty="0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Arial" charset="0"/>
              </a:rPr>
              <a:t>For Android (now) and iOS (July 2016)</a:t>
            </a:r>
          </a:p>
          <a:p>
            <a:pPr algn="l" defTabSz="914400" rtl="0">
              <a:spcBef>
                <a:spcPct val="20000"/>
              </a:spcBef>
            </a:pPr>
            <a:endParaRPr lang="en-US" kern="1200" dirty="0" smtClean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  <a:p>
            <a:pPr algn="l" defTabSz="914400" rtl="0">
              <a:spcBef>
                <a:spcPct val="20000"/>
              </a:spcBef>
            </a:pPr>
            <a:r>
              <a:rPr lang="en-US" kern="1200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Czech and English, </a:t>
            </a:r>
          </a:p>
          <a:p>
            <a:pPr algn="l" defTabSz="914400" rtl="0">
              <a:spcBef>
                <a:spcPct val="20000"/>
              </a:spcBef>
            </a:pPr>
            <a:r>
              <a:rPr lang="en-US" kern="1200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other languages possible</a:t>
            </a:r>
          </a:p>
          <a:p>
            <a:pPr algn="l" defTabSz="914400" rtl="0">
              <a:spcBef>
                <a:spcPct val="20000"/>
              </a:spcBef>
            </a:pPr>
            <a:endParaRPr lang="en-US" kern="1200" dirty="0" smtClean="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Arial" charset="0"/>
            </a:endParaRPr>
          </a:p>
          <a:p>
            <a:pPr algn="l" defTabSz="914400" rtl="0">
              <a:spcBef>
                <a:spcPct val="20000"/>
              </a:spcBef>
            </a:pPr>
            <a:r>
              <a:rPr lang="en-US" kern="1200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Introduction to </a:t>
            </a:r>
            <a:r>
              <a:rPr lang="en-US" kern="1200" dirty="0" err="1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EO</a:t>
            </a:r>
            <a:endParaRPr lang="en-US" kern="1200" dirty="0" smtClean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  <a:p>
            <a:pPr algn="l" defTabSz="914400" rtl="0">
              <a:spcBef>
                <a:spcPct val="20000"/>
              </a:spcBef>
            </a:pPr>
            <a:r>
              <a:rPr lang="en-US" kern="1200" dirty="0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Arial" charset="0"/>
              </a:rPr>
              <a:t>and Global issues </a:t>
            </a:r>
          </a:p>
          <a:p>
            <a:pPr algn="l" defTabSz="914400" rtl="0">
              <a:spcBef>
                <a:spcPct val="20000"/>
              </a:spcBef>
            </a:pPr>
            <a:r>
              <a:rPr lang="en-US" kern="1200" dirty="0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Arial" charset="0"/>
              </a:rPr>
              <a:t>applications</a:t>
            </a:r>
          </a:p>
          <a:p>
            <a:pPr algn="l" defTabSz="914400" rtl="0">
              <a:spcBef>
                <a:spcPct val="20000"/>
              </a:spcBef>
            </a:pPr>
            <a:endParaRPr lang="en-US" kern="1200" dirty="0" smtClean="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Arial" charset="0"/>
            </a:endParaRPr>
          </a:p>
          <a:p>
            <a:pPr algn="l" defTabSz="914400" rtl="0">
              <a:spcBef>
                <a:spcPct val="20000"/>
              </a:spcBef>
            </a:pPr>
            <a:endParaRPr lang="en-US" kern="1200" dirty="0" smtClean="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02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21"/>
          <p:cNvSpPr txBox="1">
            <a:spLocks noChangeArrowheads="1"/>
          </p:cNvSpPr>
          <p:nvPr/>
        </p:nvSpPr>
        <p:spPr bwMode="auto">
          <a:xfrm>
            <a:off x="292784" y="334397"/>
            <a:ext cx="84556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914400" rtl="0"/>
            <a:r>
              <a:rPr lang="cs-CZ" sz="2400" kern="12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2) </a:t>
            </a:r>
            <a:r>
              <a:rPr lang="cs-CZ" sz="2400" kern="1200" dirty="0" err="1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Two</a:t>
            </a:r>
            <a:r>
              <a:rPr lang="cs-CZ" sz="2400" kern="12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cs-CZ" sz="2400" kern="1200" dirty="0" err="1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textbooks</a:t>
            </a:r>
            <a:r>
              <a:rPr lang="cs-CZ" sz="2400" kern="12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cs-CZ" sz="2400" kern="1200" dirty="0" err="1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and</a:t>
            </a:r>
            <a:r>
              <a:rPr lang="cs-CZ" sz="2400" kern="12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 18 </a:t>
            </a:r>
            <a:r>
              <a:rPr lang="cs-CZ" sz="2400" kern="1200" dirty="0" err="1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educational</a:t>
            </a:r>
            <a:r>
              <a:rPr lang="cs-CZ" sz="2400" kern="12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 programmes </a:t>
            </a:r>
            <a:r>
              <a:rPr lang="cs-CZ" sz="2400" kern="1200" dirty="0" err="1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for</a:t>
            </a:r>
            <a:r>
              <a:rPr lang="cs-CZ" sz="2400" kern="12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 basic </a:t>
            </a:r>
            <a:r>
              <a:rPr lang="cs-CZ" sz="2400" kern="1200" dirty="0" err="1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and</a:t>
            </a:r>
            <a:r>
              <a:rPr lang="cs-CZ" sz="2400" kern="12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cs-CZ" sz="2400" kern="1200" dirty="0" err="1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secondary</a:t>
            </a:r>
            <a:r>
              <a:rPr lang="cs-CZ" sz="2400" kern="12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cs-CZ" sz="2400" kern="1200" dirty="0" err="1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schools</a:t>
            </a:r>
            <a:endParaRPr lang="en-US" sz="24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44824"/>
            <a:ext cx="25452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9400" y="1844824"/>
            <a:ext cx="25452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844824"/>
            <a:ext cx="25452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280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4294967295"/>
          </p:nvPr>
        </p:nvSpPr>
        <p:spPr>
          <a:xfrm>
            <a:off x="8458200" y="6477000"/>
            <a:ext cx="609600" cy="32639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</a:lvl1pPr>
          </a:lstStyle>
          <a:p>
            <a:fld id="{86CB4B4D-7CA3-9044-876B-883B54F8677D}" type="slidenum">
              <a:rPr lang="en-US" sz="1100" smtClean="0"/>
              <a:pPr/>
              <a:t>62</a:t>
            </a:fld>
            <a:endParaRPr lang="en-US" sz="1100" dirty="0"/>
          </a:p>
        </p:txBody>
      </p:sp>
      <p:sp>
        <p:nvSpPr>
          <p:cNvPr id="15" name="Shape 15"/>
          <p:cNvSpPr/>
          <p:nvPr/>
        </p:nvSpPr>
        <p:spPr>
          <a:xfrm>
            <a:off x="208166" y="1499717"/>
            <a:ext cx="8631034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240142" y="2438400"/>
            <a:ext cx="8686800" cy="3664226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algn="ctr" defTabSz="914400">
              <a:buFont typeface="Arial"/>
              <a:buNone/>
            </a:pPr>
            <a:endParaRPr lang="pt-BR" sz="4800" i="1" dirty="0" smtClean="0">
              <a:latin typeface="Brush Script MT" panose="03060802040406070304" pitchFamily="66" charset="0"/>
            </a:endParaRPr>
          </a:p>
          <a:p>
            <a:pPr marL="0" indent="0" algn="ctr" defTabSz="914400">
              <a:buFont typeface="Arial"/>
              <a:buNone/>
            </a:pPr>
            <a:r>
              <a:rPr lang="pt-BR" sz="6000" i="1" dirty="0" smtClean="0">
                <a:latin typeface="Brush Script MT" panose="03060802040406070304" pitchFamily="66" charset="0"/>
              </a:rPr>
              <a:t>Thank you</a:t>
            </a:r>
          </a:p>
          <a:p>
            <a:pPr marL="0" indent="0" algn="ctr" defTabSz="914400">
              <a:buFont typeface="Arial"/>
              <a:buNone/>
            </a:pPr>
            <a:endParaRPr lang="pt-BR" sz="32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458200" y="6474823"/>
            <a:ext cx="659242" cy="38100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endParaRPr lang="en-ZA" dirty="0">
              <a:solidFill>
                <a:srgbClr val="A7A7A7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8800" y="76200"/>
            <a:ext cx="47404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A7A7A7">
                    <a:lumMod val="20000"/>
                    <a:lumOff val="80000"/>
                  </a:srgbClr>
                </a:solidFill>
              </a:rPr>
              <a:t>The 5</a:t>
            </a:r>
            <a:r>
              <a:rPr lang="en-GB" sz="1200" baseline="30000" dirty="0">
                <a:solidFill>
                  <a:srgbClr val="A7A7A7">
                    <a:lumMod val="20000"/>
                    <a:lumOff val="80000"/>
                  </a:srgbClr>
                </a:solidFill>
              </a:rPr>
              <a:t>th</a:t>
            </a:r>
            <a:r>
              <a:rPr lang="en-GB" sz="1200" dirty="0">
                <a:solidFill>
                  <a:srgbClr val="A7A7A7">
                    <a:lumMod val="20000"/>
                    <a:lumOff val="80000"/>
                  </a:srgbClr>
                </a:solidFill>
              </a:rPr>
              <a:t> Meeting of the CEOS Working Group on </a:t>
            </a:r>
          </a:p>
          <a:p>
            <a:r>
              <a:rPr lang="en-GB" sz="1200" dirty="0">
                <a:solidFill>
                  <a:srgbClr val="A7A7A7">
                    <a:lumMod val="20000"/>
                    <a:lumOff val="80000"/>
                  </a:srgbClr>
                </a:solidFill>
              </a:rPr>
              <a:t>Capacity Building &amp; Data Democracy (WGCapD-5</a:t>
            </a:r>
            <a:r>
              <a:rPr lang="en-GB" sz="1200" dirty="0" smtClean="0">
                <a:solidFill>
                  <a:srgbClr val="A7A7A7">
                    <a:lumMod val="20000"/>
                    <a:lumOff val="80000"/>
                  </a:srgbClr>
                </a:solidFill>
              </a:rPr>
              <a:t>)</a:t>
            </a:r>
          </a:p>
          <a:p>
            <a:r>
              <a:rPr lang="en-ZA" sz="1200" dirty="0">
                <a:solidFill>
                  <a:srgbClr val="A7A7A7">
                    <a:lumMod val="20000"/>
                    <a:lumOff val="80000"/>
                  </a:srgbClr>
                </a:solidFill>
              </a:rPr>
              <a:t>The CEOS Systems Engineering Office (SEO), Hampton, VA, </a:t>
            </a:r>
            <a:r>
              <a:rPr lang="en-ZA" sz="1200" dirty="0" smtClean="0">
                <a:solidFill>
                  <a:srgbClr val="A7A7A7">
                    <a:lumMod val="20000"/>
                    <a:lumOff val="80000"/>
                  </a:srgbClr>
                </a:solidFill>
              </a:rPr>
              <a:t>USA</a:t>
            </a:r>
          </a:p>
          <a:p>
            <a:r>
              <a:rPr lang="en-ZA" sz="1200" dirty="0">
                <a:solidFill>
                  <a:srgbClr val="A7A7A7">
                    <a:lumMod val="20000"/>
                    <a:lumOff val="80000"/>
                  </a:srgbClr>
                </a:solidFill>
              </a:rPr>
              <a:t>March 30th – April 1st, 2016</a:t>
            </a:r>
            <a:endParaRPr lang="en-GB" sz="1200" dirty="0">
              <a:solidFill>
                <a:srgbClr val="A7A7A7">
                  <a:lumMod val="20000"/>
                  <a:lumOff val="80000"/>
                </a:srgbClr>
              </a:solidFill>
            </a:endParaRPr>
          </a:p>
          <a:p>
            <a:pPr algn="ctr">
              <a:defRPr>
                <a:solidFill>
                  <a:srgbClr val="000000"/>
                </a:solidFill>
              </a:defRPr>
            </a:pPr>
            <a:endParaRPr lang="en-ZA" sz="1200" dirty="0">
              <a:solidFill>
                <a:srgbClr val="A7A7A7">
                  <a:lumMod val="20000"/>
                  <a:lumOff val="80000"/>
                </a:srgb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9718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539262" y="2262188"/>
            <a:ext cx="8128489" cy="426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706" tIns="40853" rIns="81706" bIns="40853">
            <a:spAutoFit/>
          </a:bodyPr>
          <a:lstStyle/>
          <a:p>
            <a:pPr marL="334963" indent="-334963" defTabSz="817563" eaLnBrk="0" hangingPunct="0"/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900" b="1" dirty="0">
              <a:latin typeface="Comic Sans MS" pitchFamily="66" charset="0"/>
              <a:cs typeface="Times New Roman" pitchFamily="18" charset="0"/>
            </a:endParaRPr>
          </a:p>
          <a:p>
            <a:pPr marL="334963" indent="-334963" defTabSz="817563" eaLnBrk="0" hangingPunct="0">
              <a:lnSpc>
                <a:spcPct val="150000"/>
              </a:lnSpc>
              <a:buFont typeface="Wingdings 2" pitchFamily="18" charset="2"/>
              <a:buChar char="?"/>
            </a:pPr>
            <a:r>
              <a:rPr lang="en-GB" sz="2100" b="1" i="1" dirty="0">
                <a:latin typeface="Comic Sans MS" pitchFamily="66" charset="0"/>
                <a:cs typeface="Times New Roman" pitchFamily="18" charset="0"/>
              </a:rPr>
              <a:t>ESA education portal: </a:t>
            </a:r>
            <a:r>
              <a:rPr lang="en-GB" sz="2100" b="1" i="1" dirty="0">
                <a:latin typeface="Comic Sans MS" pitchFamily="66" charset="0"/>
                <a:cs typeface="Times New Roman" pitchFamily="18" charset="0"/>
                <a:hlinkClick r:id="rId2"/>
              </a:rPr>
              <a:t>www.esa.int/education</a:t>
            </a:r>
            <a:endParaRPr lang="en-GB" sz="2100" b="1" i="1" dirty="0">
              <a:latin typeface="Comic Sans MS" pitchFamily="66" charset="0"/>
              <a:cs typeface="Times New Roman" pitchFamily="18" charset="0"/>
            </a:endParaRPr>
          </a:p>
          <a:p>
            <a:pPr marL="334963" indent="-334963" defTabSz="817563" eaLnBrk="0" hangingPunct="0">
              <a:lnSpc>
                <a:spcPct val="150000"/>
              </a:lnSpc>
              <a:buFont typeface="Wingdings 2" pitchFamily="18" charset="2"/>
              <a:buChar char="?"/>
            </a:pPr>
            <a:r>
              <a:rPr lang="en-GB" sz="2100" b="1" i="1" dirty="0">
                <a:latin typeface="Comic Sans MS" pitchFamily="66" charset="0"/>
                <a:cs typeface="Times New Roman" pitchFamily="18" charset="0"/>
                <a:sym typeface="Wingdings 3" pitchFamily="18" charset="2"/>
              </a:rPr>
              <a:t>to order EO material: </a:t>
            </a:r>
            <a:r>
              <a:rPr lang="en-GB" sz="2100" b="1" i="1" dirty="0">
                <a:latin typeface="Comic Sans MS" pitchFamily="66" charset="0"/>
                <a:cs typeface="Times New Roman" pitchFamily="18" charset="0"/>
                <a:sym typeface="Wingdings 3" pitchFamily="18" charset="2"/>
                <a:hlinkClick r:id="rId3"/>
              </a:rPr>
              <a:t>education@esa.int</a:t>
            </a:r>
            <a:r>
              <a:rPr lang="en-GB" sz="2100" b="1" i="1" dirty="0">
                <a:latin typeface="Comic Sans MS" pitchFamily="66" charset="0"/>
                <a:cs typeface="Times New Roman" pitchFamily="18" charset="0"/>
                <a:sym typeface="Wingdings 3" pitchFamily="18" charset="2"/>
              </a:rPr>
              <a:t> or </a:t>
            </a:r>
            <a:r>
              <a:rPr lang="en-GB" sz="2100" b="1" i="1" dirty="0">
                <a:latin typeface="Comic Sans MS" pitchFamily="66" charset="0"/>
                <a:cs typeface="Times New Roman" pitchFamily="18" charset="0"/>
                <a:sym typeface="Wingdings 3" pitchFamily="18" charset="2"/>
                <a:hlinkClick r:id="rId4"/>
              </a:rPr>
              <a:t>eohelp@esa.int</a:t>
            </a:r>
            <a:endParaRPr lang="en-GB" sz="2100" b="1" i="1" dirty="0">
              <a:latin typeface="Comic Sans MS" pitchFamily="66" charset="0"/>
              <a:cs typeface="Times New Roman" pitchFamily="18" charset="0"/>
              <a:sym typeface="Wingdings 3" pitchFamily="18" charset="2"/>
            </a:endParaRPr>
          </a:p>
          <a:p>
            <a:pPr marL="334963" indent="-334963" defTabSz="817563" eaLnBrk="0" hangingPunct="0">
              <a:lnSpc>
                <a:spcPct val="150000"/>
              </a:lnSpc>
              <a:buFont typeface="Wingdings 2" pitchFamily="18" charset="2"/>
              <a:buChar char="?"/>
            </a:pPr>
            <a:r>
              <a:rPr lang="en-GB" sz="2100" b="1" i="1" dirty="0" err="1">
                <a:latin typeface="Comic Sans MS" pitchFamily="66" charset="0"/>
                <a:cs typeface="Times New Roman" pitchFamily="18" charset="0"/>
              </a:rPr>
              <a:t>Eduspace</a:t>
            </a:r>
            <a:r>
              <a:rPr lang="en-GB" sz="2100" b="1" i="1" dirty="0">
                <a:latin typeface="Comic Sans MS" pitchFamily="66" charset="0"/>
                <a:cs typeface="Times New Roman" pitchFamily="18" charset="0"/>
              </a:rPr>
              <a:t>:</a:t>
            </a:r>
            <a:r>
              <a:rPr lang="en-GB" b="1" u="sng" dirty="0">
                <a:latin typeface="ESAtitle" pitchFamily="2" charset="0"/>
              </a:rPr>
              <a:t> </a:t>
            </a:r>
            <a:r>
              <a:rPr lang="en-GB" sz="2100" b="1" i="1" dirty="0">
                <a:latin typeface="Comic Sans MS" pitchFamily="66" charset="0"/>
                <a:cs typeface="Times New Roman" pitchFamily="18" charset="0"/>
                <a:hlinkClick r:id="rId5"/>
              </a:rPr>
              <a:t>www.esa.int/eduspace</a:t>
            </a:r>
            <a:endParaRPr lang="en-GB" sz="2100" b="1" i="1" dirty="0">
              <a:latin typeface="Comic Sans MS" pitchFamily="66" charset="0"/>
              <a:cs typeface="Times New Roman" pitchFamily="18" charset="0"/>
            </a:endParaRPr>
          </a:p>
          <a:p>
            <a:pPr marL="334963" indent="-334963" defTabSz="817563" eaLnBrk="0" hangingPunct="0">
              <a:lnSpc>
                <a:spcPct val="150000"/>
              </a:lnSpc>
              <a:buFont typeface="Wingdings 2" pitchFamily="18" charset="2"/>
              <a:buChar char="?"/>
            </a:pPr>
            <a:r>
              <a:rPr lang="en-GB" sz="2100" b="1" i="1" dirty="0" smtClean="0">
                <a:latin typeface="Comic Sans MS" pitchFamily="66" charset="0"/>
                <a:cs typeface="Times New Roman" pitchFamily="18" charset="0"/>
              </a:rPr>
              <a:t>ESA </a:t>
            </a:r>
            <a:r>
              <a:rPr lang="en-GB" sz="2100" b="1" i="1" dirty="0">
                <a:latin typeface="Comic Sans MS" pitchFamily="66" charset="0"/>
                <a:cs typeface="Times New Roman" pitchFamily="18" charset="0"/>
              </a:rPr>
              <a:t>EO Education web page:</a:t>
            </a:r>
            <a:r>
              <a:rPr lang="en-GB" b="1" u="sng" dirty="0">
                <a:latin typeface="ESAtitle" pitchFamily="2" charset="0"/>
              </a:rPr>
              <a:t> </a:t>
            </a:r>
            <a:r>
              <a:rPr lang="en-GB" sz="2100" b="1" i="1" dirty="0">
                <a:latin typeface="Comic Sans MS" pitchFamily="66" charset="0"/>
                <a:cs typeface="Times New Roman" pitchFamily="18" charset="0"/>
                <a:hlinkClick r:id="rId6"/>
              </a:rPr>
              <a:t>http://</a:t>
            </a:r>
            <a:r>
              <a:rPr lang="en-GB" sz="2100" b="1" i="1" dirty="0" smtClean="0">
                <a:latin typeface="Comic Sans MS" pitchFamily="66" charset="0"/>
                <a:cs typeface="Times New Roman" pitchFamily="18" charset="0"/>
                <a:hlinkClick r:id="rId6"/>
              </a:rPr>
              <a:t>eo-edu.eo.esa.int</a:t>
            </a:r>
            <a:endParaRPr lang="en-GB" sz="2100" b="1" i="1" dirty="0" smtClean="0">
              <a:latin typeface="Comic Sans MS" pitchFamily="66" charset="0"/>
              <a:cs typeface="Times New Roman" pitchFamily="18" charset="0"/>
            </a:endParaRPr>
          </a:p>
          <a:p>
            <a:pPr marL="334963" indent="-334963" defTabSz="817563" eaLnBrk="0" hangingPunct="0">
              <a:lnSpc>
                <a:spcPct val="150000"/>
              </a:lnSpc>
              <a:buFont typeface="Wingdings 2" pitchFamily="18" charset="2"/>
              <a:buChar char="?"/>
            </a:pPr>
            <a:r>
              <a:rPr lang="en-GB" sz="2100" b="1" i="1" dirty="0" err="1" smtClean="0">
                <a:latin typeface="Comic Sans MS" pitchFamily="66" charset="0"/>
                <a:cs typeface="Times New Roman" pitchFamily="18" charset="0"/>
              </a:rPr>
              <a:t>DLR_School_Lab</a:t>
            </a:r>
            <a:r>
              <a:rPr lang="en-GB" sz="2100" b="1" i="1" dirty="0" smtClean="0">
                <a:latin typeface="Comic Sans MS" pitchFamily="66" charset="0"/>
                <a:cs typeface="Times New Roman" pitchFamily="18" charset="0"/>
              </a:rPr>
              <a:t>: </a:t>
            </a:r>
            <a:r>
              <a:rPr lang="en-GB" sz="2100" b="1" i="1" dirty="0" smtClean="0">
                <a:latin typeface="Comic Sans MS" pitchFamily="66" charset="0"/>
                <a:cs typeface="Times New Roman" pitchFamily="18" charset="0"/>
                <a:hlinkClick r:id="rId7"/>
              </a:rPr>
              <a:t>http</a:t>
            </a:r>
            <a:r>
              <a:rPr lang="en-GB" sz="2100" b="1" i="1" dirty="0">
                <a:latin typeface="Comic Sans MS" pitchFamily="66" charset="0"/>
                <a:cs typeface="Times New Roman" pitchFamily="18" charset="0"/>
                <a:hlinkClick r:id="rId7"/>
              </a:rPr>
              <a:t>://www.dlr.de/schoollab/en/desktopdefault.aspx/tabid-1738</a:t>
            </a:r>
            <a:r>
              <a:rPr lang="en-GB" sz="2100" b="1" i="1" dirty="0" smtClean="0">
                <a:latin typeface="Comic Sans MS" pitchFamily="66" charset="0"/>
                <a:cs typeface="Times New Roman" pitchFamily="18" charset="0"/>
                <a:hlinkClick r:id="rId7"/>
              </a:rPr>
              <a:t>/</a:t>
            </a:r>
            <a:r>
              <a:rPr lang="en-GB" sz="2100" b="1" i="1" dirty="0" smtClean="0">
                <a:latin typeface="Comic Sans MS" pitchFamily="66" charset="0"/>
                <a:cs typeface="Times New Roman" pitchFamily="18" charset="0"/>
              </a:rPr>
              <a:t> </a:t>
            </a:r>
            <a:endParaRPr lang="en-GB" sz="2100" b="1" i="1" dirty="0"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2615712" y="1689101"/>
            <a:ext cx="2999117" cy="405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706" tIns="40853" rIns="81706" bIns="40853">
            <a:spAutoFit/>
          </a:bodyPr>
          <a:lstStyle>
            <a:lvl1pPr defTabSz="817563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defTabSz="817563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defTabSz="817563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defTabSz="817563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defTabSz="817563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100" b="1">
                <a:latin typeface="Comic Sans MS" pitchFamily="66" charset="0"/>
              </a:rPr>
              <a:t>USEFUL ADDRESSES</a:t>
            </a:r>
            <a:endParaRPr lang="en-US" sz="2100" b="1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099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32"/>
          <p:cNvSpPr txBox="1">
            <a:spLocks/>
          </p:cNvSpPr>
          <p:nvPr/>
        </p:nvSpPr>
        <p:spPr bwMode="auto">
          <a:xfrm>
            <a:off x="323528" y="692696"/>
            <a:ext cx="5244354" cy="91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defTabSz="914400" rtl="0">
              <a:spcBef>
                <a:spcPct val="20000"/>
              </a:spcBef>
            </a:pPr>
            <a:r>
              <a:rPr lang="en-GB" kern="1200" dirty="0" smtClean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/>
              </a:rPr>
              <a:t>►</a:t>
            </a:r>
            <a:r>
              <a:rPr lang="cs-CZ" kern="1200" dirty="0" smtClean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/>
              </a:rPr>
              <a:t> </a:t>
            </a:r>
            <a:r>
              <a:rPr lang="en-GB" kern="1200" dirty="0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Arial" charset="0"/>
              </a:rPr>
              <a:t>Remote Sensing</a:t>
            </a:r>
          </a:p>
          <a:p>
            <a:pPr algn="l" defTabSz="914400" rtl="0">
              <a:spcBef>
                <a:spcPct val="20000"/>
              </a:spcBef>
            </a:pPr>
            <a:r>
              <a:rPr lang="en-GB" kern="1200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(introduction to principles and function)</a:t>
            </a:r>
          </a:p>
          <a:p>
            <a:pPr algn="l" defTabSz="914400" rtl="0">
              <a:spcBef>
                <a:spcPct val="20000"/>
              </a:spcBef>
            </a:pPr>
            <a:endParaRPr lang="en-GB" kern="1200" dirty="0" smtClean="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Arial" charset="0"/>
            </a:endParaRPr>
          </a:p>
          <a:p>
            <a:pPr algn="l" defTabSz="914400" rtl="0">
              <a:spcBef>
                <a:spcPct val="20000"/>
              </a:spcBef>
            </a:pPr>
            <a:endParaRPr lang="en-GB" kern="1200" dirty="0" smtClean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  <a:p>
            <a:pPr algn="l" defTabSz="914400" rtl="0">
              <a:spcBef>
                <a:spcPct val="20000"/>
              </a:spcBef>
            </a:pPr>
            <a:endParaRPr lang="en-GB" kern="1200" dirty="0" smtClean="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Arial" charset="0"/>
            </a:endParaRPr>
          </a:p>
          <a:p>
            <a:pPr algn="l" defTabSz="914400" rtl="0">
              <a:spcBef>
                <a:spcPct val="20000"/>
              </a:spcBef>
            </a:pPr>
            <a:endParaRPr lang="en-GB" kern="1200" dirty="0" smtClean="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Arial" charset="0"/>
            </a:endParaRPr>
          </a:p>
          <a:p>
            <a:pPr algn="l" defTabSz="914400" rtl="0">
              <a:spcBef>
                <a:spcPct val="20000"/>
              </a:spcBef>
            </a:pPr>
            <a:endParaRPr lang="en-GB" kern="1200" dirty="0" smtClean="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1855" y="997773"/>
            <a:ext cx="3356386" cy="251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2612" y="3969580"/>
            <a:ext cx="3377901" cy="25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728" y="2199939"/>
            <a:ext cx="4704677" cy="3528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856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32"/>
          <p:cNvSpPr txBox="1">
            <a:spLocks/>
          </p:cNvSpPr>
          <p:nvPr/>
        </p:nvSpPr>
        <p:spPr bwMode="auto">
          <a:xfrm>
            <a:off x="323528" y="476672"/>
            <a:ext cx="8229600" cy="3692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defTabSz="914400" rtl="0">
              <a:spcBef>
                <a:spcPct val="20000"/>
              </a:spcBef>
            </a:pPr>
            <a:r>
              <a:rPr lang="en-GB" kern="1200" dirty="0" smtClean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/>
              </a:rPr>
              <a:t>► Global issues – </a:t>
            </a:r>
            <a:r>
              <a:rPr lang="en-GB" kern="1200" dirty="0" err="1" smtClean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/>
              </a:rPr>
              <a:t>EO</a:t>
            </a:r>
            <a:r>
              <a:rPr lang="en-GB" kern="1200" dirty="0" smtClean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/>
              </a:rPr>
              <a:t> applications</a:t>
            </a:r>
            <a:endParaRPr lang="en-GB" kern="1200" dirty="0" smtClean="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Arial" charset="0"/>
            </a:endParaRPr>
          </a:p>
          <a:p>
            <a:pPr algn="l" defTabSz="914400" rtl="0">
              <a:spcBef>
                <a:spcPct val="20000"/>
              </a:spcBef>
            </a:pPr>
            <a:endParaRPr lang="en-GB" kern="1200" dirty="0" smtClean="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Arial" charset="0"/>
            </a:endParaRPr>
          </a:p>
          <a:p>
            <a:pPr algn="l" defTabSz="914400" rtl="0">
              <a:spcBef>
                <a:spcPct val="20000"/>
              </a:spcBef>
            </a:pPr>
            <a:r>
              <a:rPr lang="en-GB" kern="1200" dirty="0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Arial" charset="0"/>
              </a:rPr>
              <a:t>Diminishing tropical forests</a:t>
            </a:r>
          </a:p>
          <a:p>
            <a:pPr algn="l" defTabSz="914400" rtl="0">
              <a:spcBef>
                <a:spcPct val="20000"/>
              </a:spcBef>
            </a:pPr>
            <a:endParaRPr lang="en-GB" kern="1200" dirty="0" smtClean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  <a:p>
            <a:pPr algn="l" defTabSz="914400" rtl="0">
              <a:spcBef>
                <a:spcPct val="20000"/>
              </a:spcBef>
            </a:pPr>
            <a:r>
              <a:rPr lang="en-GB" kern="1200" dirty="0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Arial" charset="0"/>
              </a:rPr>
              <a:t>Ocean pollution</a:t>
            </a:r>
          </a:p>
          <a:p>
            <a:pPr algn="l" defTabSz="914400" rtl="0">
              <a:spcBef>
                <a:spcPct val="20000"/>
              </a:spcBef>
            </a:pPr>
            <a:endParaRPr lang="en-GB" kern="1200" dirty="0" smtClean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  <a:p>
            <a:pPr algn="l" defTabSz="914400" rtl="0">
              <a:spcBef>
                <a:spcPct val="20000"/>
              </a:spcBef>
            </a:pPr>
            <a:r>
              <a:rPr lang="en-GB" kern="1200" dirty="0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Arial" charset="0"/>
              </a:rPr>
              <a:t>Desertification</a:t>
            </a:r>
          </a:p>
          <a:p>
            <a:pPr algn="l" defTabSz="914400" rtl="0">
              <a:spcBef>
                <a:spcPct val="20000"/>
              </a:spcBef>
            </a:pPr>
            <a:endParaRPr lang="en-GB" kern="1200" dirty="0" smtClean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  <a:p>
            <a:pPr algn="l" defTabSz="914400" rtl="0">
              <a:spcBef>
                <a:spcPct val="20000"/>
              </a:spcBef>
            </a:pPr>
            <a:r>
              <a:rPr lang="en-GB" kern="1200" dirty="0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Arial" charset="0"/>
              </a:rPr>
              <a:t>(Human stupidity)</a:t>
            </a:r>
          </a:p>
          <a:p>
            <a:pPr algn="l" defTabSz="914400" rtl="0">
              <a:spcBef>
                <a:spcPct val="20000"/>
              </a:spcBef>
            </a:pPr>
            <a:endParaRPr lang="en-GB" kern="1200" dirty="0" smtClean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  <a:p>
            <a:pPr algn="l" defTabSz="914400" rtl="0">
              <a:spcBef>
                <a:spcPct val="20000"/>
              </a:spcBef>
            </a:pPr>
            <a:endParaRPr lang="en-GB" kern="1200" dirty="0" smtClean="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Arial" charset="0"/>
            </a:endParaRPr>
          </a:p>
          <a:p>
            <a:pPr algn="l" defTabSz="914400" rtl="0">
              <a:spcBef>
                <a:spcPct val="20000"/>
              </a:spcBef>
            </a:pPr>
            <a:endParaRPr lang="en-GB" kern="1200" dirty="0" smtClean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  <a:p>
            <a:pPr algn="l" defTabSz="914400" rtl="0">
              <a:spcBef>
                <a:spcPct val="20000"/>
              </a:spcBef>
            </a:pPr>
            <a:endParaRPr lang="en-GB" kern="1200" dirty="0" smtClean="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Arial" charset="0"/>
            </a:endParaRPr>
          </a:p>
          <a:p>
            <a:pPr algn="l" defTabSz="914400" rtl="0">
              <a:spcBef>
                <a:spcPct val="20000"/>
              </a:spcBef>
            </a:pPr>
            <a:endParaRPr lang="en-GB" kern="1200" dirty="0" smtClean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  <a:p>
            <a:pPr algn="l" defTabSz="914400" rtl="0">
              <a:spcBef>
                <a:spcPct val="20000"/>
              </a:spcBef>
            </a:pPr>
            <a:endParaRPr lang="en-GB" kern="1200" dirty="0" smtClean="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Arial" charset="0"/>
            </a:endParaRPr>
          </a:p>
          <a:p>
            <a:pPr algn="l" defTabSz="914400" rtl="0">
              <a:spcBef>
                <a:spcPct val="20000"/>
              </a:spcBef>
            </a:pPr>
            <a:endParaRPr lang="en-GB" kern="1200" dirty="0" smtClean="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Arial" charset="0"/>
            </a:endParaRPr>
          </a:p>
          <a:p>
            <a:pPr algn="l" defTabSz="914400" rtl="0">
              <a:spcBef>
                <a:spcPct val="20000"/>
              </a:spcBef>
            </a:pPr>
            <a:endParaRPr lang="en-GB" kern="1200" dirty="0" smtClean="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6179" y="332656"/>
            <a:ext cx="364840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1397" y="3628016"/>
            <a:ext cx="336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6220" y="4364915"/>
            <a:ext cx="3324114" cy="249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8051" y="3411712"/>
            <a:ext cx="364840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150921"/>
            <a:ext cx="3609439" cy="270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26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6" y="1053015"/>
            <a:ext cx="44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1"/>
          <p:cNvSpPr txBox="1">
            <a:spLocks noChangeArrowheads="1"/>
          </p:cNvSpPr>
          <p:nvPr/>
        </p:nvSpPr>
        <p:spPr bwMode="auto">
          <a:xfrm>
            <a:off x="251520" y="188640"/>
            <a:ext cx="73035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914400" rtl="0">
              <a:lnSpc>
                <a:spcPct val="150000"/>
              </a:lnSpc>
            </a:pPr>
            <a:r>
              <a:rPr lang="cs-CZ" sz="2400" kern="12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4) E-</a:t>
            </a:r>
            <a:r>
              <a:rPr lang="cs-CZ" sz="2400" kern="1200" dirty="0" err="1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learnings</a:t>
            </a:r>
            <a:r>
              <a:rPr lang="cs-CZ" sz="2400" kern="12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cs-CZ" sz="2400" kern="1200" dirty="0" err="1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for</a:t>
            </a:r>
            <a:r>
              <a:rPr lang="cs-CZ" sz="2400" kern="12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 basic </a:t>
            </a:r>
            <a:r>
              <a:rPr lang="cs-CZ" sz="2400" kern="1200" dirty="0" err="1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and</a:t>
            </a:r>
            <a:r>
              <a:rPr lang="cs-CZ" sz="2400" kern="12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cs-CZ" sz="2400" kern="1200" dirty="0" err="1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secondary</a:t>
            </a:r>
            <a:r>
              <a:rPr lang="cs-CZ" sz="2400" kern="12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cs-CZ" sz="2400" kern="1200" dirty="0" err="1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schools</a:t>
            </a:r>
            <a:endParaRPr lang="en-US" sz="24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933336"/>
            <a:ext cx="3384772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053016"/>
            <a:ext cx="3846677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933336"/>
            <a:ext cx="372173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543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7B266-3FB4-416E-AEE9-B8996BD9D9BA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3" name="Rectangle 2"/>
          <p:cNvSpPr>
            <a:spLocks noChangeArrowheads="1"/>
          </p:cNvSpPr>
          <p:nvPr/>
        </p:nvSpPr>
        <p:spPr bwMode="auto">
          <a:xfrm>
            <a:off x="107950" y="71438"/>
            <a:ext cx="8784530" cy="621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de-DE" sz="2800" b="1" kern="1200" dirty="0" smtClean="0">
                <a:solidFill>
                  <a:srgbClr val="336699"/>
                </a:solidFill>
                <a:latin typeface="Arial" pitchFamily="34" charset="0"/>
                <a:ea typeface="+mn-ea"/>
                <a:cs typeface="Arial" pitchFamily="34" charset="0"/>
              </a:rPr>
              <a:t>FIS –</a:t>
            </a:r>
            <a:r>
              <a:rPr lang="de-DE" sz="2800" b="1" kern="1200" dirty="0">
                <a:solidFill>
                  <a:srgbClr val="336699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sz="2800" b="1" kern="1200" dirty="0" smtClean="0">
                <a:solidFill>
                  <a:srgbClr val="336699"/>
                </a:solidFill>
                <a:latin typeface="Arial" pitchFamily="34" charset="0"/>
                <a:ea typeface="+mn-ea"/>
                <a:cs typeface="Arial" pitchFamily="34" charset="0"/>
              </a:rPr>
              <a:t>Remote </a:t>
            </a:r>
            <a:r>
              <a:rPr lang="de-DE" sz="2800" b="1" kern="1200" dirty="0" err="1" smtClean="0">
                <a:solidFill>
                  <a:srgbClr val="336699"/>
                </a:solidFill>
                <a:latin typeface="Arial" pitchFamily="34" charset="0"/>
                <a:ea typeface="+mn-ea"/>
                <a:cs typeface="Arial" pitchFamily="34" charset="0"/>
              </a:rPr>
              <a:t>Sensing</a:t>
            </a:r>
            <a:r>
              <a:rPr lang="de-DE" sz="2800" b="1" kern="1200" dirty="0" smtClean="0">
                <a:solidFill>
                  <a:srgbClr val="336699"/>
                </a:solidFill>
                <a:latin typeface="Arial" pitchFamily="34" charset="0"/>
                <a:ea typeface="+mn-ea"/>
                <a:cs typeface="Arial" pitchFamily="34" charset="0"/>
              </a:rPr>
              <a:t> in School </a:t>
            </a:r>
            <a:r>
              <a:rPr lang="de-DE" sz="2800" b="1" kern="1200" dirty="0" err="1" smtClean="0">
                <a:solidFill>
                  <a:srgbClr val="336699"/>
                </a:solidFill>
                <a:latin typeface="Arial" pitchFamily="34" charset="0"/>
                <a:ea typeface="+mn-ea"/>
                <a:cs typeface="Arial" pitchFamily="34" charset="0"/>
              </a:rPr>
              <a:t>Lessons</a:t>
            </a:r>
            <a:endParaRPr lang="de-DE" sz="2800" b="1" kern="1200" dirty="0" smtClean="0">
              <a:solidFill>
                <a:srgbClr val="336699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Rechteck 15"/>
          <p:cNvSpPr>
            <a:spLocks noChangeArrowheads="1"/>
          </p:cNvSpPr>
          <p:nvPr/>
        </p:nvSpPr>
        <p:spPr bwMode="auto">
          <a:xfrm>
            <a:off x="107504" y="548680"/>
            <a:ext cx="9100440" cy="4308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180975" indent="-180975" algn="just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200" kern="1200" dirty="0" smtClean="0">
                <a:solidFill>
                  <a:prstClr val="white">
                    <a:lumMod val="75000"/>
                  </a:prstClr>
                </a:solidFill>
                <a:latin typeface="Arial" pitchFamily="34" charset="0"/>
                <a:ea typeface="+mn-ea"/>
                <a:cs typeface="Arial" pitchFamily="34" charset="0"/>
              </a:rPr>
              <a:t>Teaching Materials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764704"/>
            <a:ext cx="6307936" cy="5080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420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7B266-3FB4-416E-AEE9-B8996BD9D9BA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3" name="Rectangle 2"/>
          <p:cNvSpPr>
            <a:spLocks noChangeArrowheads="1"/>
          </p:cNvSpPr>
          <p:nvPr/>
        </p:nvSpPr>
        <p:spPr bwMode="auto">
          <a:xfrm>
            <a:off x="107950" y="71438"/>
            <a:ext cx="8784530" cy="621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de-DE" sz="2800" b="1" kern="1200" dirty="0" smtClean="0">
                <a:solidFill>
                  <a:srgbClr val="336699"/>
                </a:solidFill>
                <a:latin typeface="Arial" pitchFamily="34" charset="0"/>
                <a:ea typeface="+mn-ea"/>
                <a:cs typeface="Arial" pitchFamily="34" charset="0"/>
              </a:rPr>
              <a:t>FIS –</a:t>
            </a:r>
            <a:r>
              <a:rPr lang="de-DE" sz="2800" b="1" kern="1200" dirty="0">
                <a:solidFill>
                  <a:srgbClr val="336699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sz="2800" b="1" kern="1200" dirty="0" smtClean="0">
                <a:solidFill>
                  <a:srgbClr val="336699"/>
                </a:solidFill>
                <a:latin typeface="Arial" pitchFamily="34" charset="0"/>
                <a:ea typeface="+mn-ea"/>
                <a:cs typeface="Arial" pitchFamily="34" charset="0"/>
              </a:rPr>
              <a:t>Remote </a:t>
            </a:r>
            <a:r>
              <a:rPr lang="de-DE" sz="2800" b="1" kern="1200" dirty="0" err="1" smtClean="0">
                <a:solidFill>
                  <a:srgbClr val="336699"/>
                </a:solidFill>
                <a:latin typeface="Arial" pitchFamily="34" charset="0"/>
                <a:ea typeface="+mn-ea"/>
                <a:cs typeface="Arial" pitchFamily="34" charset="0"/>
              </a:rPr>
              <a:t>Sensing</a:t>
            </a:r>
            <a:r>
              <a:rPr lang="de-DE" sz="2800" b="1" kern="1200" dirty="0" smtClean="0">
                <a:solidFill>
                  <a:srgbClr val="336699"/>
                </a:solidFill>
                <a:latin typeface="Arial" pitchFamily="34" charset="0"/>
                <a:ea typeface="+mn-ea"/>
                <a:cs typeface="Arial" pitchFamily="34" charset="0"/>
              </a:rPr>
              <a:t> in School </a:t>
            </a:r>
            <a:r>
              <a:rPr lang="de-DE" sz="2800" b="1" kern="1200" dirty="0" err="1" smtClean="0">
                <a:solidFill>
                  <a:srgbClr val="336699"/>
                </a:solidFill>
                <a:latin typeface="Arial" pitchFamily="34" charset="0"/>
                <a:ea typeface="+mn-ea"/>
                <a:cs typeface="Arial" pitchFamily="34" charset="0"/>
              </a:rPr>
              <a:t>Lessons</a:t>
            </a:r>
            <a:endParaRPr lang="de-DE" sz="2800" b="1" kern="1200" dirty="0" smtClean="0">
              <a:solidFill>
                <a:srgbClr val="336699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Rechteck 15"/>
          <p:cNvSpPr>
            <a:spLocks noChangeArrowheads="1"/>
          </p:cNvSpPr>
          <p:nvPr/>
        </p:nvSpPr>
        <p:spPr bwMode="auto">
          <a:xfrm>
            <a:off x="107504" y="548680"/>
            <a:ext cx="9100440" cy="4308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180975" indent="-180975" algn="just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200" kern="1200" dirty="0" smtClean="0">
                <a:solidFill>
                  <a:prstClr val="white">
                    <a:lumMod val="75000"/>
                  </a:prstClr>
                </a:solidFill>
                <a:latin typeface="Arial" pitchFamily="34" charset="0"/>
                <a:ea typeface="+mn-ea"/>
                <a:cs typeface="Arial" pitchFamily="34" charset="0"/>
              </a:rPr>
              <a:t>Teaching Materials – </a:t>
            </a:r>
            <a:r>
              <a:rPr lang="en-US" sz="2200" kern="1200" dirty="0" smtClean="0">
                <a:solidFill>
                  <a:prstClr val="white">
                    <a:lumMod val="75000"/>
                  </a:prstClr>
                </a:solidFill>
                <a:latin typeface="Arial" pitchFamily="34" charset="0"/>
                <a:ea typeface="+mn-ea"/>
                <a:cs typeface="Arial" pitchFamily="34" charset="0"/>
              </a:rPr>
              <a:t>Floods-Dealing with a Constant Threat</a:t>
            </a:r>
            <a:endParaRPr lang="de-DE" sz="2200" kern="1200" dirty="0" smtClean="0">
              <a:solidFill>
                <a:prstClr val="white">
                  <a:lumMod val="75000"/>
                </a:prst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052736"/>
            <a:ext cx="6549863" cy="4547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412776"/>
            <a:ext cx="4112291" cy="412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hteck 12"/>
          <p:cNvSpPr/>
          <p:nvPr/>
        </p:nvSpPr>
        <p:spPr>
          <a:xfrm>
            <a:off x="6228184" y="2636912"/>
            <a:ext cx="432048" cy="216024"/>
          </a:xfrm>
          <a:prstGeom prst="rect">
            <a:avLst/>
          </a:prstGeom>
          <a:solidFill>
            <a:srgbClr val="D9E6DC"/>
          </a:solidFill>
        </p:spPr>
        <p:txBody>
          <a:bodyPr wrap="square" rtlCol="0" anchor="ctr">
            <a:noAutofit/>
          </a:bodyPr>
          <a:lstStyle/>
          <a:p>
            <a:pPr marL="180975" indent="-180975" algn="ctr" defTabSz="914400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de-DE" sz="16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412776"/>
            <a:ext cx="1249714" cy="129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364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 descr="http://i.space.com/images/i/000/014/901/i02/space-station-night-panorama-europe.jpg?13279503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0013"/>
            <a:ext cx="9147175" cy="60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0" y="821174"/>
            <a:ext cx="91440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r" defTabSz="914400" rtl="0" fontAlgn="base">
              <a:spcBef>
                <a:spcPts val="600"/>
              </a:spcBef>
            </a:pPr>
            <a:r>
              <a:rPr lang="en-US" sz="2800" kern="1200" dirty="0" smtClean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Columbus Eye – </a:t>
            </a:r>
          </a:p>
          <a:p>
            <a:pPr marL="342900" indent="-342900" algn="r" defTabSz="914400" rtl="0" fontAlgn="base">
              <a:spcBef>
                <a:spcPts val="600"/>
              </a:spcBef>
            </a:pPr>
            <a:r>
              <a:rPr lang="en-US" sz="2800" kern="1200" dirty="0" smtClean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Live Videos of the ISS in Schools</a:t>
            </a:r>
          </a:p>
          <a:p>
            <a:pPr marL="342900" indent="-342900" algn="r" defTabSz="914400" rtl="0" fontAlgn="base">
              <a:spcBef>
                <a:spcPts val="600"/>
              </a:spcBef>
            </a:pPr>
            <a:endParaRPr lang="de-DE" sz="2800" kern="1200" dirty="0" smtClean="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algn="r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de-DE" sz="2800" kern="1200" dirty="0" smtClean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  </a:t>
            </a:r>
            <a:endParaRPr lang="de-DE" sz="2800" kern="1200" dirty="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algn="r" defTabSz="914400" rtl="0" fontAlgn="base">
              <a:spcBef>
                <a:spcPct val="0"/>
              </a:spcBef>
              <a:spcAft>
                <a:spcPct val="0"/>
              </a:spcAft>
            </a:pPr>
            <a:endParaRPr lang="de-DE" sz="2800" b="1" kern="1200" dirty="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0B3761-10C5-4CDD-8843-8A6FAEB611B0}" type="slidenum">
              <a:rPr lang="de-DE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0.xml><?xml version="1.0" encoding="utf-8"?>
<a:theme xmlns:a="http://schemas.openxmlformats.org/drawingml/2006/main" name="2_Default">
  <a:themeElements>
    <a:clrScheme name="Default">
      <a:dk1>
        <a:srgbClr val="002569"/>
      </a:dk1>
      <a:lt1>
        <a:srgbClr val="696969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1_Standarddesign">
  <a:themeElements>
    <a:clrScheme name="Standard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Standarddesign">
      <a:majorFont>
        <a:latin typeface="Arial"/>
        <a:ea typeface="ヒラギノ角ゴ Pro W3"/>
        <a:cs typeface="Arial"/>
      </a:majorFont>
      <a:minorFont>
        <a:latin typeface="Arial"/>
        <a:ea typeface="ヒラギノ角ゴ Pro W3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Default">
  <a:themeElements>
    <a:clrScheme name="Default">
      <a:dk1>
        <a:srgbClr val="002569"/>
      </a:dk1>
      <a:lt1>
        <a:srgbClr val="696969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Standarddesign">
  <a:themeElements>
    <a:clrScheme name="Standard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Standarddesign">
      <a:majorFont>
        <a:latin typeface="Arial"/>
        <a:ea typeface="ヒラギノ角ゴ Pro W3"/>
        <a:cs typeface="Arial"/>
      </a:majorFont>
      <a:minorFont>
        <a:latin typeface="Arial"/>
        <a:ea typeface="ヒラギノ角ゴ Pro W3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2_Standarddesign">
  <a:themeElements>
    <a:clrScheme name="10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0_Standard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75000"/>
          </a:schemeClr>
        </a:solidFill>
      </a:spPr>
      <a:bodyPr wrap="square" rtlCol="0" anchor="ctr">
        <a:spAutoFit/>
      </a:bodyPr>
      <a:lstStyle>
        <a:defPPr marL="180975" indent="-180975" algn="ctr">
          <a:buFont typeface="Arial" pitchFamily="34" charset="0"/>
          <a:buChar char="•"/>
          <a:defRPr sz="1600" dirty="0" smtClean="0">
            <a:latin typeface="+mn-lt"/>
          </a:defRPr>
        </a:defPPr>
      </a:lstStyle>
    </a:spDef>
    <a:txDef>
      <a:spPr bwMode="auto">
        <a:noFill/>
        <a:ln w="9525">
          <a:noFill/>
          <a:miter lim="800000"/>
          <a:headEnd/>
          <a:tailEnd/>
        </a:ln>
      </a:spPr>
      <a:bodyPr wrap="none">
        <a:spAutoFit/>
      </a:bodyPr>
      <a:lstStyle>
        <a:defPPr>
          <a:defRPr sz="1400" dirty="0"/>
        </a:defPPr>
      </a:lstStyle>
    </a:txDef>
  </a:objectDefaults>
  <a:extraClrSchemeLst/>
</a:theme>
</file>

<file path=ppt/theme/theme7.xml><?xml version="1.0" encoding="utf-8"?>
<a:theme xmlns:a="http://schemas.openxmlformats.org/drawingml/2006/main" name="1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Larissa-Design">
  <a:themeElements>
    <a:clrScheme name="Elementar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3_Larissa-Design">
  <a:themeElements>
    <a:clrScheme name="Elementar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1961</Words>
  <Application>Microsoft Office PowerPoint</Application>
  <PresentationFormat>Bildschirmpräsentation (4:3)</PresentationFormat>
  <Paragraphs>479</Paragraphs>
  <Slides>66</Slides>
  <Notes>10</Notes>
  <HiddenSlides>1</HiddenSlides>
  <MMClips>1</MMClips>
  <ScaleCrop>false</ScaleCrop>
  <HeadingPairs>
    <vt:vector size="6" baseType="variant">
      <vt:variant>
        <vt:lpstr>Design</vt:lpstr>
      </vt:variant>
      <vt:variant>
        <vt:i4>12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66</vt:i4>
      </vt:variant>
    </vt:vector>
  </HeadingPairs>
  <TitlesOfParts>
    <vt:vector size="79" baseType="lpstr">
      <vt:lpstr>Default</vt:lpstr>
      <vt:lpstr>1_Default</vt:lpstr>
      <vt:lpstr>Standarddesign</vt:lpstr>
      <vt:lpstr>1_Office-thema</vt:lpstr>
      <vt:lpstr>12_Standarddesign</vt:lpstr>
      <vt:lpstr>Larissa-Design</vt:lpstr>
      <vt:lpstr>1_Larissa-Design</vt:lpstr>
      <vt:lpstr>2_Larissa-Design</vt:lpstr>
      <vt:lpstr>3_Larissa-Design</vt:lpstr>
      <vt:lpstr>2_Default</vt:lpstr>
      <vt:lpstr>1_Standarddesign</vt:lpstr>
      <vt:lpstr>Motiv sady Office</vt:lpstr>
      <vt:lpstr>Picture Publisher 9 Objekt</vt:lpstr>
      <vt:lpstr>Living Planet Symposium Prep  – Reframing the K12 Strategy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Education for  secondary schools</vt:lpstr>
      <vt:lpstr>Eduspace:  ESA web-based EO  Educational tool for secondary schools </vt:lpstr>
      <vt:lpstr>PowerPoint-Präsentation</vt:lpstr>
      <vt:lpstr>Satellite Data: Landsat TM Available at Glovis / USGS </vt:lpstr>
      <vt:lpstr>Ötztal Alpes, Austria  September 1986  </vt:lpstr>
      <vt:lpstr>Ötztal Alpes, Austria September 2003  </vt:lpstr>
      <vt:lpstr>Change Detection Combination – transparent  overlay </vt:lpstr>
      <vt:lpstr>Change Detection export image to Google Earth</vt:lpstr>
      <vt:lpstr>Educational App for EO</vt:lpstr>
      <vt:lpstr>PowerPoint-Präsentation</vt:lpstr>
      <vt:lpstr>Creation of posters for schools</vt:lpstr>
      <vt:lpstr>ESA School Atlas  new ESA Water Atlas</vt:lpstr>
      <vt:lpstr>Training &amp; Education in the frame of  International Cooperation: Earsel network</vt:lpstr>
      <vt:lpstr>ESA ESEROs - European Space  Education Resource Offices</vt:lpstr>
      <vt:lpstr>Training courses   - centralized web page</vt:lpstr>
      <vt:lpstr>PowerPoint-Präsentation</vt:lpstr>
      <vt:lpstr>Promoting the Next-Generation Scientists</vt:lpstr>
      <vt:lpstr>DLR Site  Oberpfaffenhofen</vt:lpstr>
      <vt:lpstr>PowerPoint-Präsentation</vt:lpstr>
      <vt:lpstr>Experiments @ DLR_School_Lab Oberpfaffenhofen  Represent the Research of All 10 DLR Institutes</vt:lpstr>
      <vt:lpstr>PowerPoint-Präsentation</vt:lpstr>
      <vt:lpstr>PowerPoint-Präsentation</vt:lpstr>
      <vt:lpstr>Experimental Concept </vt:lpstr>
      <vt:lpstr>DLR_School_Lab Oberpfaffenhofen </vt:lpstr>
      <vt:lpstr>PowerPoint-Präsentation</vt:lpstr>
      <vt:lpstr>Our Goals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Living Planet Symposium 2013  Edinburgh, United Kingdom, 09 - 13 September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(i) Education in the frame of International Cooperation with other space agencies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Hausamann, Dieter</cp:lastModifiedBy>
  <cp:revision>25</cp:revision>
  <dcterms:modified xsi:type="dcterms:W3CDTF">2016-04-01T15:54:08Z</dcterms:modified>
</cp:coreProperties>
</file>