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4" autoAdjust="0"/>
    <p:restoredTop sz="86389" autoAdjust="0"/>
  </p:normalViewPr>
  <p:slideViewPr>
    <p:cSldViewPr>
      <p:cViewPr varScale="1">
        <p:scale>
          <a:sx n="101" d="100"/>
          <a:sy n="101" d="100"/>
        </p:scale>
        <p:origin x="-16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52400"/>
            <a:ext cx="8991600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GABON</a:t>
            </a:r>
            <a:r>
              <a:rPr lang="en-GB" sz="1600" dirty="0" smtClean="0"/>
              <a:t>:</a:t>
            </a:r>
          </a:p>
          <a:p>
            <a:endParaRPr lang="en-GB" sz="1600" dirty="0"/>
          </a:p>
          <a:p>
            <a:r>
              <a:rPr lang="en-GB" sz="1600" dirty="0" smtClean="0"/>
              <a:t>WG </a:t>
            </a:r>
            <a:r>
              <a:rPr lang="en-GB" sz="1600" dirty="0" err="1" smtClean="0"/>
              <a:t>capD</a:t>
            </a:r>
            <a:r>
              <a:rPr lang="en-GB" sz="1600" dirty="0" smtClean="0"/>
              <a:t> proposes AGEOS to link their </a:t>
            </a:r>
            <a:r>
              <a:rPr lang="en-GB" sz="1600" dirty="0" err="1" smtClean="0"/>
              <a:t>AFriSAR</a:t>
            </a:r>
            <a:r>
              <a:rPr lang="en-GB" sz="1600" dirty="0" smtClean="0"/>
              <a:t> workshop to a SAR training organised by </a:t>
            </a:r>
            <a:r>
              <a:rPr lang="en-GB" sz="1600" dirty="0" err="1" smtClean="0"/>
              <a:t>CapD</a:t>
            </a:r>
            <a:r>
              <a:rPr lang="en-GB" sz="1600" dirty="0" smtClean="0"/>
              <a:t>, co-hosted with them prior/after on in parallel to their workshop</a:t>
            </a:r>
            <a:r>
              <a:rPr lang="en-GB" sz="1600" dirty="0"/>
              <a:t> </a:t>
            </a:r>
            <a:r>
              <a:rPr lang="en-GB" sz="1600" dirty="0" smtClean="0"/>
              <a:t>(ideally taking advantage of the presence of their </a:t>
            </a:r>
            <a:r>
              <a:rPr lang="en-GB" sz="1600" dirty="0" err="1" smtClean="0"/>
              <a:t>AfriSAR</a:t>
            </a:r>
            <a:r>
              <a:rPr lang="en-GB" sz="1600" dirty="0" smtClean="0"/>
              <a:t> experts). </a:t>
            </a:r>
          </a:p>
          <a:p>
            <a:endParaRPr lang="en-GB" sz="1600" dirty="0"/>
          </a:p>
          <a:p>
            <a:r>
              <a:rPr lang="en-GB" sz="1600" dirty="0" smtClean="0"/>
              <a:t>Funding requirements estimated by SANSA </a:t>
            </a:r>
            <a:r>
              <a:rPr lang="en-GB" sz="1600" dirty="0"/>
              <a:t>estimated </a:t>
            </a:r>
            <a:r>
              <a:rPr lang="en-GB" sz="1600" dirty="0" smtClean="0"/>
              <a:t>for </a:t>
            </a:r>
            <a:r>
              <a:rPr lang="en-GB" sz="1600" dirty="0"/>
              <a:t>organizing a training workshop in </a:t>
            </a:r>
            <a:r>
              <a:rPr lang="en-GB" sz="1600" dirty="0" smtClean="0"/>
              <a:t>Africa </a:t>
            </a:r>
            <a:r>
              <a:rPr lang="en-GB" sz="1600" dirty="0"/>
              <a:t>(excluding paying &amp; sending the </a:t>
            </a:r>
            <a:r>
              <a:rPr lang="en-GB" sz="1600" dirty="0" smtClean="0"/>
              <a:t>trainers and venue/computer costs) amount to about </a:t>
            </a:r>
            <a:r>
              <a:rPr lang="en-GB" sz="1600" dirty="0"/>
              <a:t>13000 US dollars, for 10 </a:t>
            </a:r>
            <a:r>
              <a:rPr lang="en-GB" sz="1600" dirty="0" smtClean="0"/>
              <a:t>funded participants</a:t>
            </a:r>
            <a:r>
              <a:rPr lang="en-GB" sz="1600" dirty="0"/>
              <a:t> </a:t>
            </a:r>
            <a:r>
              <a:rPr lang="en-GB" sz="1600" dirty="0" smtClean="0"/>
              <a:t>over </a:t>
            </a:r>
            <a:r>
              <a:rPr lang="en-GB" sz="1600" dirty="0"/>
              <a:t>5 </a:t>
            </a:r>
            <a:r>
              <a:rPr lang="en-GB" sz="1600" dirty="0" smtClean="0"/>
              <a:t>days (transport, accommodation, per-diem for participants). We assume that AGEOS would offer the venue facilities.</a:t>
            </a:r>
          </a:p>
          <a:p>
            <a:endParaRPr lang="en-GB" sz="1600" dirty="0"/>
          </a:p>
          <a:p>
            <a:r>
              <a:rPr lang="en-GB" sz="1600" dirty="0" smtClean="0"/>
              <a:t>Present funding </a:t>
            </a:r>
            <a:r>
              <a:rPr lang="en-GB" sz="1600" dirty="0"/>
              <a:t>presently identified :</a:t>
            </a:r>
            <a:endParaRPr lang="en-GB" sz="1600" dirty="0" smtClean="0"/>
          </a:p>
          <a:p>
            <a:r>
              <a:rPr lang="en-GB" sz="1600" dirty="0" smtClean="0"/>
              <a:t>10,000 Euros from ESA Copernicus for participants</a:t>
            </a:r>
          </a:p>
          <a:p>
            <a:r>
              <a:rPr lang="en-GB" sz="1600" dirty="0" smtClean="0"/>
              <a:t>2,500 US dollars from UNOOSA</a:t>
            </a:r>
          </a:p>
          <a:p>
            <a:endParaRPr lang="en-GB" sz="1600" dirty="0" smtClean="0"/>
          </a:p>
          <a:p>
            <a:r>
              <a:rPr lang="en-GB" sz="1600" dirty="0"/>
              <a:t>In case a larger venue (with more computers, up to 25) can be made available by </a:t>
            </a:r>
            <a:r>
              <a:rPr lang="en-GB" sz="1600" dirty="0" smtClean="0"/>
              <a:t>AGEOS, </a:t>
            </a:r>
            <a:r>
              <a:rPr lang="en-GB" sz="1600" dirty="0"/>
              <a:t>the course could accept a max of 15 additional </a:t>
            </a:r>
            <a:r>
              <a:rPr lang="en-GB" sz="1600" dirty="0" smtClean="0"/>
              <a:t>participants (with own funding)</a:t>
            </a:r>
            <a:endParaRPr lang="en-GB" sz="1600" dirty="0"/>
          </a:p>
          <a:p>
            <a:endParaRPr lang="en-GB" sz="1600" dirty="0" smtClean="0"/>
          </a:p>
          <a:p>
            <a:r>
              <a:rPr lang="en-GB" sz="1600" dirty="0" smtClean="0"/>
              <a:t>We might leverage </a:t>
            </a:r>
            <a:r>
              <a:rPr lang="en-GB" sz="1600" dirty="0" err="1" smtClean="0"/>
              <a:t>AfriSAR</a:t>
            </a:r>
            <a:r>
              <a:rPr lang="en-GB" sz="1600" dirty="0" smtClean="0"/>
              <a:t> funding for part of the participants, in case they would participate to both events (</a:t>
            </a:r>
            <a:r>
              <a:rPr lang="en-GB" sz="1600" dirty="0" err="1" smtClean="0"/>
              <a:t>AfriSAR</a:t>
            </a:r>
            <a:r>
              <a:rPr lang="en-GB" sz="1600" dirty="0" smtClean="0"/>
              <a:t> and </a:t>
            </a:r>
            <a:r>
              <a:rPr lang="en-GB" sz="1600" dirty="0" err="1" smtClean="0"/>
              <a:t>CapD</a:t>
            </a:r>
            <a:r>
              <a:rPr lang="en-GB" sz="1600" dirty="0" smtClean="0"/>
              <a:t> training).</a:t>
            </a:r>
          </a:p>
          <a:p>
            <a:endParaRPr lang="en-GB" sz="1600" dirty="0"/>
          </a:p>
          <a:p>
            <a:r>
              <a:rPr lang="en-GB" sz="1600" dirty="0" smtClean="0"/>
              <a:t>We might also leverage some ESA/NASA/DLR trainers for both events  </a:t>
            </a:r>
          </a:p>
          <a:p>
            <a:endParaRPr lang="en-GB" sz="1600" dirty="0"/>
          </a:p>
          <a:p>
            <a:r>
              <a:rPr lang="en-GB" sz="1600" dirty="0" smtClean="0"/>
              <a:t>Preferred Language</a:t>
            </a:r>
            <a:r>
              <a:rPr lang="en-GB" sz="1600" dirty="0"/>
              <a:t>: </a:t>
            </a:r>
            <a:r>
              <a:rPr lang="en-GB" sz="1600" dirty="0" smtClean="0"/>
              <a:t>French</a:t>
            </a:r>
          </a:p>
          <a:p>
            <a:endParaRPr lang="en-GB" sz="1600" dirty="0"/>
          </a:p>
          <a:p>
            <a:r>
              <a:rPr lang="en-GB" sz="1600" dirty="0" smtClean="0"/>
              <a:t>SANSA will coordinate, </a:t>
            </a:r>
            <a:r>
              <a:rPr lang="en-GB" sz="1600" dirty="0"/>
              <a:t>together with the local host</a:t>
            </a:r>
          </a:p>
          <a:p>
            <a:r>
              <a:rPr lang="en-GB" sz="1500" dirty="0" smtClean="0">
                <a:solidFill>
                  <a:srgbClr val="0000FF"/>
                </a:solidFill>
              </a:rPr>
              <a:t> </a:t>
            </a:r>
          </a:p>
          <a:p>
            <a:endParaRPr lang="en-GB" sz="1500" dirty="0">
              <a:solidFill>
                <a:srgbClr val="0000FF"/>
              </a:solidFill>
            </a:endParaRPr>
          </a:p>
          <a:p>
            <a:endParaRPr lang="en-GB" sz="1500" dirty="0" smtClean="0">
              <a:solidFill>
                <a:srgbClr val="0000FF"/>
              </a:solidFill>
            </a:endParaRPr>
          </a:p>
          <a:p>
            <a:endParaRPr lang="en-GB" sz="1500" dirty="0">
              <a:solidFill>
                <a:srgbClr val="0000FF"/>
              </a:solidFill>
            </a:endParaRPr>
          </a:p>
          <a:p>
            <a:endParaRPr lang="en-GB" sz="1500" dirty="0" smtClean="0">
              <a:solidFill>
                <a:srgbClr val="0000FF"/>
              </a:solidFill>
            </a:endParaRPr>
          </a:p>
          <a:p>
            <a:endParaRPr lang="en-GB" sz="15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83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52400"/>
            <a:ext cx="8991600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Additional info about GABON</a:t>
            </a:r>
            <a:r>
              <a:rPr lang="en-GB" sz="1600" dirty="0" smtClean="0"/>
              <a:t>:</a:t>
            </a:r>
          </a:p>
          <a:p>
            <a:endParaRPr lang="en-GB" sz="1600" dirty="0"/>
          </a:p>
          <a:p>
            <a:r>
              <a:rPr lang="en-GB" sz="1500" dirty="0" smtClean="0"/>
              <a:t>Independently from </a:t>
            </a:r>
            <a:r>
              <a:rPr lang="en-GB" sz="1500" dirty="0" err="1" smtClean="0"/>
              <a:t>AfriSAR</a:t>
            </a:r>
            <a:r>
              <a:rPr lang="en-GB" sz="1500" dirty="0" smtClean="0"/>
              <a:t>, ESA can send one SAR lecturer, hopefully French-speaking</a:t>
            </a:r>
            <a:r>
              <a:rPr lang="en-GB" sz="1500" dirty="0" smtClean="0"/>
              <a:t>.</a:t>
            </a:r>
          </a:p>
          <a:p>
            <a:r>
              <a:rPr lang="en-GB" sz="1600" dirty="0" smtClean="0"/>
              <a:t>Other </a:t>
            </a:r>
            <a:r>
              <a:rPr lang="en-GB" sz="1600" dirty="0"/>
              <a:t>agencies (DLR, NASA, ISRO, JAXA, CSA) are invited to do the same</a:t>
            </a:r>
          </a:p>
          <a:p>
            <a:endParaRPr lang="en-GB" sz="1500" dirty="0" smtClean="0"/>
          </a:p>
          <a:p>
            <a:endParaRPr lang="en-GB" sz="1500" dirty="0"/>
          </a:p>
          <a:p>
            <a:r>
              <a:rPr lang="en-GB" sz="1500" dirty="0" smtClean="0"/>
              <a:t>The ESA </a:t>
            </a:r>
            <a:r>
              <a:rPr lang="en-GB" sz="1500" dirty="0" err="1" smtClean="0"/>
              <a:t>PoC</a:t>
            </a:r>
            <a:r>
              <a:rPr lang="en-GB" sz="1500" dirty="0" smtClean="0"/>
              <a:t> for </a:t>
            </a:r>
            <a:r>
              <a:rPr lang="en-GB" sz="1500" dirty="0" err="1" smtClean="0"/>
              <a:t>AfriSAR</a:t>
            </a:r>
            <a:r>
              <a:rPr lang="en-GB" sz="1500" dirty="0" smtClean="0"/>
              <a:t> could be M. Davidson </a:t>
            </a:r>
            <a:r>
              <a:rPr lang="en-GB" sz="1500" dirty="0" smtClean="0"/>
              <a:t>&amp; </a:t>
            </a:r>
            <a:r>
              <a:rPr lang="en-GB" sz="1500" dirty="0" smtClean="0"/>
              <a:t>Tania </a:t>
            </a:r>
            <a:r>
              <a:rPr lang="en-GB" sz="1500" dirty="0" err="1" smtClean="0"/>
              <a:t>Casal</a:t>
            </a:r>
            <a:r>
              <a:rPr lang="en-GB" sz="1500" dirty="0"/>
              <a:t> </a:t>
            </a:r>
            <a:r>
              <a:rPr lang="en-GB" sz="1500" smtClean="0"/>
              <a:t>(</a:t>
            </a:r>
            <a:r>
              <a:rPr lang="en-GB" sz="1500" smtClean="0"/>
              <a:t>cc </a:t>
            </a:r>
            <a:r>
              <a:rPr lang="en-GB" sz="1500" dirty="0" smtClean="0"/>
              <a:t>F. </a:t>
            </a:r>
            <a:r>
              <a:rPr lang="en-GB" sz="1500" dirty="0" smtClean="0"/>
              <a:t>Sarti, </a:t>
            </a:r>
            <a:r>
              <a:rPr lang="en-GB" sz="1500" dirty="0" err="1" smtClean="0"/>
              <a:t>Thuy</a:t>
            </a:r>
            <a:r>
              <a:rPr lang="en-GB" sz="1500" dirty="0" smtClean="0"/>
              <a:t> </a:t>
            </a:r>
            <a:r>
              <a:rPr lang="en-GB" sz="1500" dirty="0"/>
              <a:t>Le </a:t>
            </a:r>
            <a:r>
              <a:rPr lang="en-GB" sz="1500" dirty="0" err="1"/>
              <a:t>Toan</a:t>
            </a:r>
            <a:r>
              <a:rPr lang="en-GB" sz="1500" dirty="0"/>
              <a:t>)</a:t>
            </a:r>
            <a:endParaRPr lang="en-GB" sz="1500" dirty="0"/>
          </a:p>
          <a:p>
            <a:r>
              <a:rPr lang="en-GB" sz="1500" dirty="0" smtClean="0"/>
              <a:t>DLR </a:t>
            </a:r>
            <a:r>
              <a:rPr lang="en-GB" sz="1500" dirty="0" err="1" smtClean="0"/>
              <a:t>PoC</a:t>
            </a:r>
            <a:r>
              <a:rPr lang="en-GB" sz="1500" dirty="0"/>
              <a:t> for </a:t>
            </a:r>
            <a:r>
              <a:rPr lang="en-GB" sz="1500" dirty="0" err="1"/>
              <a:t>AfriSAR</a:t>
            </a:r>
            <a:r>
              <a:rPr lang="en-GB" sz="1500" dirty="0"/>
              <a:t> could be </a:t>
            </a:r>
            <a:r>
              <a:rPr lang="en-GB" sz="1500" dirty="0" smtClean="0"/>
              <a:t>I. </a:t>
            </a:r>
            <a:r>
              <a:rPr lang="en-GB" sz="1500" dirty="0" err="1" smtClean="0"/>
              <a:t>Hajnsek</a:t>
            </a:r>
            <a:r>
              <a:rPr lang="en-GB" sz="1500" dirty="0" smtClean="0"/>
              <a:t> (</a:t>
            </a:r>
            <a:r>
              <a:rPr lang="en-GB" sz="1500" dirty="0"/>
              <a:t>cc </a:t>
            </a:r>
            <a:r>
              <a:rPr lang="en-GB" sz="1500" dirty="0" err="1" smtClean="0"/>
              <a:t>M.Bock</a:t>
            </a:r>
            <a:r>
              <a:rPr lang="en-GB" sz="1500" dirty="0" smtClean="0"/>
              <a:t>)</a:t>
            </a:r>
            <a:endParaRPr lang="en-GB" sz="1500" dirty="0" smtClean="0"/>
          </a:p>
          <a:p>
            <a:r>
              <a:rPr lang="en-GB" sz="1500" dirty="0" smtClean="0"/>
              <a:t>NASA </a:t>
            </a:r>
            <a:r>
              <a:rPr lang="en-GB" sz="1500" dirty="0" err="1"/>
              <a:t>PoC</a:t>
            </a:r>
            <a:r>
              <a:rPr lang="en-GB" sz="1500" dirty="0"/>
              <a:t> for </a:t>
            </a:r>
            <a:r>
              <a:rPr lang="en-GB" sz="1500" dirty="0" err="1" smtClean="0"/>
              <a:t>AfriSAR</a:t>
            </a:r>
            <a:r>
              <a:rPr lang="en-GB" sz="1500" dirty="0" smtClean="0"/>
              <a:t> </a:t>
            </a:r>
            <a:r>
              <a:rPr lang="en-GB" sz="1500" dirty="0"/>
              <a:t>could be </a:t>
            </a:r>
            <a:r>
              <a:rPr lang="en-GB" sz="1500" dirty="0"/>
              <a:t>Craig Dobson (</a:t>
            </a:r>
            <a:r>
              <a:rPr lang="en-GB" sz="1500" dirty="0"/>
              <a:t>cc </a:t>
            </a:r>
            <a:r>
              <a:rPr lang="en-GB" sz="1500" dirty="0"/>
              <a:t>Nancy </a:t>
            </a:r>
            <a:r>
              <a:rPr lang="en-GB" sz="1500" dirty="0" err="1" smtClean="0"/>
              <a:t>Searby</a:t>
            </a:r>
            <a:r>
              <a:rPr lang="en-GB" sz="1500" dirty="0" smtClean="0"/>
              <a:t>)</a:t>
            </a:r>
            <a:endParaRPr lang="en-GB" sz="1500" dirty="0"/>
          </a:p>
          <a:p>
            <a:endParaRPr lang="en-GB" sz="1500" dirty="0"/>
          </a:p>
          <a:p>
            <a:r>
              <a:rPr lang="en-GB" sz="1500" dirty="0" smtClean="0"/>
              <a:t>Craig </a:t>
            </a:r>
            <a:r>
              <a:rPr lang="en-GB" sz="1500" dirty="0" smtClean="0"/>
              <a:t>Dobson (NASA): </a:t>
            </a:r>
            <a:r>
              <a:rPr lang="en-US" sz="1500" dirty="0" smtClean="0"/>
              <a:t>many agencies participate </a:t>
            </a:r>
            <a:r>
              <a:rPr lang="en-US" sz="1500" dirty="0"/>
              <a:t>in </a:t>
            </a:r>
            <a:r>
              <a:rPr lang="en-US" sz="1500" dirty="0" err="1" smtClean="0"/>
              <a:t>AfriSAR</a:t>
            </a:r>
            <a:r>
              <a:rPr lang="en-US" sz="1500" dirty="0" smtClean="0"/>
              <a:t> </a:t>
            </a:r>
            <a:r>
              <a:rPr lang="en-US" sz="1500" dirty="0"/>
              <a:t>and </a:t>
            </a:r>
            <a:r>
              <a:rPr lang="en-US" sz="1500" dirty="0" smtClean="0"/>
              <a:t>agreed</a:t>
            </a:r>
            <a:r>
              <a:rPr lang="en-US" sz="1500" dirty="0"/>
              <a:t>  with AGEOS in Gabon to provide training/workshops </a:t>
            </a:r>
            <a:r>
              <a:rPr lang="en-US" sz="1500" dirty="0" smtClean="0"/>
              <a:t>there.   NASA will </a:t>
            </a:r>
            <a:r>
              <a:rPr lang="en-US" sz="1500" dirty="0"/>
              <a:t>provide a workshop on radar and </a:t>
            </a:r>
            <a:r>
              <a:rPr lang="en-US" sz="1500" dirty="0" err="1"/>
              <a:t>Lidar</a:t>
            </a:r>
            <a:r>
              <a:rPr lang="en-US" sz="1500" dirty="0"/>
              <a:t> incorporating </a:t>
            </a:r>
            <a:r>
              <a:rPr lang="en-US" sz="1500" dirty="0" err="1" smtClean="0"/>
              <a:t>AfriSAR</a:t>
            </a:r>
            <a:r>
              <a:rPr lang="en-US" sz="1500" dirty="0" smtClean="0"/>
              <a:t> data, not </a:t>
            </a:r>
            <a:r>
              <a:rPr lang="en-US" sz="1500" dirty="0"/>
              <a:t>earlier than 6 months after completion of the campaign </a:t>
            </a:r>
            <a:r>
              <a:rPr lang="en-US" sz="1500" dirty="0" smtClean="0"/>
              <a:t>(full </a:t>
            </a:r>
            <a:r>
              <a:rPr lang="en-US" sz="1500" dirty="0"/>
              <a:t>processing of all the </a:t>
            </a:r>
            <a:r>
              <a:rPr lang="en-US" sz="1500" dirty="0" err="1"/>
              <a:t>Lidar</a:t>
            </a:r>
            <a:r>
              <a:rPr lang="en-US" sz="1500" dirty="0"/>
              <a:t> data </a:t>
            </a:r>
            <a:r>
              <a:rPr lang="en-US" sz="1500" dirty="0" smtClean="0"/>
              <a:t>– Autumn 2016 </a:t>
            </a:r>
            <a:r>
              <a:rPr lang="en-US" sz="1500" dirty="0" smtClean="0"/>
              <a:t>).</a:t>
            </a: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/>
              <a:t>O</a:t>
            </a:r>
            <a:r>
              <a:rPr lang="en-US" sz="1500" dirty="0" smtClean="0"/>
              <a:t>ther </a:t>
            </a:r>
            <a:r>
              <a:rPr lang="en-US" sz="1500" dirty="0"/>
              <a:t>similar </a:t>
            </a:r>
            <a:r>
              <a:rPr lang="en-US" sz="1500" dirty="0" smtClean="0"/>
              <a:t>desires </a:t>
            </a:r>
            <a:r>
              <a:rPr lang="en-US" sz="1500" dirty="0"/>
              <a:t>by ESA, CNES, and </a:t>
            </a:r>
            <a:r>
              <a:rPr lang="en-US" sz="1500" dirty="0" smtClean="0"/>
              <a:t>DLR. Important to </a:t>
            </a:r>
            <a:r>
              <a:rPr lang="en-US" sz="1500" dirty="0"/>
              <a:t>directly engage AGEOS </a:t>
            </a:r>
            <a:r>
              <a:rPr lang="en-US" sz="1500" dirty="0" smtClean="0"/>
              <a:t>early</a:t>
            </a:r>
            <a:endParaRPr lang="en-GB" sz="1500" dirty="0" smtClean="0"/>
          </a:p>
          <a:p>
            <a:endParaRPr lang="en-GB" sz="1500" dirty="0"/>
          </a:p>
          <a:p>
            <a:r>
              <a:rPr lang="en-GB" sz="1500" u="sng" dirty="0" smtClean="0"/>
              <a:t>Possible lecturers</a:t>
            </a:r>
            <a:r>
              <a:rPr lang="en-GB" sz="1500" dirty="0" smtClean="0"/>
              <a:t>: experts from </a:t>
            </a:r>
            <a:r>
              <a:rPr lang="en-GB" sz="1500" dirty="0" err="1" smtClean="0"/>
              <a:t>AfriSAR</a:t>
            </a:r>
            <a:r>
              <a:rPr lang="en-GB" sz="1500" dirty="0" smtClean="0"/>
              <a:t> Workshop, C. </a:t>
            </a:r>
            <a:r>
              <a:rPr lang="en-GB" sz="1500" dirty="0" err="1" smtClean="0"/>
              <a:t>Schmullius</a:t>
            </a:r>
            <a:r>
              <a:rPr lang="en-GB" sz="1500" dirty="0" smtClean="0"/>
              <a:t>, JP </a:t>
            </a:r>
            <a:r>
              <a:rPr lang="en-GB" sz="1500" dirty="0" err="1" smtClean="0"/>
              <a:t>Rudant</a:t>
            </a:r>
            <a:r>
              <a:rPr lang="en-GB" sz="1500" dirty="0" smtClean="0"/>
              <a:t> (ESA PI French speaking – </a:t>
            </a:r>
            <a:r>
              <a:rPr lang="en-GB" sz="1500" dirty="0" smtClean="0"/>
              <a:t>with already available videos </a:t>
            </a:r>
            <a:r>
              <a:rPr lang="en-GB" sz="1500" dirty="0" smtClean="0"/>
              <a:t>in French about SAT theory and practice – </a:t>
            </a:r>
            <a:r>
              <a:rPr lang="en-GB" sz="1500" dirty="0" smtClean="0"/>
              <a:t>CNES might have additional material)</a:t>
            </a:r>
            <a:endParaRPr lang="en-GB" sz="1500" dirty="0" smtClean="0"/>
          </a:p>
          <a:p>
            <a:endParaRPr lang="en-GB" sz="1500" dirty="0"/>
          </a:p>
          <a:p>
            <a:r>
              <a:rPr lang="en-GB" sz="1500" dirty="0" smtClean="0"/>
              <a:t>SAR </a:t>
            </a:r>
            <a:r>
              <a:rPr lang="en-GB" sz="1500" dirty="0" smtClean="0"/>
              <a:t>Applications in Gabon: </a:t>
            </a:r>
            <a:r>
              <a:rPr lang="en-GB" sz="1500" dirty="0" smtClean="0"/>
              <a:t>forestry, biomass, vegetation, natural disasters</a:t>
            </a:r>
          </a:p>
          <a:p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4167830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28600"/>
            <a:ext cx="8763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ZAMBIA</a:t>
            </a:r>
            <a:r>
              <a:rPr lang="en-GB" sz="1600" dirty="0" smtClean="0"/>
              <a:t>:</a:t>
            </a:r>
          </a:p>
          <a:p>
            <a:endParaRPr lang="en-GB" sz="1600" dirty="0"/>
          </a:p>
          <a:p>
            <a:r>
              <a:rPr lang="en-GB" sz="1600" dirty="0"/>
              <a:t>WG </a:t>
            </a:r>
            <a:r>
              <a:rPr lang="en-GB" sz="1600" dirty="0" err="1"/>
              <a:t>capD</a:t>
            </a:r>
            <a:r>
              <a:rPr lang="en-GB" sz="1600" dirty="0"/>
              <a:t> proposes </a:t>
            </a:r>
            <a:r>
              <a:rPr lang="en-GB" sz="1600" dirty="0" smtClean="0"/>
              <a:t>Zambia National RS </a:t>
            </a:r>
            <a:r>
              <a:rPr lang="en-GB" sz="1600" dirty="0" err="1"/>
              <a:t>C</a:t>
            </a:r>
            <a:r>
              <a:rPr lang="en-GB" sz="1600" dirty="0" err="1" smtClean="0"/>
              <a:t>enter</a:t>
            </a:r>
            <a:r>
              <a:rPr lang="en-GB" sz="1600" dirty="0" smtClean="0"/>
              <a:t> to host the SAR </a:t>
            </a:r>
            <a:r>
              <a:rPr lang="en-GB" sz="1600" dirty="0"/>
              <a:t>training organised by </a:t>
            </a:r>
            <a:r>
              <a:rPr lang="en-GB" sz="1600" dirty="0" err="1"/>
              <a:t>CapD</a:t>
            </a:r>
            <a:r>
              <a:rPr lang="en-GB" sz="1600" dirty="0"/>
              <a:t>, </a:t>
            </a:r>
            <a:r>
              <a:rPr lang="en-GB" sz="1600" dirty="0" smtClean="0"/>
              <a:t>in a TBC date in 2017 (before 31 March)</a:t>
            </a:r>
          </a:p>
          <a:p>
            <a:endParaRPr lang="en-GB" sz="1600" dirty="0"/>
          </a:p>
          <a:p>
            <a:r>
              <a:rPr lang="en-GB" sz="1600" dirty="0"/>
              <a:t>Funding requirements estimated by SANSA estimated for organizing a training workshop in Africa </a:t>
            </a:r>
            <a:r>
              <a:rPr lang="en-GB" sz="1600" dirty="0" smtClean="0"/>
              <a:t>(</a:t>
            </a:r>
            <a:r>
              <a:rPr lang="en-GB" sz="1600" dirty="0"/>
              <a:t>excluding paying &amp; sending the trainers and venue/computer costs) </a:t>
            </a:r>
            <a:r>
              <a:rPr lang="en-GB" sz="1600" dirty="0" smtClean="0"/>
              <a:t>amount to about </a:t>
            </a:r>
            <a:r>
              <a:rPr lang="en-GB" sz="1600" dirty="0"/>
              <a:t>13000 US dollars, for 10 </a:t>
            </a:r>
            <a:r>
              <a:rPr lang="en-GB" sz="1600" dirty="0" smtClean="0"/>
              <a:t>funded participants over </a:t>
            </a:r>
            <a:r>
              <a:rPr lang="en-GB" sz="1600" dirty="0"/>
              <a:t>5 days (transport, </a:t>
            </a:r>
            <a:r>
              <a:rPr lang="en-GB" sz="1600" dirty="0" smtClean="0"/>
              <a:t>accommodation</a:t>
            </a:r>
            <a:r>
              <a:rPr lang="en-GB" sz="1600" dirty="0"/>
              <a:t>, </a:t>
            </a:r>
            <a:r>
              <a:rPr lang="en-GB" sz="1600" dirty="0" smtClean="0"/>
              <a:t>per-diem </a:t>
            </a:r>
            <a:r>
              <a:rPr lang="en-GB" sz="1600" dirty="0"/>
              <a:t>for participants</a:t>
            </a:r>
            <a:r>
              <a:rPr lang="en-GB" sz="1600" dirty="0" smtClean="0"/>
              <a:t>).</a:t>
            </a:r>
          </a:p>
          <a:p>
            <a:endParaRPr lang="en-GB" sz="1600" dirty="0" smtClean="0"/>
          </a:p>
          <a:p>
            <a:r>
              <a:rPr lang="en-GB" sz="1600" dirty="0"/>
              <a:t>The Zambia National RS </a:t>
            </a:r>
            <a:r>
              <a:rPr lang="en-GB" sz="1600" dirty="0" err="1"/>
              <a:t>Center</a:t>
            </a:r>
            <a:r>
              <a:rPr lang="en-GB" sz="1600" dirty="0"/>
              <a:t> has </a:t>
            </a:r>
            <a:r>
              <a:rPr lang="en-GB" sz="1600" dirty="0" smtClean="0"/>
              <a:t>already proposed to offer the </a:t>
            </a:r>
            <a:r>
              <a:rPr lang="en-GB" sz="1600" dirty="0"/>
              <a:t>venue </a:t>
            </a:r>
            <a:r>
              <a:rPr lang="en-GB" sz="1600" dirty="0" smtClean="0"/>
              <a:t>facilities (for the 10 sponsored participants) - at least this was the case for the June 2016 option.</a:t>
            </a:r>
          </a:p>
          <a:p>
            <a:endParaRPr lang="en-GB" sz="1600" dirty="0"/>
          </a:p>
          <a:p>
            <a:r>
              <a:rPr lang="en-GB" sz="1600" dirty="0" smtClean="0"/>
              <a:t>In case a larger venue (with more computers, up to 25) can be made available by the RS </a:t>
            </a:r>
            <a:r>
              <a:rPr lang="en-GB" sz="1600" dirty="0" err="1" smtClean="0"/>
              <a:t>center</a:t>
            </a:r>
            <a:r>
              <a:rPr lang="en-GB" sz="1600" dirty="0" smtClean="0"/>
              <a:t>, the course could accept a max of 15 additional (non-funded) </a:t>
            </a:r>
            <a:r>
              <a:rPr lang="en-GB" sz="1600" dirty="0" smtClean="0"/>
              <a:t>participants</a:t>
            </a:r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Present funding identified:</a:t>
            </a:r>
          </a:p>
          <a:p>
            <a:r>
              <a:rPr lang="en-GB" sz="1600" dirty="0"/>
              <a:t>10,000 Euros from ESA Copernicus for participants</a:t>
            </a:r>
          </a:p>
          <a:p>
            <a:r>
              <a:rPr lang="en-GB" sz="1600" dirty="0"/>
              <a:t>2,500 US dollars from UNOOSA</a:t>
            </a:r>
          </a:p>
          <a:p>
            <a:r>
              <a:rPr lang="en-GB" sz="1600" dirty="0" smtClean="0"/>
              <a:t>2,000 US from SANSA</a:t>
            </a:r>
          </a:p>
          <a:p>
            <a:endParaRPr lang="en-GB" sz="1600" dirty="0"/>
          </a:p>
          <a:p>
            <a:r>
              <a:rPr lang="en-GB" sz="1600" dirty="0" smtClean="0"/>
              <a:t>Language: English</a:t>
            </a:r>
          </a:p>
          <a:p>
            <a:endParaRPr lang="en-GB" sz="1600" dirty="0"/>
          </a:p>
          <a:p>
            <a:r>
              <a:rPr lang="en-GB" sz="1600" dirty="0"/>
              <a:t>SANSA will coordinate, together with the local </a:t>
            </a:r>
            <a:r>
              <a:rPr lang="en-GB" sz="1600" dirty="0" smtClean="0"/>
              <a:t>host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1134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28600"/>
            <a:ext cx="8763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Additional info about ZAMBIA</a:t>
            </a:r>
            <a:r>
              <a:rPr lang="en-GB" sz="1600" dirty="0" smtClean="0"/>
              <a:t>:</a:t>
            </a:r>
          </a:p>
          <a:p>
            <a:endParaRPr lang="en-GB" dirty="0"/>
          </a:p>
          <a:p>
            <a:r>
              <a:rPr lang="en-GB" dirty="0" smtClean="0"/>
              <a:t>AS for Gabon, ESA can send </a:t>
            </a:r>
            <a:r>
              <a:rPr lang="en-GB" dirty="0" smtClean="0"/>
              <a:t>a </a:t>
            </a:r>
            <a:r>
              <a:rPr lang="en-GB" dirty="0" smtClean="0"/>
              <a:t>lecturer, still to be identified. </a:t>
            </a:r>
            <a:r>
              <a:rPr lang="en-GB" dirty="0"/>
              <a:t> </a:t>
            </a:r>
            <a:r>
              <a:rPr lang="en-GB" dirty="0" smtClean="0"/>
              <a:t>Other agencies (DLR, NASA, ISRO, JAXA, CSA) are invited to do the same</a:t>
            </a:r>
          </a:p>
          <a:p>
            <a:endParaRPr lang="en-GB" dirty="0"/>
          </a:p>
          <a:p>
            <a:r>
              <a:rPr lang="en-GB" u="sng" dirty="0" smtClean="0"/>
              <a:t>Applications / needs:  forestry, disasters</a:t>
            </a:r>
            <a:r>
              <a:rPr lang="en-GB" dirty="0" smtClean="0"/>
              <a:t> (floods, oil spills, earthquakes), mining, ship detection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43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534</Words>
  <Application>Microsoft Office PowerPoint</Application>
  <PresentationFormat>On-screen Show (4:3)</PresentationFormat>
  <Paragraphs>61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Francesco Sarti</dc:creator>
  <cp:lastModifiedBy>Francesco Sarti</cp:lastModifiedBy>
  <cp:revision>43</cp:revision>
  <dcterms:created xsi:type="dcterms:W3CDTF">2006-08-16T00:00:00Z</dcterms:created>
  <dcterms:modified xsi:type="dcterms:W3CDTF">2016-04-01T19:10:31Z</dcterms:modified>
</cp:coreProperties>
</file>