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87" autoAdjust="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FDF2D8-7B47-440A-8867-EB550DA305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81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9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FDF2D8-7B47-440A-8867-EB550DA305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2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FDF2D8-7B47-440A-8867-EB550DA305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1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FDF2D8-7B47-440A-8867-EB550DA305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4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FDF2D8-7B47-440A-8867-EB550DA305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9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FDF2D8-7B47-440A-8867-EB550DA305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FDF2D8-7B47-440A-8867-EB550DA305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2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FDF2D8-7B47-440A-8867-EB550DA305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FDF2D8-7B47-440A-8867-EB550DA305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5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190" y="274638"/>
            <a:ext cx="6847609" cy="515071"/>
          </a:xfrm>
          <a:prstGeom prst="rect">
            <a:avLst/>
          </a:prstGeo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642"/>
            <a:ext cx="8229600" cy="48715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92278" y="6354684"/>
            <a:ext cx="1609061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32ABED-A785-47F6-8FF4-8B624926C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0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9190" y="274638"/>
            <a:ext cx="6847609" cy="515071"/>
          </a:xfrm>
          <a:prstGeom prst="rect">
            <a:avLst/>
          </a:prstGeo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92278" y="6354684"/>
            <a:ext cx="1609061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953755-73A9-482E-A137-AB9EFF56C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4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delgado@swfound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8305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</a:rPr>
              <a:t>Considerations for Leveraging Capacity-Building Activities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429000"/>
            <a:ext cx="4810858" cy="304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Secure World Foundation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Laura Delgado </a:t>
            </a:r>
            <a:r>
              <a:rPr lang="en-US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López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WGCapD-5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27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Working Group 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Capacity Building &amp; Data Democracy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Hampton, Virginia, USA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 29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April 1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2016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048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780809" cy="515071"/>
          </a:xfrm>
        </p:spPr>
        <p:txBody>
          <a:bodyPr/>
          <a:lstStyle/>
          <a:p>
            <a:r>
              <a:rPr lang="en-US" dirty="0" smtClean="0"/>
              <a:t>Final considerations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incorporating non-technical issues impacting the success of capacity building efforts –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opportunity to raise awareness about data access policy/issues, institutions, programs, and policy-related issues impacting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coordination efforts into early planning</a:t>
            </a: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should include networks of contacts – spreading the word across different communities 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impact of awareness efforts and consider incorporating sessions for decision makers to develop institutional buy-in.</a:t>
            </a: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Build on existing events when audience profile makes sense (also easier for funding agents) </a:t>
            </a: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Routinely engage trainees in discussion about obstacles they face to utilize information (technical and non-technical) to inform ongoing efforts.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77E8F5C-900E-4A1A-92E7-3EF2D6EC3D1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600" dirty="0" smtClean="0"/>
              <a:t>Thank you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ldelgado@swfound.org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SWFOUND.ORG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2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3176" y="1524000"/>
            <a:ext cx="2427122" cy="200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39191" y="274638"/>
            <a:ext cx="5721108" cy="515071"/>
          </a:xfrm>
        </p:spPr>
        <p:txBody>
          <a:bodyPr/>
          <a:lstStyle/>
          <a:p>
            <a:r>
              <a:rPr lang="en-US" dirty="0" smtClean="0"/>
              <a:t>About SWF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330842"/>
            <a:ext cx="4594882" cy="4871521"/>
          </a:xfrm>
        </p:spPr>
        <p:txBody>
          <a:bodyPr anchor="ctr"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SWF is a private operating foundation dedicated to the secure and sustainable use of space</a:t>
            </a:r>
          </a:p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Why space sustainability?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reliance on space assets coupled with potentially destabilizing trends</a:t>
            </a:r>
          </a:p>
          <a:p>
            <a:r>
              <a:rPr lang="en-US" sz="2000" dirty="0" smtClean="0"/>
              <a:t>SWF Focus Areas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Space Sustainability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Space Law and Policy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Human and Environmental 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Security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77E8F5C-900E-4A1A-92E7-3EF2D6EC3D1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31" y="2538557"/>
            <a:ext cx="1582554" cy="198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5943600"/>
            <a:ext cx="604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tx1"/>
                </a:solidFill>
              </a:rPr>
              <a:t>Screenshot from Stuffinspace.net; cover of </a:t>
            </a:r>
            <a:r>
              <a:rPr lang="en-US" sz="1200" i="1" dirty="0" err="1" smtClean="0">
                <a:solidFill>
                  <a:schemeClr val="tx1"/>
                </a:solidFill>
              </a:rPr>
              <a:t>Apogeo</a:t>
            </a:r>
            <a:r>
              <a:rPr lang="en-US" sz="1200" i="1" dirty="0" smtClean="0">
                <a:solidFill>
                  <a:schemeClr val="tx1"/>
                </a:solidFill>
              </a:rPr>
              <a:t> Spatial spring issue; 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sz="1200" i="1" dirty="0" smtClean="0">
                <a:solidFill>
                  <a:schemeClr val="tx1"/>
                </a:solidFill>
              </a:rPr>
              <a:t>panelists </a:t>
            </a:r>
            <a:r>
              <a:rPr lang="en-US" sz="1200" i="1" dirty="0" smtClean="0">
                <a:solidFill>
                  <a:schemeClr val="tx1"/>
                </a:solidFill>
              </a:rPr>
              <a:t>at “Challenges in Sharing Weather Satellite Spectrum </a:t>
            </a:r>
            <a:r>
              <a:rPr lang="en-US" sz="1200" i="1" dirty="0" smtClean="0">
                <a:solidFill>
                  <a:schemeClr val="tx1"/>
                </a:solidFill>
              </a:rPr>
              <a:t>with</a:t>
            </a:r>
          </a:p>
          <a:p>
            <a:pPr algn="r"/>
            <a:r>
              <a:rPr lang="en-US" sz="1200" i="1" dirty="0" smtClean="0">
                <a:solidFill>
                  <a:schemeClr val="tx1"/>
                </a:solidFill>
              </a:rPr>
              <a:t>Terrestrial  Networks</a:t>
            </a:r>
            <a:r>
              <a:rPr lang="en-US" sz="1200" i="1" dirty="0" smtClean="0">
                <a:solidFill>
                  <a:schemeClr val="tx1"/>
                </a:solidFill>
              </a:rPr>
              <a:t>” event held in Wash. D.C.   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846" y="4161639"/>
            <a:ext cx="3049362" cy="1631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5943600"/>
            <a:ext cx="2209800" cy="369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SWFOUND.ORG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73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6847609" cy="515071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access: Open data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3" y="2590800"/>
            <a:ext cx="3352797" cy="3184088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Open access data policies now even more common – for agencies, for international programs, etc.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ssumption that accessibility = realizing value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132ABED-A785-47F6-8FF4-8B624926CD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1" name="Picture 3" descr="C:\Users\Laura Delgado Lopez\Dropbox (SWF)\Invites\NRC_Enterprisefig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7" y="2595715"/>
            <a:ext cx="5214063" cy="3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188384"/>
            <a:ext cx="8229600" cy="15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recognition of link between accessibility of public data and societal benefit, scientific progress, and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exploitation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Definition of role of government in emerging information value chain – example: U.S. Weather Enterprise </a:t>
            </a:r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8538" y="6015335"/>
            <a:ext cx="849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Hypothetical figure of information value chain in U.S. weather enterprise. </a:t>
            </a:r>
            <a:r>
              <a:rPr lang="en-US" sz="1200" i="1" dirty="0"/>
              <a:t>Credit: "4 Leverage the Entire Enterprise." Weather Services for the Nation: Becoming Second to None. Washington, DC: The National Academies Press, 2012.” </a:t>
            </a:r>
          </a:p>
        </p:txBody>
      </p:sp>
    </p:spTree>
    <p:extLst>
      <p:ext uri="{BB962C8B-B14F-4D97-AF65-F5344CB8AC3E}">
        <p14:creationId xmlns:p14="http://schemas.microsoft.com/office/powerpoint/2010/main" val="15372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2400"/>
            <a:ext cx="6934200" cy="909127"/>
          </a:xfrm>
        </p:spPr>
        <p:txBody>
          <a:bodyPr/>
          <a:lstStyle/>
          <a:p>
            <a:r>
              <a:rPr lang="en-US" dirty="0" smtClean="0"/>
              <a:t>Persisting Challenges: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Access </a:t>
            </a:r>
            <a:r>
              <a:rPr lang="en-US" dirty="0" smtClean="0"/>
              <a:t>is limited</a:t>
            </a:r>
            <a:endParaRPr lang="en-US" dirty="0"/>
          </a:p>
        </p:txBody>
      </p:sp>
      <p:pic>
        <p:nvPicPr>
          <p:cNvPr id="8" name="Picture 2" descr="C:\Users\Laura Delgado Lopez\Documents\Projects\GEOS\APOGEO Column\Imag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2565"/>
          <a:stretch/>
        </p:blipFill>
        <p:spPr bwMode="auto">
          <a:xfrm>
            <a:off x="228600" y="1143000"/>
            <a:ext cx="7760118" cy="519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53200" y="1295400"/>
            <a:ext cx="2445026" cy="191562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1300" i="1" dirty="0"/>
              <a:t>Map of the Philippines </a:t>
            </a:r>
            <a:r>
              <a:rPr lang="en-US" sz="1300" i="1" dirty="0" smtClean="0"/>
              <a:t>showing </a:t>
            </a:r>
            <a:r>
              <a:rPr lang="en-US" sz="1300" i="1" dirty="0"/>
              <a:t>extent of </a:t>
            </a:r>
            <a:r>
              <a:rPr lang="en-US" sz="1300" i="1" dirty="0" smtClean="0"/>
              <a:t>imagery available through International </a:t>
            </a:r>
            <a:r>
              <a:rPr lang="en-US" sz="1300" i="1" dirty="0"/>
              <a:t>Charter “Space &amp; Major Disasters” </a:t>
            </a:r>
            <a:r>
              <a:rPr lang="en-US" sz="1300" i="1" dirty="0" smtClean="0"/>
              <a:t>in the aftermath of Typhoon Haiyan and track of the storm. </a:t>
            </a:r>
            <a:r>
              <a:rPr lang="en-US" sz="1100" i="1" dirty="0" smtClean="0"/>
              <a:t>Credit: </a:t>
            </a:r>
            <a:r>
              <a:rPr lang="en-US" sz="1100" i="1" dirty="0"/>
              <a:t>Asian Development Bank.</a:t>
            </a:r>
            <a:endParaRPr lang="en-US" sz="1100" b="1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77E8F5C-900E-4A1A-92E7-3EF2D6EC3D1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847609" cy="515071"/>
          </a:xfrm>
        </p:spPr>
        <p:txBody>
          <a:bodyPr/>
          <a:lstStyle/>
          <a:p>
            <a:r>
              <a:rPr lang="en-US" dirty="0" smtClean="0"/>
              <a:t> Access is sometimes unclear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300"/>
            <a:ext cx="8229600" cy="14999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“While the debates on open data and the diverse policy and legal documents on the subject widely employ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terms free, full and open, these terms are not always used in a consistent manner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>
              <a:buFontTx/>
              <a:buChar char="-"/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Harris, R. and Baumann, I. (2015) Open data sources and satellite Earth observation. Space Policy (32), pp 44-53. </a:t>
            </a:r>
          </a:p>
          <a:p>
            <a:pPr>
              <a:buFontTx/>
              <a:buChar char="-"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132ABED-A785-47F6-8FF4-8B624926CD9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 descr="C:\Users\Laura Delgado Lopez\Dropbox (SWF)\Invites\PIA18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96" y="3799535"/>
            <a:ext cx="3291710" cy="19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75518" y="3993261"/>
            <a:ext cx="2211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</a:rPr>
              <a:t>Left image credit: NASA. Right image caption: Comparison of 90-meter and 30-meter SRTM digital elevation model data of a </a:t>
            </a:r>
            <a:r>
              <a:rPr lang="en-US" sz="1200" i="1" dirty="0">
                <a:solidFill>
                  <a:schemeClr val="tx2">
                    <a:lumMod val="75000"/>
                  </a:schemeClr>
                </a:solidFill>
              </a:rPr>
              <a:t>site in the Crater Highlands of 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</a:rPr>
              <a:t>Tanzania. Credit: NASA/JPL-Caltech/NGA. </a:t>
            </a:r>
            <a:endParaRPr lang="en-US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1" y="2675564"/>
            <a:ext cx="8229600" cy="98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release of certain datasets may not be immediate, may undergo review of access limitations or reusability restrictions. </a:t>
            </a:r>
            <a:endParaRPr lang="en-US" sz="1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r="2942"/>
          <a:stretch/>
        </p:blipFill>
        <p:spPr bwMode="auto">
          <a:xfrm>
            <a:off x="457200" y="3429668"/>
            <a:ext cx="2438458" cy="269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09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6847609" cy="515071"/>
          </a:xfrm>
        </p:spPr>
        <p:txBody>
          <a:bodyPr/>
          <a:lstStyle/>
          <a:p>
            <a:r>
              <a:rPr lang="en-US" dirty="0" smtClean="0"/>
              <a:t>Access policies must evolve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conversation in the United States resulting from new capabilities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being developed/operated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private sector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complement traditionally government data flows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 challenges: data quality, validity, reliability (including archiving); access and reusability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restrictions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these issues are addressed, clarity of access will be key for efficient data utilization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can data access policies evolve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advantage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technological trends, while maintaining progress towards greater sharing?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6953755-73A9-482E-A137-AB9EFF56C91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0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900" y="3223595"/>
            <a:ext cx="3943684" cy="306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11"/>
          <a:stretch/>
        </p:blipFill>
        <p:spPr>
          <a:xfrm>
            <a:off x="4163870" y="1039900"/>
            <a:ext cx="4245112" cy="252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09" y="1233076"/>
            <a:ext cx="2574150" cy="170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99647"/>
            <a:ext cx="2714388" cy="1801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3000" y="5804645"/>
            <a:ext cx="3886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Pictures from 2015 SRTM-2 capacity-building workshops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47609" cy="515071"/>
          </a:xfrm>
        </p:spPr>
        <p:txBody>
          <a:bodyPr/>
          <a:lstStyle/>
          <a:p>
            <a:r>
              <a:rPr lang="en-US" sz="2600" dirty="0" smtClean="0"/>
              <a:t>Obstacles </a:t>
            </a:r>
            <a:r>
              <a:rPr lang="en-US" sz="2600" dirty="0" smtClean="0"/>
              <a:t>to data </a:t>
            </a:r>
            <a:r>
              <a:rPr lang="en-US" sz="2600" dirty="0" smtClean="0"/>
              <a:t>utilization: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Lack of technical resources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336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33171"/>
            <a:ext cx="4038600" cy="409331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  <a:p>
            <a:pPr marL="0" indent="0"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awareness efforts can help advance the access to and use of space applications by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Exposing potential users to the benefits of space applications and fostering valuable connections among user communities; 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Influencing decision makers towards creating favorable conditions to make good use of trained personnel and technology solutions, specifically with respect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enabling environment </a:t>
            </a: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costs of organizational change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2002691"/>
            <a:ext cx="4191000" cy="424571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0" indent="0">
              <a:buNone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coordination between capacity building and awareness efforts when targeting specific audiences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Develop hybrid programs t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attract different audiences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Encourage the primary agencies responsible for space applications to mount an awareness campaign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Foster greater interaction among decision makers, users and general public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Develop measures of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awareness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at institutional, national and regional levels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Recognize that outreach/awareness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efforts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are important not just to share news and findings, but also in support of efforts to promote the access and use of space applications</a:t>
            </a:r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6847609" cy="515071"/>
          </a:xfrm>
        </p:spPr>
        <p:txBody>
          <a:bodyPr/>
          <a:lstStyle/>
          <a:p>
            <a:r>
              <a:rPr lang="en-US" dirty="0" smtClean="0"/>
              <a:t>Limited public awareness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132ABED-A785-47F6-8FF4-8B624926CD9C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1310639"/>
            <a:ext cx="737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Addressing Public Awareness to Improve Access to and Use of Space Applications</a:t>
            </a:r>
            <a:r>
              <a:rPr lang="en-US" dirty="0" smtClean="0"/>
              <a:t>” - </a:t>
            </a:r>
            <a:r>
              <a:rPr lang="en-US" dirty="0"/>
              <a:t>Poster presented at GLAC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304800"/>
            <a:ext cx="6847609" cy="515071"/>
          </a:xfrm>
        </p:spPr>
        <p:txBody>
          <a:bodyPr/>
          <a:lstStyle/>
          <a:p>
            <a:r>
              <a:rPr lang="en-US" dirty="0" smtClean="0"/>
              <a:t>Interagency </a:t>
            </a:r>
            <a:r>
              <a:rPr lang="en-US" dirty="0" smtClean="0"/>
              <a:t>bottlenecks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Interagency bottlenecks impact domestic utilization and international efforts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 lack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coordination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 rarely government-wide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Expanding conversation to include preparedness/emergency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bodies, as well as non-space agencies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(example: U.S. NSWP)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impacts: limits to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spread of valuable information, best practices, and opportunities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6953755-73A9-482E-A137-AB9EFF56C91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09192"/>
            <a:ext cx="4572000" cy="131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0275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On-screen Show (4:3)</PresentationFormat>
  <Paragraphs>97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Considerations for Leveraging Capacity-Building Activities</vt:lpstr>
      <vt:lpstr>About SWF</vt:lpstr>
      <vt:lpstr>Data access: Open data sharing</vt:lpstr>
      <vt:lpstr>Persisting Challenges:   Access is limited</vt:lpstr>
      <vt:lpstr> Access is sometimes unclear</vt:lpstr>
      <vt:lpstr>Access policies must evolve</vt:lpstr>
      <vt:lpstr>Obstacles to data utilization:  Lack of technical resources</vt:lpstr>
      <vt:lpstr>Limited public awareness</vt:lpstr>
      <vt:lpstr>Interagency bottlenecks</vt:lpstr>
      <vt:lpstr>Final considerations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2016-03-31T13:03:05Z</dcterms:modified>
</cp:coreProperties>
</file>