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240" y="-2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occg.org/training_ioccg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1676400"/>
            <a:ext cx="83058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</a:rPr>
              <a:t>Overview: CEOS Capacity Building Activities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Systems Engineering Office (SEO)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WGCapD-5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24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Group 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Hampton, Virginia, USA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April 1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0" lv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b="1" dirty="0" smtClean="0">
                <a:latin typeface="Calibri"/>
                <a:cs typeface="Calibri"/>
              </a:rPr>
              <a:t>Ad Hoc Teams: </a:t>
            </a:r>
          </a:p>
          <a:p>
            <a:pPr marL="344488" indent="0">
              <a:buNone/>
            </a:pPr>
            <a:r>
              <a:rPr lang="en-US" dirty="0" smtClean="0">
                <a:latin typeface="Calibri"/>
                <a:cs typeface="Calibri"/>
              </a:rPr>
              <a:t>Capacity building in support of current CEOS Ad Hoc Teams (SDCG &amp; GEOGLAM) conducted through external organizations. CEOS focus is data coordination &amp; delivery. Other groups help with capacity to use those data.</a:t>
            </a: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b="1" dirty="0" smtClean="0">
                <a:latin typeface="Calibri"/>
                <a:cs typeface="Calibri"/>
              </a:rPr>
              <a:t>Working Groups: </a:t>
            </a:r>
          </a:p>
          <a:p>
            <a:pPr marL="344488" indent="0">
              <a:buNone/>
            </a:pPr>
            <a:r>
              <a:rPr lang="en-US" dirty="0" smtClean="0">
                <a:latin typeface="Calibri"/>
                <a:cs typeface="Calibri"/>
              </a:rPr>
              <a:t>Capacity building is not a major component of their objectives, if at all. Exception: </a:t>
            </a:r>
            <a:r>
              <a:rPr lang="en-US" dirty="0" err="1" smtClean="0">
                <a:latin typeface="Calibri"/>
                <a:cs typeface="Calibri"/>
              </a:rPr>
              <a:t>WGDisasters</a:t>
            </a:r>
            <a:r>
              <a:rPr lang="en-US" dirty="0" smtClean="0">
                <a:latin typeface="Calibri"/>
                <a:cs typeface="Calibri"/>
              </a:rPr>
              <a:t> Pilots</a:t>
            </a: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b="1" dirty="0" smtClean="0">
                <a:latin typeface="Calibri"/>
                <a:cs typeface="Calibri"/>
              </a:rPr>
              <a:t>Virtual Constellations: </a:t>
            </a:r>
          </a:p>
          <a:p>
            <a:pPr marL="344488" indent="0">
              <a:buNone/>
            </a:pPr>
            <a:r>
              <a:rPr lang="en-US" dirty="0" smtClean="0">
                <a:latin typeface="Calibri"/>
                <a:cs typeface="Calibri"/>
              </a:rPr>
              <a:t>Capacity building organized/conducted by member organizations, but not by the VC itself. Some VCs interested in how WGCapD can support cataloguing/promoting those(and future) efforts. 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Summary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373269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2667000"/>
            <a:ext cx="8610600" cy="457200"/>
          </a:xfrm>
        </p:spPr>
        <p:txBody>
          <a:bodyPr vert="horz" wrap="square">
            <a:noAutofit/>
          </a:bodyPr>
          <a:lstStyle/>
          <a:p>
            <a:pPr marL="0" lvl="0" indent="0" algn="ctr">
              <a:buNone/>
            </a:pPr>
            <a:r>
              <a:rPr lang="en-US" sz="5000" dirty="0" smtClean="0">
                <a:latin typeface="Calibri"/>
                <a:cs typeface="Calibri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94171039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Ad </a:t>
            </a:r>
            <a:r>
              <a:rPr lang="en-ZA" sz="3000" dirty="0">
                <a:latin typeface="Calibri"/>
                <a:cs typeface="Calibri"/>
              </a:rPr>
              <a:t>Hoc Working Group </a:t>
            </a:r>
            <a:r>
              <a:rPr lang="en-ZA" sz="3000" dirty="0" smtClean="0">
                <a:latin typeface="Calibri"/>
                <a:cs typeface="Calibri"/>
              </a:rPr>
              <a:t>on the </a:t>
            </a:r>
            <a:r>
              <a:rPr lang="en-ZA" sz="3000" dirty="0">
                <a:latin typeface="Calibri"/>
                <a:cs typeface="Calibri"/>
              </a:rPr>
              <a:t>Group on Earth </a:t>
            </a:r>
            <a:endParaRPr lang="en-ZA" sz="3000" dirty="0" smtClean="0">
              <a:latin typeface="Calibri"/>
              <a:cs typeface="Calibri"/>
            </a:endParaRPr>
          </a:p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Observations </a:t>
            </a:r>
            <a:r>
              <a:rPr lang="en-ZA" sz="3000" dirty="0">
                <a:latin typeface="Calibri"/>
                <a:cs typeface="Calibri"/>
              </a:rPr>
              <a:t>(GEO) Global Agricultural Monitoring </a:t>
            </a:r>
            <a:endParaRPr lang="en-ZA" sz="3000" dirty="0" smtClean="0">
              <a:latin typeface="Calibri"/>
              <a:cs typeface="Calibri"/>
            </a:endParaRPr>
          </a:p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(</a:t>
            </a:r>
            <a:r>
              <a:rPr lang="en-ZA" sz="3000" dirty="0">
                <a:latin typeface="Calibri"/>
                <a:cs typeface="Calibri"/>
              </a:rPr>
              <a:t>GEOGLAM) </a:t>
            </a:r>
            <a:r>
              <a:rPr lang="en-ZA" sz="3000" dirty="0" smtClean="0">
                <a:latin typeface="Calibri"/>
                <a:cs typeface="Calibri"/>
              </a:rPr>
              <a:t>Initiative </a:t>
            </a:r>
          </a:p>
          <a:p>
            <a:pPr marL="0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r>
              <a:rPr lang="en-ZA" dirty="0" smtClean="0">
                <a:latin typeface="Calibri"/>
                <a:cs typeface="Calibri"/>
              </a:rPr>
              <a:t>Users supported via the </a:t>
            </a:r>
            <a:r>
              <a:rPr lang="en-ZA" dirty="0">
                <a:latin typeface="Calibri"/>
                <a:cs typeface="Calibri"/>
              </a:rPr>
              <a:t>production and use </a:t>
            </a:r>
            <a:r>
              <a:rPr lang="en-ZA" dirty="0" smtClean="0">
                <a:latin typeface="Calibri"/>
                <a:cs typeface="Calibri"/>
              </a:rPr>
              <a:t>of </a:t>
            </a:r>
            <a:r>
              <a:rPr lang="en-ZA" dirty="0">
                <a:latin typeface="Calibri"/>
                <a:cs typeface="Calibri"/>
              </a:rPr>
              <a:t>the </a:t>
            </a:r>
            <a:r>
              <a:rPr lang="en-ZA" dirty="0" smtClean="0">
                <a:latin typeface="Calibri"/>
                <a:cs typeface="Calibri"/>
              </a:rPr>
              <a:t>AMIS* &amp; Early WarningCrop </a:t>
            </a:r>
            <a:r>
              <a:rPr lang="en-ZA" dirty="0">
                <a:latin typeface="Calibri"/>
                <a:cs typeface="Calibri"/>
              </a:rPr>
              <a:t>Monitor </a:t>
            </a:r>
            <a:r>
              <a:rPr lang="en-ZA" dirty="0" smtClean="0">
                <a:latin typeface="Calibri"/>
                <a:cs typeface="Calibri"/>
              </a:rPr>
              <a:t>Reports and through </a:t>
            </a:r>
            <a:r>
              <a:rPr lang="en-ZA" dirty="0">
                <a:latin typeface="Calibri"/>
                <a:cs typeface="Calibri"/>
              </a:rPr>
              <a:t>the </a:t>
            </a:r>
            <a:r>
              <a:rPr lang="en-ZA" dirty="0" smtClean="0">
                <a:latin typeface="Calibri"/>
                <a:cs typeface="Calibri"/>
              </a:rPr>
              <a:t>JECAM** </a:t>
            </a:r>
            <a:r>
              <a:rPr lang="en-ZA" dirty="0">
                <a:latin typeface="Calibri"/>
                <a:cs typeface="Calibri"/>
              </a:rPr>
              <a:t>and Asia-Rice R&amp;D </a:t>
            </a:r>
            <a:r>
              <a:rPr lang="en-ZA" dirty="0" smtClean="0">
                <a:latin typeface="Calibri"/>
                <a:cs typeface="Calibri"/>
              </a:rPr>
              <a:t>         efforts</a:t>
            </a:r>
          </a:p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r>
              <a:rPr lang="en-ZA" dirty="0" smtClean="0">
                <a:latin typeface="Calibri"/>
                <a:cs typeface="Calibri"/>
              </a:rPr>
              <a:t>Capacity </a:t>
            </a:r>
            <a:r>
              <a:rPr lang="en-ZA" dirty="0">
                <a:latin typeface="Calibri"/>
                <a:cs typeface="Calibri"/>
              </a:rPr>
              <a:t>building efforts </a:t>
            </a:r>
            <a:r>
              <a:rPr lang="en-ZA" dirty="0" smtClean="0">
                <a:latin typeface="Calibri"/>
                <a:cs typeface="Calibri"/>
              </a:rPr>
              <a:t>managed </a:t>
            </a:r>
            <a:r>
              <a:rPr lang="en-ZA" dirty="0">
                <a:latin typeface="Calibri"/>
                <a:cs typeface="Calibri"/>
              </a:rPr>
              <a:t>through several </a:t>
            </a:r>
            <a:r>
              <a:rPr lang="en-ZA" dirty="0" smtClean="0">
                <a:latin typeface="Calibri"/>
                <a:cs typeface="Calibri"/>
              </a:rPr>
              <a:t>non</a:t>
            </a:r>
            <a:r>
              <a:rPr lang="en-ZA" dirty="0">
                <a:latin typeface="Calibri"/>
                <a:cs typeface="Calibri"/>
              </a:rPr>
              <a:t>-CEOS </a:t>
            </a:r>
            <a:r>
              <a:rPr lang="en-ZA" dirty="0" smtClean="0">
                <a:latin typeface="Calibri"/>
                <a:cs typeface="Calibri"/>
              </a:rPr>
              <a:t>                     organizations</a:t>
            </a:r>
            <a:r>
              <a:rPr lang="en-ZA" dirty="0">
                <a:latin typeface="Calibri"/>
                <a:cs typeface="Calibri"/>
              </a:rPr>
              <a:t>, </a:t>
            </a:r>
            <a:r>
              <a:rPr lang="en-ZA" dirty="0" smtClean="0">
                <a:latin typeface="Calibri"/>
                <a:cs typeface="Calibri"/>
              </a:rPr>
              <a:t>e.g. </a:t>
            </a:r>
            <a:r>
              <a:rPr lang="en-ZA" dirty="0">
                <a:latin typeface="Calibri"/>
                <a:cs typeface="Calibri"/>
              </a:rPr>
              <a:t>Univ. of Maryland </a:t>
            </a:r>
            <a:r>
              <a:rPr lang="en-ZA" dirty="0" smtClean="0">
                <a:latin typeface="Calibri"/>
                <a:cs typeface="Calibri"/>
              </a:rPr>
              <a:t>&amp; </a:t>
            </a:r>
            <a:r>
              <a:rPr lang="en-ZA" dirty="0">
                <a:latin typeface="Calibri"/>
                <a:cs typeface="Calibri"/>
              </a:rPr>
              <a:t>the Gates Foundation (</a:t>
            </a:r>
            <a:r>
              <a:rPr lang="en-ZA" dirty="0" smtClean="0">
                <a:latin typeface="Calibri"/>
                <a:cs typeface="Calibri"/>
              </a:rPr>
              <a:t>East Africa)</a:t>
            </a:r>
          </a:p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r>
              <a:rPr lang="en-ZA" dirty="0" smtClean="0">
                <a:latin typeface="Calibri"/>
                <a:cs typeface="Calibri"/>
              </a:rPr>
              <a:t>Contributions to capacity building efforts made by CEOS Agencies, e.g.      CSIRO </a:t>
            </a:r>
            <a:r>
              <a:rPr lang="en-ZA" dirty="0">
                <a:latin typeface="Calibri"/>
                <a:cs typeface="Calibri"/>
              </a:rPr>
              <a:t>in </a:t>
            </a:r>
            <a:r>
              <a:rPr lang="en-ZA" dirty="0" smtClean="0">
                <a:latin typeface="Calibri"/>
                <a:cs typeface="Calibri"/>
              </a:rPr>
              <a:t> Kenya and JAXA </a:t>
            </a:r>
            <a:r>
              <a:rPr lang="en-ZA" dirty="0">
                <a:latin typeface="Calibri"/>
                <a:cs typeface="Calibri"/>
              </a:rPr>
              <a:t>for Asia-</a:t>
            </a:r>
            <a:r>
              <a:rPr lang="en-ZA" dirty="0" smtClean="0">
                <a:latin typeface="Calibri"/>
                <a:cs typeface="Calibri"/>
              </a:rPr>
              <a:t>Rice</a:t>
            </a:r>
          </a:p>
          <a:p>
            <a:pPr marL="426027" lvl="1" indent="0" algn="ctr" defTabSz="457200" rtl="0" latinLnBrk="1" hangingPunct="0">
              <a:spcBef>
                <a:spcPts val="0"/>
              </a:spcBef>
              <a:buSzTx/>
              <a:buNone/>
            </a:pPr>
            <a:endParaRPr lang="en-ZA" sz="1500" dirty="0" smtClean="0">
              <a:latin typeface="Calibri"/>
              <a:cs typeface="Calibri"/>
            </a:endParaRPr>
          </a:p>
          <a:p>
            <a:pPr marL="426027" lvl="1" indent="0" algn="ctr" defTabSz="457200" rtl="0" latinLnBrk="1" hangingPunct="0">
              <a:spcBef>
                <a:spcPts val="0"/>
              </a:spcBef>
              <a:buSzTx/>
              <a:buNone/>
            </a:pPr>
            <a:endParaRPr lang="en-ZA" sz="1500" dirty="0" smtClean="0">
              <a:latin typeface="Calibri"/>
              <a:cs typeface="Calibri"/>
            </a:endParaRPr>
          </a:p>
          <a:p>
            <a:pPr marL="426027" lvl="1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1500" dirty="0" smtClean="0">
                <a:latin typeface="Calibri"/>
                <a:cs typeface="Calibri"/>
              </a:rPr>
              <a:t>*Agricultural Market Information System</a:t>
            </a:r>
          </a:p>
          <a:p>
            <a:pPr marL="426027" lvl="1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1500" dirty="0" smtClean="0">
                <a:latin typeface="Calibri"/>
                <a:cs typeface="Calibri"/>
              </a:rPr>
              <a:t>**Joint Experiment on Crop &amp; Agricultural Monitoring</a:t>
            </a:r>
            <a:endParaRPr lang="en-ZA" dirty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endParaRPr lang="en-ZA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Capacity Building in CEOS Ad Hoc Teams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5715000"/>
            <a:ext cx="883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2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Ad Hoc Space Data Coordination Group for the GlobalForest Observation </a:t>
            </a:r>
            <a:r>
              <a:rPr lang="en-ZA" sz="3000" dirty="0">
                <a:latin typeface="Calibri"/>
                <a:cs typeface="Calibri"/>
              </a:rPr>
              <a:t>I</a:t>
            </a:r>
            <a:r>
              <a:rPr lang="en-ZA" sz="3000" dirty="0" smtClean="0">
                <a:latin typeface="Calibri"/>
                <a:cs typeface="Calibri"/>
              </a:rPr>
              <a:t>nitiative (SDCG for GFOI)</a:t>
            </a:r>
          </a:p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r>
              <a:rPr lang="en-ZA" dirty="0" smtClean="0">
                <a:latin typeface="Calibri"/>
                <a:cs typeface="Calibri"/>
              </a:rPr>
              <a:t>Capacity building efforts managed through several non-CEOS                      organizations, e.g. </a:t>
            </a:r>
            <a:r>
              <a:rPr lang="en-ZA" dirty="0">
                <a:latin typeface="Calibri"/>
                <a:cs typeface="Calibri"/>
              </a:rPr>
              <a:t>UN-FAO (Forest Division</a:t>
            </a:r>
            <a:r>
              <a:rPr lang="en-ZA" dirty="0" smtClean="0">
                <a:latin typeface="Calibri"/>
                <a:cs typeface="Calibri"/>
              </a:rPr>
              <a:t>), </a:t>
            </a:r>
            <a:r>
              <a:rPr lang="en-ZA" dirty="0">
                <a:latin typeface="Calibri"/>
                <a:cs typeface="Calibri"/>
              </a:rPr>
              <a:t>SilvaCarbon (USAID funded, </a:t>
            </a:r>
            <a:r>
              <a:rPr lang="en-ZA" dirty="0" smtClean="0">
                <a:latin typeface="Calibri"/>
                <a:cs typeface="Calibri"/>
              </a:rPr>
              <a:t>  led </a:t>
            </a:r>
            <a:r>
              <a:rPr lang="en-ZA" dirty="0">
                <a:latin typeface="Calibri"/>
                <a:cs typeface="Calibri"/>
              </a:rPr>
              <a:t>by </a:t>
            </a:r>
            <a:r>
              <a:rPr lang="en-ZA" dirty="0" smtClean="0">
                <a:latin typeface="Calibri"/>
                <a:cs typeface="Calibri"/>
              </a:rPr>
              <a:t>USGS)</a:t>
            </a:r>
          </a:p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r>
              <a:rPr lang="en-ZA" dirty="0" smtClean="0">
                <a:latin typeface="Calibri"/>
                <a:cs typeface="Calibri"/>
              </a:rPr>
              <a:t> </a:t>
            </a:r>
            <a:r>
              <a:rPr lang="en-ZA" dirty="0">
                <a:latin typeface="Calibri"/>
                <a:cs typeface="Calibri"/>
              </a:rPr>
              <a:t>Additional </a:t>
            </a:r>
            <a:r>
              <a:rPr lang="en-ZA" dirty="0" smtClean="0">
                <a:latin typeface="Calibri"/>
                <a:cs typeface="Calibri"/>
              </a:rPr>
              <a:t>efforts </a:t>
            </a:r>
            <a:r>
              <a:rPr lang="en-ZA" dirty="0">
                <a:latin typeface="Calibri"/>
                <a:cs typeface="Calibri"/>
              </a:rPr>
              <a:t>funded by World Bank, </a:t>
            </a:r>
            <a:r>
              <a:rPr lang="en-ZA" dirty="0" smtClean="0">
                <a:latin typeface="Calibri"/>
                <a:cs typeface="Calibri"/>
              </a:rPr>
              <a:t>Norway, </a:t>
            </a:r>
            <a:r>
              <a:rPr lang="en-ZA" dirty="0">
                <a:latin typeface="Calibri"/>
                <a:cs typeface="Calibri"/>
              </a:rPr>
              <a:t>and Australia</a:t>
            </a:r>
            <a:r>
              <a:rPr lang="en-ZA" dirty="0" smtClean="0">
                <a:latin typeface="Calibri"/>
                <a:cs typeface="Calibri"/>
              </a:rPr>
              <a:t>.</a:t>
            </a:r>
            <a:endParaRPr lang="en-ZA" dirty="0">
              <a:latin typeface="Calibri"/>
              <a:cs typeface="Calibri"/>
            </a:endParaRPr>
          </a:p>
          <a:p>
            <a:pPr marL="0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>
              <a:latin typeface="Calibri"/>
              <a:cs typeface="Calibri"/>
            </a:endParaRPr>
          </a:p>
          <a:p>
            <a:pPr marL="0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marL="0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>
              <a:latin typeface="Calibri"/>
              <a:cs typeface="Calibri"/>
            </a:endParaRPr>
          </a:p>
          <a:p>
            <a:pPr marL="0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marL="0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>
              <a:latin typeface="Calibri"/>
              <a:cs typeface="Calibri"/>
            </a:endParaRPr>
          </a:p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dirty="0" smtClean="0">
                <a:latin typeface="Calibri"/>
                <a:cs typeface="Calibri"/>
              </a:rPr>
              <a:t>Note: The other three CEOS </a:t>
            </a:r>
            <a:r>
              <a:rPr lang="en-ZA" dirty="0">
                <a:latin typeface="Calibri"/>
                <a:cs typeface="Calibri"/>
              </a:rPr>
              <a:t>Ad Hoc </a:t>
            </a:r>
            <a:r>
              <a:rPr lang="en-ZA" dirty="0" smtClean="0">
                <a:latin typeface="Calibri"/>
                <a:cs typeface="Calibri"/>
              </a:rPr>
              <a:t>Teams are focused </a:t>
            </a:r>
            <a:r>
              <a:rPr lang="en-ZA" dirty="0">
                <a:latin typeface="Calibri"/>
                <a:cs typeface="Calibri"/>
              </a:rPr>
              <a:t>on completing a specific </a:t>
            </a:r>
            <a:r>
              <a:rPr lang="en-ZA" dirty="0" smtClean="0">
                <a:latin typeface="Calibri"/>
                <a:cs typeface="Calibri"/>
              </a:rPr>
              <a:t>   report </a:t>
            </a:r>
            <a:r>
              <a:rPr lang="en-ZA" dirty="0">
                <a:latin typeface="Calibri"/>
                <a:cs typeface="Calibri"/>
              </a:rPr>
              <a:t>or study and </a:t>
            </a:r>
            <a:r>
              <a:rPr lang="en-ZA" dirty="0" smtClean="0">
                <a:latin typeface="Calibri"/>
                <a:cs typeface="Calibri"/>
              </a:rPr>
              <a:t>do </a:t>
            </a:r>
            <a:r>
              <a:rPr lang="en-ZA" dirty="0">
                <a:latin typeface="Calibri"/>
                <a:cs typeface="Calibri"/>
              </a:rPr>
              <a:t>not have any specific capacity building requirements</a:t>
            </a:r>
            <a:r>
              <a:rPr lang="en-ZA" dirty="0" smtClean="0">
                <a:latin typeface="Calibri"/>
                <a:cs typeface="Calibri"/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Capacity Building in CEOS Ad Hoc Teams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92308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r>
              <a:rPr lang="en-ZA" dirty="0" smtClean="0">
                <a:latin typeface="Calibri"/>
                <a:cs typeface="Calibri"/>
              </a:rPr>
              <a:t>Requested information about Working Group (WG) capacity building        efforts from all four of the other CEOS WGs: WG on Information Systems &amp; Services, WGDisasters, WGClimate, &amp; WG on Calibration &amp; Validation.   No response. </a:t>
            </a:r>
          </a:p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r>
              <a:rPr lang="en-ZA" dirty="0" smtClean="0">
                <a:latin typeface="Calibri"/>
                <a:cs typeface="Calibri"/>
              </a:rPr>
              <a:t>Most Working Groups focus on systematic coordination/development of  satellite Earth observations, systems, and services to improve access and usability. </a:t>
            </a:r>
            <a:endParaRPr lang="en-ZA" dirty="0">
              <a:latin typeface="Calibri"/>
              <a:cs typeface="Calibri"/>
            </a:endParaRPr>
          </a:p>
          <a:p>
            <a:pPr marL="426027" lvl="1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 smtClean="0">
              <a:latin typeface="Calibri"/>
              <a:cs typeface="Calibri"/>
            </a:endParaRPr>
          </a:p>
          <a:p>
            <a:pPr lvl="1" indent="-342900" algn="l" defTabSz="457200" rtl="0" latinLnBrk="1" hangingPunct="0">
              <a:spcBef>
                <a:spcPts val="0"/>
              </a:spcBef>
              <a:buSzTx/>
              <a:buFont typeface="Arial"/>
              <a:buChar char="•"/>
            </a:pPr>
            <a:r>
              <a:rPr lang="en-ZA" dirty="0" smtClean="0">
                <a:latin typeface="Calibri"/>
                <a:cs typeface="Calibri"/>
              </a:rPr>
              <a:t>The Working Group on Disasters (WGDisasters) Floods </a:t>
            </a:r>
            <a:r>
              <a:rPr lang="en-ZA" dirty="0">
                <a:latin typeface="Calibri"/>
                <a:cs typeface="Calibri"/>
              </a:rPr>
              <a:t>&amp; Seismic Hazards </a:t>
            </a:r>
            <a:r>
              <a:rPr lang="en-ZA" dirty="0" smtClean="0">
                <a:latin typeface="Calibri"/>
                <a:cs typeface="Calibri"/>
              </a:rPr>
              <a:t>Pilots encourage participating countries to </a:t>
            </a:r>
            <a:r>
              <a:rPr lang="en-ZA" dirty="0">
                <a:latin typeface="Calibri"/>
                <a:cs typeface="Calibri"/>
              </a:rPr>
              <a:t>develop at least a basic </a:t>
            </a:r>
            <a:r>
              <a:rPr lang="en-ZA" dirty="0" smtClean="0">
                <a:latin typeface="Calibri"/>
                <a:cs typeface="Calibri"/>
              </a:rPr>
              <a:t>            capacity </a:t>
            </a:r>
            <a:r>
              <a:rPr lang="en-ZA" dirty="0">
                <a:latin typeface="Calibri"/>
                <a:cs typeface="Calibri"/>
              </a:rPr>
              <a:t>to access </a:t>
            </a:r>
            <a:r>
              <a:rPr lang="en-ZA" dirty="0" smtClean="0">
                <a:latin typeface="Calibri"/>
                <a:cs typeface="Calibri"/>
              </a:rPr>
              <a:t>relevant </a:t>
            </a:r>
            <a:r>
              <a:rPr lang="en-ZA" dirty="0">
                <a:latin typeface="Calibri"/>
                <a:cs typeface="Calibri"/>
              </a:rPr>
              <a:t>data, understand them, and </a:t>
            </a:r>
            <a:r>
              <a:rPr lang="en-ZA" dirty="0" smtClean="0">
                <a:latin typeface="Calibri"/>
                <a:cs typeface="Calibri"/>
              </a:rPr>
              <a:t>use them to help  make decisions via </a:t>
            </a:r>
            <a:r>
              <a:rPr lang="en-ZA" dirty="0">
                <a:latin typeface="Calibri"/>
                <a:cs typeface="Calibri"/>
              </a:rPr>
              <a:t>a number of ongoing </a:t>
            </a:r>
            <a:r>
              <a:rPr lang="en-ZA" dirty="0" smtClean="0">
                <a:latin typeface="Calibri"/>
                <a:cs typeface="Calibri"/>
              </a:rPr>
              <a:t>projects, but the focus is on          matching the way data are acquired with user needs.</a:t>
            </a:r>
            <a:endParaRPr lang="en-ZA" dirty="0">
              <a:latin typeface="Calibri"/>
              <a:cs typeface="Calibri"/>
            </a:endParaRPr>
          </a:p>
          <a:p>
            <a:pPr marL="0" indent="0" algn="l" defTabSz="457200" rtl="0" latinLnBrk="1" hangingPunct="0">
              <a:spcBef>
                <a:spcPts val="0"/>
              </a:spcBef>
              <a:buSzTx/>
              <a:buNone/>
            </a:pPr>
            <a:endParaRPr lang="en-ZA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Capacity Building in CEOS Working Groups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770968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Ocean Surface Vector Winds (OSVW-VC)</a:t>
            </a:r>
            <a:endParaRPr lang="en-ZA" sz="3000" dirty="0">
              <a:latin typeface="Calibri"/>
              <a:cs typeface="Calibri"/>
            </a:endParaRPr>
          </a:p>
          <a:p>
            <a:pPr marL="0" indent="0" algn="ctr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Marine </a:t>
            </a:r>
            <a:r>
              <a:rPr lang="en-US" dirty="0">
                <a:latin typeface="Calibri"/>
                <a:cs typeface="Calibri"/>
              </a:rPr>
              <a:t>forecaster satellite training courses are being led by </a:t>
            </a:r>
            <a:r>
              <a:rPr lang="en-US" dirty="0" smtClean="0">
                <a:latin typeface="Calibri"/>
                <a:cs typeface="Calibri"/>
              </a:rPr>
              <a:t>EUMETSAT in the Mediterranean (</a:t>
            </a:r>
            <a:r>
              <a:rPr lang="en-US" dirty="0" err="1" smtClean="0">
                <a:latin typeface="Calibri"/>
                <a:cs typeface="Calibri"/>
              </a:rPr>
              <a:t>Croation</a:t>
            </a:r>
            <a:r>
              <a:rPr lang="en-US" dirty="0" smtClean="0">
                <a:latin typeface="Calibri"/>
                <a:cs typeface="Calibri"/>
              </a:rPr>
              <a:t>, October, 2016</a:t>
            </a:r>
            <a:r>
              <a:rPr lang="en-US" dirty="0">
                <a:latin typeface="Calibri"/>
                <a:cs typeface="Calibri"/>
              </a:rPr>
              <a:t>)</a:t>
            </a:r>
            <a:r>
              <a:rPr lang="en-US" dirty="0" smtClean="0">
                <a:latin typeface="Calibri"/>
                <a:cs typeface="Calibri"/>
              </a:rPr>
              <a:t> and </a:t>
            </a:r>
            <a:r>
              <a:rPr lang="en-US" dirty="0">
                <a:latin typeface="Calibri"/>
                <a:cs typeface="Calibri"/>
              </a:rPr>
              <a:t>South </a:t>
            </a:r>
            <a:r>
              <a:rPr lang="en-US" dirty="0" smtClean="0">
                <a:latin typeface="Calibri"/>
                <a:cs typeface="Calibri"/>
              </a:rPr>
              <a:t>Africa (December, 2016) as a follow</a:t>
            </a:r>
            <a:r>
              <a:rPr lang="en-US" dirty="0">
                <a:latin typeface="Calibri"/>
                <a:cs typeface="Calibri"/>
              </a:rPr>
              <a:t>-on to </a:t>
            </a:r>
            <a:r>
              <a:rPr lang="en-US" dirty="0" smtClean="0">
                <a:latin typeface="Calibri"/>
                <a:cs typeface="Calibri"/>
              </a:rPr>
              <a:t>a training </a:t>
            </a:r>
            <a:r>
              <a:rPr lang="en-US" dirty="0">
                <a:latin typeface="Calibri"/>
                <a:cs typeface="Calibri"/>
              </a:rPr>
              <a:t>course in </a:t>
            </a:r>
            <a:r>
              <a:rPr lang="en-US" dirty="0" smtClean="0">
                <a:latin typeface="Calibri"/>
                <a:cs typeface="Calibri"/>
              </a:rPr>
              <a:t>December, 2014. </a:t>
            </a: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No </a:t>
            </a:r>
            <a:r>
              <a:rPr lang="en-US" dirty="0">
                <a:latin typeface="Calibri"/>
                <a:cs typeface="Calibri"/>
              </a:rPr>
              <a:t>anticipated need (nor room) for WGCapD involvement in these activities (which are not open to external participation). </a:t>
            </a:r>
            <a:endParaRPr lang="en-US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The OSVW</a:t>
            </a:r>
            <a:r>
              <a:rPr lang="en-US" dirty="0">
                <a:latin typeface="Calibri"/>
                <a:cs typeface="Calibri"/>
              </a:rPr>
              <a:t>-VC thinks that WGCapD should continue advocating the importance that mission owners/operators include resources for user training/education in their planning</a:t>
            </a:r>
            <a:r>
              <a:rPr lang="en-US" dirty="0" smtClean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It was suggested to inform WGCapD of these training courses. A link to the COMET module will be sent to WGCapD by Julia </a:t>
            </a:r>
            <a:r>
              <a:rPr lang="en-US" dirty="0" err="1">
                <a:latin typeface="Calibri"/>
                <a:cs typeface="Calibri"/>
              </a:rPr>
              <a:t>Figa</a:t>
            </a:r>
            <a:r>
              <a:rPr lang="en-US" dirty="0" smtClean="0">
                <a:latin typeface="Calibri"/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Capacity Building in CEOS </a:t>
            </a:r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Virtual Constellations (VC)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63706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Precipitation (P-VC)</a:t>
            </a:r>
            <a:endParaRPr lang="en-ZA" sz="3000" dirty="0">
              <a:latin typeface="Calibri"/>
              <a:cs typeface="Calibri"/>
            </a:endParaRPr>
          </a:p>
          <a:p>
            <a:pPr marL="0" indent="0" algn="ctr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L</a:t>
            </a:r>
            <a:r>
              <a:rPr lang="en-US" dirty="0" smtClean="0">
                <a:latin typeface="Calibri"/>
                <a:cs typeface="Calibri"/>
              </a:rPr>
              <a:t>imited </a:t>
            </a:r>
            <a:r>
              <a:rPr lang="en-US" dirty="0">
                <a:latin typeface="Calibri"/>
                <a:cs typeface="Calibri"/>
              </a:rPr>
              <a:t>involvement in </a:t>
            </a:r>
            <a:r>
              <a:rPr lang="en-US" dirty="0" smtClean="0">
                <a:latin typeface="Calibri"/>
                <a:cs typeface="Calibri"/>
              </a:rPr>
              <a:t>ad </a:t>
            </a:r>
            <a:r>
              <a:rPr lang="en-US" dirty="0">
                <a:latin typeface="Calibri"/>
                <a:cs typeface="Calibri"/>
              </a:rPr>
              <a:t>hoc </a:t>
            </a:r>
            <a:r>
              <a:rPr lang="en-US" dirty="0" smtClean="0">
                <a:latin typeface="Calibri"/>
                <a:cs typeface="Calibri"/>
              </a:rPr>
              <a:t>capacity building activities </a:t>
            </a:r>
            <a:r>
              <a:rPr lang="en-US" dirty="0">
                <a:latin typeface="Calibri"/>
                <a:cs typeface="Calibri"/>
              </a:rPr>
              <a:t>based on existing education and training programs of P-VC member agencies and participating </a:t>
            </a:r>
            <a:r>
              <a:rPr lang="en-US" dirty="0" smtClean="0">
                <a:latin typeface="Calibri"/>
                <a:cs typeface="Calibri"/>
              </a:rPr>
              <a:t>organizations</a:t>
            </a: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Operational </a:t>
            </a:r>
            <a:r>
              <a:rPr lang="en-US" dirty="0">
                <a:latin typeface="Calibri"/>
                <a:cs typeface="Calibri"/>
              </a:rPr>
              <a:t>agency mandates </a:t>
            </a:r>
            <a:r>
              <a:rPr lang="en-US" dirty="0" smtClean="0">
                <a:latin typeface="Calibri"/>
                <a:cs typeface="Calibri"/>
              </a:rPr>
              <a:t>more </a:t>
            </a:r>
            <a:r>
              <a:rPr lang="en-US" dirty="0">
                <a:latin typeface="Calibri"/>
                <a:cs typeface="Calibri"/>
              </a:rPr>
              <a:t>aligned with supporting these activities than research </a:t>
            </a:r>
            <a:r>
              <a:rPr lang="en-US" dirty="0" smtClean="0">
                <a:latin typeface="Calibri"/>
                <a:cs typeface="Calibri"/>
              </a:rPr>
              <a:t>agencies</a:t>
            </a: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P</a:t>
            </a:r>
            <a:r>
              <a:rPr lang="en-US" dirty="0">
                <a:latin typeface="Calibri"/>
                <a:cs typeface="Calibri"/>
              </a:rPr>
              <a:t>-VC has yet to establish a capacity building strategy. Resources will be an </a:t>
            </a:r>
            <a:r>
              <a:rPr lang="en-US" dirty="0" smtClean="0">
                <a:latin typeface="Calibri"/>
                <a:cs typeface="Calibri"/>
              </a:rPr>
              <a:t>issue. Strategic </a:t>
            </a:r>
            <a:r>
              <a:rPr lang="en-US" dirty="0">
                <a:latin typeface="Calibri"/>
                <a:cs typeface="Calibri"/>
              </a:rPr>
              <a:t>direction set by CEOS would be beneficial. </a:t>
            </a:r>
            <a:endParaRPr lang="en-US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To </a:t>
            </a:r>
            <a:r>
              <a:rPr lang="en-US" dirty="0">
                <a:latin typeface="Calibri"/>
                <a:cs typeface="Calibri"/>
              </a:rPr>
              <a:t>date, the P-VC has not been directly involved in the data accessibility objective.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Capacity Building in CEOS </a:t>
            </a:r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Virtual Constellations (VC)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76602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Sea Surface Temperature (SST-VC)</a:t>
            </a:r>
            <a:endParaRPr lang="en-ZA" sz="3000" dirty="0">
              <a:latin typeface="Calibri"/>
              <a:cs typeface="Calibri"/>
            </a:endParaRPr>
          </a:p>
          <a:p>
            <a:pPr marL="0" indent="0" algn="ctr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Members of GHRSST </a:t>
            </a:r>
            <a:r>
              <a:rPr lang="en-US" dirty="0" smtClean="0">
                <a:latin typeface="Calibri"/>
                <a:cs typeface="Calibri"/>
              </a:rPr>
              <a:t>and </a:t>
            </a:r>
            <a:r>
              <a:rPr lang="en-US" dirty="0">
                <a:latin typeface="Calibri"/>
                <a:cs typeface="Calibri"/>
              </a:rPr>
              <a:t>SST-VC participate in ad hoc capacity building activities, </a:t>
            </a:r>
            <a:r>
              <a:rPr lang="en-US" dirty="0" smtClean="0">
                <a:latin typeface="Calibri"/>
                <a:cs typeface="Calibri"/>
              </a:rPr>
              <a:t>but no centrally</a:t>
            </a:r>
            <a:r>
              <a:rPr lang="en-US" dirty="0">
                <a:latin typeface="Calibri"/>
                <a:cs typeface="Calibri"/>
              </a:rPr>
              <a:t>-managed and organized capacity building plan. </a:t>
            </a:r>
            <a:endParaRPr lang="en-US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WGCapD recently helped </a:t>
            </a:r>
            <a:r>
              <a:rPr lang="en-US" dirty="0">
                <a:latin typeface="Calibri"/>
                <a:cs typeface="Calibri"/>
              </a:rPr>
              <a:t>create more effective recordings </a:t>
            </a:r>
            <a:r>
              <a:rPr lang="en-US" dirty="0" smtClean="0">
                <a:latin typeface="Calibri"/>
                <a:cs typeface="Calibri"/>
              </a:rPr>
              <a:t>of </a:t>
            </a:r>
            <a:r>
              <a:rPr lang="en-US" dirty="0">
                <a:latin typeface="Calibri"/>
                <a:cs typeface="Calibri"/>
              </a:rPr>
              <a:t>a </a:t>
            </a:r>
            <a:r>
              <a:rPr lang="en-US" dirty="0" smtClean="0">
                <a:latin typeface="Calibri"/>
                <a:cs typeface="Calibri"/>
              </a:rPr>
              <a:t>SST-VC/GHRSST satellite </a:t>
            </a:r>
            <a:r>
              <a:rPr lang="en-US" dirty="0">
                <a:latin typeface="Calibri"/>
                <a:cs typeface="Calibri"/>
              </a:rPr>
              <a:t>oceanography workshop in </a:t>
            </a:r>
            <a:r>
              <a:rPr lang="en-US" dirty="0" smtClean="0">
                <a:latin typeface="Calibri"/>
                <a:cs typeface="Calibri"/>
              </a:rPr>
              <a:t>Australia</a:t>
            </a:r>
          </a:p>
          <a:p>
            <a:pPr mar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If </a:t>
            </a:r>
            <a:r>
              <a:rPr lang="en-US" dirty="0">
                <a:latin typeface="Calibri"/>
                <a:cs typeface="Calibri"/>
              </a:rPr>
              <a:t>(and when) the SST-VC were to focus on a more extensive capacity building effort, they would like to do that in conjunction with WGCapD</a:t>
            </a:r>
            <a:r>
              <a:rPr lang="en-US" dirty="0" smtClean="0"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SST-VC conducted an extensive review and survey of available SST training materials </a:t>
            </a:r>
            <a:r>
              <a:rPr lang="en-US" dirty="0" smtClean="0">
                <a:latin typeface="Calibri"/>
                <a:cs typeface="Calibri"/>
              </a:rPr>
              <a:t>available. Perhaps </a:t>
            </a:r>
            <a:r>
              <a:rPr lang="en-US" dirty="0">
                <a:latin typeface="Calibri"/>
                <a:cs typeface="Calibri"/>
              </a:rPr>
              <a:t>WGCapD could help pick up from </a:t>
            </a:r>
            <a:r>
              <a:rPr lang="en-US" dirty="0" smtClean="0">
                <a:latin typeface="Calibri"/>
                <a:cs typeface="Calibri"/>
              </a:rPr>
              <a:t>those </a:t>
            </a:r>
            <a:r>
              <a:rPr lang="en-US" dirty="0">
                <a:latin typeface="Calibri"/>
                <a:cs typeface="Calibri"/>
              </a:rPr>
              <a:t>results </a:t>
            </a:r>
            <a:r>
              <a:rPr lang="en-US" dirty="0" smtClean="0">
                <a:latin typeface="Calibri"/>
                <a:cs typeface="Calibri"/>
              </a:rPr>
              <a:t>(</a:t>
            </a:r>
            <a:r>
              <a:rPr lang="en-US" dirty="0">
                <a:latin typeface="Calibri"/>
                <a:cs typeface="Calibri"/>
              </a:rPr>
              <a:t>Pam Michael's work) and design a strategy to fill the gaps identified in that </a:t>
            </a:r>
            <a:r>
              <a:rPr lang="en-US" dirty="0" smtClean="0">
                <a:latin typeface="Calibri"/>
                <a:cs typeface="Calibri"/>
              </a:rPr>
              <a:t>survey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Capacity Building in CEOS </a:t>
            </a:r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Virtual Constellations (VC)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270199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Ocean Colour Radiometry (OCR-VC)</a:t>
            </a:r>
            <a:endParaRPr lang="en-ZA" sz="3000" dirty="0">
              <a:latin typeface="Calibri"/>
              <a:cs typeface="Calibri"/>
            </a:endParaRPr>
          </a:p>
          <a:p>
            <a:pPr marL="0" lv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S</a:t>
            </a:r>
            <a:r>
              <a:rPr lang="en-US" dirty="0" smtClean="0">
                <a:latin typeface="Calibri"/>
                <a:cs typeface="Calibri"/>
              </a:rPr>
              <a:t>ynthesis </a:t>
            </a:r>
            <a:r>
              <a:rPr lang="en-US" dirty="0">
                <a:latin typeface="Calibri"/>
                <a:cs typeface="Calibri"/>
              </a:rPr>
              <a:t>of all relevant training </a:t>
            </a:r>
            <a:r>
              <a:rPr lang="en-US" dirty="0" smtClean="0">
                <a:latin typeface="Calibri"/>
                <a:cs typeface="Calibri"/>
              </a:rPr>
              <a:t>activities recently undertaken; comprehensive listing of training </a:t>
            </a:r>
            <a:r>
              <a:rPr lang="en-US" dirty="0">
                <a:latin typeface="Calibri"/>
                <a:cs typeface="Calibri"/>
              </a:rPr>
              <a:t>and capacity building activities: </a:t>
            </a:r>
            <a:r>
              <a:rPr lang="en-US" u="sng" dirty="0">
                <a:latin typeface="Calibri"/>
                <a:cs typeface="Calibri"/>
                <a:hlinkClick r:id="rId2"/>
              </a:rPr>
              <a:t>http://ioccg.org/training_ioccg.html</a:t>
            </a:r>
            <a:endParaRPr lang="en-US" dirty="0">
              <a:latin typeface="Calibri"/>
              <a:cs typeface="Calibri"/>
            </a:endParaRPr>
          </a:p>
          <a:p>
            <a:pPr marL="0" lv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pPr lvl="0"/>
            <a:r>
              <a:rPr lang="en-US" dirty="0" smtClean="0">
                <a:latin typeface="Calibri"/>
                <a:cs typeface="Calibri"/>
              </a:rPr>
              <a:t>EUMETSAT </a:t>
            </a:r>
            <a:r>
              <a:rPr lang="en-US" dirty="0">
                <a:latin typeface="Calibri"/>
                <a:cs typeface="Calibri"/>
              </a:rPr>
              <a:t>has new pro-active training </a:t>
            </a:r>
            <a:r>
              <a:rPr lang="en-US" dirty="0" smtClean="0">
                <a:latin typeface="Calibri"/>
                <a:cs typeface="Calibri"/>
              </a:rPr>
              <a:t>around </a:t>
            </a:r>
            <a:r>
              <a:rPr lang="en-US" dirty="0">
                <a:latin typeface="Calibri"/>
                <a:cs typeface="Calibri"/>
              </a:rPr>
              <a:t>Sentinel-3 with </a:t>
            </a:r>
            <a:r>
              <a:rPr lang="en-US" dirty="0" smtClean="0">
                <a:latin typeface="Calibri"/>
                <a:cs typeface="Calibri"/>
              </a:rPr>
              <a:t>online resources </a:t>
            </a:r>
            <a:r>
              <a:rPr lang="en-US" dirty="0">
                <a:latin typeface="Calibri"/>
                <a:cs typeface="Calibri"/>
              </a:rPr>
              <a:t>and training opportunities </a:t>
            </a:r>
            <a:r>
              <a:rPr lang="en-US" dirty="0" smtClean="0">
                <a:latin typeface="Calibri"/>
                <a:cs typeface="Calibri"/>
              </a:rPr>
              <a:t>in late 2016</a:t>
            </a:r>
          </a:p>
          <a:p>
            <a:pPr marL="0" lv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pPr lvl="0"/>
            <a:r>
              <a:rPr lang="en-US" dirty="0" smtClean="0">
                <a:latin typeface="Calibri"/>
                <a:cs typeface="Calibri"/>
              </a:rPr>
              <a:t>Application </a:t>
            </a:r>
            <a:r>
              <a:rPr lang="en-US" dirty="0">
                <a:latin typeface="Calibri"/>
                <a:cs typeface="Calibri"/>
              </a:rPr>
              <a:t>and selection </a:t>
            </a:r>
            <a:r>
              <a:rPr lang="en-US" dirty="0" smtClean="0">
                <a:latin typeface="Calibri"/>
                <a:cs typeface="Calibri"/>
              </a:rPr>
              <a:t>for the 3</a:t>
            </a:r>
            <a:r>
              <a:rPr lang="en-US" baseline="30000" dirty="0" smtClean="0">
                <a:latin typeface="Calibri"/>
                <a:cs typeface="Calibri"/>
              </a:rPr>
              <a:t>rd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IOCCG Summer Lecture </a:t>
            </a:r>
            <a:r>
              <a:rPr lang="en-US" dirty="0" smtClean="0">
                <a:latin typeface="Calibri"/>
                <a:cs typeface="Calibri"/>
              </a:rPr>
              <a:t>Series underway</a:t>
            </a:r>
            <a:endParaRPr lang="en-US" dirty="0">
              <a:latin typeface="Calibri"/>
              <a:cs typeface="Calibri"/>
            </a:endParaRPr>
          </a:p>
          <a:p>
            <a:pPr marL="0" lv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lvl="0"/>
            <a:r>
              <a:rPr lang="en-US" dirty="0" smtClean="0">
                <a:latin typeface="Calibri"/>
                <a:cs typeface="Calibri"/>
              </a:rPr>
              <a:t>Interested in a </a:t>
            </a:r>
            <a:r>
              <a:rPr lang="en-US" dirty="0">
                <a:latin typeface="Calibri"/>
                <a:cs typeface="Calibri"/>
              </a:rPr>
              <a:t>separate conversation with WGCapD </a:t>
            </a:r>
            <a:r>
              <a:rPr lang="en-US" dirty="0" smtClean="0">
                <a:latin typeface="Calibri"/>
                <a:cs typeface="Calibri"/>
              </a:rPr>
              <a:t>to identify </a:t>
            </a:r>
            <a:r>
              <a:rPr lang="en-US" dirty="0">
                <a:latin typeface="Calibri"/>
                <a:cs typeface="Calibri"/>
              </a:rPr>
              <a:t>ways that the WGCapD could contribute, support, enhance, or advertise OCR-VC </a:t>
            </a:r>
            <a:r>
              <a:rPr lang="en-US" dirty="0" smtClean="0">
                <a:latin typeface="Calibri"/>
                <a:cs typeface="Calibri"/>
              </a:rPr>
              <a:t>efforts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Capacity Building in CEOS </a:t>
            </a:r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Virtual Constellations (VC)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512328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10600" cy="5486400"/>
          </a:xfrm>
        </p:spPr>
        <p:txBody>
          <a:bodyPr vert="horz" wrap="square">
            <a:noAutofit/>
          </a:bodyPr>
          <a:lstStyle/>
          <a:p>
            <a:pPr marL="0" indent="0" algn="ctr" defTabSz="457200" rtl="0" latinLnBrk="1" hangingPunct="0">
              <a:spcBef>
                <a:spcPts val="0"/>
              </a:spcBef>
              <a:buSzTx/>
              <a:buNone/>
            </a:pPr>
            <a:r>
              <a:rPr lang="en-ZA" sz="3000" dirty="0" smtClean="0">
                <a:latin typeface="Calibri"/>
                <a:cs typeface="Calibri"/>
              </a:rPr>
              <a:t>Ocean Surface Topography (OST-VC)</a:t>
            </a:r>
            <a:endParaRPr lang="en-ZA" sz="3000" dirty="0">
              <a:latin typeface="Calibri"/>
              <a:cs typeface="Calibri"/>
            </a:endParaRPr>
          </a:p>
          <a:p>
            <a:pPr marL="0" lvl="0" indent="0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No relevant activity reported or discussed.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762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ctr"/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Capacity Building in CEOS </a:t>
            </a:r>
            <a:r>
              <a:rPr lang="en-US" sz="2800" b="1" dirty="0" smtClean="0">
                <a:latin typeface="Tahoma" charset="0"/>
                <a:ea typeface="ＭＳ Ｐゴシック" charset="0"/>
                <a:cs typeface="ＭＳ Ｐゴシック" charset="0"/>
              </a:rPr>
              <a:t>Virtual Constellations (VC)</a:t>
            </a:r>
            <a:endParaRPr lang="en-US" b="1" dirty="0">
              <a:solidFill>
                <a:srgbClr val="FFD799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882855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8898</TotalTime>
  <Words>981</Words>
  <Application>Microsoft Macintosh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</vt:lpstr>
      <vt:lpstr>Overview: CEOS Capacity Building Activities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27</cp:revision>
  <dcterms:modified xsi:type="dcterms:W3CDTF">2016-03-29T18:02:12Z</dcterms:modified>
</cp:coreProperties>
</file>